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5" r:id="rId2"/>
    <p:sldId id="279" r:id="rId3"/>
    <p:sldId id="280" r:id="rId4"/>
    <p:sldId id="281" r:id="rId5"/>
    <p:sldId id="317"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B8AF"/>
    <a:srgbClr val="EC8C21"/>
    <a:srgbClr val="65AADD"/>
    <a:srgbClr val="E0EEF8"/>
    <a:srgbClr val="22699E"/>
    <a:srgbClr val="133B59"/>
    <a:srgbClr val="DFF5F3"/>
    <a:srgbClr val="FCEBD8"/>
    <a:srgbClr val="D6E8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46" autoAdjust="0"/>
    <p:restoredTop sz="96066" autoAdjust="0"/>
  </p:normalViewPr>
  <p:slideViewPr>
    <p:cSldViewPr snapToGrid="0">
      <p:cViewPr varScale="1">
        <p:scale>
          <a:sx n="105" d="100"/>
          <a:sy n="105" d="100"/>
        </p:scale>
        <p:origin x="516" y="96"/>
      </p:cViewPr>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A82309-E483-4BFF-A63A-5103AB549D0C}" type="datetimeFigureOut">
              <a:rPr lang="zh-CN" altLang="en-US" smtClean="0"/>
              <a:t>2023/4/23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948E8E-7DE8-4BCA-8BDF-1FD0523E29A4}" type="slidenum">
              <a:rPr lang="zh-CN" altLang="en-US" smtClean="0"/>
              <a:t>‹#›</a:t>
            </a:fld>
            <a:endParaRPr lang="zh-CN" altLang="en-US"/>
          </a:p>
        </p:txBody>
      </p:sp>
    </p:spTree>
    <p:extLst>
      <p:ext uri="{BB962C8B-B14F-4D97-AF65-F5344CB8AC3E}">
        <p14:creationId xmlns:p14="http://schemas.microsoft.com/office/powerpoint/2010/main" val="1352915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4948E8E-7DE8-4BCA-8BDF-1FD0523E29A4}" type="slidenum">
              <a:rPr lang="zh-CN" altLang="en-US" smtClean="0"/>
              <a:t>1</a:t>
            </a:fld>
            <a:endParaRPr lang="zh-CN" altLang="en-US"/>
          </a:p>
        </p:txBody>
      </p:sp>
    </p:spTree>
    <p:extLst>
      <p:ext uri="{BB962C8B-B14F-4D97-AF65-F5344CB8AC3E}">
        <p14:creationId xmlns:p14="http://schemas.microsoft.com/office/powerpoint/2010/main" val="1497807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4948E8E-7DE8-4BCA-8BDF-1FD0523E29A4}" type="slidenum">
              <a:rPr lang="zh-CN" altLang="en-US" smtClean="0"/>
              <a:t>2</a:t>
            </a:fld>
            <a:endParaRPr lang="zh-CN" altLang="en-US"/>
          </a:p>
        </p:txBody>
      </p:sp>
    </p:spTree>
    <p:extLst>
      <p:ext uri="{BB962C8B-B14F-4D97-AF65-F5344CB8AC3E}">
        <p14:creationId xmlns:p14="http://schemas.microsoft.com/office/powerpoint/2010/main" val="4101857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4948E8E-7DE8-4BCA-8BDF-1FD0523E29A4}" type="slidenum">
              <a:rPr lang="zh-CN" altLang="en-US" smtClean="0"/>
              <a:t>3</a:t>
            </a:fld>
            <a:endParaRPr lang="zh-CN" altLang="en-US"/>
          </a:p>
        </p:txBody>
      </p:sp>
    </p:spTree>
    <p:extLst>
      <p:ext uri="{BB962C8B-B14F-4D97-AF65-F5344CB8AC3E}">
        <p14:creationId xmlns:p14="http://schemas.microsoft.com/office/powerpoint/2010/main" val="140495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4948E8E-7DE8-4BCA-8BDF-1FD0523E29A4}" type="slidenum">
              <a:rPr lang="zh-CN" altLang="en-US" smtClean="0"/>
              <a:t>4</a:t>
            </a:fld>
            <a:endParaRPr lang="zh-CN" altLang="en-US"/>
          </a:p>
        </p:txBody>
      </p:sp>
    </p:spTree>
    <p:extLst>
      <p:ext uri="{BB962C8B-B14F-4D97-AF65-F5344CB8AC3E}">
        <p14:creationId xmlns:p14="http://schemas.microsoft.com/office/powerpoint/2010/main" val="3301686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6BE9B-A791-84EC-9BD4-674CDA2E037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E14FE52-342D-FCE5-A5E1-09A198B46B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E49D3E2-2509-78BD-0FB2-A20779BA510B}"/>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CD6E51AB-EC95-429D-0EBE-493719B27F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CBD2B5-C1C8-822A-AB58-1E019F37636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464891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CEC60D-B075-CF57-ACF3-64A16E81037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14FA5FC-F2F3-B910-40B3-E70D4CD8F4D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76E4B5-6D75-0D86-23B1-4F6A89A56CED}"/>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DFB0DAF8-20B7-763D-AB0B-58CA4D7C7B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5678AF-C547-464B-1627-A440BECCF3B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707116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33D5978-3C91-231A-F0F8-006CFBF5C4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AAC1CB7-FD3E-ACF5-C91C-BA11C06740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E92100-EBF7-1206-3E39-55E7058F7DD8}"/>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CE22D962-391D-EB37-A248-CBEEC02530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ACACC4-7A19-0321-6AE8-1EF66E96A8A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637572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28C4536-8F24-5DA0-73D6-4155F977A5FB}"/>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EB1A5368-CC31-D748-3F92-9767C63C6EB8}"/>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D0E28E2F-7913-C1E5-38A8-2B908C80324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566733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DC450-4A56-1336-3750-E9E9CA2422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E4CF8E-3B5E-6BFF-4314-40905B5256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63A066-5FDF-E78F-E21D-DD04739629A6}"/>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DF0A4B82-DB25-2416-2D85-D54F976594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6EA1B7D-79D4-06AC-B85C-9D72296F5C3D}"/>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9811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113941-17C8-8B33-7B14-56DFE5FDD49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4A2B7C2-BD3C-EBA9-2B20-50C4F59FA7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0DA5B38-D262-54C7-4C56-3732B2860CEF}"/>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8ECF6CD5-2C36-6724-FD43-EABD5AC8F0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EFBCD1-1CF5-29C2-D1C2-2B8E8EF1E53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449983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43EC50-21D3-A7FE-1786-5DBEDD3A77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7A6E5E-5882-7C49-BD4B-7DCB45C6E29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7039359-71C5-7DA7-64E4-8926B3FA0AA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42A08C6-6EDD-FA9C-164C-66B53FCB8DA2}"/>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6" name="页脚占位符 5">
            <a:extLst>
              <a:ext uri="{FF2B5EF4-FFF2-40B4-BE49-F238E27FC236}">
                <a16:creationId xmlns:a16="http://schemas.microsoft.com/office/drawing/2014/main" id="{2B7C9D38-A0C2-0373-E79B-8B1984C2FAE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8DA6C4-6469-A067-968E-059DC525EAA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935392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F5E929-2C91-1E00-D802-79F3077DF35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4A0A2AD-4F41-6146-FB3D-5CAED5E5E7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C7038A-3E6E-A26E-29ED-F44AD76E88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F733EA9-D886-338F-DF80-0B02E0FD91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8A10952-F27B-8A95-1EA1-F610799FD23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6007325-A59D-F6BF-6812-F8EA905334AA}"/>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8" name="页脚占位符 7">
            <a:extLst>
              <a:ext uri="{FF2B5EF4-FFF2-40B4-BE49-F238E27FC236}">
                <a16:creationId xmlns:a16="http://schemas.microsoft.com/office/drawing/2014/main" id="{65728C22-D7C1-9DD7-D754-40C11526AA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F2DCA5C-9222-2E53-ABD9-40CBE2C37A9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74450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F61B04-8614-6B34-8C4B-3FBC8DCD2B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237A81C-2CF8-AECD-DD45-097C2564A0A6}"/>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4" name="页脚占位符 3">
            <a:extLst>
              <a:ext uri="{FF2B5EF4-FFF2-40B4-BE49-F238E27FC236}">
                <a16:creationId xmlns:a16="http://schemas.microsoft.com/office/drawing/2014/main" id="{41BA4066-22A8-FC46-F684-03C8E64FFA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B2A95F2-F657-AE9E-D2C1-6B16F21BAB8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021147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FDE421-B936-B803-9921-8223ED31FA1F}"/>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3" name="页脚占位符 2">
            <a:extLst>
              <a:ext uri="{FF2B5EF4-FFF2-40B4-BE49-F238E27FC236}">
                <a16:creationId xmlns:a16="http://schemas.microsoft.com/office/drawing/2014/main" id="{5C57D9F9-761E-5F31-FE2F-A67B4FA9B32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5C91042-0083-119E-9087-17EF9AFA2E1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314216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D9DF54-F2B8-81E8-7489-F4CAEE5C24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502E505-9CBF-B3C6-EF77-0ADEB6C310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A996B05-9576-45D2-6FA2-95A72CA4BC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88A234-B07E-B08F-6EA0-E8B493A0CCBF}"/>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6" name="页脚占位符 5">
            <a:extLst>
              <a:ext uri="{FF2B5EF4-FFF2-40B4-BE49-F238E27FC236}">
                <a16:creationId xmlns:a16="http://schemas.microsoft.com/office/drawing/2014/main" id="{8360B141-B366-0B56-2CDB-EA593AE6EE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1E9963-07EB-C2F3-5489-2334F690A13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785762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76744E-BDFE-99CD-63A0-CB2FE09C0F7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D47EDCA-0BCB-364E-EAEF-117216D1E4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6CC9E6D-5AD3-8C5E-1E9E-0E699FD1AD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D260A2C-5C53-D492-0FDA-66870271AA6F}"/>
              </a:ext>
            </a:extLst>
          </p:cNvPr>
          <p:cNvSpPr>
            <a:spLocks noGrp="1"/>
          </p:cNvSpPr>
          <p:nvPr>
            <p:ph type="dt" sz="half" idx="10"/>
          </p:nvPr>
        </p:nvSpPr>
        <p:spPr/>
        <p:txBody>
          <a:bodyPr/>
          <a:lstStyle/>
          <a:p>
            <a:fld id="{D30F13A2-833E-47AF-A1F7-85F0D98C0D54}" type="datetimeFigureOut">
              <a:rPr lang="zh-CN" altLang="en-US" smtClean="0"/>
              <a:t>2023/4/23</a:t>
            </a:fld>
            <a:endParaRPr lang="zh-CN" altLang="en-US"/>
          </a:p>
        </p:txBody>
      </p:sp>
      <p:sp>
        <p:nvSpPr>
          <p:cNvPr id="6" name="页脚占位符 5">
            <a:extLst>
              <a:ext uri="{FF2B5EF4-FFF2-40B4-BE49-F238E27FC236}">
                <a16:creationId xmlns:a16="http://schemas.microsoft.com/office/drawing/2014/main" id="{9B8D635F-90BA-9453-82CB-9942111A1D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4FEE4D-AE0E-43F3-72F4-E70C53913740}"/>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384079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0CA714-1A62-8AEE-89FC-849211D952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53CB8A5-DFBD-57F9-496F-B89D141ED8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D24D9-7B0D-BE8F-89A9-E18E088887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F13A2-833E-47AF-A1F7-85F0D98C0D54}"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6017F076-E73B-FCF0-0292-5F2ED0FBE2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CCA805-6D99-E736-7836-A4D40BBB35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853420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2.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1.xml"/><Relationship Id="rId17" Type="http://schemas.openxmlformats.org/officeDocument/2006/relationships/image" Target="../media/image5.svg"/><Relationship Id="rId2" Type="http://schemas.openxmlformats.org/officeDocument/2006/relationships/tags" Target="../tags/tag2.xml"/><Relationship Id="rId16" Type="http://schemas.openxmlformats.org/officeDocument/2006/relationships/image" Target="../media/image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5" Type="http://schemas.microsoft.com/office/2007/relationships/hdphoto" Target="../media/hdphoto1.wdp"/><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png"/><Relationship Id="rId2" Type="http://schemas.openxmlformats.org/officeDocument/2006/relationships/notesSlide" Target="../notesSlides/notesSlide3.xml"/><Relationship Id="rId16" Type="http://schemas.openxmlformats.org/officeDocument/2006/relationships/image" Target="../media/image27.svg"/><Relationship Id="rId20" Type="http://schemas.openxmlformats.org/officeDocument/2006/relationships/image" Target="../media/image31.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19" Type="http://schemas.openxmlformats.org/officeDocument/2006/relationships/image" Target="../media/image30.pn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s>
</file>

<file path=ppt/slides/_rels/slide4.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svg"/><Relationship Id="rId2" Type="http://schemas.openxmlformats.org/officeDocument/2006/relationships/notesSlide" Target="../notesSlides/notesSlide4.xml"/><Relationship Id="rId16" Type="http://schemas.openxmlformats.org/officeDocument/2006/relationships/image" Target="../media/image45.svg"/><Relationship Id="rId1" Type="http://schemas.openxmlformats.org/officeDocument/2006/relationships/slideLayout" Target="../slideLayouts/slideLayout7.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 Id="rId14" Type="http://schemas.openxmlformats.org/officeDocument/2006/relationships/image" Target="../media/image43.svg"/></Relationships>
</file>

<file path=ppt/slides/_rels/slide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zt/jingjichang/"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658ACAAE-5A31-A690-2149-1B56B5394F4D}"/>
              </a:ext>
            </a:extLst>
          </p:cNvPr>
          <p:cNvPicPr>
            <a:picLocks noChangeAspect="1"/>
          </p:cNvPicPr>
          <p:nvPr/>
        </p:nvPicPr>
        <p:blipFill rotWithShape="1">
          <a:blip r:embed="rId13">
            <a:extLst>
              <a:ext uri="{28A0092B-C50C-407E-A947-70E740481C1C}">
                <a14:useLocalDpi xmlns:a14="http://schemas.microsoft.com/office/drawing/2010/main" val="0"/>
              </a:ext>
            </a:extLst>
          </a:blip>
          <a:srcRect r="8267"/>
          <a:stretch/>
        </p:blipFill>
        <p:spPr>
          <a:xfrm>
            <a:off x="2775834" y="0"/>
            <a:ext cx="9436544" cy="6858000"/>
          </a:xfrm>
          <a:prstGeom prst="rect">
            <a:avLst/>
          </a:prstGeom>
        </p:spPr>
      </p:pic>
      <p:sp>
        <p:nvSpPr>
          <p:cNvPr id="30" name="矩形 29">
            <a:extLst>
              <a:ext uri="{FF2B5EF4-FFF2-40B4-BE49-F238E27FC236}">
                <a16:creationId xmlns:a16="http://schemas.microsoft.com/office/drawing/2014/main" id="{D55A5BD5-3263-BB6E-44D4-3140930151CB}"/>
              </a:ext>
            </a:extLst>
          </p:cNvPr>
          <p:cNvSpPr/>
          <p:nvPr/>
        </p:nvSpPr>
        <p:spPr>
          <a:xfrm>
            <a:off x="1683341" y="0"/>
            <a:ext cx="9924459" cy="6858000"/>
          </a:xfrm>
          <a:prstGeom prst="rect">
            <a:avLst/>
          </a:prstGeom>
          <a:gradFill flip="none" rotWithShape="1">
            <a:gsLst>
              <a:gs pos="2700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6325914B-1409-44FE-51D6-4C69F79C5C97}"/>
              </a:ext>
            </a:extLst>
          </p:cNvPr>
          <p:cNvPicPr>
            <a:picLocks noChangeAspect="1"/>
          </p:cNvPicPr>
          <p:nvPr/>
        </p:nvPicPr>
        <p:blipFill rotWithShape="1">
          <a:blip r:embed="rId14">
            <a:extLst>
              <a:ext uri="{BEBA8EAE-BF5A-486C-A8C5-ECC9F3942E4B}">
                <a14:imgProps xmlns:a14="http://schemas.microsoft.com/office/drawing/2010/main">
                  <a14:imgLayer r:embed="rId15">
                    <a14:imgEffect>
                      <a14:saturation sat="0"/>
                    </a14:imgEffect>
                    <a14:imgEffect>
                      <a14:brightnessContrast bright="7000"/>
                    </a14:imgEffect>
                  </a14:imgLayer>
                </a14:imgProps>
              </a:ext>
              <a:ext uri="{28A0092B-C50C-407E-A947-70E740481C1C}">
                <a14:useLocalDpi xmlns:a14="http://schemas.microsoft.com/office/drawing/2010/main" val="0"/>
              </a:ext>
            </a:extLst>
          </a:blip>
          <a:srcRect l="14286" r="2721"/>
          <a:stretch/>
        </p:blipFill>
        <p:spPr>
          <a:xfrm>
            <a:off x="0" y="0"/>
            <a:ext cx="12192000" cy="6855588"/>
          </a:xfrm>
          <a:prstGeom prst="rect">
            <a:avLst/>
          </a:prstGeom>
        </p:spPr>
      </p:pic>
      <p:sp>
        <p:nvSpPr>
          <p:cNvPr id="6" name="PA-文本框 5">
            <a:extLst>
              <a:ext uri="{FF2B5EF4-FFF2-40B4-BE49-F238E27FC236}">
                <a16:creationId xmlns:a16="http://schemas.microsoft.com/office/drawing/2014/main" id="{3090FFC1-35DA-C1B8-34C3-7F88A5E1353E}"/>
              </a:ext>
            </a:extLst>
          </p:cNvPr>
          <p:cNvSpPr txBox="1"/>
          <p:nvPr>
            <p:custDataLst>
              <p:tags r:id="rId1"/>
            </p:custDataLst>
          </p:nvPr>
        </p:nvSpPr>
        <p:spPr>
          <a:xfrm>
            <a:off x="596643" y="1153042"/>
            <a:ext cx="3236779" cy="394935"/>
          </a:xfrm>
          <a:custGeom>
            <a:avLst/>
            <a:gdLst/>
            <a:ahLst/>
            <a:cxnLst/>
            <a:rect l="l" t="t" r="r" b="b"/>
            <a:pathLst>
              <a:path w="2654418" h="323878">
                <a:moveTo>
                  <a:pt x="349910" y="206168"/>
                </a:moveTo>
                <a:cubicBezTo>
                  <a:pt x="346386" y="206168"/>
                  <a:pt x="343449" y="207402"/>
                  <a:pt x="341100" y="209869"/>
                </a:cubicBezTo>
                <a:cubicBezTo>
                  <a:pt x="338750" y="212336"/>
                  <a:pt x="337575" y="215214"/>
                  <a:pt x="337575" y="218503"/>
                </a:cubicBezTo>
                <a:lnTo>
                  <a:pt x="337575" y="222027"/>
                </a:lnTo>
                <a:cubicBezTo>
                  <a:pt x="337575" y="225317"/>
                  <a:pt x="338750" y="228254"/>
                  <a:pt x="341100" y="230838"/>
                </a:cubicBezTo>
                <a:cubicBezTo>
                  <a:pt x="343449" y="233423"/>
                  <a:pt x="346386" y="234715"/>
                  <a:pt x="349910" y="234715"/>
                </a:cubicBezTo>
                <a:lnTo>
                  <a:pt x="374932" y="234715"/>
                </a:lnTo>
                <a:cubicBezTo>
                  <a:pt x="378222" y="234715"/>
                  <a:pt x="381041" y="233423"/>
                  <a:pt x="383391" y="230838"/>
                </a:cubicBezTo>
                <a:cubicBezTo>
                  <a:pt x="385740" y="228254"/>
                  <a:pt x="386915" y="225317"/>
                  <a:pt x="386915" y="222027"/>
                </a:cubicBezTo>
                <a:lnTo>
                  <a:pt x="386915" y="218503"/>
                </a:lnTo>
                <a:cubicBezTo>
                  <a:pt x="386915" y="215214"/>
                  <a:pt x="385740" y="212336"/>
                  <a:pt x="383391" y="209869"/>
                </a:cubicBezTo>
                <a:cubicBezTo>
                  <a:pt x="381041" y="207402"/>
                  <a:pt x="378222" y="206168"/>
                  <a:pt x="374932" y="206168"/>
                </a:cubicBezTo>
                <a:close/>
                <a:moveTo>
                  <a:pt x="2603542" y="188195"/>
                </a:moveTo>
                <a:cubicBezTo>
                  <a:pt x="2600285" y="188195"/>
                  <a:pt x="2597437" y="189017"/>
                  <a:pt x="2594995" y="190662"/>
                </a:cubicBezTo>
                <a:cubicBezTo>
                  <a:pt x="2592554" y="192306"/>
                  <a:pt x="2591333" y="194186"/>
                  <a:pt x="2591333" y="196300"/>
                </a:cubicBezTo>
                <a:cubicBezTo>
                  <a:pt x="2591333" y="198650"/>
                  <a:pt x="2591799" y="201646"/>
                  <a:pt x="2592729" y="205287"/>
                </a:cubicBezTo>
                <a:cubicBezTo>
                  <a:pt x="2593660" y="208929"/>
                  <a:pt x="2594823" y="212395"/>
                  <a:pt x="2596218" y="215684"/>
                </a:cubicBezTo>
                <a:lnTo>
                  <a:pt x="2605981" y="239649"/>
                </a:lnTo>
                <a:cubicBezTo>
                  <a:pt x="2607376" y="242938"/>
                  <a:pt x="2609294" y="245699"/>
                  <a:pt x="2611736" y="247931"/>
                </a:cubicBezTo>
                <a:cubicBezTo>
                  <a:pt x="2614177" y="250163"/>
                  <a:pt x="2616327" y="251279"/>
                  <a:pt x="2618187" y="251279"/>
                </a:cubicBezTo>
                <a:cubicBezTo>
                  <a:pt x="2620046" y="251279"/>
                  <a:pt x="2621615" y="249987"/>
                  <a:pt x="2622895" y="247402"/>
                </a:cubicBezTo>
                <a:cubicBezTo>
                  <a:pt x="2624174" y="244818"/>
                  <a:pt x="2624814" y="241881"/>
                  <a:pt x="2624814" y="238591"/>
                </a:cubicBezTo>
                <a:lnTo>
                  <a:pt x="2624814" y="200177"/>
                </a:lnTo>
                <a:cubicBezTo>
                  <a:pt x="2624814" y="196888"/>
                  <a:pt x="2623651" y="194068"/>
                  <a:pt x="2621325" y="191719"/>
                </a:cubicBezTo>
                <a:cubicBezTo>
                  <a:pt x="2619000" y="189369"/>
                  <a:pt x="2616211" y="188195"/>
                  <a:pt x="2612958" y="188195"/>
                </a:cubicBezTo>
                <a:close/>
                <a:moveTo>
                  <a:pt x="2536708" y="188195"/>
                </a:moveTo>
                <a:cubicBezTo>
                  <a:pt x="2533183" y="188195"/>
                  <a:pt x="2530247" y="189369"/>
                  <a:pt x="2527897" y="191719"/>
                </a:cubicBezTo>
                <a:cubicBezTo>
                  <a:pt x="2525547" y="194068"/>
                  <a:pt x="2524373" y="196888"/>
                  <a:pt x="2524373" y="200177"/>
                </a:cubicBezTo>
                <a:lnTo>
                  <a:pt x="2524373" y="238591"/>
                </a:lnTo>
                <a:cubicBezTo>
                  <a:pt x="2524373" y="241881"/>
                  <a:pt x="2525019" y="244818"/>
                  <a:pt x="2526311" y="247402"/>
                </a:cubicBezTo>
                <a:cubicBezTo>
                  <a:pt x="2527603" y="249987"/>
                  <a:pt x="2529072" y="251279"/>
                  <a:pt x="2530716" y="251279"/>
                </a:cubicBezTo>
                <a:cubicBezTo>
                  <a:pt x="2532831" y="251279"/>
                  <a:pt x="2535063" y="250163"/>
                  <a:pt x="2537412" y="247931"/>
                </a:cubicBezTo>
                <a:cubicBezTo>
                  <a:pt x="2539762" y="245699"/>
                  <a:pt x="2541524" y="242938"/>
                  <a:pt x="2542699" y="239649"/>
                </a:cubicBezTo>
                <a:lnTo>
                  <a:pt x="2553271" y="214274"/>
                </a:lnTo>
                <a:cubicBezTo>
                  <a:pt x="2554916" y="211220"/>
                  <a:pt x="2556208" y="207872"/>
                  <a:pt x="2557148" y="204230"/>
                </a:cubicBezTo>
                <a:cubicBezTo>
                  <a:pt x="2558088" y="200588"/>
                  <a:pt x="2558558" y="197828"/>
                  <a:pt x="2558558" y="195948"/>
                </a:cubicBezTo>
                <a:cubicBezTo>
                  <a:pt x="2558558" y="193598"/>
                  <a:pt x="2557324" y="191719"/>
                  <a:pt x="2554857" y="190309"/>
                </a:cubicBezTo>
                <a:cubicBezTo>
                  <a:pt x="2552390" y="188900"/>
                  <a:pt x="2549512" y="188195"/>
                  <a:pt x="2546223" y="188195"/>
                </a:cubicBezTo>
                <a:close/>
                <a:moveTo>
                  <a:pt x="1859804" y="166344"/>
                </a:moveTo>
                <a:cubicBezTo>
                  <a:pt x="1857689" y="166344"/>
                  <a:pt x="1855869" y="167519"/>
                  <a:pt x="1854341" y="169869"/>
                </a:cubicBezTo>
                <a:cubicBezTo>
                  <a:pt x="1852814" y="172218"/>
                  <a:pt x="1852051" y="175037"/>
                  <a:pt x="1852051" y="178327"/>
                </a:cubicBezTo>
                <a:lnTo>
                  <a:pt x="1852051" y="257622"/>
                </a:lnTo>
                <a:cubicBezTo>
                  <a:pt x="1852051" y="260912"/>
                  <a:pt x="1852814" y="263790"/>
                  <a:pt x="1854341" y="266257"/>
                </a:cubicBezTo>
                <a:cubicBezTo>
                  <a:pt x="1855869" y="268724"/>
                  <a:pt x="1857689" y="269957"/>
                  <a:pt x="1859804" y="269957"/>
                </a:cubicBezTo>
                <a:cubicBezTo>
                  <a:pt x="1862388" y="269957"/>
                  <a:pt x="1864503" y="268724"/>
                  <a:pt x="1866148" y="266257"/>
                </a:cubicBezTo>
                <a:cubicBezTo>
                  <a:pt x="1867792" y="263790"/>
                  <a:pt x="1868615" y="260912"/>
                  <a:pt x="1868615" y="257622"/>
                </a:cubicBezTo>
                <a:lnTo>
                  <a:pt x="1868615" y="178327"/>
                </a:lnTo>
                <a:cubicBezTo>
                  <a:pt x="1868615" y="175037"/>
                  <a:pt x="1867792" y="172218"/>
                  <a:pt x="1866148" y="169869"/>
                </a:cubicBezTo>
                <a:cubicBezTo>
                  <a:pt x="1864503" y="167519"/>
                  <a:pt x="1862388" y="166344"/>
                  <a:pt x="1859804" y="166344"/>
                </a:cubicBezTo>
                <a:close/>
                <a:moveTo>
                  <a:pt x="442378" y="162115"/>
                </a:moveTo>
                <a:lnTo>
                  <a:pt x="450572" y="162115"/>
                </a:lnTo>
                <a:cubicBezTo>
                  <a:pt x="453898" y="162115"/>
                  <a:pt x="456748" y="163349"/>
                  <a:pt x="459124" y="165816"/>
                </a:cubicBezTo>
                <a:cubicBezTo>
                  <a:pt x="461499" y="168283"/>
                  <a:pt x="462686" y="171161"/>
                  <a:pt x="462686" y="174450"/>
                </a:cubicBezTo>
                <a:lnTo>
                  <a:pt x="462686" y="192071"/>
                </a:lnTo>
                <a:cubicBezTo>
                  <a:pt x="462686" y="195596"/>
                  <a:pt x="463910" y="198532"/>
                  <a:pt x="466357" y="200882"/>
                </a:cubicBezTo>
                <a:cubicBezTo>
                  <a:pt x="468803" y="203231"/>
                  <a:pt x="471659" y="204406"/>
                  <a:pt x="474922" y="204406"/>
                </a:cubicBezTo>
                <a:lnTo>
                  <a:pt x="494856" y="204406"/>
                </a:lnTo>
                <a:cubicBezTo>
                  <a:pt x="498351" y="204406"/>
                  <a:pt x="501264" y="203231"/>
                  <a:pt x="503595" y="200882"/>
                </a:cubicBezTo>
                <a:cubicBezTo>
                  <a:pt x="505926" y="198532"/>
                  <a:pt x="507092" y="195596"/>
                  <a:pt x="507092" y="192071"/>
                </a:cubicBezTo>
                <a:lnTo>
                  <a:pt x="507092" y="174450"/>
                </a:lnTo>
                <a:cubicBezTo>
                  <a:pt x="507092" y="171161"/>
                  <a:pt x="508325" y="168283"/>
                  <a:pt x="510792" y="165816"/>
                </a:cubicBezTo>
                <a:cubicBezTo>
                  <a:pt x="513259" y="163349"/>
                  <a:pt x="516255" y="162115"/>
                  <a:pt x="519779" y="162115"/>
                </a:cubicBezTo>
                <a:lnTo>
                  <a:pt x="527885" y="162115"/>
                </a:lnTo>
                <a:cubicBezTo>
                  <a:pt x="531174" y="162115"/>
                  <a:pt x="533994" y="163349"/>
                  <a:pt x="536343" y="165816"/>
                </a:cubicBezTo>
                <a:cubicBezTo>
                  <a:pt x="538693" y="168283"/>
                  <a:pt x="539867" y="171161"/>
                  <a:pt x="539867" y="174450"/>
                </a:cubicBezTo>
                <a:lnTo>
                  <a:pt x="539867" y="199120"/>
                </a:lnTo>
                <a:cubicBezTo>
                  <a:pt x="539867" y="202409"/>
                  <a:pt x="539049" y="206110"/>
                  <a:pt x="537412" y="210221"/>
                </a:cubicBezTo>
                <a:cubicBezTo>
                  <a:pt x="535774" y="214333"/>
                  <a:pt x="533786" y="217563"/>
                  <a:pt x="531448" y="219913"/>
                </a:cubicBezTo>
                <a:lnTo>
                  <a:pt x="522676" y="228019"/>
                </a:lnTo>
                <a:cubicBezTo>
                  <a:pt x="520102" y="230603"/>
                  <a:pt x="516770" y="232776"/>
                  <a:pt x="512678" y="234539"/>
                </a:cubicBezTo>
                <a:cubicBezTo>
                  <a:pt x="508587" y="236301"/>
                  <a:pt x="504904" y="237182"/>
                  <a:pt x="501629" y="237182"/>
                </a:cubicBezTo>
                <a:lnTo>
                  <a:pt x="474966" y="237182"/>
                </a:lnTo>
                <a:cubicBezTo>
                  <a:pt x="471692" y="237182"/>
                  <a:pt x="468826" y="238364"/>
                  <a:pt x="466370" y="240728"/>
                </a:cubicBezTo>
                <a:cubicBezTo>
                  <a:pt x="463914" y="243092"/>
                  <a:pt x="462686" y="246049"/>
                  <a:pt x="462686" y="249599"/>
                </a:cubicBezTo>
                <a:lnTo>
                  <a:pt x="462686" y="278685"/>
                </a:lnTo>
                <a:cubicBezTo>
                  <a:pt x="462686" y="282235"/>
                  <a:pt x="463914" y="285192"/>
                  <a:pt x="466370" y="287556"/>
                </a:cubicBezTo>
                <a:cubicBezTo>
                  <a:pt x="468826" y="289921"/>
                  <a:pt x="471692" y="291103"/>
                  <a:pt x="474966" y="291103"/>
                </a:cubicBezTo>
                <a:lnTo>
                  <a:pt x="527940" y="291103"/>
                </a:lnTo>
                <a:cubicBezTo>
                  <a:pt x="531215" y="291103"/>
                  <a:pt x="534021" y="292278"/>
                  <a:pt x="536360" y="294627"/>
                </a:cubicBezTo>
                <a:cubicBezTo>
                  <a:pt x="538698" y="296976"/>
                  <a:pt x="539867" y="299913"/>
                  <a:pt x="539867" y="303438"/>
                </a:cubicBezTo>
                <a:lnTo>
                  <a:pt x="539867" y="311543"/>
                </a:lnTo>
                <a:cubicBezTo>
                  <a:pt x="539867" y="314833"/>
                  <a:pt x="538693" y="317711"/>
                  <a:pt x="536343" y="320178"/>
                </a:cubicBezTo>
                <a:cubicBezTo>
                  <a:pt x="533994" y="322645"/>
                  <a:pt x="531174" y="323878"/>
                  <a:pt x="527885" y="323878"/>
                </a:cubicBezTo>
                <a:lnTo>
                  <a:pt x="468325" y="323878"/>
                </a:lnTo>
                <a:cubicBezTo>
                  <a:pt x="465036" y="323878"/>
                  <a:pt x="461335" y="323053"/>
                  <a:pt x="457224" y="321403"/>
                </a:cubicBezTo>
                <a:cubicBezTo>
                  <a:pt x="453112" y="319753"/>
                  <a:pt x="449882" y="317632"/>
                  <a:pt x="447532" y="315040"/>
                </a:cubicBezTo>
                <a:lnTo>
                  <a:pt x="438721" y="306207"/>
                </a:lnTo>
                <a:cubicBezTo>
                  <a:pt x="436137" y="304086"/>
                  <a:pt x="434022" y="300962"/>
                  <a:pt x="432378" y="296838"/>
                </a:cubicBezTo>
                <a:cubicBezTo>
                  <a:pt x="430733" y="292713"/>
                  <a:pt x="429911" y="289003"/>
                  <a:pt x="429911" y="285706"/>
                </a:cubicBezTo>
                <a:lnTo>
                  <a:pt x="429911" y="174450"/>
                </a:lnTo>
                <a:cubicBezTo>
                  <a:pt x="429911" y="171161"/>
                  <a:pt x="431158" y="168283"/>
                  <a:pt x="433653" y="165816"/>
                </a:cubicBezTo>
                <a:cubicBezTo>
                  <a:pt x="436147" y="163349"/>
                  <a:pt x="439056" y="162115"/>
                  <a:pt x="442378" y="162115"/>
                </a:cubicBezTo>
                <a:close/>
                <a:moveTo>
                  <a:pt x="349910" y="147666"/>
                </a:moveTo>
                <a:cubicBezTo>
                  <a:pt x="346386" y="147666"/>
                  <a:pt x="343449" y="148809"/>
                  <a:pt x="341100" y="151096"/>
                </a:cubicBezTo>
                <a:cubicBezTo>
                  <a:pt x="338750" y="153384"/>
                  <a:pt x="337575" y="156241"/>
                  <a:pt x="337575" y="159670"/>
                </a:cubicBezTo>
                <a:lnTo>
                  <a:pt x="337575" y="161388"/>
                </a:lnTo>
                <a:cubicBezTo>
                  <a:pt x="337575" y="164590"/>
                  <a:pt x="338750" y="167391"/>
                  <a:pt x="341100" y="169791"/>
                </a:cubicBezTo>
                <a:cubicBezTo>
                  <a:pt x="343449" y="172192"/>
                  <a:pt x="346386" y="173393"/>
                  <a:pt x="349910" y="173393"/>
                </a:cubicBezTo>
                <a:lnTo>
                  <a:pt x="374932" y="173393"/>
                </a:lnTo>
                <a:cubicBezTo>
                  <a:pt x="378222" y="173393"/>
                  <a:pt x="381041" y="172192"/>
                  <a:pt x="383391" y="169791"/>
                </a:cubicBezTo>
                <a:cubicBezTo>
                  <a:pt x="385740" y="167391"/>
                  <a:pt x="386915" y="164590"/>
                  <a:pt x="386915" y="161388"/>
                </a:cubicBezTo>
                <a:lnTo>
                  <a:pt x="386915" y="159670"/>
                </a:lnTo>
                <a:cubicBezTo>
                  <a:pt x="386915" y="156241"/>
                  <a:pt x="385740" y="153384"/>
                  <a:pt x="383391" y="151096"/>
                </a:cubicBezTo>
                <a:cubicBezTo>
                  <a:pt x="381041" y="148809"/>
                  <a:pt x="378222" y="147666"/>
                  <a:pt x="374932" y="147666"/>
                </a:cubicBezTo>
                <a:close/>
                <a:moveTo>
                  <a:pt x="316744" y="114890"/>
                </a:moveTo>
                <a:lnTo>
                  <a:pt x="407394" y="114890"/>
                </a:lnTo>
                <a:cubicBezTo>
                  <a:pt x="410672" y="114890"/>
                  <a:pt x="413541" y="116065"/>
                  <a:pt x="416001" y="118415"/>
                </a:cubicBezTo>
                <a:cubicBezTo>
                  <a:pt x="418461" y="120764"/>
                  <a:pt x="419690" y="123701"/>
                  <a:pt x="419690" y="127225"/>
                </a:cubicBezTo>
                <a:lnTo>
                  <a:pt x="419690" y="285816"/>
                </a:lnTo>
                <a:cubicBezTo>
                  <a:pt x="419690" y="289106"/>
                  <a:pt x="418872" y="292806"/>
                  <a:pt x="417235" y="296918"/>
                </a:cubicBezTo>
                <a:cubicBezTo>
                  <a:pt x="415597" y="301029"/>
                  <a:pt x="413492" y="304142"/>
                  <a:pt x="410918" y="306257"/>
                </a:cubicBezTo>
                <a:lnTo>
                  <a:pt x="402493" y="315068"/>
                </a:lnTo>
                <a:cubicBezTo>
                  <a:pt x="399920" y="317652"/>
                  <a:pt x="396586" y="319767"/>
                  <a:pt x="392493" y="321411"/>
                </a:cubicBezTo>
                <a:cubicBezTo>
                  <a:pt x="388400" y="323056"/>
                  <a:pt x="384716" y="323878"/>
                  <a:pt x="381441" y="323878"/>
                </a:cubicBezTo>
                <a:lnTo>
                  <a:pt x="362141" y="323878"/>
                </a:lnTo>
                <a:cubicBezTo>
                  <a:pt x="358866" y="323878"/>
                  <a:pt x="356058" y="322645"/>
                  <a:pt x="353718" y="320178"/>
                </a:cubicBezTo>
                <a:cubicBezTo>
                  <a:pt x="351378" y="317711"/>
                  <a:pt x="350208" y="314833"/>
                  <a:pt x="350208" y="311543"/>
                </a:cubicBezTo>
                <a:lnTo>
                  <a:pt x="350208" y="303438"/>
                </a:lnTo>
                <a:cubicBezTo>
                  <a:pt x="350208" y="299913"/>
                  <a:pt x="351378" y="296976"/>
                  <a:pt x="353718" y="294627"/>
                </a:cubicBezTo>
                <a:cubicBezTo>
                  <a:pt x="356058" y="292278"/>
                  <a:pt x="358866" y="291103"/>
                  <a:pt x="362141" y="291103"/>
                </a:cubicBezTo>
                <a:lnTo>
                  <a:pt x="374773" y="291103"/>
                </a:lnTo>
                <a:cubicBezTo>
                  <a:pt x="378047" y="291103"/>
                  <a:pt x="380855" y="289987"/>
                  <a:pt x="383195" y="287755"/>
                </a:cubicBezTo>
                <a:cubicBezTo>
                  <a:pt x="385536" y="285523"/>
                  <a:pt x="386706" y="282762"/>
                  <a:pt x="386706" y="279473"/>
                </a:cubicBezTo>
                <a:cubicBezTo>
                  <a:pt x="386706" y="276183"/>
                  <a:pt x="385536" y="273364"/>
                  <a:pt x="383195" y="271015"/>
                </a:cubicBezTo>
                <a:cubicBezTo>
                  <a:pt x="380855" y="268665"/>
                  <a:pt x="378047" y="267490"/>
                  <a:pt x="374773" y="267490"/>
                </a:cubicBezTo>
                <a:lnTo>
                  <a:pt x="349855" y="267490"/>
                </a:lnTo>
                <a:cubicBezTo>
                  <a:pt x="346349" y="267490"/>
                  <a:pt x="343426" y="268724"/>
                  <a:pt x="341086" y="271191"/>
                </a:cubicBezTo>
                <a:cubicBezTo>
                  <a:pt x="338746" y="273658"/>
                  <a:pt x="337575" y="276653"/>
                  <a:pt x="337575" y="280178"/>
                </a:cubicBezTo>
                <a:lnTo>
                  <a:pt x="337575" y="311543"/>
                </a:lnTo>
                <a:cubicBezTo>
                  <a:pt x="337575" y="314833"/>
                  <a:pt x="336401" y="317711"/>
                  <a:pt x="334051" y="320178"/>
                </a:cubicBezTo>
                <a:cubicBezTo>
                  <a:pt x="331702" y="322645"/>
                  <a:pt x="328765" y="323878"/>
                  <a:pt x="325241" y="323878"/>
                </a:cubicBezTo>
                <a:lnTo>
                  <a:pt x="316782" y="323878"/>
                </a:lnTo>
                <a:cubicBezTo>
                  <a:pt x="313493" y="323878"/>
                  <a:pt x="310674" y="322645"/>
                  <a:pt x="308324" y="320178"/>
                </a:cubicBezTo>
                <a:cubicBezTo>
                  <a:pt x="305975" y="317711"/>
                  <a:pt x="304800" y="314833"/>
                  <a:pt x="304800" y="311543"/>
                </a:cubicBezTo>
                <a:lnTo>
                  <a:pt x="304800" y="127225"/>
                </a:lnTo>
                <a:cubicBezTo>
                  <a:pt x="304800" y="123701"/>
                  <a:pt x="305971" y="120764"/>
                  <a:pt x="308313" y="118415"/>
                </a:cubicBezTo>
                <a:cubicBezTo>
                  <a:pt x="310655" y="116065"/>
                  <a:pt x="313466" y="114890"/>
                  <a:pt x="316744" y="114890"/>
                </a:cubicBezTo>
                <a:close/>
                <a:moveTo>
                  <a:pt x="2506751" y="102203"/>
                </a:moveTo>
                <a:lnTo>
                  <a:pt x="2642435" y="102203"/>
                </a:lnTo>
                <a:cubicBezTo>
                  <a:pt x="2645724" y="102203"/>
                  <a:pt x="2648544" y="103495"/>
                  <a:pt x="2650893" y="106080"/>
                </a:cubicBezTo>
                <a:cubicBezTo>
                  <a:pt x="2653243" y="108664"/>
                  <a:pt x="2654418" y="111601"/>
                  <a:pt x="2654418" y="114890"/>
                </a:cubicBezTo>
                <a:lnTo>
                  <a:pt x="2654418" y="122644"/>
                </a:lnTo>
                <a:cubicBezTo>
                  <a:pt x="2654418" y="126168"/>
                  <a:pt x="2653249" y="129105"/>
                  <a:pt x="2650913" y="131454"/>
                </a:cubicBezTo>
                <a:cubicBezTo>
                  <a:pt x="2648576" y="133804"/>
                  <a:pt x="2645772" y="134978"/>
                  <a:pt x="2642501" y="134978"/>
                </a:cubicBezTo>
                <a:lnTo>
                  <a:pt x="2603602" y="134978"/>
                </a:lnTo>
                <a:cubicBezTo>
                  <a:pt x="2600331" y="134978"/>
                  <a:pt x="2597469" y="136036"/>
                  <a:pt x="2595014" y="138150"/>
                </a:cubicBezTo>
                <a:cubicBezTo>
                  <a:pt x="2592561" y="140265"/>
                  <a:pt x="2591333" y="142732"/>
                  <a:pt x="2591333" y="145551"/>
                </a:cubicBezTo>
                <a:cubicBezTo>
                  <a:pt x="2591333" y="148136"/>
                  <a:pt x="2592561" y="150426"/>
                  <a:pt x="2595014" y="152424"/>
                </a:cubicBezTo>
                <a:cubicBezTo>
                  <a:pt x="2597469" y="154421"/>
                  <a:pt x="2600331" y="155419"/>
                  <a:pt x="2603602" y="155419"/>
                </a:cubicBezTo>
                <a:lnTo>
                  <a:pt x="2642501" y="155419"/>
                </a:lnTo>
                <a:cubicBezTo>
                  <a:pt x="2645772" y="155419"/>
                  <a:pt x="2648576" y="156594"/>
                  <a:pt x="2650913" y="158943"/>
                </a:cubicBezTo>
                <a:cubicBezTo>
                  <a:pt x="2653249" y="161293"/>
                  <a:pt x="2654418" y="164230"/>
                  <a:pt x="2654418" y="167754"/>
                </a:cubicBezTo>
                <a:lnTo>
                  <a:pt x="2654418" y="311543"/>
                </a:lnTo>
                <a:cubicBezTo>
                  <a:pt x="2654418" y="314833"/>
                  <a:pt x="2653243" y="317711"/>
                  <a:pt x="2650893" y="320178"/>
                </a:cubicBezTo>
                <a:cubicBezTo>
                  <a:pt x="2648544" y="322645"/>
                  <a:pt x="2645724" y="323878"/>
                  <a:pt x="2642435" y="323878"/>
                </a:cubicBezTo>
                <a:lnTo>
                  <a:pt x="2611774" y="323878"/>
                </a:lnTo>
                <a:cubicBezTo>
                  <a:pt x="2608250" y="323878"/>
                  <a:pt x="2605254" y="322645"/>
                  <a:pt x="2602787" y="320178"/>
                </a:cubicBezTo>
                <a:cubicBezTo>
                  <a:pt x="2600320" y="317711"/>
                  <a:pt x="2599087" y="314833"/>
                  <a:pt x="2599087" y="311543"/>
                </a:cubicBezTo>
                <a:lnTo>
                  <a:pt x="2599087" y="303438"/>
                </a:lnTo>
                <a:cubicBezTo>
                  <a:pt x="2599087" y="299913"/>
                  <a:pt x="2600320" y="296976"/>
                  <a:pt x="2602787" y="294627"/>
                </a:cubicBezTo>
                <a:cubicBezTo>
                  <a:pt x="2605254" y="292278"/>
                  <a:pt x="2608250" y="291103"/>
                  <a:pt x="2611774" y="291103"/>
                </a:cubicBezTo>
                <a:lnTo>
                  <a:pt x="2612831" y="291103"/>
                </a:lnTo>
                <a:cubicBezTo>
                  <a:pt x="2616121" y="291103"/>
                  <a:pt x="2618940" y="290809"/>
                  <a:pt x="2621290" y="290222"/>
                </a:cubicBezTo>
                <a:cubicBezTo>
                  <a:pt x="2623639" y="289634"/>
                  <a:pt x="2624814" y="288753"/>
                  <a:pt x="2624814" y="287579"/>
                </a:cubicBezTo>
                <a:cubicBezTo>
                  <a:pt x="2624814" y="286404"/>
                  <a:pt x="2623639" y="285464"/>
                  <a:pt x="2621290" y="284759"/>
                </a:cubicBezTo>
                <a:cubicBezTo>
                  <a:pt x="2618940" y="284054"/>
                  <a:pt x="2616121" y="283702"/>
                  <a:pt x="2612831" y="283702"/>
                </a:cubicBezTo>
                <a:lnTo>
                  <a:pt x="2603316" y="283702"/>
                </a:lnTo>
                <a:cubicBezTo>
                  <a:pt x="2600026" y="283702"/>
                  <a:pt x="2596679" y="282586"/>
                  <a:pt x="2593272" y="280354"/>
                </a:cubicBezTo>
                <a:cubicBezTo>
                  <a:pt x="2589865" y="278122"/>
                  <a:pt x="2587457" y="275361"/>
                  <a:pt x="2586047" y="272072"/>
                </a:cubicBezTo>
                <a:lnTo>
                  <a:pt x="2579351" y="256213"/>
                </a:lnTo>
                <a:cubicBezTo>
                  <a:pt x="2577941" y="252923"/>
                  <a:pt x="2576297" y="251279"/>
                  <a:pt x="2574417" y="251279"/>
                </a:cubicBezTo>
                <a:cubicBezTo>
                  <a:pt x="2572537" y="251279"/>
                  <a:pt x="2570893" y="252923"/>
                  <a:pt x="2569483" y="256213"/>
                </a:cubicBezTo>
                <a:lnTo>
                  <a:pt x="2562434" y="272072"/>
                </a:lnTo>
                <a:cubicBezTo>
                  <a:pt x="2561260" y="275361"/>
                  <a:pt x="2558910" y="278122"/>
                  <a:pt x="2555386" y="280354"/>
                </a:cubicBezTo>
                <a:cubicBezTo>
                  <a:pt x="2551862" y="282586"/>
                  <a:pt x="2548455" y="283702"/>
                  <a:pt x="2545166" y="283702"/>
                </a:cubicBezTo>
                <a:lnTo>
                  <a:pt x="2536708" y="283702"/>
                </a:lnTo>
                <a:cubicBezTo>
                  <a:pt x="2533183" y="283702"/>
                  <a:pt x="2530247" y="284935"/>
                  <a:pt x="2527897" y="287402"/>
                </a:cubicBezTo>
                <a:cubicBezTo>
                  <a:pt x="2525547" y="289869"/>
                  <a:pt x="2524373" y="292747"/>
                  <a:pt x="2524373" y="296037"/>
                </a:cubicBezTo>
                <a:lnTo>
                  <a:pt x="2524373" y="311543"/>
                </a:lnTo>
                <a:cubicBezTo>
                  <a:pt x="2524373" y="314833"/>
                  <a:pt x="2523139" y="317711"/>
                  <a:pt x="2520672" y="320178"/>
                </a:cubicBezTo>
                <a:cubicBezTo>
                  <a:pt x="2518205" y="322645"/>
                  <a:pt x="2515209" y="323878"/>
                  <a:pt x="2511685" y="323878"/>
                </a:cubicBezTo>
                <a:lnTo>
                  <a:pt x="2506751" y="323878"/>
                </a:lnTo>
                <a:cubicBezTo>
                  <a:pt x="2503462" y="323878"/>
                  <a:pt x="2500643" y="322645"/>
                  <a:pt x="2498293" y="320178"/>
                </a:cubicBezTo>
                <a:cubicBezTo>
                  <a:pt x="2495944" y="317711"/>
                  <a:pt x="2494769" y="314833"/>
                  <a:pt x="2494769" y="311543"/>
                </a:cubicBezTo>
                <a:lnTo>
                  <a:pt x="2494769" y="167754"/>
                </a:lnTo>
                <a:cubicBezTo>
                  <a:pt x="2494769" y="164230"/>
                  <a:pt x="2495944" y="161293"/>
                  <a:pt x="2498293" y="158943"/>
                </a:cubicBezTo>
                <a:cubicBezTo>
                  <a:pt x="2500643" y="156594"/>
                  <a:pt x="2503462" y="155419"/>
                  <a:pt x="2506751" y="155419"/>
                </a:cubicBezTo>
                <a:lnTo>
                  <a:pt x="2546223" y="155419"/>
                </a:lnTo>
                <a:cubicBezTo>
                  <a:pt x="2549512" y="155419"/>
                  <a:pt x="2552390" y="154421"/>
                  <a:pt x="2554857" y="152424"/>
                </a:cubicBezTo>
                <a:cubicBezTo>
                  <a:pt x="2557324" y="150426"/>
                  <a:pt x="2558558" y="148136"/>
                  <a:pt x="2558558" y="145551"/>
                </a:cubicBezTo>
                <a:cubicBezTo>
                  <a:pt x="2558558" y="142732"/>
                  <a:pt x="2557324" y="140265"/>
                  <a:pt x="2554857" y="138150"/>
                </a:cubicBezTo>
                <a:cubicBezTo>
                  <a:pt x="2552390" y="136036"/>
                  <a:pt x="2549512" y="134978"/>
                  <a:pt x="2546223" y="134978"/>
                </a:cubicBezTo>
                <a:lnTo>
                  <a:pt x="2506751" y="134978"/>
                </a:lnTo>
                <a:cubicBezTo>
                  <a:pt x="2503462" y="134978"/>
                  <a:pt x="2500643" y="133804"/>
                  <a:pt x="2498293" y="131454"/>
                </a:cubicBezTo>
                <a:cubicBezTo>
                  <a:pt x="2495944" y="129105"/>
                  <a:pt x="2494769" y="126168"/>
                  <a:pt x="2494769" y="122644"/>
                </a:cubicBezTo>
                <a:lnTo>
                  <a:pt x="2494769" y="114890"/>
                </a:lnTo>
                <a:cubicBezTo>
                  <a:pt x="2494769" y="111601"/>
                  <a:pt x="2495944" y="108664"/>
                  <a:pt x="2498293" y="106080"/>
                </a:cubicBezTo>
                <a:cubicBezTo>
                  <a:pt x="2500643" y="103495"/>
                  <a:pt x="2503462" y="102203"/>
                  <a:pt x="2506751" y="102203"/>
                </a:cubicBezTo>
                <a:close/>
                <a:moveTo>
                  <a:pt x="2213591" y="102203"/>
                </a:moveTo>
                <a:lnTo>
                  <a:pt x="2221697" y="102203"/>
                </a:lnTo>
                <a:cubicBezTo>
                  <a:pt x="2225221" y="102203"/>
                  <a:pt x="2228158" y="103025"/>
                  <a:pt x="2230507" y="104670"/>
                </a:cubicBezTo>
                <a:cubicBezTo>
                  <a:pt x="2232857" y="106315"/>
                  <a:pt x="2234032" y="108194"/>
                  <a:pt x="2234032" y="110309"/>
                </a:cubicBezTo>
                <a:cubicBezTo>
                  <a:pt x="2234032" y="112423"/>
                  <a:pt x="2235265" y="114185"/>
                  <a:pt x="2237732" y="115595"/>
                </a:cubicBezTo>
                <a:cubicBezTo>
                  <a:pt x="2240199" y="117005"/>
                  <a:pt x="2243077" y="117710"/>
                  <a:pt x="2246366" y="117710"/>
                </a:cubicBezTo>
                <a:lnTo>
                  <a:pt x="2346103" y="117710"/>
                </a:lnTo>
                <a:cubicBezTo>
                  <a:pt x="2349627" y="117710"/>
                  <a:pt x="2352564" y="118884"/>
                  <a:pt x="2354913" y="121234"/>
                </a:cubicBezTo>
                <a:cubicBezTo>
                  <a:pt x="2357263" y="123583"/>
                  <a:pt x="2358438" y="126520"/>
                  <a:pt x="2358438" y="130045"/>
                </a:cubicBezTo>
                <a:lnTo>
                  <a:pt x="2358438" y="138150"/>
                </a:lnTo>
                <a:cubicBezTo>
                  <a:pt x="2358438" y="141440"/>
                  <a:pt x="2357263" y="144318"/>
                  <a:pt x="2354913" y="146785"/>
                </a:cubicBezTo>
                <a:cubicBezTo>
                  <a:pt x="2352564" y="149252"/>
                  <a:pt x="2349627" y="150485"/>
                  <a:pt x="2346103" y="150485"/>
                </a:cubicBezTo>
                <a:lnTo>
                  <a:pt x="2308393" y="150485"/>
                </a:lnTo>
                <a:cubicBezTo>
                  <a:pt x="2305104" y="150485"/>
                  <a:pt x="2302285" y="151719"/>
                  <a:pt x="2299935" y="154186"/>
                </a:cubicBezTo>
                <a:cubicBezTo>
                  <a:pt x="2297586" y="156653"/>
                  <a:pt x="2296411" y="159648"/>
                  <a:pt x="2296411" y="163172"/>
                </a:cubicBezTo>
                <a:lnTo>
                  <a:pt x="2296411" y="183613"/>
                </a:lnTo>
                <a:cubicBezTo>
                  <a:pt x="2296411" y="186902"/>
                  <a:pt x="2297586" y="189839"/>
                  <a:pt x="2299935" y="192424"/>
                </a:cubicBezTo>
                <a:cubicBezTo>
                  <a:pt x="2302285" y="195008"/>
                  <a:pt x="2305104" y="196300"/>
                  <a:pt x="2308393" y="196300"/>
                </a:cubicBezTo>
                <a:lnTo>
                  <a:pt x="2346103" y="196300"/>
                </a:lnTo>
                <a:cubicBezTo>
                  <a:pt x="2349627" y="196300"/>
                  <a:pt x="2352564" y="197475"/>
                  <a:pt x="2354913" y="199825"/>
                </a:cubicBezTo>
                <a:cubicBezTo>
                  <a:pt x="2357263" y="202174"/>
                  <a:pt x="2358438" y="205111"/>
                  <a:pt x="2358438" y="208635"/>
                </a:cubicBezTo>
                <a:lnTo>
                  <a:pt x="2358438" y="216036"/>
                </a:lnTo>
                <a:cubicBezTo>
                  <a:pt x="2358438" y="219560"/>
                  <a:pt x="2357263" y="222497"/>
                  <a:pt x="2354913" y="224847"/>
                </a:cubicBezTo>
                <a:cubicBezTo>
                  <a:pt x="2352564" y="227196"/>
                  <a:pt x="2349627" y="228371"/>
                  <a:pt x="2346103" y="228371"/>
                </a:cubicBezTo>
                <a:lnTo>
                  <a:pt x="2308393" y="228371"/>
                </a:lnTo>
                <a:cubicBezTo>
                  <a:pt x="2305104" y="228371"/>
                  <a:pt x="2302285" y="228724"/>
                  <a:pt x="2299935" y="229428"/>
                </a:cubicBezTo>
                <a:cubicBezTo>
                  <a:pt x="2297586" y="230133"/>
                  <a:pt x="2296411" y="231073"/>
                  <a:pt x="2296411" y="232248"/>
                </a:cubicBezTo>
                <a:cubicBezTo>
                  <a:pt x="2296411" y="233423"/>
                  <a:pt x="2297057" y="235361"/>
                  <a:pt x="2298349" y="238063"/>
                </a:cubicBezTo>
                <a:cubicBezTo>
                  <a:pt x="2299642" y="240765"/>
                  <a:pt x="2301227" y="243525"/>
                  <a:pt x="2303107" y="246345"/>
                </a:cubicBezTo>
                <a:lnTo>
                  <a:pt x="2327072" y="280530"/>
                </a:lnTo>
                <a:cubicBezTo>
                  <a:pt x="2328951" y="283349"/>
                  <a:pt x="2331829" y="285758"/>
                  <a:pt x="2335706" y="287755"/>
                </a:cubicBezTo>
                <a:cubicBezTo>
                  <a:pt x="2339583" y="289752"/>
                  <a:pt x="2343283" y="290750"/>
                  <a:pt x="2346808" y="290750"/>
                </a:cubicBezTo>
                <a:cubicBezTo>
                  <a:pt x="2350097" y="290750"/>
                  <a:pt x="2352857" y="291984"/>
                  <a:pt x="2355090" y="294451"/>
                </a:cubicBezTo>
                <a:cubicBezTo>
                  <a:pt x="2357321" y="296918"/>
                  <a:pt x="2358438" y="299913"/>
                  <a:pt x="2358438" y="303438"/>
                </a:cubicBezTo>
                <a:lnTo>
                  <a:pt x="2358438" y="311543"/>
                </a:lnTo>
                <a:cubicBezTo>
                  <a:pt x="2358438" y="314833"/>
                  <a:pt x="2357263" y="317711"/>
                  <a:pt x="2354913" y="320178"/>
                </a:cubicBezTo>
                <a:cubicBezTo>
                  <a:pt x="2352564" y="322645"/>
                  <a:pt x="2349627" y="323878"/>
                  <a:pt x="2346103" y="323878"/>
                </a:cubicBezTo>
                <a:lnTo>
                  <a:pt x="2331301" y="323878"/>
                </a:lnTo>
                <a:cubicBezTo>
                  <a:pt x="2328012" y="323878"/>
                  <a:pt x="2324487" y="322821"/>
                  <a:pt x="2320728" y="320706"/>
                </a:cubicBezTo>
                <a:cubicBezTo>
                  <a:pt x="2316969" y="318592"/>
                  <a:pt x="2314032" y="316125"/>
                  <a:pt x="2311918" y="313306"/>
                </a:cubicBezTo>
                <a:lnTo>
                  <a:pt x="2286994" y="279120"/>
                </a:lnTo>
                <a:cubicBezTo>
                  <a:pt x="2285137" y="276536"/>
                  <a:pt x="2282871" y="275244"/>
                  <a:pt x="2280196" y="275244"/>
                </a:cubicBezTo>
                <a:cubicBezTo>
                  <a:pt x="2277522" y="275244"/>
                  <a:pt x="2275023" y="276536"/>
                  <a:pt x="2272699" y="279120"/>
                </a:cubicBezTo>
                <a:lnTo>
                  <a:pt x="2248481" y="313306"/>
                </a:lnTo>
                <a:cubicBezTo>
                  <a:pt x="2246132" y="316125"/>
                  <a:pt x="2243077" y="318592"/>
                  <a:pt x="2239318" y="320706"/>
                </a:cubicBezTo>
                <a:cubicBezTo>
                  <a:pt x="2235559" y="322821"/>
                  <a:pt x="2232035" y="323878"/>
                  <a:pt x="2228745" y="323878"/>
                </a:cubicBezTo>
                <a:lnTo>
                  <a:pt x="2213591" y="323878"/>
                </a:lnTo>
                <a:cubicBezTo>
                  <a:pt x="2210302" y="323878"/>
                  <a:pt x="2207482" y="322645"/>
                  <a:pt x="2205133" y="320178"/>
                </a:cubicBezTo>
                <a:cubicBezTo>
                  <a:pt x="2202783" y="317711"/>
                  <a:pt x="2201608" y="314833"/>
                  <a:pt x="2201608" y="311543"/>
                </a:cubicBezTo>
                <a:lnTo>
                  <a:pt x="2201608" y="303438"/>
                </a:lnTo>
                <a:cubicBezTo>
                  <a:pt x="2201608" y="299913"/>
                  <a:pt x="2202607" y="296918"/>
                  <a:pt x="2204604" y="294451"/>
                </a:cubicBezTo>
                <a:cubicBezTo>
                  <a:pt x="2206601" y="291984"/>
                  <a:pt x="2209244" y="290750"/>
                  <a:pt x="2212534" y="290750"/>
                </a:cubicBezTo>
                <a:cubicBezTo>
                  <a:pt x="2215588" y="290750"/>
                  <a:pt x="2218877" y="289752"/>
                  <a:pt x="2222401" y="287755"/>
                </a:cubicBezTo>
                <a:cubicBezTo>
                  <a:pt x="2225926" y="285758"/>
                  <a:pt x="2228745" y="283467"/>
                  <a:pt x="2230860" y="280882"/>
                </a:cubicBezTo>
                <a:lnTo>
                  <a:pt x="2256234" y="245992"/>
                </a:lnTo>
                <a:cubicBezTo>
                  <a:pt x="2258584" y="243408"/>
                  <a:pt x="2260405" y="240765"/>
                  <a:pt x="2261697" y="238063"/>
                </a:cubicBezTo>
                <a:cubicBezTo>
                  <a:pt x="2262989" y="235361"/>
                  <a:pt x="2263635" y="233423"/>
                  <a:pt x="2263635" y="232248"/>
                </a:cubicBezTo>
                <a:cubicBezTo>
                  <a:pt x="2263635" y="231308"/>
                  <a:pt x="2262461" y="230427"/>
                  <a:pt x="2260111" y="229605"/>
                </a:cubicBezTo>
                <a:cubicBezTo>
                  <a:pt x="2257762" y="228782"/>
                  <a:pt x="2254942" y="228371"/>
                  <a:pt x="2251653" y="228371"/>
                </a:cubicBezTo>
                <a:lnTo>
                  <a:pt x="2213591" y="228371"/>
                </a:lnTo>
                <a:cubicBezTo>
                  <a:pt x="2210302" y="228371"/>
                  <a:pt x="2207482" y="227196"/>
                  <a:pt x="2205133" y="224847"/>
                </a:cubicBezTo>
                <a:cubicBezTo>
                  <a:pt x="2202783" y="222497"/>
                  <a:pt x="2201608" y="219560"/>
                  <a:pt x="2201608" y="216036"/>
                </a:cubicBezTo>
                <a:lnTo>
                  <a:pt x="2201608" y="208635"/>
                </a:lnTo>
                <a:cubicBezTo>
                  <a:pt x="2201608" y="205111"/>
                  <a:pt x="2202783" y="202174"/>
                  <a:pt x="2205133" y="199825"/>
                </a:cubicBezTo>
                <a:cubicBezTo>
                  <a:pt x="2207482" y="197475"/>
                  <a:pt x="2210302" y="196300"/>
                  <a:pt x="2213591" y="196300"/>
                </a:cubicBezTo>
                <a:lnTo>
                  <a:pt x="2251653" y="196300"/>
                </a:lnTo>
                <a:cubicBezTo>
                  <a:pt x="2254942" y="196300"/>
                  <a:pt x="2257762" y="195008"/>
                  <a:pt x="2260111" y="192424"/>
                </a:cubicBezTo>
                <a:cubicBezTo>
                  <a:pt x="2262461" y="189839"/>
                  <a:pt x="2263635" y="186902"/>
                  <a:pt x="2263635" y="183613"/>
                </a:cubicBezTo>
                <a:lnTo>
                  <a:pt x="2263635" y="163172"/>
                </a:lnTo>
                <a:cubicBezTo>
                  <a:pt x="2263635" y="159648"/>
                  <a:pt x="2262461" y="156653"/>
                  <a:pt x="2260111" y="154186"/>
                </a:cubicBezTo>
                <a:cubicBezTo>
                  <a:pt x="2257762" y="151719"/>
                  <a:pt x="2254942" y="150485"/>
                  <a:pt x="2251653" y="150485"/>
                </a:cubicBezTo>
                <a:lnTo>
                  <a:pt x="2239670" y="150485"/>
                </a:lnTo>
                <a:cubicBezTo>
                  <a:pt x="2236381" y="150485"/>
                  <a:pt x="2232681" y="149604"/>
                  <a:pt x="2228569" y="147842"/>
                </a:cubicBezTo>
                <a:cubicBezTo>
                  <a:pt x="2224457" y="146080"/>
                  <a:pt x="2221227" y="144024"/>
                  <a:pt x="2218877" y="141675"/>
                </a:cubicBezTo>
                <a:lnTo>
                  <a:pt x="2209714" y="132864"/>
                </a:lnTo>
                <a:cubicBezTo>
                  <a:pt x="2207600" y="130514"/>
                  <a:pt x="2205720" y="127401"/>
                  <a:pt x="2204075" y="123525"/>
                </a:cubicBezTo>
                <a:cubicBezTo>
                  <a:pt x="2202431" y="119648"/>
                  <a:pt x="2201608" y="116300"/>
                  <a:pt x="2201608" y="113481"/>
                </a:cubicBezTo>
                <a:cubicBezTo>
                  <a:pt x="2201608" y="110426"/>
                  <a:pt x="2202783" y="107783"/>
                  <a:pt x="2205133" y="105551"/>
                </a:cubicBezTo>
                <a:cubicBezTo>
                  <a:pt x="2207482" y="103319"/>
                  <a:pt x="2210302" y="102203"/>
                  <a:pt x="2213591" y="102203"/>
                </a:cubicBezTo>
                <a:close/>
                <a:moveTo>
                  <a:pt x="2136057" y="53921"/>
                </a:moveTo>
                <a:lnTo>
                  <a:pt x="2141344" y="53921"/>
                </a:lnTo>
                <a:cubicBezTo>
                  <a:pt x="2144633" y="53921"/>
                  <a:pt x="2147511" y="55154"/>
                  <a:pt x="2149978" y="57621"/>
                </a:cubicBezTo>
                <a:cubicBezTo>
                  <a:pt x="2152445" y="60088"/>
                  <a:pt x="2153679" y="62966"/>
                  <a:pt x="2153679" y="66256"/>
                </a:cubicBezTo>
                <a:lnTo>
                  <a:pt x="2153679" y="109604"/>
                </a:lnTo>
                <a:cubicBezTo>
                  <a:pt x="2153679" y="112893"/>
                  <a:pt x="2154031" y="115771"/>
                  <a:pt x="2154736" y="118238"/>
                </a:cubicBezTo>
                <a:cubicBezTo>
                  <a:pt x="2155441" y="120705"/>
                  <a:pt x="2156381" y="121939"/>
                  <a:pt x="2157555" y="121939"/>
                </a:cubicBezTo>
                <a:cubicBezTo>
                  <a:pt x="2158730" y="121939"/>
                  <a:pt x="2159611" y="120705"/>
                  <a:pt x="2160199" y="118238"/>
                </a:cubicBezTo>
                <a:cubicBezTo>
                  <a:pt x="2160786" y="115771"/>
                  <a:pt x="2161080" y="112893"/>
                  <a:pt x="2161080" y="109604"/>
                </a:cubicBezTo>
                <a:lnTo>
                  <a:pt x="2161080" y="66256"/>
                </a:lnTo>
                <a:cubicBezTo>
                  <a:pt x="2161080" y="62966"/>
                  <a:pt x="2161138" y="60088"/>
                  <a:pt x="2161256" y="57621"/>
                </a:cubicBezTo>
                <a:cubicBezTo>
                  <a:pt x="2161373" y="55154"/>
                  <a:pt x="2161667" y="53921"/>
                  <a:pt x="2162137" y="53921"/>
                </a:cubicBezTo>
                <a:lnTo>
                  <a:pt x="2346455" y="53921"/>
                </a:lnTo>
                <a:cubicBezTo>
                  <a:pt x="2349979" y="53921"/>
                  <a:pt x="2352916" y="55168"/>
                  <a:pt x="2355266" y="57662"/>
                </a:cubicBezTo>
                <a:cubicBezTo>
                  <a:pt x="2357615" y="60157"/>
                  <a:pt x="2358790" y="63065"/>
                  <a:pt x="2358790" y="66388"/>
                </a:cubicBezTo>
                <a:lnTo>
                  <a:pt x="2358790" y="74229"/>
                </a:lnTo>
                <a:cubicBezTo>
                  <a:pt x="2358790" y="77790"/>
                  <a:pt x="2357615" y="80758"/>
                  <a:pt x="2355266" y="83133"/>
                </a:cubicBezTo>
                <a:cubicBezTo>
                  <a:pt x="2352916" y="85509"/>
                  <a:pt x="2349979" y="86696"/>
                  <a:pt x="2346455" y="86696"/>
                </a:cubicBezTo>
                <a:lnTo>
                  <a:pt x="2203371" y="86696"/>
                </a:lnTo>
                <a:cubicBezTo>
                  <a:pt x="2199846" y="86696"/>
                  <a:pt x="2196851" y="87930"/>
                  <a:pt x="2194384" y="90397"/>
                </a:cubicBezTo>
                <a:cubicBezTo>
                  <a:pt x="2191917" y="92864"/>
                  <a:pt x="2190683" y="95742"/>
                  <a:pt x="2190683" y="99031"/>
                </a:cubicBezTo>
                <a:lnTo>
                  <a:pt x="2190683" y="285464"/>
                </a:lnTo>
                <a:cubicBezTo>
                  <a:pt x="2190683" y="288753"/>
                  <a:pt x="2189920" y="292512"/>
                  <a:pt x="2188392" y="296742"/>
                </a:cubicBezTo>
                <a:cubicBezTo>
                  <a:pt x="2186865" y="300971"/>
                  <a:pt x="2184927" y="304377"/>
                  <a:pt x="2182577" y="306962"/>
                </a:cubicBezTo>
                <a:lnTo>
                  <a:pt x="2176234" y="314363"/>
                </a:lnTo>
                <a:cubicBezTo>
                  <a:pt x="2173884" y="316712"/>
                  <a:pt x="2170713" y="318827"/>
                  <a:pt x="2166718" y="320706"/>
                </a:cubicBezTo>
                <a:cubicBezTo>
                  <a:pt x="2162724" y="322586"/>
                  <a:pt x="2159082" y="323526"/>
                  <a:pt x="2155793" y="323526"/>
                </a:cubicBezTo>
                <a:lnTo>
                  <a:pt x="2136057" y="323526"/>
                </a:lnTo>
                <a:cubicBezTo>
                  <a:pt x="2132768" y="323526"/>
                  <a:pt x="2129949" y="322292"/>
                  <a:pt x="2127599" y="319825"/>
                </a:cubicBezTo>
                <a:cubicBezTo>
                  <a:pt x="2125250" y="317358"/>
                  <a:pt x="2124075" y="314480"/>
                  <a:pt x="2124075" y="311191"/>
                </a:cubicBezTo>
                <a:lnTo>
                  <a:pt x="2124075" y="303438"/>
                </a:lnTo>
                <a:cubicBezTo>
                  <a:pt x="2124075" y="299913"/>
                  <a:pt x="2125250" y="296918"/>
                  <a:pt x="2127599" y="294451"/>
                </a:cubicBezTo>
                <a:cubicBezTo>
                  <a:pt x="2129949" y="291984"/>
                  <a:pt x="2132768" y="290750"/>
                  <a:pt x="2136057" y="290750"/>
                </a:cubicBezTo>
                <a:lnTo>
                  <a:pt x="2148745" y="290750"/>
                </a:lnTo>
                <a:cubicBezTo>
                  <a:pt x="2152269" y="290750"/>
                  <a:pt x="2155206" y="289574"/>
                  <a:pt x="2157555" y="287221"/>
                </a:cubicBezTo>
                <a:cubicBezTo>
                  <a:pt x="2159905" y="284867"/>
                  <a:pt x="2161080" y="281927"/>
                  <a:pt x="2161080" y="278399"/>
                </a:cubicBezTo>
                <a:lnTo>
                  <a:pt x="2161080" y="216983"/>
                </a:lnTo>
                <a:cubicBezTo>
                  <a:pt x="2161080" y="213455"/>
                  <a:pt x="2160786" y="210456"/>
                  <a:pt x="2160199" y="207986"/>
                </a:cubicBezTo>
                <a:cubicBezTo>
                  <a:pt x="2159611" y="205515"/>
                  <a:pt x="2158730" y="204280"/>
                  <a:pt x="2157555" y="204280"/>
                </a:cubicBezTo>
                <a:cubicBezTo>
                  <a:pt x="2156381" y="204280"/>
                  <a:pt x="2155441" y="205515"/>
                  <a:pt x="2154736" y="207986"/>
                </a:cubicBezTo>
                <a:cubicBezTo>
                  <a:pt x="2154031" y="210456"/>
                  <a:pt x="2153679" y="213455"/>
                  <a:pt x="2153679" y="216983"/>
                </a:cubicBezTo>
                <a:lnTo>
                  <a:pt x="2153679" y="266394"/>
                </a:lnTo>
                <a:cubicBezTo>
                  <a:pt x="2153679" y="269926"/>
                  <a:pt x="2152445" y="272868"/>
                  <a:pt x="2149978" y="275222"/>
                </a:cubicBezTo>
                <a:cubicBezTo>
                  <a:pt x="2147511" y="277575"/>
                  <a:pt x="2144633" y="278751"/>
                  <a:pt x="2141344" y="278751"/>
                </a:cubicBezTo>
                <a:lnTo>
                  <a:pt x="2136057" y="278751"/>
                </a:lnTo>
                <a:cubicBezTo>
                  <a:pt x="2132768" y="278751"/>
                  <a:pt x="2129949" y="277575"/>
                  <a:pt x="2127599" y="275222"/>
                </a:cubicBezTo>
                <a:cubicBezTo>
                  <a:pt x="2125250" y="272868"/>
                  <a:pt x="2124075" y="269926"/>
                  <a:pt x="2124075" y="266394"/>
                </a:cubicBezTo>
                <a:lnTo>
                  <a:pt x="2124075" y="210276"/>
                </a:lnTo>
                <a:cubicBezTo>
                  <a:pt x="2124075" y="206748"/>
                  <a:pt x="2124839" y="202866"/>
                  <a:pt x="2126366" y="198630"/>
                </a:cubicBezTo>
                <a:cubicBezTo>
                  <a:pt x="2127893" y="194393"/>
                  <a:pt x="2129714" y="190981"/>
                  <a:pt x="2131828" y="188393"/>
                </a:cubicBezTo>
                <a:lnTo>
                  <a:pt x="2138524" y="180981"/>
                </a:lnTo>
                <a:cubicBezTo>
                  <a:pt x="2140874" y="178393"/>
                  <a:pt x="2143517" y="176158"/>
                  <a:pt x="2146454" y="174277"/>
                </a:cubicBezTo>
                <a:cubicBezTo>
                  <a:pt x="2149391" y="172395"/>
                  <a:pt x="2151799" y="171454"/>
                  <a:pt x="2153679" y="171454"/>
                </a:cubicBezTo>
                <a:cubicBezTo>
                  <a:pt x="2155558" y="171454"/>
                  <a:pt x="2157262" y="170690"/>
                  <a:pt x="2158789" y="169161"/>
                </a:cubicBezTo>
                <a:cubicBezTo>
                  <a:pt x="2160316" y="167632"/>
                  <a:pt x="2161080" y="165691"/>
                  <a:pt x="2161080" y="163338"/>
                </a:cubicBezTo>
                <a:cubicBezTo>
                  <a:pt x="2161080" y="160750"/>
                  <a:pt x="2160316" y="158631"/>
                  <a:pt x="2158789" y="156983"/>
                </a:cubicBezTo>
                <a:cubicBezTo>
                  <a:pt x="2157262" y="155335"/>
                  <a:pt x="2155558" y="154511"/>
                  <a:pt x="2153679" y="154511"/>
                </a:cubicBezTo>
                <a:cubicBezTo>
                  <a:pt x="2151799" y="154511"/>
                  <a:pt x="2149391" y="153629"/>
                  <a:pt x="2146454" y="151865"/>
                </a:cubicBezTo>
                <a:cubicBezTo>
                  <a:pt x="2143517" y="150101"/>
                  <a:pt x="2140874" y="147925"/>
                  <a:pt x="2138524" y="145336"/>
                </a:cubicBezTo>
                <a:lnTo>
                  <a:pt x="2131828" y="137925"/>
                </a:lnTo>
                <a:cubicBezTo>
                  <a:pt x="2129714" y="135336"/>
                  <a:pt x="2127893" y="131983"/>
                  <a:pt x="2126366" y="127864"/>
                </a:cubicBezTo>
                <a:cubicBezTo>
                  <a:pt x="2124839" y="123745"/>
                  <a:pt x="2124075" y="119921"/>
                  <a:pt x="2124075" y="116394"/>
                </a:cubicBezTo>
                <a:lnTo>
                  <a:pt x="2124075" y="66272"/>
                </a:lnTo>
                <a:cubicBezTo>
                  <a:pt x="2124075" y="62979"/>
                  <a:pt x="2125250" y="60097"/>
                  <a:pt x="2127599" y="57627"/>
                </a:cubicBezTo>
                <a:cubicBezTo>
                  <a:pt x="2129949" y="55156"/>
                  <a:pt x="2132768" y="53921"/>
                  <a:pt x="2136057" y="53921"/>
                </a:cubicBezTo>
                <a:close/>
                <a:moveTo>
                  <a:pt x="2431332" y="53216"/>
                </a:moveTo>
                <a:lnTo>
                  <a:pt x="2433094" y="53216"/>
                </a:lnTo>
                <a:cubicBezTo>
                  <a:pt x="2436619" y="53216"/>
                  <a:pt x="2439556" y="54449"/>
                  <a:pt x="2441905" y="56916"/>
                </a:cubicBezTo>
                <a:cubicBezTo>
                  <a:pt x="2444254" y="59383"/>
                  <a:pt x="2445429" y="62261"/>
                  <a:pt x="2445429" y="65551"/>
                </a:cubicBezTo>
                <a:lnTo>
                  <a:pt x="2445429" y="113833"/>
                </a:lnTo>
                <a:cubicBezTo>
                  <a:pt x="2445429" y="117122"/>
                  <a:pt x="2445782" y="120000"/>
                  <a:pt x="2446487" y="122467"/>
                </a:cubicBezTo>
                <a:cubicBezTo>
                  <a:pt x="2447192" y="124934"/>
                  <a:pt x="2448132" y="126168"/>
                  <a:pt x="2449306" y="126168"/>
                </a:cubicBezTo>
                <a:cubicBezTo>
                  <a:pt x="2450481" y="126168"/>
                  <a:pt x="2451480" y="124934"/>
                  <a:pt x="2452302" y="122467"/>
                </a:cubicBezTo>
                <a:cubicBezTo>
                  <a:pt x="2453124" y="120000"/>
                  <a:pt x="2453535" y="117122"/>
                  <a:pt x="2453535" y="113833"/>
                </a:cubicBezTo>
                <a:lnTo>
                  <a:pt x="2453535" y="65551"/>
                </a:lnTo>
                <a:cubicBezTo>
                  <a:pt x="2453535" y="62261"/>
                  <a:pt x="2454769" y="59383"/>
                  <a:pt x="2457236" y="56916"/>
                </a:cubicBezTo>
                <a:cubicBezTo>
                  <a:pt x="2459703" y="54449"/>
                  <a:pt x="2462698" y="53216"/>
                  <a:pt x="2466223" y="53216"/>
                </a:cubicBezTo>
                <a:lnTo>
                  <a:pt x="2642435" y="53216"/>
                </a:lnTo>
                <a:cubicBezTo>
                  <a:pt x="2645724" y="53216"/>
                  <a:pt x="2648544" y="54437"/>
                  <a:pt x="2650893" y="56878"/>
                </a:cubicBezTo>
                <a:cubicBezTo>
                  <a:pt x="2653243" y="59319"/>
                  <a:pt x="2654418" y="62166"/>
                  <a:pt x="2654418" y="65419"/>
                </a:cubicBezTo>
                <a:lnTo>
                  <a:pt x="2654418" y="73442"/>
                </a:lnTo>
                <a:cubicBezTo>
                  <a:pt x="2654418" y="76694"/>
                  <a:pt x="2653246" y="79599"/>
                  <a:pt x="2650901" y="82156"/>
                </a:cubicBezTo>
                <a:cubicBezTo>
                  <a:pt x="2648557" y="84713"/>
                  <a:pt x="2645743" y="85991"/>
                  <a:pt x="2642457" y="85991"/>
                </a:cubicBezTo>
                <a:lnTo>
                  <a:pt x="2495446" y="85991"/>
                </a:lnTo>
                <a:cubicBezTo>
                  <a:pt x="2492164" y="85991"/>
                  <a:pt x="2489292" y="87166"/>
                  <a:pt x="2486831" y="89516"/>
                </a:cubicBezTo>
                <a:cubicBezTo>
                  <a:pt x="2484370" y="91865"/>
                  <a:pt x="2483139" y="94685"/>
                  <a:pt x="2483139" y="97974"/>
                </a:cubicBezTo>
                <a:lnTo>
                  <a:pt x="2483139" y="311543"/>
                </a:lnTo>
                <a:cubicBezTo>
                  <a:pt x="2483139" y="314833"/>
                  <a:pt x="2481958" y="317711"/>
                  <a:pt x="2479595" y="320178"/>
                </a:cubicBezTo>
                <a:cubicBezTo>
                  <a:pt x="2477233" y="322645"/>
                  <a:pt x="2474398" y="323878"/>
                  <a:pt x="2471090" y="323878"/>
                </a:cubicBezTo>
                <a:lnTo>
                  <a:pt x="2432109" y="323878"/>
                </a:lnTo>
                <a:cubicBezTo>
                  <a:pt x="2428563" y="323878"/>
                  <a:pt x="2425608" y="322645"/>
                  <a:pt x="2423246" y="320178"/>
                </a:cubicBezTo>
                <a:cubicBezTo>
                  <a:pt x="2420884" y="317711"/>
                  <a:pt x="2419702" y="314833"/>
                  <a:pt x="2419702" y="311543"/>
                </a:cubicBezTo>
                <a:lnTo>
                  <a:pt x="2419350" y="303438"/>
                </a:lnTo>
                <a:cubicBezTo>
                  <a:pt x="2419350" y="299913"/>
                  <a:pt x="2420525" y="296976"/>
                  <a:pt x="2422874" y="294627"/>
                </a:cubicBezTo>
                <a:cubicBezTo>
                  <a:pt x="2425224" y="292278"/>
                  <a:pt x="2428043" y="291103"/>
                  <a:pt x="2431332" y="291103"/>
                </a:cubicBezTo>
                <a:lnTo>
                  <a:pt x="2441200" y="291103"/>
                </a:lnTo>
                <a:cubicBezTo>
                  <a:pt x="2444725" y="291103"/>
                  <a:pt x="2447662" y="289930"/>
                  <a:pt x="2450011" y="287584"/>
                </a:cubicBezTo>
                <a:cubicBezTo>
                  <a:pt x="2452360" y="285238"/>
                  <a:pt x="2453535" y="282305"/>
                  <a:pt x="2453535" y="278784"/>
                </a:cubicBezTo>
                <a:lnTo>
                  <a:pt x="2453535" y="220018"/>
                </a:lnTo>
                <a:cubicBezTo>
                  <a:pt x="2453535" y="216501"/>
                  <a:pt x="2453124" y="213568"/>
                  <a:pt x="2452302" y="211221"/>
                </a:cubicBezTo>
                <a:cubicBezTo>
                  <a:pt x="2451479" y="208873"/>
                  <a:pt x="2450481" y="207699"/>
                  <a:pt x="2449306" y="207699"/>
                </a:cubicBezTo>
                <a:cubicBezTo>
                  <a:pt x="2448131" y="207699"/>
                  <a:pt x="2447192" y="208873"/>
                  <a:pt x="2446487" y="211221"/>
                </a:cubicBezTo>
                <a:cubicBezTo>
                  <a:pt x="2445782" y="213568"/>
                  <a:pt x="2445429" y="216501"/>
                  <a:pt x="2445429" y="220018"/>
                </a:cubicBezTo>
                <a:lnTo>
                  <a:pt x="2445429" y="266472"/>
                </a:lnTo>
                <a:cubicBezTo>
                  <a:pt x="2445429" y="269988"/>
                  <a:pt x="2444255" y="272920"/>
                  <a:pt x="2441905" y="275266"/>
                </a:cubicBezTo>
                <a:cubicBezTo>
                  <a:pt x="2439556" y="277611"/>
                  <a:pt x="2436619" y="278784"/>
                  <a:pt x="2433094" y="278784"/>
                </a:cubicBezTo>
                <a:lnTo>
                  <a:pt x="2431332" y="278784"/>
                </a:lnTo>
                <a:cubicBezTo>
                  <a:pt x="2428043" y="278784"/>
                  <a:pt x="2425224" y="277611"/>
                  <a:pt x="2422874" y="275266"/>
                </a:cubicBezTo>
                <a:cubicBezTo>
                  <a:pt x="2420525" y="272920"/>
                  <a:pt x="2419350" y="269988"/>
                  <a:pt x="2419350" y="266472"/>
                </a:cubicBezTo>
                <a:lnTo>
                  <a:pt x="2419350" y="187292"/>
                </a:lnTo>
                <a:cubicBezTo>
                  <a:pt x="2419350" y="183771"/>
                  <a:pt x="2420525" y="180838"/>
                  <a:pt x="2422874" y="178492"/>
                </a:cubicBezTo>
                <a:cubicBezTo>
                  <a:pt x="2425224" y="176146"/>
                  <a:pt x="2428043" y="174973"/>
                  <a:pt x="2431332" y="174973"/>
                </a:cubicBezTo>
                <a:lnTo>
                  <a:pt x="2441200" y="174973"/>
                </a:lnTo>
                <a:cubicBezTo>
                  <a:pt x="2444725" y="174973"/>
                  <a:pt x="2447662" y="174211"/>
                  <a:pt x="2450011" y="172685"/>
                </a:cubicBezTo>
                <a:cubicBezTo>
                  <a:pt x="2452360" y="171160"/>
                  <a:pt x="2453535" y="169342"/>
                  <a:pt x="2453535" y="167231"/>
                </a:cubicBezTo>
                <a:cubicBezTo>
                  <a:pt x="2453535" y="164650"/>
                  <a:pt x="2452361" y="162539"/>
                  <a:pt x="2450011" y="160898"/>
                </a:cubicBezTo>
                <a:cubicBezTo>
                  <a:pt x="2447662" y="159257"/>
                  <a:pt x="2444725" y="158437"/>
                  <a:pt x="2441200" y="158437"/>
                </a:cubicBezTo>
                <a:lnTo>
                  <a:pt x="2431332" y="158437"/>
                </a:lnTo>
                <a:cubicBezTo>
                  <a:pt x="2428043" y="158437"/>
                  <a:pt x="2425224" y="157264"/>
                  <a:pt x="2422874" y="154918"/>
                </a:cubicBezTo>
                <a:cubicBezTo>
                  <a:pt x="2420525" y="152572"/>
                  <a:pt x="2419350" y="149756"/>
                  <a:pt x="2419350" y="146471"/>
                </a:cubicBezTo>
                <a:lnTo>
                  <a:pt x="2419350" y="65534"/>
                </a:lnTo>
                <a:cubicBezTo>
                  <a:pt x="2419350" y="62249"/>
                  <a:pt x="2420525" y="59374"/>
                  <a:pt x="2422874" y="56911"/>
                </a:cubicBezTo>
                <a:cubicBezTo>
                  <a:pt x="2425224" y="54448"/>
                  <a:pt x="2428043" y="53216"/>
                  <a:pt x="2431332" y="53216"/>
                </a:cubicBezTo>
                <a:close/>
                <a:moveTo>
                  <a:pt x="1702318" y="50749"/>
                </a:moveTo>
                <a:cubicBezTo>
                  <a:pt x="1700203" y="50749"/>
                  <a:pt x="1698441" y="51982"/>
                  <a:pt x="1697031" y="54449"/>
                </a:cubicBezTo>
                <a:cubicBezTo>
                  <a:pt x="1695622" y="56916"/>
                  <a:pt x="1694917" y="59912"/>
                  <a:pt x="1694917" y="63436"/>
                </a:cubicBezTo>
                <a:lnTo>
                  <a:pt x="1694917" y="172336"/>
                </a:lnTo>
                <a:cubicBezTo>
                  <a:pt x="1694917" y="175625"/>
                  <a:pt x="1695622" y="178444"/>
                  <a:pt x="1697031" y="180794"/>
                </a:cubicBezTo>
                <a:cubicBezTo>
                  <a:pt x="1698441" y="183143"/>
                  <a:pt x="1700203" y="184318"/>
                  <a:pt x="1702318" y="184318"/>
                </a:cubicBezTo>
                <a:cubicBezTo>
                  <a:pt x="1704667" y="184318"/>
                  <a:pt x="1706488" y="183143"/>
                  <a:pt x="1707780" y="180794"/>
                </a:cubicBezTo>
                <a:cubicBezTo>
                  <a:pt x="1709072" y="178444"/>
                  <a:pt x="1709719" y="175625"/>
                  <a:pt x="1709719" y="172336"/>
                </a:cubicBezTo>
                <a:lnTo>
                  <a:pt x="1709719" y="63436"/>
                </a:lnTo>
                <a:cubicBezTo>
                  <a:pt x="1709719" y="59912"/>
                  <a:pt x="1709072" y="56916"/>
                  <a:pt x="1707780" y="54449"/>
                </a:cubicBezTo>
                <a:cubicBezTo>
                  <a:pt x="1706488" y="51982"/>
                  <a:pt x="1704667" y="50749"/>
                  <a:pt x="1702318" y="50749"/>
                </a:cubicBezTo>
                <a:close/>
                <a:moveTo>
                  <a:pt x="1859804" y="32775"/>
                </a:moveTo>
                <a:cubicBezTo>
                  <a:pt x="1857689" y="32775"/>
                  <a:pt x="1855869" y="34009"/>
                  <a:pt x="1854341" y="36476"/>
                </a:cubicBezTo>
                <a:cubicBezTo>
                  <a:pt x="1852814" y="38943"/>
                  <a:pt x="1852051" y="41821"/>
                  <a:pt x="1852051" y="45110"/>
                </a:cubicBezTo>
                <a:lnTo>
                  <a:pt x="1852051" y="121234"/>
                </a:lnTo>
                <a:cubicBezTo>
                  <a:pt x="1852051" y="124758"/>
                  <a:pt x="1852814" y="127695"/>
                  <a:pt x="1854341" y="130045"/>
                </a:cubicBezTo>
                <a:cubicBezTo>
                  <a:pt x="1855869" y="132394"/>
                  <a:pt x="1857689" y="133569"/>
                  <a:pt x="1859804" y="133569"/>
                </a:cubicBezTo>
                <a:cubicBezTo>
                  <a:pt x="1862388" y="133569"/>
                  <a:pt x="1864503" y="132394"/>
                  <a:pt x="1866148" y="130045"/>
                </a:cubicBezTo>
                <a:cubicBezTo>
                  <a:pt x="1867792" y="127695"/>
                  <a:pt x="1868615" y="124758"/>
                  <a:pt x="1868615" y="121234"/>
                </a:cubicBezTo>
                <a:lnTo>
                  <a:pt x="1868615" y="45110"/>
                </a:lnTo>
                <a:cubicBezTo>
                  <a:pt x="1868615" y="41821"/>
                  <a:pt x="1867792" y="38943"/>
                  <a:pt x="1866148" y="36476"/>
                </a:cubicBezTo>
                <a:cubicBezTo>
                  <a:pt x="1864503" y="34009"/>
                  <a:pt x="1862388" y="32775"/>
                  <a:pt x="1859804" y="32775"/>
                </a:cubicBezTo>
                <a:close/>
                <a:moveTo>
                  <a:pt x="11982" y="15859"/>
                </a:moveTo>
                <a:lnTo>
                  <a:pt x="78238" y="15859"/>
                </a:lnTo>
                <a:cubicBezTo>
                  <a:pt x="81763" y="15859"/>
                  <a:pt x="84699" y="17046"/>
                  <a:pt x="87049" y="19422"/>
                </a:cubicBezTo>
                <a:cubicBezTo>
                  <a:pt x="89398" y="21797"/>
                  <a:pt x="90573" y="24647"/>
                  <a:pt x="90573" y="27973"/>
                </a:cubicBezTo>
                <a:lnTo>
                  <a:pt x="90573" y="36167"/>
                </a:lnTo>
                <a:cubicBezTo>
                  <a:pt x="90573" y="39490"/>
                  <a:pt x="89398" y="42398"/>
                  <a:pt x="87049" y="44893"/>
                </a:cubicBezTo>
                <a:cubicBezTo>
                  <a:pt x="84699" y="47387"/>
                  <a:pt x="81763" y="48634"/>
                  <a:pt x="78238" y="48634"/>
                </a:cubicBezTo>
                <a:lnTo>
                  <a:pt x="73657" y="48634"/>
                </a:lnTo>
                <a:cubicBezTo>
                  <a:pt x="70367" y="48634"/>
                  <a:pt x="67548" y="49805"/>
                  <a:pt x="65199" y="52148"/>
                </a:cubicBezTo>
                <a:cubicBezTo>
                  <a:pt x="62849" y="54490"/>
                  <a:pt x="61674" y="57302"/>
                  <a:pt x="61674" y="60584"/>
                </a:cubicBezTo>
                <a:lnTo>
                  <a:pt x="61674" y="278801"/>
                </a:lnTo>
                <a:cubicBezTo>
                  <a:pt x="61674" y="282318"/>
                  <a:pt x="62849" y="285247"/>
                  <a:pt x="65199" y="287590"/>
                </a:cubicBezTo>
                <a:cubicBezTo>
                  <a:pt x="67548" y="289932"/>
                  <a:pt x="70367" y="291103"/>
                  <a:pt x="73657" y="291103"/>
                </a:cubicBezTo>
                <a:lnTo>
                  <a:pt x="78238" y="291103"/>
                </a:lnTo>
                <a:cubicBezTo>
                  <a:pt x="81763" y="291103"/>
                  <a:pt x="84699" y="292290"/>
                  <a:pt x="87049" y="294666"/>
                </a:cubicBezTo>
                <a:cubicBezTo>
                  <a:pt x="89398" y="297041"/>
                  <a:pt x="90573" y="300009"/>
                  <a:pt x="90573" y="303570"/>
                </a:cubicBezTo>
                <a:lnTo>
                  <a:pt x="90573" y="311411"/>
                </a:lnTo>
                <a:cubicBezTo>
                  <a:pt x="90573" y="314734"/>
                  <a:pt x="89398" y="317642"/>
                  <a:pt x="87049" y="320137"/>
                </a:cubicBezTo>
                <a:cubicBezTo>
                  <a:pt x="84699" y="322631"/>
                  <a:pt x="81763" y="323878"/>
                  <a:pt x="78238" y="323878"/>
                </a:cubicBezTo>
                <a:lnTo>
                  <a:pt x="11982" y="323878"/>
                </a:lnTo>
                <a:cubicBezTo>
                  <a:pt x="8693" y="323878"/>
                  <a:pt x="5874" y="322631"/>
                  <a:pt x="3524" y="320137"/>
                </a:cubicBezTo>
                <a:cubicBezTo>
                  <a:pt x="1175" y="317642"/>
                  <a:pt x="0" y="314734"/>
                  <a:pt x="0" y="311411"/>
                </a:cubicBezTo>
                <a:lnTo>
                  <a:pt x="0" y="303570"/>
                </a:lnTo>
                <a:cubicBezTo>
                  <a:pt x="0" y="300009"/>
                  <a:pt x="1175" y="297041"/>
                  <a:pt x="3524" y="294666"/>
                </a:cubicBezTo>
                <a:cubicBezTo>
                  <a:pt x="5874" y="292290"/>
                  <a:pt x="8693" y="291103"/>
                  <a:pt x="11982" y="291103"/>
                </a:cubicBezTo>
                <a:lnTo>
                  <a:pt x="16564" y="291103"/>
                </a:lnTo>
                <a:cubicBezTo>
                  <a:pt x="20088" y="291103"/>
                  <a:pt x="23025" y="289932"/>
                  <a:pt x="25375" y="287590"/>
                </a:cubicBezTo>
                <a:cubicBezTo>
                  <a:pt x="27724" y="285247"/>
                  <a:pt x="28899" y="282318"/>
                  <a:pt x="28899" y="278801"/>
                </a:cubicBezTo>
                <a:lnTo>
                  <a:pt x="28899" y="60584"/>
                </a:lnTo>
                <a:cubicBezTo>
                  <a:pt x="28899" y="57302"/>
                  <a:pt x="27724" y="54490"/>
                  <a:pt x="25375" y="52148"/>
                </a:cubicBezTo>
                <a:cubicBezTo>
                  <a:pt x="23025" y="49805"/>
                  <a:pt x="20088" y="48634"/>
                  <a:pt x="16564" y="48634"/>
                </a:cubicBezTo>
                <a:lnTo>
                  <a:pt x="11982" y="48634"/>
                </a:lnTo>
                <a:cubicBezTo>
                  <a:pt x="8693" y="48634"/>
                  <a:pt x="5874" y="47387"/>
                  <a:pt x="3524" y="44893"/>
                </a:cubicBezTo>
                <a:cubicBezTo>
                  <a:pt x="1175" y="42398"/>
                  <a:pt x="0" y="39490"/>
                  <a:pt x="0" y="36167"/>
                </a:cubicBezTo>
                <a:lnTo>
                  <a:pt x="0" y="27973"/>
                </a:lnTo>
                <a:cubicBezTo>
                  <a:pt x="0" y="24647"/>
                  <a:pt x="1175" y="21797"/>
                  <a:pt x="3524" y="19422"/>
                </a:cubicBezTo>
                <a:cubicBezTo>
                  <a:pt x="5874" y="17046"/>
                  <a:pt x="8693" y="15859"/>
                  <a:pt x="11982" y="15859"/>
                </a:cubicBezTo>
                <a:close/>
                <a:moveTo>
                  <a:pt x="2634329" y="352"/>
                </a:moveTo>
                <a:lnTo>
                  <a:pt x="2642435" y="352"/>
                </a:lnTo>
                <a:cubicBezTo>
                  <a:pt x="2645724" y="352"/>
                  <a:pt x="2648544" y="1116"/>
                  <a:pt x="2650893" y="2643"/>
                </a:cubicBezTo>
                <a:cubicBezTo>
                  <a:pt x="2653243" y="4170"/>
                  <a:pt x="2654418" y="5991"/>
                  <a:pt x="2654418" y="8105"/>
                </a:cubicBezTo>
                <a:lnTo>
                  <a:pt x="2654418" y="29251"/>
                </a:lnTo>
                <a:cubicBezTo>
                  <a:pt x="2654418" y="32775"/>
                  <a:pt x="2653243" y="35712"/>
                  <a:pt x="2650893" y="38062"/>
                </a:cubicBezTo>
                <a:cubicBezTo>
                  <a:pt x="2648544" y="40411"/>
                  <a:pt x="2645724" y="41586"/>
                  <a:pt x="2642435" y="41586"/>
                </a:cubicBezTo>
                <a:lnTo>
                  <a:pt x="2431332" y="41586"/>
                </a:lnTo>
                <a:cubicBezTo>
                  <a:pt x="2428043" y="41586"/>
                  <a:pt x="2425224" y="40411"/>
                  <a:pt x="2422874" y="38062"/>
                </a:cubicBezTo>
                <a:cubicBezTo>
                  <a:pt x="2420525" y="35712"/>
                  <a:pt x="2419350" y="32775"/>
                  <a:pt x="2419350" y="29251"/>
                </a:cubicBezTo>
                <a:lnTo>
                  <a:pt x="2419350" y="21498"/>
                </a:lnTo>
                <a:cubicBezTo>
                  <a:pt x="2419350" y="17973"/>
                  <a:pt x="2420525" y="14978"/>
                  <a:pt x="2422874" y="12511"/>
                </a:cubicBezTo>
                <a:cubicBezTo>
                  <a:pt x="2425224" y="10044"/>
                  <a:pt x="2428043" y="8810"/>
                  <a:pt x="2431332" y="8810"/>
                </a:cubicBezTo>
                <a:lnTo>
                  <a:pt x="2609307" y="8810"/>
                </a:lnTo>
                <a:cubicBezTo>
                  <a:pt x="2612831" y="8810"/>
                  <a:pt x="2615768" y="8458"/>
                  <a:pt x="2618118" y="7753"/>
                </a:cubicBezTo>
                <a:cubicBezTo>
                  <a:pt x="2620467" y="7048"/>
                  <a:pt x="2621642" y="6108"/>
                  <a:pt x="2621642" y="4934"/>
                </a:cubicBezTo>
                <a:cubicBezTo>
                  <a:pt x="2621642" y="3524"/>
                  <a:pt x="2622875" y="2408"/>
                  <a:pt x="2625342" y="1586"/>
                </a:cubicBezTo>
                <a:cubicBezTo>
                  <a:pt x="2627809" y="763"/>
                  <a:pt x="2630805" y="352"/>
                  <a:pt x="2634329" y="352"/>
                </a:cubicBezTo>
                <a:close/>
                <a:moveTo>
                  <a:pt x="2338702" y="352"/>
                </a:moveTo>
                <a:lnTo>
                  <a:pt x="2346455" y="352"/>
                </a:lnTo>
                <a:cubicBezTo>
                  <a:pt x="2349979" y="352"/>
                  <a:pt x="2352916" y="1116"/>
                  <a:pt x="2355266" y="2643"/>
                </a:cubicBezTo>
                <a:cubicBezTo>
                  <a:pt x="2357615" y="4170"/>
                  <a:pt x="2358790" y="5991"/>
                  <a:pt x="2358790" y="8105"/>
                </a:cubicBezTo>
                <a:cubicBezTo>
                  <a:pt x="2358790" y="9985"/>
                  <a:pt x="2357968" y="12511"/>
                  <a:pt x="2356323" y="15683"/>
                </a:cubicBezTo>
                <a:cubicBezTo>
                  <a:pt x="2354678" y="18854"/>
                  <a:pt x="2352564" y="21733"/>
                  <a:pt x="2349979" y="24317"/>
                </a:cubicBezTo>
                <a:lnTo>
                  <a:pt x="2341521" y="32775"/>
                </a:lnTo>
                <a:cubicBezTo>
                  <a:pt x="2338937" y="35360"/>
                  <a:pt x="2335647" y="37474"/>
                  <a:pt x="2331653" y="39119"/>
                </a:cubicBezTo>
                <a:cubicBezTo>
                  <a:pt x="2327659" y="40764"/>
                  <a:pt x="2323900" y="41586"/>
                  <a:pt x="2320376" y="41586"/>
                </a:cubicBezTo>
                <a:lnTo>
                  <a:pt x="2136057" y="41586"/>
                </a:lnTo>
                <a:cubicBezTo>
                  <a:pt x="2132768" y="41586"/>
                  <a:pt x="2129949" y="40411"/>
                  <a:pt x="2127599" y="38062"/>
                </a:cubicBezTo>
                <a:cubicBezTo>
                  <a:pt x="2125250" y="35712"/>
                  <a:pt x="2124075" y="32775"/>
                  <a:pt x="2124075" y="29251"/>
                </a:cubicBezTo>
                <a:lnTo>
                  <a:pt x="2124075" y="21498"/>
                </a:lnTo>
                <a:cubicBezTo>
                  <a:pt x="2124075" y="17973"/>
                  <a:pt x="2125250" y="14978"/>
                  <a:pt x="2127599" y="12511"/>
                </a:cubicBezTo>
                <a:cubicBezTo>
                  <a:pt x="2129949" y="10044"/>
                  <a:pt x="2132768" y="8810"/>
                  <a:pt x="2136057" y="8810"/>
                </a:cubicBezTo>
                <a:lnTo>
                  <a:pt x="2313680" y="8810"/>
                </a:lnTo>
                <a:cubicBezTo>
                  <a:pt x="2317204" y="8810"/>
                  <a:pt x="2320141" y="8458"/>
                  <a:pt x="2322490" y="7753"/>
                </a:cubicBezTo>
                <a:cubicBezTo>
                  <a:pt x="2324840" y="7048"/>
                  <a:pt x="2326014" y="6108"/>
                  <a:pt x="2326014" y="4934"/>
                </a:cubicBezTo>
                <a:cubicBezTo>
                  <a:pt x="2326014" y="3524"/>
                  <a:pt x="2327248" y="2408"/>
                  <a:pt x="2329715" y="1586"/>
                </a:cubicBezTo>
                <a:cubicBezTo>
                  <a:pt x="2332182" y="763"/>
                  <a:pt x="2335177" y="352"/>
                  <a:pt x="2338702" y="352"/>
                </a:cubicBezTo>
                <a:close/>
                <a:moveTo>
                  <a:pt x="1674476" y="352"/>
                </a:moveTo>
                <a:lnTo>
                  <a:pt x="1682582" y="352"/>
                </a:lnTo>
                <a:cubicBezTo>
                  <a:pt x="1686106" y="352"/>
                  <a:pt x="1689043" y="1292"/>
                  <a:pt x="1691393" y="3172"/>
                </a:cubicBezTo>
                <a:cubicBezTo>
                  <a:pt x="1693742" y="5051"/>
                  <a:pt x="1694917" y="7166"/>
                  <a:pt x="1694917" y="9515"/>
                </a:cubicBezTo>
                <a:cubicBezTo>
                  <a:pt x="1694917" y="12100"/>
                  <a:pt x="1696101" y="14214"/>
                  <a:pt x="1698469" y="15859"/>
                </a:cubicBezTo>
                <a:cubicBezTo>
                  <a:pt x="1700836" y="17503"/>
                  <a:pt x="1703795" y="18326"/>
                  <a:pt x="1707345" y="18326"/>
                </a:cubicBezTo>
                <a:lnTo>
                  <a:pt x="1730424" y="18326"/>
                </a:lnTo>
                <a:cubicBezTo>
                  <a:pt x="1733735" y="18326"/>
                  <a:pt x="1736574" y="19559"/>
                  <a:pt x="1738942" y="22026"/>
                </a:cubicBezTo>
                <a:cubicBezTo>
                  <a:pt x="1741310" y="24493"/>
                  <a:pt x="1742494" y="27371"/>
                  <a:pt x="1742494" y="30661"/>
                </a:cubicBezTo>
                <a:lnTo>
                  <a:pt x="1742494" y="172336"/>
                </a:lnTo>
                <a:cubicBezTo>
                  <a:pt x="1742494" y="175625"/>
                  <a:pt x="1742846" y="178444"/>
                  <a:pt x="1743551" y="180794"/>
                </a:cubicBezTo>
                <a:cubicBezTo>
                  <a:pt x="1744256" y="183143"/>
                  <a:pt x="1745079" y="184318"/>
                  <a:pt x="1746018" y="184318"/>
                </a:cubicBezTo>
                <a:cubicBezTo>
                  <a:pt x="1747428" y="184318"/>
                  <a:pt x="1748485" y="185493"/>
                  <a:pt x="1749190" y="187842"/>
                </a:cubicBezTo>
                <a:cubicBezTo>
                  <a:pt x="1749895" y="190192"/>
                  <a:pt x="1750247" y="193011"/>
                  <a:pt x="1750247" y="196300"/>
                </a:cubicBezTo>
                <a:lnTo>
                  <a:pt x="1750247" y="204759"/>
                </a:lnTo>
                <a:cubicBezTo>
                  <a:pt x="1750247" y="208283"/>
                  <a:pt x="1749073" y="211220"/>
                  <a:pt x="1746723" y="213569"/>
                </a:cubicBezTo>
                <a:cubicBezTo>
                  <a:pt x="1744374" y="215919"/>
                  <a:pt x="1741549" y="217094"/>
                  <a:pt x="1738249" y="217094"/>
                </a:cubicBezTo>
                <a:lnTo>
                  <a:pt x="1707450" y="217094"/>
                </a:lnTo>
                <a:cubicBezTo>
                  <a:pt x="1703911" y="217094"/>
                  <a:pt x="1700961" y="217152"/>
                  <a:pt x="1698601" y="217270"/>
                </a:cubicBezTo>
                <a:cubicBezTo>
                  <a:pt x="1696240" y="217387"/>
                  <a:pt x="1695060" y="217563"/>
                  <a:pt x="1695060" y="217798"/>
                </a:cubicBezTo>
                <a:cubicBezTo>
                  <a:pt x="1695060" y="218033"/>
                  <a:pt x="1695531" y="219267"/>
                  <a:pt x="1696475" y="221499"/>
                </a:cubicBezTo>
                <a:cubicBezTo>
                  <a:pt x="1697419" y="223731"/>
                  <a:pt x="1698599" y="226492"/>
                  <a:pt x="1700016" y="229781"/>
                </a:cubicBezTo>
                <a:lnTo>
                  <a:pt x="1722318" y="280178"/>
                </a:lnTo>
                <a:cubicBezTo>
                  <a:pt x="1723735" y="283232"/>
                  <a:pt x="1726154" y="285816"/>
                  <a:pt x="1729575" y="287931"/>
                </a:cubicBezTo>
                <a:cubicBezTo>
                  <a:pt x="1732997" y="290045"/>
                  <a:pt x="1736358" y="291103"/>
                  <a:pt x="1739658" y="291103"/>
                </a:cubicBezTo>
                <a:cubicBezTo>
                  <a:pt x="1742959" y="291103"/>
                  <a:pt x="1745725" y="292278"/>
                  <a:pt x="1747957" y="294627"/>
                </a:cubicBezTo>
                <a:cubicBezTo>
                  <a:pt x="1750189" y="296976"/>
                  <a:pt x="1751305" y="299913"/>
                  <a:pt x="1751305" y="303438"/>
                </a:cubicBezTo>
                <a:lnTo>
                  <a:pt x="1751305" y="311543"/>
                </a:lnTo>
                <a:cubicBezTo>
                  <a:pt x="1751305" y="314833"/>
                  <a:pt x="1750130" y="317711"/>
                  <a:pt x="1747780" y="320178"/>
                </a:cubicBezTo>
                <a:cubicBezTo>
                  <a:pt x="1745431" y="322645"/>
                  <a:pt x="1742489" y="323878"/>
                  <a:pt x="1738953" y="323878"/>
                </a:cubicBezTo>
                <a:lnTo>
                  <a:pt x="1718072" y="323878"/>
                </a:lnTo>
                <a:cubicBezTo>
                  <a:pt x="1714768" y="323878"/>
                  <a:pt x="1711464" y="322762"/>
                  <a:pt x="1708160" y="320530"/>
                </a:cubicBezTo>
                <a:cubicBezTo>
                  <a:pt x="1704856" y="318298"/>
                  <a:pt x="1702378" y="315655"/>
                  <a:pt x="1700726" y="312601"/>
                </a:cubicBezTo>
                <a:lnTo>
                  <a:pt x="1685506" y="277006"/>
                </a:lnTo>
                <a:cubicBezTo>
                  <a:pt x="1683854" y="273716"/>
                  <a:pt x="1682142" y="272131"/>
                  <a:pt x="1680371" y="272248"/>
                </a:cubicBezTo>
                <a:cubicBezTo>
                  <a:pt x="1678600" y="272365"/>
                  <a:pt x="1677125" y="273951"/>
                  <a:pt x="1675946" y="277006"/>
                </a:cubicBezTo>
                <a:lnTo>
                  <a:pt x="1663204" y="312248"/>
                </a:lnTo>
                <a:cubicBezTo>
                  <a:pt x="1662026" y="315538"/>
                  <a:pt x="1659850" y="318298"/>
                  <a:pt x="1656679" y="320530"/>
                </a:cubicBezTo>
                <a:cubicBezTo>
                  <a:pt x="1653507" y="322762"/>
                  <a:pt x="1650159" y="323878"/>
                  <a:pt x="1646634" y="323878"/>
                </a:cubicBezTo>
                <a:lnTo>
                  <a:pt x="1638881" y="323878"/>
                </a:lnTo>
                <a:cubicBezTo>
                  <a:pt x="1635357" y="323878"/>
                  <a:pt x="1632361" y="322645"/>
                  <a:pt x="1629894" y="320178"/>
                </a:cubicBezTo>
                <a:cubicBezTo>
                  <a:pt x="1627427" y="317711"/>
                  <a:pt x="1626194" y="314833"/>
                  <a:pt x="1626194" y="311543"/>
                </a:cubicBezTo>
                <a:lnTo>
                  <a:pt x="1626194" y="303438"/>
                </a:lnTo>
                <a:cubicBezTo>
                  <a:pt x="1626194" y="299913"/>
                  <a:pt x="1626722" y="296976"/>
                  <a:pt x="1627780" y="294627"/>
                </a:cubicBezTo>
                <a:cubicBezTo>
                  <a:pt x="1628837" y="292278"/>
                  <a:pt x="1630071" y="291103"/>
                  <a:pt x="1631480" y="291103"/>
                </a:cubicBezTo>
                <a:cubicBezTo>
                  <a:pt x="1632655" y="291103"/>
                  <a:pt x="1634123" y="289987"/>
                  <a:pt x="1635886" y="287755"/>
                </a:cubicBezTo>
                <a:cubicBezTo>
                  <a:pt x="1637648" y="285523"/>
                  <a:pt x="1639116" y="282762"/>
                  <a:pt x="1640291" y="279473"/>
                </a:cubicBezTo>
                <a:lnTo>
                  <a:pt x="1658264" y="230486"/>
                </a:lnTo>
                <a:cubicBezTo>
                  <a:pt x="1659439" y="227196"/>
                  <a:pt x="1660379" y="224436"/>
                  <a:pt x="1661084" y="222204"/>
                </a:cubicBezTo>
                <a:cubicBezTo>
                  <a:pt x="1661789" y="219972"/>
                  <a:pt x="1662141" y="218621"/>
                  <a:pt x="1662141" y="218151"/>
                </a:cubicBezTo>
                <a:cubicBezTo>
                  <a:pt x="1662141" y="217681"/>
                  <a:pt x="1660966" y="217387"/>
                  <a:pt x="1658617" y="217270"/>
                </a:cubicBezTo>
                <a:cubicBezTo>
                  <a:pt x="1656267" y="217152"/>
                  <a:pt x="1653331" y="217094"/>
                  <a:pt x="1649806" y="217094"/>
                </a:cubicBezTo>
                <a:lnTo>
                  <a:pt x="1638881" y="217094"/>
                </a:lnTo>
                <a:cubicBezTo>
                  <a:pt x="1635357" y="217094"/>
                  <a:pt x="1632361" y="215919"/>
                  <a:pt x="1629894" y="213569"/>
                </a:cubicBezTo>
                <a:cubicBezTo>
                  <a:pt x="1627427" y="211220"/>
                  <a:pt x="1626194" y="208283"/>
                  <a:pt x="1626194" y="204759"/>
                </a:cubicBezTo>
                <a:lnTo>
                  <a:pt x="1626194" y="196300"/>
                </a:lnTo>
                <a:cubicBezTo>
                  <a:pt x="1626194" y="193011"/>
                  <a:pt x="1627427" y="190192"/>
                  <a:pt x="1629894" y="187842"/>
                </a:cubicBezTo>
                <a:cubicBezTo>
                  <a:pt x="1632361" y="185493"/>
                  <a:pt x="1635357" y="184318"/>
                  <a:pt x="1638881" y="184318"/>
                </a:cubicBezTo>
                <a:lnTo>
                  <a:pt x="1649806" y="184318"/>
                </a:lnTo>
                <a:cubicBezTo>
                  <a:pt x="1653331" y="184318"/>
                  <a:pt x="1656267" y="183143"/>
                  <a:pt x="1658617" y="180794"/>
                </a:cubicBezTo>
                <a:cubicBezTo>
                  <a:pt x="1660966" y="178444"/>
                  <a:pt x="1662141" y="175625"/>
                  <a:pt x="1662141" y="172336"/>
                </a:cubicBezTo>
                <a:lnTo>
                  <a:pt x="1662141" y="63436"/>
                </a:lnTo>
                <a:cubicBezTo>
                  <a:pt x="1662141" y="60147"/>
                  <a:pt x="1660966" y="57269"/>
                  <a:pt x="1658617" y="54802"/>
                </a:cubicBezTo>
                <a:cubicBezTo>
                  <a:pt x="1656267" y="52335"/>
                  <a:pt x="1653331" y="51101"/>
                  <a:pt x="1649806" y="51101"/>
                </a:cubicBezTo>
                <a:lnTo>
                  <a:pt x="1642053" y="51101"/>
                </a:lnTo>
                <a:cubicBezTo>
                  <a:pt x="1638764" y="51101"/>
                  <a:pt x="1635886" y="49927"/>
                  <a:pt x="1633419" y="47577"/>
                </a:cubicBezTo>
                <a:cubicBezTo>
                  <a:pt x="1630952" y="45228"/>
                  <a:pt x="1629718" y="42408"/>
                  <a:pt x="1629718" y="39119"/>
                </a:cubicBezTo>
                <a:lnTo>
                  <a:pt x="1629718" y="31013"/>
                </a:lnTo>
                <a:cubicBezTo>
                  <a:pt x="1629718" y="27724"/>
                  <a:pt x="1630952" y="24787"/>
                  <a:pt x="1633419" y="22202"/>
                </a:cubicBezTo>
                <a:cubicBezTo>
                  <a:pt x="1635886" y="19618"/>
                  <a:pt x="1638764" y="18326"/>
                  <a:pt x="1642053" y="18326"/>
                </a:cubicBezTo>
                <a:lnTo>
                  <a:pt x="1649806" y="18326"/>
                </a:lnTo>
                <a:cubicBezTo>
                  <a:pt x="1653331" y="18326"/>
                  <a:pt x="1656267" y="17503"/>
                  <a:pt x="1658617" y="15859"/>
                </a:cubicBezTo>
                <a:cubicBezTo>
                  <a:pt x="1660966" y="14214"/>
                  <a:pt x="1662141" y="12100"/>
                  <a:pt x="1662141" y="9515"/>
                </a:cubicBezTo>
                <a:cubicBezTo>
                  <a:pt x="1662141" y="7166"/>
                  <a:pt x="1663375" y="5051"/>
                  <a:pt x="1665842" y="3172"/>
                </a:cubicBezTo>
                <a:cubicBezTo>
                  <a:pt x="1668309" y="1292"/>
                  <a:pt x="1671187" y="352"/>
                  <a:pt x="1674476" y="352"/>
                </a:cubicBezTo>
                <a:close/>
                <a:moveTo>
                  <a:pt x="1526458" y="352"/>
                </a:moveTo>
                <a:lnTo>
                  <a:pt x="1534916" y="352"/>
                </a:lnTo>
                <a:cubicBezTo>
                  <a:pt x="1538440" y="352"/>
                  <a:pt x="1541377" y="1057"/>
                  <a:pt x="1543726" y="2467"/>
                </a:cubicBezTo>
                <a:cubicBezTo>
                  <a:pt x="1546076" y="3876"/>
                  <a:pt x="1547251" y="5638"/>
                  <a:pt x="1547251" y="7753"/>
                </a:cubicBezTo>
                <a:cubicBezTo>
                  <a:pt x="1547251" y="9633"/>
                  <a:pt x="1548423" y="11277"/>
                  <a:pt x="1550769" y="12687"/>
                </a:cubicBezTo>
                <a:cubicBezTo>
                  <a:pt x="1553115" y="14097"/>
                  <a:pt x="1556041" y="14802"/>
                  <a:pt x="1559547" y="14802"/>
                </a:cubicBezTo>
                <a:lnTo>
                  <a:pt x="1606172" y="14802"/>
                </a:lnTo>
                <a:cubicBezTo>
                  <a:pt x="1609678" y="14802"/>
                  <a:pt x="1612658" y="16035"/>
                  <a:pt x="1615112" y="18502"/>
                </a:cubicBezTo>
                <a:cubicBezTo>
                  <a:pt x="1617566" y="20969"/>
                  <a:pt x="1618793" y="23847"/>
                  <a:pt x="1618793" y="27136"/>
                </a:cubicBezTo>
                <a:lnTo>
                  <a:pt x="1618793" y="34890"/>
                </a:lnTo>
                <a:cubicBezTo>
                  <a:pt x="1618793" y="38414"/>
                  <a:pt x="1617571" y="41351"/>
                  <a:pt x="1615128" y="43700"/>
                </a:cubicBezTo>
                <a:cubicBezTo>
                  <a:pt x="1612685" y="46050"/>
                  <a:pt x="1609718" y="47225"/>
                  <a:pt x="1606227" y="47225"/>
                </a:cubicBezTo>
                <a:lnTo>
                  <a:pt x="1593655" y="47225"/>
                </a:lnTo>
                <a:cubicBezTo>
                  <a:pt x="1590395" y="47225"/>
                  <a:pt x="1587544" y="48458"/>
                  <a:pt x="1585100" y="50925"/>
                </a:cubicBezTo>
                <a:cubicBezTo>
                  <a:pt x="1582657" y="53392"/>
                  <a:pt x="1581436" y="56388"/>
                  <a:pt x="1581436" y="59912"/>
                </a:cubicBezTo>
                <a:lnTo>
                  <a:pt x="1581436" y="74361"/>
                </a:lnTo>
                <a:cubicBezTo>
                  <a:pt x="1581436" y="77886"/>
                  <a:pt x="1582657" y="80822"/>
                  <a:pt x="1585100" y="83172"/>
                </a:cubicBezTo>
                <a:cubicBezTo>
                  <a:pt x="1587544" y="85521"/>
                  <a:pt x="1590395" y="86696"/>
                  <a:pt x="1593655" y="86696"/>
                </a:cubicBezTo>
                <a:lnTo>
                  <a:pt x="1606227" y="86696"/>
                </a:lnTo>
                <a:cubicBezTo>
                  <a:pt x="1609718" y="86696"/>
                  <a:pt x="1612685" y="87930"/>
                  <a:pt x="1615128" y="90397"/>
                </a:cubicBezTo>
                <a:cubicBezTo>
                  <a:pt x="1617571" y="92864"/>
                  <a:pt x="1618793" y="95742"/>
                  <a:pt x="1618793" y="99031"/>
                </a:cubicBezTo>
                <a:lnTo>
                  <a:pt x="1618793" y="107489"/>
                </a:lnTo>
                <a:cubicBezTo>
                  <a:pt x="1618793" y="110779"/>
                  <a:pt x="1617571" y="113598"/>
                  <a:pt x="1615128" y="115948"/>
                </a:cubicBezTo>
                <a:cubicBezTo>
                  <a:pt x="1612685" y="118297"/>
                  <a:pt x="1609718" y="119472"/>
                  <a:pt x="1606227" y="119472"/>
                </a:cubicBezTo>
                <a:lnTo>
                  <a:pt x="1593655" y="119472"/>
                </a:lnTo>
                <a:cubicBezTo>
                  <a:pt x="1590395" y="119472"/>
                  <a:pt x="1587544" y="120647"/>
                  <a:pt x="1585100" y="122996"/>
                </a:cubicBezTo>
                <a:cubicBezTo>
                  <a:pt x="1582657" y="125346"/>
                  <a:pt x="1581436" y="128282"/>
                  <a:pt x="1581436" y="131807"/>
                </a:cubicBezTo>
                <a:lnTo>
                  <a:pt x="1581436" y="278768"/>
                </a:lnTo>
                <a:cubicBezTo>
                  <a:pt x="1581436" y="282292"/>
                  <a:pt x="1581964" y="285229"/>
                  <a:pt x="1583022" y="287579"/>
                </a:cubicBezTo>
                <a:cubicBezTo>
                  <a:pt x="1584079" y="289928"/>
                  <a:pt x="1585430" y="291103"/>
                  <a:pt x="1587075" y="291103"/>
                </a:cubicBezTo>
                <a:cubicBezTo>
                  <a:pt x="1588719" y="291103"/>
                  <a:pt x="1590070" y="289928"/>
                  <a:pt x="1591128" y="287579"/>
                </a:cubicBezTo>
                <a:cubicBezTo>
                  <a:pt x="1592185" y="285229"/>
                  <a:pt x="1592713" y="282292"/>
                  <a:pt x="1592713" y="278768"/>
                </a:cubicBezTo>
                <a:lnTo>
                  <a:pt x="1592713" y="154362"/>
                </a:lnTo>
                <a:cubicBezTo>
                  <a:pt x="1592713" y="150838"/>
                  <a:pt x="1593873" y="147842"/>
                  <a:pt x="1596191" y="145375"/>
                </a:cubicBezTo>
                <a:cubicBezTo>
                  <a:pt x="1598509" y="142908"/>
                  <a:pt x="1601407" y="141675"/>
                  <a:pt x="1604883" y="141675"/>
                </a:cubicBezTo>
                <a:lnTo>
                  <a:pt x="1606276" y="141675"/>
                </a:lnTo>
                <a:cubicBezTo>
                  <a:pt x="1609753" y="141675"/>
                  <a:pt x="1612708" y="142908"/>
                  <a:pt x="1615142" y="145375"/>
                </a:cubicBezTo>
                <a:cubicBezTo>
                  <a:pt x="1617576" y="147842"/>
                  <a:pt x="1618793" y="150838"/>
                  <a:pt x="1618793" y="154362"/>
                </a:cubicBezTo>
                <a:lnTo>
                  <a:pt x="1618793" y="285816"/>
                </a:lnTo>
                <a:cubicBezTo>
                  <a:pt x="1618793" y="289106"/>
                  <a:pt x="1618032" y="292924"/>
                  <a:pt x="1616510" y="297270"/>
                </a:cubicBezTo>
                <a:cubicBezTo>
                  <a:pt x="1614989" y="301617"/>
                  <a:pt x="1613292" y="305200"/>
                  <a:pt x="1611419" y="308019"/>
                </a:cubicBezTo>
                <a:lnTo>
                  <a:pt x="1606150" y="314010"/>
                </a:lnTo>
                <a:cubicBezTo>
                  <a:pt x="1604274" y="316595"/>
                  <a:pt x="1601405" y="318886"/>
                  <a:pt x="1597543" y="320883"/>
                </a:cubicBezTo>
                <a:cubicBezTo>
                  <a:pt x="1593681" y="322880"/>
                  <a:pt x="1590111" y="323878"/>
                  <a:pt x="1586832" y="323878"/>
                </a:cubicBezTo>
                <a:lnTo>
                  <a:pt x="1517636" y="323878"/>
                </a:lnTo>
                <a:cubicBezTo>
                  <a:pt x="1516700" y="323878"/>
                  <a:pt x="1515939" y="322645"/>
                  <a:pt x="1515353" y="320178"/>
                </a:cubicBezTo>
                <a:cubicBezTo>
                  <a:pt x="1514768" y="317711"/>
                  <a:pt x="1514475" y="314833"/>
                  <a:pt x="1514475" y="311543"/>
                </a:cubicBezTo>
                <a:lnTo>
                  <a:pt x="1514475" y="154362"/>
                </a:lnTo>
                <a:cubicBezTo>
                  <a:pt x="1514475" y="150838"/>
                  <a:pt x="1515650" y="147842"/>
                  <a:pt x="1517999" y="145375"/>
                </a:cubicBezTo>
                <a:cubicBezTo>
                  <a:pt x="1520349" y="142908"/>
                  <a:pt x="1523168" y="141675"/>
                  <a:pt x="1526458" y="141675"/>
                </a:cubicBezTo>
                <a:lnTo>
                  <a:pt x="1528220" y="141675"/>
                </a:lnTo>
                <a:cubicBezTo>
                  <a:pt x="1531744" y="141675"/>
                  <a:pt x="1534681" y="142908"/>
                  <a:pt x="1537030" y="145375"/>
                </a:cubicBezTo>
                <a:cubicBezTo>
                  <a:pt x="1539380" y="147842"/>
                  <a:pt x="1540554" y="150838"/>
                  <a:pt x="1540554" y="154362"/>
                </a:cubicBezTo>
                <a:lnTo>
                  <a:pt x="1540554" y="278768"/>
                </a:lnTo>
                <a:cubicBezTo>
                  <a:pt x="1540554" y="282292"/>
                  <a:pt x="1541142" y="285229"/>
                  <a:pt x="1542317" y="287579"/>
                </a:cubicBezTo>
                <a:cubicBezTo>
                  <a:pt x="1543492" y="289928"/>
                  <a:pt x="1544784" y="291103"/>
                  <a:pt x="1546193" y="291103"/>
                </a:cubicBezTo>
                <a:cubicBezTo>
                  <a:pt x="1547838" y="291103"/>
                  <a:pt x="1549189" y="289928"/>
                  <a:pt x="1550246" y="287579"/>
                </a:cubicBezTo>
                <a:cubicBezTo>
                  <a:pt x="1551304" y="285229"/>
                  <a:pt x="1551832" y="282292"/>
                  <a:pt x="1551832" y="278768"/>
                </a:cubicBezTo>
                <a:lnTo>
                  <a:pt x="1551832" y="131807"/>
                </a:lnTo>
                <a:cubicBezTo>
                  <a:pt x="1551832" y="128282"/>
                  <a:pt x="1550657" y="125346"/>
                  <a:pt x="1548308" y="122996"/>
                </a:cubicBezTo>
                <a:cubicBezTo>
                  <a:pt x="1545959" y="120647"/>
                  <a:pt x="1543139" y="119472"/>
                  <a:pt x="1539850" y="119472"/>
                </a:cubicBezTo>
                <a:lnTo>
                  <a:pt x="1526458" y="119472"/>
                </a:lnTo>
                <a:cubicBezTo>
                  <a:pt x="1523168" y="119472"/>
                  <a:pt x="1520349" y="118297"/>
                  <a:pt x="1517999" y="115948"/>
                </a:cubicBezTo>
                <a:cubicBezTo>
                  <a:pt x="1515650" y="113598"/>
                  <a:pt x="1514475" y="110779"/>
                  <a:pt x="1514475" y="107489"/>
                </a:cubicBezTo>
                <a:lnTo>
                  <a:pt x="1514475" y="99031"/>
                </a:lnTo>
                <a:cubicBezTo>
                  <a:pt x="1514475" y="95742"/>
                  <a:pt x="1515650" y="92864"/>
                  <a:pt x="1517999" y="90397"/>
                </a:cubicBezTo>
                <a:cubicBezTo>
                  <a:pt x="1520349" y="87930"/>
                  <a:pt x="1523168" y="86696"/>
                  <a:pt x="1526458" y="86696"/>
                </a:cubicBezTo>
                <a:lnTo>
                  <a:pt x="1539850" y="86696"/>
                </a:lnTo>
                <a:cubicBezTo>
                  <a:pt x="1543139" y="86696"/>
                  <a:pt x="1545959" y="85521"/>
                  <a:pt x="1548308" y="83172"/>
                </a:cubicBezTo>
                <a:cubicBezTo>
                  <a:pt x="1550657" y="80822"/>
                  <a:pt x="1551832" y="77886"/>
                  <a:pt x="1551832" y="74361"/>
                </a:cubicBezTo>
                <a:lnTo>
                  <a:pt x="1551832" y="59912"/>
                </a:lnTo>
                <a:cubicBezTo>
                  <a:pt x="1551832" y="56388"/>
                  <a:pt x="1551304" y="53392"/>
                  <a:pt x="1550246" y="50925"/>
                </a:cubicBezTo>
                <a:cubicBezTo>
                  <a:pt x="1549189" y="48458"/>
                  <a:pt x="1547838" y="47225"/>
                  <a:pt x="1546193" y="47225"/>
                </a:cubicBezTo>
                <a:cubicBezTo>
                  <a:pt x="1544784" y="47225"/>
                  <a:pt x="1542669" y="46402"/>
                  <a:pt x="1539850" y="44758"/>
                </a:cubicBezTo>
                <a:cubicBezTo>
                  <a:pt x="1537030" y="43113"/>
                  <a:pt x="1534446" y="40998"/>
                  <a:pt x="1532096" y="38414"/>
                </a:cubicBezTo>
                <a:lnTo>
                  <a:pt x="1522933" y="30308"/>
                </a:lnTo>
                <a:cubicBezTo>
                  <a:pt x="1520584" y="27724"/>
                  <a:pt x="1518587" y="24552"/>
                  <a:pt x="1516942" y="20793"/>
                </a:cubicBezTo>
                <a:cubicBezTo>
                  <a:pt x="1515297" y="17034"/>
                  <a:pt x="1514475" y="13744"/>
                  <a:pt x="1514475" y="10925"/>
                </a:cubicBezTo>
                <a:cubicBezTo>
                  <a:pt x="1514475" y="8105"/>
                  <a:pt x="1515650" y="5638"/>
                  <a:pt x="1517999" y="3524"/>
                </a:cubicBezTo>
                <a:cubicBezTo>
                  <a:pt x="1520349" y="1409"/>
                  <a:pt x="1523168" y="352"/>
                  <a:pt x="1526458" y="352"/>
                </a:cubicBezTo>
                <a:close/>
                <a:moveTo>
                  <a:pt x="1331262" y="352"/>
                </a:moveTo>
                <a:lnTo>
                  <a:pt x="1339720" y="352"/>
                </a:lnTo>
                <a:cubicBezTo>
                  <a:pt x="1343244" y="352"/>
                  <a:pt x="1346181" y="1527"/>
                  <a:pt x="1348530" y="3876"/>
                </a:cubicBezTo>
                <a:cubicBezTo>
                  <a:pt x="1350880" y="6226"/>
                  <a:pt x="1352055" y="9045"/>
                  <a:pt x="1352055" y="12335"/>
                </a:cubicBezTo>
                <a:lnTo>
                  <a:pt x="1352055" y="43348"/>
                </a:lnTo>
                <a:cubicBezTo>
                  <a:pt x="1352055" y="46872"/>
                  <a:pt x="1353229" y="49809"/>
                  <a:pt x="1355579" y="52159"/>
                </a:cubicBezTo>
                <a:cubicBezTo>
                  <a:pt x="1357928" y="54508"/>
                  <a:pt x="1360865" y="55683"/>
                  <a:pt x="1364390" y="55683"/>
                </a:cubicBezTo>
                <a:lnTo>
                  <a:pt x="1433113" y="55683"/>
                </a:lnTo>
                <a:cubicBezTo>
                  <a:pt x="1436402" y="55683"/>
                  <a:pt x="1439221" y="56858"/>
                  <a:pt x="1441571" y="59207"/>
                </a:cubicBezTo>
                <a:cubicBezTo>
                  <a:pt x="1443920" y="61557"/>
                  <a:pt x="1445095" y="64493"/>
                  <a:pt x="1445095" y="68018"/>
                </a:cubicBezTo>
                <a:lnTo>
                  <a:pt x="1445095" y="76124"/>
                </a:lnTo>
                <a:cubicBezTo>
                  <a:pt x="1445095" y="79413"/>
                  <a:pt x="1443920" y="82291"/>
                  <a:pt x="1441571" y="84758"/>
                </a:cubicBezTo>
                <a:cubicBezTo>
                  <a:pt x="1439221" y="87225"/>
                  <a:pt x="1436402" y="88458"/>
                  <a:pt x="1433113" y="88458"/>
                </a:cubicBezTo>
                <a:lnTo>
                  <a:pt x="1364390" y="88458"/>
                </a:lnTo>
                <a:cubicBezTo>
                  <a:pt x="1360865" y="88458"/>
                  <a:pt x="1357928" y="89628"/>
                  <a:pt x="1355579" y="91966"/>
                </a:cubicBezTo>
                <a:cubicBezTo>
                  <a:pt x="1353229" y="94305"/>
                  <a:pt x="1352055" y="97111"/>
                  <a:pt x="1352055" y="100386"/>
                </a:cubicBezTo>
                <a:lnTo>
                  <a:pt x="1352055" y="154064"/>
                </a:lnTo>
                <a:cubicBezTo>
                  <a:pt x="1352055" y="157574"/>
                  <a:pt x="1353229" y="160557"/>
                  <a:pt x="1355579" y="163013"/>
                </a:cubicBezTo>
                <a:cubicBezTo>
                  <a:pt x="1357928" y="165469"/>
                  <a:pt x="1360865" y="166697"/>
                  <a:pt x="1364390" y="166697"/>
                </a:cubicBezTo>
                <a:lnTo>
                  <a:pt x="1433113" y="166697"/>
                </a:lnTo>
                <a:cubicBezTo>
                  <a:pt x="1436402" y="166697"/>
                  <a:pt x="1439221" y="167884"/>
                  <a:pt x="1441571" y="170260"/>
                </a:cubicBezTo>
                <a:cubicBezTo>
                  <a:pt x="1443920" y="172635"/>
                  <a:pt x="1445095" y="175603"/>
                  <a:pt x="1445095" y="179164"/>
                </a:cubicBezTo>
                <a:lnTo>
                  <a:pt x="1445095" y="187005"/>
                </a:lnTo>
                <a:cubicBezTo>
                  <a:pt x="1445095" y="190566"/>
                  <a:pt x="1443920" y="193534"/>
                  <a:pt x="1441571" y="195909"/>
                </a:cubicBezTo>
                <a:cubicBezTo>
                  <a:pt x="1439221" y="198285"/>
                  <a:pt x="1436402" y="199472"/>
                  <a:pt x="1433113" y="199472"/>
                </a:cubicBezTo>
                <a:lnTo>
                  <a:pt x="1364390" y="199472"/>
                </a:lnTo>
                <a:cubicBezTo>
                  <a:pt x="1360865" y="199472"/>
                  <a:pt x="1357928" y="200706"/>
                  <a:pt x="1355579" y="203173"/>
                </a:cubicBezTo>
                <a:cubicBezTo>
                  <a:pt x="1353229" y="205640"/>
                  <a:pt x="1352055" y="208635"/>
                  <a:pt x="1352055" y="212160"/>
                </a:cubicBezTo>
                <a:lnTo>
                  <a:pt x="1352055" y="278768"/>
                </a:lnTo>
                <a:cubicBezTo>
                  <a:pt x="1352055" y="282292"/>
                  <a:pt x="1353229" y="285229"/>
                  <a:pt x="1355579" y="287579"/>
                </a:cubicBezTo>
                <a:cubicBezTo>
                  <a:pt x="1357928" y="289928"/>
                  <a:pt x="1360865" y="291103"/>
                  <a:pt x="1364390" y="291103"/>
                </a:cubicBezTo>
                <a:lnTo>
                  <a:pt x="1433113" y="291103"/>
                </a:lnTo>
                <a:cubicBezTo>
                  <a:pt x="1436402" y="291103"/>
                  <a:pt x="1439221" y="292278"/>
                  <a:pt x="1441571" y="294627"/>
                </a:cubicBezTo>
                <a:cubicBezTo>
                  <a:pt x="1443920" y="296976"/>
                  <a:pt x="1445095" y="299913"/>
                  <a:pt x="1445095" y="303438"/>
                </a:cubicBezTo>
                <a:lnTo>
                  <a:pt x="1445095" y="311543"/>
                </a:lnTo>
                <a:cubicBezTo>
                  <a:pt x="1445095" y="314833"/>
                  <a:pt x="1443920" y="317711"/>
                  <a:pt x="1441571" y="320178"/>
                </a:cubicBezTo>
                <a:cubicBezTo>
                  <a:pt x="1439221" y="322645"/>
                  <a:pt x="1436402" y="323878"/>
                  <a:pt x="1433113" y="323878"/>
                </a:cubicBezTo>
                <a:lnTo>
                  <a:pt x="1221657" y="323878"/>
                </a:lnTo>
                <a:cubicBezTo>
                  <a:pt x="1218368" y="323878"/>
                  <a:pt x="1215549" y="322645"/>
                  <a:pt x="1213199" y="320178"/>
                </a:cubicBezTo>
                <a:cubicBezTo>
                  <a:pt x="1210850" y="317711"/>
                  <a:pt x="1209675" y="314833"/>
                  <a:pt x="1209675" y="311543"/>
                </a:cubicBezTo>
                <a:lnTo>
                  <a:pt x="1209675" y="303438"/>
                </a:lnTo>
                <a:cubicBezTo>
                  <a:pt x="1209675" y="299913"/>
                  <a:pt x="1210850" y="296976"/>
                  <a:pt x="1213199" y="294627"/>
                </a:cubicBezTo>
                <a:cubicBezTo>
                  <a:pt x="1215549" y="292278"/>
                  <a:pt x="1218368" y="291103"/>
                  <a:pt x="1221657" y="291103"/>
                </a:cubicBezTo>
                <a:lnTo>
                  <a:pt x="1307297" y="291103"/>
                </a:lnTo>
                <a:cubicBezTo>
                  <a:pt x="1310586" y="291103"/>
                  <a:pt x="1313405" y="289928"/>
                  <a:pt x="1315755" y="287579"/>
                </a:cubicBezTo>
                <a:cubicBezTo>
                  <a:pt x="1318104" y="285229"/>
                  <a:pt x="1319279" y="282292"/>
                  <a:pt x="1319279" y="278768"/>
                </a:cubicBezTo>
                <a:lnTo>
                  <a:pt x="1319279" y="212160"/>
                </a:lnTo>
                <a:cubicBezTo>
                  <a:pt x="1319279" y="208635"/>
                  <a:pt x="1318104" y="205640"/>
                  <a:pt x="1315755" y="203173"/>
                </a:cubicBezTo>
                <a:cubicBezTo>
                  <a:pt x="1313405" y="200706"/>
                  <a:pt x="1310586" y="199472"/>
                  <a:pt x="1307297" y="199472"/>
                </a:cubicBezTo>
                <a:lnTo>
                  <a:pt x="1221657" y="199472"/>
                </a:lnTo>
                <a:cubicBezTo>
                  <a:pt x="1218368" y="199472"/>
                  <a:pt x="1215549" y="198285"/>
                  <a:pt x="1213199" y="195909"/>
                </a:cubicBezTo>
                <a:cubicBezTo>
                  <a:pt x="1210850" y="193534"/>
                  <a:pt x="1209675" y="190566"/>
                  <a:pt x="1209675" y="187005"/>
                </a:cubicBezTo>
                <a:lnTo>
                  <a:pt x="1209675" y="179164"/>
                </a:lnTo>
                <a:cubicBezTo>
                  <a:pt x="1209675" y="175603"/>
                  <a:pt x="1210850" y="172635"/>
                  <a:pt x="1213199" y="170260"/>
                </a:cubicBezTo>
                <a:cubicBezTo>
                  <a:pt x="1215549" y="167884"/>
                  <a:pt x="1218368" y="166697"/>
                  <a:pt x="1221657" y="166697"/>
                </a:cubicBezTo>
                <a:lnTo>
                  <a:pt x="1307297" y="166697"/>
                </a:lnTo>
                <a:cubicBezTo>
                  <a:pt x="1310586" y="166697"/>
                  <a:pt x="1313405" y="165469"/>
                  <a:pt x="1315755" y="163013"/>
                </a:cubicBezTo>
                <a:cubicBezTo>
                  <a:pt x="1318104" y="160557"/>
                  <a:pt x="1319279" y="157574"/>
                  <a:pt x="1319279" y="154064"/>
                </a:cubicBezTo>
                <a:lnTo>
                  <a:pt x="1319279" y="100386"/>
                </a:lnTo>
                <a:cubicBezTo>
                  <a:pt x="1319279" y="97111"/>
                  <a:pt x="1318104" y="94305"/>
                  <a:pt x="1315755" y="91966"/>
                </a:cubicBezTo>
                <a:cubicBezTo>
                  <a:pt x="1313405" y="89628"/>
                  <a:pt x="1310586" y="88458"/>
                  <a:pt x="1307297" y="88458"/>
                </a:cubicBezTo>
                <a:lnTo>
                  <a:pt x="1248089" y="88458"/>
                </a:lnTo>
                <a:cubicBezTo>
                  <a:pt x="1244800" y="88458"/>
                  <a:pt x="1241041" y="87636"/>
                  <a:pt x="1236812" y="85991"/>
                </a:cubicBezTo>
                <a:cubicBezTo>
                  <a:pt x="1232583" y="84347"/>
                  <a:pt x="1229176" y="82350"/>
                  <a:pt x="1226591" y="80000"/>
                </a:cubicBezTo>
                <a:lnTo>
                  <a:pt x="1219190" y="73304"/>
                </a:lnTo>
                <a:cubicBezTo>
                  <a:pt x="1216606" y="70955"/>
                  <a:pt x="1214374" y="67842"/>
                  <a:pt x="1212494" y="63965"/>
                </a:cubicBezTo>
                <a:cubicBezTo>
                  <a:pt x="1210615" y="60088"/>
                  <a:pt x="1209675" y="56388"/>
                  <a:pt x="1209675" y="52863"/>
                </a:cubicBezTo>
                <a:lnTo>
                  <a:pt x="1209675" y="21850"/>
                </a:lnTo>
                <a:cubicBezTo>
                  <a:pt x="1209675" y="18326"/>
                  <a:pt x="1210850" y="15389"/>
                  <a:pt x="1213199" y="13039"/>
                </a:cubicBezTo>
                <a:cubicBezTo>
                  <a:pt x="1215549" y="10690"/>
                  <a:pt x="1218368" y="9515"/>
                  <a:pt x="1221657" y="9515"/>
                </a:cubicBezTo>
                <a:lnTo>
                  <a:pt x="1230116" y="9515"/>
                </a:lnTo>
                <a:cubicBezTo>
                  <a:pt x="1233640" y="9515"/>
                  <a:pt x="1236577" y="10690"/>
                  <a:pt x="1238926" y="13039"/>
                </a:cubicBezTo>
                <a:cubicBezTo>
                  <a:pt x="1241276" y="15389"/>
                  <a:pt x="1242450" y="18326"/>
                  <a:pt x="1242450" y="21850"/>
                </a:cubicBezTo>
                <a:lnTo>
                  <a:pt x="1242450" y="43348"/>
                </a:lnTo>
                <a:cubicBezTo>
                  <a:pt x="1242450" y="46872"/>
                  <a:pt x="1243625" y="49809"/>
                  <a:pt x="1245975" y="52159"/>
                </a:cubicBezTo>
                <a:cubicBezTo>
                  <a:pt x="1248324" y="54508"/>
                  <a:pt x="1251261" y="55683"/>
                  <a:pt x="1254785" y="55683"/>
                </a:cubicBezTo>
                <a:lnTo>
                  <a:pt x="1307297" y="55683"/>
                </a:lnTo>
                <a:cubicBezTo>
                  <a:pt x="1310586" y="55683"/>
                  <a:pt x="1313405" y="54508"/>
                  <a:pt x="1315755" y="52159"/>
                </a:cubicBezTo>
                <a:cubicBezTo>
                  <a:pt x="1318104" y="49809"/>
                  <a:pt x="1319279" y="46872"/>
                  <a:pt x="1319279" y="43348"/>
                </a:cubicBezTo>
                <a:lnTo>
                  <a:pt x="1319279" y="12335"/>
                </a:lnTo>
                <a:cubicBezTo>
                  <a:pt x="1319279" y="9045"/>
                  <a:pt x="1320454" y="6226"/>
                  <a:pt x="1322803" y="3876"/>
                </a:cubicBezTo>
                <a:cubicBezTo>
                  <a:pt x="1325153" y="1527"/>
                  <a:pt x="1327972" y="352"/>
                  <a:pt x="1331262" y="352"/>
                </a:cubicBezTo>
                <a:close/>
                <a:moveTo>
                  <a:pt x="1018488" y="352"/>
                </a:moveTo>
                <a:lnTo>
                  <a:pt x="1026329" y="352"/>
                </a:lnTo>
                <a:cubicBezTo>
                  <a:pt x="1029652" y="352"/>
                  <a:pt x="1032560" y="1523"/>
                  <a:pt x="1035055" y="3865"/>
                </a:cubicBezTo>
                <a:cubicBezTo>
                  <a:pt x="1037549" y="6208"/>
                  <a:pt x="1038796" y="9020"/>
                  <a:pt x="1038796" y="12302"/>
                </a:cubicBezTo>
                <a:lnTo>
                  <a:pt x="1038796" y="108233"/>
                </a:lnTo>
                <a:cubicBezTo>
                  <a:pt x="1038796" y="111511"/>
                  <a:pt x="1039965" y="114439"/>
                  <a:pt x="1042301" y="117016"/>
                </a:cubicBezTo>
                <a:cubicBezTo>
                  <a:pt x="1044638" y="119593"/>
                  <a:pt x="1047444" y="120881"/>
                  <a:pt x="1050718" y="120881"/>
                </a:cubicBezTo>
                <a:lnTo>
                  <a:pt x="1094193" y="120881"/>
                </a:lnTo>
                <a:cubicBezTo>
                  <a:pt x="1097464" y="120881"/>
                  <a:pt x="1100327" y="119589"/>
                  <a:pt x="1102781" y="117005"/>
                </a:cubicBezTo>
                <a:cubicBezTo>
                  <a:pt x="1105235" y="114420"/>
                  <a:pt x="1106462" y="111483"/>
                  <a:pt x="1106462" y="108194"/>
                </a:cubicBezTo>
                <a:lnTo>
                  <a:pt x="1106462" y="25022"/>
                </a:lnTo>
                <a:cubicBezTo>
                  <a:pt x="1106462" y="21498"/>
                  <a:pt x="1107695" y="18561"/>
                  <a:pt x="1110163" y="16211"/>
                </a:cubicBezTo>
                <a:cubicBezTo>
                  <a:pt x="1112629" y="13862"/>
                  <a:pt x="1115625" y="12687"/>
                  <a:pt x="1119149" y="12687"/>
                </a:cubicBezTo>
                <a:lnTo>
                  <a:pt x="1126550" y="12687"/>
                </a:lnTo>
                <a:cubicBezTo>
                  <a:pt x="1130074" y="12687"/>
                  <a:pt x="1133070" y="13862"/>
                  <a:pt x="1135537" y="16211"/>
                </a:cubicBezTo>
                <a:cubicBezTo>
                  <a:pt x="1138004" y="18561"/>
                  <a:pt x="1139238" y="21498"/>
                  <a:pt x="1139238" y="25022"/>
                </a:cubicBezTo>
                <a:lnTo>
                  <a:pt x="1139238" y="140832"/>
                </a:lnTo>
                <a:cubicBezTo>
                  <a:pt x="1139238" y="144393"/>
                  <a:pt x="1138009" y="147421"/>
                  <a:pt x="1135551" y="149915"/>
                </a:cubicBezTo>
                <a:cubicBezTo>
                  <a:pt x="1133093" y="152410"/>
                  <a:pt x="1130108" y="153657"/>
                  <a:pt x="1126594" y="153657"/>
                </a:cubicBezTo>
                <a:lnTo>
                  <a:pt x="1050735" y="153657"/>
                </a:lnTo>
                <a:cubicBezTo>
                  <a:pt x="1047460" y="153657"/>
                  <a:pt x="1044652" y="154832"/>
                  <a:pt x="1042310" y="157181"/>
                </a:cubicBezTo>
                <a:cubicBezTo>
                  <a:pt x="1039968" y="159531"/>
                  <a:pt x="1038796" y="162468"/>
                  <a:pt x="1038796" y="165992"/>
                </a:cubicBezTo>
                <a:lnTo>
                  <a:pt x="1038796" y="278768"/>
                </a:lnTo>
                <a:cubicBezTo>
                  <a:pt x="1038796" y="282292"/>
                  <a:pt x="1039965" y="285229"/>
                  <a:pt x="1042301" y="287579"/>
                </a:cubicBezTo>
                <a:cubicBezTo>
                  <a:pt x="1044638" y="289928"/>
                  <a:pt x="1047444" y="291103"/>
                  <a:pt x="1050718" y="291103"/>
                </a:cubicBezTo>
                <a:lnTo>
                  <a:pt x="1094193" y="291103"/>
                </a:lnTo>
                <a:cubicBezTo>
                  <a:pt x="1097464" y="291103"/>
                  <a:pt x="1100327" y="289928"/>
                  <a:pt x="1102781" y="287579"/>
                </a:cubicBezTo>
                <a:cubicBezTo>
                  <a:pt x="1105235" y="285229"/>
                  <a:pt x="1106462" y="282292"/>
                  <a:pt x="1106462" y="278768"/>
                </a:cubicBezTo>
                <a:lnTo>
                  <a:pt x="1106462" y="195948"/>
                </a:lnTo>
                <a:cubicBezTo>
                  <a:pt x="1106462" y="192424"/>
                  <a:pt x="1107695" y="189428"/>
                  <a:pt x="1110163" y="186961"/>
                </a:cubicBezTo>
                <a:cubicBezTo>
                  <a:pt x="1112629" y="184494"/>
                  <a:pt x="1115625" y="183261"/>
                  <a:pt x="1119149" y="183261"/>
                </a:cubicBezTo>
                <a:lnTo>
                  <a:pt x="1126550" y="183261"/>
                </a:lnTo>
                <a:cubicBezTo>
                  <a:pt x="1130074" y="183261"/>
                  <a:pt x="1133070" y="184494"/>
                  <a:pt x="1135537" y="186961"/>
                </a:cubicBezTo>
                <a:cubicBezTo>
                  <a:pt x="1138004" y="189428"/>
                  <a:pt x="1139238" y="192424"/>
                  <a:pt x="1139238" y="195948"/>
                </a:cubicBezTo>
                <a:lnTo>
                  <a:pt x="1139238" y="311543"/>
                </a:lnTo>
                <a:cubicBezTo>
                  <a:pt x="1139238" y="314833"/>
                  <a:pt x="1138004" y="317711"/>
                  <a:pt x="1135537" y="320178"/>
                </a:cubicBezTo>
                <a:cubicBezTo>
                  <a:pt x="1133070" y="322645"/>
                  <a:pt x="1130074" y="323878"/>
                  <a:pt x="1126550" y="323878"/>
                </a:cubicBezTo>
                <a:lnTo>
                  <a:pt x="916857" y="323878"/>
                </a:lnTo>
                <a:cubicBezTo>
                  <a:pt x="913568" y="323878"/>
                  <a:pt x="910749" y="322645"/>
                  <a:pt x="908399" y="320178"/>
                </a:cubicBezTo>
                <a:cubicBezTo>
                  <a:pt x="906050" y="317711"/>
                  <a:pt x="904875" y="314833"/>
                  <a:pt x="904875" y="311543"/>
                </a:cubicBezTo>
                <a:lnTo>
                  <a:pt x="904875" y="195948"/>
                </a:lnTo>
                <a:cubicBezTo>
                  <a:pt x="904875" y="192424"/>
                  <a:pt x="906050" y="189428"/>
                  <a:pt x="908399" y="186961"/>
                </a:cubicBezTo>
                <a:cubicBezTo>
                  <a:pt x="910749" y="184494"/>
                  <a:pt x="913568" y="183261"/>
                  <a:pt x="916857" y="183261"/>
                </a:cubicBezTo>
                <a:lnTo>
                  <a:pt x="924963" y="183261"/>
                </a:lnTo>
                <a:cubicBezTo>
                  <a:pt x="928487" y="183261"/>
                  <a:pt x="931483" y="184494"/>
                  <a:pt x="933950" y="186961"/>
                </a:cubicBezTo>
                <a:cubicBezTo>
                  <a:pt x="936417" y="189428"/>
                  <a:pt x="937650" y="192424"/>
                  <a:pt x="937650" y="195948"/>
                </a:cubicBezTo>
                <a:lnTo>
                  <a:pt x="937650" y="278768"/>
                </a:lnTo>
                <a:cubicBezTo>
                  <a:pt x="937650" y="282292"/>
                  <a:pt x="938825" y="285229"/>
                  <a:pt x="941175" y="287579"/>
                </a:cubicBezTo>
                <a:cubicBezTo>
                  <a:pt x="943524" y="289928"/>
                  <a:pt x="946461" y="291103"/>
                  <a:pt x="949985" y="291103"/>
                </a:cubicBezTo>
                <a:lnTo>
                  <a:pt x="993686" y="291103"/>
                </a:lnTo>
                <a:cubicBezTo>
                  <a:pt x="996975" y="291103"/>
                  <a:pt x="999853" y="289928"/>
                  <a:pt x="1002320" y="287579"/>
                </a:cubicBezTo>
                <a:cubicBezTo>
                  <a:pt x="1004787" y="285229"/>
                  <a:pt x="1006021" y="282292"/>
                  <a:pt x="1006021" y="278768"/>
                </a:cubicBezTo>
                <a:lnTo>
                  <a:pt x="1006021" y="165992"/>
                </a:lnTo>
                <a:cubicBezTo>
                  <a:pt x="1006021" y="162468"/>
                  <a:pt x="1004787" y="159531"/>
                  <a:pt x="1002320" y="157181"/>
                </a:cubicBezTo>
                <a:cubicBezTo>
                  <a:pt x="999853" y="154832"/>
                  <a:pt x="996975" y="153657"/>
                  <a:pt x="993686" y="153657"/>
                </a:cubicBezTo>
                <a:lnTo>
                  <a:pt x="916857" y="153657"/>
                </a:lnTo>
                <a:cubicBezTo>
                  <a:pt x="913568" y="153657"/>
                  <a:pt x="910749" y="152410"/>
                  <a:pt x="908399" y="149915"/>
                </a:cubicBezTo>
                <a:cubicBezTo>
                  <a:pt x="906050" y="147421"/>
                  <a:pt x="904875" y="144393"/>
                  <a:pt x="904875" y="140832"/>
                </a:cubicBezTo>
                <a:lnTo>
                  <a:pt x="904875" y="25022"/>
                </a:lnTo>
                <a:cubicBezTo>
                  <a:pt x="904875" y="21498"/>
                  <a:pt x="906050" y="18561"/>
                  <a:pt x="908399" y="16211"/>
                </a:cubicBezTo>
                <a:cubicBezTo>
                  <a:pt x="910749" y="13862"/>
                  <a:pt x="913568" y="12687"/>
                  <a:pt x="916857" y="12687"/>
                </a:cubicBezTo>
                <a:lnTo>
                  <a:pt x="924963" y="12687"/>
                </a:lnTo>
                <a:cubicBezTo>
                  <a:pt x="928487" y="12687"/>
                  <a:pt x="931483" y="13862"/>
                  <a:pt x="933950" y="16211"/>
                </a:cubicBezTo>
                <a:cubicBezTo>
                  <a:pt x="936417" y="18561"/>
                  <a:pt x="937650" y="21498"/>
                  <a:pt x="937650" y="25022"/>
                </a:cubicBezTo>
                <a:lnTo>
                  <a:pt x="937650" y="108194"/>
                </a:lnTo>
                <a:cubicBezTo>
                  <a:pt x="937650" y="111483"/>
                  <a:pt x="938825" y="114420"/>
                  <a:pt x="941175" y="117005"/>
                </a:cubicBezTo>
                <a:cubicBezTo>
                  <a:pt x="943524" y="119589"/>
                  <a:pt x="946461" y="120881"/>
                  <a:pt x="949985" y="120881"/>
                </a:cubicBezTo>
                <a:lnTo>
                  <a:pt x="993686" y="120881"/>
                </a:lnTo>
                <a:cubicBezTo>
                  <a:pt x="996975" y="120881"/>
                  <a:pt x="999853" y="119593"/>
                  <a:pt x="1002320" y="117016"/>
                </a:cubicBezTo>
                <a:cubicBezTo>
                  <a:pt x="1004787" y="114439"/>
                  <a:pt x="1006021" y="111511"/>
                  <a:pt x="1006021" y="108233"/>
                </a:cubicBezTo>
                <a:lnTo>
                  <a:pt x="1006021" y="12302"/>
                </a:lnTo>
                <a:cubicBezTo>
                  <a:pt x="1006021" y="9020"/>
                  <a:pt x="1007208" y="6208"/>
                  <a:pt x="1009584" y="3865"/>
                </a:cubicBezTo>
                <a:cubicBezTo>
                  <a:pt x="1011959" y="1523"/>
                  <a:pt x="1014927" y="352"/>
                  <a:pt x="1018488" y="352"/>
                </a:cubicBezTo>
                <a:close/>
                <a:moveTo>
                  <a:pt x="773116" y="352"/>
                </a:moveTo>
                <a:lnTo>
                  <a:pt x="781221" y="352"/>
                </a:lnTo>
                <a:cubicBezTo>
                  <a:pt x="784511" y="352"/>
                  <a:pt x="787389" y="1520"/>
                  <a:pt x="789856" y="3854"/>
                </a:cubicBezTo>
                <a:cubicBezTo>
                  <a:pt x="792323" y="6189"/>
                  <a:pt x="793556" y="8990"/>
                  <a:pt x="793556" y="12257"/>
                </a:cubicBezTo>
                <a:lnTo>
                  <a:pt x="793556" y="43425"/>
                </a:lnTo>
                <a:cubicBezTo>
                  <a:pt x="793556" y="46696"/>
                  <a:pt x="794731" y="49557"/>
                  <a:pt x="797081" y="52007"/>
                </a:cubicBezTo>
                <a:cubicBezTo>
                  <a:pt x="799430" y="54458"/>
                  <a:pt x="802249" y="55683"/>
                  <a:pt x="805539" y="55683"/>
                </a:cubicBezTo>
                <a:lnTo>
                  <a:pt x="821398" y="55683"/>
                </a:lnTo>
                <a:cubicBezTo>
                  <a:pt x="824922" y="55683"/>
                  <a:pt x="827918" y="56870"/>
                  <a:pt x="830385" y="59246"/>
                </a:cubicBezTo>
                <a:cubicBezTo>
                  <a:pt x="832852" y="61621"/>
                  <a:pt x="834085" y="64471"/>
                  <a:pt x="834085" y="67797"/>
                </a:cubicBezTo>
                <a:lnTo>
                  <a:pt x="834085" y="75991"/>
                </a:lnTo>
                <a:cubicBezTo>
                  <a:pt x="834085" y="79314"/>
                  <a:pt x="832852" y="82222"/>
                  <a:pt x="830385" y="84717"/>
                </a:cubicBezTo>
                <a:cubicBezTo>
                  <a:pt x="827918" y="87211"/>
                  <a:pt x="824922" y="88458"/>
                  <a:pt x="821398" y="88458"/>
                </a:cubicBezTo>
                <a:lnTo>
                  <a:pt x="805539" y="88458"/>
                </a:lnTo>
                <a:cubicBezTo>
                  <a:pt x="802249" y="88458"/>
                  <a:pt x="799430" y="89628"/>
                  <a:pt x="797081" y="91966"/>
                </a:cubicBezTo>
                <a:cubicBezTo>
                  <a:pt x="794731" y="94305"/>
                  <a:pt x="793556" y="97111"/>
                  <a:pt x="793556" y="100386"/>
                </a:cubicBezTo>
                <a:lnTo>
                  <a:pt x="793556" y="153360"/>
                </a:lnTo>
                <a:cubicBezTo>
                  <a:pt x="793556" y="156634"/>
                  <a:pt x="794731" y="159500"/>
                  <a:pt x="797081" y="161956"/>
                </a:cubicBezTo>
                <a:cubicBezTo>
                  <a:pt x="799430" y="164411"/>
                  <a:pt x="802249" y="165639"/>
                  <a:pt x="805539" y="165639"/>
                </a:cubicBezTo>
                <a:lnTo>
                  <a:pt x="821398" y="165639"/>
                </a:lnTo>
                <a:cubicBezTo>
                  <a:pt x="824922" y="165639"/>
                  <a:pt x="827918" y="166887"/>
                  <a:pt x="830385" y="169381"/>
                </a:cubicBezTo>
                <a:cubicBezTo>
                  <a:pt x="832852" y="171876"/>
                  <a:pt x="834085" y="174784"/>
                  <a:pt x="834085" y="178106"/>
                </a:cubicBezTo>
                <a:lnTo>
                  <a:pt x="834085" y="186300"/>
                </a:lnTo>
                <a:cubicBezTo>
                  <a:pt x="834085" y="189626"/>
                  <a:pt x="832852" y="192477"/>
                  <a:pt x="830385" y="194852"/>
                </a:cubicBezTo>
                <a:cubicBezTo>
                  <a:pt x="827918" y="197227"/>
                  <a:pt x="824922" y="198415"/>
                  <a:pt x="821398" y="198415"/>
                </a:cubicBezTo>
                <a:lnTo>
                  <a:pt x="805539" y="198415"/>
                </a:lnTo>
                <a:cubicBezTo>
                  <a:pt x="802249" y="198415"/>
                  <a:pt x="799430" y="199585"/>
                  <a:pt x="797081" y="201925"/>
                </a:cubicBezTo>
                <a:cubicBezTo>
                  <a:pt x="794731" y="204266"/>
                  <a:pt x="793556" y="207075"/>
                  <a:pt x="793556" y="210353"/>
                </a:cubicBezTo>
                <a:lnTo>
                  <a:pt x="793556" y="278812"/>
                </a:lnTo>
                <a:cubicBezTo>
                  <a:pt x="793556" y="282325"/>
                  <a:pt x="794731" y="285252"/>
                  <a:pt x="797081" y="287592"/>
                </a:cubicBezTo>
                <a:cubicBezTo>
                  <a:pt x="799430" y="289933"/>
                  <a:pt x="802249" y="291103"/>
                  <a:pt x="805539" y="291103"/>
                </a:cubicBezTo>
                <a:lnTo>
                  <a:pt x="821398" y="291103"/>
                </a:lnTo>
                <a:cubicBezTo>
                  <a:pt x="824922" y="291103"/>
                  <a:pt x="827918" y="292290"/>
                  <a:pt x="830385" y="294666"/>
                </a:cubicBezTo>
                <a:cubicBezTo>
                  <a:pt x="832852" y="297041"/>
                  <a:pt x="834085" y="300009"/>
                  <a:pt x="834085" y="303570"/>
                </a:cubicBezTo>
                <a:lnTo>
                  <a:pt x="834085" y="311411"/>
                </a:lnTo>
                <a:cubicBezTo>
                  <a:pt x="834085" y="314734"/>
                  <a:pt x="832852" y="317642"/>
                  <a:pt x="830385" y="320137"/>
                </a:cubicBezTo>
                <a:cubicBezTo>
                  <a:pt x="827918" y="322631"/>
                  <a:pt x="824922" y="323878"/>
                  <a:pt x="821398" y="323878"/>
                </a:cubicBezTo>
                <a:lnTo>
                  <a:pt x="717080" y="323878"/>
                </a:lnTo>
                <a:cubicBezTo>
                  <a:pt x="713556" y="323878"/>
                  <a:pt x="710619" y="322631"/>
                  <a:pt x="708269" y="320137"/>
                </a:cubicBezTo>
                <a:cubicBezTo>
                  <a:pt x="705920" y="317642"/>
                  <a:pt x="704745" y="314734"/>
                  <a:pt x="704745" y="311411"/>
                </a:cubicBezTo>
                <a:lnTo>
                  <a:pt x="704745" y="303570"/>
                </a:lnTo>
                <a:cubicBezTo>
                  <a:pt x="704745" y="300009"/>
                  <a:pt x="705920" y="297041"/>
                  <a:pt x="708269" y="294666"/>
                </a:cubicBezTo>
                <a:cubicBezTo>
                  <a:pt x="710619" y="292290"/>
                  <a:pt x="713556" y="291103"/>
                  <a:pt x="717080" y="291103"/>
                </a:cubicBezTo>
                <a:lnTo>
                  <a:pt x="748798" y="291103"/>
                </a:lnTo>
                <a:cubicBezTo>
                  <a:pt x="752088" y="291103"/>
                  <a:pt x="754907" y="289933"/>
                  <a:pt x="757256" y="287592"/>
                </a:cubicBezTo>
                <a:cubicBezTo>
                  <a:pt x="759606" y="285252"/>
                  <a:pt x="760781" y="282325"/>
                  <a:pt x="760781" y="278812"/>
                </a:cubicBezTo>
                <a:lnTo>
                  <a:pt x="760781" y="210353"/>
                </a:lnTo>
                <a:cubicBezTo>
                  <a:pt x="760781" y="207075"/>
                  <a:pt x="759606" y="204266"/>
                  <a:pt x="757256" y="201925"/>
                </a:cubicBezTo>
                <a:cubicBezTo>
                  <a:pt x="754907" y="199585"/>
                  <a:pt x="752088" y="198415"/>
                  <a:pt x="748798" y="198415"/>
                </a:cubicBezTo>
                <a:lnTo>
                  <a:pt x="717080" y="198415"/>
                </a:lnTo>
                <a:cubicBezTo>
                  <a:pt x="713556" y="198415"/>
                  <a:pt x="710619" y="197227"/>
                  <a:pt x="708269" y="194852"/>
                </a:cubicBezTo>
                <a:cubicBezTo>
                  <a:pt x="705920" y="192477"/>
                  <a:pt x="704745" y="189626"/>
                  <a:pt x="704745" y="186300"/>
                </a:cubicBezTo>
                <a:lnTo>
                  <a:pt x="704745" y="178106"/>
                </a:lnTo>
                <a:cubicBezTo>
                  <a:pt x="704745" y="174784"/>
                  <a:pt x="705920" y="171876"/>
                  <a:pt x="708269" y="169381"/>
                </a:cubicBezTo>
                <a:cubicBezTo>
                  <a:pt x="710619" y="166887"/>
                  <a:pt x="713556" y="165639"/>
                  <a:pt x="717080" y="165639"/>
                </a:cubicBezTo>
                <a:lnTo>
                  <a:pt x="748798" y="165639"/>
                </a:lnTo>
                <a:cubicBezTo>
                  <a:pt x="752088" y="165639"/>
                  <a:pt x="754907" y="164411"/>
                  <a:pt x="757256" y="161956"/>
                </a:cubicBezTo>
                <a:cubicBezTo>
                  <a:pt x="759606" y="159500"/>
                  <a:pt x="760781" y="156634"/>
                  <a:pt x="760781" y="153360"/>
                </a:cubicBezTo>
                <a:lnTo>
                  <a:pt x="760781" y="100386"/>
                </a:lnTo>
                <a:cubicBezTo>
                  <a:pt x="760781" y="97111"/>
                  <a:pt x="759606" y="94305"/>
                  <a:pt x="757256" y="91966"/>
                </a:cubicBezTo>
                <a:cubicBezTo>
                  <a:pt x="754907" y="89628"/>
                  <a:pt x="752088" y="88458"/>
                  <a:pt x="748798" y="88458"/>
                </a:cubicBezTo>
                <a:lnTo>
                  <a:pt x="742455" y="88458"/>
                </a:lnTo>
                <a:cubicBezTo>
                  <a:pt x="738930" y="88458"/>
                  <a:pt x="735171" y="87577"/>
                  <a:pt x="731177" y="85815"/>
                </a:cubicBezTo>
                <a:cubicBezTo>
                  <a:pt x="727183" y="84053"/>
                  <a:pt x="723894" y="81997"/>
                  <a:pt x="721309" y="79648"/>
                </a:cubicBezTo>
                <a:lnTo>
                  <a:pt x="713556" y="73304"/>
                </a:lnTo>
                <a:cubicBezTo>
                  <a:pt x="710971" y="71190"/>
                  <a:pt x="708857" y="68135"/>
                  <a:pt x="707212" y="64141"/>
                </a:cubicBezTo>
                <a:cubicBezTo>
                  <a:pt x="705567" y="60147"/>
                  <a:pt x="704745" y="56388"/>
                  <a:pt x="704745" y="52863"/>
                </a:cubicBezTo>
                <a:lnTo>
                  <a:pt x="704745" y="22555"/>
                </a:lnTo>
                <a:cubicBezTo>
                  <a:pt x="704745" y="19266"/>
                  <a:pt x="705933" y="16446"/>
                  <a:pt x="708308" y="14097"/>
                </a:cubicBezTo>
                <a:cubicBezTo>
                  <a:pt x="710683" y="11747"/>
                  <a:pt x="713651" y="10572"/>
                  <a:pt x="717212" y="10572"/>
                </a:cubicBezTo>
                <a:lnTo>
                  <a:pt x="724696" y="10572"/>
                </a:lnTo>
                <a:cubicBezTo>
                  <a:pt x="728257" y="10572"/>
                  <a:pt x="731284" y="11747"/>
                  <a:pt x="733779" y="14097"/>
                </a:cubicBezTo>
                <a:cubicBezTo>
                  <a:pt x="736273" y="16446"/>
                  <a:pt x="737521" y="19266"/>
                  <a:pt x="737521" y="22555"/>
                </a:cubicBezTo>
                <a:lnTo>
                  <a:pt x="737521" y="43700"/>
                </a:lnTo>
                <a:cubicBezTo>
                  <a:pt x="737521" y="46990"/>
                  <a:pt x="738620" y="49868"/>
                  <a:pt x="740819" y="52335"/>
                </a:cubicBezTo>
                <a:cubicBezTo>
                  <a:pt x="743018" y="54802"/>
                  <a:pt x="745738" y="56035"/>
                  <a:pt x="748977" y="56035"/>
                </a:cubicBezTo>
                <a:cubicBezTo>
                  <a:pt x="752217" y="56035"/>
                  <a:pt x="754994" y="54802"/>
                  <a:pt x="757309" y="52335"/>
                </a:cubicBezTo>
                <a:cubicBezTo>
                  <a:pt x="759623" y="49868"/>
                  <a:pt x="760781" y="46990"/>
                  <a:pt x="760781" y="43700"/>
                </a:cubicBezTo>
                <a:lnTo>
                  <a:pt x="760781" y="12335"/>
                </a:lnTo>
                <a:cubicBezTo>
                  <a:pt x="760781" y="9045"/>
                  <a:pt x="762014" y="6226"/>
                  <a:pt x="764481" y="3876"/>
                </a:cubicBezTo>
                <a:cubicBezTo>
                  <a:pt x="766948" y="1527"/>
                  <a:pt x="769826" y="352"/>
                  <a:pt x="773116" y="352"/>
                </a:cubicBezTo>
                <a:close/>
                <a:moveTo>
                  <a:pt x="655185" y="352"/>
                </a:moveTo>
                <a:lnTo>
                  <a:pt x="663379" y="352"/>
                </a:lnTo>
                <a:cubicBezTo>
                  <a:pt x="666705" y="352"/>
                  <a:pt x="669556" y="1577"/>
                  <a:pt x="671931" y="4028"/>
                </a:cubicBezTo>
                <a:cubicBezTo>
                  <a:pt x="674306" y="6478"/>
                  <a:pt x="675494" y="9337"/>
                  <a:pt x="675494" y="12604"/>
                </a:cubicBezTo>
                <a:lnTo>
                  <a:pt x="675494" y="40964"/>
                </a:lnTo>
                <a:cubicBezTo>
                  <a:pt x="675494" y="44231"/>
                  <a:pt x="676199" y="47148"/>
                  <a:pt x="677609" y="49716"/>
                </a:cubicBezTo>
                <a:cubicBezTo>
                  <a:pt x="679018" y="52284"/>
                  <a:pt x="680663" y="53568"/>
                  <a:pt x="682542" y="53568"/>
                </a:cubicBezTo>
                <a:cubicBezTo>
                  <a:pt x="684657" y="53568"/>
                  <a:pt x="686419" y="54756"/>
                  <a:pt x="687829" y="57131"/>
                </a:cubicBezTo>
                <a:cubicBezTo>
                  <a:pt x="689239" y="59506"/>
                  <a:pt x="689943" y="62476"/>
                  <a:pt x="689943" y="66041"/>
                </a:cubicBezTo>
                <a:lnTo>
                  <a:pt x="689943" y="73166"/>
                </a:lnTo>
                <a:cubicBezTo>
                  <a:pt x="689943" y="76492"/>
                  <a:pt x="689239" y="79461"/>
                  <a:pt x="687829" y="82073"/>
                </a:cubicBezTo>
                <a:cubicBezTo>
                  <a:pt x="686419" y="84685"/>
                  <a:pt x="684657" y="85991"/>
                  <a:pt x="682542" y="85991"/>
                </a:cubicBezTo>
                <a:cubicBezTo>
                  <a:pt x="680663" y="85991"/>
                  <a:pt x="679018" y="87166"/>
                  <a:pt x="677609" y="89516"/>
                </a:cubicBezTo>
                <a:cubicBezTo>
                  <a:pt x="676199" y="91865"/>
                  <a:pt x="675494" y="94685"/>
                  <a:pt x="675494" y="97974"/>
                </a:cubicBezTo>
                <a:lnTo>
                  <a:pt x="675494" y="310134"/>
                </a:lnTo>
                <a:cubicBezTo>
                  <a:pt x="675494" y="313423"/>
                  <a:pt x="674306" y="316242"/>
                  <a:pt x="671931" y="318592"/>
                </a:cubicBezTo>
                <a:cubicBezTo>
                  <a:pt x="669556" y="320941"/>
                  <a:pt x="666705" y="322116"/>
                  <a:pt x="663379" y="322116"/>
                </a:cubicBezTo>
                <a:lnTo>
                  <a:pt x="655185" y="322116"/>
                </a:lnTo>
                <a:cubicBezTo>
                  <a:pt x="651624" y="322116"/>
                  <a:pt x="648656" y="320941"/>
                  <a:pt x="646281" y="318592"/>
                </a:cubicBezTo>
                <a:cubicBezTo>
                  <a:pt x="643906" y="316242"/>
                  <a:pt x="642718" y="313423"/>
                  <a:pt x="642718" y="310134"/>
                </a:cubicBezTo>
                <a:lnTo>
                  <a:pt x="642718" y="97974"/>
                </a:lnTo>
                <a:cubicBezTo>
                  <a:pt x="642718" y="94685"/>
                  <a:pt x="642190" y="91865"/>
                  <a:pt x="641133" y="89516"/>
                </a:cubicBezTo>
                <a:cubicBezTo>
                  <a:pt x="640075" y="87166"/>
                  <a:pt x="638724" y="85991"/>
                  <a:pt x="637080" y="85991"/>
                </a:cubicBezTo>
                <a:cubicBezTo>
                  <a:pt x="635200" y="85991"/>
                  <a:pt x="633732" y="87166"/>
                  <a:pt x="632674" y="89516"/>
                </a:cubicBezTo>
                <a:cubicBezTo>
                  <a:pt x="631617" y="91865"/>
                  <a:pt x="631088" y="94685"/>
                  <a:pt x="631088" y="97974"/>
                </a:cubicBezTo>
                <a:lnTo>
                  <a:pt x="631088" y="294275"/>
                </a:lnTo>
                <a:cubicBezTo>
                  <a:pt x="631088" y="297564"/>
                  <a:pt x="629914" y="300383"/>
                  <a:pt x="627564" y="302733"/>
                </a:cubicBezTo>
                <a:cubicBezTo>
                  <a:pt x="625215" y="305082"/>
                  <a:pt x="622278" y="306257"/>
                  <a:pt x="618754" y="306257"/>
                </a:cubicBezTo>
                <a:lnTo>
                  <a:pt x="612057" y="306257"/>
                </a:lnTo>
                <a:cubicBezTo>
                  <a:pt x="608768" y="306257"/>
                  <a:pt x="605949" y="305082"/>
                  <a:pt x="603599" y="302733"/>
                </a:cubicBezTo>
                <a:cubicBezTo>
                  <a:pt x="601250" y="300383"/>
                  <a:pt x="600075" y="297564"/>
                  <a:pt x="600075" y="294275"/>
                </a:cubicBezTo>
                <a:lnTo>
                  <a:pt x="600075" y="26079"/>
                </a:lnTo>
                <a:cubicBezTo>
                  <a:pt x="600075" y="22790"/>
                  <a:pt x="601250" y="19970"/>
                  <a:pt x="603599" y="17621"/>
                </a:cubicBezTo>
                <a:cubicBezTo>
                  <a:pt x="605949" y="15271"/>
                  <a:pt x="608768" y="14097"/>
                  <a:pt x="612057" y="14097"/>
                </a:cubicBezTo>
                <a:lnTo>
                  <a:pt x="618754" y="14097"/>
                </a:lnTo>
                <a:cubicBezTo>
                  <a:pt x="622278" y="14097"/>
                  <a:pt x="625215" y="15271"/>
                  <a:pt x="627564" y="17621"/>
                </a:cubicBezTo>
                <a:cubicBezTo>
                  <a:pt x="629914" y="19970"/>
                  <a:pt x="631088" y="22790"/>
                  <a:pt x="631088" y="26079"/>
                </a:cubicBezTo>
                <a:lnTo>
                  <a:pt x="631088" y="40881"/>
                </a:lnTo>
                <a:cubicBezTo>
                  <a:pt x="631088" y="44170"/>
                  <a:pt x="631617" y="47107"/>
                  <a:pt x="632674" y="49692"/>
                </a:cubicBezTo>
                <a:cubicBezTo>
                  <a:pt x="633732" y="52276"/>
                  <a:pt x="635200" y="53568"/>
                  <a:pt x="637080" y="53568"/>
                </a:cubicBezTo>
                <a:cubicBezTo>
                  <a:pt x="638724" y="53568"/>
                  <a:pt x="640075" y="52284"/>
                  <a:pt x="641133" y="49716"/>
                </a:cubicBezTo>
                <a:cubicBezTo>
                  <a:pt x="642190" y="47148"/>
                  <a:pt x="642718" y="44231"/>
                  <a:pt x="642718" y="40964"/>
                </a:cubicBezTo>
                <a:lnTo>
                  <a:pt x="642718" y="12604"/>
                </a:lnTo>
                <a:cubicBezTo>
                  <a:pt x="642718" y="9337"/>
                  <a:pt x="643906" y="6478"/>
                  <a:pt x="646281" y="4028"/>
                </a:cubicBezTo>
                <a:cubicBezTo>
                  <a:pt x="648656" y="1577"/>
                  <a:pt x="651624" y="352"/>
                  <a:pt x="655185" y="352"/>
                </a:cubicBezTo>
                <a:close/>
                <a:moveTo>
                  <a:pt x="442378" y="352"/>
                </a:moveTo>
                <a:lnTo>
                  <a:pt x="450572" y="352"/>
                </a:lnTo>
                <a:cubicBezTo>
                  <a:pt x="453898" y="352"/>
                  <a:pt x="456748" y="1515"/>
                  <a:pt x="459124" y="3841"/>
                </a:cubicBezTo>
                <a:cubicBezTo>
                  <a:pt x="461499" y="6166"/>
                  <a:pt x="462686" y="8959"/>
                  <a:pt x="462686" y="12219"/>
                </a:cubicBezTo>
                <a:lnTo>
                  <a:pt x="462686" y="23733"/>
                </a:lnTo>
                <a:cubicBezTo>
                  <a:pt x="462686" y="26990"/>
                  <a:pt x="463910" y="29839"/>
                  <a:pt x="466357" y="32282"/>
                </a:cubicBezTo>
                <a:cubicBezTo>
                  <a:pt x="468803" y="34726"/>
                  <a:pt x="471659" y="35947"/>
                  <a:pt x="474922" y="35947"/>
                </a:cubicBezTo>
                <a:lnTo>
                  <a:pt x="494856" y="35947"/>
                </a:lnTo>
                <a:cubicBezTo>
                  <a:pt x="498351" y="35947"/>
                  <a:pt x="501264" y="34726"/>
                  <a:pt x="503595" y="32282"/>
                </a:cubicBezTo>
                <a:cubicBezTo>
                  <a:pt x="505926" y="29839"/>
                  <a:pt x="507092" y="26990"/>
                  <a:pt x="507092" y="23733"/>
                </a:cubicBezTo>
                <a:lnTo>
                  <a:pt x="507092" y="12219"/>
                </a:lnTo>
                <a:cubicBezTo>
                  <a:pt x="507092" y="8959"/>
                  <a:pt x="508325" y="6166"/>
                  <a:pt x="510792" y="3841"/>
                </a:cubicBezTo>
                <a:cubicBezTo>
                  <a:pt x="513259" y="1515"/>
                  <a:pt x="516255" y="352"/>
                  <a:pt x="519779" y="352"/>
                </a:cubicBezTo>
                <a:lnTo>
                  <a:pt x="527885" y="352"/>
                </a:lnTo>
                <a:cubicBezTo>
                  <a:pt x="531174" y="352"/>
                  <a:pt x="533994" y="1527"/>
                  <a:pt x="536343" y="3876"/>
                </a:cubicBezTo>
                <a:cubicBezTo>
                  <a:pt x="538693" y="6226"/>
                  <a:pt x="539867" y="9045"/>
                  <a:pt x="539867" y="12335"/>
                </a:cubicBezTo>
                <a:lnTo>
                  <a:pt x="539867" y="30308"/>
                </a:lnTo>
                <a:cubicBezTo>
                  <a:pt x="539867" y="33832"/>
                  <a:pt x="539049" y="37592"/>
                  <a:pt x="537412" y="41586"/>
                </a:cubicBezTo>
                <a:cubicBezTo>
                  <a:pt x="535774" y="45580"/>
                  <a:pt x="533786" y="48752"/>
                  <a:pt x="531448" y="51101"/>
                </a:cubicBezTo>
                <a:lnTo>
                  <a:pt x="522676" y="60264"/>
                </a:lnTo>
                <a:cubicBezTo>
                  <a:pt x="520102" y="62614"/>
                  <a:pt x="516770" y="64611"/>
                  <a:pt x="512678" y="66256"/>
                </a:cubicBezTo>
                <a:cubicBezTo>
                  <a:pt x="508587" y="67900"/>
                  <a:pt x="504904" y="68723"/>
                  <a:pt x="501629" y="68723"/>
                </a:cubicBezTo>
                <a:lnTo>
                  <a:pt x="474966" y="68723"/>
                </a:lnTo>
                <a:cubicBezTo>
                  <a:pt x="471692" y="68723"/>
                  <a:pt x="468826" y="69956"/>
                  <a:pt x="466370" y="72423"/>
                </a:cubicBezTo>
                <a:cubicBezTo>
                  <a:pt x="463914" y="74890"/>
                  <a:pt x="462686" y="77768"/>
                  <a:pt x="462686" y="81057"/>
                </a:cubicBezTo>
                <a:lnTo>
                  <a:pt x="462686" y="100441"/>
                </a:lnTo>
                <a:cubicBezTo>
                  <a:pt x="462686" y="103965"/>
                  <a:pt x="463914" y="106902"/>
                  <a:pt x="466370" y="109251"/>
                </a:cubicBezTo>
                <a:cubicBezTo>
                  <a:pt x="468826" y="111601"/>
                  <a:pt x="471692" y="112776"/>
                  <a:pt x="474966" y="112776"/>
                </a:cubicBezTo>
                <a:lnTo>
                  <a:pt x="527940" y="112776"/>
                </a:lnTo>
                <a:cubicBezTo>
                  <a:pt x="531215" y="112776"/>
                  <a:pt x="534021" y="113950"/>
                  <a:pt x="536360" y="116300"/>
                </a:cubicBezTo>
                <a:cubicBezTo>
                  <a:pt x="538698" y="118649"/>
                  <a:pt x="539867" y="121469"/>
                  <a:pt x="539867" y="124758"/>
                </a:cubicBezTo>
                <a:lnTo>
                  <a:pt x="539867" y="132864"/>
                </a:lnTo>
                <a:cubicBezTo>
                  <a:pt x="539867" y="136388"/>
                  <a:pt x="538693" y="139325"/>
                  <a:pt x="536343" y="141675"/>
                </a:cubicBezTo>
                <a:cubicBezTo>
                  <a:pt x="533994" y="144024"/>
                  <a:pt x="531174" y="145199"/>
                  <a:pt x="527885" y="145199"/>
                </a:cubicBezTo>
                <a:lnTo>
                  <a:pt x="468325" y="145551"/>
                </a:lnTo>
                <a:cubicBezTo>
                  <a:pt x="465036" y="145551"/>
                  <a:pt x="461335" y="144729"/>
                  <a:pt x="457224" y="143084"/>
                </a:cubicBezTo>
                <a:cubicBezTo>
                  <a:pt x="453112" y="141440"/>
                  <a:pt x="449882" y="139325"/>
                  <a:pt x="447532" y="136741"/>
                </a:cubicBezTo>
                <a:lnTo>
                  <a:pt x="438721" y="128282"/>
                </a:lnTo>
                <a:cubicBezTo>
                  <a:pt x="436137" y="125698"/>
                  <a:pt x="434022" y="122350"/>
                  <a:pt x="432378" y="118238"/>
                </a:cubicBezTo>
                <a:cubicBezTo>
                  <a:pt x="430733" y="114127"/>
                  <a:pt x="429911" y="110309"/>
                  <a:pt x="429911" y="106784"/>
                </a:cubicBezTo>
                <a:lnTo>
                  <a:pt x="429911" y="12335"/>
                </a:lnTo>
                <a:cubicBezTo>
                  <a:pt x="429911" y="9045"/>
                  <a:pt x="431158" y="6226"/>
                  <a:pt x="433653" y="3876"/>
                </a:cubicBezTo>
                <a:cubicBezTo>
                  <a:pt x="436147" y="1527"/>
                  <a:pt x="439056" y="352"/>
                  <a:pt x="442378" y="352"/>
                </a:cubicBezTo>
                <a:close/>
                <a:moveTo>
                  <a:pt x="329470" y="352"/>
                </a:moveTo>
                <a:lnTo>
                  <a:pt x="338280" y="352"/>
                </a:lnTo>
                <a:cubicBezTo>
                  <a:pt x="341570" y="352"/>
                  <a:pt x="344213" y="1521"/>
                  <a:pt x="346210" y="3860"/>
                </a:cubicBezTo>
                <a:cubicBezTo>
                  <a:pt x="348207" y="6198"/>
                  <a:pt x="348971" y="9003"/>
                  <a:pt x="348501" y="12274"/>
                </a:cubicBezTo>
                <a:lnTo>
                  <a:pt x="337928" y="59620"/>
                </a:lnTo>
                <a:cubicBezTo>
                  <a:pt x="337223" y="62891"/>
                  <a:pt x="337810" y="65696"/>
                  <a:pt x="339690" y="68034"/>
                </a:cubicBezTo>
                <a:cubicBezTo>
                  <a:pt x="341570" y="70373"/>
                  <a:pt x="344154" y="71542"/>
                  <a:pt x="347443" y="71542"/>
                </a:cubicBezTo>
                <a:lnTo>
                  <a:pt x="374932" y="71542"/>
                </a:lnTo>
                <a:cubicBezTo>
                  <a:pt x="378222" y="71542"/>
                  <a:pt x="381041" y="70308"/>
                  <a:pt x="383391" y="67842"/>
                </a:cubicBezTo>
                <a:cubicBezTo>
                  <a:pt x="385740" y="65375"/>
                  <a:pt x="386915" y="62496"/>
                  <a:pt x="386915" y="59207"/>
                </a:cubicBezTo>
                <a:lnTo>
                  <a:pt x="386915" y="26079"/>
                </a:lnTo>
                <a:cubicBezTo>
                  <a:pt x="386915" y="22790"/>
                  <a:pt x="388193" y="19970"/>
                  <a:pt x="390750" y="17621"/>
                </a:cubicBezTo>
                <a:cubicBezTo>
                  <a:pt x="393307" y="15271"/>
                  <a:pt x="396212" y="14097"/>
                  <a:pt x="399465" y="14097"/>
                </a:cubicBezTo>
                <a:lnTo>
                  <a:pt x="407488" y="14097"/>
                </a:lnTo>
                <a:cubicBezTo>
                  <a:pt x="410740" y="14097"/>
                  <a:pt x="413587" y="15271"/>
                  <a:pt x="416029" y="17621"/>
                </a:cubicBezTo>
                <a:cubicBezTo>
                  <a:pt x="418470" y="19970"/>
                  <a:pt x="419690" y="22790"/>
                  <a:pt x="419690" y="26079"/>
                </a:cubicBezTo>
                <a:lnTo>
                  <a:pt x="419690" y="65903"/>
                </a:lnTo>
                <a:cubicBezTo>
                  <a:pt x="419690" y="69192"/>
                  <a:pt x="418871" y="72914"/>
                  <a:pt x="417232" y="77068"/>
                </a:cubicBezTo>
                <a:cubicBezTo>
                  <a:pt x="415593" y="81222"/>
                  <a:pt x="413484" y="84367"/>
                  <a:pt x="410907" y="86504"/>
                </a:cubicBezTo>
                <a:lnTo>
                  <a:pt x="402477" y="95766"/>
                </a:lnTo>
                <a:cubicBezTo>
                  <a:pt x="399900" y="98141"/>
                  <a:pt x="396562" y="100160"/>
                  <a:pt x="392463" y="101823"/>
                </a:cubicBezTo>
                <a:cubicBezTo>
                  <a:pt x="388364" y="103486"/>
                  <a:pt x="384674" y="104317"/>
                  <a:pt x="381392" y="104317"/>
                </a:cubicBezTo>
                <a:lnTo>
                  <a:pt x="316744" y="104317"/>
                </a:lnTo>
                <a:cubicBezTo>
                  <a:pt x="313466" y="104317"/>
                  <a:pt x="310655" y="103143"/>
                  <a:pt x="308313" y="100793"/>
                </a:cubicBezTo>
                <a:cubicBezTo>
                  <a:pt x="305971" y="98444"/>
                  <a:pt x="304800" y="95624"/>
                  <a:pt x="304800" y="92335"/>
                </a:cubicBezTo>
                <a:lnTo>
                  <a:pt x="304800" y="70837"/>
                </a:lnTo>
                <a:cubicBezTo>
                  <a:pt x="304800" y="67548"/>
                  <a:pt x="305094" y="63554"/>
                  <a:pt x="305681" y="58855"/>
                </a:cubicBezTo>
                <a:cubicBezTo>
                  <a:pt x="306268" y="54156"/>
                  <a:pt x="306797" y="50162"/>
                  <a:pt x="307267" y="46872"/>
                </a:cubicBezTo>
                <a:lnTo>
                  <a:pt x="314668" y="12335"/>
                </a:lnTo>
                <a:cubicBezTo>
                  <a:pt x="315373" y="9045"/>
                  <a:pt x="317194" y="6226"/>
                  <a:pt x="320130" y="3876"/>
                </a:cubicBezTo>
                <a:cubicBezTo>
                  <a:pt x="323067" y="1527"/>
                  <a:pt x="326180" y="352"/>
                  <a:pt x="329470" y="352"/>
                </a:cubicBezTo>
                <a:close/>
                <a:moveTo>
                  <a:pt x="138503" y="352"/>
                </a:moveTo>
                <a:lnTo>
                  <a:pt x="146256" y="352"/>
                </a:lnTo>
                <a:cubicBezTo>
                  <a:pt x="149781" y="352"/>
                  <a:pt x="152776" y="1394"/>
                  <a:pt x="155243" y="3477"/>
                </a:cubicBezTo>
                <a:cubicBezTo>
                  <a:pt x="157710" y="5560"/>
                  <a:pt x="158944" y="8222"/>
                  <a:pt x="158944" y="11462"/>
                </a:cubicBezTo>
                <a:cubicBezTo>
                  <a:pt x="158944" y="14702"/>
                  <a:pt x="160118" y="17537"/>
                  <a:pt x="162468" y="19967"/>
                </a:cubicBezTo>
                <a:cubicBezTo>
                  <a:pt x="164817" y="22397"/>
                  <a:pt x="167754" y="23612"/>
                  <a:pt x="171278" y="23612"/>
                </a:cubicBezTo>
                <a:lnTo>
                  <a:pt x="221323" y="23612"/>
                </a:lnTo>
                <a:cubicBezTo>
                  <a:pt x="224612" y="23612"/>
                  <a:pt x="227490" y="24612"/>
                  <a:pt x="229957" y="26611"/>
                </a:cubicBezTo>
                <a:cubicBezTo>
                  <a:pt x="232424" y="28609"/>
                  <a:pt x="233658" y="31138"/>
                  <a:pt x="233658" y="34196"/>
                </a:cubicBezTo>
                <a:lnTo>
                  <a:pt x="233658" y="311527"/>
                </a:lnTo>
                <a:cubicBezTo>
                  <a:pt x="233658" y="314820"/>
                  <a:pt x="232424" y="317702"/>
                  <a:pt x="229957" y="320172"/>
                </a:cubicBezTo>
                <a:cubicBezTo>
                  <a:pt x="227490" y="322643"/>
                  <a:pt x="224612" y="323878"/>
                  <a:pt x="221323" y="323878"/>
                </a:cubicBezTo>
                <a:lnTo>
                  <a:pt x="183966" y="323878"/>
                </a:lnTo>
                <a:cubicBezTo>
                  <a:pt x="180677" y="323878"/>
                  <a:pt x="177798" y="322631"/>
                  <a:pt x="175331" y="320137"/>
                </a:cubicBezTo>
                <a:cubicBezTo>
                  <a:pt x="172864" y="317642"/>
                  <a:pt x="171631" y="314734"/>
                  <a:pt x="171631" y="311411"/>
                </a:cubicBezTo>
                <a:lnTo>
                  <a:pt x="171631" y="303570"/>
                </a:lnTo>
                <a:cubicBezTo>
                  <a:pt x="171631" y="300009"/>
                  <a:pt x="172850" y="297041"/>
                  <a:pt x="175287" y="294666"/>
                </a:cubicBezTo>
                <a:cubicBezTo>
                  <a:pt x="177725" y="292290"/>
                  <a:pt x="180568" y="291103"/>
                  <a:pt x="183817" y="291103"/>
                </a:cubicBezTo>
                <a:lnTo>
                  <a:pt x="189043" y="291103"/>
                </a:lnTo>
                <a:cubicBezTo>
                  <a:pt x="192061" y="291103"/>
                  <a:pt x="194788" y="289930"/>
                  <a:pt x="197226" y="287584"/>
                </a:cubicBezTo>
                <a:cubicBezTo>
                  <a:pt x="199663" y="285238"/>
                  <a:pt x="200882" y="282305"/>
                  <a:pt x="200882" y="278784"/>
                </a:cubicBezTo>
                <a:lnTo>
                  <a:pt x="200882" y="68354"/>
                </a:lnTo>
                <a:cubicBezTo>
                  <a:pt x="200882" y="65068"/>
                  <a:pt x="199659" y="62252"/>
                  <a:pt x="197212" y="59906"/>
                </a:cubicBezTo>
                <a:cubicBezTo>
                  <a:pt x="194765" y="57561"/>
                  <a:pt x="192028" y="56388"/>
                  <a:pt x="188999" y="56388"/>
                </a:cubicBezTo>
                <a:lnTo>
                  <a:pt x="171174" y="56388"/>
                </a:lnTo>
                <a:cubicBezTo>
                  <a:pt x="167679" y="56388"/>
                  <a:pt x="164767" y="57562"/>
                  <a:pt x="162438" y="59912"/>
                </a:cubicBezTo>
                <a:cubicBezTo>
                  <a:pt x="160108" y="62261"/>
                  <a:pt x="158944" y="65081"/>
                  <a:pt x="158944" y="68370"/>
                </a:cubicBezTo>
                <a:lnTo>
                  <a:pt x="158944" y="311543"/>
                </a:lnTo>
                <a:cubicBezTo>
                  <a:pt x="158944" y="314833"/>
                  <a:pt x="157710" y="317711"/>
                  <a:pt x="155243" y="320178"/>
                </a:cubicBezTo>
                <a:cubicBezTo>
                  <a:pt x="152776" y="322645"/>
                  <a:pt x="149781" y="323878"/>
                  <a:pt x="146256" y="323878"/>
                </a:cubicBezTo>
                <a:lnTo>
                  <a:pt x="115948" y="323878"/>
                </a:lnTo>
                <a:cubicBezTo>
                  <a:pt x="112658" y="323878"/>
                  <a:pt x="109780" y="322631"/>
                  <a:pt x="107313" y="320137"/>
                </a:cubicBezTo>
                <a:cubicBezTo>
                  <a:pt x="104846" y="317642"/>
                  <a:pt x="103613" y="314734"/>
                  <a:pt x="103613" y="311411"/>
                </a:cubicBezTo>
                <a:lnTo>
                  <a:pt x="103613" y="303570"/>
                </a:lnTo>
                <a:cubicBezTo>
                  <a:pt x="103613" y="300009"/>
                  <a:pt x="104670" y="297041"/>
                  <a:pt x="106785" y="294666"/>
                </a:cubicBezTo>
                <a:cubicBezTo>
                  <a:pt x="108899" y="292290"/>
                  <a:pt x="111484" y="291103"/>
                  <a:pt x="114538" y="291103"/>
                </a:cubicBezTo>
                <a:cubicBezTo>
                  <a:pt x="117827" y="291103"/>
                  <a:pt x="120588" y="289930"/>
                  <a:pt x="122820" y="287584"/>
                </a:cubicBezTo>
                <a:cubicBezTo>
                  <a:pt x="125052" y="285238"/>
                  <a:pt x="126168" y="282305"/>
                  <a:pt x="126168" y="278784"/>
                </a:cubicBezTo>
                <a:lnTo>
                  <a:pt x="126168" y="68354"/>
                </a:lnTo>
                <a:cubicBezTo>
                  <a:pt x="126168" y="65068"/>
                  <a:pt x="124993" y="62252"/>
                  <a:pt x="122644" y="59906"/>
                </a:cubicBezTo>
                <a:cubicBezTo>
                  <a:pt x="120294" y="57561"/>
                  <a:pt x="117357" y="56388"/>
                  <a:pt x="113833" y="56388"/>
                </a:cubicBezTo>
                <a:lnTo>
                  <a:pt x="113481" y="56388"/>
                </a:lnTo>
                <a:cubicBezTo>
                  <a:pt x="110191" y="56388"/>
                  <a:pt x="107372" y="55140"/>
                  <a:pt x="105023" y="52646"/>
                </a:cubicBezTo>
                <a:cubicBezTo>
                  <a:pt x="102673" y="50151"/>
                  <a:pt x="101498" y="47243"/>
                  <a:pt x="101498" y="43921"/>
                </a:cubicBezTo>
                <a:lnTo>
                  <a:pt x="101498" y="36079"/>
                </a:lnTo>
                <a:cubicBezTo>
                  <a:pt x="101498" y="32518"/>
                  <a:pt x="102673" y="29550"/>
                  <a:pt x="105023" y="27175"/>
                </a:cubicBezTo>
                <a:cubicBezTo>
                  <a:pt x="107372" y="24800"/>
                  <a:pt x="110191" y="23612"/>
                  <a:pt x="113481" y="23612"/>
                </a:cubicBezTo>
                <a:lnTo>
                  <a:pt x="113833" y="23612"/>
                </a:lnTo>
                <a:cubicBezTo>
                  <a:pt x="117357" y="23612"/>
                  <a:pt x="120294" y="22397"/>
                  <a:pt x="122644" y="19967"/>
                </a:cubicBezTo>
                <a:cubicBezTo>
                  <a:pt x="124993" y="17537"/>
                  <a:pt x="126168" y="14702"/>
                  <a:pt x="126168" y="11462"/>
                </a:cubicBezTo>
                <a:cubicBezTo>
                  <a:pt x="126168" y="8222"/>
                  <a:pt x="127343" y="5560"/>
                  <a:pt x="129692" y="3477"/>
                </a:cubicBezTo>
                <a:cubicBezTo>
                  <a:pt x="132042" y="1394"/>
                  <a:pt x="134979" y="352"/>
                  <a:pt x="138503" y="352"/>
                </a:cubicBezTo>
                <a:close/>
                <a:moveTo>
                  <a:pt x="1930994" y="0"/>
                </a:moveTo>
                <a:lnTo>
                  <a:pt x="1939100" y="0"/>
                </a:lnTo>
                <a:cubicBezTo>
                  <a:pt x="1942624" y="0"/>
                  <a:pt x="1945561" y="722"/>
                  <a:pt x="1947910" y="2167"/>
                </a:cubicBezTo>
                <a:cubicBezTo>
                  <a:pt x="1950260" y="3611"/>
                  <a:pt x="1951434" y="5416"/>
                  <a:pt x="1951434" y="7582"/>
                </a:cubicBezTo>
                <a:cubicBezTo>
                  <a:pt x="1951434" y="9506"/>
                  <a:pt x="1952609" y="11190"/>
                  <a:pt x="1954959" y="12635"/>
                </a:cubicBezTo>
                <a:cubicBezTo>
                  <a:pt x="1957308" y="14079"/>
                  <a:pt x="1960245" y="14802"/>
                  <a:pt x="1963769" y="14802"/>
                </a:cubicBezTo>
                <a:lnTo>
                  <a:pt x="2027696" y="14802"/>
                </a:lnTo>
                <a:cubicBezTo>
                  <a:pt x="2030948" y="14802"/>
                  <a:pt x="2033853" y="16030"/>
                  <a:pt x="2036410" y="18485"/>
                </a:cubicBezTo>
                <a:cubicBezTo>
                  <a:pt x="2038967" y="20941"/>
                  <a:pt x="2040245" y="23924"/>
                  <a:pt x="2040245" y="27434"/>
                </a:cubicBezTo>
                <a:lnTo>
                  <a:pt x="2040245" y="82170"/>
                </a:lnTo>
                <a:cubicBezTo>
                  <a:pt x="2040245" y="85679"/>
                  <a:pt x="2040848" y="88603"/>
                  <a:pt x="2042052" y="90942"/>
                </a:cubicBezTo>
                <a:cubicBezTo>
                  <a:pt x="2043256" y="93280"/>
                  <a:pt x="2044823" y="94450"/>
                  <a:pt x="2046754" y="94450"/>
                </a:cubicBezTo>
                <a:cubicBezTo>
                  <a:pt x="2048920" y="94450"/>
                  <a:pt x="2050726" y="95626"/>
                  <a:pt x="2052173" y="97979"/>
                </a:cubicBezTo>
                <a:cubicBezTo>
                  <a:pt x="2053619" y="100333"/>
                  <a:pt x="2054343" y="103156"/>
                  <a:pt x="2054343" y="106449"/>
                </a:cubicBezTo>
                <a:lnTo>
                  <a:pt x="2054695" y="285403"/>
                </a:lnTo>
                <a:cubicBezTo>
                  <a:pt x="2054695" y="288700"/>
                  <a:pt x="2053814" y="292407"/>
                  <a:pt x="2052052" y="296524"/>
                </a:cubicBezTo>
                <a:cubicBezTo>
                  <a:pt x="2050290" y="300641"/>
                  <a:pt x="2048351" y="303759"/>
                  <a:pt x="2046237" y="305877"/>
                </a:cubicBezTo>
                <a:lnTo>
                  <a:pt x="2037426" y="315057"/>
                </a:lnTo>
                <a:cubicBezTo>
                  <a:pt x="2034842" y="317645"/>
                  <a:pt x="2031493" y="319762"/>
                  <a:pt x="2027382" y="321409"/>
                </a:cubicBezTo>
                <a:cubicBezTo>
                  <a:pt x="2023270" y="323055"/>
                  <a:pt x="2019452" y="323878"/>
                  <a:pt x="2015928" y="323878"/>
                </a:cubicBezTo>
                <a:lnTo>
                  <a:pt x="1923945" y="323878"/>
                </a:lnTo>
                <a:cubicBezTo>
                  <a:pt x="1920421" y="323878"/>
                  <a:pt x="1917425" y="322643"/>
                  <a:pt x="1914959" y="320172"/>
                </a:cubicBezTo>
                <a:cubicBezTo>
                  <a:pt x="1912492" y="317702"/>
                  <a:pt x="1911258" y="314820"/>
                  <a:pt x="1911258" y="311527"/>
                </a:cubicBezTo>
                <a:lnTo>
                  <a:pt x="1911258" y="106449"/>
                </a:lnTo>
                <a:cubicBezTo>
                  <a:pt x="1911258" y="103156"/>
                  <a:pt x="1912492" y="100333"/>
                  <a:pt x="1914959" y="97979"/>
                </a:cubicBezTo>
                <a:cubicBezTo>
                  <a:pt x="1917425" y="95626"/>
                  <a:pt x="1920421" y="94450"/>
                  <a:pt x="1923945" y="94450"/>
                </a:cubicBezTo>
                <a:lnTo>
                  <a:pt x="1934518" y="94450"/>
                </a:lnTo>
                <a:cubicBezTo>
                  <a:pt x="1937807" y="94450"/>
                  <a:pt x="1940685" y="93528"/>
                  <a:pt x="1943152" y="91685"/>
                </a:cubicBezTo>
                <a:cubicBezTo>
                  <a:pt x="1945619" y="89842"/>
                  <a:pt x="1946853" y="87884"/>
                  <a:pt x="1946853" y="85810"/>
                </a:cubicBezTo>
                <a:cubicBezTo>
                  <a:pt x="1946853" y="83045"/>
                  <a:pt x="1948028" y="80799"/>
                  <a:pt x="1950377" y="79070"/>
                </a:cubicBezTo>
                <a:cubicBezTo>
                  <a:pt x="1952727" y="77340"/>
                  <a:pt x="1955546" y="76476"/>
                  <a:pt x="1958835" y="76476"/>
                </a:cubicBezTo>
                <a:lnTo>
                  <a:pt x="1966941" y="76476"/>
                </a:lnTo>
                <a:cubicBezTo>
                  <a:pt x="1970465" y="76476"/>
                  <a:pt x="1973402" y="77647"/>
                  <a:pt x="1975752" y="79989"/>
                </a:cubicBezTo>
                <a:cubicBezTo>
                  <a:pt x="1978101" y="82331"/>
                  <a:pt x="1979276" y="85142"/>
                  <a:pt x="1979276" y="88420"/>
                </a:cubicBezTo>
                <a:lnTo>
                  <a:pt x="1979276" y="88772"/>
                </a:lnTo>
                <a:cubicBezTo>
                  <a:pt x="1979276" y="92285"/>
                  <a:pt x="1978512" y="96032"/>
                  <a:pt x="1976985" y="100011"/>
                </a:cubicBezTo>
                <a:cubicBezTo>
                  <a:pt x="1975458" y="103991"/>
                  <a:pt x="1973402" y="107269"/>
                  <a:pt x="1970818" y="109846"/>
                </a:cubicBezTo>
                <a:lnTo>
                  <a:pt x="1962007" y="118277"/>
                </a:lnTo>
                <a:cubicBezTo>
                  <a:pt x="1959423" y="120619"/>
                  <a:pt x="1956838" y="122668"/>
                  <a:pt x="1954254" y="124425"/>
                </a:cubicBezTo>
                <a:cubicBezTo>
                  <a:pt x="1951669" y="126182"/>
                  <a:pt x="1949790" y="127060"/>
                  <a:pt x="1948615" y="127060"/>
                </a:cubicBezTo>
                <a:cubicBezTo>
                  <a:pt x="1947440" y="127060"/>
                  <a:pt x="1946383" y="128231"/>
                  <a:pt x="1945443" y="130573"/>
                </a:cubicBezTo>
                <a:cubicBezTo>
                  <a:pt x="1944504" y="132915"/>
                  <a:pt x="1944033" y="135726"/>
                  <a:pt x="1944033" y="139004"/>
                </a:cubicBezTo>
                <a:lnTo>
                  <a:pt x="1944033" y="171317"/>
                </a:lnTo>
                <a:cubicBezTo>
                  <a:pt x="1944033" y="174595"/>
                  <a:pt x="1945267" y="177464"/>
                  <a:pt x="1947734" y="179924"/>
                </a:cubicBezTo>
                <a:cubicBezTo>
                  <a:pt x="1950201" y="182383"/>
                  <a:pt x="1953197" y="183613"/>
                  <a:pt x="1956721" y="183613"/>
                </a:cubicBezTo>
                <a:lnTo>
                  <a:pt x="1963769" y="183613"/>
                </a:lnTo>
                <a:cubicBezTo>
                  <a:pt x="1967294" y="183613"/>
                  <a:pt x="1970230" y="184860"/>
                  <a:pt x="1972580" y="187355"/>
                </a:cubicBezTo>
                <a:cubicBezTo>
                  <a:pt x="1974929" y="189849"/>
                  <a:pt x="1976104" y="192758"/>
                  <a:pt x="1976104" y="196080"/>
                </a:cubicBezTo>
                <a:lnTo>
                  <a:pt x="1976104" y="204274"/>
                </a:lnTo>
                <a:cubicBezTo>
                  <a:pt x="1976104" y="207600"/>
                  <a:pt x="1974929" y="210451"/>
                  <a:pt x="1972580" y="212826"/>
                </a:cubicBezTo>
                <a:cubicBezTo>
                  <a:pt x="1970230" y="215201"/>
                  <a:pt x="1967294" y="216389"/>
                  <a:pt x="1963769" y="216389"/>
                </a:cubicBezTo>
                <a:lnTo>
                  <a:pt x="1956721" y="216389"/>
                </a:lnTo>
                <a:cubicBezTo>
                  <a:pt x="1953197" y="216389"/>
                  <a:pt x="1950201" y="217622"/>
                  <a:pt x="1947734" y="220089"/>
                </a:cubicBezTo>
                <a:cubicBezTo>
                  <a:pt x="1945267" y="222556"/>
                  <a:pt x="1944033" y="225434"/>
                  <a:pt x="1944033" y="228724"/>
                </a:cubicBezTo>
                <a:lnTo>
                  <a:pt x="1944033" y="278768"/>
                </a:lnTo>
                <a:cubicBezTo>
                  <a:pt x="1944033" y="282292"/>
                  <a:pt x="1945267" y="285229"/>
                  <a:pt x="1947734" y="287579"/>
                </a:cubicBezTo>
                <a:cubicBezTo>
                  <a:pt x="1950201" y="289928"/>
                  <a:pt x="1953197" y="291103"/>
                  <a:pt x="1956721" y="291103"/>
                </a:cubicBezTo>
                <a:lnTo>
                  <a:pt x="2009232" y="291103"/>
                </a:lnTo>
                <a:cubicBezTo>
                  <a:pt x="2012756" y="291103"/>
                  <a:pt x="2015693" y="289928"/>
                  <a:pt x="2018043" y="287579"/>
                </a:cubicBezTo>
                <a:cubicBezTo>
                  <a:pt x="2020392" y="285229"/>
                  <a:pt x="2021567" y="282292"/>
                  <a:pt x="2021567" y="278768"/>
                </a:cubicBezTo>
                <a:lnTo>
                  <a:pt x="2021567" y="228724"/>
                </a:lnTo>
                <a:cubicBezTo>
                  <a:pt x="2021567" y="225434"/>
                  <a:pt x="2020392" y="222556"/>
                  <a:pt x="2018043" y="220089"/>
                </a:cubicBezTo>
                <a:cubicBezTo>
                  <a:pt x="2015693" y="217622"/>
                  <a:pt x="2012756" y="216389"/>
                  <a:pt x="2009232" y="216389"/>
                </a:cubicBezTo>
                <a:lnTo>
                  <a:pt x="2004651" y="216389"/>
                </a:lnTo>
                <a:cubicBezTo>
                  <a:pt x="2001361" y="216389"/>
                  <a:pt x="1998483" y="215201"/>
                  <a:pt x="1996016" y="212826"/>
                </a:cubicBezTo>
                <a:cubicBezTo>
                  <a:pt x="1993549" y="210451"/>
                  <a:pt x="1992316" y="207600"/>
                  <a:pt x="1992316" y="204274"/>
                </a:cubicBezTo>
                <a:lnTo>
                  <a:pt x="1992316" y="196080"/>
                </a:lnTo>
                <a:cubicBezTo>
                  <a:pt x="1992316" y="192758"/>
                  <a:pt x="1993549" y="189849"/>
                  <a:pt x="1996016" y="187355"/>
                </a:cubicBezTo>
                <a:cubicBezTo>
                  <a:pt x="1998483" y="184860"/>
                  <a:pt x="2001361" y="183613"/>
                  <a:pt x="2004651" y="183613"/>
                </a:cubicBezTo>
                <a:lnTo>
                  <a:pt x="2009232" y="183613"/>
                </a:lnTo>
                <a:cubicBezTo>
                  <a:pt x="2012756" y="183613"/>
                  <a:pt x="2015693" y="182387"/>
                  <a:pt x="2018043" y="179935"/>
                </a:cubicBezTo>
                <a:cubicBezTo>
                  <a:pt x="2020392" y="177482"/>
                  <a:pt x="2021567" y="174623"/>
                  <a:pt x="2021567" y="171355"/>
                </a:cubicBezTo>
                <a:lnTo>
                  <a:pt x="2021567" y="139130"/>
                </a:lnTo>
                <a:cubicBezTo>
                  <a:pt x="2021567" y="135863"/>
                  <a:pt x="2020392" y="133062"/>
                  <a:pt x="2018043" y="130727"/>
                </a:cubicBezTo>
                <a:cubicBezTo>
                  <a:pt x="2015693" y="128393"/>
                  <a:pt x="2012756" y="127225"/>
                  <a:pt x="2009232" y="127225"/>
                </a:cubicBezTo>
                <a:lnTo>
                  <a:pt x="2004651" y="127225"/>
                </a:lnTo>
                <a:cubicBezTo>
                  <a:pt x="2001361" y="127225"/>
                  <a:pt x="1998483" y="126038"/>
                  <a:pt x="1996016" y="123662"/>
                </a:cubicBezTo>
                <a:cubicBezTo>
                  <a:pt x="1993549" y="121287"/>
                  <a:pt x="1992316" y="118319"/>
                  <a:pt x="1992316" y="114758"/>
                </a:cubicBezTo>
                <a:lnTo>
                  <a:pt x="1992316" y="106564"/>
                </a:lnTo>
                <a:cubicBezTo>
                  <a:pt x="1992316" y="103238"/>
                  <a:pt x="1993079" y="100388"/>
                  <a:pt x="1994606" y="98012"/>
                </a:cubicBezTo>
                <a:cubicBezTo>
                  <a:pt x="1996134" y="95637"/>
                  <a:pt x="1997837" y="94450"/>
                  <a:pt x="1999717" y="94450"/>
                </a:cubicBezTo>
                <a:cubicBezTo>
                  <a:pt x="2001831" y="94450"/>
                  <a:pt x="2003652" y="93284"/>
                  <a:pt x="2005179" y="90953"/>
                </a:cubicBezTo>
                <a:cubicBezTo>
                  <a:pt x="2006706" y="88622"/>
                  <a:pt x="2007470" y="85707"/>
                  <a:pt x="2007470" y="82208"/>
                </a:cubicBezTo>
                <a:lnTo>
                  <a:pt x="2007470" y="60171"/>
                </a:lnTo>
                <a:cubicBezTo>
                  <a:pt x="2007470" y="56903"/>
                  <a:pt x="2006295" y="53988"/>
                  <a:pt x="2003946" y="51423"/>
                </a:cubicBezTo>
                <a:cubicBezTo>
                  <a:pt x="2001596" y="48859"/>
                  <a:pt x="1998777" y="47577"/>
                  <a:pt x="1995488" y="47577"/>
                </a:cubicBezTo>
                <a:lnTo>
                  <a:pt x="1956721" y="47577"/>
                </a:lnTo>
                <a:cubicBezTo>
                  <a:pt x="1953431" y="47577"/>
                  <a:pt x="1949790" y="46808"/>
                  <a:pt x="1945796" y="45270"/>
                </a:cubicBezTo>
                <a:cubicBezTo>
                  <a:pt x="1941801" y="43732"/>
                  <a:pt x="1938630" y="41661"/>
                  <a:pt x="1936280" y="39058"/>
                </a:cubicBezTo>
                <a:lnTo>
                  <a:pt x="1927470" y="30534"/>
                </a:lnTo>
                <a:cubicBezTo>
                  <a:pt x="1925120" y="27931"/>
                  <a:pt x="1923064" y="24736"/>
                  <a:pt x="1921302" y="20950"/>
                </a:cubicBezTo>
                <a:cubicBezTo>
                  <a:pt x="1919540" y="17163"/>
                  <a:pt x="1918659" y="13849"/>
                  <a:pt x="1918659" y="11007"/>
                </a:cubicBezTo>
                <a:cubicBezTo>
                  <a:pt x="1918659" y="7931"/>
                  <a:pt x="1919892" y="5327"/>
                  <a:pt x="1922359" y="3196"/>
                </a:cubicBezTo>
                <a:cubicBezTo>
                  <a:pt x="1924826" y="1065"/>
                  <a:pt x="1927704" y="0"/>
                  <a:pt x="1930994" y="0"/>
                </a:cubicBezTo>
                <a:close/>
                <a:moveTo>
                  <a:pt x="1831307" y="0"/>
                </a:moveTo>
                <a:lnTo>
                  <a:pt x="1889000" y="0"/>
                </a:lnTo>
                <a:cubicBezTo>
                  <a:pt x="1892304" y="0"/>
                  <a:pt x="1895195" y="1209"/>
                  <a:pt x="1897673" y="3629"/>
                </a:cubicBezTo>
                <a:cubicBezTo>
                  <a:pt x="1900151" y="6048"/>
                  <a:pt x="1901390" y="8950"/>
                  <a:pt x="1901390" y="12335"/>
                </a:cubicBezTo>
                <a:lnTo>
                  <a:pt x="1901390" y="121939"/>
                </a:lnTo>
                <a:cubicBezTo>
                  <a:pt x="1901390" y="125228"/>
                  <a:pt x="1900568" y="128811"/>
                  <a:pt x="1898923" y="132688"/>
                </a:cubicBezTo>
                <a:cubicBezTo>
                  <a:pt x="1897278" y="136564"/>
                  <a:pt x="1895281" y="139560"/>
                  <a:pt x="1892932" y="141675"/>
                </a:cubicBezTo>
                <a:cubicBezTo>
                  <a:pt x="1890817" y="143554"/>
                  <a:pt x="1889760" y="146021"/>
                  <a:pt x="1889760" y="149075"/>
                </a:cubicBezTo>
                <a:cubicBezTo>
                  <a:pt x="1889760" y="152130"/>
                  <a:pt x="1890817" y="154714"/>
                  <a:pt x="1892932" y="156829"/>
                </a:cubicBezTo>
                <a:cubicBezTo>
                  <a:pt x="1895281" y="158708"/>
                  <a:pt x="1897278" y="161645"/>
                  <a:pt x="1898923" y="165639"/>
                </a:cubicBezTo>
                <a:cubicBezTo>
                  <a:pt x="1900568" y="169634"/>
                  <a:pt x="1901390" y="173275"/>
                  <a:pt x="1901390" y="176565"/>
                </a:cubicBezTo>
                <a:lnTo>
                  <a:pt x="1901390" y="263966"/>
                </a:lnTo>
                <a:cubicBezTo>
                  <a:pt x="1901390" y="267255"/>
                  <a:pt x="1900562" y="270956"/>
                  <a:pt x="1898907" y="275067"/>
                </a:cubicBezTo>
                <a:cubicBezTo>
                  <a:pt x="1897251" y="279179"/>
                  <a:pt x="1895120" y="282410"/>
                  <a:pt x="1892513" y="284759"/>
                </a:cubicBezTo>
                <a:lnTo>
                  <a:pt x="1884353" y="293570"/>
                </a:lnTo>
                <a:cubicBezTo>
                  <a:pt x="1881750" y="296154"/>
                  <a:pt x="1878436" y="298269"/>
                  <a:pt x="1874413" y="299913"/>
                </a:cubicBezTo>
                <a:cubicBezTo>
                  <a:pt x="1870390" y="301558"/>
                  <a:pt x="1866721" y="302380"/>
                  <a:pt x="1863408" y="302380"/>
                </a:cubicBezTo>
                <a:cubicBezTo>
                  <a:pt x="1860095" y="302380"/>
                  <a:pt x="1857374" y="303438"/>
                  <a:pt x="1855244" y="305552"/>
                </a:cubicBezTo>
                <a:cubicBezTo>
                  <a:pt x="1853115" y="307667"/>
                  <a:pt x="1852051" y="310134"/>
                  <a:pt x="1852051" y="312953"/>
                </a:cubicBezTo>
                <a:cubicBezTo>
                  <a:pt x="1852051" y="316007"/>
                  <a:pt x="1850876" y="318592"/>
                  <a:pt x="1848526" y="320706"/>
                </a:cubicBezTo>
                <a:cubicBezTo>
                  <a:pt x="1846177" y="322821"/>
                  <a:pt x="1843240" y="323878"/>
                  <a:pt x="1839716" y="323878"/>
                </a:cubicBezTo>
                <a:lnTo>
                  <a:pt x="1831258" y="323878"/>
                </a:lnTo>
                <a:cubicBezTo>
                  <a:pt x="1827968" y="323878"/>
                  <a:pt x="1825149" y="322645"/>
                  <a:pt x="1822799" y="320178"/>
                </a:cubicBezTo>
                <a:cubicBezTo>
                  <a:pt x="1820450" y="317711"/>
                  <a:pt x="1819275" y="314833"/>
                  <a:pt x="1819275" y="311543"/>
                </a:cubicBezTo>
                <a:lnTo>
                  <a:pt x="1819275" y="12335"/>
                </a:lnTo>
                <a:cubicBezTo>
                  <a:pt x="1819275" y="8950"/>
                  <a:pt x="1820455" y="6048"/>
                  <a:pt x="1822816" y="3629"/>
                </a:cubicBezTo>
                <a:cubicBezTo>
                  <a:pt x="1825176" y="1209"/>
                  <a:pt x="1828007" y="0"/>
                  <a:pt x="1831307" y="0"/>
                </a:cubicBezTo>
                <a:close/>
              </a:path>
            </a:pathLst>
          </a:custGeom>
          <a:solidFill>
            <a:srgbClr val="EC8C2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en-US" altLang="zh-CN" sz="2800" dirty="0">
              <a:solidFill>
                <a:srgbClr val="EC8C21"/>
              </a:solidFill>
              <a:latin typeface="站酷庆科黄油体" panose="02000803000000020004" pitchFamily="2" charset="-122"/>
              <a:ea typeface="站酷庆科黄油体" panose="02000803000000020004" pitchFamily="2" charset="-122"/>
            </a:endParaRPr>
          </a:p>
        </p:txBody>
      </p:sp>
      <p:sp>
        <p:nvSpPr>
          <p:cNvPr id="4" name="文本框 3">
            <a:extLst>
              <a:ext uri="{FF2B5EF4-FFF2-40B4-BE49-F238E27FC236}">
                <a16:creationId xmlns:a16="http://schemas.microsoft.com/office/drawing/2014/main" id="{F6995949-FCBC-F72C-FDAA-5854AAAB2BD0}"/>
              </a:ext>
            </a:extLst>
          </p:cNvPr>
          <p:cNvSpPr txBox="1"/>
          <p:nvPr/>
        </p:nvSpPr>
        <p:spPr>
          <a:xfrm>
            <a:off x="445402" y="1601077"/>
            <a:ext cx="6432698" cy="1569660"/>
          </a:xfrm>
          <a:prstGeom prst="rect">
            <a:avLst/>
          </a:prstGeom>
          <a:noFill/>
          <a:ln>
            <a:noFill/>
          </a:ln>
        </p:spPr>
        <p:txBody>
          <a:bodyPr wrap="square" rtlCol="0" anchor="ctr">
            <a:spAutoFit/>
          </a:bodyPr>
          <a:lstStyle/>
          <a:p>
            <a:r>
              <a:rPr lang="zh-CN" altLang="en-US" sz="4800" dirty="0">
                <a:solidFill>
                  <a:srgbClr val="65AADD"/>
                </a:solidFill>
                <a:latin typeface="思源黑体 CN Heavy" panose="020B0A00000000000000" pitchFamily="34" charset="-122"/>
                <a:ea typeface="思源黑体 CN Heavy" panose="020B0A00000000000000" pitchFamily="34" charset="-122"/>
              </a:rPr>
              <a:t>病因学研究和精准干预</a:t>
            </a:r>
          </a:p>
          <a:p>
            <a:r>
              <a:rPr lang="zh-CN" altLang="en-US" sz="4800" dirty="0">
                <a:solidFill>
                  <a:srgbClr val="65AADD"/>
                </a:solidFill>
                <a:latin typeface="思源黑体 CN Heavy" panose="020B0A00000000000000" pitchFamily="34" charset="-122"/>
                <a:ea typeface="思源黑体 CN Heavy" panose="020B0A00000000000000" pitchFamily="34" charset="-122"/>
              </a:rPr>
              <a:t>及救助体系构建</a:t>
            </a:r>
          </a:p>
        </p:txBody>
      </p:sp>
      <p:grpSp>
        <p:nvGrpSpPr>
          <p:cNvPr id="58" name="组合 57">
            <a:extLst>
              <a:ext uri="{FF2B5EF4-FFF2-40B4-BE49-F238E27FC236}">
                <a16:creationId xmlns:a16="http://schemas.microsoft.com/office/drawing/2014/main" id="{AC47CD88-E5A1-B488-A89F-7E37D97CE941}"/>
              </a:ext>
            </a:extLst>
          </p:cNvPr>
          <p:cNvGrpSpPr/>
          <p:nvPr/>
        </p:nvGrpSpPr>
        <p:grpSpPr>
          <a:xfrm>
            <a:off x="487934" y="3208319"/>
            <a:ext cx="6152849" cy="408726"/>
            <a:chOff x="436232" y="3088446"/>
            <a:chExt cx="6152849" cy="408726"/>
          </a:xfrm>
        </p:grpSpPr>
        <p:grpSp>
          <p:nvGrpSpPr>
            <p:cNvPr id="17" name="组合 16">
              <a:extLst>
                <a:ext uri="{FF2B5EF4-FFF2-40B4-BE49-F238E27FC236}">
                  <a16:creationId xmlns:a16="http://schemas.microsoft.com/office/drawing/2014/main" id="{934DEE16-313A-CF5D-AFB3-5AE0BF15A738}"/>
                </a:ext>
              </a:extLst>
            </p:cNvPr>
            <p:cNvGrpSpPr/>
            <p:nvPr/>
          </p:nvGrpSpPr>
          <p:grpSpPr>
            <a:xfrm>
              <a:off x="441838" y="3088446"/>
              <a:ext cx="6147243" cy="408726"/>
              <a:chOff x="615507" y="3272488"/>
              <a:chExt cx="4505519" cy="372016"/>
            </a:xfrm>
          </p:grpSpPr>
          <p:sp>
            <p:nvSpPr>
              <p:cNvPr id="15" name="PA-平行四边形 66">
                <a:extLst>
                  <a:ext uri="{FF2B5EF4-FFF2-40B4-BE49-F238E27FC236}">
                    <a16:creationId xmlns:a16="http://schemas.microsoft.com/office/drawing/2014/main" id="{7C68FDB0-320E-F097-BB39-5F1F3208CB5C}"/>
                  </a:ext>
                </a:extLst>
              </p:cNvPr>
              <p:cNvSpPr/>
              <p:nvPr>
                <p:custDataLst>
                  <p:tags r:id="rId9"/>
                </p:custDataLst>
              </p:nvPr>
            </p:nvSpPr>
            <p:spPr>
              <a:xfrm rot="21435924">
                <a:off x="615507" y="3297095"/>
                <a:ext cx="4505519" cy="347409"/>
              </a:xfrm>
              <a:prstGeom prst="parallelogram">
                <a:avLst>
                  <a:gd name="adj" fmla="val 15065"/>
                </a:avLst>
              </a:prstGeom>
              <a:solidFill>
                <a:srgbClr val="7EC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平行四边形 15">
                <a:extLst>
                  <a:ext uri="{FF2B5EF4-FFF2-40B4-BE49-F238E27FC236}">
                    <a16:creationId xmlns:a16="http://schemas.microsoft.com/office/drawing/2014/main" id="{E55C6D34-71C1-2BAA-2318-D5781F618800}"/>
                  </a:ext>
                </a:extLst>
              </p:cNvPr>
              <p:cNvSpPr/>
              <p:nvPr>
                <p:custDataLst>
                  <p:tags r:id="rId10"/>
                </p:custDataLst>
              </p:nvPr>
            </p:nvSpPr>
            <p:spPr>
              <a:xfrm>
                <a:off x="615507" y="3272488"/>
                <a:ext cx="4505519" cy="347409"/>
              </a:xfrm>
              <a:prstGeom prst="parallelogram">
                <a:avLst>
                  <a:gd name="adj" fmla="val 15065"/>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a:extLst>
                <a:ext uri="{FF2B5EF4-FFF2-40B4-BE49-F238E27FC236}">
                  <a16:creationId xmlns:a16="http://schemas.microsoft.com/office/drawing/2014/main" id="{0A14EFA9-86F6-C6B7-076C-922F510535DF}"/>
                </a:ext>
              </a:extLst>
            </p:cNvPr>
            <p:cNvSpPr/>
            <p:nvPr/>
          </p:nvSpPr>
          <p:spPr>
            <a:xfrm>
              <a:off x="436232" y="3105628"/>
              <a:ext cx="5931218" cy="338554"/>
            </a:xfrm>
            <a:prstGeom prst="rect">
              <a:avLst/>
            </a:prstGeom>
          </p:spPr>
          <p:txBody>
            <a:bodyPr wrap="square">
              <a:spAutoFit/>
            </a:bodyPr>
            <a:lstStyle/>
            <a:p>
              <a:pPr algn="dist"/>
              <a:r>
                <a:rPr lang="en-US" altLang="zh-CN"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生育健康及妇女儿童健康保障</a:t>
              </a:r>
              <a:r>
                <a:rPr lang="en-US" altLang="zh-CN"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重点研发计划专项项目申报</a:t>
              </a:r>
              <a:r>
                <a:rPr lang="zh-CN" altLang="zh-CN" sz="1600" b="1" dirty="0">
                  <a:solidFill>
                    <a:schemeClr val="bg1"/>
                  </a:solidFill>
                  <a:latin typeface="微软雅黑" panose="020B0503020204020204" pitchFamily="34" charset="-122"/>
                  <a:ea typeface="微软雅黑" panose="020B0503020204020204" pitchFamily="34" charset="-122"/>
                </a:rPr>
                <a:t> </a:t>
              </a:r>
            </a:p>
          </p:txBody>
        </p:sp>
      </p:grpSp>
      <p:sp>
        <p:nvSpPr>
          <p:cNvPr id="21" name="文本框 20">
            <a:extLst>
              <a:ext uri="{FF2B5EF4-FFF2-40B4-BE49-F238E27FC236}">
                <a16:creationId xmlns:a16="http://schemas.microsoft.com/office/drawing/2014/main" id="{EC58147C-F664-B1FF-F000-86FC9C957E19}"/>
              </a:ext>
            </a:extLst>
          </p:cNvPr>
          <p:cNvSpPr txBox="1"/>
          <p:nvPr/>
        </p:nvSpPr>
        <p:spPr>
          <a:xfrm>
            <a:off x="4896013" y="2417629"/>
            <a:ext cx="1397001" cy="639534"/>
          </a:xfrm>
          <a:prstGeom prst="rect">
            <a:avLst/>
          </a:prstGeom>
          <a:noFill/>
        </p:spPr>
        <p:txBody>
          <a:bodyPr wrap="square">
            <a:spAutoFit/>
          </a:bodyPr>
          <a:lstStyle/>
          <a:p>
            <a:pPr>
              <a:lnSpc>
                <a:spcPct val="130000"/>
              </a:lnSpc>
            </a:pPr>
            <a:r>
              <a:rPr lang="zh-CN" altLang="en-US" sz="700" dirty="0">
                <a:latin typeface="微软雅黑 Light" panose="020B0502040204020203" pitchFamily="34" charset="-122"/>
                <a:ea typeface="微软雅黑 Light" panose="020B0502040204020203" pitchFamily="34" charset="-122"/>
              </a:rPr>
              <a:t>ETIOLOGICAL STUDIES AND PRECISE INTERVENTIONS</a:t>
            </a:r>
          </a:p>
          <a:p>
            <a:pPr>
              <a:lnSpc>
                <a:spcPct val="130000"/>
              </a:lnSpc>
            </a:pPr>
            <a:r>
              <a:rPr lang="zh-CN" altLang="en-US" sz="700" dirty="0">
                <a:latin typeface="微软雅黑 Light" panose="020B0502040204020203" pitchFamily="34" charset="-122"/>
                <a:ea typeface="微软雅黑 Light" panose="020B0502040204020203" pitchFamily="34" charset="-122"/>
              </a:rPr>
              <a:t>AND THE CONSTRUCTION OF A RESCUE SYSTEM</a:t>
            </a:r>
          </a:p>
        </p:txBody>
      </p:sp>
      <p:grpSp>
        <p:nvGrpSpPr>
          <p:cNvPr id="31" name="PA-组合 37">
            <a:extLst>
              <a:ext uri="{FF2B5EF4-FFF2-40B4-BE49-F238E27FC236}">
                <a16:creationId xmlns:a16="http://schemas.microsoft.com/office/drawing/2014/main" id="{14D16C74-1C3A-20B3-4032-FE7BE233C9E5}"/>
              </a:ext>
            </a:extLst>
          </p:cNvPr>
          <p:cNvGrpSpPr/>
          <p:nvPr>
            <p:custDataLst>
              <p:tags r:id="rId2"/>
            </p:custDataLst>
          </p:nvPr>
        </p:nvGrpSpPr>
        <p:grpSpPr>
          <a:xfrm>
            <a:off x="0" y="6390193"/>
            <a:ext cx="12212378" cy="467807"/>
            <a:chOff x="133817" y="6282784"/>
            <a:chExt cx="12192000" cy="575216"/>
          </a:xfrm>
        </p:grpSpPr>
        <p:sp>
          <p:nvSpPr>
            <p:cNvPr id="32" name="PA-矩形 38">
              <a:extLst>
                <a:ext uri="{FF2B5EF4-FFF2-40B4-BE49-F238E27FC236}">
                  <a16:creationId xmlns:a16="http://schemas.microsoft.com/office/drawing/2014/main" id="{C2B8AED9-F598-E9C9-2FA6-4A9DCD3BE466}"/>
                </a:ext>
              </a:extLst>
            </p:cNvPr>
            <p:cNvSpPr/>
            <p:nvPr>
              <p:custDataLst>
                <p:tags r:id="rId7"/>
              </p:custDataLst>
            </p:nvPr>
          </p:nvSpPr>
          <p:spPr>
            <a:xfrm>
              <a:off x="133817" y="6282784"/>
              <a:ext cx="12192000" cy="575216"/>
            </a:xfrm>
            <a:prstGeom prst="rect">
              <a:avLst/>
            </a:prstGeom>
            <a:solidFill>
              <a:srgbClr val="5DC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矩形 36">
              <a:extLst>
                <a:ext uri="{FF2B5EF4-FFF2-40B4-BE49-F238E27FC236}">
                  <a16:creationId xmlns:a16="http://schemas.microsoft.com/office/drawing/2014/main" id="{95124644-18F3-904A-D38E-872A80246F22}"/>
                </a:ext>
              </a:extLst>
            </p:cNvPr>
            <p:cNvSpPr/>
            <p:nvPr>
              <p:custDataLst>
                <p:tags r:id="rId8"/>
              </p:custDataLst>
            </p:nvPr>
          </p:nvSpPr>
          <p:spPr>
            <a:xfrm>
              <a:off x="133817" y="6336561"/>
              <a:ext cx="12192000" cy="5214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a16="http://schemas.microsoft.com/office/drawing/2014/main" id="{7523F267-BEB7-4408-5E0B-BEF725A01749}"/>
              </a:ext>
            </a:extLst>
          </p:cNvPr>
          <p:cNvSpPr txBox="1"/>
          <p:nvPr/>
        </p:nvSpPr>
        <p:spPr>
          <a:xfrm>
            <a:off x="406414" y="6531657"/>
            <a:ext cx="834103"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湖川大学</a:t>
            </a:r>
          </a:p>
        </p:txBody>
      </p:sp>
      <p:sp>
        <p:nvSpPr>
          <p:cNvPr id="36" name="文本框 35">
            <a:extLst>
              <a:ext uri="{FF2B5EF4-FFF2-40B4-BE49-F238E27FC236}">
                <a16:creationId xmlns:a16="http://schemas.microsoft.com/office/drawing/2014/main" id="{ADB35DE8-5B79-F600-CA47-27BFFDF0BA59}"/>
              </a:ext>
            </a:extLst>
          </p:cNvPr>
          <p:cNvSpPr txBox="1"/>
          <p:nvPr/>
        </p:nvSpPr>
        <p:spPr>
          <a:xfrm>
            <a:off x="1413066" y="6531657"/>
            <a:ext cx="1614104"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卫生健康技术研究所</a:t>
            </a:r>
          </a:p>
        </p:txBody>
      </p:sp>
      <p:sp>
        <p:nvSpPr>
          <p:cNvPr id="37" name="文本框 36">
            <a:extLst>
              <a:ext uri="{FF2B5EF4-FFF2-40B4-BE49-F238E27FC236}">
                <a16:creationId xmlns:a16="http://schemas.microsoft.com/office/drawing/2014/main" id="{F8DDD0A6-4F29-AE7C-9852-906DFBE329AC}"/>
              </a:ext>
            </a:extLst>
          </p:cNvPr>
          <p:cNvSpPr txBox="1"/>
          <p:nvPr/>
        </p:nvSpPr>
        <p:spPr>
          <a:xfrm>
            <a:off x="3199719" y="6531657"/>
            <a:ext cx="1128120"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上京科技大学</a:t>
            </a:r>
          </a:p>
        </p:txBody>
      </p:sp>
      <p:sp>
        <p:nvSpPr>
          <p:cNvPr id="38" name="文本框 37">
            <a:extLst>
              <a:ext uri="{FF2B5EF4-FFF2-40B4-BE49-F238E27FC236}">
                <a16:creationId xmlns:a16="http://schemas.microsoft.com/office/drawing/2014/main" id="{9AAD7D47-83BD-5827-2758-B98330BF3605}"/>
              </a:ext>
            </a:extLst>
          </p:cNvPr>
          <p:cNvSpPr txBox="1"/>
          <p:nvPr/>
        </p:nvSpPr>
        <p:spPr>
          <a:xfrm>
            <a:off x="4500388" y="6531657"/>
            <a:ext cx="1779861"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加州大学附属第一医院</a:t>
            </a:r>
          </a:p>
        </p:txBody>
      </p:sp>
      <p:sp>
        <p:nvSpPr>
          <p:cNvPr id="39" name="文本框 38">
            <a:extLst>
              <a:ext uri="{FF2B5EF4-FFF2-40B4-BE49-F238E27FC236}">
                <a16:creationId xmlns:a16="http://schemas.microsoft.com/office/drawing/2014/main" id="{2B6F9831-B371-8151-2E22-A1C4BACB0F6B}"/>
              </a:ext>
            </a:extLst>
          </p:cNvPr>
          <p:cNvSpPr txBox="1"/>
          <p:nvPr/>
        </p:nvSpPr>
        <p:spPr>
          <a:xfrm>
            <a:off x="6452798" y="6531657"/>
            <a:ext cx="1128120"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版式库总医院</a:t>
            </a:r>
          </a:p>
        </p:txBody>
      </p:sp>
      <p:sp>
        <p:nvSpPr>
          <p:cNvPr id="40" name="文本框 39">
            <a:extLst>
              <a:ext uri="{FF2B5EF4-FFF2-40B4-BE49-F238E27FC236}">
                <a16:creationId xmlns:a16="http://schemas.microsoft.com/office/drawing/2014/main" id="{CC589D78-1BB0-91F9-7293-2D1FB33BB621}"/>
              </a:ext>
            </a:extLst>
          </p:cNvPr>
          <p:cNvSpPr txBox="1"/>
          <p:nvPr/>
        </p:nvSpPr>
        <p:spPr>
          <a:xfrm>
            <a:off x="7753467" y="6531657"/>
            <a:ext cx="1445273"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反卷医疗研究中心</a:t>
            </a:r>
          </a:p>
        </p:txBody>
      </p:sp>
      <p:sp>
        <p:nvSpPr>
          <p:cNvPr id="41" name="文本框 40">
            <a:extLst>
              <a:ext uri="{FF2B5EF4-FFF2-40B4-BE49-F238E27FC236}">
                <a16:creationId xmlns:a16="http://schemas.microsoft.com/office/drawing/2014/main" id="{9923C51D-8DDF-DE5B-F59F-A7BC3633CB5C}"/>
              </a:ext>
            </a:extLst>
          </p:cNvPr>
          <p:cNvSpPr txBox="1"/>
          <p:nvPr/>
        </p:nvSpPr>
        <p:spPr>
          <a:xfrm>
            <a:off x="9371289" y="6531657"/>
            <a:ext cx="1275489"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中智医学研究所</a:t>
            </a:r>
          </a:p>
        </p:txBody>
      </p:sp>
      <p:sp>
        <p:nvSpPr>
          <p:cNvPr id="42" name="文本框 41">
            <a:extLst>
              <a:ext uri="{FF2B5EF4-FFF2-40B4-BE49-F238E27FC236}">
                <a16:creationId xmlns:a16="http://schemas.microsoft.com/office/drawing/2014/main" id="{57EB6F42-54E3-946B-434D-B9E0190884B0}"/>
              </a:ext>
            </a:extLst>
          </p:cNvPr>
          <p:cNvSpPr txBox="1"/>
          <p:nvPr/>
        </p:nvSpPr>
        <p:spPr>
          <a:xfrm>
            <a:off x="10819324" y="6531657"/>
            <a:ext cx="1275489" cy="230832"/>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b="0" i="0" dirty="0">
                <a:solidFill>
                  <a:schemeClr val="tx1"/>
                </a:solidFill>
                <a:effectLst/>
                <a:latin typeface="微软雅黑" panose="020B0503020204020204" pitchFamily="34" charset="-122"/>
                <a:ea typeface="微软雅黑" panose="020B0503020204020204" pitchFamily="34" charset="-122"/>
              </a:rPr>
              <a:t>版式库第一医院</a:t>
            </a:r>
          </a:p>
        </p:txBody>
      </p:sp>
      <p:grpSp>
        <p:nvGrpSpPr>
          <p:cNvPr id="57" name="组合 56">
            <a:extLst>
              <a:ext uri="{FF2B5EF4-FFF2-40B4-BE49-F238E27FC236}">
                <a16:creationId xmlns:a16="http://schemas.microsoft.com/office/drawing/2014/main" id="{506FDAA5-52A3-F3C5-258D-5EA36DEABDDD}"/>
              </a:ext>
            </a:extLst>
          </p:cNvPr>
          <p:cNvGrpSpPr/>
          <p:nvPr/>
        </p:nvGrpSpPr>
        <p:grpSpPr>
          <a:xfrm>
            <a:off x="1374966" y="6485078"/>
            <a:ext cx="9362449" cy="330628"/>
            <a:chOff x="1374966" y="6540047"/>
            <a:chExt cx="9362449" cy="206729"/>
          </a:xfrm>
        </p:grpSpPr>
        <p:cxnSp>
          <p:nvCxnSpPr>
            <p:cNvPr id="44" name="直接连接符 43">
              <a:extLst>
                <a:ext uri="{FF2B5EF4-FFF2-40B4-BE49-F238E27FC236}">
                  <a16:creationId xmlns:a16="http://schemas.microsoft.com/office/drawing/2014/main" id="{483317AE-2342-4A77-02BA-8A5A80214494}"/>
                </a:ext>
              </a:extLst>
            </p:cNvPr>
            <p:cNvCxnSpPr>
              <a:cxnSpLocks/>
            </p:cNvCxnSpPr>
            <p:nvPr/>
          </p:nvCxnSpPr>
          <p:spPr>
            <a:xfrm>
              <a:off x="1374966"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E5B878EC-F2B0-F9E2-2F65-9D4FAB4DE6E6}"/>
                </a:ext>
              </a:extLst>
            </p:cNvPr>
            <p:cNvCxnSpPr>
              <a:cxnSpLocks/>
            </p:cNvCxnSpPr>
            <p:nvPr/>
          </p:nvCxnSpPr>
          <p:spPr>
            <a:xfrm>
              <a:off x="3137091"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30956634-4626-8D56-B9DF-D4199A987318}"/>
                </a:ext>
              </a:extLst>
            </p:cNvPr>
            <p:cNvCxnSpPr>
              <a:cxnSpLocks/>
            </p:cNvCxnSpPr>
            <p:nvPr/>
          </p:nvCxnSpPr>
          <p:spPr>
            <a:xfrm>
              <a:off x="4408678"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06B2977A-0B2F-F848-BAA2-8EF214ED0F07}"/>
                </a:ext>
              </a:extLst>
            </p:cNvPr>
            <p:cNvCxnSpPr>
              <a:cxnSpLocks/>
            </p:cNvCxnSpPr>
            <p:nvPr/>
          </p:nvCxnSpPr>
          <p:spPr>
            <a:xfrm>
              <a:off x="6302575"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2F2C5C64-8954-4601-368A-BE2E1CEF66D8}"/>
                </a:ext>
              </a:extLst>
            </p:cNvPr>
            <p:cNvCxnSpPr>
              <a:cxnSpLocks/>
            </p:cNvCxnSpPr>
            <p:nvPr/>
          </p:nvCxnSpPr>
          <p:spPr>
            <a:xfrm>
              <a:off x="7664650"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5657B13-C0FA-F2A2-1BBB-32C9CE53642C}"/>
                </a:ext>
              </a:extLst>
            </p:cNvPr>
            <p:cNvCxnSpPr>
              <a:cxnSpLocks/>
            </p:cNvCxnSpPr>
            <p:nvPr/>
          </p:nvCxnSpPr>
          <p:spPr>
            <a:xfrm>
              <a:off x="9274375"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1534D42-F0B3-C3CF-92C7-3ADD0363F218}"/>
                </a:ext>
              </a:extLst>
            </p:cNvPr>
            <p:cNvCxnSpPr>
              <a:cxnSpLocks/>
            </p:cNvCxnSpPr>
            <p:nvPr/>
          </p:nvCxnSpPr>
          <p:spPr>
            <a:xfrm>
              <a:off x="10737415" y="6540047"/>
              <a:ext cx="0" cy="206729"/>
            </a:xfrm>
            <a:prstGeom prst="line">
              <a:avLst/>
            </a:prstGeom>
            <a:ln w="3175">
              <a:solidFill>
                <a:schemeClr val="bg1">
                  <a:lumMod val="50000"/>
                  <a:alpha val="42000"/>
                </a:schemeClr>
              </a:solidFill>
            </a:ln>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a16="http://schemas.microsoft.com/office/drawing/2014/main" id="{9A99073F-C4C0-4F1E-D523-32A799D18CBB}"/>
              </a:ext>
            </a:extLst>
          </p:cNvPr>
          <p:cNvGrpSpPr/>
          <p:nvPr/>
        </p:nvGrpSpPr>
        <p:grpSpPr>
          <a:xfrm>
            <a:off x="584200" y="4087329"/>
            <a:ext cx="2541314" cy="793539"/>
            <a:chOff x="488818" y="4095344"/>
            <a:chExt cx="2541314" cy="793539"/>
          </a:xfrm>
        </p:grpSpPr>
        <p:sp>
          <p:nvSpPr>
            <p:cNvPr id="9" name="文本框 8">
              <a:extLst>
                <a:ext uri="{FF2B5EF4-FFF2-40B4-BE49-F238E27FC236}">
                  <a16:creationId xmlns:a16="http://schemas.microsoft.com/office/drawing/2014/main" id="{08A41F34-244C-62C6-6C7C-2B93BD6F621F}"/>
                </a:ext>
              </a:extLst>
            </p:cNvPr>
            <p:cNvSpPr txBox="1"/>
            <p:nvPr/>
          </p:nvSpPr>
          <p:spPr>
            <a:xfrm>
              <a:off x="750337" y="4095344"/>
              <a:ext cx="1226730" cy="307777"/>
            </a:xfrm>
            <a:prstGeom prst="rect">
              <a:avLst/>
            </a:prstGeom>
            <a:noFill/>
          </p:spPr>
          <p:txBody>
            <a:bodyPr wrap="square">
              <a:spAutoFit/>
            </a:bodyPr>
            <a:lstStyle/>
            <a:p>
              <a:pPr>
                <a:lnSpc>
                  <a:spcPct val="100000"/>
                </a:lnSpc>
                <a:spcBef>
                  <a:spcPts val="0"/>
                </a:spcBef>
              </a:pPr>
              <a:r>
                <a:rPr lang="zh-CN" altLang="en-US" sz="1400" b="1" i="0" dirty="0">
                  <a:solidFill>
                    <a:srgbClr val="65AADD"/>
                  </a:solidFill>
                  <a:effectLst/>
                  <a:latin typeface="微软雅黑" panose="020B0503020204020204" pitchFamily="34" charset="-122"/>
                  <a:ea typeface="微软雅黑" panose="020B0503020204020204" pitchFamily="34" charset="-122"/>
                </a:rPr>
                <a:t>项目申请人：</a:t>
              </a:r>
            </a:p>
          </p:txBody>
        </p:sp>
        <p:sp>
          <p:nvSpPr>
            <p:cNvPr id="10" name="文本框 9">
              <a:extLst>
                <a:ext uri="{FF2B5EF4-FFF2-40B4-BE49-F238E27FC236}">
                  <a16:creationId xmlns:a16="http://schemas.microsoft.com/office/drawing/2014/main" id="{9B9514B0-38A3-1075-3AF3-9E7C1889F82A}"/>
                </a:ext>
              </a:extLst>
            </p:cNvPr>
            <p:cNvSpPr txBox="1"/>
            <p:nvPr/>
          </p:nvSpPr>
          <p:spPr>
            <a:xfrm>
              <a:off x="1843273" y="4126122"/>
              <a:ext cx="1032687" cy="276999"/>
            </a:xfrm>
            <a:prstGeom prst="rect">
              <a:avLst/>
            </a:prstGeom>
            <a:noFill/>
          </p:spPr>
          <p:txBody>
            <a:bodyPr wrap="square">
              <a:spAutoFit/>
            </a:bodyPr>
            <a:lstStyle/>
            <a:p>
              <a:pPr>
                <a:lnSpc>
                  <a:spcPct val="100000"/>
                </a:lnSpc>
                <a:spcBef>
                  <a:spcPts val="0"/>
                </a:spcBef>
              </a:pPr>
              <a:r>
                <a:rPr lang="en-US" altLang="zh-CN" sz="1200" b="0" i="0" kern="1200" dirty="0">
                  <a:solidFill>
                    <a:schemeClr val="tx1"/>
                  </a:solidFill>
                  <a:effectLst/>
                  <a:latin typeface="微软雅黑" panose="020B0503020204020204" pitchFamily="34" charset="-122"/>
                  <a:ea typeface="微软雅黑" panose="020B0503020204020204" pitchFamily="34" charset="-122"/>
                </a:rPr>
                <a:t>PPT</a:t>
              </a:r>
              <a:r>
                <a:rPr lang="zh-CN" altLang="en-US" sz="1200" b="0" i="0" kern="1200" dirty="0">
                  <a:solidFill>
                    <a:schemeClr val="tx1"/>
                  </a:solidFill>
                  <a:effectLst/>
                  <a:latin typeface="微软雅黑" panose="020B0503020204020204" pitchFamily="34" charset="-122"/>
                  <a:ea typeface="微软雅黑" panose="020B0503020204020204" pitchFamily="34" charset="-122"/>
                </a:rPr>
                <a:t>版式库</a:t>
              </a:r>
              <a:endParaRPr lang="zh-CN" altLang="en-US" sz="1200" b="0" i="0" dirty="0">
                <a:solidFill>
                  <a:schemeClr val="tx1"/>
                </a:solidFill>
                <a:effectLst/>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64D1C8F2-FD17-A5B2-16AA-2A70286D179F}"/>
                </a:ext>
              </a:extLst>
            </p:cNvPr>
            <p:cNvSpPr txBox="1"/>
            <p:nvPr/>
          </p:nvSpPr>
          <p:spPr>
            <a:xfrm>
              <a:off x="750336" y="4581106"/>
              <a:ext cx="1416787" cy="307777"/>
            </a:xfrm>
            <a:prstGeom prst="rect">
              <a:avLst/>
            </a:prstGeom>
            <a:noFill/>
          </p:spPr>
          <p:txBody>
            <a:bodyPr wrap="square">
              <a:spAutoFit/>
            </a:bodyPr>
            <a:lstStyle/>
            <a:p>
              <a:pPr>
                <a:lnSpc>
                  <a:spcPct val="100000"/>
                </a:lnSpc>
                <a:spcBef>
                  <a:spcPts val="0"/>
                </a:spcBef>
              </a:pPr>
              <a:r>
                <a:rPr lang="zh-CN" altLang="en-US" sz="1400" b="1" i="0" dirty="0">
                  <a:solidFill>
                    <a:srgbClr val="65AADD"/>
                  </a:solidFill>
                  <a:effectLst/>
                  <a:latin typeface="微软雅黑" panose="020B0503020204020204" pitchFamily="34" charset="-122"/>
                  <a:ea typeface="微软雅黑" panose="020B0503020204020204" pitchFamily="34" charset="-122"/>
                </a:rPr>
                <a:t>项目牵头单位</a:t>
              </a:r>
              <a:r>
                <a:rPr lang="en-US" altLang="zh-CN" sz="1400" b="1" i="0" dirty="0">
                  <a:solidFill>
                    <a:srgbClr val="65AADD"/>
                  </a:solidFill>
                  <a:effectLst/>
                  <a:latin typeface="微软雅黑" panose="020B0503020204020204" pitchFamily="34" charset="-122"/>
                  <a:ea typeface="微软雅黑" panose="020B0503020204020204" pitchFamily="34" charset="-122"/>
                </a:rPr>
                <a:t>:</a:t>
              </a:r>
              <a:endParaRPr lang="zh-CN" altLang="en-US" sz="1400" b="1" i="0" dirty="0">
                <a:solidFill>
                  <a:srgbClr val="65AADD"/>
                </a:solidFill>
                <a:effectLst/>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F32D1F7A-235C-7CA6-2767-0B11A24ADE47}"/>
                </a:ext>
              </a:extLst>
            </p:cNvPr>
            <p:cNvSpPr txBox="1"/>
            <p:nvPr/>
          </p:nvSpPr>
          <p:spPr>
            <a:xfrm>
              <a:off x="1997445" y="4611884"/>
              <a:ext cx="1032687" cy="276999"/>
            </a:xfrm>
            <a:prstGeom prst="rect">
              <a:avLst/>
            </a:prstGeom>
            <a:noFill/>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0" i="0" dirty="0">
                  <a:solidFill>
                    <a:schemeClr val="tx1"/>
                  </a:solidFill>
                  <a:effectLst/>
                  <a:latin typeface="微软雅黑" panose="020B0503020204020204" pitchFamily="34" charset="-122"/>
                  <a:ea typeface="微软雅黑" panose="020B0503020204020204" pitchFamily="34" charset="-122"/>
                </a:rPr>
                <a:t>医学科学院</a:t>
              </a:r>
            </a:p>
          </p:txBody>
        </p:sp>
        <p:pic>
          <p:nvPicPr>
            <p:cNvPr id="60" name="PA-Graphic 100">
              <a:extLst>
                <a:ext uri="{FF2B5EF4-FFF2-40B4-BE49-F238E27FC236}">
                  <a16:creationId xmlns:a16="http://schemas.microsoft.com/office/drawing/2014/main" id="{373F5E4D-59B4-1F98-7ACB-5EB92B394DBF}"/>
                </a:ext>
              </a:extLst>
            </p:cNvPr>
            <p:cNvPicPr>
              <a:picLocks noChangeAspect="1"/>
            </p:cNvPicPr>
            <p:nvPr>
              <p:custDataLst>
                <p:tags r:id="rId3"/>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40938" y="4178242"/>
              <a:ext cx="153227" cy="153227"/>
            </a:xfrm>
            <a:prstGeom prst="rect">
              <a:avLst/>
            </a:prstGeom>
          </p:spPr>
        </p:pic>
        <p:sp>
          <p:nvSpPr>
            <p:cNvPr id="61" name="PA-椭圆 101">
              <a:extLst>
                <a:ext uri="{FF2B5EF4-FFF2-40B4-BE49-F238E27FC236}">
                  <a16:creationId xmlns:a16="http://schemas.microsoft.com/office/drawing/2014/main" id="{7402E592-BFC8-EC56-8DB7-DF8E9A655F2E}"/>
                </a:ext>
              </a:extLst>
            </p:cNvPr>
            <p:cNvSpPr/>
            <p:nvPr>
              <p:custDataLst>
                <p:tags r:id="rId4"/>
              </p:custDataLst>
            </p:nvPr>
          </p:nvSpPr>
          <p:spPr>
            <a:xfrm>
              <a:off x="488818" y="4126122"/>
              <a:ext cx="257467" cy="257467"/>
            </a:xfrm>
            <a:prstGeom prst="ellipse">
              <a:avLst/>
            </a:pr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PA-Graphic 100">
              <a:extLst>
                <a:ext uri="{FF2B5EF4-FFF2-40B4-BE49-F238E27FC236}">
                  <a16:creationId xmlns:a16="http://schemas.microsoft.com/office/drawing/2014/main" id="{B7AE3777-24DA-BE3C-C559-2434E16B9B11}"/>
                </a:ext>
              </a:extLst>
            </p:cNvPr>
            <p:cNvPicPr>
              <a:picLocks noChangeAspect="1"/>
            </p:cNvPicPr>
            <p:nvPr>
              <p:custDataLst>
                <p:tags r:id="rId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40938" y="4658380"/>
              <a:ext cx="153227" cy="153227"/>
            </a:xfrm>
            <a:prstGeom prst="rect">
              <a:avLst/>
            </a:prstGeom>
          </p:spPr>
        </p:pic>
        <p:sp>
          <p:nvSpPr>
            <p:cNvPr id="64" name="PA-椭圆 101">
              <a:extLst>
                <a:ext uri="{FF2B5EF4-FFF2-40B4-BE49-F238E27FC236}">
                  <a16:creationId xmlns:a16="http://schemas.microsoft.com/office/drawing/2014/main" id="{34EA952D-C05F-B0CE-8665-E5836579FB2D}"/>
                </a:ext>
              </a:extLst>
            </p:cNvPr>
            <p:cNvSpPr/>
            <p:nvPr>
              <p:custDataLst>
                <p:tags r:id="rId6"/>
              </p:custDataLst>
            </p:nvPr>
          </p:nvSpPr>
          <p:spPr>
            <a:xfrm>
              <a:off x="488818" y="4606260"/>
              <a:ext cx="257467" cy="257467"/>
            </a:xfrm>
            <a:prstGeom prst="ellipse">
              <a:avLst/>
            </a:pr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20594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形状 178">
            <a:extLst>
              <a:ext uri="{FF2B5EF4-FFF2-40B4-BE49-F238E27FC236}">
                <a16:creationId xmlns:a16="http://schemas.microsoft.com/office/drawing/2014/main" id="{F4B7DDDF-A277-F653-8D30-AB285CC5DE55}"/>
              </a:ext>
            </a:extLst>
          </p:cNvPr>
          <p:cNvSpPr/>
          <p:nvPr/>
        </p:nvSpPr>
        <p:spPr>
          <a:xfrm>
            <a:off x="0" y="0"/>
            <a:ext cx="12198317" cy="648910"/>
          </a:xfrm>
          <a:custGeom>
            <a:avLst/>
            <a:gdLst>
              <a:gd name="connsiteX0" fmla="*/ 0 w 12198317"/>
              <a:gd name="connsiteY0" fmla="*/ 0 h 648910"/>
              <a:gd name="connsiteX1" fmla="*/ 11325161 w 12198317"/>
              <a:gd name="connsiteY1" fmla="*/ 0 h 648910"/>
              <a:gd name="connsiteX2" fmla="*/ 12108180 w 12198317"/>
              <a:gd name="connsiteY2" fmla="*/ 0 h 648910"/>
              <a:gd name="connsiteX3" fmla="*/ 12198317 w 12198317"/>
              <a:gd name="connsiteY3" fmla="*/ 0 h 648910"/>
              <a:gd name="connsiteX4" fmla="*/ 12198317 w 12198317"/>
              <a:gd name="connsiteY4" fmla="*/ 648910 h 648910"/>
              <a:gd name="connsiteX5" fmla="*/ 12108180 w 12198317"/>
              <a:gd name="connsiteY5" fmla="*/ 648910 h 648910"/>
              <a:gd name="connsiteX6" fmla="*/ 11325161 w 12198317"/>
              <a:gd name="connsiteY6" fmla="*/ 648910 h 648910"/>
              <a:gd name="connsiteX7" fmla="*/ 1183338 w 12198317"/>
              <a:gd name="connsiteY7" fmla="*/ 648910 h 648910"/>
              <a:gd name="connsiteX8" fmla="*/ 1162155 w 12198317"/>
              <a:gd name="connsiteY8" fmla="*/ 646864 h 648910"/>
              <a:gd name="connsiteX9" fmla="*/ 1040978 w 12198317"/>
              <a:gd name="connsiteY9" fmla="*/ 585636 h 648910"/>
              <a:gd name="connsiteX10" fmla="*/ 985935 w 12198317"/>
              <a:gd name="connsiteY10" fmla="*/ 517363 h 648910"/>
              <a:gd name="connsiteX11" fmla="*/ 973476 w 12198317"/>
              <a:gd name="connsiteY11" fmla="*/ 463029 h 648910"/>
              <a:gd name="connsiteX12" fmla="*/ 680817 w 12198317"/>
              <a:gd name="connsiteY12" fmla="*/ 200420 h 648910"/>
              <a:gd name="connsiteX13" fmla="*/ 388159 w 12198317"/>
              <a:gd name="connsiteY13" fmla="*/ 463029 h 648910"/>
              <a:gd name="connsiteX14" fmla="*/ 373187 w 12198317"/>
              <a:gd name="connsiteY14" fmla="*/ 528318 h 648910"/>
              <a:gd name="connsiteX15" fmla="*/ 326977 w 12198317"/>
              <a:gd name="connsiteY15" fmla="*/ 585636 h 648910"/>
              <a:gd name="connsiteX16" fmla="*/ 205800 w 12198317"/>
              <a:gd name="connsiteY16" fmla="*/ 646864 h 648910"/>
              <a:gd name="connsiteX17" fmla="*/ 184616 w 12198317"/>
              <a:gd name="connsiteY17" fmla="*/ 648910 h 648910"/>
              <a:gd name="connsiteX18" fmla="*/ 0 w 12198317"/>
              <a:gd name="connsiteY18" fmla="*/ 648910 h 64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8317" h="648910">
                <a:moveTo>
                  <a:pt x="0" y="0"/>
                </a:moveTo>
                <a:lnTo>
                  <a:pt x="11325161" y="0"/>
                </a:lnTo>
                <a:lnTo>
                  <a:pt x="12108180" y="0"/>
                </a:lnTo>
                <a:lnTo>
                  <a:pt x="12198317" y="0"/>
                </a:lnTo>
                <a:lnTo>
                  <a:pt x="12198317" y="648910"/>
                </a:lnTo>
                <a:lnTo>
                  <a:pt x="12108180" y="648910"/>
                </a:lnTo>
                <a:lnTo>
                  <a:pt x="11325161" y="648910"/>
                </a:lnTo>
                <a:lnTo>
                  <a:pt x="1183338" y="648910"/>
                </a:lnTo>
                <a:lnTo>
                  <a:pt x="1162155" y="646864"/>
                </a:lnTo>
                <a:cubicBezTo>
                  <a:pt x="1117312" y="638115"/>
                  <a:pt x="1075827" y="616732"/>
                  <a:pt x="1040978" y="585636"/>
                </a:cubicBezTo>
                <a:lnTo>
                  <a:pt x="985935" y="517363"/>
                </a:lnTo>
                <a:lnTo>
                  <a:pt x="973476" y="463029"/>
                </a:lnTo>
                <a:cubicBezTo>
                  <a:pt x="925259" y="308705"/>
                  <a:pt x="812379" y="200420"/>
                  <a:pt x="680817" y="200420"/>
                </a:cubicBezTo>
                <a:cubicBezTo>
                  <a:pt x="549255" y="200420"/>
                  <a:pt x="436376" y="308705"/>
                  <a:pt x="388159" y="463029"/>
                </a:cubicBezTo>
                <a:lnTo>
                  <a:pt x="373187" y="528318"/>
                </a:lnTo>
                <a:lnTo>
                  <a:pt x="326977" y="585636"/>
                </a:lnTo>
                <a:cubicBezTo>
                  <a:pt x="292128" y="616732"/>
                  <a:pt x="250643" y="638115"/>
                  <a:pt x="205800" y="646864"/>
                </a:cubicBezTo>
                <a:lnTo>
                  <a:pt x="184616" y="648910"/>
                </a:lnTo>
                <a:lnTo>
                  <a:pt x="0" y="648910"/>
                </a:lnTo>
                <a:close/>
              </a:path>
            </a:pathLst>
          </a:custGeom>
          <a:solidFill>
            <a:srgbClr val="65AADD"/>
          </a:solidFill>
          <a:ln w="353"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8" name="组合 127">
            <a:extLst>
              <a:ext uri="{FF2B5EF4-FFF2-40B4-BE49-F238E27FC236}">
                <a16:creationId xmlns:a16="http://schemas.microsoft.com/office/drawing/2014/main" id="{4298C416-3097-8467-EC2E-E74B809707E8}"/>
              </a:ext>
            </a:extLst>
          </p:cNvPr>
          <p:cNvGrpSpPr/>
          <p:nvPr/>
        </p:nvGrpSpPr>
        <p:grpSpPr>
          <a:xfrm>
            <a:off x="4677770" y="541427"/>
            <a:ext cx="2836460" cy="2453480"/>
            <a:chOff x="1446220" y="1038530"/>
            <a:chExt cx="6727811" cy="5358318"/>
          </a:xfrm>
        </p:grpSpPr>
        <p:sp>
          <p:nvSpPr>
            <p:cNvPr id="129" name="椭圆 128">
              <a:extLst>
                <a:ext uri="{FF2B5EF4-FFF2-40B4-BE49-F238E27FC236}">
                  <a16:creationId xmlns:a16="http://schemas.microsoft.com/office/drawing/2014/main" id="{1B04887E-FB3D-CE1E-6C3B-5AC3758BF343}"/>
                </a:ext>
              </a:extLst>
            </p:cNvPr>
            <p:cNvSpPr/>
            <p:nvPr/>
          </p:nvSpPr>
          <p:spPr>
            <a:xfrm>
              <a:off x="2008754" y="5038726"/>
              <a:ext cx="5602742" cy="780744"/>
            </a:xfrm>
            <a:prstGeom prst="ellipse">
              <a:avLst/>
            </a:prstGeom>
            <a:gradFill>
              <a:gsLst>
                <a:gs pos="100000">
                  <a:srgbClr val="65AADD">
                    <a:alpha val="17000"/>
                  </a:srgbClr>
                </a:gs>
                <a:gs pos="0">
                  <a:srgbClr val="65AADD">
                    <a:alpha val="0"/>
                  </a:srgbClr>
                </a:gs>
              </a:gsLst>
              <a:lin ang="5400000" scaled="1"/>
            </a:gradFill>
            <a:ln w="9525">
              <a:gradFill flip="none" rotWithShape="1">
                <a:gsLst>
                  <a:gs pos="0">
                    <a:srgbClr val="65AADD">
                      <a:alpha val="0"/>
                    </a:srgbClr>
                  </a:gs>
                  <a:gs pos="100000">
                    <a:srgbClr val="65AADD"/>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E7CBCE50-13BF-CCFC-5026-B67F7C7E00A0}"/>
                </a:ext>
              </a:extLst>
            </p:cNvPr>
            <p:cNvSpPr/>
            <p:nvPr/>
          </p:nvSpPr>
          <p:spPr>
            <a:xfrm>
              <a:off x="2723542" y="5038726"/>
              <a:ext cx="4173166" cy="581533"/>
            </a:xfrm>
            <a:prstGeom prst="ellipse">
              <a:avLst/>
            </a:prstGeom>
            <a:gradFill>
              <a:gsLst>
                <a:gs pos="100000">
                  <a:srgbClr val="65AADD">
                    <a:alpha val="2000"/>
                  </a:srgbClr>
                </a:gs>
                <a:gs pos="0">
                  <a:srgbClr val="65AADD">
                    <a:alpha val="0"/>
                  </a:srgbClr>
                </a:gs>
              </a:gsLst>
              <a:lin ang="5400000" scaled="1"/>
            </a:gradFill>
            <a:ln w="9525">
              <a:gradFill flip="none" rotWithShape="1">
                <a:gsLst>
                  <a:gs pos="0">
                    <a:srgbClr val="65AADD">
                      <a:alpha val="0"/>
                    </a:srgbClr>
                  </a:gs>
                  <a:gs pos="100000">
                    <a:srgbClr val="65AADD"/>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a:extLst>
                <a:ext uri="{FF2B5EF4-FFF2-40B4-BE49-F238E27FC236}">
                  <a16:creationId xmlns:a16="http://schemas.microsoft.com/office/drawing/2014/main" id="{48F51E53-6AF6-179B-C4EC-8E683898836B}"/>
                </a:ext>
              </a:extLst>
            </p:cNvPr>
            <p:cNvGrpSpPr/>
            <p:nvPr/>
          </p:nvGrpSpPr>
          <p:grpSpPr>
            <a:xfrm flipV="1">
              <a:off x="2008754" y="1676707"/>
              <a:ext cx="5602742" cy="780744"/>
              <a:chOff x="3030362" y="2228851"/>
              <a:chExt cx="5602742" cy="780744"/>
            </a:xfrm>
          </p:grpSpPr>
          <p:sp>
            <p:nvSpPr>
              <p:cNvPr id="139" name="椭圆 138">
                <a:extLst>
                  <a:ext uri="{FF2B5EF4-FFF2-40B4-BE49-F238E27FC236}">
                    <a16:creationId xmlns:a16="http://schemas.microsoft.com/office/drawing/2014/main" id="{A80A7434-CBEF-C7EB-1EC6-17ADBCF73676}"/>
                  </a:ext>
                </a:extLst>
              </p:cNvPr>
              <p:cNvSpPr/>
              <p:nvPr/>
            </p:nvSpPr>
            <p:spPr>
              <a:xfrm>
                <a:off x="3030362" y="2228851"/>
                <a:ext cx="5602742" cy="780744"/>
              </a:xfrm>
              <a:prstGeom prst="ellipse">
                <a:avLst/>
              </a:prstGeom>
              <a:gradFill>
                <a:gsLst>
                  <a:gs pos="100000">
                    <a:srgbClr val="65AADD">
                      <a:alpha val="17000"/>
                    </a:srgbClr>
                  </a:gs>
                  <a:gs pos="0">
                    <a:srgbClr val="65AADD">
                      <a:alpha val="0"/>
                    </a:srgbClr>
                  </a:gs>
                </a:gsLst>
                <a:lin ang="5400000" scaled="1"/>
              </a:gradFill>
              <a:ln w="9525">
                <a:gradFill flip="none" rotWithShape="1">
                  <a:gsLst>
                    <a:gs pos="0">
                      <a:srgbClr val="65AADD">
                        <a:alpha val="0"/>
                      </a:srgbClr>
                    </a:gs>
                    <a:gs pos="100000">
                      <a:srgbClr val="65AADD"/>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E5D1B19E-F411-4D90-73EE-BD499C689CD1}"/>
                  </a:ext>
                </a:extLst>
              </p:cNvPr>
              <p:cNvSpPr/>
              <p:nvPr/>
            </p:nvSpPr>
            <p:spPr>
              <a:xfrm>
                <a:off x="3745150" y="2228851"/>
                <a:ext cx="4173166" cy="581533"/>
              </a:xfrm>
              <a:prstGeom prst="ellipse">
                <a:avLst/>
              </a:prstGeom>
              <a:gradFill>
                <a:gsLst>
                  <a:gs pos="100000">
                    <a:srgbClr val="65AADD">
                      <a:alpha val="2000"/>
                    </a:srgbClr>
                  </a:gs>
                  <a:gs pos="0">
                    <a:srgbClr val="65AADD">
                      <a:alpha val="0"/>
                    </a:srgbClr>
                  </a:gs>
                </a:gsLst>
                <a:lin ang="5400000" scaled="1"/>
              </a:gradFill>
              <a:ln w="9525">
                <a:gradFill flip="none" rotWithShape="1">
                  <a:gsLst>
                    <a:gs pos="0">
                      <a:srgbClr val="65AADD">
                        <a:alpha val="0"/>
                      </a:srgbClr>
                    </a:gs>
                    <a:gs pos="100000">
                      <a:srgbClr val="65AADD"/>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a:extLst>
                <a:ext uri="{FF2B5EF4-FFF2-40B4-BE49-F238E27FC236}">
                  <a16:creationId xmlns:a16="http://schemas.microsoft.com/office/drawing/2014/main" id="{61E201F2-1CF1-59D4-A644-B0806D515DD6}"/>
                </a:ext>
              </a:extLst>
            </p:cNvPr>
            <p:cNvGrpSpPr/>
            <p:nvPr/>
          </p:nvGrpSpPr>
          <p:grpSpPr>
            <a:xfrm>
              <a:off x="1446220" y="1038530"/>
              <a:ext cx="6727811" cy="5358318"/>
              <a:chOff x="2517227" y="1038530"/>
              <a:chExt cx="6727811" cy="5358318"/>
            </a:xfrm>
          </p:grpSpPr>
          <p:grpSp>
            <p:nvGrpSpPr>
              <p:cNvPr id="133" name="组合 132">
                <a:extLst>
                  <a:ext uri="{FF2B5EF4-FFF2-40B4-BE49-F238E27FC236}">
                    <a16:creationId xmlns:a16="http://schemas.microsoft.com/office/drawing/2014/main" id="{A234C236-AD72-5C34-C97E-7BDA7C192CEF}"/>
                  </a:ext>
                </a:extLst>
              </p:cNvPr>
              <p:cNvGrpSpPr/>
              <p:nvPr/>
            </p:nvGrpSpPr>
            <p:grpSpPr>
              <a:xfrm>
                <a:off x="2517227" y="1038530"/>
                <a:ext cx="5475051" cy="5358318"/>
                <a:chOff x="2517227" y="1038530"/>
                <a:chExt cx="5475051" cy="5358318"/>
              </a:xfrm>
            </p:grpSpPr>
            <p:sp>
              <p:nvSpPr>
                <p:cNvPr id="137" name="椭圆 136">
                  <a:extLst>
                    <a:ext uri="{FF2B5EF4-FFF2-40B4-BE49-F238E27FC236}">
                      <a16:creationId xmlns:a16="http://schemas.microsoft.com/office/drawing/2014/main" id="{7063394F-DBE8-8FB9-5763-929B7416DED3}"/>
                    </a:ext>
                  </a:extLst>
                </p:cNvPr>
                <p:cNvSpPr/>
                <p:nvPr/>
              </p:nvSpPr>
              <p:spPr>
                <a:xfrm>
                  <a:off x="2517227" y="1038530"/>
                  <a:ext cx="5358318" cy="5358318"/>
                </a:xfrm>
                <a:prstGeom prst="ellipse">
                  <a:avLst/>
                </a:prstGeom>
                <a:gradFill flip="none" rotWithShape="1">
                  <a:gsLst>
                    <a:gs pos="0">
                      <a:srgbClr val="65AADD">
                        <a:alpha val="21000"/>
                      </a:srgbClr>
                    </a:gs>
                    <a:gs pos="12000">
                      <a:srgbClr val="65AADD">
                        <a:alpha val="0"/>
                      </a:srgbClr>
                    </a:gs>
                  </a:gsLst>
                  <a:lin ang="0" scaled="1"/>
                  <a:tileRect/>
                </a:gradFill>
                <a:ln>
                  <a:gradFill flip="none" rotWithShape="1">
                    <a:gsLst>
                      <a:gs pos="0">
                        <a:srgbClr val="65AADD"/>
                      </a:gs>
                      <a:gs pos="11000">
                        <a:schemeClr val="accent1">
                          <a:lumMod val="30000"/>
                          <a:lumOff val="7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90477F13-8356-C603-BE9A-9E0A2F25CB03}"/>
                    </a:ext>
                  </a:extLst>
                </p:cNvPr>
                <p:cNvSpPr/>
                <p:nvPr/>
              </p:nvSpPr>
              <p:spPr>
                <a:xfrm>
                  <a:off x="2633960" y="1038530"/>
                  <a:ext cx="5358318" cy="5358318"/>
                </a:xfrm>
                <a:prstGeom prst="ellipse">
                  <a:avLst/>
                </a:prstGeom>
                <a:noFill/>
                <a:ln>
                  <a:gradFill flip="none" rotWithShape="1">
                    <a:gsLst>
                      <a:gs pos="0">
                        <a:srgbClr val="65AADD"/>
                      </a:gs>
                      <a:gs pos="11000">
                        <a:schemeClr val="accent1">
                          <a:lumMod val="30000"/>
                          <a:lumOff val="70000"/>
                          <a:alpha val="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a:extLst>
                  <a:ext uri="{FF2B5EF4-FFF2-40B4-BE49-F238E27FC236}">
                    <a16:creationId xmlns:a16="http://schemas.microsoft.com/office/drawing/2014/main" id="{20902441-AEEE-702C-A34D-1BCF6340A8AD}"/>
                  </a:ext>
                </a:extLst>
              </p:cNvPr>
              <p:cNvGrpSpPr/>
              <p:nvPr/>
            </p:nvGrpSpPr>
            <p:grpSpPr>
              <a:xfrm flipH="1">
                <a:off x="3769987" y="1038530"/>
                <a:ext cx="5475051" cy="5358318"/>
                <a:chOff x="2517227" y="1038530"/>
                <a:chExt cx="5475051" cy="5358318"/>
              </a:xfrm>
            </p:grpSpPr>
            <p:sp>
              <p:nvSpPr>
                <p:cNvPr id="135" name="椭圆 134">
                  <a:extLst>
                    <a:ext uri="{FF2B5EF4-FFF2-40B4-BE49-F238E27FC236}">
                      <a16:creationId xmlns:a16="http://schemas.microsoft.com/office/drawing/2014/main" id="{337DA8BC-125F-3F1A-E326-5FA098A77547}"/>
                    </a:ext>
                  </a:extLst>
                </p:cNvPr>
                <p:cNvSpPr/>
                <p:nvPr/>
              </p:nvSpPr>
              <p:spPr>
                <a:xfrm>
                  <a:off x="2517227" y="1038530"/>
                  <a:ext cx="5358318" cy="5358318"/>
                </a:xfrm>
                <a:prstGeom prst="ellipse">
                  <a:avLst/>
                </a:prstGeom>
                <a:gradFill flip="none" rotWithShape="1">
                  <a:gsLst>
                    <a:gs pos="0">
                      <a:srgbClr val="65AADD">
                        <a:alpha val="21000"/>
                      </a:srgbClr>
                    </a:gs>
                    <a:gs pos="12000">
                      <a:srgbClr val="65AADD">
                        <a:alpha val="0"/>
                      </a:srgbClr>
                    </a:gs>
                  </a:gsLst>
                  <a:lin ang="0" scaled="1"/>
                  <a:tileRect/>
                </a:gradFill>
                <a:ln>
                  <a:gradFill flip="none" rotWithShape="1">
                    <a:gsLst>
                      <a:gs pos="0">
                        <a:srgbClr val="65AADD"/>
                      </a:gs>
                      <a:gs pos="11000">
                        <a:schemeClr val="accent1">
                          <a:lumMod val="30000"/>
                          <a:lumOff val="7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746C1E1B-685A-82A7-4B6A-A3CDD5B353D5}"/>
                    </a:ext>
                  </a:extLst>
                </p:cNvPr>
                <p:cNvSpPr/>
                <p:nvPr/>
              </p:nvSpPr>
              <p:spPr>
                <a:xfrm>
                  <a:off x="2633960" y="1038530"/>
                  <a:ext cx="5358318" cy="5358318"/>
                </a:xfrm>
                <a:prstGeom prst="ellipse">
                  <a:avLst/>
                </a:prstGeom>
                <a:noFill/>
                <a:ln>
                  <a:gradFill flip="none" rotWithShape="1">
                    <a:gsLst>
                      <a:gs pos="0">
                        <a:srgbClr val="65AADD"/>
                      </a:gs>
                      <a:gs pos="11000">
                        <a:schemeClr val="accent1">
                          <a:lumMod val="30000"/>
                          <a:lumOff val="70000"/>
                          <a:alpha val="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0" name="文本框 9">
            <a:extLst>
              <a:ext uri="{FF2B5EF4-FFF2-40B4-BE49-F238E27FC236}">
                <a16:creationId xmlns:a16="http://schemas.microsoft.com/office/drawing/2014/main" id="{1DBDD376-5A17-E918-945E-017C72464FEB}"/>
              </a:ext>
            </a:extLst>
          </p:cNvPr>
          <p:cNvSpPr txBox="1"/>
          <p:nvPr/>
        </p:nvSpPr>
        <p:spPr>
          <a:xfrm>
            <a:off x="1108757" y="125113"/>
            <a:ext cx="2376254" cy="461665"/>
          </a:xfrm>
          <a:prstGeom prst="rect">
            <a:avLst/>
          </a:prstGeom>
          <a:noFill/>
          <a:ln>
            <a:noFill/>
          </a:ln>
        </p:spPr>
        <p:txBody>
          <a:bodyPr wrap="square" rtlCol="0" anchor="ctr">
            <a:spAutoFit/>
          </a:bodyPr>
          <a:lstStyle>
            <a:defPPr>
              <a:defRPr lang="zh-CN"/>
            </a:defPPr>
            <a:lvl1pPr>
              <a:defRPr sz="4800">
                <a:solidFill>
                  <a:srgbClr val="65AADD"/>
                </a:solidFill>
                <a:latin typeface="思源黑体 CN Heavy" panose="020B0A00000000000000" pitchFamily="34" charset="-122"/>
                <a:ea typeface="思源黑体 CN Heavy" panose="020B0A00000000000000" pitchFamily="34" charset="-122"/>
              </a:defRPr>
            </a:lvl1pPr>
          </a:lstStyle>
          <a:p>
            <a:r>
              <a:rPr lang="zh-CN" altLang="en-US" sz="2400" dirty="0">
                <a:solidFill>
                  <a:schemeClr val="bg1"/>
                </a:solidFill>
              </a:rPr>
              <a:t>课题间相互关系</a:t>
            </a:r>
          </a:p>
        </p:txBody>
      </p:sp>
      <p:grpSp>
        <p:nvGrpSpPr>
          <p:cNvPr id="72" name="组合 71">
            <a:extLst>
              <a:ext uri="{FF2B5EF4-FFF2-40B4-BE49-F238E27FC236}">
                <a16:creationId xmlns:a16="http://schemas.microsoft.com/office/drawing/2014/main" id="{C8860A38-A798-8CE0-4B9D-776638D6A5FB}"/>
              </a:ext>
            </a:extLst>
          </p:cNvPr>
          <p:cNvGrpSpPr/>
          <p:nvPr/>
        </p:nvGrpSpPr>
        <p:grpSpPr>
          <a:xfrm>
            <a:off x="140822" y="555723"/>
            <a:ext cx="11910357" cy="6132619"/>
            <a:chOff x="140237" y="439998"/>
            <a:chExt cx="11910357" cy="6132619"/>
          </a:xfrm>
        </p:grpSpPr>
        <p:grpSp>
          <p:nvGrpSpPr>
            <p:cNvPr id="64" name="组合 63">
              <a:extLst>
                <a:ext uri="{FF2B5EF4-FFF2-40B4-BE49-F238E27FC236}">
                  <a16:creationId xmlns:a16="http://schemas.microsoft.com/office/drawing/2014/main" id="{6B5BCED3-C14E-5F4A-F405-8B66FA16D6BE}"/>
                </a:ext>
              </a:extLst>
            </p:cNvPr>
            <p:cNvGrpSpPr/>
            <p:nvPr/>
          </p:nvGrpSpPr>
          <p:grpSpPr>
            <a:xfrm>
              <a:off x="3327371" y="439998"/>
              <a:ext cx="8723223" cy="6132619"/>
              <a:chOff x="4572016" y="-254000"/>
              <a:chExt cx="7479746" cy="7896576"/>
            </a:xfrm>
          </p:grpSpPr>
          <p:sp>
            <p:nvSpPr>
              <p:cNvPr id="57" name="椭圆 56">
                <a:extLst>
                  <a:ext uri="{FF2B5EF4-FFF2-40B4-BE49-F238E27FC236}">
                    <a16:creationId xmlns:a16="http://schemas.microsoft.com/office/drawing/2014/main" id="{36365AFC-E774-22A6-7281-98E41403085A}"/>
                  </a:ext>
                </a:extLst>
              </p:cNvPr>
              <p:cNvSpPr/>
              <p:nvPr/>
            </p:nvSpPr>
            <p:spPr>
              <a:xfrm>
                <a:off x="7195325" y="-254000"/>
                <a:ext cx="4856437" cy="7896576"/>
              </a:xfrm>
              <a:prstGeom prst="ellipse">
                <a:avLst/>
              </a:prstGeom>
              <a:gradFill>
                <a:gsLst>
                  <a:gs pos="100000">
                    <a:srgbClr val="37B8AF">
                      <a:alpha val="3000"/>
                    </a:srgbClr>
                  </a:gs>
                  <a:gs pos="81000">
                    <a:srgbClr val="65AADD">
                      <a:alpha val="0"/>
                    </a:srgbClr>
                  </a:gs>
                </a:gsLst>
                <a:lin ang="0" scaled="1"/>
              </a:gradFill>
              <a:ln>
                <a:gradFill flip="none" rotWithShape="1">
                  <a:gsLst>
                    <a:gs pos="85000">
                      <a:srgbClr val="65AADD">
                        <a:alpha val="0"/>
                      </a:srgbClr>
                    </a:gs>
                    <a:gs pos="100000">
                      <a:srgbClr val="37B8AF"/>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a:extLst>
                  <a:ext uri="{FF2B5EF4-FFF2-40B4-BE49-F238E27FC236}">
                    <a16:creationId xmlns:a16="http://schemas.microsoft.com/office/drawing/2014/main" id="{F25F1602-A143-8CF7-9197-9DB7819A080E}"/>
                  </a:ext>
                </a:extLst>
              </p:cNvPr>
              <p:cNvSpPr/>
              <p:nvPr/>
            </p:nvSpPr>
            <p:spPr>
              <a:xfrm>
                <a:off x="4572016" y="-254000"/>
                <a:ext cx="6755758" cy="7896576"/>
              </a:xfrm>
              <a:prstGeom prst="ellipse">
                <a:avLst/>
              </a:prstGeom>
              <a:noFill/>
              <a:ln>
                <a:gradFill flip="none" rotWithShape="1">
                  <a:gsLst>
                    <a:gs pos="92000">
                      <a:srgbClr val="37B8AF">
                        <a:alpha val="0"/>
                      </a:srgbClr>
                    </a:gs>
                    <a:gs pos="100000">
                      <a:srgbClr val="37B8AF"/>
                    </a:gs>
                  </a:gsLst>
                  <a:lin ang="0" scaled="1"/>
                  <a:tileRect/>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a:extLst>
                <a:ext uri="{FF2B5EF4-FFF2-40B4-BE49-F238E27FC236}">
                  <a16:creationId xmlns:a16="http://schemas.microsoft.com/office/drawing/2014/main" id="{59551A98-AFA1-02D7-C86B-8F6C5FE9945F}"/>
                </a:ext>
              </a:extLst>
            </p:cNvPr>
            <p:cNvGrpSpPr/>
            <p:nvPr/>
          </p:nvGrpSpPr>
          <p:grpSpPr>
            <a:xfrm>
              <a:off x="140237" y="439998"/>
              <a:ext cx="8723223" cy="6132619"/>
              <a:chOff x="140238" y="-254000"/>
              <a:chExt cx="7479746" cy="7896576"/>
            </a:xfrm>
          </p:grpSpPr>
          <p:sp>
            <p:nvSpPr>
              <p:cNvPr id="21" name="椭圆 20">
                <a:extLst>
                  <a:ext uri="{FF2B5EF4-FFF2-40B4-BE49-F238E27FC236}">
                    <a16:creationId xmlns:a16="http://schemas.microsoft.com/office/drawing/2014/main" id="{70387357-1187-D674-7830-BE9F1A6E1619}"/>
                  </a:ext>
                </a:extLst>
              </p:cNvPr>
              <p:cNvSpPr/>
              <p:nvPr/>
            </p:nvSpPr>
            <p:spPr>
              <a:xfrm flipH="1">
                <a:off x="140238" y="-254000"/>
                <a:ext cx="4856437" cy="7896576"/>
              </a:xfrm>
              <a:prstGeom prst="ellipse">
                <a:avLst/>
              </a:prstGeom>
              <a:gradFill>
                <a:gsLst>
                  <a:gs pos="100000">
                    <a:srgbClr val="EC8C21">
                      <a:alpha val="3000"/>
                    </a:srgbClr>
                  </a:gs>
                  <a:gs pos="81000">
                    <a:srgbClr val="EC8C21">
                      <a:alpha val="0"/>
                    </a:srgbClr>
                  </a:gs>
                </a:gsLst>
                <a:lin ang="0" scaled="1"/>
              </a:gradFill>
              <a:ln>
                <a:gradFill flip="none" rotWithShape="1">
                  <a:gsLst>
                    <a:gs pos="89000">
                      <a:srgbClr val="EC8C21">
                        <a:alpha val="0"/>
                      </a:srgbClr>
                    </a:gs>
                    <a:gs pos="100000">
                      <a:srgbClr val="EC8C2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a:extLst>
                  <a:ext uri="{FF2B5EF4-FFF2-40B4-BE49-F238E27FC236}">
                    <a16:creationId xmlns:a16="http://schemas.microsoft.com/office/drawing/2014/main" id="{828C106E-1E13-DFFD-C37A-32AB2F8829D4}"/>
                  </a:ext>
                </a:extLst>
              </p:cNvPr>
              <p:cNvSpPr/>
              <p:nvPr/>
            </p:nvSpPr>
            <p:spPr>
              <a:xfrm flipH="1">
                <a:off x="864226" y="-254000"/>
                <a:ext cx="6755758" cy="7896576"/>
              </a:xfrm>
              <a:prstGeom prst="ellipse">
                <a:avLst/>
              </a:prstGeom>
              <a:noFill/>
              <a:ln>
                <a:gradFill flip="none" rotWithShape="1">
                  <a:gsLst>
                    <a:gs pos="92000">
                      <a:srgbClr val="EC8C21">
                        <a:alpha val="0"/>
                      </a:srgbClr>
                    </a:gs>
                    <a:gs pos="100000">
                      <a:srgbClr val="EC8C21"/>
                    </a:gs>
                  </a:gsLst>
                  <a:lin ang="0" scaled="1"/>
                  <a:tileRect/>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7" name="组合 66">
            <a:extLst>
              <a:ext uri="{FF2B5EF4-FFF2-40B4-BE49-F238E27FC236}">
                <a16:creationId xmlns:a16="http://schemas.microsoft.com/office/drawing/2014/main" id="{52165F82-6689-4A7A-E953-DAA2E7D06C68}"/>
              </a:ext>
            </a:extLst>
          </p:cNvPr>
          <p:cNvGrpSpPr/>
          <p:nvPr/>
        </p:nvGrpSpPr>
        <p:grpSpPr>
          <a:xfrm>
            <a:off x="1658014" y="5715922"/>
            <a:ext cx="8875972" cy="926682"/>
            <a:chOff x="1688266" y="5600197"/>
            <a:chExt cx="8875972" cy="926682"/>
          </a:xfrm>
        </p:grpSpPr>
        <p:sp>
          <p:nvSpPr>
            <p:cNvPr id="50" name="椭圆 49">
              <a:extLst>
                <a:ext uri="{FF2B5EF4-FFF2-40B4-BE49-F238E27FC236}">
                  <a16:creationId xmlns:a16="http://schemas.microsoft.com/office/drawing/2014/main" id="{CB0673F7-18DA-CF2F-149D-CDA96854B2D8}"/>
                </a:ext>
              </a:extLst>
            </p:cNvPr>
            <p:cNvSpPr/>
            <p:nvPr/>
          </p:nvSpPr>
          <p:spPr>
            <a:xfrm>
              <a:off x="1688266" y="5600197"/>
              <a:ext cx="8875972" cy="926682"/>
            </a:xfrm>
            <a:prstGeom prst="ellipse">
              <a:avLst/>
            </a:prstGeom>
            <a:gradFill>
              <a:gsLst>
                <a:gs pos="20000">
                  <a:srgbClr val="65AADD">
                    <a:alpha val="0"/>
                  </a:srgbClr>
                </a:gs>
                <a:gs pos="100000">
                  <a:srgbClr val="65AADD">
                    <a:alpha val="25000"/>
                  </a:srgbClr>
                </a:gs>
              </a:gsLst>
              <a:lin ang="5400000" scaled="1"/>
            </a:gradFill>
            <a:ln w="3175">
              <a:gradFill flip="none" rotWithShape="1">
                <a:gsLst>
                  <a:gs pos="0">
                    <a:srgbClr val="65AADD">
                      <a:alpha val="0"/>
                    </a:srgbClr>
                  </a:gs>
                  <a:gs pos="100000">
                    <a:srgbClr val="65AADD"/>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5C6B1AF8-C921-C514-967E-48D76560CDDF}"/>
                </a:ext>
              </a:extLst>
            </p:cNvPr>
            <p:cNvSpPr/>
            <p:nvPr/>
          </p:nvSpPr>
          <p:spPr>
            <a:xfrm>
              <a:off x="2225873" y="5603576"/>
              <a:ext cx="7800758" cy="814426"/>
            </a:xfrm>
            <a:prstGeom prst="ellipse">
              <a:avLst/>
            </a:prstGeom>
            <a:solidFill>
              <a:schemeClr val="bg1"/>
            </a:solidFill>
            <a:ln w="3175">
              <a:gradFill flip="none" rotWithShape="1">
                <a:gsLst>
                  <a:gs pos="0">
                    <a:srgbClr val="65AADD">
                      <a:alpha val="0"/>
                    </a:srgbClr>
                  </a:gs>
                  <a:gs pos="100000">
                    <a:srgbClr val="65AADD"/>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任意多边形: 形状 51">
            <a:extLst>
              <a:ext uri="{FF2B5EF4-FFF2-40B4-BE49-F238E27FC236}">
                <a16:creationId xmlns:a16="http://schemas.microsoft.com/office/drawing/2014/main" id="{DC3C1178-4DBE-6A88-8FEA-446F6DDAC40C}"/>
              </a:ext>
            </a:extLst>
          </p:cNvPr>
          <p:cNvSpPr/>
          <p:nvPr/>
        </p:nvSpPr>
        <p:spPr>
          <a:xfrm>
            <a:off x="3595113" y="3351070"/>
            <a:ext cx="5001774" cy="3335818"/>
          </a:xfrm>
          <a:custGeom>
            <a:avLst/>
            <a:gdLst>
              <a:gd name="connsiteX0" fmla="*/ 2065929 w 4131858"/>
              <a:gd name="connsiteY0" fmla="*/ 0 h 2755650"/>
              <a:gd name="connsiteX1" fmla="*/ 4131858 w 4131858"/>
              <a:gd name="connsiteY1" fmla="*/ 2065929 h 2755650"/>
              <a:gd name="connsiteX2" fmla="*/ 4038978 w 4131858"/>
              <a:gd name="connsiteY2" fmla="*/ 2680273 h 2755650"/>
              <a:gd name="connsiteX3" fmla="*/ 4011390 w 4131858"/>
              <a:gd name="connsiteY3" fmla="*/ 2755650 h 2755650"/>
              <a:gd name="connsiteX4" fmla="*/ 120469 w 4131858"/>
              <a:gd name="connsiteY4" fmla="*/ 2755650 h 2755650"/>
              <a:gd name="connsiteX5" fmla="*/ 92880 w 4131858"/>
              <a:gd name="connsiteY5" fmla="*/ 2680273 h 2755650"/>
              <a:gd name="connsiteX6" fmla="*/ 0 w 4131858"/>
              <a:gd name="connsiteY6" fmla="*/ 2065929 h 2755650"/>
              <a:gd name="connsiteX7" fmla="*/ 2065929 w 4131858"/>
              <a:gd name="connsiteY7" fmla="*/ 0 h 2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858" h="2755650">
                <a:moveTo>
                  <a:pt x="2065929" y="0"/>
                </a:moveTo>
                <a:cubicBezTo>
                  <a:pt x="3206910" y="0"/>
                  <a:pt x="4131858" y="924948"/>
                  <a:pt x="4131858" y="2065929"/>
                </a:cubicBezTo>
                <a:cubicBezTo>
                  <a:pt x="4131858" y="2279863"/>
                  <a:pt x="4099341" y="2486202"/>
                  <a:pt x="4038978" y="2680273"/>
                </a:cubicBezTo>
                <a:lnTo>
                  <a:pt x="4011390" y="2755650"/>
                </a:lnTo>
                <a:lnTo>
                  <a:pt x="120469" y="2755650"/>
                </a:lnTo>
                <a:lnTo>
                  <a:pt x="92880" y="2680273"/>
                </a:lnTo>
                <a:cubicBezTo>
                  <a:pt x="32518" y="2486202"/>
                  <a:pt x="0" y="2279863"/>
                  <a:pt x="0" y="2065929"/>
                </a:cubicBezTo>
                <a:cubicBezTo>
                  <a:pt x="0" y="924948"/>
                  <a:pt x="924948" y="0"/>
                  <a:pt x="2065929" y="0"/>
                </a:cubicBezTo>
                <a:close/>
              </a:path>
            </a:pathLst>
          </a:custGeom>
          <a:gradFill>
            <a:gsLst>
              <a:gs pos="70000">
                <a:srgbClr val="65AADD">
                  <a:alpha val="11000"/>
                </a:srgbClr>
              </a:gs>
              <a:gs pos="0">
                <a:srgbClr val="65AADD">
                  <a:alpha val="88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400CB630-41F4-4533-44FD-C33C9467C6C1}"/>
              </a:ext>
            </a:extLst>
          </p:cNvPr>
          <p:cNvSpPr/>
          <p:nvPr/>
        </p:nvSpPr>
        <p:spPr>
          <a:xfrm>
            <a:off x="4143999" y="3867789"/>
            <a:ext cx="3904002" cy="2603684"/>
          </a:xfrm>
          <a:custGeom>
            <a:avLst/>
            <a:gdLst>
              <a:gd name="connsiteX0" fmla="*/ 2065929 w 4131858"/>
              <a:gd name="connsiteY0" fmla="*/ 0 h 2755650"/>
              <a:gd name="connsiteX1" fmla="*/ 4131858 w 4131858"/>
              <a:gd name="connsiteY1" fmla="*/ 2065929 h 2755650"/>
              <a:gd name="connsiteX2" fmla="*/ 4038978 w 4131858"/>
              <a:gd name="connsiteY2" fmla="*/ 2680273 h 2755650"/>
              <a:gd name="connsiteX3" fmla="*/ 4011390 w 4131858"/>
              <a:gd name="connsiteY3" fmla="*/ 2755650 h 2755650"/>
              <a:gd name="connsiteX4" fmla="*/ 120469 w 4131858"/>
              <a:gd name="connsiteY4" fmla="*/ 2755650 h 2755650"/>
              <a:gd name="connsiteX5" fmla="*/ 92880 w 4131858"/>
              <a:gd name="connsiteY5" fmla="*/ 2680273 h 2755650"/>
              <a:gd name="connsiteX6" fmla="*/ 0 w 4131858"/>
              <a:gd name="connsiteY6" fmla="*/ 2065929 h 2755650"/>
              <a:gd name="connsiteX7" fmla="*/ 2065929 w 4131858"/>
              <a:gd name="connsiteY7" fmla="*/ 0 h 2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1858" h="2755650">
                <a:moveTo>
                  <a:pt x="2065929" y="0"/>
                </a:moveTo>
                <a:cubicBezTo>
                  <a:pt x="3206910" y="0"/>
                  <a:pt x="4131858" y="924948"/>
                  <a:pt x="4131858" y="2065929"/>
                </a:cubicBezTo>
                <a:cubicBezTo>
                  <a:pt x="4131858" y="2279863"/>
                  <a:pt x="4099341" y="2486202"/>
                  <a:pt x="4038978" y="2680273"/>
                </a:cubicBezTo>
                <a:lnTo>
                  <a:pt x="4011390" y="2755650"/>
                </a:lnTo>
                <a:lnTo>
                  <a:pt x="120469" y="2755650"/>
                </a:lnTo>
                <a:lnTo>
                  <a:pt x="92880" y="2680273"/>
                </a:lnTo>
                <a:cubicBezTo>
                  <a:pt x="32518" y="2486202"/>
                  <a:pt x="0" y="2279863"/>
                  <a:pt x="0" y="2065929"/>
                </a:cubicBezTo>
                <a:cubicBezTo>
                  <a:pt x="0" y="924948"/>
                  <a:pt x="924948" y="0"/>
                  <a:pt x="2065929" y="0"/>
                </a:cubicBezTo>
                <a:close/>
              </a:path>
            </a:pathLst>
          </a:custGeom>
          <a:gradFill>
            <a:gsLst>
              <a:gs pos="50000">
                <a:schemeClr val="bg1"/>
              </a:gs>
              <a:gs pos="0">
                <a:schemeClr val="bg1"/>
              </a:gs>
              <a:gs pos="100000">
                <a:schemeClr val="bg1">
                  <a:alpha val="0"/>
                </a:schemeClr>
              </a:gs>
            </a:gsLst>
            <a:lin ang="5400000" scaled="1"/>
          </a:gradFill>
          <a:ln>
            <a:gradFill flip="none" rotWithShape="1">
              <a:gsLst>
                <a:gs pos="0">
                  <a:srgbClr val="65AADD"/>
                </a:gs>
                <a:gs pos="100000">
                  <a:srgbClr val="65AADD">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a:extLst>
              <a:ext uri="{FF2B5EF4-FFF2-40B4-BE49-F238E27FC236}">
                <a16:creationId xmlns:a16="http://schemas.microsoft.com/office/drawing/2014/main" id="{0330139E-CFD4-2B4C-C011-5F862E5BFA0C}"/>
              </a:ext>
            </a:extLst>
          </p:cNvPr>
          <p:cNvSpPr txBox="1"/>
          <p:nvPr/>
        </p:nvSpPr>
        <p:spPr>
          <a:xfrm>
            <a:off x="5056169" y="1741939"/>
            <a:ext cx="2079663" cy="461665"/>
          </a:xfrm>
          <a:prstGeom prst="rect">
            <a:avLst/>
          </a:prstGeom>
          <a:noFill/>
        </p:spPr>
        <p:txBody>
          <a:bodyPr wrap="square" rtlCol="0">
            <a:spAutoFit/>
          </a:bodyPr>
          <a:lstStyle/>
          <a:p>
            <a:pPr algn="ctr"/>
            <a:r>
              <a:rPr lang="zh-CN" altLang="en-US" sz="1200" dirty="0">
                <a:solidFill>
                  <a:srgbClr val="65AADD"/>
                </a:solidFill>
                <a:latin typeface="微软雅黑" panose="020B0503020204020204" pitchFamily="34" charset="-122"/>
                <a:ea typeface="微软雅黑" panose="020B0503020204020204" pitchFamily="34" charset="-122"/>
                <a:cs typeface="Times New Roman" panose="02020603050405020304" pitchFamily="18" charset="0"/>
              </a:rPr>
              <a:t>多组学在药物机制解析</a:t>
            </a:r>
            <a:endParaRPr lang="en-US" altLang="zh-CN" sz="1200" dirty="0">
              <a:solidFill>
                <a:srgbClr val="65AADD"/>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1200" dirty="0">
                <a:solidFill>
                  <a:srgbClr val="65AADD"/>
                </a:solidFill>
                <a:latin typeface="微软雅黑" panose="020B0503020204020204" pitchFamily="34" charset="-122"/>
                <a:ea typeface="微软雅黑" panose="020B0503020204020204" pitchFamily="34" charset="-122"/>
                <a:cs typeface="Times New Roman" panose="02020603050405020304" pitchFamily="18" charset="0"/>
              </a:rPr>
              <a:t>和网络模型的研究</a:t>
            </a:r>
          </a:p>
        </p:txBody>
      </p:sp>
      <p:sp>
        <p:nvSpPr>
          <p:cNvPr id="15" name="文本框 14">
            <a:extLst>
              <a:ext uri="{FF2B5EF4-FFF2-40B4-BE49-F238E27FC236}">
                <a16:creationId xmlns:a16="http://schemas.microsoft.com/office/drawing/2014/main" id="{A37E88CC-C112-4756-668F-40C88B7BD2A3}"/>
              </a:ext>
            </a:extLst>
          </p:cNvPr>
          <p:cNvSpPr txBox="1"/>
          <p:nvPr/>
        </p:nvSpPr>
        <p:spPr>
          <a:xfrm>
            <a:off x="5497329" y="1423764"/>
            <a:ext cx="1197342" cy="369332"/>
          </a:xfrm>
          <a:prstGeom prst="rect">
            <a:avLst/>
          </a:prstGeom>
          <a:noFill/>
        </p:spPr>
        <p:txBody>
          <a:bodyPr wrap="square" rtlCol="0">
            <a:spAutoFit/>
          </a:bodyPr>
          <a:lstStyle>
            <a:defPPr>
              <a:defRPr lang="zh-CN"/>
            </a:defPPr>
            <a:lvl1pPr algn="ctr">
              <a:defRPr b="1">
                <a:solidFill>
                  <a:srgbClr val="65AADD"/>
                </a:solidFill>
                <a:latin typeface="微软雅黑" panose="020B0503020204020204" pitchFamily="34" charset="-122"/>
                <a:ea typeface="微软雅黑" panose="020B0503020204020204" pitchFamily="34" charset="-122"/>
              </a:defRPr>
            </a:lvl1pPr>
          </a:lstStyle>
          <a:p>
            <a:r>
              <a:rPr lang="zh-CN" altLang="en-US" dirty="0"/>
              <a:t>靶点发现</a:t>
            </a:r>
          </a:p>
        </p:txBody>
      </p:sp>
      <p:grpSp>
        <p:nvGrpSpPr>
          <p:cNvPr id="16" name="组合 15">
            <a:extLst>
              <a:ext uri="{FF2B5EF4-FFF2-40B4-BE49-F238E27FC236}">
                <a16:creationId xmlns:a16="http://schemas.microsoft.com/office/drawing/2014/main" id="{69FBEFBA-BC24-C55B-0CA0-FBF7AA457592}"/>
              </a:ext>
            </a:extLst>
          </p:cNvPr>
          <p:cNvGrpSpPr/>
          <p:nvPr/>
        </p:nvGrpSpPr>
        <p:grpSpPr>
          <a:xfrm>
            <a:off x="5567276" y="2192322"/>
            <a:ext cx="1057448" cy="276999"/>
            <a:chOff x="5610854" y="1063507"/>
            <a:chExt cx="970291" cy="254169"/>
          </a:xfrm>
        </p:grpSpPr>
        <p:sp>
          <p:nvSpPr>
            <p:cNvPr id="17" name="矩形: 圆角 16">
              <a:extLst>
                <a:ext uri="{FF2B5EF4-FFF2-40B4-BE49-F238E27FC236}">
                  <a16:creationId xmlns:a16="http://schemas.microsoft.com/office/drawing/2014/main" id="{5809D765-4175-5301-74D5-F968B423B739}"/>
                </a:ext>
              </a:extLst>
            </p:cNvPr>
            <p:cNvSpPr/>
            <p:nvPr/>
          </p:nvSpPr>
          <p:spPr>
            <a:xfrm>
              <a:off x="5710236" y="1078534"/>
              <a:ext cx="771526" cy="233556"/>
            </a:xfrm>
            <a:prstGeom prst="roundRect">
              <a:avLst>
                <a:gd name="adj" fmla="val 50000"/>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DBACBC84-D5B3-C5D3-CCEF-0E945103131D}"/>
                </a:ext>
              </a:extLst>
            </p:cNvPr>
            <p:cNvSpPr txBox="1"/>
            <p:nvPr/>
          </p:nvSpPr>
          <p:spPr>
            <a:xfrm>
              <a:off x="5610854" y="1063507"/>
              <a:ext cx="970291" cy="254169"/>
            </a:xfrm>
            <a:prstGeom prst="rect">
              <a:avLst/>
            </a:prstGeom>
            <a:noFill/>
          </p:spPr>
          <p:txBody>
            <a:bodyPr wrap="square" rtlCol="0">
              <a:spAutoFit/>
            </a:bodyPr>
            <a:lstStyle/>
            <a:p>
              <a:pPr algn="ctr"/>
              <a:r>
                <a:rPr lang="zh-CN" altLang="zh-CN" sz="1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课题</a:t>
              </a:r>
              <a:r>
                <a:rPr lang="zh-CN" altLang="en-US" sz="1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p>
          </p:txBody>
        </p:sp>
      </p:grpSp>
      <p:sp>
        <p:nvSpPr>
          <p:cNvPr id="40" name="文本框 39">
            <a:extLst>
              <a:ext uri="{FF2B5EF4-FFF2-40B4-BE49-F238E27FC236}">
                <a16:creationId xmlns:a16="http://schemas.microsoft.com/office/drawing/2014/main" id="{4776DF7E-8F99-1FB4-EB90-2D949983C985}"/>
              </a:ext>
            </a:extLst>
          </p:cNvPr>
          <p:cNvSpPr txBox="1"/>
          <p:nvPr/>
        </p:nvSpPr>
        <p:spPr>
          <a:xfrm>
            <a:off x="4831080" y="4352600"/>
            <a:ext cx="2529840" cy="276999"/>
          </a:xfrm>
          <a:prstGeom prst="rect">
            <a:avLst/>
          </a:prstGeom>
          <a:noFill/>
        </p:spPr>
        <p:txBody>
          <a:bodyPr wrap="square" rtlCol="0">
            <a:spAutoFit/>
          </a:bodyPr>
          <a:lstStyle>
            <a:defPPr>
              <a:defRPr lang="zh-CN"/>
            </a:defPPr>
            <a:lvl1pPr algn="ctr">
              <a:defRPr sz="1400">
                <a:solidFill>
                  <a:srgbClr val="65AADD"/>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sz="1200" dirty="0"/>
              <a:t>医学自然语言结构化处理系统</a:t>
            </a:r>
          </a:p>
        </p:txBody>
      </p:sp>
      <p:sp>
        <p:nvSpPr>
          <p:cNvPr id="41" name="文本框 40">
            <a:extLst>
              <a:ext uri="{FF2B5EF4-FFF2-40B4-BE49-F238E27FC236}">
                <a16:creationId xmlns:a16="http://schemas.microsoft.com/office/drawing/2014/main" id="{676EF002-3CC8-C90D-EA64-0C8B28E4B1E6}"/>
              </a:ext>
            </a:extLst>
          </p:cNvPr>
          <p:cNvSpPr txBox="1"/>
          <p:nvPr/>
        </p:nvSpPr>
        <p:spPr>
          <a:xfrm>
            <a:off x="5353520" y="4044516"/>
            <a:ext cx="1484960" cy="369332"/>
          </a:xfrm>
          <a:prstGeom prst="rect">
            <a:avLst/>
          </a:prstGeom>
          <a:noFill/>
        </p:spPr>
        <p:txBody>
          <a:bodyPr wrap="square" rtlCol="0">
            <a:spAutoFit/>
          </a:bodyPr>
          <a:lstStyle/>
          <a:p>
            <a:pPr algn="ctr"/>
            <a:r>
              <a:rPr lang="zh-CN" altLang="en-US" b="1" dirty="0">
                <a:solidFill>
                  <a:srgbClr val="65AADD"/>
                </a:solidFill>
                <a:latin typeface="微软雅黑" panose="020B0503020204020204" pitchFamily="34" charset="-122"/>
                <a:ea typeface="微软雅黑" panose="020B0503020204020204" pitchFamily="34" charset="-122"/>
              </a:rPr>
              <a:t>技术研发</a:t>
            </a:r>
          </a:p>
        </p:txBody>
      </p:sp>
      <p:grpSp>
        <p:nvGrpSpPr>
          <p:cNvPr id="86" name="组合 85">
            <a:extLst>
              <a:ext uri="{FF2B5EF4-FFF2-40B4-BE49-F238E27FC236}">
                <a16:creationId xmlns:a16="http://schemas.microsoft.com/office/drawing/2014/main" id="{76FE0370-C56A-5841-3E66-251A6FC9B749}"/>
              </a:ext>
            </a:extLst>
          </p:cNvPr>
          <p:cNvGrpSpPr/>
          <p:nvPr/>
        </p:nvGrpSpPr>
        <p:grpSpPr>
          <a:xfrm>
            <a:off x="5567276" y="4631747"/>
            <a:ext cx="1057448" cy="276999"/>
            <a:chOff x="5567276" y="4310458"/>
            <a:chExt cx="1057448" cy="276999"/>
          </a:xfrm>
        </p:grpSpPr>
        <p:sp>
          <p:nvSpPr>
            <p:cNvPr id="43" name="矩形: 圆角 42">
              <a:extLst>
                <a:ext uri="{FF2B5EF4-FFF2-40B4-BE49-F238E27FC236}">
                  <a16:creationId xmlns:a16="http://schemas.microsoft.com/office/drawing/2014/main" id="{31E7526A-56A0-142C-419B-C25D2F434695}"/>
                </a:ext>
              </a:extLst>
            </p:cNvPr>
            <p:cNvSpPr/>
            <p:nvPr/>
          </p:nvSpPr>
          <p:spPr>
            <a:xfrm>
              <a:off x="5675585" y="4316701"/>
              <a:ext cx="840829" cy="254535"/>
            </a:xfrm>
            <a:prstGeom prst="roundRect">
              <a:avLst>
                <a:gd name="adj" fmla="val 50000"/>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52064C23-72F6-245B-498F-7FBB17533BF5}"/>
                </a:ext>
              </a:extLst>
            </p:cNvPr>
            <p:cNvSpPr txBox="1"/>
            <p:nvPr/>
          </p:nvSpPr>
          <p:spPr>
            <a:xfrm>
              <a:off x="5567276" y="4310458"/>
              <a:ext cx="1057448" cy="276999"/>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课题四</a:t>
              </a:r>
            </a:p>
          </p:txBody>
        </p:sp>
      </p:grpSp>
      <p:sp>
        <p:nvSpPr>
          <p:cNvPr id="39" name="文本框 38">
            <a:extLst>
              <a:ext uri="{FF2B5EF4-FFF2-40B4-BE49-F238E27FC236}">
                <a16:creationId xmlns:a16="http://schemas.microsoft.com/office/drawing/2014/main" id="{6CB921C3-801A-AFC3-76A2-DE8404226D44}"/>
              </a:ext>
            </a:extLst>
          </p:cNvPr>
          <p:cNvSpPr txBox="1"/>
          <p:nvPr/>
        </p:nvSpPr>
        <p:spPr>
          <a:xfrm>
            <a:off x="5404881" y="5631223"/>
            <a:ext cx="1382238" cy="369332"/>
          </a:xfrm>
          <a:prstGeom prst="rect">
            <a:avLst/>
          </a:prstGeom>
          <a:noFill/>
        </p:spPr>
        <p:txBody>
          <a:bodyPr wrap="square" rtlCol="0">
            <a:spAutoFit/>
          </a:bodyPr>
          <a:lstStyle/>
          <a:p>
            <a:pPr algn="ctr"/>
            <a:r>
              <a:rPr lang="zh-CN" altLang="en-US" b="1" dirty="0">
                <a:solidFill>
                  <a:srgbClr val="65AADD"/>
                </a:solidFill>
                <a:latin typeface="微软雅黑" panose="020B0503020204020204" pitchFamily="34" charset="-122"/>
                <a:ea typeface="微软雅黑" panose="020B0503020204020204" pitchFamily="34" charset="-122"/>
              </a:rPr>
              <a:t>平台建设</a:t>
            </a:r>
          </a:p>
        </p:txBody>
      </p:sp>
      <p:grpSp>
        <p:nvGrpSpPr>
          <p:cNvPr id="45" name="组合 44">
            <a:extLst>
              <a:ext uri="{FF2B5EF4-FFF2-40B4-BE49-F238E27FC236}">
                <a16:creationId xmlns:a16="http://schemas.microsoft.com/office/drawing/2014/main" id="{BA799609-002A-467B-95C4-AF7BF2779F74}"/>
              </a:ext>
            </a:extLst>
          </p:cNvPr>
          <p:cNvGrpSpPr/>
          <p:nvPr/>
        </p:nvGrpSpPr>
        <p:grpSpPr>
          <a:xfrm>
            <a:off x="5567276" y="6209537"/>
            <a:ext cx="1057448" cy="276999"/>
            <a:chOff x="5610854" y="1072433"/>
            <a:chExt cx="970291" cy="254169"/>
          </a:xfrm>
        </p:grpSpPr>
        <p:sp>
          <p:nvSpPr>
            <p:cNvPr id="46" name="矩形: 圆角 45">
              <a:extLst>
                <a:ext uri="{FF2B5EF4-FFF2-40B4-BE49-F238E27FC236}">
                  <a16:creationId xmlns:a16="http://schemas.microsoft.com/office/drawing/2014/main" id="{FE007A8E-44A5-4DC8-CF37-9CA1888DA77E}"/>
                </a:ext>
              </a:extLst>
            </p:cNvPr>
            <p:cNvSpPr/>
            <p:nvPr/>
          </p:nvSpPr>
          <p:spPr>
            <a:xfrm>
              <a:off x="5710236" y="1078534"/>
              <a:ext cx="771526" cy="233556"/>
            </a:xfrm>
            <a:prstGeom prst="roundRect">
              <a:avLst>
                <a:gd name="adj" fmla="val 50000"/>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957B43A7-58CF-7BBF-C317-C8EDD871D4C4}"/>
                </a:ext>
              </a:extLst>
            </p:cNvPr>
            <p:cNvSpPr txBox="1"/>
            <p:nvPr/>
          </p:nvSpPr>
          <p:spPr>
            <a:xfrm>
              <a:off x="5610854" y="1072433"/>
              <a:ext cx="970291" cy="254169"/>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课题五</a:t>
              </a:r>
            </a:p>
          </p:txBody>
        </p:sp>
      </p:grpSp>
      <p:sp>
        <p:nvSpPr>
          <p:cNvPr id="48" name="文本框 47">
            <a:extLst>
              <a:ext uri="{FF2B5EF4-FFF2-40B4-BE49-F238E27FC236}">
                <a16:creationId xmlns:a16="http://schemas.microsoft.com/office/drawing/2014/main" id="{C0EBAF00-6150-6B75-A1F6-6923809057BD}"/>
              </a:ext>
            </a:extLst>
          </p:cNvPr>
          <p:cNvSpPr txBox="1"/>
          <p:nvPr/>
        </p:nvSpPr>
        <p:spPr>
          <a:xfrm>
            <a:off x="4831080" y="5934432"/>
            <a:ext cx="2529840" cy="276999"/>
          </a:xfrm>
          <a:prstGeom prst="rect">
            <a:avLst/>
          </a:prstGeom>
          <a:noFill/>
        </p:spPr>
        <p:txBody>
          <a:bodyPr wrap="square" rtlCol="0">
            <a:spAutoFit/>
          </a:bodyPr>
          <a:lstStyle>
            <a:defPPr>
              <a:defRPr lang="zh-CN"/>
            </a:defPPr>
            <a:lvl1pPr algn="ctr">
              <a:defRPr sz="1200">
                <a:solidFill>
                  <a:srgbClr val="65AADD"/>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综合服务数据库云平台建设</a:t>
            </a:r>
          </a:p>
        </p:txBody>
      </p:sp>
      <p:grpSp>
        <p:nvGrpSpPr>
          <p:cNvPr id="141" name="组合 140">
            <a:extLst>
              <a:ext uri="{FF2B5EF4-FFF2-40B4-BE49-F238E27FC236}">
                <a16:creationId xmlns:a16="http://schemas.microsoft.com/office/drawing/2014/main" id="{6E7C9CA3-FCA7-8B43-452F-EC7DD314A7F8}"/>
              </a:ext>
            </a:extLst>
          </p:cNvPr>
          <p:cNvGrpSpPr/>
          <p:nvPr/>
        </p:nvGrpSpPr>
        <p:grpSpPr>
          <a:xfrm>
            <a:off x="3100440" y="1602777"/>
            <a:ext cx="5991121" cy="713554"/>
            <a:chOff x="3071281" y="1602777"/>
            <a:chExt cx="5991121" cy="713554"/>
          </a:xfrm>
        </p:grpSpPr>
        <p:grpSp>
          <p:nvGrpSpPr>
            <p:cNvPr id="5" name="组合 4">
              <a:extLst>
                <a:ext uri="{FF2B5EF4-FFF2-40B4-BE49-F238E27FC236}">
                  <a16:creationId xmlns:a16="http://schemas.microsoft.com/office/drawing/2014/main" id="{15B39686-BBD1-326E-CAE6-65E7D2851023}"/>
                </a:ext>
              </a:extLst>
            </p:cNvPr>
            <p:cNvGrpSpPr/>
            <p:nvPr/>
          </p:nvGrpSpPr>
          <p:grpSpPr>
            <a:xfrm>
              <a:off x="3071281" y="1602777"/>
              <a:ext cx="1424828" cy="713554"/>
              <a:chOff x="3646494" y="1280837"/>
              <a:chExt cx="1424828" cy="713554"/>
            </a:xfrm>
          </p:grpSpPr>
          <p:sp>
            <p:nvSpPr>
              <p:cNvPr id="38" name="任意多边形: 形状 37">
                <a:extLst>
                  <a:ext uri="{FF2B5EF4-FFF2-40B4-BE49-F238E27FC236}">
                    <a16:creationId xmlns:a16="http://schemas.microsoft.com/office/drawing/2014/main" id="{0158BAA0-DEDF-E19D-1608-836B366751BD}"/>
                  </a:ext>
                </a:extLst>
              </p:cNvPr>
              <p:cNvSpPr/>
              <p:nvPr/>
            </p:nvSpPr>
            <p:spPr>
              <a:xfrm>
                <a:off x="3646494" y="1280837"/>
                <a:ext cx="1424828" cy="669592"/>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1A275EB0-2510-0339-4100-77C032DF91CF}"/>
                  </a:ext>
                </a:extLst>
              </p:cNvPr>
              <p:cNvSpPr/>
              <p:nvPr/>
            </p:nvSpPr>
            <p:spPr>
              <a:xfrm flipH="1" flipV="1">
                <a:off x="3646494" y="1324799"/>
                <a:ext cx="1424828" cy="669592"/>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1BA04CF5-FD55-65CF-5985-EDE6D9824F0D}"/>
                  </a:ext>
                </a:extLst>
              </p:cNvPr>
              <p:cNvSpPr txBox="1"/>
              <p:nvPr/>
            </p:nvSpPr>
            <p:spPr>
              <a:xfrm rot="19967084">
                <a:off x="3973085" y="1669993"/>
                <a:ext cx="753630"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成果转化</a:t>
                </a:r>
              </a:p>
            </p:txBody>
          </p:sp>
          <p:sp>
            <p:nvSpPr>
              <p:cNvPr id="63" name="文本框 62">
                <a:extLst>
                  <a:ext uri="{FF2B5EF4-FFF2-40B4-BE49-F238E27FC236}">
                    <a16:creationId xmlns:a16="http://schemas.microsoft.com/office/drawing/2014/main" id="{6275BA28-801A-ED67-AA9B-CBBC3AE69EC9}"/>
                  </a:ext>
                </a:extLst>
              </p:cNvPr>
              <p:cNvSpPr txBox="1"/>
              <p:nvPr/>
            </p:nvSpPr>
            <p:spPr>
              <a:xfrm rot="20088167">
                <a:off x="3808018" y="1443747"/>
                <a:ext cx="827474"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效果反馈</a:t>
                </a:r>
              </a:p>
            </p:txBody>
          </p:sp>
        </p:grpSp>
        <p:grpSp>
          <p:nvGrpSpPr>
            <p:cNvPr id="6" name="组合 5">
              <a:extLst>
                <a:ext uri="{FF2B5EF4-FFF2-40B4-BE49-F238E27FC236}">
                  <a16:creationId xmlns:a16="http://schemas.microsoft.com/office/drawing/2014/main" id="{633B5E2F-CBFB-E374-7A65-5246FBC129D3}"/>
                </a:ext>
              </a:extLst>
            </p:cNvPr>
            <p:cNvGrpSpPr/>
            <p:nvPr/>
          </p:nvGrpSpPr>
          <p:grpSpPr>
            <a:xfrm>
              <a:off x="7637574" y="1602777"/>
              <a:ext cx="1424828" cy="713554"/>
              <a:chOff x="7166159" y="1280837"/>
              <a:chExt cx="1424828" cy="713554"/>
            </a:xfrm>
          </p:grpSpPr>
          <p:sp>
            <p:nvSpPr>
              <p:cNvPr id="60" name="任意多边形: 形状 59">
                <a:extLst>
                  <a:ext uri="{FF2B5EF4-FFF2-40B4-BE49-F238E27FC236}">
                    <a16:creationId xmlns:a16="http://schemas.microsoft.com/office/drawing/2014/main" id="{B9EF29CB-76CE-1242-334E-26D6489104EB}"/>
                  </a:ext>
                </a:extLst>
              </p:cNvPr>
              <p:cNvSpPr/>
              <p:nvPr/>
            </p:nvSpPr>
            <p:spPr>
              <a:xfrm flipH="1">
                <a:off x="7166159" y="1280837"/>
                <a:ext cx="1424828" cy="669592"/>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任意多边形: 形状 60">
                <a:extLst>
                  <a:ext uri="{FF2B5EF4-FFF2-40B4-BE49-F238E27FC236}">
                    <a16:creationId xmlns:a16="http://schemas.microsoft.com/office/drawing/2014/main" id="{7BD2E9D7-DF4C-1420-65FE-139EF453B11A}"/>
                  </a:ext>
                </a:extLst>
              </p:cNvPr>
              <p:cNvSpPr/>
              <p:nvPr/>
            </p:nvSpPr>
            <p:spPr>
              <a:xfrm flipV="1">
                <a:off x="7166159" y="1324799"/>
                <a:ext cx="1424828" cy="669592"/>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230262A3-2204-A49D-1DF8-8ED925711BCC}"/>
                  </a:ext>
                </a:extLst>
              </p:cNvPr>
              <p:cNvSpPr txBox="1"/>
              <p:nvPr/>
            </p:nvSpPr>
            <p:spPr>
              <a:xfrm rot="1387476">
                <a:off x="7508331" y="1648344"/>
                <a:ext cx="753630"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成果转化</a:t>
                </a:r>
              </a:p>
            </p:txBody>
          </p:sp>
          <p:sp>
            <p:nvSpPr>
              <p:cNvPr id="66" name="文本框 65">
                <a:extLst>
                  <a:ext uri="{FF2B5EF4-FFF2-40B4-BE49-F238E27FC236}">
                    <a16:creationId xmlns:a16="http://schemas.microsoft.com/office/drawing/2014/main" id="{53BC0D85-BE6C-508B-D64C-D7C330C7B852}"/>
                  </a:ext>
                </a:extLst>
              </p:cNvPr>
              <p:cNvSpPr txBox="1"/>
              <p:nvPr/>
            </p:nvSpPr>
            <p:spPr>
              <a:xfrm rot="1508559">
                <a:off x="7592390" y="1435751"/>
                <a:ext cx="827474"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效果反馈</a:t>
                </a:r>
              </a:p>
            </p:txBody>
          </p:sp>
        </p:grpSp>
      </p:grpSp>
      <p:grpSp>
        <p:nvGrpSpPr>
          <p:cNvPr id="70" name="组合 69">
            <a:extLst>
              <a:ext uri="{FF2B5EF4-FFF2-40B4-BE49-F238E27FC236}">
                <a16:creationId xmlns:a16="http://schemas.microsoft.com/office/drawing/2014/main" id="{5A82BB1F-2879-61A7-D4E0-A67883555828}"/>
              </a:ext>
            </a:extLst>
          </p:cNvPr>
          <p:cNvGrpSpPr/>
          <p:nvPr/>
        </p:nvGrpSpPr>
        <p:grpSpPr>
          <a:xfrm>
            <a:off x="3838367" y="2927325"/>
            <a:ext cx="497081" cy="1101704"/>
            <a:chOff x="3934978" y="2717226"/>
            <a:chExt cx="497081" cy="1101704"/>
          </a:xfrm>
        </p:grpSpPr>
        <p:sp>
          <p:nvSpPr>
            <p:cNvPr id="68" name="任意多边形: 形状 67">
              <a:extLst>
                <a:ext uri="{FF2B5EF4-FFF2-40B4-BE49-F238E27FC236}">
                  <a16:creationId xmlns:a16="http://schemas.microsoft.com/office/drawing/2014/main" id="{52F39363-BF43-D489-EA27-25743F3F924F}"/>
                </a:ext>
              </a:extLst>
            </p:cNvPr>
            <p:cNvSpPr/>
            <p:nvPr/>
          </p:nvSpPr>
          <p:spPr>
            <a:xfrm rot="3318441">
              <a:off x="3654648" y="2997556"/>
              <a:ext cx="1057742" cy="497081"/>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C51D5DA5-0DE6-AA0C-3F1C-D3BBB3D06052}"/>
                </a:ext>
              </a:extLst>
            </p:cNvPr>
            <p:cNvSpPr/>
            <p:nvPr/>
          </p:nvSpPr>
          <p:spPr>
            <a:xfrm rot="3318441" flipH="1" flipV="1">
              <a:off x="3654648" y="3041518"/>
              <a:ext cx="1057742" cy="497081"/>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任意多边形: 形状 72">
            <a:extLst>
              <a:ext uri="{FF2B5EF4-FFF2-40B4-BE49-F238E27FC236}">
                <a16:creationId xmlns:a16="http://schemas.microsoft.com/office/drawing/2014/main" id="{52E70560-6972-CD70-F1AA-4C5D5CB38713}"/>
              </a:ext>
            </a:extLst>
          </p:cNvPr>
          <p:cNvSpPr/>
          <p:nvPr/>
        </p:nvSpPr>
        <p:spPr>
          <a:xfrm rot="18281559" flipH="1">
            <a:off x="7577183" y="3207655"/>
            <a:ext cx="1057742" cy="497081"/>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4AAFDBE3-BE13-57D1-6F54-B30FB8CF1D17}"/>
              </a:ext>
            </a:extLst>
          </p:cNvPr>
          <p:cNvSpPr/>
          <p:nvPr/>
        </p:nvSpPr>
        <p:spPr>
          <a:xfrm rot="18281559" flipV="1">
            <a:off x="7577183" y="3251617"/>
            <a:ext cx="1057742" cy="497081"/>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50C6B7D5-683B-A270-7077-154E098419FD}"/>
              </a:ext>
            </a:extLst>
          </p:cNvPr>
          <p:cNvSpPr txBox="1"/>
          <p:nvPr/>
        </p:nvSpPr>
        <p:spPr>
          <a:xfrm rot="1719315">
            <a:off x="3786993" y="3245164"/>
            <a:ext cx="753630"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应用实践</a:t>
            </a:r>
          </a:p>
        </p:txBody>
      </p:sp>
      <p:sp>
        <p:nvSpPr>
          <p:cNvPr id="76" name="文本框 75">
            <a:extLst>
              <a:ext uri="{FF2B5EF4-FFF2-40B4-BE49-F238E27FC236}">
                <a16:creationId xmlns:a16="http://schemas.microsoft.com/office/drawing/2014/main" id="{7361C05F-719A-F7A7-ED11-8BFFB316D966}"/>
              </a:ext>
            </a:extLst>
          </p:cNvPr>
          <p:cNvSpPr txBox="1"/>
          <p:nvPr/>
        </p:nvSpPr>
        <p:spPr>
          <a:xfrm rot="1840398">
            <a:off x="3598194" y="3488796"/>
            <a:ext cx="827474"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验证优化</a:t>
            </a:r>
          </a:p>
        </p:txBody>
      </p:sp>
      <p:sp>
        <p:nvSpPr>
          <p:cNvPr id="77" name="文本框 76">
            <a:extLst>
              <a:ext uri="{FF2B5EF4-FFF2-40B4-BE49-F238E27FC236}">
                <a16:creationId xmlns:a16="http://schemas.microsoft.com/office/drawing/2014/main" id="{9AF37B76-ECA7-6127-D467-3246FA832957}"/>
              </a:ext>
            </a:extLst>
          </p:cNvPr>
          <p:cNvSpPr txBox="1"/>
          <p:nvPr/>
        </p:nvSpPr>
        <p:spPr>
          <a:xfrm rot="19700478">
            <a:off x="7647033" y="3270608"/>
            <a:ext cx="753630"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应用实践</a:t>
            </a:r>
          </a:p>
        </p:txBody>
      </p:sp>
      <p:sp>
        <p:nvSpPr>
          <p:cNvPr id="78" name="文本框 77">
            <a:extLst>
              <a:ext uri="{FF2B5EF4-FFF2-40B4-BE49-F238E27FC236}">
                <a16:creationId xmlns:a16="http://schemas.microsoft.com/office/drawing/2014/main" id="{30AF8CBC-B214-A593-A185-AFE3C26728E6}"/>
              </a:ext>
            </a:extLst>
          </p:cNvPr>
          <p:cNvSpPr txBox="1"/>
          <p:nvPr/>
        </p:nvSpPr>
        <p:spPr>
          <a:xfrm rot="19821561">
            <a:off x="7758524" y="3467379"/>
            <a:ext cx="827474" cy="246221"/>
          </a:xfrm>
          <a:prstGeom prst="rect">
            <a:avLst/>
          </a:prstGeom>
          <a:noFill/>
          <a:ln>
            <a:noFill/>
          </a:ln>
        </p:spPr>
        <p:txBody>
          <a:bodyPr wrap="square" rtlCol="0">
            <a:spAutoFit/>
          </a:bodyPr>
          <a:lstStyle/>
          <a:p>
            <a:pPr algn="ct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验证优化</a:t>
            </a:r>
          </a:p>
        </p:txBody>
      </p:sp>
      <p:sp>
        <p:nvSpPr>
          <p:cNvPr id="26" name="文本框 25">
            <a:extLst>
              <a:ext uri="{FF2B5EF4-FFF2-40B4-BE49-F238E27FC236}">
                <a16:creationId xmlns:a16="http://schemas.microsoft.com/office/drawing/2014/main" id="{0C175402-193C-2900-9270-8060D75AFABF}"/>
              </a:ext>
            </a:extLst>
          </p:cNvPr>
          <p:cNvSpPr txBox="1"/>
          <p:nvPr/>
        </p:nvSpPr>
        <p:spPr>
          <a:xfrm>
            <a:off x="1419508" y="2684739"/>
            <a:ext cx="2342680" cy="276999"/>
          </a:xfrm>
          <a:prstGeom prst="rect">
            <a:avLst/>
          </a:prstGeom>
          <a:noFill/>
        </p:spPr>
        <p:txBody>
          <a:bodyPr wrap="square" rtlCol="0">
            <a:spAutoFit/>
          </a:bodyPr>
          <a:lstStyle>
            <a:defPPr>
              <a:defRPr lang="zh-CN"/>
            </a:defPPr>
            <a:lvl1pPr algn="ctr">
              <a:defRPr sz="1400">
                <a:solidFill>
                  <a:srgbClr val="65AADD"/>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sz="1200" dirty="0">
                <a:solidFill>
                  <a:srgbClr val="EC8C21"/>
                </a:solidFill>
              </a:rPr>
              <a:t>系统全程闭环质量评价持续改进</a:t>
            </a:r>
          </a:p>
        </p:txBody>
      </p:sp>
      <p:sp>
        <p:nvSpPr>
          <p:cNvPr id="27" name="文本框 26">
            <a:extLst>
              <a:ext uri="{FF2B5EF4-FFF2-40B4-BE49-F238E27FC236}">
                <a16:creationId xmlns:a16="http://schemas.microsoft.com/office/drawing/2014/main" id="{C49BBDDF-237D-BA3B-F7E5-8EAC7BF92AEC}"/>
              </a:ext>
            </a:extLst>
          </p:cNvPr>
          <p:cNvSpPr txBox="1"/>
          <p:nvPr/>
        </p:nvSpPr>
        <p:spPr>
          <a:xfrm>
            <a:off x="2039566" y="2384293"/>
            <a:ext cx="1102564" cy="369332"/>
          </a:xfrm>
          <a:prstGeom prst="rect">
            <a:avLst/>
          </a:prstGeom>
          <a:noFill/>
        </p:spPr>
        <p:txBody>
          <a:bodyPr wrap="square" rtlCol="0">
            <a:spAutoFit/>
          </a:bodyPr>
          <a:lstStyle/>
          <a:p>
            <a:pPr algn="ctr"/>
            <a:r>
              <a:rPr lang="zh-CN" altLang="en-US" b="1" dirty="0">
                <a:solidFill>
                  <a:srgbClr val="EC8C21"/>
                </a:solidFill>
                <a:latin typeface="微软雅黑" panose="020B0503020204020204" pitchFamily="34" charset="-122"/>
                <a:ea typeface="微软雅黑" panose="020B0503020204020204" pitchFamily="34" charset="-122"/>
              </a:rPr>
              <a:t>主要环节</a:t>
            </a:r>
          </a:p>
        </p:txBody>
      </p:sp>
      <p:sp>
        <p:nvSpPr>
          <p:cNvPr id="25" name="椭圆 24">
            <a:extLst>
              <a:ext uri="{FF2B5EF4-FFF2-40B4-BE49-F238E27FC236}">
                <a16:creationId xmlns:a16="http://schemas.microsoft.com/office/drawing/2014/main" id="{9C8E0F85-7650-F9BD-84EB-2CB5DB2B520B}"/>
              </a:ext>
            </a:extLst>
          </p:cNvPr>
          <p:cNvSpPr/>
          <p:nvPr/>
        </p:nvSpPr>
        <p:spPr>
          <a:xfrm>
            <a:off x="1295118" y="2646044"/>
            <a:ext cx="2591460" cy="442758"/>
          </a:xfrm>
          <a:prstGeom prst="ellipse">
            <a:avLst/>
          </a:prstGeom>
          <a:gradFill>
            <a:gsLst>
              <a:gs pos="20000">
                <a:srgbClr val="EC8C21">
                  <a:alpha val="0"/>
                </a:srgbClr>
              </a:gs>
              <a:gs pos="100000">
                <a:srgbClr val="EC8C21">
                  <a:alpha val="7000"/>
                </a:srgbClr>
              </a:gs>
            </a:gsLst>
            <a:lin ang="5400000" scaled="1"/>
          </a:gradFill>
          <a:ln w="3175">
            <a:gradFill flip="none" rotWithShape="1">
              <a:gsLst>
                <a:gs pos="0">
                  <a:srgbClr val="EC8C21">
                    <a:alpha val="0"/>
                  </a:srgbClr>
                </a:gs>
                <a:gs pos="100000">
                  <a:srgbClr val="EC8C2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a:extLst>
              <a:ext uri="{FF2B5EF4-FFF2-40B4-BE49-F238E27FC236}">
                <a16:creationId xmlns:a16="http://schemas.microsoft.com/office/drawing/2014/main" id="{E32CE1D3-6782-D89C-CB8C-183D480FF40A}"/>
              </a:ext>
            </a:extLst>
          </p:cNvPr>
          <p:cNvGrpSpPr/>
          <p:nvPr/>
        </p:nvGrpSpPr>
        <p:grpSpPr>
          <a:xfrm>
            <a:off x="2170434" y="2944968"/>
            <a:ext cx="840829" cy="276999"/>
            <a:chOff x="3625515" y="1888222"/>
            <a:chExt cx="840829" cy="276999"/>
          </a:xfrm>
        </p:grpSpPr>
        <p:sp>
          <p:nvSpPr>
            <p:cNvPr id="81" name="矩形: 圆角 80">
              <a:extLst>
                <a:ext uri="{FF2B5EF4-FFF2-40B4-BE49-F238E27FC236}">
                  <a16:creationId xmlns:a16="http://schemas.microsoft.com/office/drawing/2014/main" id="{0B8C73AB-3091-EC32-7BDF-8326EFA4429A}"/>
                </a:ext>
              </a:extLst>
            </p:cNvPr>
            <p:cNvSpPr/>
            <p:nvPr/>
          </p:nvSpPr>
          <p:spPr>
            <a:xfrm>
              <a:off x="3625515" y="1895387"/>
              <a:ext cx="840829" cy="254535"/>
            </a:xfrm>
            <a:prstGeom prst="roundRect">
              <a:avLst>
                <a:gd name="adj" fmla="val 50000"/>
              </a:avLst>
            </a:prstGeom>
            <a:solidFill>
              <a:srgbClr val="EC8C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B7084AA1-3BB7-EF29-D9CF-96ED8A6778C1}"/>
                </a:ext>
              </a:extLst>
            </p:cNvPr>
            <p:cNvSpPr txBox="1"/>
            <p:nvPr/>
          </p:nvSpPr>
          <p:spPr>
            <a:xfrm>
              <a:off x="3625515" y="1888222"/>
              <a:ext cx="840828" cy="276999"/>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课题二</a:t>
              </a:r>
            </a:p>
          </p:txBody>
        </p:sp>
      </p:grpSp>
      <p:sp>
        <p:nvSpPr>
          <p:cNvPr id="32" name="椭圆 31">
            <a:extLst>
              <a:ext uri="{FF2B5EF4-FFF2-40B4-BE49-F238E27FC236}">
                <a16:creationId xmlns:a16="http://schemas.microsoft.com/office/drawing/2014/main" id="{6E9F62FD-64F5-1599-1D5A-97008B42B875}"/>
              </a:ext>
            </a:extLst>
          </p:cNvPr>
          <p:cNvSpPr/>
          <p:nvPr/>
        </p:nvSpPr>
        <p:spPr>
          <a:xfrm>
            <a:off x="8305423" y="2646044"/>
            <a:ext cx="2591460" cy="442758"/>
          </a:xfrm>
          <a:prstGeom prst="ellipse">
            <a:avLst/>
          </a:prstGeom>
          <a:gradFill>
            <a:gsLst>
              <a:gs pos="20000">
                <a:srgbClr val="37B8AF">
                  <a:alpha val="0"/>
                </a:srgbClr>
              </a:gs>
              <a:gs pos="100000">
                <a:srgbClr val="37B8AF">
                  <a:alpha val="7000"/>
                </a:srgbClr>
              </a:gs>
            </a:gsLst>
            <a:lin ang="5400000" scaled="1"/>
          </a:gradFill>
          <a:ln w="3175">
            <a:gradFill flip="none" rotWithShape="1">
              <a:gsLst>
                <a:gs pos="0">
                  <a:srgbClr val="37B8AF">
                    <a:alpha val="0"/>
                  </a:srgbClr>
                </a:gs>
                <a:gs pos="100000">
                  <a:srgbClr val="37B8AF"/>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DCFFBD01-E38C-4887-C184-080193E3D0B4}"/>
              </a:ext>
            </a:extLst>
          </p:cNvPr>
          <p:cNvSpPr txBox="1"/>
          <p:nvPr/>
        </p:nvSpPr>
        <p:spPr>
          <a:xfrm>
            <a:off x="8580810" y="2684739"/>
            <a:ext cx="2040686" cy="276999"/>
          </a:xfrm>
          <a:prstGeom prst="rect">
            <a:avLst/>
          </a:prstGeom>
          <a:noFill/>
        </p:spPr>
        <p:txBody>
          <a:bodyPr wrap="square" rtlCol="0">
            <a:spAutoFit/>
          </a:bodyPr>
          <a:lstStyle>
            <a:defPPr>
              <a:defRPr lang="zh-CN"/>
            </a:defPPr>
            <a:lvl1pPr algn="ctr">
              <a:defRPr sz="1400">
                <a:solidFill>
                  <a:srgbClr val="65AADD"/>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sz="1200" dirty="0">
                <a:solidFill>
                  <a:srgbClr val="37B8AF"/>
                </a:solidFill>
              </a:rPr>
              <a:t>有效性评价及全程质量指标</a:t>
            </a:r>
          </a:p>
        </p:txBody>
      </p:sp>
      <p:sp>
        <p:nvSpPr>
          <p:cNvPr id="34" name="文本框 33">
            <a:extLst>
              <a:ext uri="{FF2B5EF4-FFF2-40B4-BE49-F238E27FC236}">
                <a16:creationId xmlns:a16="http://schemas.microsoft.com/office/drawing/2014/main" id="{8BF640DD-5F17-4547-DCCF-D11173978EA2}"/>
              </a:ext>
            </a:extLst>
          </p:cNvPr>
          <p:cNvSpPr txBox="1"/>
          <p:nvPr/>
        </p:nvSpPr>
        <p:spPr>
          <a:xfrm>
            <a:off x="8921244" y="2384293"/>
            <a:ext cx="1359818" cy="369332"/>
          </a:xfrm>
          <a:prstGeom prst="rect">
            <a:avLst/>
          </a:prstGeom>
          <a:noFill/>
        </p:spPr>
        <p:txBody>
          <a:bodyPr wrap="square" rtlCol="0">
            <a:spAutoFit/>
          </a:bodyPr>
          <a:lstStyle/>
          <a:p>
            <a:pPr algn="ctr"/>
            <a:r>
              <a:rPr lang="zh-CN" altLang="en-US" b="1" dirty="0">
                <a:solidFill>
                  <a:srgbClr val="37B8AF"/>
                </a:solidFill>
                <a:latin typeface="微软雅黑" panose="020B0503020204020204" pitchFamily="34" charset="-122"/>
                <a:ea typeface="微软雅黑" panose="020B0503020204020204" pitchFamily="34" charset="-122"/>
              </a:rPr>
              <a:t>反馈控制</a:t>
            </a:r>
          </a:p>
        </p:txBody>
      </p:sp>
      <p:grpSp>
        <p:nvGrpSpPr>
          <p:cNvPr id="83" name="组合 82">
            <a:extLst>
              <a:ext uri="{FF2B5EF4-FFF2-40B4-BE49-F238E27FC236}">
                <a16:creationId xmlns:a16="http://schemas.microsoft.com/office/drawing/2014/main" id="{9DD395DD-49C3-47F6-969C-A228D1F2C447}"/>
              </a:ext>
            </a:extLst>
          </p:cNvPr>
          <p:cNvGrpSpPr/>
          <p:nvPr/>
        </p:nvGrpSpPr>
        <p:grpSpPr>
          <a:xfrm>
            <a:off x="9180739" y="2944968"/>
            <a:ext cx="840829" cy="276999"/>
            <a:chOff x="7798493" y="2527300"/>
            <a:chExt cx="840829" cy="276999"/>
          </a:xfrm>
        </p:grpSpPr>
        <p:sp>
          <p:nvSpPr>
            <p:cNvPr id="84" name="矩形: 圆角 83">
              <a:extLst>
                <a:ext uri="{FF2B5EF4-FFF2-40B4-BE49-F238E27FC236}">
                  <a16:creationId xmlns:a16="http://schemas.microsoft.com/office/drawing/2014/main" id="{A5620F42-2A9A-2126-BBEB-B807E62463BE}"/>
                </a:ext>
              </a:extLst>
            </p:cNvPr>
            <p:cNvSpPr/>
            <p:nvPr/>
          </p:nvSpPr>
          <p:spPr>
            <a:xfrm>
              <a:off x="7798493" y="2534465"/>
              <a:ext cx="840829" cy="254535"/>
            </a:xfrm>
            <a:prstGeom prst="roundRect">
              <a:avLst>
                <a:gd name="adj" fmla="val 50000"/>
              </a:avLst>
            </a:prstGeom>
            <a:solidFill>
              <a:srgbClr val="37B8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a:extLst>
                <a:ext uri="{FF2B5EF4-FFF2-40B4-BE49-F238E27FC236}">
                  <a16:creationId xmlns:a16="http://schemas.microsoft.com/office/drawing/2014/main" id="{0ED78C4A-6159-7D7F-6729-D9CA134C18AE}"/>
                </a:ext>
              </a:extLst>
            </p:cNvPr>
            <p:cNvSpPr txBox="1"/>
            <p:nvPr/>
          </p:nvSpPr>
          <p:spPr>
            <a:xfrm>
              <a:off x="7798493" y="2527300"/>
              <a:ext cx="840828" cy="276999"/>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课题三</a:t>
              </a:r>
            </a:p>
          </p:txBody>
        </p:sp>
      </p:grpSp>
      <p:grpSp>
        <p:nvGrpSpPr>
          <p:cNvPr id="94" name="组合 93">
            <a:extLst>
              <a:ext uri="{FF2B5EF4-FFF2-40B4-BE49-F238E27FC236}">
                <a16:creationId xmlns:a16="http://schemas.microsoft.com/office/drawing/2014/main" id="{F9C35921-1E90-6034-2F84-AED6310C77A6}"/>
              </a:ext>
            </a:extLst>
          </p:cNvPr>
          <p:cNvGrpSpPr/>
          <p:nvPr/>
        </p:nvGrpSpPr>
        <p:grpSpPr>
          <a:xfrm>
            <a:off x="5848889" y="5060598"/>
            <a:ext cx="497156" cy="481416"/>
            <a:chOff x="5904064" y="4932742"/>
            <a:chExt cx="386806" cy="374560"/>
          </a:xfrm>
        </p:grpSpPr>
        <p:sp>
          <p:nvSpPr>
            <p:cNvPr id="89" name="任意多边形: 形状 88">
              <a:extLst>
                <a:ext uri="{FF2B5EF4-FFF2-40B4-BE49-F238E27FC236}">
                  <a16:creationId xmlns:a16="http://schemas.microsoft.com/office/drawing/2014/main" id="{20D8DAE5-ADFE-97AC-F9D6-13CFFDC6D3D8}"/>
                </a:ext>
              </a:extLst>
            </p:cNvPr>
            <p:cNvSpPr/>
            <p:nvPr/>
          </p:nvSpPr>
          <p:spPr>
            <a:xfrm rot="7997744">
              <a:off x="5938571" y="4940058"/>
              <a:ext cx="359615" cy="344983"/>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形状 89">
              <a:extLst>
                <a:ext uri="{FF2B5EF4-FFF2-40B4-BE49-F238E27FC236}">
                  <a16:creationId xmlns:a16="http://schemas.microsoft.com/office/drawing/2014/main" id="{EF502FEC-ACD8-6EED-67C4-5B3B20E847DE}"/>
                </a:ext>
              </a:extLst>
            </p:cNvPr>
            <p:cNvSpPr/>
            <p:nvPr/>
          </p:nvSpPr>
          <p:spPr>
            <a:xfrm rot="7997744" flipH="1" flipV="1">
              <a:off x="5896748" y="4955003"/>
              <a:ext cx="359615" cy="344983"/>
            </a:xfrm>
            <a:custGeom>
              <a:avLst/>
              <a:gdLst>
                <a:gd name="connsiteX0" fmla="*/ 0 w 1780161"/>
                <a:gd name="connsiteY0" fmla="*/ 836579 h 836579"/>
                <a:gd name="connsiteX1" fmla="*/ 1780161 w 1780161"/>
                <a:gd name="connsiteY1" fmla="*/ 0 h 836579"/>
                <a:gd name="connsiteX2" fmla="*/ 1449421 w 1780161"/>
                <a:gd name="connsiteY2" fmla="*/ 9727 h 836579"/>
              </a:gdLst>
              <a:ahLst/>
              <a:cxnLst>
                <a:cxn ang="0">
                  <a:pos x="connsiteX0" y="connsiteY0"/>
                </a:cxn>
                <a:cxn ang="0">
                  <a:pos x="connsiteX1" y="connsiteY1"/>
                </a:cxn>
                <a:cxn ang="0">
                  <a:pos x="connsiteX2" y="connsiteY2"/>
                </a:cxn>
              </a:cxnLst>
              <a:rect l="l" t="t" r="r" b="b"/>
              <a:pathLst>
                <a:path w="1780161" h="836579">
                  <a:moveTo>
                    <a:pt x="0" y="836579"/>
                  </a:moveTo>
                  <a:lnTo>
                    <a:pt x="1780161" y="0"/>
                  </a:lnTo>
                  <a:lnTo>
                    <a:pt x="1449421" y="9727"/>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36D2F666-A14D-6D60-0152-D2A43999F691}"/>
              </a:ext>
            </a:extLst>
          </p:cNvPr>
          <p:cNvGrpSpPr/>
          <p:nvPr/>
        </p:nvGrpSpPr>
        <p:grpSpPr>
          <a:xfrm>
            <a:off x="5554134" y="5040614"/>
            <a:ext cx="1083732" cy="405882"/>
            <a:chOff x="5585257" y="4887342"/>
            <a:chExt cx="1083732" cy="405882"/>
          </a:xfrm>
        </p:grpSpPr>
        <p:sp>
          <p:nvSpPr>
            <p:cNvPr id="95" name="文本框 94">
              <a:extLst>
                <a:ext uri="{FF2B5EF4-FFF2-40B4-BE49-F238E27FC236}">
                  <a16:creationId xmlns:a16="http://schemas.microsoft.com/office/drawing/2014/main" id="{0106CE61-6AAD-2C0D-6980-E9749B32FABB}"/>
                </a:ext>
              </a:extLst>
            </p:cNvPr>
            <p:cNvSpPr txBox="1"/>
            <p:nvPr/>
          </p:nvSpPr>
          <p:spPr>
            <a:xfrm>
              <a:off x="6220145" y="4893114"/>
              <a:ext cx="448844" cy="400110"/>
            </a:xfrm>
            <a:prstGeom prst="rect">
              <a:avLst/>
            </a:prstGeom>
            <a:noFill/>
            <a:ln>
              <a:noFill/>
            </a:ln>
          </p:spPr>
          <p:txBody>
            <a:bodyPr wrap="square" rtlCol="0">
              <a:spAutoFit/>
            </a:bodyPr>
            <a:lstStyle>
              <a:defPPr>
                <a:defRPr lang="zh-CN"/>
              </a:defPPr>
              <a:lvl1pPr algn="ctr">
                <a:defRPr sz="10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建设</a:t>
              </a:r>
              <a:endParaRPr lang="en-US" altLang="zh-CN" dirty="0"/>
            </a:p>
            <a:p>
              <a:r>
                <a:rPr lang="zh-CN" altLang="en-US" dirty="0"/>
                <a:t>推广</a:t>
              </a:r>
            </a:p>
          </p:txBody>
        </p:sp>
        <p:sp>
          <p:nvSpPr>
            <p:cNvPr id="96" name="文本框 95">
              <a:extLst>
                <a:ext uri="{FF2B5EF4-FFF2-40B4-BE49-F238E27FC236}">
                  <a16:creationId xmlns:a16="http://schemas.microsoft.com/office/drawing/2014/main" id="{8D3DD1F5-C35E-6123-6015-C7DBD1A71273}"/>
                </a:ext>
              </a:extLst>
            </p:cNvPr>
            <p:cNvSpPr txBox="1"/>
            <p:nvPr/>
          </p:nvSpPr>
          <p:spPr>
            <a:xfrm>
              <a:off x="5585257" y="4887342"/>
              <a:ext cx="448844" cy="400110"/>
            </a:xfrm>
            <a:prstGeom prst="rect">
              <a:avLst/>
            </a:prstGeom>
            <a:noFill/>
            <a:ln>
              <a:noFill/>
            </a:ln>
          </p:spPr>
          <p:txBody>
            <a:bodyPr wrap="square" rtlCol="0">
              <a:spAutoFit/>
            </a:bodyPr>
            <a:lstStyle>
              <a:defPPr>
                <a:defRPr lang="zh-CN"/>
              </a:defPPr>
              <a:lvl1pPr algn="ctr">
                <a:defRPr sz="10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专员</a:t>
              </a:r>
              <a:endParaRPr lang="en-US" altLang="zh-CN" dirty="0"/>
            </a:p>
            <a:p>
              <a:r>
                <a:rPr lang="zh-CN" altLang="en-US" dirty="0"/>
                <a:t>质控</a:t>
              </a:r>
            </a:p>
          </p:txBody>
        </p:sp>
      </p:grpSp>
      <p:sp>
        <p:nvSpPr>
          <p:cNvPr id="98" name="文本框 97">
            <a:extLst>
              <a:ext uri="{FF2B5EF4-FFF2-40B4-BE49-F238E27FC236}">
                <a16:creationId xmlns:a16="http://schemas.microsoft.com/office/drawing/2014/main" id="{DC6F71C6-AFFE-B012-DF72-D20ED0545CCB}"/>
              </a:ext>
            </a:extLst>
          </p:cNvPr>
          <p:cNvSpPr txBox="1"/>
          <p:nvPr/>
        </p:nvSpPr>
        <p:spPr>
          <a:xfrm>
            <a:off x="5225408" y="3701329"/>
            <a:ext cx="1649618" cy="460375"/>
          </a:xfrm>
          <a:prstGeom prst="rect">
            <a:avLst/>
          </a:prstGeom>
          <a:noFill/>
        </p:spPr>
        <p:txBody>
          <a:bodyPr wrap="square" rtlCol="0">
            <a:prstTxWarp prst="textArchUp">
              <a:avLst/>
            </a:prstTxWarp>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应 用 示 范</a:t>
            </a:r>
          </a:p>
        </p:txBody>
      </p:sp>
      <p:sp>
        <p:nvSpPr>
          <p:cNvPr id="99" name="文本框 98">
            <a:extLst>
              <a:ext uri="{FF2B5EF4-FFF2-40B4-BE49-F238E27FC236}">
                <a16:creationId xmlns:a16="http://schemas.microsoft.com/office/drawing/2014/main" id="{A1DE83DF-5A54-A113-D97C-930BA872DD03}"/>
              </a:ext>
            </a:extLst>
          </p:cNvPr>
          <p:cNvSpPr txBox="1"/>
          <p:nvPr/>
        </p:nvSpPr>
        <p:spPr>
          <a:xfrm rot="5400000">
            <a:off x="9812156" y="3201618"/>
            <a:ext cx="2905140" cy="840828"/>
          </a:xfrm>
          <a:prstGeom prst="rect">
            <a:avLst/>
          </a:prstGeom>
          <a:noFill/>
        </p:spPr>
        <p:txBody>
          <a:bodyPr vert="eaVert" wrap="none" rtlCol="0">
            <a:prstTxWarp prst="textArchUp">
              <a:avLst/>
            </a:prstTxWarp>
            <a:spAutoFit/>
          </a:bodyPr>
          <a:lstStyle/>
          <a:p>
            <a:r>
              <a:rPr lang="zh-CN" altLang="en-US" sz="3200" b="1" dirty="0">
                <a:solidFill>
                  <a:srgbClr val="37B8AF">
                    <a:alpha val="52000"/>
                  </a:srgbClr>
                </a:solidFill>
                <a:latin typeface="Arial Black" panose="020B0A04020102020204" charset="0"/>
                <a:ea typeface="汉仪中黑 简" panose="00020600040101010101" charset="-122"/>
              </a:rPr>
              <a:t>多组学数据库</a:t>
            </a:r>
          </a:p>
        </p:txBody>
      </p:sp>
      <p:sp>
        <p:nvSpPr>
          <p:cNvPr id="100" name="文本框 99">
            <a:extLst>
              <a:ext uri="{FF2B5EF4-FFF2-40B4-BE49-F238E27FC236}">
                <a16:creationId xmlns:a16="http://schemas.microsoft.com/office/drawing/2014/main" id="{66B28718-082F-F035-BA8A-196CF0B74153}"/>
              </a:ext>
            </a:extLst>
          </p:cNvPr>
          <p:cNvSpPr txBox="1"/>
          <p:nvPr/>
        </p:nvSpPr>
        <p:spPr>
          <a:xfrm rot="5400000">
            <a:off x="-118059" y="3172168"/>
            <a:ext cx="2472798" cy="899729"/>
          </a:xfrm>
          <a:prstGeom prst="rect">
            <a:avLst/>
          </a:prstGeom>
          <a:noFill/>
        </p:spPr>
        <p:txBody>
          <a:bodyPr vert="eaVert" wrap="none" rtlCol="0">
            <a:prstTxWarp prst="textArchDown">
              <a:avLst>
                <a:gd name="adj" fmla="val 1061574"/>
              </a:avLst>
            </a:prstTxWarp>
            <a:spAutoFit/>
          </a:bodyPr>
          <a:lstStyle/>
          <a:p>
            <a:r>
              <a:rPr lang="zh-CN" altLang="en-US" sz="3200" b="1" dirty="0">
                <a:solidFill>
                  <a:srgbClr val="EC8C21">
                    <a:alpha val="52000"/>
                  </a:srgbClr>
                </a:solidFill>
                <a:latin typeface="Arial Black" panose="020B0A04020102020204" charset="0"/>
                <a:ea typeface="汉仪中黑 简" panose="00020600040101010101" charset="-122"/>
              </a:rPr>
              <a:t>队列数据库</a:t>
            </a:r>
          </a:p>
        </p:txBody>
      </p:sp>
      <p:grpSp>
        <p:nvGrpSpPr>
          <p:cNvPr id="13" name="组合 12">
            <a:extLst>
              <a:ext uri="{FF2B5EF4-FFF2-40B4-BE49-F238E27FC236}">
                <a16:creationId xmlns:a16="http://schemas.microsoft.com/office/drawing/2014/main" id="{9ED6B6BF-B3AF-B32B-259D-F2AD1B7465E4}"/>
              </a:ext>
            </a:extLst>
          </p:cNvPr>
          <p:cNvGrpSpPr/>
          <p:nvPr/>
        </p:nvGrpSpPr>
        <p:grpSpPr>
          <a:xfrm>
            <a:off x="5904714" y="989623"/>
            <a:ext cx="427328" cy="427328"/>
            <a:chOff x="5904714" y="868376"/>
            <a:chExt cx="427328" cy="427328"/>
          </a:xfrm>
        </p:grpSpPr>
        <p:sp>
          <p:nvSpPr>
            <p:cNvPr id="11" name="椭圆 10">
              <a:extLst>
                <a:ext uri="{FF2B5EF4-FFF2-40B4-BE49-F238E27FC236}">
                  <a16:creationId xmlns:a16="http://schemas.microsoft.com/office/drawing/2014/main" id="{73613AF4-C8EC-2B67-51F0-C1AE661EBDA7}"/>
                </a:ext>
              </a:extLst>
            </p:cNvPr>
            <p:cNvSpPr/>
            <p:nvPr/>
          </p:nvSpPr>
          <p:spPr>
            <a:xfrm>
              <a:off x="5904714" y="868376"/>
              <a:ext cx="427328" cy="427328"/>
            </a:xfrm>
            <a:prstGeom prst="ellipse">
              <a:avLst/>
            </a:prstGeom>
            <a:solidFill>
              <a:srgbClr val="65AADD">
                <a:alpha val="45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E98F3E2F-29FA-31DC-72D4-665BBA381A9E}"/>
                </a:ext>
              </a:extLst>
            </p:cNvPr>
            <p:cNvSpPr/>
            <p:nvPr/>
          </p:nvSpPr>
          <p:spPr>
            <a:xfrm>
              <a:off x="5949548" y="913210"/>
              <a:ext cx="337660" cy="337660"/>
            </a:xfrm>
            <a:prstGeom prst="ellipse">
              <a:avLst/>
            </a:prstGeom>
            <a:solidFill>
              <a:schemeClr val="bg1"/>
            </a:solidFill>
            <a:ln w="635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a16="http://schemas.microsoft.com/office/drawing/2014/main" id="{D5D44271-1032-AC01-7422-C908A18755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0197" y="1095106"/>
            <a:ext cx="216363" cy="216363"/>
          </a:xfrm>
          <a:prstGeom prst="rect">
            <a:avLst/>
          </a:prstGeom>
        </p:spPr>
      </p:pic>
      <p:grpSp>
        <p:nvGrpSpPr>
          <p:cNvPr id="28" name="组合 27">
            <a:extLst>
              <a:ext uri="{FF2B5EF4-FFF2-40B4-BE49-F238E27FC236}">
                <a16:creationId xmlns:a16="http://schemas.microsoft.com/office/drawing/2014/main" id="{C718180F-B27A-261B-8870-DAA966978694}"/>
              </a:ext>
            </a:extLst>
          </p:cNvPr>
          <p:cNvGrpSpPr/>
          <p:nvPr/>
        </p:nvGrpSpPr>
        <p:grpSpPr>
          <a:xfrm>
            <a:off x="2383621" y="1967245"/>
            <a:ext cx="427328" cy="427328"/>
            <a:chOff x="5904714" y="868376"/>
            <a:chExt cx="427328" cy="427328"/>
          </a:xfrm>
        </p:grpSpPr>
        <p:sp>
          <p:nvSpPr>
            <p:cNvPr id="29" name="椭圆 28">
              <a:extLst>
                <a:ext uri="{FF2B5EF4-FFF2-40B4-BE49-F238E27FC236}">
                  <a16:creationId xmlns:a16="http://schemas.microsoft.com/office/drawing/2014/main" id="{50745441-9650-B1B5-0270-C8B5F51FA09C}"/>
                </a:ext>
              </a:extLst>
            </p:cNvPr>
            <p:cNvSpPr/>
            <p:nvPr/>
          </p:nvSpPr>
          <p:spPr>
            <a:xfrm>
              <a:off x="5904714" y="868376"/>
              <a:ext cx="427328" cy="427328"/>
            </a:xfrm>
            <a:prstGeom prst="ellipse">
              <a:avLst/>
            </a:prstGeom>
            <a:solidFill>
              <a:srgbClr val="EC8C21">
                <a:alpha val="45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3575001B-00C8-F11B-8228-2FB534086813}"/>
                </a:ext>
              </a:extLst>
            </p:cNvPr>
            <p:cNvSpPr/>
            <p:nvPr/>
          </p:nvSpPr>
          <p:spPr>
            <a:xfrm>
              <a:off x="5949548" y="913210"/>
              <a:ext cx="337660" cy="337660"/>
            </a:xfrm>
            <a:prstGeom prst="ellipse">
              <a:avLst/>
            </a:prstGeom>
            <a:solidFill>
              <a:schemeClr val="bg1"/>
            </a:solidFill>
            <a:ln w="6350">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42757EF7-0DED-D1F7-0310-6337A1952A88}"/>
              </a:ext>
            </a:extLst>
          </p:cNvPr>
          <p:cNvGrpSpPr/>
          <p:nvPr/>
        </p:nvGrpSpPr>
        <p:grpSpPr>
          <a:xfrm>
            <a:off x="9387489" y="1967245"/>
            <a:ext cx="427328" cy="427328"/>
            <a:chOff x="5904714" y="868376"/>
            <a:chExt cx="427328" cy="427328"/>
          </a:xfrm>
        </p:grpSpPr>
        <p:sp>
          <p:nvSpPr>
            <p:cNvPr id="35" name="椭圆 34">
              <a:extLst>
                <a:ext uri="{FF2B5EF4-FFF2-40B4-BE49-F238E27FC236}">
                  <a16:creationId xmlns:a16="http://schemas.microsoft.com/office/drawing/2014/main" id="{19CF44AF-6B81-89BF-9A13-C1DE877B0358}"/>
                </a:ext>
              </a:extLst>
            </p:cNvPr>
            <p:cNvSpPr/>
            <p:nvPr/>
          </p:nvSpPr>
          <p:spPr>
            <a:xfrm>
              <a:off x="5904714" y="868376"/>
              <a:ext cx="427328" cy="427328"/>
            </a:xfrm>
            <a:prstGeom prst="ellipse">
              <a:avLst/>
            </a:prstGeom>
            <a:solidFill>
              <a:srgbClr val="37B8AF">
                <a:alpha val="45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8529384D-0519-3707-AC1E-B0F10D9DE317}"/>
                </a:ext>
              </a:extLst>
            </p:cNvPr>
            <p:cNvSpPr/>
            <p:nvPr/>
          </p:nvSpPr>
          <p:spPr>
            <a:xfrm>
              <a:off x="5949548" y="913210"/>
              <a:ext cx="337660" cy="337660"/>
            </a:xfrm>
            <a:prstGeom prst="ellipse">
              <a:avLst/>
            </a:prstGeom>
            <a:solidFill>
              <a:schemeClr val="bg1"/>
            </a:solidFill>
            <a:ln w="6350">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2" name="图形 41">
            <a:extLst>
              <a:ext uri="{FF2B5EF4-FFF2-40B4-BE49-F238E27FC236}">
                <a16:creationId xmlns:a16="http://schemas.microsoft.com/office/drawing/2014/main" id="{2C94481E-1DDA-597D-6B36-B24F8191ABB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71580" y="2056492"/>
            <a:ext cx="239375" cy="239375"/>
          </a:xfrm>
          <a:prstGeom prst="rect">
            <a:avLst/>
          </a:prstGeom>
        </p:spPr>
      </p:pic>
      <p:pic>
        <p:nvPicPr>
          <p:cNvPr id="55" name="图形 54">
            <a:extLst>
              <a:ext uri="{FF2B5EF4-FFF2-40B4-BE49-F238E27FC236}">
                <a16:creationId xmlns:a16="http://schemas.microsoft.com/office/drawing/2014/main" id="{2D6D606A-60EA-7F50-C9AC-7A58692108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497153" y="2075552"/>
            <a:ext cx="220466" cy="220466"/>
          </a:xfrm>
          <a:prstGeom prst="rect">
            <a:avLst/>
          </a:prstGeom>
        </p:spPr>
      </p:pic>
      <p:sp>
        <p:nvSpPr>
          <p:cNvPr id="103" name="任意多边形: 形状 102">
            <a:extLst>
              <a:ext uri="{FF2B5EF4-FFF2-40B4-BE49-F238E27FC236}">
                <a16:creationId xmlns:a16="http://schemas.microsoft.com/office/drawing/2014/main" id="{DB11CA2D-7612-899A-26B7-DE6379BF03CD}"/>
              </a:ext>
            </a:extLst>
          </p:cNvPr>
          <p:cNvSpPr/>
          <p:nvPr/>
        </p:nvSpPr>
        <p:spPr>
          <a:xfrm rot="13652285">
            <a:off x="1269256" y="4551497"/>
            <a:ext cx="1973988" cy="1708191"/>
          </a:xfrm>
          <a:custGeom>
            <a:avLst/>
            <a:gdLst>
              <a:gd name="connsiteX0" fmla="*/ 1284211 w 1944914"/>
              <a:gd name="connsiteY0" fmla="*/ 42183 h 1683032"/>
              <a:gd name="connsiteX1" fmla="*/ 1944914 w 1944914"/>
              <a:gd name="connsiteY1" fmla="*/ 0 h 1683032"/>
              <a:gd name="connsiteX2" fmla="*/ 1429852 w 1944914"/>
              <a:gd name="connsiteY2" fmla="*/ 415954 h 1683032"/>
              <a:gd name="connsiteX3" fmla="*/ 1385659 w 1944914"/>
              <a:gd name="connsiteY3" fmla="*/ 302538 h 1683032"/>
              <a:gd name="connsiteX4" fmla="*/ 1244826 w 1944914"/>
              <a:gd name="connsiteY4" fmla="*/ 351215 h 1683032"/>
              <a:gd name="connsiteX5" fmla="*/ 12599 w 1944914"/>
              <a:gd name="connsiteY5" fmla="*/ 1602484 h 1683032"/>
              <a:gd name="connsiteX6" fmla="*/ 6493 w 1944914"/>
              <a:gd name="connsiteY6" fmla="*/ 1683032 h 1683032"/>
              <a:gd name="connsiteX7" fmla="*/ 0 w 1944914"/>
              <a:gd name="connsiteY7" fmla="*/ 1597377 h 1683032"/>
              <a:gd name="connsiteX8" fmla="*/ 1277093 w 1944914"/>
              <a:gd name="connsiteY8" fmla="*/ 168016 h 1683032"/>
              <a:gd name="connsiteX9" fmla="*/ 1327002 w 1944914"/>
              <a:gd name="connsiteY9" fmla="*/ 152000 h 168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914" h="1683032">
                <a:moveTo>
                  <a:pt x="1284211" y="42183"/>
                </a:moveTo>
                <a:lnTo>
                  <a:pt x="1944914" y="0"/>
                </a:lnTo>
                <a:lnTo>
                  <a:pt x="1429852" y="415954"/>
                </a:lnTo>
                <a:lnTo>
                  <a:pt x="1385659" y="302538"/>
                </a:lnTo>
                <a:lnTo>
                  <a:pt x="1244826" y="351215"/>
                </a:lnTo>
                <a:cubicBezTo>
                  <a:pt x="570351" y="604169"/>
                  <a:pt x="94608" y="1064558"/>
                  <a:pt x="12599" y="1602484"/>
                </a:cubicBezTo>
                <a:lnTo>
                  <a:pt x="6493" y="1683032"/>
                </a:lnTo>
                <a:lnTo>
                  <a:pt x="0" y="1597377"/>
                </a:lnTo>
                <a:cubicBezTo>
                  <a:pt x="0" y="980160"/>
                  <a:pt x="516399" y="443287"/>
                  <a:pt x="1277093" y="168016"/>
                </a:cubicBezTo>
                <a:lnTo>
                  <a:pt x="1327002" y="152000"/>
                </a:lnTo>
                <a:close/>
              </a:path>
            </a:pathLst>
          </a:custGeom>
          <a:gradFill>
            <a:gsLst>
              <a:gs pos="0">
                <a:srgbClr val="65AADD">
                  <a:alpha val="0"/>
                </a:srgbClr>
              </a:gs>
              <a:gs pos="100000">
                <a:srgbClr val="65AADD">
                  <a:alpha val="27000"/>
                </a:srgbClr>
              </a:gs>
            </a:gsLst>
            <a:lin ang="0" scaled="1"/>
          </a:gradFill>
          <a:ln w="3175">
            <a:gradFill flip="none" rotWithShape="1">
              <a:gsLst>
                <a:gs pos="0">
                  <a:srgbClr val="65AADD">
                    <a:alpha val="0"/>
                  </a:srgbClr>
                </a:gs>
                <a:gs pos="100000">
                  <a:srgbClr val="65AADD">
                    <a:alpha val="52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4" name="任意多边形: 形状 103">
            <a:extLst>
              <a:ext uri="{FF2B5EF4-FFF2-40B4-BE49-F238E27FC236}">
                <a16:creationId xmlns:a16="http://schemas.microsoft.com/office/drawing/2014/main" id="{7CBA2804-F0E9-02AD-14AF-1987363D0527}"/>
              </a:ext>
            </a:extLst>
          </p:cNvPr>
          <p:cNvSpPr/>
          <p:nvPr/>
        </p:nvSpPr>
        <p:spPr>
          <a:xfrm rot="7947715" flipH="1">
            <a:off x="8942291" y="4551497"/>
            <a:ext cx="1973988" cy="1708191"/>
          </a:xfrm>
          <a:custGeom>
            <a:avLst/>
            <a:gdLst>
              <a:gd name="connsiteX0" fmla="*/ 1284211 w 1944914"/>
              <a:gd name="connsiteY0" fmla="*/ 42183 h 1683032"/>
              <a:gd name="connsiteX1" fmla="*/ 1944914 w 1944914"/>
              <a:gd name="connsiteY1" fmla="*/ 0 h 1683032"/>
              <a:gd name="connsiteX2" fmla="*/ 1429852 w 1944914"/>
              <a:gd name="connsiteY2" fmla="*/ 415954 h 1683032"/>
              <a:gd name="connsiteX3" fmla="*/ 1385659 w 1944914"/>
              <a:gd name="connsiteY3" fmla="*/ 302538 h 1683032"/>
              <a:gd name="connsiteX4" fmla="*/ 1244826 w 1944914"/>
              <a:gd name="connsiteY4" fmla="*/ 351215 h 1683032"/>
              <a:gd name="connsiteX5" fmla="*/ 12599 w 1944914"/>
              <a:gd name="connsiteY5" fmla="*/ 1602484 h 1683032"/>
              <a:gd name="connsiteX6" fmla="*/ 6493 w 1944914"/>
              <a:gd name="connsiteY6" fmla="*/ 1683032 h 1683032"/>
              <a:gd name="connsiteX7" fmla="*/ 0 w 1944914"/>
              <a:gd name="connsiteY7" fmla="*/ 1597377 h 1683032"/>
              <a:gd name="connsiteX8" fmla="*/ 1277093 w 1944914"/>
              <a:gd name="connsiteY8" fmla="*/ 168016 h 1683032"/>
              <a:gd name="connsiteX9" fmla="*/ 1327002 w 1944914"/>
              <a:gd name="connsiteY9" fmla="*/ 152000 h 168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914" h="1683032">
                <a:moveTo>
                  <a:pt x="1284211" y="42183"/>
                </a:moveTo>
                <a:lnTo>
                  <a:pt x="1944914" y="0"/>
                </a:lnTo>
                <a:lnTo>
                  <a:pt x="1429852" y="415954"/>
                </a:lnTo>
                <a:lnTo>
                  <a:pt x="1385659" y="302538"/>
                </a:lnTo>
                <a:lnTo>
                  <a:pt x="1244826" y="351215"/>
                </a:lnTo>
                <a:cubicBezTo>
                  <a:pt x="570351" y="604169"/>
                  <a:pt x="94608" y="1064558"/>
                  <a:pt x="12599" y="1602484"/>
                </a:cubicBezTo>
                <a:lnTo>
                  <a:pt x="6493" y="1683032"/>
                </a:lnTo>
                <a:lnTo>
                  <a:pt x="0" y="1597377"/>
                </a:lnTo>
                <a:cubicBezTo>
                  <a:pt x="0" y="980160"/>
                  <a:pt x="516399" y="443287"/>
                  <a:pt x="1277093" y="168016"/>
                </a:cubicBezTo>
                <a:lnTo>
                  <a:pt x="1327002" y="152000"/>
                </a:lnTo>
                <a:close/>
              </a:path>
            </a:pathLst>
          </a:custGeom>
          <a:gradFill>
            <a:gsLst>
              <a:gs pos="0">
                <a:srgbClr val="65AADD">
                  <a:alpha val="0"/>
                </a:srgbClr>
              </a:gs>
              <a:gs pos="100000">
                <a:srgbClr val="65AADD">
                  <a:alpha val="27000"/>
                </a:srgbClr>
              </a:gs>
            </a:gsLst>
            <a:lin ang="0" scaled="1"/>
          </a:gradFill>
          <a:ln w="3175">
            <a:gradFill flip="none" rotWithShape="1">
              <a:gsLst>
                <a:gs pos="0">
                  <a:srgbClr val="65AADD">
                    <a:alpha val="0"/>
                  </a:srgbClr>
                </a:gs>
                <a:gs pos="100000">
                  <a:srgbClr val="65AADD">
                    <a:alpha val="52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5" name="任意多边形: 形状 104">
            <a:extLst>
              <a:ext uri="{FF2B5EF4-FFF2-40B4-BE49-F238E27FC236}">
                <a16:creationId xmlns:a16="http://schemas.microsoft.com/office/drawing/2014/main" id="{A6C4B781-96B5-18AA-0DB1-6FB0AA8A2D9A}"/>
              </a:ext>
            </a:extLst>
          </p:cNvPr>
          <p:cNvSpPr/>
          <p:nvPr/>
        </p:nvSpPr>
        <p:spPr>
          <a:xfrm rot="20700000" flipH="1">
            <a:off x="8522864" y="752491"/>
            <a:ext cx="2423363" cy="2097058"/>
          </a:xfrm>
          <a:custGeom>
            <a:avLst/>
            <a:gdLst>
              <a:gd name="connsiteX0" fmla="*/ 1284211 w 1944914"/>
              <a:gd name="connsiteY0" fmla="*/ 42183 h 1683032"/>
              <a:gd name="connsiteX1" fmla="*/ 1944914 w 1944914"/>
              <a:gd name="connsiteY1" fmla="*/ 0 h 1683032"/>
              <a:gd name="connsiteX2" fmla="*/ 1429852 w 1944914"/>
              <a:gd name="connsiteY2" fmla="*/ 415954 h 1683032"/>
              <a:gd name="connsiteX3" fmla="*/ 1385659 w 1944914"/>
              <a:gd name="connsiteY3" fmla="*/ 302538 h 1683032"/>
              <a:gd name="connsiteX4" fmla="*/ 1244826 w 1944914"/>
              <a:gd name="connsiteY4" fmla="*/ 351215 h 1683032"/>
              <a:gd name="connsiteX5" fmla="*/ 12599 w 1944914"/>
              <a:gd name="connsiteY5" fmla="*/ 1602484 h 1683032"/>
              <a:gd name="connsiteX6" fmla="*/ 6493 w 1944914"/>
              <a:gd name="connsiteY6" fmla="*/ 1683032 h 1683032"/>
              <a:gd name="connsiteX7" fmla="*/ 0 w 1944914"/>
              <a:gd name="connsiteY7" fmla="*/ 1597377 h 1683032"/>
              <a:gd name="connsiteX8" fmla="*/ 1277093 w 1944914"/>
              <a:gd name="connsiteY8" fmla="*/ 168016 h 1683032"/>
              <a:gd name="connsiteX9" fmla="*/ 1327002 w 1944914"/>
              <a:gd name="connsiteY9" fmla="*/ 152000 h 168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914" h="1683032">
                <a:moveTo>
                  <a:pt x="1284211" y="42183"/>
                </a:moveTo>
                <a:lnTo>
                  <a:pt x="1944914" y="0"/>
                </a:lnTo>
                <a:lnTo>
                  <a:pt x="1429852" y="415954"/>
                </a:lnTo>
                <a:lnTo>
                  <a:pt x="1385659" y="302538"/>
                </a:lnTo>
                <a:lnTo>
                  <a:pt x="1244826" y="351215"/>
                </a:lnTo>
                <a:cubicBezTo>
                  <a:pt x="570351" y="604169"/>
                  <a:pt x="94608" y="1064558"/>
                  <a:pt x="12599" y="1602484"/>
                </a:cubicBezTo>
                <a:lnTo>
                  <a:pt x="6493" y="1683032"/>
                </a:lnTo>
                <a:lnTo>
                  <a:pt x="0" y="1597377"/>
                </a:lnTo>
                <a:cubicBezTo>
                  <a:pt x="0" y="980160"/>
                  <a:pt x="516399" y="443287"/>
                  <a:pt x="1277093" y="168016"/>
                </a:cubicBezTo>
                <a:lnTo>
                  <a:pt x="1327002" y="152000"/>
                </a:lnTo>
                <a:close/>
              </a:path>
            </a:pathLst>
          </a:custGeom>
          <a:gradFill>
            <a:gsLst>
              <a:gs pos="0">
                <a:srgbClr val="37B8AF">
                  <a:alpha val="0"/>
                </a:srgbClr>
              </a:gs>
              <a:gs pos="100000">
                <a:srgbClr val="37B8AF">
                  <a:alpha val="27000"/>
                </a:srgbClr>
              </a:gs>
            </a:gsLst>
            <a:lin ang="0" scaled="1"/>
          </a:gradFill>
          <a:ln w="3175">
            <a:gradFill flip="none" rotWithShape="1">
              <a:gsLst>
                <a:gs pos="0">
                  <a:srgbClr val="37B8AF">
                    <a:alpha val="0"/>
                  </a:srgbClr>
                </a:gs>
                <a:gs pos="100000">
                  <a:srgbClr val="37B8AF">
                    <a:alpha val="52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6" name="任意多边形: 形状 105">
            <a:extLst>
              <a:ext uri="{FF2B5EF4-FFF2-40B4-BE49-F238E27FC236}">
                <a16:creationId xmlns:a16="http://schemas.microsoft.com/office/drawing/2014/main" id="{82238117-7826-3858-450C-6146BEC561F2}"/>
              </a:ext>
            </a:extLst>
          </p:cNvPr>
          <p:cNvSpPr/>
          <p:nvPr/>
        </p:nvSpPr>
        <p:spPr>
          <a:xfrm rot="900000">
            <a:off x="1245774" y="752492"/>
            <a:ext cx="2423363" cy="2097058"/>
          </a:xfrm>
          <a:custGeom>
            <a:avLst/>
            <a:gdLst>
              <a:gd name="connsiteX0" fmla="*/ 1284211 w 1944914"/>
              <a:gd name="connsiteY0" fmla="*/ 42183 h 1683032"/>
              <a:gd name="connsiteX1" fmla="*/ 1944914 w 1944914"/>
              <a:gd name="connsiteY1" fmla="*/ 0 h 1683032"/>
              <a:gd name="connsiteX2" fmla="*/ 1429852 w 1944914"/>
              <a:gd name="connsiteY2" fmla="*/ 415954 h 1683032"/>
              <a:gd name="connsiteX3" fmla="*/ 1385659 w 1944914"/>
              <a:gd name="connsiteY3" fmla="*/ 302538 h 1683032"/>
              <a:gd name="connsiteX4" fmla="*/ 1244826 w 1944914"/>
              <a:gd name="connsiteY4" fmla="*/ 351215 h 1683032"/>
              <a:gd name="connsiteX5" fmla="*/ 12599 w 1944914"/>
              <a:gd name="connsiteY5" fmla="*/ 1602484 h 1683032"/>
              <a:gd name="connsiteX6" fmla="*/ 6493 w 1944914"/>
              <a:gd name="connsiteY6" fmla="*/ 1683032 h 1683032"/>
              <a:gd name="connsiteX7" fmla="*/ 0 w 1944914"/>
              <a:gd name="connsiteY7" fmla="*/ 1597377 h 1683032"/>
              <a:gd name="connsiteX8" fmla="*/ 1277093 w 1944914"/>
              <a:gd name="connsiteY8" fmla="*/ 168016 h 1683032"/>
              <a:gd name="connsiteX9" fmla="*/ 1327002 w 1944914"/>
              <a:gd name="connsiteY9" fmla="*/ 152000 h 168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4914" h="1683032">
                <a:moveTo>
                  <a:pt x="1284211" y="42183"/>
                </a:moveTo>
                <a:lnTo>
                  <a:pt x="1944914" y="0"/>
                </a:lnTo>
                <a:lnTo>
                  <a:pt x="1429852" y="415954"/>
                </a:lnTo>
                <a:lnTo>
                  <a:pt x="1385659" y="302538"/>
                </a:lnTo>
                <a:lnTo>
                  <a:pt x="1244826" y="351215"/>
                </a:lnTo>
                <a:cubicBezTo>
                  <a:pt x="570351" y="604169"/>
                  <a:pt x="94608" y="1064558"/>
                  <a:pt x="12599" y="1602484"/>
                </a:cubicBezTo>
                <a:lnTo>
                  <a:pt x="6493" y="1683032"/>
                </a:lnTo>
                <a:lnTo>
                  <a:pt x="0" y="1597377"/>
                </a:lnTo>
                <a:cubicBezTo>
                  <a:pt x="0" y="980160"/>
                  <a:pt x="516399" y="443287"/>
                  <a:pt x="1277093" y="168016"/>
                </a:cubicBezTo>
                <a:lnTo>
                  <a:pt x="1327002" y="152000"/>
                </a:lnTo>
                <a:close/>
              </a:path>
            </a:pathLst>
          </a:custGeom>
          <a:gradFill>
            <a:gsLst>
              <a:gs pos="0">
                <a:srgbClr val="EC8C21">
                  <a:alpha val="0"/>
                </a:srgbClr>
              </a:gs>
              <a:gs pos="100000">
                <a:srgbClr val="EC8C21">
                  <a:alpha val="27000"/>
                </a:srgbClr>
              </a:gs>
            </a:gsLst>
            <a:lin ang="0" scaled="1"/>
          </a:gradFill>
          <a:ln w="3175">
            <a:gradFill flip="none" rotWithShape="1">
              <a:gsLst>
                <a:gs pos="0">
                  <a:srgbClr val="EC8C21">
                    <a:alpha val="0"/>
                  </a:srgbClr>
                </a:gs>
                <a:gs pos="100000">
                  <a:srgbClr val="EC8C21">
                    <a:alpha val="52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14" name="组合 113">
            <a:extLst>
              <a:ext uri="{FF2B5EF4-FFF2-40B4-BE49-F238E27FC236}">
                <a16:creationId xmlns:a16="http://schemas.microsoft.com/office/drawing/2014/main" id="{00886EE2-8DDF-4B74-064A-01F820D187F1}"/>
              </a:ext>
            </a:extLst>
          </p:cNvPr>
          <p:cNvGrpSpPr/>
          <p:nvPr/>
        </p:nvGrpSpPr>
        <p:grpSpPr>
          <a:xfrm>
            <a:off x="5492154" y="1552205"/>
            <a:ext cx="1207692" cy="94648"/>
            <a:chOff x="5502235" y="1552205"/>
            <a:chExt cx="1207692" cy="94648"/>
          </a:xfrm>
        </p:grpSpPr>
        <p:sp>
          <p:nvSpPr>
            <p:cNvPr id="112" name="等腰三角形 111">
              <a:extLst>
                <a:ext uri="{FF2B5EF4-FFF2-40B4-BE49-F238E27FC236}">
                  <a16:creationId xmlns:a16="http://schemas.microsoft.com/office/drawing/2014/main" id="{D42ECD18-FC26-E35E-64EF-0B46625CB37F}"/>
                </a:ext>
              </a:extLst>
            </p:cNvPr>
            <p:cNvSpPr/>
            <p:nvPr/>
          </p:nvSpPr>
          <p:spPr>
            <a:xfrm rot="5400000">
              <a:off x="5495707" y="1558733"/>
              <a:ext cx="94647" cy="81592"/>
            </a:xfrm>
            <a:prstGeom prst="triangl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a:extLst>
                <a:ext uri="{FF2B5EF4-FFF2-40B4-BE49-F238E27FC236}">
                  <a16:creationId xmlns:a16="http://schemas.microsoft.com/office/drawing/2014/main" id="{DC38CAE5-59AE-CC78-9F93-DE276C3A0066}"/>
                </a:ext>
              </a:extLst>
            </p:cNvPr>
            <p:cNvSpPr/>
            <p:nvPr/>
          </p:nvSpPr>
          <p:spPr>
            <a:xfrm rot="16200000" flipH="1">
              <a:off x="6621807" y="1558734"/>
              <a:ext cx="94647" cy="81592"/>
            </a:xfrm>
            <a:prstGeom prst="triangl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1">
            <a:extLst>
              <a:ext uri="{FF2B5EF4-FFF2-40B4-BE49-F238E27FC236}">
                <a16:creationId xmlns:a16="http://schemas.microsoft.com/office/drawing/2014/main" id="{B63A745C-65F8-EB39-5D01-2EEF5A126FA2}"/>
              </a:ext>
            </a:extLst>
          </p:cNvPr>
          <p:cNvGrpSpPr/>
          <p:nvPr/>
        </p:nvGrpSpPr>
        <p:grpSpPr>
          <a:xfrm>
            <a:off x="1961917" y="2525276"/>
            <a:ext cx="1207692" cy="94648"/>
            <a:chOff x="5502235" y="1552205"/>
            <a:chExt cx="1207692" cy="94648"/>
          </a:xfrm>
          <a:solidFill>
            <a:srgbClr val="EC8C21"/>
          </a:solidFill>
        </p:grpSpPr>
        <p:sp>
          <p:nvSpPr>
            <p:cNvPr id="143" name="等腰三角形 142">
              <a:extLst>
                <a:ext uri="{FF2B5EF4-FFF2-40B4-BE49-F238E27FC236}">
                  <a16:creationId xmlns:a16="http://schemas.microsoft.com/office/drawing/2014/main" id="{29DA4597-D472-150D-7E50-3DA7690D3A39}"/>
                </a:ext>
              </a:extLst>
            </p:cNvPr>
            <p:cNvSpPr/>
            <p:nvPr/>
          </p:nvSpPr>
          <p:spPr>
            <a:xfrm rot="5400000">
              <a:off x="5495707" y="1558733"/>
              <a:ext cx="94647" cy="815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a:extLst>
                <a:ext uri="{FF2B5EF4-FFF2-40B4-BE49-F238E27FC236}">
                  <a16:creationId xmlns:a16="http://schemas.microsoft.com/office/drawing/2014/main" id="{22ADAEDB-B6AD-14EB-ACE4-140956D0831F}"/>
                </a:ext>
              </a:extLst>
            </p:cNvPr>
            <p:cNvSpPr/>
            <p:nvPr/>
          </p:nvSpPr>
          <p:spPr>
            <a:xfrm rot="16200000" flipH="1">
              <a:off x="6621807" y="1558734"/>
              <a:ext cx="94647" cy="815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5" name="组合 144">
            <a:extLst>
              <a:ext uri="{FF2B5EF4-FFF2-40B4-BE49-F238E27FC236}">
                <a16:creationId xmlns:a16="http://schemas.microsoft.com/office/drawing/2014/main" id="{D3D1D637-8FD5-D1C3-E887-8FB1178AB788}"/>
              </a:ext>
            </a:extLst>
          </p:cNvPr>
          <p:cNvGrpSpPr/>
          <p:nvPr/>
        </p:nvGrpSpPr>
        <p:grpSpPr>
          <a:xfrm>
            <a:off x="8997307" y="2525276"/>
            <a:ext cx="1207692" cy="94648"/>
            <a:chOff x="5502235" y="1552205"/>
            <a:chExt cx="1207692" cy="94648"/>
          </a:xfrm>
          <a:solidFill>
            <a:srgbClr val="37B8AF"/>
          </a:solidFill>
        </p:grpSpPr>
        <p:sp>
          <p:nvSpPr>
            <p:cNvPr id="146" name="等腰三角形 145">
              <a:extLst>
                <a:ext uri="{FF2B5EF4-FFF2-40B4-BE49-F238E27FC236}">
                  <a16:creationId xmlns:a16="http://schemas.microsoft.com/office/drawing/2014/main" id="{705A6BE4-3430-7CC8-7CD8-273E5370DEA9}"/>
                </a:ext>
              </a:extLst>
            </p:cNvPr>
            <p:cNvSpPr/>
            <p:nvPr/>
          </p:nvSpPr>
          <p:spPr>
            <a:xfrm rot="5400000">
              <a:off x="5495707" y="1558733"/>
              <a:ext cx="94647" cy="815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a:extLst>
                <a:ext uri="{FF2B5EF4-FFF2-40B4-BE49-F238E27FC236}">
                  <a16:creationId xmlns:a16="http://schemas.microsoft.com/office/drawing/2014/main" id="{029B369A-CCA1-625E-DFC6-AA190C3D1644}"/>
                </a:ext>
              </a:extLst>
            </p:cNvPr>
            <p:cNvSpPr/>
            <p:nvPr/>
          </p:nvSpPr>
          <p:spPr>
            <a:xfrm rot="16200000" flipH="1">
              <a:off x="6621807" y="1558734"/>
              <a:ext cx="94647" cy="815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8" name="组合 147">
            <a:extLst>
              <a:ext uri="{FF2B5EF4-FFF2-40B4-BE49-F238E27FC236}">
                <a16:creationId xmlns:a16="http://schemas.microsoft.com/office/drawing/2014/main" id="{2D645F18-782F-39A2-52FF-79323AED904F}"/>
              </a:ext>
            </a:extLst>
          </p:cNvPr>
          <p:cNvGrpSpPr/>
          <p:nvPr/>
        </p:nvGrpSpPr>
        <p:grpSpPr>
          <a:xfrm>
            <a:off x="5492154" y="4176025"/>
            <a:ext cx="1207692" cy="94648"/>
            <a:chOff x="5502235" y="1552205"/>
            <a:chExt cx="1207692" cy="94648"/>
          </a:xfrm>
        </p:grpSpPr>
        <p:sp>
          <p:nvSpPr>
            <p:cNvPr id="149" name="等腰三角形 148">
              <a:extLst>
                <a:ext uri="{FF2B5EF4-FFF2-40B4-BE49-F238E27FC236}">
                  <a16:creationId xmlns:a16="http://schemas.microsoft.com/office/drawing/2014/main" id="{38D48E1C-5C38-D6FA-C6F9-E4E4188EE39F}"/>
                </a:ext>
              </a:extLst>
            </p:cNvPr>
            <p:cNvSpPr/>
            <p:nvPr/>
          </p:nvSpPr>
          <p:spPr>
            <a:xfrm rot="5400000">
              <a:off x="5495707" y="1558733"/>
              <a:ext cx="94647" cy="81592"/>
            </a:xfrm>
            <a:prstGeom prst="triangl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a:extLst>
                <a:ext uri="{FF2B5EF4-FFF2-40B4-BE49-F238E27FC236}">
                  <a16:creationId xmlns:a16="http://schemas.microsoft.com/office/drawing/2014/main" id="{D8F84C1D-9386-F6DB-CB14-4CCC99F1D249}"/>
                </a:ext>
              </a:extLst>
            </p:cNvPr>
            <p:cNvSpPr/>
            <p:nvPr/>
          </p:nvSpPr>
          <p:spPr>
            <a:xfrm rot="16200000" flipH="1">
              <a:off x="6621807" y="1558734"/>
              <a:ext cx="94647" cy="81592"/>
            </a:xfrm>
            <a:prstGeom prst="triangl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a:extLst>
              <a:ext uri="{FF2B5EF4-FFF2-40B4-BE49-F238E27FC236}">
                <a16:creationId xmlns:a16="http://schemas.microsoft.com/office/drawing/2014/main" id="{F98B2306-37C3-6B88-A081-B9AC85615497}"/>
              </a:ext>
            </a:extLst>
          </p:cNvPr>
          <p:cNvGrpSpPr/>
          <p:nvPr/>
        </p:nvGrpSpPr>
        <p:grpSpPr>
          <a:xfrm>
            <a:off x="5492154" y="5780813"/>
            <a:ext cx="1207692" cy="94648"/>
            <a:chOff x="5502235" y="1552205"/>
            <a:chExt cx="1207692" cy="94648"/>
          </a:xfrm>
        </p:grpSpPr>
        <p:sp>
          <p:nvSpPr>
            <p:cNvPr id="152" name="等腰三角形 151">
              <a:extLst>
                <a:ext uri="{FF2B5EF4-FFF2-40B4-BE49-F238E27FC236}">
                  <a16:creationId xmlns:a16="http://schemas.microsoft.com/office/drawing/2014/main" id="{E9CF3F0E-C92E-6F2B-DC02-B6C673261353}"/>
                </a:ext>
              </a:extLst>
            </p:cNvPr>
            <p:cNvSpPr/>
            <p:nvPr/>
          </p:nvSpPr>
          <p:spPr>
            <a:xfrm rot="5400000">
              <a:off x="5495707" y="1558733"/>
              <a:ext cx="94647" cy="81592"/>
            </a:xfrm>
            <a:prstGeom prst="triangl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等腰三角形 152">
              <a:extLst>
                <a:ext uri="{FF2B5EF4-FFF2-40B4-BE49-F238E27FC236}">
                  <a16:creationId xmlns:a16="http://schemas.microsoft.com/office/drawing/2014/main" id="{17568F1A-D1C6-4E56-4786-A08ADE311DFF}"/>
                </a:ext>
              </a:extLst>
            </p:cNvPr>
            <p:cNvSpPr/>
            <p:nvPr/>
          </p:nvSpPr>
          <p:spPr>
            <a:xfrm rot="16200000" flipH="1">
              <a:off x="6621807" y="1558734"/>
              <a:ext cx="94647" cy="81592"/>
            </a:xfrm>
            <a:prstGeom prst="triangl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7" name="图形 176">
            <a:extLst>
              <a:ext uri="{FF2B5EF4-FFF2-40B4-BE49-F238E27FC236}">
                <a16:creationId xmlns:a16="http://schemas.microsoft.com/office/drawing/2014/main" id="{E3661E5B-C22C-3BDB-9965-1AEB07B747F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08388" y="278584"/>
            <a:ext cx="370326" cy="370326"/>
          </a:xfrm>
          <a:prstGeom prst="rect">
            <a:avLst/>
          </a:prstGeom>
        </p:spPr>
      </p:pic>
      <p:sp>
        <p:nvSpPr>
          <p:cNvPr id="181" name="文本框 180">
            <a:extLst>
              <a:ext uri="{FF2B5EF4-FFF2-40B4-BE49-F238E27FC236}">
                <a16:creationId xmlns:a16="http://schemas.microsoft.com/office/drawing/2014/main" id="{A5E725B7-D980-A106-40B8-C05C0789A051}"/>
              </a:ext>
            </a:extLst>
          </p:cNvPr>
          <p:cNvSpPr txBox="1"/>
          <p:nvPr/>
        </p:nvSpPr>
        <p:spPr>
          <a:xfrm>
            <a:off x="1154269" y="460960"/>
            <a:ext cx="2176665" cy="200055"/>
          </a:xfrm>
          <a:prstGeom prst="rect">
            <a:avLst/>
          </a:prstGeom>
          <a:noFill/>
        </p:spPr>
        <p:txBody>
          <a:bodyPr wrap="square">
            <a:spAutoFit/>
          </a:bodyPr>
          <a:lstStyle/>
          <a:p>
            <a:pPr algn="dist"/>
            <a:r>
              <a:rPr lang="zh-CN" altLang="en-US" sz="700" dirty="0">
                <a:solidFill>
                  <a:schemeClr val="bg1"/>
                </a:solidFill>
                <a:latin typeface="宋体" panose="02010600030101010101" pitchFamily="2" charset="-122"/>
                <a:ea typeface="宋体" panose="02010600030101010101" pitchFamily="2" charset="-122"/>
              </a:rPr>
              <a:t>THE INTERRELATIONSHIP BETWEEN TOPICS</a:t>
            </a:r>
          </a:p>
        </p:txBody>
      </p:sp>
      <p:grpSp>
        <p:nvGrpSpPr>
          <p:cNvPr id="186" name="组合 185">
            <a:extLst>
              <a:ext uri="{FF2B5EF4-FFF2-40B4-BE49-F238E27FC236}">
                <a16:creationId xmlns:a16="http://schemas.microsoft.com/office/drawing/2014/main" id="{C8301996-E0FD-298D-9DF1-F2E7C038B535}"/>
              </a:ext>
            </a:extLst>
          </p:cNvPr>
          <p:cNvGrpSpPr/>
          <p:nvPr/>
        </p:nvGrpSpPr>
        <p:grpSpPr>
          <a:xfrm>
            <a:off x="10067492" y="0"/>
            <a:ext cx="1886512" cy="640189"/>
            <a:chOff x="5856524" y="0"/>
            <a:chExt cx="1886512" cy="640189"/>
          </a:xfrm>
          <a:solidFill>
            <a:schemeClr val="bg1">
              <a:alpha val="14000"/>
            </a:schemeClr>
          </a:solidFill>
        </p:grpSpPr>
        <p:sp>
          <p:nvSpPr>
            <p:cNvPr id="182" name="箭头: V 形 181">
              <a:extLst>
                <a:ext uri="{FF2B5EF4-FFF2-40B4-BE49-F238E27FC236}">
                  <a16:creationId xmlns:a16="http://schemas.microsoft.com/office/drawing/2014/main" id="{7CFC17D7-968D-3EC4-369F-A54645580CD1}"/>
                </a:ext>
              </a:extLst>
            </p:cNvPr>
            <p:cNvSpPr/>
            <p:nvPr/>
          </p:nvSpPr>
          <p:spPr>
            <a:xfrm flipH="1">
              <a:off x="5856524"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3" name="箭头: V 形 182">
              <a:extLst>
                <a:ext uri="{FF2B5EF4-FFF2-40B4-BE49-F238E27FC236}">
                  <a16:creationId xmlns:a16="http://schemas.microsoft.com/office/drawing/2014/main" id="{6862B9BB-4F81-8C69-36FD-8EB7A0387288}"/>
                </a:ext>
              </a:extLst>
            </p:cNvPr>
            <p:cNvSpPr/>
            <p:nvPr/>
          </p:nvSpPr>
          <p:spPr>
            <a:xfrm flipH="1">
              <a:off x="6271965"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4" name="箭头: V 形 183">
              <a:extLst>
                <a:ext uri="{FF2B5EF4-FFF2-40B4-BE49-F238E27FC236}">
                  <a16:creationId xmlns:a16="http://schemas.microsoft.com/office/drawing/2014/main" id="{969EB730-63ED-5A9E-22E1-0E82902F48CC}"/>
                </a:ext>
              </a:extLst>
            </p:cNvPr>
            <p:cNvSpPr/>
            <p:nvPr/>
          </p:nvSpPr>
          <p:spPr>
            <a:xfrm flipH="1">
              <a:off x="6687406"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5" name="箭头: V 形 184">
              <a:extLst>
                <a:ext uri="{FF2B5EF4-FFF2-40B4-BE49-F238E27FC236}">
                  <a16:creationId xmlns:a16="http://schemas.microsoft.com/office/drawing/2014/main" id="{E4002735-42DE-866A-9C2D-BCBFEDC31AC5}"/>
                </a:ext>
              </a:extLst>
            </p:cNvPr>
            <p:cNvSpPr/>
            <p:nvPr/>
          </p:nvSpPr>
          <p:spPr>
            <a:xfrm flipH="1">
              <a:off x="7102847"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53551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梯形 90">
            <a:extLst>
              <a:ext uri="{FF2B5EF4-FFF2-40B4-BE49-F238E27FC236}">
                <a16:creationId xmlns:a16="http://schemas.microsoft.com/office/drawing/2014/main" id="{7EC3AE9D-0BFD-307A-26D9-ABBB43606643}"/>
              </a:ext>
            </a:extLst>
          </p:cNvPr>
          <p:cNvSpPr/>
          <p:nvPr/>
        </p:nvSpPr>
        <p:spPr>
          <a:xfrm>
            <a:off x="3937879" y="4152130"/>
            <a:ext cx="4316242" cy="2053034"/>
          </a:xfrm>
          <a:prstGeom prst="trapezoid">
            <a:avLst>
              <a:gd name="adj" fmla="val 91963"/>
            </a:avLst>
          </a:prstGeom>
          <a:gradFill flip="none" rotWithShape="1">
            <a:gsLst>
              <a:gs pos="50000">
                <a:srgbClr val="65AADD">
                  <a:alpha val="15000"/>
                </a:srgbClr>
              </a:gs>
              <a:gs pos="0">
                <a:srgbClr val="65AADD">
                  <a:alpha val="0"/>
                </a:srgbClr>
              </a:gs>
              <a:gs pos="100000">
                <a:srgbClr val="65AADD">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56679622-EBD9-AD04-AB03-E7CEDEA6F506}"/>
              </a:ext>
            </a:extLst>
          </p:cNvPr>
          <p:cNvSpPr/>
          <p:nvPr/>
        </p:nvSpPr>
        <p:spPr>
          <a:xfrm>
            <a:off x="0" y="0"/>
            <a:ext cx="12198317" cy="648910"/>
          </a:xfrm>
          <a:custGeom>
            <a:avLst/>
            <a:gdLst>
              <a:gd name="connsiteX0" fmla="*/ 0 w 12198317"/>
              <a:gd name="connsiteY0" fmla="*/ 0 h 648910"/>
              <a:gd name="connsiteX1" fmla="*/ 11325161 w 12198317"/>
              <a:gd name="connsiteY1" fmla="*/ 0 h 648910"/>
              <a:gd name="connsiteX2" fmla="*/ 12108180 w 12198317"/>
              <a:gd name="connsiteY2" fmla="*/ 0 h 648910"/>
              <a:gd name="connsiteX3" fmla="*/ 12198317 w 12198317"/>
              <a:gd name="connsiteY3" fmla="*/ 0 h 648910"/>
              <a:gd name="connsiteX4" fmla="*/ 12198317 w 12198317"/>
              <a:gd name="connsiteY4" fmla="*/ 648910 h 648910"/>
              <a:gd name="connsiteX5" fmla="*/ 12108180 w 12198317"/>
              <a:gd name="connsiteY5" fmla="*/ 648910 h 648910"/>
              <a:gd name="connsiteX6" fmla="*/ 11325161 w 12198317"/>
              <a:gd name="connsiteY6" fmla="*/ 648910 h 648910"/>
              <a:gd name="connsiteX7" fmla="*/ 1183338 w 12198317"/>
              <a:gd name="connsiteY7" fmla="*/ 648910 h 648910"/>
              <a:gd name="connsiteX8" fmla="*/ 1162155 w 12198317"/>
              <a:gd name="connsiteY8" fmla="*/ 646864 h 648910"/>
              <a:gd name="connsiteX9" fmla="*/ 1040978 w 12198317"/>
              <a:gd name="connsiteY9" fmla="*/ 585636 h 648910"/>
              <a:gd name="connsiteX10" fmla="*/ 985935 w 12198317"/>
              <a:gd name="connsiteY10" fmla="*/ 517363 h 648910"/>
              <a:gd name="connsiteX11" fmla="*/ 973476 w 12198317"/>
              <a:gd name="connsiteY11" fmla="*/ 463029 h 648910"/>
              <a:gd name="connsiteX12" fmla="*/ 680817 w 12198317"/>
              <a:gd name="connsiteY12" fmla="*/ 200420 h 648910"/>
              <a:gd name="connsiteX13" fmla="*/ 388159 w 12198317"/>
              <a:gd name="connsiteY13" fmla="*/ 463029 h 648910"/>
              <a:gd name="connsiteX14" fmla="*/ 373187 w 12198317"/>
              <a:gd name="connsiteY14" fmla="*/ 528318 h 648910"/>
              <a:gd name="connsiteX15" fmla="*/ 326977 w 12198317"/>
              <a:gd name="connsiteY15" fmla="*/ 585636 h 648910"/>
              <a:gd name="connsiteX16" fmla="*/ 205800 w 12198317"/>
              <a:gd name="connsiteY16" fmla="*/ 646864 h 648910"/>
              <a:gd name="connsiteX17" fmla="*/ 184616 w 12198317"/>
              <a:gd name="connsiteY17" fmla="*/ 648910 h 648910"/>
              <a:gd name="connsiteX18" fmla="*/ 0 w 12198317"/>
              <a:gd name="connsiteY18" fmla="*/ 648910 h 64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8317" h="648910">
                <a:moveTo>
                  <a:pt x="0" y="0"/>
                </a:moveTo>
                <a:lnTo>
                  <a:pt x="11325161" y="0"/>
                </a:lnTo>
                <a:lnTo>
                  <a:pt x="12108180" y="0"/>
                </a:lnTo>
                <a:lnTo>
                  <a:pt x="12198317" y="0"/>
                </a:lnTo>
                <a:lnTo>
                  <a:pt x="12198317" y="648910"/>
                </a:lnTo>
                <a:lnTo>
                  <a:pt x="12108180" y="648910"/>
                </a:lnTo>
                <a:lnTo>
                  <a:pt x="11325161" y="648910"/>
                </a:lnTo>
                <a:lnTo>
                  <a:pt x="1183338" y="648910"/>
                </a:lnTo>
                <a:lnTo>
                  <a:pt x="1162155" y="646864"/>
                </a:lnTo>
                <a:cubicBezTo>
                  <a:pt x="1117312" y="638115"/>
                  <a:pt x="1075827" y="616732"/>
                  <a:pt x="1040978" y="585636"/>
                </a:cubicBezTo>
                <a:lnTo>
                  <a:pt x="985935" y="517363"/>
                </a:lnTo>
                <a:lnTo>
                  <a:pt x="973476" y="463029"/>
                </a:lnTo>
                <a:cubicBezTo>
                  <a:pt x="925259" y="308705"/>
                  <a:pt x="812379" y="200420"/>
                  <a:pt x="680817" y="200420"/>
                </a:cubicBezTo>
                <a:cubicBezTo>
                  <a:pt x="549255" y="200420"/>
                  <a:pt x="436376" y="308705"/>
                  <a:pt x="388159" y="463029"/>
                </a:cubicBezTo>
                <a:lnTo>
                  <a:pt x="373187" y="528318"/>
                </a:lnTo>
                <a:lnTo>
                  <a:pt x="326977" y="585636"/>
                </a:lnTo>
                <a:cubicBezTo>
                  <a:pt x="292128" y="616732"/>
                  <a:pt x="250643" y="638115"/>
                  <a:pt x="205800" y="646864"/>
                </a:cubicBezTo>
                <a:lnTo>
                  <a:pt x="184616" y="648910"/>
                </a:lnTo>
                <a:lnTo>
                  <a:pt x="0" y="648910"/>
                </a:lnTo>
                <a:close/>
              </a:path>
            </a:pathLst>
          </a:custGeom>
          <a:solidFill>
            <a:srgbClr val="65AADD"/>
          </a:solidFill>
          <a:ln w="353"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636CED72-74DC-4080-2665-C0BBEE47B654}"/>
              </a:ext>
            </a:extLst>
          </p:cNvPr>
          <p:cNvSpPr txBox="1"/>
          <p:nvPr/>
        </p:nvSpPr>
        <p:spPr>
          <a:xfrm>
            <a:off x="1108757" y="125113"/>
            <a:ext cx="4474920" cy="461665"/>
          </a:xfrm>
          <a:prstGeom prst="rect">
            <a:avLst/>
          </a:prstGeom>
          <a:noFill/>
          <a:ln>
            <a:noFill/>
          </a:ln>
        </p:spPr>
        <p:txBody>
          <a:bodyPr wrap="square" rtlCol="0" anchor="ctr">
            <a:spAutoFit/>
          </a:bodyPr>
          <a:lstStyle>
            <a:defPPr>
              <a:defRPr lang="zh-CN"/>
            </a:defPPr>
            <a:lvl1pPr>
              <a:defRPr sz="4800">
                <a:solidFill>
                  <a:srgbClr val="65AADD"/>
                </a:solidFill>
                <a:latin typeface="思源黑体 CN Heavy" panose="020B0A00000000000000" pitchFamily="34" charset="-122"/>
                <a:ea typeface="思源黑体 CN Heavy" panose="020B0A00000000000000" pitchFamily="34" charset="-122"/>
              </a:defRPr>
            </a:lvl1pPr>
          </a:lstStyle>
          <a:p>
            <a:r>
              <a:rPr lang="zh-CN" altLang="en-US" sz="2400" dirty="0">
                <a:solidFill>
                  <a:schemeClr val="bg1"/>
                </a:solidFill>
              </a:rPr>
              <a:t>立项依据 </a:t>
            </a:r>
            <a:r>
              <a:rPr lang="en-US" altLang="zh-CN" sz="2400" dirty="0">
                <a:solidFill>
                  <a:schemeClr val="bg1"/>
                </a:solidFill>
              </a:rPr>
              <a:t>— </a:t>
            </a:r>
            <a:r>
              <a:rPr lang="zh-CN" altLang="en-US" sz="2400" dirty="0">
                <a:solidFill>
                  <a:schemeClr val="bg1"/>
                </a:solidFill>
              </a:rPr>
              <a:t>国内外研究现状</a:t>
            </a:r>
          </a:p>
        </p:txBody>
      </p:sp>
      <p:sp>
        <p:nvSpPr>
          <p:cNvPr id="5" name="文本框 4">
            <a:extLst>
              <a:ext uri="{FF2B5EF4-FFF2-40B4-BE49-F238E27FC236}">
                <a16:creationId xmlns:a16="http://schemas.microsoft.com/office/drawing/2014/main" id="{F023ED3F-5DCE-44F3-271C-90141DF09353}"/>
              </a:ext>
            </a:extLst>
          </p:cNvPr>
          <p:cNvSpPr txBox="1"/>
          <p:nvPr/>
        </p:nvSpPr>
        <p:spPr>
          <a:xfrm>
            <a:off x="1154269" y="460960"/>
            <a:ext cx="3865203" cy="200055"/>
          </a:xfrm>
          <a:prstGeom prst="rect">
            <a:avLst/>
          </a:prstGeom>
          <a:noFill/>
        </p:spPr>
        <p:txBody>
          <a:bodyPr wrap="square">
            <a:spAutoFit/>
          </a:bodyPr>
          <a:lstStyle/>
          <a:p>
            <a:pPr algn="dist"/>
            <a:r>
              <a:rPr lang="en-US" altLang="zh-CN" sz="700" dirty="0">
                <a:solidFill>
                  <a:schemeClr val="bg1"/>
                </a:solidFill>
                <a:latin typeface="宋体" panose="02010600030101010101" pitchFamily="2" charset="-122"/>
                <a:ea typeface="宋体" panose="02010600030101010101" pitchFamily="2" charset="-122"/>
              </a:rPr>
              <a:t>BASIS FOR PROJECT ESTABLISHMENT — RESEARCH STATUS AT HOME AND ABROAD</a:t>
            </a:r>
          </a:p>
        </p:txBody>
      </p:sp>
      <p:grpSp>
        <p:nvGrpSpPr>
          <p:cNvPr id="6" name="组合 5">
            <a:extLst>
              <a:ext uri="{FF2B5EF4-FFF2-40B4-BE49-F238E27FC236}">
                <a16:creationId xmlns:a16="http://schemas.microsoft.com/office/drawing/2014/main" id="{4238D436-32CE-F2C4-E1F2-B30665B13DE7}"/>
              </a:ext>
            </a:extLst>
          </p:cNvPr>
          <p:cNvGrpSpPr/>
          <p:nvPr/>
        </p:nvGrpSpPr>
        <p:grpSpPr>
          <a:xfrm>
            <a:off x="10067492" y="0"/>
            <a:ext cx="1886512" cy="640189"/>
            <a:chOff x="5856524" y="0"/>
            <a:chExt cx="1886512" cy="640189"/>
          </a:xfrm>
          <a:solidFill>
            <a:schemeClr val="bg1">
              <a:alpha val="14000"/>
            </a:schemeClr>
          </a:solidFill>
        </p:grpSpPr>
        <p:sp>
          <p:nvSpPr>
            <p:cNvPr id="7" name="箭头: V 形 6">
              <a:extLst>
                <a:ext uri="{FF2B5EF4-FFF2-40B4-BE49-F238E27FC236}">
                  <a16:creationId xmlns:a16="http://schemas.microsoft.com/office/drawing/2014/main" id="{95886165-A741-3766-E042-F407A505B5BE}"/>
                </a:ext>
              </a:extLst>
            </p:cNvPr>
            <p:cNvSpPr/>
            <p:nvPr/>
          </p:nvSpPr>
          <p:spPr>
            <a:xfrm flipH="1">
              <a:off x="5856524"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B0C5A28D-30E0-C0DF-69DC-A07A591AEAA9}"/>
                </a:ext>
              </a:extLst>
            </p:cNvPr>
            <p:cNvSpPr/>
            <p:nvPr/>
          </p:nvSpPr>
          <p:spPr>
            <a:xfrm flipH="1">
              <a:off x="6271965"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DC977C0D-2E97-7F4E-073E-4B26BE89220C}"/>
                </a:ext>
              </a:extLst>
            </p:cNvPr>
            <p:cNvSpPr/>
            <p:nvPr/>
          </p:nvSpPr>
          <p:spPr>
            <a:xfrm flipH="1">
              <a:off x="6687406"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a:extLst>
                <a:ext uri="{FF2B5EF4-FFF2-40B4-BE49-F238E27FC236}">
                  <a16:creationId xmlns:a16="http://schemas.microsoft.com/office/drawing/2014/main" id="{093EA4D8-ED0D-1DFD-7D8A-6CB969D915B1}"/>
                </a:ext>
              </a:extLst>
            </p:cNvPr>
            <p:cNvSpPr/>
            <p:nvPr/>
          </p:nvSpPr>
          <p:spPr>
            <a:xfrm flipH="1">
              <a:off x="7102847"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6" name="组合 75">
            <a:extLst>
              <a:ext uri="{FF2B5EF4-FFF2-40B4-BE49-F238E27FC236}">
                <a16:creationId xmlns:a16="http://schemas.microsoft.com/office/drawing/2014/main" id="{CF7E3945-F8A6-0F02-F0E7-F08368D076FB}"/>
              </a:ext>
            </a:extLst>
          </p:cNvPr>
          <p:cNvGrpSpPr/>
          <p:nvPr/>
        </p:nvGrpSpPr>
        <p:grpSpPr>
          <a:xfrm>
            <a:off x="379566" y="1067555"/>
            <a:ext cx="11432869" cy="4614389"/>
            <a:chOff x="379566" y="1965027"/>
            <a:chExt cx="11432869" cy="4614389"/>
          </a:xfrm>
        </p:grpSpPr>
        <p:sp>
          <p:nvSpPr>
            <p:cNvPr id="47" name="Freeform 45">
              <a:extLst>
                <a:ext uri="{FF2B5EF4-FFF2-40B4-BE49-F238E27FC236}">
                  <a16:creationId xmlns:a16="http://schemas.microsoft.com/office/drawing/2014/main" id="{27B5DA69-E4A1-1449-8CEA-EC73D5014488}"/>
                </a:ext>
              </a:extLst>
            </p:cNvPr>
            <p:cNvSpPr/>
            <p:nvPr/>
          </p:nvSpPr>
          <p:spPr>
            <a:xfrm>
              <a:off x="379566" y="1977132"/>
              <a:ext cx="5672658" cy="4602284"/>
            </a:xfrm>
            <a:custGeom>
              <a:avLst/>
              <a:gdLst>
                <a:gd name="connsiteX0" fmla="*/ 6361600 w 6460283"/>
                <a:gd name="connsiteY0" fmla="*/ 2906698 h 5241293"/>
                <a:gd name="connsiteX1" fmla="*/ 4255638 w 6460283"/>
                <a:gd name="connsiteY1" fmla="*/ 5128924 h 5241293"/>
                <a:gd name="connsiteX2" fmla="*/ 3994336 w 6460283"/>
                <a:gd name="connsiteY2" fmla="*/ 5241293 h 5241293"/>
                <a:gd name="connsiteX3" fmla="*/ 1877801 w 6460283"/>
                <a:gd name="connsiteY3" fmla="*/ 5241293 h 5241293"/>
                <a:gd name="connsiteX4" fmla="*/ 1536511 w 6460283"/>
                <a:gd name="connsiteY4" fmla="*/ 4995840 h 5241293"/>
                <a:gd name="connsiteX5" fmla="*/ 19032 w 6460283"/>
                <a:gd name="connsiteY5" fmla="*/ 474547 h 5241293"/>
                <a:gd name="connsiteX6" fmla="*/ 360322 w 6460283"/>
                <a:gd name="connsiteY6" fmla="*/ 0 h 5241293"/>
                <a:gd name="connsiteX7" fmla="*/ 4570752 w 6460283"/>
                <a:gd name="connsiteY7" fmla="*/ 0 h 5241293"/>
                <a:gd name="connsiteX8" fmla="*/ 4870481 w 6460283"/>
                <a:gd name="connsiteY8" fmla="*/ 160594 h 5241293"/>
                <a:gd name="connsiteX9" fmla="*/ 6400026 w 6460283"/>
                <a:gd name="connsiteY9" fmla="*/ 2459660 h 5241293"/>
                <a:gd name="connsiteX10" fmla="*/ 6361600 w 6460283"/>
                <a:gd name="connsiteY10" fmla="*/ 2906698 h 524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60283" h="5241293">
                  <a:moveTo>
                    <a:pt x="6361600" y="2906698"/>
                  </a:moveTo>
                  <a:lnTo>
                    <a:pt x="4255638" y="5128924"/>
                  </a:lnTo>
                  <a:cubicBezTo>
                    <a:pt x="4187697" y="5200616"/>
                    <a:pt x="4093106" y="5241293"/>
                    <a:pt x="3994336" y="5241293"/>
                  </a:cubicBezTo>
                  <a:lnTo>
                    <a:pt x="1877801" y="5241293"/>
                  </a:lnTo>
                  <a:cubicBezTo>
                    <a:pt x="1723232" y="5241293"/>
                    <a:pt x="1585692" y="5142375"/>
                    <a:pt x="1536511" y="4995840"/>
                  </a:cubicBezTo>
                  <a:lnTo>
                    <a:pt x="19032" y="474547"/>
                  </a:lnTo>
                  <a:cubicBezTo>
                    <a:pt x="-59330" y="241070"/>
                    <a:pt x="114046" y="0"/>
                    <a:pt x="360322" y="0"/>
                  </a:cubicBezTo>
                  <a:lnTo>
                    <a:pt x="4570752" y="0"/>
                  </a:lnTo>
                  <a:cubicBezTo>
                    <a:pt x="4691306" y="0"/>
                    <a:pt x="4803705" y="60223"/>
                    <a:pt x="4870481" y="160594"/>
                  </a:cubicBezTo>
                  <a:lnTo>
                    <a:pt x="6400026" y="2459660"/>
                  </a:lnTo>
                  <a:cubicBezTo>
                    <a:pt x="6492977" y="2599374"/>
                    <a:pt x="6477031" y="2784895"/>
                    <a:pt x="6361600" y="2906698"/>
                  </a:cubicBezTo>
                </a:path>
              </a:pathLst>
            </a:custGeom>
            <a:gradFill>
              <a:gsLst>
                <a:gs pos="0">
                  <a:srgbClr val="EC8C21">
                    <a:alpha val="7000"/>
                  </a:srgbClr>
                </a:gs>
                <a:gs pos="94000">
                  <a:srgbClr val="EC8C21">
                    <a:alpha val="0"/>
                  </a:srgbClr>
                </a:gs>
              </a:gsLst>
              <a:lin ang="0" scaled="1"/>
            </a:gradFill>
            <a:ln>
              <a:gradFill flip="none" rotWithShape="1">
                <a:gsLst>
                  <a:gs pos="30000">
                    <a:srgbClr val="EC8C21">
                      <a:alpha val="0"/>
                    </a:srgbClr>
                  </a:gs>
                  <a:gs pos="100000">
                    <a:srgbClr val="EC8C21">
                      <a:alpha val="7200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93</a:t>
              </a:r>
              <a:endParaRPr lang="zh-CN" altLang="en-US" dirty="0"/>
            </a:p>
          </p:txBody>
        </p:sp>
        <p:sp>
          <p:nvSpPr>
            <p:cNvPr id="48" name="Freeform 45">
              <a:extLst>
                <a:ext uri="{FF2B5EF4-FFF2-40B4-BE49-F238E27FC236}">
                  <a16:creationId xmlns:a16="http://schemas.microsoft.com/office/drawing/2014/main" id="{81DEF4DB-6FBD-E044-3FBE-949B626E5135}"/>
                </a:ext>
              </a:extLst>
            </p:cNvPr>
            <p:cNvSpPr/>
            <p:nvPr/>
          </p:nvSpPr>
          <p:spPr>
            <a:xfrm flipH="1">
              <a:off x="6139777" y="1977132"/>
              <a:ext cx="5672658" cy="4602284"/>
            </a:xfrm>
            <a:custGeom>
              <a:avLst/>
              <a:gdLst>
                <a:gd name="connsiteX0" fmla="*/ 6361600 w 6460283"/>
                <a:gd name="connsiteY0" fmla="*/ 2906698 h 5241293"/>
                <a:gd name="connsiteX1" fmla="*/ 4255638 w 6460283"/>
                <a:gd name="connsiteY1" fmla="*/ 5128924 h 5241293"/>
                <a:gd name="connsiteX2" fmla="*/ 3994336 w 6460283"/>
                <a:gd name="connsiteY2" fmla="*/ 5241293 h 5241293"/>
                <a:gd name="connsiteX3" fmla="*/ 1877801 w 6460283"/>
                <a:gd name="connsiteY3" fmla="*/ 5241293 h 5241293"/>
                <a:gd name="connsiteX4" fmla="*/ 1536511 w 6460283"/>
                <a:gd name="connsiteY4" fmla="*/ 4995840 h 5241293"/>
                <a:gd name="connsiteX5" fmla="*/ 19032 w 6460283"/>
                <a:gd name="connsiteY5" fmla="*/ 474547 h 5241293"/>
                <a:gd name="connsiteX6" fmla="*/ 360322 w 6460283"/>
                <a:gd name="connsiteY6" fmla="*/ 0 h 5241293"/>
                <a:gd name="connsiteX7" fmla="*/ 4570752 w 6460283"/>
                <a:gd name="connsiteY7" fmla="*/ 0 h 5241293"/>
                <a:gd name="connsiteX8" fmla="*/ 4870481 w 6460283"/>
                <a:gd name="connsiteY8" fmla="*/ 160594 h 5241293"/>
                <a:gd name="connsiteX9" fmla="*/ 6400026 w 6460283"/>
                <a:gd name="connsiteY9" fmla="*/ 2459660 h 5241293"/>
                <a:gd name="connsiteX10" fmla="*/ 6361600 w 6460283"/>
                <a:gd name="connsiteY10" fmla="*/ 2906698 h 5241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60283" h="5241293">
                  <a:moveTo>
                    <a:pt x="6361600" y="2906698"/>
                  </a:moveTo>
                  <a:lnTo>
                    <a:pt x="4255638" y="5128924"/>
                  </a:lnTo>
                  <a:cubicBezTo>
                    <a:pt x="4187697" y="5200616"/>
                    <a:pt x="4093106" y="5241293"/>
                    <a:pt x="3994336" y="5241293"/>
                  </a:cubicBezTo>
                  <a:lnTo>
                    <a:pt x="1877801" y="5241293"/>
                  </a:lnTo>
                  <a:cubicBezTo>
                    <a:pt x="1723232" y="5241293"/>
                    <a:pt x="1585692" y="5142375"/>
                    <a:pt x="1536511" y="4995840"/>
                  </a:cubicBezTo>
                  <a:lnTo>
                    <a:pt x="19032" y="474547"/>
                  </a:lnTo>
                  <a:cubicBezTo>
                    <a:pt x="-59330" y="241070"/>
                    <a:pt x="114046" y="0"/>
                    <a:pt x="360322" y="0"/>
                  </a:cubicBezTo>
                  <a:lnTo>
                    <a:pt x="4570752" y="0"/>
                  </a:lnTo>
                  <a:cubicBezTo>
                    <a:pt x="4691306" y="0"/>
                    <a:pt x="4803705" y="60223"/>
                    <a:pt x="4870481" y="160594"/>
                  </a:cubicBezTo>
                  <a:lnTo>
                    <a:pt x="6400026" y="2459660"/>
                  </a:lnTo>
                  <a:cubicBezTo>
                    <a:pt x="6492977" y="2599374"/>
                    <a:pt x="6477031" y="2784895"/>
                    <a:pt x="6361600" y="2906698"/>
                  </a:cubicBezTo>
                </a:path>
              </a:pathLst>
            </a:custGeom>
            <a:gradFill>
              <a:gsLst>
                <a:gs pos="0">
                  <a:srgbClr val="37B8AF">
                    <a:alpha val="7000"/>
                  </a:srgbClr>
                </a:gs>
                <a:gs pos="88000">
                  <a:srgbClr val="37B8AF">
                    <a:alpha val="0"/>
                  </a:srgbClr>
                </a:gs>
              </a:gsLst>
              <a:lin ang="0" scaled="1"/>
            </a:gradFill>
            <a:ln w="6350">
              <a:gradFill flip="none" rotWithShape="1">
                <a:gsLst>
                  <a:gs pos="31000">
                    <a:srgbClr val="37B8AF">
                      <a:alpha val="0"/>
                    </a:srgbClr>
                  </a:gs>
                  <a:gs pos="100000">
                    <a:srgbClr val="37B8AF">
                      <a:alpha val="7200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文本框 10">
              <a:extLst>
                <a:ext uri="{FF2B5EF4-FFF2-40B4-BE49-F238E27FC236}">
                  <a16:creationId xmlns:a16="http://schemas.microsoft.com/office/drawing/2014/main" id="{C4ECD52A-12E9-75C7-7DB2-DA06F0DD6D15}"/>
                </a:ext>
              </a:extLst>
            </p:cNvPr>
            <p:cNvSpPr txBox="1"/>
            <p:nvPr/>
          </p:nvSpPr>
          <p:spPr>
            <a:xfrm>
              <a:off x="4803914" y="3491479"/>
              <a:ext cx="911881" cy="707886"/>
            </a:xfrm>
            <a:prstGeom prst="rect">
              <a:avLst/>
            </a:prstGeom>
            <a:noFill/>
          </p:spPr>
          <p:txBody>
            <a:bodyPr wrap="square" rtlCol="0">
              <a:spAutoFit/>
            </a:bodyPr>
            <a:lstStyle>
              <a:defPPr>
                <a:defRPr lang="zh-CN"/>
              </a:defPPr>
              <a:lvl1pPr algn="ctr">
                <a:defRPr b="1">
                  <a:solidFill>
                    <a:srgbClr val="65AADD"/>
                  </a:solidFill>
                  <a:latin typeface="微软雅黑" panose="020B0503020204020204" pitchFamily="34" charset="-122"/>
                  <a:ea typeface="微软雅黑" panose="020B0503020204020204" pitchFamily="34" charset="-122"/>
                </a:defRPr>
              </a:lvl1pPr>
            </a:lstStyle>
            <a:p>
              <a:r>
                <a:rPr lang="zh-CN" altLang="en-US" sz="2000" dirty="0">
                  <a:ln w="41275">
                    <a:solidFill>
                      <a:srgbClr val="EC8C21"/>
                    </a:solidFill>
                  </a:ln>
                  <a:solidFill>
                    <a:srgbClr val="EC8C21"/>
                  </a:solidFill>
                </a:rPr>
                <a:t>国外</a:t>
              </a:r>
              <a:endParaRPr lang="en-US" altLang="zh-CN" sz="2000" dirty="0">
                <a:ln w="41275">
                  <a:solidFill>
                    <a:srgbClr val="EC8C21"/>
                  </a:solidFill>
                </a:ln>
                <a:solidFill>
                  <a:srgbClr val="EC8C21"/>
                </a:solidFill>
              </a:endParaRPr>
            </a:p>
            <a:p>
              <a:r>
                <a:rPr lang="zh-CN" altLang="en-US" sz="2000" dirty="0">
                  <a:ln w="41275">
                    <a:solidFill>
                      <a:srgbClr val="EC8C21"/>
                    </a:solidFill>
                  </a:ln>
                  <a:solidFill>
                    <a:srgbClr val="EC8C21"/>
                  </a:solidFill>
                </a:rPr>
                <a:t>现状</a:t>
              </a:r>
            </a:p>
          </p:txBody>
        </p:sp>
        <p:sp>
          <p:nvSpPr>
            <p:cNvPr id="12" name="文本框 11">
              <a:extLst>
                <a:ext uri="{FF2B5EF4-FFF2-40B4-BE49-F238E27FC236}">
                  <a16:creationId xmlns:a16="http://schemas.microsoft.com/office/drawing/2014/main" id="{8AA7F4F2-5E01-814B-56CE-8819D37F8807}"/>
                </a:ext>
              </a:extLst>
            </p:cNvPr>
            <p:cNvSpPr txBox="1"/>
            <p:nvPr/>
          </p:nvSpPr>
          <p:spPr>
            <a:xfrm>
              <a:off x="6407499" y="3491479"/>
              <a:ext cx="980588" cy="707886"/>
            </a:xfrm>
            <a:prstGeom prst="rect">
              <a:avLst/>
            </a:prstGeom>
            <a:noFill/>
          </p:spPr>
          <p:txBody>
            <a:bodyPr wrap="square" rtlCol="0">
              <a:spAutoFit/>
            </a:bodyPr>
            <a:lstStyle>
              <a:defPPr>
                <a:defRPr lang="zh-CN"/>
              </a:defPPr>
              <a:lvl1pPr>
                <a:defRPr b="1">
                  <a:solidFill>
                    <a:srgbClr val="65AADD"/>
                  </a:solidFill>
                  <a:latin typeface="微软雅黑" panose="020B0503020204020204" pitchFamily="34" charset="-122"/>
                  <a:ea typeface="微软雅黑" panose="020B0503020204020204" pitchFamily="34" charset="-122"/>
                </a:defRPr>
              </a:lvl1pPr>
            </a:lstStyle>
            <a:p>
              <a:pPr algn="ctr"/>
              <a:r>
                <a:rPr lang="zh-CN" altLang="en-US" sz="2000" dirty="0">
                  <a:ln w="41275">
                    <a:solidFill>
                      <a:srgbClr val="37B8AF"/>
                    </a:solidFill>
                  </a:ln>
                  <a:solidFill>
                    <a:srgbClr val="37B8AF"/>
                  </a:solidFill>
                </a:rPr>
                <a:t>国内</a:t>
              </a:r>
              <a:endParaRPr lang="en-US" altLang="zh-CN" sz="2000" dirty="0">
                <a:ln w="41275">
                  <a:solidFill>
                    <a:srgbClr val="37B8AF"/>
                  </a:solidFill>
                </a:ln>
                <a:solidFill>
                  <a:srgbClr val="37B8AF"/>
                </a:solidFill>
              </a:endParaRPr>
            </a:p>
            <a:p>
              <a:pPr algn="ctr"/>
              <a:r>
                <a:rPr lang="zh-CN" altLang="en-US" sz="2000" dirty="0">
                  <a:ln w="41275">
                    <a:solidFill>
                      <a:srgbClr val="37B8AF"/>
                    </a:solidFill>
                  </a:ln>
                  <a:solidFill>
                    <a:srgbClr val="37B8AF"/>
                  </a:solidFill>
                </a:rPr>
                <a:t>现状</a:t>
              </a:r>
            </a:p>
          </p:txBody>
        </p:sp>
        <p:sp>
          <p:nvSpPr>
            <p:cNvPr id="19" name="文本框 18">
              <a:extLst>
                <a:ext uri="{FF2B5EF4-FFF2-40B4-BE49-F238E27FC236}">
                  <a16:creationId xmlns:a16="http://schemas.microsoft.com/office/drawing/2014/main" id="{98150767-F2B3-D4A7-FA3D-D7101BB9988E}"/>
                </a:ext>
              </a:extLst>
            </p:cNvPr>
            <p:cNvSpPr txBox="1"/>
            <p:nvPr/>
          </p:nvSpPr>
          <p:spPr>
            <a:xfrm>
              <a:off x="792776" y="2193370"/>
              <a:ext cx="2621594" cy="307777"/>
            </a:xfrm>
            <a:prstGeom prst="rect">
              <a:avLst/>
            </a:prstGeom>
            <a:noFill/>
          </p:spPr>
          <p:txBody>
            <a:bodyPr wrap="square" rtlCol="0">
              <a:spAutoFit/>
            </a:bodyPr>
            <a:lstStyle/>
            <a:p>
              <a:r>
                <a:rPr lang="zh-CN" altLang="en-US" sz="1400" b="1" dirty="0">
                  <a:solidFill>
                    <a:srgbClr val="EC8C21"/>
                  </a:solidFill>
                  <a:latin typeface="微软雅黑" panose="020B0503020204020204" pitchFamily="34" charset="-122"/>
                  <a:ea typeface="微软雅黑" panose="020B0503020204020204" pitchFamily="34" charset="-122"/>
                </a:rPr>
                <a:t>进一步了解疾病的作用机制</a:t>
              </a:r>
            </a:p>
          </p:txBody>
        </p:sp>
        <p:sp>
          <p:nvSpPr>
            <p:cNvPr id="20" name="文本框 19">
              <a:extLst>
                <a:ext uri="{FF2B5EF4-FFF2-40B4-BE49-F238E27FC236}">
                  <a16:creationId xmlns:a16="http://schemas.microsoft.com/office/drawing/2014/main" id="{F9CE3511-640E-34C8-B602-88741732CCEE}"/>
                </a:ext>
              </a:extLst>
            </p:cNvPr>
            <p:cNvSpPr txBox="1"/>
            <p:nvPr/>
          </p:nvSpPr>
          <p:spPr>
            <a:xfrm>
              <a:off x="1215872" y="3582097"/>
              <a:ext cx="2985643" cy="630685"/>
            </a:xfrm>
            <a:prstGeom prst="rect">
              <a:avLst/>
            </a:prstGeom>
            <a:noFill/>
          </p:spPr>
          <p:txBody>
            <a:bodyPr wrap="square" rtlCol="0">
              <a:spAutoFit/>
            </a:bodyPr>
            <a:lstStyle/>
            <a:p>
              <a:pPr>
                <a:lnSpc>
                  <a:spcPct val="120000"/>
                </a:lnSpc>
              </a:pPr>
              <a:r>
                <a:rPr lang="zh-CN" altLang="en-US" sz="1000" dirty="0">
                  <a:latin typeface="微软雅黑" panose="020B0503020204020204" pitchFamily="34" charset="-122"/>
                  <a:ea typeface="微软雅黑" panose="020B0503020204020204" pitchFamily="34" charset="-122"/>
                </a:rPr>
                <a:t>利用转录组学和代谢组学的分析方法来确定疾病的潜在诊断和预后生物标记物，使其容易受到靶向治疗的影响</a:t>
              </a:r>
            </a:p>
          </p:txBody>
        </p:sp>
        <p:sp>
          <p:nvSpPr>
            <p:cNvPr id="21" name="文本框 20">
              <a:extLst>
                <a:ext uri="{FF2B5EF4-FFF2-40B4-BE49-F238E27FC236}">
                  <a16:creationId xmlns:a16="http://schemas.microsoft.com/office/drawing/2014/main" id="{5964B9E5-C47D-8A01-11B4-AB0E046F94C2}"/>
                </a:ext>
              </a:extLst>
            </p:cNvPr>
            <p:cNvSpPr txBox="1"/>
            <p:nvPr/>
          </p:nvSpPr>
          <p:spPr>
            <a:xfrm>
              <a:off x="1562822" y="4671486"/>
              <a:ext cx="2858259" cy="630685"/>
            </a:xfrm>
            <a:prstGeom prst="rect">
              <a:avLst/>
            </a:prstGeom>
            <a:noFill/>
          </p:spPr>
          <p:txBody>
            <a:bodyPr wrap="square" rtlCol="0">
              <a:spAutoFit/>
            </a:bodyPr>
            <a:lstStyle/>
            <a:p>
              <a:pPr>
                <a:lnSpc>
                  <a:spcPct val="120000"/>
                </a:lnSpc>
              </a:pPr>
              <a:r>
                <a:rPr lang="zh-CN" altLang="en-US" sz="1000" dirty="0">
                  <a:latin typeface="微软雅黑" panose="020B0503020204020204" pitchFamily="34" charset="-122"/>
                  <a:ea typeface="微软雅黑" panose="020B0503020204020204" pitchFamily="34" charset="-122"/>
                </a:rPr>
                <a:t>建立互助共享联盟，根据课题和研发工作需要，开展数据资源的共享，联合开展技术攻关，实现产、学、 研、用结合，形成创新合力</a:t>
              </a:r>
            </a:p>
          </p:txBody>
        </p:sp>
        <p:sp>
          <p:nvSpPr>
            <p:cNvPr id="22" name="文本框 21">
              <a:extLst>
                <a:ext uri="{FF2B5EF4-FFF2-40B4-BE49-F238E27FC236}">
                  <a16:creationId xmlns:a16="http://schemas.microsoft.com/office/drawing/2014/main" id="{2A8892A4-0C81-738B-7CCE-D72A01D44DB0}"/>
                </a:ext>
              </a:extLst>
            </p:cNvPr>
            <p:cNvSpPr txBox="1"/>
            <p:nvPr/>
          </p:nvSpPr>
          <p:spPr>
            <a:xfrm>
              <a:off x="1918110" y="5822657"/>
              <a:ext cx="2522648" cy="446020"/>
            </a:xfrm>
            <a:prstGeom prst="rect">
              <a:avLst/>
            </a:prstGeom>
            <a:noFill/>
          </p:spPr>
          <p:txBody>
            <a:bodyPr wrap="square" rtlCol="0">
              <a:spAutoFit/>
            </a:bodyPr>
            <a:lstStyle/>
            <a:p>
              <a:pPr>
                <a:lnSpc>
                  <a:spcPct val="120000"/>
                </a:lnSpc>
              </a:pPr>
              <a:r>
                <a:rPr lang="zh-CN" altLang="en-US" sz="1000" dirty="0">
                  <a:latin typeface="微软雅黑" panose="020B0503020204020204" pitchFamily="34" charset="-122"/>
                  <a:ea typeface="微软雅黑" panose="020B0503020204020204" pitchFamily="34" charset="-122"/>
                </a:rPr>
                <a:t>建设集成平台，实现以病人为中心的系统应用，为临床医护人员提供有效的支持</a:t>
              </a:r>
            </a:p>
          </p:txBody>
        </p:sp>
        <p:sp>
          <p:nvSpPr>
            <p:cNvPr id="24" name="文本框 23">
              <a:extLst>
                <a:ext uri="{FF2B5EF4-FFF2-40B4-BE49-F238E27FC236}">
                  <a16:creationId xmlns:a16="http://schemas.microsoft.com/office/drawing/2014/main" id="{B6A46EA2-1A11-1180-74A2-DCFB47B24ADA}"/>
                </a:ext>
              </a:extLst>
            </p:cNvPr>
            <p:cNvSpPr txBox="1"/>
            <p:nvPr/>
          </p:nvSpPr>
          <p:spPr>
            <a:xfrm>
              <a:off x="8400464" y="2464350"/>
              <a:ext cx="2998760" cy="630685"/>
            </a:xfrm>
            <a:prstGeom prst="rect">
              <a:avLst/>
            </a:prstGeom>
            <a:noFill/>
          </p:spPr>
          <p:txBody>
            <a:bodyPr wrap="square"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pPr algn="r">
                <a:lnSpc>
                  <a:spcPct val="120000"/>
                </a:lnSpc>
              </a:pPr>
              <a:r>
                <a:rPr lang="zh-CN" altLang="en-US" sz="1000" dirty="0"/>
                <a:t>获得大量数据揭示了疾病组织与正常对应组织之间的差异基因表达模式，为揭示疾病复杂的分子机制提供了强大的动力</a:t>
              </a:r>
            </a:p>
          </p:txBody>
        </p:sp>
        <p:sp>
          <p:nvSpPr>
            <p:cNvPr id="25" name="文本框 24">
              <a:extLst>
                <a:ext uri="{FF2B5EF4-FFF2-40B4-BE49-F238E27FC236}">
                  <a16:creationId xmlns:a16="http://schemas.microsoft.com/office/drawing/2014/main" id="{F40D9906-7CB3-2B10-AE8F-83DFC6D60A3C}"/>
                </a:ext>
              </a:extLst>
            </p:cNvPr>
            <p:cNvSpPr txBox="1"/>
            <p:nvPr/>
          </p:nvSpPr>
          <p:spPr>
            <a:xfrm>
              <a:off x="8013554" y="3582097"/>
              <a:ext cx="2998760" cy="630685"/>
            </a:xfrm>
            <a:prstGeom prst="rect">
              <a:avLst/>
            </a:prstGeom>
            <a:noFill/>
          </p:spPr>
          <p:txBody>
            <a:bodyPr wrap="square"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pPr algn="r">
                <a:lnSpc>
                  <a:spcPct val="120000"/>
                </a:lnSpc>
              </a:pPr>
              <a:r>
                <a:rPr lang="zh-CN" altLang="en-US" sz="1000" dirty="0"/>
                <a:t>从多组学角度考虑问题，分析多个基因组层，可以获得每个细胞更加完整的信息，发现新的标记物</a:t>
              </a:r>
              <a:endParaRPr lang="en-US" altLang="zh-CN" sz="1000" dirty="0"/>
            </a:p>
            <a:p>
              <a:pPr algn="r">
                <a:lnSpc>
                  <a:spcPct val="120000"/>
                </a:lnSpc>
              </a:pPr>
              <a:r>
                <a:rPr lang="zh-CN" altLang="en-US" sz="1000" dirty="0"/>
                <a:t>发现对于疾病的治疗手段</a:t>
              </a:r>
            </a:p>
          </p:txBody>
        </p:sp>
        <p:sp>
          <p:nvSpPr>
            <p:cNvPr id="26" name="文本框 25">
              <a:extLst>
                <a:ext uri="{FF2B5EF4-FFF2-40B4-BE49-F238E27FC236}">
                  <a16:creationId xmlns:a16="http://schemas.microsoft.com/office/drawing/2014/main" id="{7EA42CB0-AB7D-A926-F295-C7D221C67B1A}"/>
                </a:ext>
              </a:extLst>
            </p:cNvPr>
            <p:cNvSpPr txBox="1"/>
            <p:nvPr/>
          </p:nvSpPr>
          <p:spPr>
            <a:xfrm>
              <a:off x="7689860" y="4671486"/>
              <a:ext cx="2998760" cy="630685"/>
            </a:xfrm>
            <a:prstGeom prst="rect">
              <a:avLst/>
            </a:prstGeom>
            <a:noFill/>
          </p:spPr>
          <p:txBody>
            <a:bodyPr wrap="square"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pPr algn="r">
                <a:lnSpc>
                  <a:spcPct val="120000"/>
                </a:lnSpc>
              </a:pPr>
              <a:r>
                <a:rPr lang="zh-CN" altLang="en-US" sz="1000" dirty="0"/>
                <a:t>建立</a:t>
              </a:r>
              <a:r>
                <a:rPr lang="en-US" altLang="zh-CN" sz="1000" dirty="0"/>
                <a:t>4</a:t>
              </a:r>
              <a:r>
                <a:rPr lang="zh-CN" altLang="en-US" sz="1000" dirty="0"/>
                <a:t>个实验中心</a:t>
              </a:r>
              <a:r>
                <a:rPr lang="en-US" altLang="zh-CN" sz="1000" dirty="0"/>
                <a:t>,</a:t>
              </a:r>
              <a:r>
                <a:rPr lang="zh-CN" altLang="en-US" sz="1000" dirty="0"/>
                <a:t>建成</a:t>
              </a:r>
              <a:r>
                <a:rPr lang="en-US" altLang="zh-CN" sz="1000" dirty="0"/>
                <a:t>20</a:t>
              </a:r>
              <a:r>
                <a:rPr lang="zh-CN" altLang="en-US" sz="1000" dirty="0"/>
                <a:t>个专病数据库。产品在</a:t>
              </a:r>
              <a:r>
                <a:rPr lang="en-US" altLang="zh-CN" sz="1000" dirty="0"/>
                <a:t>30</a:t>
              </a:r>
              <a:r>
                <a:rPr lang="zh-CN" altLang="en-US" sz="1000" dirty="0"/>
                <a:t>家以上医疗机构推广应用。举办各类学习班</a:t>
              </a:r>
              <a:endParaRPr lang="en-US" altLang="zh-CN" sz="1000" dirty="0"/>
            </a:p>
            <a:p>
              <a:pPr algn="r">
                <a:lnSpc>
                  <a:spcPct val="120000"/>
                </a:lnSpc>
              </a:pPr>
              <a:r>
                <a:rPr lang="zh-CN" altLang="en-US" sz="1000" dirty="0"/>
                <a:t>﻿培养超</a:t>
              </a:r>
              <a:r>
                <a:rPr lang="en-US" altLang="zh-CN" sz="1000" dirty="0"/>
                <a:t>200</a:t>
              </a:r>
              <a:r>
                <a:rPr lang="zh-CN" altLang="en-US" sz="1000" dirty="0"/>
                <a:t>名专科医生</a:t>
              </a:r>
            </a:p>
          </p:txBody>
        </p:sp>
        <p:sp>
          <p:nvSpPr>
            <p:cNvPr id="28" name="文本框 27">
              <a:extLst>
                <a:ext uri="{FF2B5EF4-FFF2-40B4-BE49-F238E27FC236}">
                  <a16:creationId xmlns:a16="http://schemas.microsoft.com/office/drawing/2014/main" id="{1C697DA0-BA33-F945-3A69-EBBBDBA99C79}"/>
                </a:ext>
              </a:extLst>
            </p:cNvPr>
            <p:cNvSpPr txBox="1"/>
            <p:nvPr/>
          </p:nvSpPr>
          <p:spPr>
            <a:xfrm>
              <a:off x="7780506" y="5822657"/>
              <a:ext cx="2528889" cy="446020"/>
            </a:xfrm>
            <a:prstGeom prst="rect">
              <a:avLst/>
            </a:prstGeom>
            <a:noFill/>
          </p:spPr>
          <p:txBody>
            <a:bodyPr wrap="square"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pPr algn="r">
                <a:lnSpc>
                  <a:spcPct val="120000"/>
                </a:lnSpc>
              </a:pPr>
              <a:r>
                <a:rPr lang="zh-CN" altLang="en-US" sz="1000" dirty="0"/>
                <a:t>创建集中且协调的患者安全监督方式。建立通用的安全指标且所反映的结果有意义</a:t>
              </a:r>
            </a:p>
          </p:txBody>
        </p:sp>
        <p:sp>
          <p:nvSpPr>
            <p:cNvPr id="29" name="文本框 28">
              <a:extLst>
                <a:ext uri="{FF2B5EF4-FFF2-40B4-BE49-F238E27FC236}">
                  <a16:creationId xmlns:a16="http://schemas.microsoft.com/office/drawing/2014/main" id="{4F6E5045-ACEB-A5D0-85C3-87190067628C}"/>
                </a:ext>
              </a:extLst>
            </p:cNvPr>
            <p:cNvSpPr txBox="1"/>
            <p:nvPr/>
          </p:nvSpPr>
          <p:spPr>
            <a:xfrm>
              <a:off x="792776" y="2464350"/>
              <a:ext cx="2998760" cy="630685"/>
            </a:xfrm>
            <a:prstGeom prst="rect">
              <a:avLst/>
            </a:prstGeom>
            <a:noFill/>
          </p:spPr>
          <p:txBody>
            <a:bodyPr wrap="square" rtlCol="0">
              <a:spAutoFit/>
            </a:bodyPr>
            <a:lstStyle/>
            <a:p>
              <a:pPr>
                <a:lnSpc>
                  <a:spcPct val="120000"/>
                </a:lnSpc>
              </a:pPr>
              <a:r>
                <a:rPr lang="zh-CN" altLang="en-US" sz="1000" dirty="0">
                  <a:latin typeface="微软雅黑" panose="020B0503020204020204" pitchFamily="34" charset="-122"/>
                  <a:ea typeface="微软雅黑" panose="020B0503020204020204" pitchFamily="34" charset="-122"/>
                </a:rPr>
                <a:t>单细胞的多组学技术已经足够成熟，能在同一细胞中获取多组层信息，更好地反映了负责细胞功能之间的相互作用</a:t>
              </a:r>
            </a:p>
          </p:txBody>
        </p:sp>
        <p:sp>
          <p:nvSpPr>
            <p:cNvPr id="30" name="文本框 29">
              <a:extLst>
                <a:ext uri="{FF2B5EF4-FFF2-40B4-BE49-F238E27FC236}">
                  <a16:creationId xmlns:a16="http://schemas.microsoft.com/office/drawing/2014/main" id="{0082938D-FBB1-396B-A2E0-311682A261EB}"/>
                </a:ext>
              </a:extLst>
            </p:cNvPr>
            <p:cNvSpPr txBox="1"/>
            <p:nvPr/>
          </p:nvSpPr>
          <p:spPr>
            <a:xfrm>
              <a:off x="1215872" y="3344527"/>
              <a:ext cx="1718818" cy="307777"/>
            </a:xfrm>
            <a:prstGeom prst="rect">
              <a:avLst/>
            </a:prstGeom>
            <a:noFill/>
          </p:spPr>
          <p:txBody>
            <a:bodyPr wrap="square" rtlCol="0">
              <a:spAutoFit/>
            </a:bodyPr>
            <a:lstStyle/>
            <a:p>
              <a:r>
                <a:rPr lang="zh-CN" altLang="en-US" sz="1400" b="1" dirty="0">
                  <a:solidFill>
                    <a:srgbClr val="EC8C21"/>
                  </a:solidFill>
                  <a:latin typeface="微软雅黑" panose="020B0503020204020204" pitchFamily="34" charset="-122"/>
                  <a:ea typeface="微软雅黑" panose="020B0503020204020204" pitchFamily="34" charset="-122"/>
                </a:rPr>
                <a:t>多组学数据的分析</a:t>
              </a:r>
            </a:p>
          </p:txBody>
        </p:sp>
        <p:sp>
          <p:nvSpPr>
            <p:cNvPr id="31" name="文本框 30">
              <a:extLst>
                <a:ext uri="{FF2B5EF4-FFF2-40B4-BE49-F238E27FC236}">
                  <a16:creationId xmlns:a16="http://schemas.microsoft.com/office/drawing/2014/main" id="{68926765-4499-25AE-1136-F17E7983DDE4}"/>
                </a:ext>
              </a:extLst>
            </p:cNvPr>
            <p:cNvSpPr txBox="1"/>
            <p:nvPr/>
          </p:nvSpPr>
          <p:spPr>
            <a:xfrm>
              <a:off x="1562822" y="4436796"/>
              <a:ext cx="1978428" cy="307777"/>
            </a:xfrm>
            <a:prstGeom prst="rect">
              <a:avLst/>
            </a:prstGeom>
            <a:noFill/>
          </p:spPr>
          <p:txBody>
            <a:bodyPr wrap="square" rtlCol="0">
              <a:spAutoFit/>
            </a:bodyPr>
            <a:lstStyle/>
            <a:p>
              <a:r>
                <a:rPr lang="zh-CN" altLang="en-US" sz="1400" b="1" dirty="0">
                  <a:solidFill>
                    <a:srgbClr val="EC8C21"/>
                  </a:solidFill>
                  <a:latin typeface="微软雅黑" panose="020B0503020204020204" pitchFamily="34" charset="-122"/>
                  <a:ea typeface="微软雅黑" panose="020B0503020204020204" pitchFamily="34" charset="-122"/>
                </a:rPr>
                <a:t>全球开展数据资源协作</a:t>
              </a:r>
            </a:p>
          </p:txBody>
        </p:sp>
        <p:sp>
          <p:nvSpPr>
            <p:cNvPr id="32" name="文本框 31">
              <a:extLst>
                <a:ext uri="{FF2B5EF4-FFF2-40B4-BE49-F238E27FC236}">
                  <a16:creationId xmlns:a16="http://schemas.microsoft.com/office/drawing/2014/main" id="{9E21223D-E780-3B2D-4733-1CD10220AD49}"/>
                </a:ext>
              </a:extLst>
            </p:cNvPr>
            <p:cNvSpPr txBox="1"/>
            <p:nvPr/>
          </p:nvSpPr>
          <p:spPr>
            <a:xfrm>
              <a:off x="1918109" y="5568394"/>
              <a:ext cx="1978428" cy="307777"/>
            </a:xfrm>
            <a:prstGeom prst="rect">
              <a:avLst/>
            </a:prstGeom>
            <a:noFill/>
          </p:spPr>
          <p:txBody>
            <a:bodyPr wrap="square" rtlCol="0">
              <a:spAutoFit/>
            </a:bodyPr>
            <a:lstStyle/>
            <a:p>
              <a:r>
                <a:rPr lang="zh-CN" altLang="en-US" sz="1400" b="1" dirty="0">
                  <a:solidFill>
                    <a:srgbClr val="EC8C21"/>
                  </a:solidFill>
                  <a:latin typeface="微软雅黑" panose="020B0503020204020204" pitchFamily="34" charset="-122"/>
                  <a:ea typeface="微软雅黑" panose="020B0503020204020204" pitchFamily="34" charset="-122"/>
                </a:rPr>
                <a:t>开展信息化系统建设</a:t>
              </a:r>
            </a:p>
          </p:txBody>
        </p:sp>
        <p:sp>
          <p:nvSpPr>
            <p:cNvPr id="33" name="文本框 32">
              <a:extLst>
                <a:ext uri="{FF2B5EF4-FFF2-40B4-BE49-F238E27FC236}">
                  <a16:creationId xmlns:a16="http://schemas.microsoft.com/office/drawing/2014/main" id="{D3056999-545C-6891-6F9F-75F6F1B0BA1A}"/>
                </a:ext>
              </a:extLst>
            </p:cNvPr>
            <p:cNvSpPr txBox="1"/>
            <p:nvPr/>
          </p:nvSpPr>
          <p:spPr>
            <a:xfrm>
              <a:off x="8352289" y="5568394"/>
              <a:ext cx="1957106" cy="307777"/>
            </a:xfrm>
            <a:prstGeom prst="rect">
              <a:avLst/>
            </a:prstGeom>
            <a:noFill/>
          </p:spPr>
          <p:txBody>
            <a:bodyPr wrap="square" rtlCol="0">
              <a:spAutoFit/>
            </a:bodyPr>
            <a:lstStyle/>
            <a:p>
              <a:pPr algn="r"/>
              <a:r>
                <a:rPr lang="zh-CN" altLang="en-US" sz="1400" b="1" dirty="0">
                  <a:solidFill>
                    <a:srgbClr val="37B8AF"/>
                  </a:solidFill>
                  <a:latin typeface="微软雅黑" panose="020B0503020204020204" pitchFamily="34" charset="-122"/>
                  <a:ea typeface="微软雅黑" panose="020B0503020204020204" pitchFamily="34" charset="-122"/>
                </a:rPr>
                <a:t>开展实践方面的研究</a:t>
              </a:r>
            </a:p>
          </p:txBody>
        </p:sp>
        <p:sp>
          <p:nvSpPr>
            <p:cNvPr id="34" name="文本框 33">
              <a:extLst>
                <a:ext uri="{FF2B5EF4-FFF2-40B4-BE49-F238E27FC236}">
                  <a16:creationId xmlns:a16="http://schemas.microsoft.com/office/drawing/2014/main" id="{24301406-0C79-ACF9-8A1B-1A5E8CFDADEA}"/>
                </a:ext>
              </a:extLst>
            </p:cNvPr>
            <p:cNvSpPr txBox="1"/>
            <p:nvPr/>
          </p:nvSpPr>
          <p:spPr>
            <a:xfrm>
              <a:off x="7465294" y="4436796"/>
              <a:ext cx="3223326" cy="307777"/>
            </a:xfrm>
            <a:prstGeom prst="rect">
              <a:avLst/>
            </a:prstGeom>
            <a:noFill/>
          </p:spPr>
          <p:txBody>
            <a:bodyPr wrap="square" rtlCol="0">
              <a:spAutoFit/>
            </a:bodyPr>
            <a:lstStyle/>
            <a:p>
              <a:pPr algn="r"/>
              <a:r>
                <a:rPr lang="zh-CN" altLang="en-US" sz="1400" b="1" dirty="0">
                  <a:solidFill>
                    <a:srgbClr val="37B8AF"/>
                  </a:solidFill>
                  <a:latin typeface="微软雅黑" panose="020B0503020204020204" pitchFamily="34" charset="-122"/>
                  <a:ea typeface="微软雅黑" panose="020B0503020204020204" pitchFamily="34" charset="-122"/>
                </a:rPr>
                <a:t>全国多中心建设网络</a:t>
              </a:r>
              <a:endParaRPr lang="en-US" altLang="zh-CN" sz="1400" b="1" dirty="0">
                <a:solidFill>
                  <a:srgbClr val="37B8AF"/>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6472D226-DB63-1479-C30A-A9FE83699FAE}"/>
                </a:ext>
              </a:extLst>
            </p:cNvPr>
            <p:cNvSpPr txBox="1"/>
            <p:nvPr/>
          </p:nvSpPr>
          <p:spPr>
            <a:xfrm>
              <a:off x="7788988" y="3344527"/>
              <a:ext cx="3223326" cy="307777"/>
            </a:xfrm>
            <a:prstGeom prst="rect">
              <a:avLst/>
            </a:prstGeom>
            <a:noFill/>
          </p:spPr>
          <p:txBody>
            <a:bodyPr wrap="square" rtlCol="0">
              <a:spAutoFit/>
            </a:bodyPr>
            <a:lstStyle/>
            <a:p>
              <a:pPr algn="r"/>
              <a:r>
                <a:rPr lang="zh-CN" altLang="en-US" sz="1400" b="1" dirty="0">
                  <a:solidFill>
                    <a:srgbClr val="37B8AF"/>
                  </a:solidFill>
                  <a:latin typeface="微软雅黑" panose="020B0503020204020204" pitchFamily="34" charset="-122"/>
                  <a:ea typeface="微软雅黑" panose="020B0503020204020204" pitchFamily="34" charset="-122"/>
                </a:rPr>
                <a:t>针对疾病治疗方法</a:t>
              </a:r>
              <a:endParaRPr lang="en-US" altLang="zh-CN" sz="1400" b="1" dirty="0">
                <a:solidFill>
                  <a:srgbClr val="37B8AF"/>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0114E2FE-6205-7FC0-1464-A07368B36B19}"/>
                </a:ext>
              </a:extLst>
            </p:cNvPr>
            <p:cNvSpPr txBox="1"/>
            <p:nvPr/>
          </p:nvSpPr>
          <p:spPr>
            <a:xfrm>
              <a:off x="8187433" y="2193370"/>
              <a:ext cx="3223326" cy="307777"/>
            </a:xfrm>
            <a:prstGeom prst="rect">
              <a:avLst/>
            </a:prstGeom>
            <a:noFill/>
          </p:spPr>
          <p:txBody>
            <a:bodyPr wrap="square" rtlCol="0">
              <a:spAutoFit/>
            </a:bodyPr>
            <a:lstStyle/>
            <a:p>
              <a:pPr algn="r"/>
              <a:r>
                <a:rPr lang="zh-CN" altLang="en-US" sz="1400" b="1" dirty="0">
                  <a:solidFill>
                    <a:srgbClr val="37B8AF"/>
                  </a:solidFill>
                  <a:latin typeface="微软雅黑" panose="020B0503020204020204" pitchFamily="34" charset="-122"/>
                  <a:ea typeface="微软雅黑" panose="020B0503020204020204" pitchFamily="34" charset="-122"/>
                </a:rPr>
                <a:t>当下医疗研究情况</a:t>
              </a:r>
              <a:endParaRPr lang="en-US" altLang="zh-CN" sz="1400" b="1" dirty="0">
                <a:solidFill>
                  <a:srgbClr val="37B8AF"/>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75E86EFF-3196-373E-BC7A-389ED0E6590C}"/>
                </a:ext>
              </a:extLst>
            </p:cNvPr>
            <p:cNvSpPr txBox="1"/>
            <p:nvPr/>
          </p:nvSpPr>
          <p:spPr>
            <a:xfrm>
              <a:off x="5479055" y="2193370"/>
              <a:ext cx="733127" cy="1107996"/>
            </a:xfrm>
            <a:prstGeom prst="rect">
              <a:avLst/>
            </a:prstGeom>
            <a:noFill/>
          </p:spPr>
          <p:txBody>
            <a:bodyPr wrap="square">
              <a:spAutoFit/>
            </a:bodyPr>
            <a:lstStyle/>
            <a:p>
              <a:pPr algn="ctr"/>
              <a:r>
                <a:rPr lang="en-US" altLang="zh-CN" sz="6600" dirty="0">
                  <a:ln w="12700">
                    <a:gradFill flip="none" rotWithShape="1">
                      <a:gsLst>
                        <a:gs pos="0">
                          <a:srgbClr val="EC8C21"/>
                        </a:gs>
                        <a:gs pos="100000">
                          <a:srgbClr val="EC8C21">
                            <a:alpha val="0"/>
                          </a:srgbClr>
                        </a:gs>
                      </a:gsLst>
                      <a:lin ang="5400000" scaled="1"/>
                      <a:tileRect/>
                    </a:gradFill>
                  </a:ln>
                  <a:gradFill>
                    <a:gsLst>
                      <a:gs pos="0">
                        <a:srgbClr val="EC8C21">
                          <a:alpha val="27000"/>
                        </a:srgbClr>
                      </a:gs>
                      <a:gs pos="100000">
                        <a:srgbClr val="EC8C21">
                          <a:alpha val="0"/>
                        </a:srgbClr>
                      </a:gs>
                    </a:gsLst>
                    <a:lin ang="5400000" scaled="1"/>
                  </a:gradFill>
                  <a:latin typeface="字体圈欣意冠黑体" panose="00000500000000000000" pitchFamily="2" charset="-122"/>
                  <a:ea typeface="字体圈欣意冠黑体" panose="00000500000000000000" pitchFamily="2" charset="-122"/>
                </a:rPr>
                <a:t>V</a:t>
              </a:r>
              <a:endParaRPr lang="zh-CN" altLang="en-US" sz="6600" dirty="0">
                <a:ln w="12700">
                  <a:gradFill flip="none" rotWithShape="1">
                    <a:gsLst>
                      <a:gs pos="0">
                        <a:srgbClr val="EC8C21"/>
                      </a:gs>
                      <a:gs pos="100000">
                        <a:srgbClr val="EC8C21">
                          <a:alpha val="0"/>
                        </a:srgbClr>
                      </a:gs>
                    </a:gsLst>
                    <a:lin ang="5400000" scaled="1"/>
                    <a:tileRect/>
                  </a:gradFill>
                </a:ln>
                <a:gradFill>
                  <a:gsLst>
                    <a:gs pos="0">
                      <a:srgbClr val="EC8C21">
                        <a:alpha val="27000"/>
                      </a:srgbClr>
                    </a:gs>
                    <a:gs pos="100000">
                      <a:srgbClr val="EC8C21">
                        <a:alpha val="0"/>
                      </a:srgbClr>
                    </a:gs>
                  </a:gsLst>
                  <a:lin ang="5400000" scaled="1"/>
                </a:gradFill>
                <a:latin typeface="字体圈欣意冠黑体" panose="00000500000000000000" pitchFamily="2" charset="-122"/>
                <a:ea typeface="字体圈欣意冠黑体" panose="00000500000000000000" pitchFamily="2" charset="-122"/>
              </a:endParaRPr>
            </a:p>
          </p:txBody>
        </p:sp>
        <p:grpSp>
          <p:nvGrpSpPr>
            <p:cNvPr id="56" name="组合 55">
              <a:extLst>
                <a:ext uri="{FF2B5EF4-FFF2-40B4-BE49-F238E27FC236}">
                  <a16:creationId xmlns:a16="http://schemas.microsoft.com/office/drawing/2014/main" id="{EA943422-40E5-A937-199C-1612F14D5B02}"/>
                </a:ext>
              </a:extLst>
            </p:cNvPr>
            <p:cNvGrpSpPr/>
            <p:nvPr/>
          </p:nvGrpSpPr>
          <p:grpSpPr>
            <a:xfrm>
              <a:off x="519672" y="2193370"/>
              <a:ext cx="1464773" cy="3676937"/>
              <a:chOff x="519672" y="2028996"/>
              <a:chExt cx="1464773" cy="3676937"/>
            </a:xfrm>
          </p:grpSpPr>
          <p:sp>
            <p:nvSpPr>
              <p:cNvPr id="52" name="椭圆 51">
                <a:extLst>
                  <a:ext uri="{FF2B5EF4-FFF2-40B4-BE49-F238E27FC236}">
                    <a16:creationId xmlns:a16="http://schemas.microsoft.com/office/drawing/2014/main" id="{AEF41695-FAD9-714D-987A-3FAF6C9AAF82}"/>
                  </a:ext>
                </a:extLst>
              </p:cNvPr>
              <p:cNvSpPr/>
              <p:nvPr/>
            </p:nvSpPr>
            <p:spPr>
              <a:xfrm>
                <a:off x="519672" y="2028996"/>
                <a:ext cx="307777" cy="307777"/>
              </a:xfrm>
              <a:prstGeom prst="ellipse">
                <a:avLst/>
              </a:prstGeom>
              <a:solidFill>
                <a:schemeClr val="bg1"/>
              </a:solidFill>
              <a:ln w="6350">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4151D9C3-4B28-34D6-EFF3-E7F6A762A300}"/>
                  </a:ext>
                </a:extLst>
              </p:cNvPr>
              <p:cNvSpPr/>
              <p:nvPr/>
            </p:nvSpPr>
            <p:spPr>
              <a:xfrm>
                <a:off x="908095" y="3180152"/>
                <a:ext cx="307777" cy="307777"/>
              </a:xfrm>
              <a:prstGeom prst="ellipse">
                <a:avLst/>
              </a:prstGeom>
              <a:solidFill>
                <a:schemeClr val="bg1"/>
              </a:solidFill>
              <a:ln w="6350">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3B565D0E-95FF-18BD-3D5A-A1E57E79213F}"/>
                  </a:ext>
                </a:extLst>
              </p:cNvPr>
              <p:cNvSpPr/>
              <p:nvPr/>
            </p:nvSpPr>
            <p:spPr>
              <a:xfrm>
                <a:off x="1258845" y="4272422"/>
                <a:ext cx="307777" cy="307777"/>
              </a:xfrm>
              <a:prstGeom prst="ellipse">
                <a:avLst/>
              </a:prstGeom>
              <a:solidFill>
                <a:schemeClr val="bg1"/>
              </a:solidFill>
              <a:ln w="6350">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97B34464-0F60-8BAD-2F3E-E440386C4C83}"/>
                  </a:ext>
                </a:extLst>
              </p:cNvPr>
              <p:cNvSpPr/>
              <p:nvPr/>
            </p:nvSpPr>
            <p:spPr>
              <a:xfrm>
                <a:off x="1676668" y="5398156"/>
                <a:ext cx="307777" cy="307777"/>
              </a:xfrm>
              <a:prstGeom prst="ellipse">
                <a:avLst/>
              </a:prstGeom>
              <a:solidFill>
                <a:schemeClr val="bg1"/>
              </a:solidFill>
              <a:ln w="6350">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A5370A67-0C78-C8CB-DC41-C09EF5F4EE97}"/>
                </a:ext>
              </a:extLst>
            </p:cNvPr>
            <p:cNvGrpSpPr/>
            <p:nvPr/>
          </p:nvGrpSpPr>
          <p:grpSpPr>
            <a:xfrm flipH="1">
              <a:off x="10236121" y="2193370"/>
              <a:ext cx="1464773" cy="3676937"/>
              <a:chOff x="519672" y="2028996"/>
              <a:chExt cx="1464773" cy="3676937"/>
            </a:xfrm>
          </p:grpSpPr>
          <p:sp>
            <p:nvSpPr>
              <p:cNvPr id="58" name="椭圆 57">
                <a:extLst>
                  <a:ext uri="{FF2B5EF4-FFF2-40B4-BE49-F238E27FC236}">
                    <a16:creationId xmlns:a16="http://schemas.microsoft.com/office/drawing/2014/main" id="{F7546322-2A37-1ECE-725E-4E1FE34F8858}"/>
                  </a:ext>
                </a:extLst>
              </p:cNvPr>
              <p:cNvSpPr/>
              <p:nvPr/>
            </p:nvSpPr>
            <p:spPr>
              <a:xfrm>
                <a:off x="519672" y="2028996"/>
                <a:ext cx="307777" cy="307777"/>
              </a:xfrm>
              <a:prstGeom prst="ellipse">
                <a:avLst/>
              </a:prstGeom>
              <a:solidFill>
                <a:schemeClr val="bg1"/>
              </a:solidFill>
              <a:ln w="6350">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EBF587B-AEE4-D8EC-4855-03DBD2AE2099}"/>
                  </a:ext>
                </a:extLst>
              </p:cNvPr>
              <p:cNvSpPr/>
              <p:nvPr/>
            </p:nvSpPr>
            <p:spPr>
              <a:xfrm>
                <a:off x="908095" y="3180152"/>
                <a:ext cx="307777" cy="307777"/>
              </a:xfrm>
              <a:prstGeom prst="ellipse">
                <a:avLst/>
              </a:prstGeom>
              <a:solidFill>
                <a:schemeClr val="bg1"/>
              </a:solidFill>
              <a:ln w="6350">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B0E1C01C-9825-12BA-8516-A8CBCEC90B2B}"/>
                  </a:ext>
                </a:extLst>
              </p:cNvPr>
              <p:cNvSpPr/>
              <p:nvPr/>
            </p:nvSpPr>
            <p:spPr>
              <a:xfrm>
                <a:off x="1258845" y="4272422"/>
                <a:ext cx="307777" cy="307777"/>
              </a:xfrm>
              <a:prstGeom prst="ellipse">
                <a:avLst/>
              </a:prstGeom>
              <a:solidFill>
                <a:schemeClr val="bg1"/>
              </a:solidFill>
              <a:ln w="6350">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53A2CC66-1B0C-7605-317F-6949416C3A0F}"/>
                  </a:ext>
                </a:extLst>
              </p:cNvPr>
              <p:cNvSpPr/>
              <p:nvPr/>
            </p:nvSpPr>
            <p:spPr>
              <a:xfrm>
                <a:off x="1676668" y="5398156"/>
                <a:ext cx="307777" cy="307777"/>
              </a:xfrm>
              <a:prstGeom prst="ellipse">
                <a:avLst/>
              </a:prstGeom>
              <a:solidFill>
                <a:schemeClr val="bg1"/>
              </a:solidFill>
              <a:ln w="6350">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CD758FB9-C9FA-7E6D-B509-D13D6C106D30}"/>
                </a:ext>
              </a:extLst>
            </p:cNvPr>
            <p:cNvGrpSpPr/>
            <p:nvPr/>
          </p:nvGrpSpPr>
          <p:grpSpPr>
            <a:xfrm>
              <a:off x="4014696" y="1965027"/>
              <a:ext cx="4162609" cy="4053002"/>
              <a:chOff x="4013290" y="1870938"/>
              <a:chExt cx="4162609" cy="4053002"/>
            </a:xfrm>
          </p:grpSpPr>
          <p:sp>
            <p:nvSpPr>
              <p:cNvPr id="69" name="任意多边形: 形状 68">
                <a:extLst>
                  <a:ext uri="{FF2B5EF4-FFF2-40B4-BE49-F238E27FC236}">
                    <a16:creationId xmlns:a16="http://schemas.microsoft.com/office/drawing/2014/main" id="{7485402A-857D-4BD3-50F7-DF24F4EB8828}"/>
                  </a:ext>
                </a:extLst>
              </p:cNvPr>
              <p:cNvSpPr>
                <a:spLocks/>
              </p:cNvSpPr>
              <p:nvPr/>
            </p:nvSpPr>
            <p:spPr>
              <a:xfrm flipH="1">
                <a:off x="4220798" y="1870938"/>
                <a:ext cx="3955101" cy="4053002"/>
              </a:xfrm>
              <a:custGeom>
                <a:avLst/>
                <a:gdLst>
                  <a:gd name="connsiteX0" fmla="*/ 1956084 w 3955101"/>
                  <a:gd name="connsiteY0" fmla="*/ 1914615 h 4053002"/>
                  <a:gd name="connsiteX1" fmla="*/ 0 w 3955101"/>
                  <a:gd name="connsiteY1" fmla="*/ 4053002 h 4053002"/>
                  <a:gd name="connsiteX2" fmla="*/ 247629 w 3955101"/>
                  <a:gd name="connsiteY2" fmla="*/ 4053002 h 4053002"/>
                  <a:gd name="connsiteX3" fmla="*/ 2079898 w 3955101"/>
                  <a:gd name="connsiteY3" fmla="*/ 2049969 h 4053002"/>
                  <a:gd name="connsiteX4" fmla="*/ 3955101 w 3955101"/>
                  <a:gd name="connsiteY4" fmla="*/ 0 h 4053002"/>
                  <a:gd name="connsiteX5" fmla="*/ 3707472 w 3955101"/>
                  <a:gd name="connsiteY5" fmla="*/ 0 h 4053002"/>
                  <a:gd name="connsiteX6" fmla="*/ 2079898 w 3955101"/>
                  <a:gd name="connsiteY6" fmla="*/ 1779261 h 4053002"/>
                  <a:gd name="connsiteX7" fmla="*/ 2203713 w 3955101"/>
                  <a:gd name="connsiteY7" fmla="*/ 1914615 h 405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55101" h="4053002">
                    <a:moveTo>
                      <a:pt x="1956084" y="1914615"/>
                    </a:moveTo>
                    <a:lnTo>
                      <a:pt x="0" y="4053002"/>
                    </a:lnTo>
                    <a:lnTo>
                      <a:pt x="247629" y="4053002"/>
                    </a:lnTo>
                    <a:lnTo>
                      <a:pt x="2079898" y="2049969"/>
                    </a:lnTo>
                    <a:close/>
                    <a:moveTo>
                      <a:pt x="3955101" y="0"/>
                    </a:moveTo>
                    <a:lnTo>
                      <a:pt x="3707472" y="0"/>
                    </a:lnTo>
                    <a:lnTo>
                      <a:pt x="2079898" y="1779261"/>
                    </a:lnTo>
                    <a:lnTo>
                      <a:pt x="2203713" y="1914615"/>
                    </a:lnTo>
                    <a:close/>
                  </a:path>
                </a:pathLst>
              </a:custGeom>
              <a:noFill/>
              <a:ln w="3175">
                <a:gradFill flip="none" rotWithShape="1">
                  <a:gsLst>
                    <a:gs pos="50000">
                      <a:srgbClr val="EC8C21">
                        <a:alpha val="58000"/>
                      </a:srgbClr>
                    </a:gs>
                    <a:gs pos="0">
                      <a:srgbClr val="EC8C21">
                        <a:alpha val="0"/>
                      </a:srgbClr>
                    </a:gs>
                    <a:gs pos="100000">
                      <a:srgbClr val="EC8C21">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平行四边形 67">
                <a:extLst>
                  <a:ext uri="{FF2B5EF4-FFF2-40B4-BE49-F238E27FC236}">
                    <a16:creationId xmlns:a16="http://schemas.microsoft.com/office/drawing/2014/main" id="{3E5C17FE-84B8-AACF-457A-33C521D9121B}"/>
                  </a:ext>
                </a:extLst>
              </p:cNvPr>
              <p:cNvSpPr>
                <a:spLocks/>
              </p:cNvSpPr>
              <p:nvPr/>
            </p:nvSpPr>
            <p:spPr>
              <a:xfrm>
                <a:off x="4013290" y="1870938"/>
                <a:ext cx="3955101" cy="4053002"/>
              </a:xfrm>
              <a:prstGeom prst="parallelogram">
                <a:avLst>
                  <a:gd name="adj" fmla="val 93739"/>
                </a:avLst>
              </a:prstGeom>
              <a:noFill/>
              <a:ln w="3175">
                <a:gradFill flip="none" rotWithShape="1">
                  <a:gsLst>
                    <a:gs pos="50000">
                      <a:srgbClr val="37B8AF">
                        <a:alpha val="61000"/>
                      </a:srgbClr>
                    </a:gs>
                    <a:gs pos="0">
                      <a:srgbClr val="37B8AF">
                        <a:alpha val="0"/>
                      </a:srgbClr>
                    </a:gs>
                    <a:gs pos="100000">
                      <a:srgbClr val="37B8A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a:extLst>
                <a:ext uri="{FF2B5EF4-FFF2-40B4-BE49-F238E27FC236}">
                  <a16:creationId xmlns:a16="http://schemas.microsoft.com/office/drawing/2014/main" id="{A1D83A1D-41B1-7672-5E8B-FBE778849275}"/>
                </a:ext>
              </a:extLst>
            </p:cNvPr>
            <p:cNvSpPr txBox="1"/>
            <p:nvPr/>
          </p:nvSpPr>
          <p:spPr>
            <a:xfrm>
              <a:off x="6052224" y="2193370"/>
              <a:ext cx="733127" cy="1107996"/>
            </a:xfrm>
            <a:prstGeom prst="rect">
              <a:avLst/>
            </a:prstGeom>
            <a:noFill/>
          </p:spPr>
          <p:txBody>
            <a:bodyPr wrap="square">
              <a:spAutoFit/>
            </a:bodyPr>
            <a:lstStyle/>
            <a:p>
              <a:pPr algn="ctr"/>
              <a:r>
                <a:rPr lang="en-US" altLang="zh-CN" sz="6600" dirty="0">
                  <a:ln w="12700">
                    <a:gradFill flip="none" rotWithShape="1">
                      <a:gsLst>
                        <a:gs pos="0">
                          <a:srgbClr val="37B8AF"/>
                        </a:gs>
                        <a:gs pos="100000">
                          <a:srgbClr val="37B8AF">
                            <a:alpha val="0"/>
                          </a:srgbClr>
                        </a:gs>
                      </a:gsLst>
                      <a:lin ang="5400000" scaled="1"/>
                      <a:tileRect/>
                    </a:gradFill>
                  </a:ln>
                  <a:gradFill>
                    <a:gsLst>
                      <a:gs pos="0">
                        <a:srgbClr val="37B8AF">
                          <a:alpha val="34000"/>
                        </a:srgbClr>
                      </a:gs>
                      <a:gs pos="100000">
                        <a:srgbClr val="37B8AF">
                          <a:alpha val="0"/>
                        </a:srgbClr>
                      </a:gs>
                    </a:gsLst>
                    <a:lin ang="5400000" scaled="1"/>
                  </a:gradFill>
                  <a:latin typeface="字体圈欣意冠黑体" panose="00000500000000000000" pitchFamily="2" charset="-122"/>
                  <a:ea typeface="字体圈欣意冠黑体" panose="00000500000000000000" pitchFamily="2" charset="-122"/>
                </a:rPr>
                <a:t>S</a:t>
              </a:r>
              <a:endParaRPr lang="zh-CN" altLang="en-US" sz="6600" dirty="0">
                <a:ln w="12700">
                  <a:gradFill flip="none" rotWithShape="1">
                    <a:gsLst>
                      <a:gs pos="0">
                        <a:srgbClr val="37B8AF"/>
                      </a:gs>
                      <a:gs pos="100000">
                        <a:srgbClr val="37B8AF">
                          <a:alpha val="0"/>
                        </a:srgbClr>
                      </a:gs>
                    </a:gsLst>
                    <a:lin ang="5400000" scaled="1"/>
                    <a:tileRect/>
                  </a:gradFill>
                </a:ln>
                <a:gradFill>
                  <a:gsLst>
                    <a:gs pos="0">
                      <a:srgbClr val="37B8AF">
                        <a:alpha val="34000"/>
                      </a:srgbClr>
                    </a:gs>
                    <a:gs pos="100000">
                      <a:srgbClr val="37B8AF">
                        <a:alpha val="0"/>
                      </a:srgbClr>
                    </a:gs>
                  </a:gsLst>
                  <a:lin ang="5400000" scaled="1"/>
                </a:gradFill>
                <a:latin typeface="字体圈欣意冠黑体" panose="00000500000000000000" pitchFamily="2" charset="-122"/>
                <a:ea typeface="字体圈欣意冠黑体" panose="00000500000000000000" pitchFamily="2" charset="-122"/>
              </a:endParaRPr>
            </a:p>
          </p:txBody>
        </p:sp>
        <p:sp>
          <p:nvSpPr>
            <p:cNvPr id="74" name="文本框 73">
              <a:extLst>
                <a:ext uri="{FF2B5EF4-FFF2-40B4-BE49-F238E27FC236}">
                  <a16:creationId xmlns:a16="http://schemas.microsoft.com/office/drawing/2014/main" id="{BFE1C6E3-06C3-34B6-3526-1631084B56BB}"/>
                </a:ext>
              </a:extLst>
            </p:cNvPr>
            <p:cNvSpPr txBox="1"/>
            <p:nvPr/>
          </p:nvSpPr>
          <p:spPr>
            <a:xfrm>
              <a:off x="4803914" y="3491479"/>
              <a:ext cx="911881" cy="707886"/>
            </a:xfrm>
            <a:prstGeom prst="rect">
              <a:avLst/>
            </a:prstGeom>
            <a:noFill/>
          </p:spPr>
          <p:txBody>
            <a:bodyPr wrap="square" rtlCol="0">
              <a:spAutoFit/>
            </a:bodyPr>
            <a:lstStyle>
              <a:defPPr>
                <a:defRPr lang="zh-CN"/>
              </a:defPPr>
              <a:lvl1pPr algn="ctr">
                <a:defRPr b="1">
                  <a:solidFill>
                    <a:srgbClr val="65AADD"/>
                  </a:solidFill>
                  <a:latin typeface="微软雅黑" panose="020B0503020204020204" pitchFamily="34" charset="-122"/>
                  <a:ea typeface="微软雅黑" panose="020B0503020204020204" pitchFamily="34" charset="-122"/>
                </a:defRPr>
              </a:lvl1pPr>
            </a:lstStyle>
            <a:p>
              <a:r>
                <a:rPr lang="zh-CN" altLang="en-US" sz="2000" dirty="0">
                  <a:ln w="41275">
                    <a:noFill/>
                  </a:ln>
                  <a:solidFill>
                    <a:schemeClr val="bg1"/>
                  </a:solidFill>
                </a:rPr>
                <a:t>国外</a:t>
              </a:r>
              <a:endParaRPr lang="en-US" altLang="zh-CN" sz="2000" dirty="0">
                <a:ln w="41275">
                  <a:noFill/>
                </a:ln>
                <a:solidFill>
                  <a:schemeClr val="bg1"/>
                </a:solidFill>
              </a:endParaRPr>
            </a:p>
            <a:p>
              <a:r>
                <a:rPr lang="zh-CN" altLang="en-US" sz="2000" dirty="0">
                  <a:ln w="41275">
                    <a:noFill/>
                  </a:ln>
                  <a:solidFill>
                    <a:schemeClr val="bg1"/>
                  </a:solidFill>
                </a:rPr>
                <a:t>现状</a:t>
              </a:r>
            </a:p>
          </p:txBody>
        </p:sp>
        <p:sp>
          <p:nvSpPr>
            <p:cNvPr id="75" name="文本框 74">
              <a:extLst>
                <a:ext uri="{FF2B5EF4-FFF2-40B4-BE49-F238E27FC236}">
                  <a16:creationId xmlns:a16="http://schemas.microsoft.com/office/drawing/2014/main" id="{D38B02E1-5F3B-11D2-B449-06EB74830C7F}"/>
                </a:ext>
              </a:extLst>
            </p:cNvPr>
            <p:cNvSpPr txBox="1"/>
            <p:nvPr/>
          </p:nvSpPr>
          <p:spPr>
            <a:xfrm>
              <a:off x="6407499" y="3491479"/>
              <a:ext cx="980588" cy="707886"/>
            </a:xfrm>
            <a:prstGeom prst="rect">
              <a:avLst/>
            </a:prstGeom>
            <a:noFill/>
          </p:spPr>
          <p:txBody>
            <a:bodyPr wrap="square" rtlCol="0">
              <a:spAutoFit/>
            </a:bodyPr>
            <a:lstStyle>
              <a:defPPr>
                <a:defRPr lang="zh-CN"/>
              </a:defPPr>
              <a:lvl1pPr>
                <a:defRPr b="1">
                  <a:solidFill>
                    <a:srgbClr val="65AADD"/>
                  </a:solidFill>
                  <a:latin typeface="微软雅黑" panose="020B0503020204020204" pitchFamily="34" charset="-122"/>
                  <a:ea typeface="微软雅黑" panose="020B0503020204020204" pitchFamily="34" charset="-122"/>
                </a:defRPr>
              </a:lvl1pPr>
            </a:lstStyle>
            <a:p>
              <a:pPr algn="ctr"/>
              <a:r>
                <a:rPr lang="zh-CN" altLang="en-US" sz="2000" dirty="0">
                  <a:ln w="41275">
                    <a:noFill/>
                  </a:ln>
                  <a:solidFill>
                    <a:schemeClr val="bg1"/>
                  </a:solidFill>
                </a:rPr>
                <a:t>国内</a:t>
              </a:r>
              <a:endParaRPr lang="en-US" altLang="zh-CN" sz="2000" dirty="0">
                <a:ln w="41275">
                  <a:noFill/>
                </a:ln>
                <a:solidFill>
                  <a:schemeClr val="bg1"/>
                </a:solidFill>
              </a:endParaRPr>
            </a:p>
            <a:p>
              <a:pPr algn="ctr"/>
              <a:r>
                <a:rPr lang="zh-CN" altLang="en-US" sz="2000" dirty="0">
                  <a:ln w="41275">
                    <a:noFill/>
                  </a:ln>
                  <a:solidFill>
                    <a:schemeClr val="bg1"/>
                  </a:solidFill>
                </a:rPr>
                <a:t>现状</a:t>
              </a:r>
            </a:p>
          </p:txBody>
        </p:sp>
      </p:grpSp>
      <p:sp>
        <p:nvSpPr>
          <p:cNvPr id="86" name="文本框 85">
            <a:extLst>
              <a:ext uri="{FF2B5EF4-FFF2-40B4-BE49-F238E27FC236}">
                <a16:creationId xmlns:a16="http://schemas.microsoft.com/office/drawing/2014/main" id="{A7B071F1-542A-3F47-80C7-CBDA28CCF260}"/>
              </a:ext>
            </a:extLst>
          </p:cNvPr>
          <p:cNvSpPr txBox="1"/>
          <p:nvPr/>
        </p:nvSpPr>
        <p:spPr>
          <a:xfrm>
            <a:off x="8959221" y="6112694"/>
            <a:ext cx="1273432" cy="461665"/>
          </a:xfrm>
          <a:prstGeom prst="rect">
            <a:avLst/>
          </a:prstGeom>
          <a:noFill/>
        </p:spPr>
        <p:txBody>
          <a:bodyPr wrap="square">
            <a:spAutoFit/>
          </a:bodyPr>
          <a:lstStyle>
            <a:defPPr>
              <a:defRPr lang="zh-CN"/>
            </a:defPPr>
            <a:lvl1pPr algn="ctr">
              <a:defRPr sz="1400">
                <a:solidFill>
                  <a:srgbClr val="65AADD"/>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dirty="0"/>
              <a:t>资金投入和</a:t>
            </a:r>
            <a:endParaRPr lang="en-US" altLang="zh-CN" sz="1200" dirty="0"/>
          </a:p>
          <a:p>
            <a:r>
              <a:rPr lang="zh-CN" altLang="en-US" sz="1200" dirty="0"/>
              <a:t>政策支持不足</a:t>
            </a:r>
          </a:p>
        </p:txBody>
      </p:sp>
      <p:sp>
        <p:nvSpPr>
          <p:cNvPr id="87" name="文本框 86">
            <a:extLst>
              <a:ext uri="{FF2B5EF4-FFF2-40B4-BE49-F238E27FC236}">
                <a16:creationId xmlns:a16="http://schemas.microsoft.com/office/drawing/2014/main" id="{CAFA3ED3-7145-C5A5-CF84-8D76FC14ACD3}"/>
              </a:ext>
            </a:extLst>
          </p:cNvPr>
          <p:cNvSpPr txBox="1"/>
          <p:nvPr/>
        </p:nvSpPr>
        <p:spPr>
          <a:xfrm>
            <a:off x="4390832" y="6112694"/>
            <a:ext cx="1158334" cy="461665"/>
          </a:xfrm>
          <a:prstGeom prst="rect">
            <a:avLst/>
          </a:prstGeom>
          <a:noFill/>
        </p:spPr>
        <p:txBody>
          <a:bodyPr wrap="square">
            <a:spAutoFit/>
          </a:bodyPr>
          <a:lstStyle/>
          <a:p>
            <a:pPr algn="ctr"/>
            <a:r>
              <a:rPr lang="zh-CN" altLang="en-US"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rPr>
              <a:t>研究内容和</a:t>
            </a:r>
            <a:endParaRPr lang="en-US" altLang="zh-CN"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rPr>
              <a:t>深度有待加强</a:t>
            </a:r>
            <a:endParaRPr lang="zh-CN" altLang="en-US" sz="1200" dirty="0">
              <a:latin typeface="微软雅黑" panose="020B0503020204020204" pitchFamily="34" charset="-122"/>
              <a:ea typeface="微软雅黑" panose="020B0503020204020204" pitchFamily="34" charset="-122"/>
            </a:endParaRPr>
          </a:p>
        </p:txBody>
      </p:sp>
      <p:sp>
        <p:nvSpPr>
          <p:cNvPr id="88" name="文本框 87">
            <a:extLst>
              <a:ext uri="{FF2B5EF4-FFF2-40B4-BE49-F238E27FC236}">
                <a16:creationId xmlns:a16="http://schemas.microsoft.com/office/drawing/2014/main" id="{E2E88997-7185-D8AF-549B-E6D8DA6B7393}"/>
              </a:ext>
            </a:extLst>
          </p:cNvPr>
          <p:cNvSpPr txBox="1"/>
          <p:nvPr/>
        </p:nvSpPr>
        <p:spPr>
          <a:xfrm>
            <a:off x="1713026" y="6112694"/>
            <a:ext cx="1640266" cy="461665"/>
          </a:xfrm>
          <a:prstGeom prst="rect">
            <a:avLst/>
          </a:prstGeom>
          <a:noFill/>
        </p:spPr>
        <p:txBody>
          <a:bodyPr wrap="square">
            <a:spAutoFit/>
          </a:bodyPr>
          <a:lstStyle/>
          <a:p>
            <a:pPr algn="ctr"/>
            <a:r>
              <a:rPr lang="zh-CN" altLang="en-US"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rPr>
              <a:t>数据收集和</a:t>
            </a:r>
            <a:endParaRPr lang="en-US" altLang="zh-CN"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rPr>
              <a:t>汇总不完整、不准确</a:t>
            </a:r>
            <a:endParaRPr lang="zh-CN" altLang="en-US" sz="1200" dirty="0">
              <a:latin typeface="微软雅黑" panose="020B0503020204020204" pitchFamily="34" charset="-122"/>
              <a:ea typeface="微软雅黑" panose="020B0503020204020204" pitchFamily="34" charset="-122"/>
            </a:endParaRPr>
          </a:p>
        </p:txBody>
      </p:sp>
      <p:sp>
        <p:nvSpPr>
          <p:cNvPr id="89" name="文本框 88">
            <a:extLst>
              <a:ext uri="{FF2B5EF4-FFF2-40B4-BE49-F238E27FC236}">
                <a16:creationId xmlns:a16="http://schemas.microsoft.com/office/drawing/2014/main" id="{DC46A09C-8172-160F-CCF1-6D378DC9EB0F}"/>
              </a:ext>
            </a:extLst>
          </p:cNvPr>
          <p:cNvSpPr txBox="1"/>
          <p:nvPr/>
        </p:nvSpPr>
        <p:spPr>
          <a:xfrm>
            <a:off x="6414753" y="6112694"/>
            <a:ext cx="1527296" cy="461665"/>
          </a:xfrm>
          <a:prstGeom prst="rect">
            <a:avLst/>
          </a:prstGeom>
          <a:noFill/>
        </p:spPr>
        <p:txBody>
          <a:bodyPr wrap="square">
            <a:spAutoFit/>
          </a:bodyPr>
          <a:lstStyle/>
          <a:p>
            <a:pPr algn="ctr"/>
            <a:r>
              <a:rPr lang="zh-CN" altLang="en-US"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rPr>
              <a:t>研究机构和</a:t>
            </a:r>
            <a:endParaRPr lang="en-US" altLang="zh-CN"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1200" dirty="0">
                <a:solidFill>
                  <a:srgbClr val="65AADD"/>
                </a:solidFill>
                <a:latin typeface="微软雅黑" panose="020B0503020204020204" pitchFamily="34" charset="-122"/>
                <a:ea typeface="微软雅黑" panose="020B0503020204020204" pitchFamily="34" charset="-122"/>
                <a:cs typeface="Arial" panose="020B0604020202020204" pitchFamily="34" charset="0"/>
              </a:rPr>
              <a:t>人才资源相对较少</a:t>
            </a:r>
            <a:endParaRPr lang="zh-CN" altLang="en-US" sz="1200" dirty="0">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1800AA65-6A74-6FFF-6D5A-24CF2A32309A}"/>
              </a:ext>
            </a:extLst>
          </p:cNvPr>
          <p:cNvSpPr txBox="1"/>
          <p:nvPr/>
        </p:nvSpPr>
        <p:spPr>
          <a:xfrm>
            <a:off x="5050940" y="4625240"/>
            <a:ext cx="2085252" cy="1077218"/>
          </a:xfrm>
          <a:prstGeom prst="rect">
            <a:avLst/>
          </a:prstGeom>
          <a:noFill/>
          <a:scene3d>
            <a:camera prst="perspectiveRelaxedModerately" fov="6600000">
              <a:rot lat="19190639" lon="0" rev="0"/>
            </a:camera>
            <a:lightRig rig="threePt" dir="t"/>
          </a:scene3d>
        </p:spPr>
        <p:txBody>
          <a:bodyPr wrap="square" rtlCol="0">
            <a:spAutoFit/>
          </a:bodyPr>
          <a:lstStyle>
            <a:defPPr>
              <a:defRPr lang="zh-CN"/>
            </a:defPPr>
            <a:lvl1pPr>
              <a:defRPr sz="2000" b="1">
                <a:solidFill>
                  <a:schemeClr val="bg1"/>
                </a:solidFill>
              </a:defRPr>
            </a:lvl1pPr>
          </a:lstStyle>
          <a:p>
            <a:pPr algn="ctr"/>
            <a:r>
              <a:rPr lang="zh-CN" altLang="en-US" sz="3200" dirty="0">
                <a:solidFill>
                  <a:srgbClr val="65AADD"/>
                </a:solidFill>
                <a:latin typeface="微软雅黑" panose="020B0503020204020204" pitchFamily="34" charset="-122"/>
                <a:ea typeface="微软雅黑" panose="020B0503020204020204" pitchFamily="34" charset="-122"/>
              </a:rPr>
              <a:t>国内研究</a:t>
            </a:r>
            <a:endParaRPr lang="en-US" altLang="zh-CN" sz="3200" dirty="0">
              <a:solidFill>
                <a:srgbClr val="65AADD"/>
              </a:solidFill>
              <a:latin typeface="微软雅黑" panose="020B0503020204020204" pitchFamily="34" charset="-122"/>
              <a:ea typeface="微软雅黑" panose="020B0503020204020204" pitchFamily="34" charset="-122"/>
            </a:endParaRPr>
          </a:p>
          <a:p>
            <a:pPr algn="ctr"/>
            <a:r>
              <a:rPr lang="zh-CN" altLang="en-US" sz="3200" dirty="0">
                <a:solidFill>
                  <a:srgbClr val="65AADD"/>
                </a:solidFill>
                <a:latin typeface="微软雅黑" panose="020B0503020204020204" pitchFamily="34" charset="-122"/>
                <a:ea typeface="微软雅黑" panose="020B0503020204020204" pitchFamily="34" charset="-122"/>
              </a:rPr>
              <a:t>瓶颈</a:t>
            </a:r>
          </a:p>
        </p:txBody>
      </p:sp>
      <p:grpSp>
        <p:nvGrpSpPr>
          <p:cNvPr id="112" name="组合 111">
            <a:extLst>
              <a:ext uri="{FF2B5EF4-FFF2-40B4-BE49-F238E27FC236}">
                <a16:creationId xmlns:a16="http://schemas.microsoft.com/office/drawing/2014/main" id="{138103D4-7BB9-E4BE-3078-8A1A60326B87}"/>
              </a:ext>
            </a:extLst>
          </p:cNvPr>
          <p:cNvGrpSpPr/>
          <p:nvPr/>
        </p:nvGrpSpPr>
        <p:grpSpPr>
          <a:xfrm>
            <a:off x="2575440" y="5573949"/>
            <a:ext cx="7041121" cy="563286"/>
            <a:chOff x="2569416" y="5573949"/>
            <a:chExt cx="7041121" cy="563286"/>
          </a:xfrm>
        </p:grpSpPr>
        <p:sp>
          <p:nvSpPr>
            <p:cNvPr id="109" name="Freeform 105">
              <a:extLst>
                <a:ext uri="{FF2B5EF4-FFF2-40B4-BE49-F238E27FC236}">
                  <a16:creationId xmlns:a16="http://schemas.microsoft.com/office/drawing/2014/main" id="{E18A599A-DA9A-7016-2944-35CE015620EB}"/>
                </a:ext>
              </a:extLst>
            </p:cNvPr>
            <p:cNvSpPr/>
            <p:nvPr/>
          </p:nvSpPr>
          <p:spPr>
            <a:xfrm>
              <a:off x="2569416" y="5573949"/>
              <a:ext cx="3521414" cy="563286"/>
            </a:xfrm>
            <a:custGeom>
              <a:avLst/>
              <a:gdLst/>
              <a:ahLst/>
              <a:cxnLst/>
              <a:rect l="0" t="0" r="0" b="0"/>
              <a:pathLst>
                <a:path w="3521414" h="563286">
                  <a:moveTo>
                    <a:pt x="3521413" y="0"/>
                  </a:moveTo>
                  <a:lnTo>
                    <a:pt x="3521413" y="59285"/>
                  </a:lnTo>
                  <a:cubicBezTo>
                    <a:pt x="3521413" y="198389"/>
                    <a:pt x="3408517" y="311285"/>
                    <a:pt x="3269413" y="311285"/>
                  </a:cubicBezTo>
                  <a:lnTo>
                    <a:pt x="252000" y="311285"/>
                  </a:lnTo>
                  <a:cubicBezTo>
                    <a:pt x="112896" y="311285"/>
                    <a:pt x="0" y="424181"/>
                    <a:pt x="0" y="563285"/>
                  </a:cubicBezTo>
                  <a:lnTo>
                    <a:pt x="0" y="535021"/>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0" name="Freeform 105">
              <a:extLst>
                <a:ext uri="{FF2B5EF4-FFF2-40B4-BE49-F238E27FC236}">
                  <a16:creationId xmlns:a16="http://schemas.microsoft.com/office/drawing/2014/main" id="{9E6500F1-B695-ED12-15A2-340A2EC540CA}"/>
                </a:ext>
              </a:extLst>
            </p:cNvPr>
            <p:cNvSpPr/>
            <p:nvPr/>
          </p:nvSpPr>
          <p:spPr>
            <a:xfrm flipH="1">
              <a:off x="6089123" y="5573949"/>
              <a:ext cx="3521414" cy="563286"/>
            </a:xfrm>
            <a:custGeom>
              <a:avLst/>
              <a:gdLst/>
              <a:ahLst/>
              <a:cxnLst/>
              <a:rect l="0" t="0" r="0" b="0"/>
              <a:pathLst>
                <a:path w="3521414" h="563286">
                  <a:moveTo>
                    <a:pt x="3521413" y="0"/>
                  </a:moveTo>
                  <a:lnTo>
                    <a:pt x="3521413" y="59285"/>
                  </a:lnTo>
                  <a:cubicBezTo>
                    <a:pt x="3521413" y="198389"/>
                    <a:pt x="3408517" y="311285"/>
                    <a:pt x="3269413" y="311285"/>
                  </a:cubicBezTo>
                  <a:lnTo>
                    <a:pt x="252000" y="311285"/>
                  </a:lnTo>
                  <a:cubicBezTo>
                    <a:pt x="112896" y="311285"/>
                    <a:pt x="0" y="424181"/>
                    <a:pt x="0" y="563285"/>
                  </a:cubicBezTo>
                  <a:lnTo>
                    <a:pt x="0" y="535021"/>
                  </a:lnTo>
                </a:path>
              </a:pathLst>
            </a:custGeom>
            <a:noFill/>
            <a:ln w="317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16" name="组合 115">
            <a:extLst>
              <a:ext uri="{FF2B5EF4-FFF2-40B4-BE49-F238E27FC236}">
                <a16:creationId xmlns:a16="http://schemas.microsoft.com/office/drawing/2014/main" id="{EC21BA8E-74A7-86B2-4D3A-0A77E5A3E29E}"/>
              </a:ext>
            </a:extLst>
          </p:cNvPr>
          <p:cNvGrpSpPr/>
          <p:nvPr/>
        </p:nvGrpSpPr>
        <p:grpSpPr>
          <a:xfrm>
            <a:off x="4978400" y="5884688"/>
            <a:ext cx="2235200" cy="205046"/>
            <a:chOff x="4527550" y="5884688"/>
            <a:chExt cx="3016250" cy="205046"/>
          </a:xfrm>
        </p:grpSpPr>
        <p:cxnSp>
          <p:nvCxnSpPr>
            <p:cNvPr id="114" name="直接连接符 113">
              <a:extLst>
                <a:ext uri="{FF2B5EF4-FFF2-40B4-BE49-F238E27FC236}">
                  <a16:creationId xmlns:a16="http://schemas.microsoft.com/office/drawing/2014/main" id="{C5F27049-0405-A8CE-5929-D1AD039AA721}"/>
                </a:ext>
              </a:extLst>
            </p:cNvPr>
            <p:cNvCxnSpPr/>
            <p:nvPr/>
          </p:nvCxnSpPr>
          <p:spPr>
            <a:xfrm>
              <a:off x="4527550" y="5884688"/>
              <a:ext cx="0" cy="205046"/>
            </a:xfrm>
            <a:prstGeom prst="line">
              <a:avLst/>
            </a:prstGeom>
            <a:ln>
              <a:solidFill>
                <a:srgbClr val="65AADD"/>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100162B6-6A64-7D41-987A-31C63B14D078}"/>
                </a:ext>
              </a:extLst>
            </p:cNvPr>
            <p:cNvCxnSpPr/>
            <p:nvPr/>
          </p:nvCxnSpPr>
          <p:spPr>
            <a:xfrm>
              <a:off x="7543800" y="5884688"/>
              <a:ext cx="0" cy="205046"/>
            </a:xfrm>
            <a:prstGeom prst="line">
              <a:avLst/>
            </a:prstGeom>
            <a:ln>
              <a:solidFill>
                <a:srgbClr val="65AADD"/>
              </a:solidFill>
            </a:ln>
          </p:spPr>
          <p:style>
            <a:lnRef idx="1">
              <a:schemeClr val="accent1"/>
            </a:lnRef>
            <a:fillRef idx="0">
              <a:schemeClr val="accent1"/>
            </a:fillRef>
            <a:effectRef idx="0">
              <a:schemeClr val="accent1"/>
            </a:effectRef>
            <a:fontRef idx="minor">
              <a:schemeClr val="tx1"/>
            </a:fontRef>
          </p:style>
        </p:cxnSp>
      </p:grpSp>
      <p:grpSp>
        <p:nvGrpSpPr>
          <p:cNvPr id="121" name="组合 120">
            <a:extLst>
              <a:ext uri="{FF2B5EF4-FFF2-40B4-BE49-F238E27FC236}">
                <a16:creationId xmlns:a16="http://schemas.microsoft.com/office/drawing/2014/main" id="{FEF75D8E-5898-EF2A-057F-F450589ADF6A}"/>
              </a:ext>
            </a:extLst>
          </p:cNvPr>
          <p:cNvGrpSpPr/>
          <p:nvPr/>
        </p:nvGrpSpPr>
        <p:grpSpPr>
          <a:xfrm>
            <a:off x="-1708382" y="1849896"/>
            <a:ext cx="15608764" cy="5523670"/>
            <a:chOff x="-1433537" y="1849896"/>
            <a:chExt cx="15608764" cy="5523670"/>
          </a:xfrm>
        </p:grpSpPr>
        <p:sp>
          <p:nvSpPr>
            <p:cNvPr id="117" name="平行四边形 116">
              <a:extLst>
                <a:ext uri="{FF2B5EF4-FFF2-40B4-BE49-F238E27FC236}">
                  <a16:creationId xmlns:a16="http://schemas.microsoft.com/office/drawing/2014/main" id="{29F3AC3D-8554-09DF-348C-D44F64F9561D}"/>
                </a:ext>
              </a:extLst>
            </p:cNvPr>
            <p:cNvSpPr/>
            <p:nvPr/>
          </p:nvSpPr>
          <p:spPr>
            <a:xfrm>
              <a:off x="11265772" y="1849896"/>
              <a:ext cx="2909455" cy="5523670"/>
            </a:xfrm>
            <a:prstGeom prst="parallelogram">
              <a:avLst>
                <a:gd name="adj" fmla="val 61109"/>
              </a:avLst>
            </a:prstGeom>
            <a:gradFill>
              <a:gsLst>
                <a:gs pos="0">
                  <a:srgbClr val="37B8AF">
                    <a:alpha val="0"/>
                  </a:srgbClr>
                </a:gs>
                <a:gs pos="50000">
                  <a:srgbClr val="37B8AF">
                    <a:alpha val="16000"/>
                  </a:srgbClr>
                </a:gs>
                <a:gs pos="100000">
                  <a:srgbClr val="37B8A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平行四边形 117">
              <a:extLst>
                <a:ext uri="{FF2B5EF4-FFF2-40B4-BE49-F238E27FC236}">
                  <a16:creationId xmlns:a16="http://schemas.microsoft.com/office/drawing/2014/main" id="{42624D14-592A-91AA-C67E-D327A01714BA}"/>
                </a:ext>
              </a:extLst>
            </p:cNvPr>
            <p:cNvSpPr/>
            <p:nvPr/>
          </p:nvSpPr>
          <p:spPr>
            <a:xfrm flipV="1">
              <a:off x="-1433537" y="1849896"/>
              <a:ext cx="2909455" cy="5523670"/>
            </a:xfrm>
            <a:prstGeom prst="parallelogram">
              <a:avLst>
                <a:gd name="adj" fmla="val 61109"/>
              </a:avLst>
            </a:prstGeom>
            <a:gradFill>
              <a:gsLst>
                <a:gs pos="0">
                  <a:srgbClr val="EC8C21">
                    <a:alpha val="0"/>
                  </a:srgbClr>
                </a:gs>
                <a:gs pos="50000">
                  <a:srgbClr val="EC8C21">
                    <a:alpha val="16000"/>
                  </a:srgbClr>
                </a:gs>
                <a:gs pos="100000">
                  <a:srgbClr val="EC8C21">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4" name="图形 123">
            <a:extLst>
              <a:ext uri="{FF2B5EF4-FFF2-40B4-BE49-F238E27FC236}">
                <a16:creationId xmlns:a16="http://schemas.microsoft.com/office/drawing/2014/main" id="{4073DD39-BA57-865F-20B3-CF2AAC3FC8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3796" y="226905"/>
            <a:ext cx="461665" cy="461665"/>
          </a:xfrm>
          <a:prstGeom prst="rect">
            <a:avLst/>
          </a:prstGeom>
        </p:spPr>
      </p:pic>
      <p:pic>
        <p:nvPicPr>
          <p:cNvPr id="126" name="图形 125">
            <a:extLst>
              <a:ext uri="{FF2B5EF4-FFF2-40B4-BE49-F238E27FC236}">
                <a16:creationId xmlns:a16="http://schemas.microsoft.com/office/drawing/2014/main" id="{92576784-DEC3-7592-8A36-D11A052196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2354" y="1340905"/>
            <a:ext cx="217762" cy="217762"/>
          </a:xfrm>
          <a:prstGeom prst="rect">
            <a:avLst/>
          </a:prstGeom>
        </p:spPr>
      </p:pic>
      <p:pic>
        <p:nvPicPr>
          <p:cNvPr id="128" name="图形 127">
            <a:extLst>
              <a:ext uri="{FF2B5EF4-FFF2-40B4-BE49-F238E27FC236}">
                <a16:creationId xmlns:a16="http://schemas.microsoft.com/office/drawing/2014/main" id="{05B13BC7-A767-5C2A-00A1-48E7F91BEF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8411" y="2492463"/>
            <a:ext cx="216958" cy="216958"/>
          </a:xfrm>
          <a:prstGeom prst="rect">
            <a:avLst/>
          </a:prstGeom>
        </p:spPr>
      </p:pic>
      <p:pic>
        <p:nvPicPr>
          <p:cNvPr id="130" name="图形 129">
            <a:extLst>
              <a:ext uri="{FF2B5EF4-FFF2-40B4-BE49-F238E27FC236}">
                <a16:creationId xmlns:a16="http://schemas.microsoft.com/office/drawing/2014/main" id="{20439066-5183-96CF-B04D-33F3F34F89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88627" y="3576851"/>
            <a:ext cx="244990" cy="244990"/>
          </a:xfrm>
          <a:prstGeom prst="rect">
            <a:avLst/>
          </a:prstGeom>
        </p:spPr>
      </p:pic>
      <p:pic>
        <p:nvPicPr>
          <p:cNvPr id="132" name="图形 131">
            <a:extLst>
              <a:ext uri="{FF2B5EF4-FFF2-40B4-BE49-F238E27FC236}">
                <a16:creationId xmlns:a16="http://schemas.microsoft.com/office/drawing/2014/main" id="{61DE4FBB-D969-690A-A22E-A352A9106E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33326" y="4719420"/>
            <a:ext cx="215934" cy="215934"/>
          </a:xfrm>
          <a:prstGeom prst="rect">
            <a:avLst/>
          </a:prstGeom>
        </p:spPr>
      </p:pic>
      <p:pic>
        <p:nvPicPr>
          <p:cNvPr id="134" name="图形 133">
            <a:extLst>
              <a:ext uri="{FF2B5EF4-FFF2-40B4-BE49-F238E27FC236}">
                <a16:creationId xmlns:a16="http://schemas.microsoft.com/office/drawing/2014/main" id="{85D0EADA-6C04-0C49-000F-C7E27321E83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448961" y="1362579"/>
            <a:ext cx="196088" cy="196088"/>
          </a:xfrm>
          <a:prstGeom prst="rect">
            <a:avLst/>
          </a:prstGeom>
        </p:spPr>
      </p:pic>
      <p:pic>
        <p:nvPicPr>
          <p:cNvPr id="136" name="图形 135">
            <a:extLst>
              <a:ext uri="{FF2B5EF4-FFF2-40B4-BE49-F238E27FC236}">
                <a16:creationId xmlns:a16="http://schemas.microsoft.com/office/drawing/2014/main" id="{D9BD4CAA-BF18-8832-AAEF-41C63C5791E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026080" y="2464629"/>
            <a:ext cx="272625" cy="272625"/>
          </a:xfrm>
          <a:prstGeom prst="rect">
            <a:avLst/>
          </a:prstGeom>
        </p:spPr>
      </p:pic>
      <p:pic>
        <p:nvPicPr>
          <p:cNvPr id="138" name="图形 137">
            <a:extLst>
              <a:ext uri="{FF2B5EF4-FFF2-40B4-BE49-F238E27FC236}">
                <a16:creationId xmlns:a16="http://schemas.microsoft.com/office/drawing/2014/main" id="{F4941DD8-FF17-E6DE-D52E-EC465315D81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70544" y="3550000"/>
            <a:ext cx="291177" cy="291177"/>
          </a:xfrm>
          <a:prstGeom prst="rect">
            <a:avLst/>
          </a:prstGeom>
        </p:spPr>
      </p:pic>
      <p:pic>
        <p:nvPicPr>
          <p:cNvPr id="140" name="图形 139">
            <a:extLst>
              <a:ext uri="{FF2B5EF4-FFF2-40B4-BE49-F238E27FC236}">
                <a16:creationId xmlns:a16="http://schemas.microsoft.com/office/drawing/2014/main" id="{F9789AE2-7A5D-FEE3-45AB-D18C15AC3B7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321921" y="4738440"/>
            <a:ext cx="161012" cy="161012"/>
          </a:xfrm>
          <a:prstGeom prst="rect">
            <a:avLst/>
          </a:prstGeom>
        </p:spPr>
      </p:pic>
    </p:spTree>
    <p:extLst>
      <p:ext uri="{BB962C8B-B14F-4D97-AF65-F5344CB8AC3E}">
        <p14:creationId xmlns:p14="http://schemas.microsoft.com/office/powerpoint/2010/main" val="2355921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矩形 136">
            <a:extLst>
              <a:ext uri="{FF2B5EF4-FFF2-40B4-BE49-F238E27FC236}">
                <a16:creationId xmlns:a16="http://schemas.microsoft.com/office/drawing/2014/main" id="{1FD5BAAD-5E16-8978-8F34-3F9CFA4D58EF}"/>
              </a:ext>
            </a:extLst>
          </p:cNvPr>
          <p:cNvSpPr/>
          <p:nvPr/>
        </p:nvSpPr>
        <p:spPr>
          <a:xfrm>
            <a:off x="237996" y="5625729"/>
            <a:ext cx="11716008" cy="1314421"/>
          </a:xfrm>
          <a:prstGeom prst="rect">
            <a:avLst/>
          </a:prstGeom>
          <a:gradFill>
            <a:gsLst>
              <a:gs pos="0">
                <a:srgbClr val="65AADD">
                  <a:alpha val="16000"/>
                </a:srgbClr>
              </a:gs>
              <a:gs pos="100000">
                <a:srgbClr val="65AADD">
                  <a:alpha val="0"/>
                </a:srgbClr>
              </a:gs>
            </a:gsLst>
            <a:lin ang="5400000" scaled="1"/>
          </a:gradFill>
          <a:ln>
            <a:gradFill flip="none" rotWithShape="1">
              <a:gsLst>
                <a:gs pos="0">
                  <a:srgbClr val="65AADD">
                    <a:alpha val="70000"/>
                  </a:srgbClr>
                </a:gs>
                <a:gs pos="100000">
                  <a:srgbClr val="65AADD">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梯形 134">
            <a:extLst>
              <a:ext uri="{FF2B5EF4-FFF2-40B4-BE49-F238E27FC236}">
                <a16:creationId xmlns:a16="http://schemas.microsoft.com/office/drawing/2014/main" id="{B734850D-D0CF-E0EC-281B-3F876195C29C}"/>
              </a:ext>
            </a:extLst>
          </p:cNvPr>
          <p:cNvSpPr/>
          <p:nvPr/>
        </p:nvSpPr>
        <p:spPr>
          <a:xfrm>
            <a:off x="237996" y="4875003"/>
            <a:ext cx="11716008" cy="751595"/>
          </a:xfrm>
          <a:prstGeom prst="trapezoid">
            <a:avLst>
              <a:gd name="adj" fmla="val 231178"/>
            </a:avLst>
          </a:prstGeom>
          <a:gradFill>
            <a:gsLst>
              <a:gs pos="0">
                <a:srgbClr val="65AADD">
                  <a:alpha val="0"/>
                </a:srgbClr>
              </a:gs>
              <a:gs pos="100000">
                <a:srgbClr val="65AADD">
                  <a:alpha val="34000"/>
                </a:srgbClr>
              </a:gs>
            </a:gsLst>
            <a:lin ang="5400000" scaled="1"/>
          </a:gradFill>
          <a:ln w="6350">
            <a:gradFill flip="none" rotWithShape="1">
              <a:gsLst>
                <a:gs pos="55000">
                  <a:srgbClr val="65AADD">
                    <a:alpha val="0"/>
                  </a:srgbClr>
                </a:gs>
                <a:gs pos="100000">
                  <a:srgbClr val="65AADD"/>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56679622-EBD9-AD04-AB03-E7CEDEA6F506}"/>
              </a:ext>
            </a:extLst>
          </p:cNvPr>
          <p:cNvSpPr/>
          <p:nvPr/>
        </p:nvSpPr>
        <p:spPr>
          <a:xfrm>
            <a:off x="0" y="0"/>
            <a:ext cx="12198317" cy="648910"/>
          </a:xfrm>
          <a:custGeom>
            <a:avLst/>
            <a:gdLst>
              <a:gd name="connsiteX0" fmla="*/ 0 w 12198317"/>
              <a:gd name="connsiteY0" fmla="*/ 0 h 648910"/>
              <a:gd name="connsiteX1" fmla="*/ 11325161 w 12198317"/>
              <a:gd name="connsiteY1" fmla="*/ 0 h 648910"/>
              <a:gd name="connsiteX2" fmla="*/ 12108180 w 12198317"/>
              <a:gd name="connsiteY2" fmla="*/ 0 h 648910"/>
              <a:gd name="connsiteX3" fmla="*/ 12198317 w 12198317"/>
              <a:gd name="connsiteY3" fmla="*/ 0 h 648910"/>
              <a:gd name="connsiteX4" fmla="*/ 12198317 w 12198317"/>
              <a:gd name="connsiteY4" fmla="*/ 648910 h 648910"/>
              <a:gd name="connsiteX5" fmla="*/ 12108180 w 12198317"/>
              <a:gd name="connsiteY5" fmla="*/ 648910 h 648910"/>
              <a:gd name="connsiteX6" fmla="*/ 11325161 w 12198317"/>
              <a:gd name="connsiteY6" fmla="*/ 648910 h 648910"/>
              <a:gd name="connsiteX7" fmla="*/ 1183338 w 12198317"/>
              <a:gd name="connsiteY7" fmla="*/ 648910 h 648910"/>
              <a:gd name="connsiteX8" fmla="*/ 1162155 w 12198317"/>
              <a:gd name="connsiteY8" fmla="*/ 646864 h 648910"/>
              <a:gd name="connsiteX9" fmla="*/ 1040978 w 12198317"/>
              <a:gd name="connsiteY9" fmla="*/ 585636 h 648910"/>
              <a:gd name="connsiteX10" fmla="*/ 985935 w 12198317"/>
              <a:gd name="connsiteY10" fmla="*/ 517363 h 648910"/>
              <a:gd name="connsiteX11" fmla="*/ 973476 w 12198317"/>
              <a:gd name="connsiteY11" fmla="*/ 463029 h 648910"/>
              <a:gd name="connsiteX12" fmla="*/ 680817 w 12198317"/>
              <a:gd name="connsiteY12" fmla="*/ 200420 h 648910"/>
              <a:gd name="connsiteX13" fmla="*/ 388159 w 12198317"/>
              <a:gd name="connsiteY13" fmla="*/ 463029 h 648910"/>
              <a:gd name="connsiteX14" fmla="*/ 373187 w 12198317"/>
              <a:gd name="connsiteY14" fmla="*/ 528318 h 648910"/>
              <a:gd name="connsiteX15" fmla="*/ 326977 w 12198317"/>
              <a:gd name="connsiteY15" fmla="*/ 585636 h 648910"/>
              <a:gd name="connsiteX16" fmla="*/ 205800 w 12198317"/>
              <a:gd name="connsiteY16" fmla="*/ 646864 h 648910"/>
              <a:gd name="connsiteX17" fmla="*/ 184616 w 12198317"/>
              <a:gd name="connsiteY17" fmla="*/ 648910 h 648910"/>
              <a:gd name="connsiteX18" fmla="*/ 0 w 12198317"/>
              <a:gd name="connsiteY18" fmla="*/ 648910 h 64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8317" h="648910">
                <a:moveTo>
                  <a:pt x="0" y="0"/>
                </a:moveTo>
                <a:lnTo>
                  <a:pt x="11325161" y="0"/>
                </a:lnTo>
                <a:lnTo>
                  <a:pt x="12108180" y="0"/>
                </a:lnTo>
                <a:lnTo>
                  <a:pt x="12198317" y="0"/>
                </a:lnTo>
                <a:lnTo>
                  <a:pt x="12198317" y="648910"/>
                </a:lnTo>
                <a:lnTo>
                  <a:pt x="12108180" y="648910"/>
                </a:lnTo>
                <a:lnTo>
                  <a:pt x="11325161" y="648910"/>
                </a:lnTo>
                <a:lnTo>
                  <a:pt x="1183338" y="648910"/>
                </a:lnTo>
                <a:lnTo>
                  <a:pt x="1162155" y="646864"/>
                </a:lnTo>
                <a:cubicBezTo>
                  <a:pt x="1117312" y="638115"/>
                  <a:pt x="1075827" y="616732"/>
                  <a:pt x="1040978" y="585636"/>
                </a:cubicBezTo>
                <a:lnTo>
                  <a:pt x="985935" y="517363"/>
                </a:lnTo>
                <a:lnTo>
                  <a:pt x="973476" y="463029"/>
                </a:lnTo>
                <a:cubicBezTo>
                  <a:pt x="925259" y="308705"/>
                  <a:pt x="812379" y="200420"/>
                  <a:pt x="680817" y="200420"/>
                </a:cubicBezTo>
                <a:cubicBezTo>
                  <a:pt x="549255" y="200420"/>
                  <a:pt x="436376" y="308705"/>
                  <a:pt x="388159" y="463029"/>
                </a:cubicBezTo>
                <a:lnTo>
                  <a:pt x="373187" y="528318"/>
                </a:lnTo>
                <a:lnTo>
                  <a:pt x="326977" y="585636"/>
                </a:lnTo>
                <a:cubicBezTo>
                  <a:pt x="292128" y="616732"/>
                  <a:pt x="250643" y="638115"/>
                  <a:pt x="205800" y="646864"/>
                </a:cubicBezTo>
                <a:lnTo>
                  <a:pt x="184616" y="648910"/>
                </a:lnTo>
                <a:lnTo>
                  <a:pt x="0" y="648910"/>
                </a:lnTo>
                <a:close/>
              </a:path>
            </a:pathLst>
          </a:custGeom>
          <a:solidFill>
            <a:srgbClr val="65AADD"/>
          </a:solidFill>
          <a:ln w="353"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636CED72-74DC-4080-2665-C0BBEE47B654}"/>
              </a:ext>
            </a:extLst>
          </p:cNvPr>
          <p:cNvSpPr txBox="1"/>
          <p:nvPr/>
        </p:nvSpPr>
        <p:spPr>
          <a:xfrm>
            <a:off x="1108757" y="125113"/>
            <a:ext cx="4474920" cy="461665"/>
          </a:xfrm>
          <a:prstGeom prst="rect">
            <a:avLst/>
          </a:prstGeom>
          <a:noFill/>
          <a:ln>
            <a:noFill/>
          </a:ln>
        </p:spPr>
        <p:txBody>
          <a:bodyPr wrap="square" rtlCol="0" anchor="ctr">
            <a:spAutoFit/>
          </a:bodyPr>
          <a:lstStyle>
            <a:defPPr>
              <a:defRPr lang="zh-CN"/>
            </a:defPPr>
            <a:lvl1pPr>
              <a:defRPr sz="4800">
                <a:solidFill>
                  <a:srgbClr val="65AADD"/>
                </a:solidFill>
                <a:latin typeface="思源黑体 CN Heavy" panose="020B0A00000000000000" pitchFamily="34" charset="-122"/>
                <a:ea typeface="思源黑体 CN Heavy" panose="020B0A00000000000000" pitchFamily="34" charset="-122"/>
              </a:defRPr>
            </a:lvl1pPr>
          </a:lstStyle>
          <a:p>
            <a:r>
              <a:rPr lang="zh-CN" altLang="en-US" sz="2400" dirty="0">
                <a:solidFill>
                  <a:schemeClr val="bg1"/>
                </a:solidFill>
              </a:rPr>
              <a:t>研究内容</a:t>
            </a:r>
          </a:p>
        </p:txBody>
      </p:sp>
      <p:sp>
        <p:nvSpPr>
          <p:cNvPr id="5" name="文本框 4">
            <a:extLst>
              <a:ext uri="{FF2B5EF4-FFF2-40B4-BE49-F238E27FC236}">
                <a16:creationId xmlns:a16="http://schemas.microsoft.com/office/drawing/2014/main" id="{F023ED3F-5DCE-44F3-271C-90141DF09353}"/>
              </a:ext>
            </a:extLst>
          </p:cNvPr>
          <p:cNvSpPr txBox="1"/>
          <p:nvPr/>
        </p:nvSpPr>
        <p:spPr>
          <a:xfrm>
            <a:off x="1154269" y="460960"/>
            <a:ext cx="5057913" cy="200055"/>
          </a:xfrm>
          <a:prstGeom prst="rect">
            <a:avLst/>
          </a:prstGeom>
          <a:noFill/>
        </p:spPr>
        <p:txBody>
          <a:bodyPr wrap="square">
            <a:spAutoFit/>
          </a:bodyPr>
          <a:lstStyle/>
          <a:p>
            <a:pPr algn="dist"/>
            <a:r>
              <a:rPr lang="en-US" altLang="zh-CN" sz="700" dirty="0">
                <a:solidFill>
                  <a:schemeClr val="bg1"/>
                </a:solidFill>
                <a:latin typeface="宋体" panose="02010600030101010101" pitchFamily="2" charset="-122"/>
                <a:ea typeface="宋体" panose="02010600030101010101" pitchFamily="2" charset="-122"/>
              </a:rPr>
              <a:t>RESEARCH CONTENTTOPIC 5: CONSTRUCTION OF A CLOUD PLATFORM FOR INTEGRATED SERVICE DATABASES</a:t>
            </a:r>
          </a:p>
        </p:txBody>
      </p:sp>
      <p:grpSp>
        <p:nvGrpSpPr>
          <p:cNvPr id="6" name="组合 5">
            <a:extLst>
              <a:ext uri="{FF2B5EF4-FFF2-40B4-BE49-F238E27FC236}">
                <a16:creationId xmlns:a16="http://schemas.microsoft.com/office/drawing/2014/main" id="{4238D436-32CE-F2C4-E1F2-B30665B13DE7}"/>
              </a:ext>
            </a:extLst>
          </p:cNvPr>
          <p:cNvGrpSpPr/>
          <p:nvPr/>
        </p:nvGrpSpPr>
        <p:grpSpPr>
          <a:xfrm>
            <a:off x="10067492" y="0"/>
            <a:ext cx="1886512" cy="640189"/>
            <a:chOff x="5856524" y="0"/>
            <a:chExt cx="1886512" cy="640189"/>
          </a:xfrm>
          <a:solidFill>
            <a:schemeClr val="bg1">
              <a:alpha val="14000"/>
            </a:schemeClr>
          </a:solidFill>
        </p:grpSpPr>
        <p:sp>
          <p:nvSpPr>
            <p:cNvPr id="7" name="箭头: V 形 6">
              <a:extLst>
                <a:ext uri="{FF2B5EF4-FFF2-40B4-BE49-F238E27FC236}">
                  <a16:creationId xmlns:a16="http://schemas.microsoft.com/office/drawing/2014/main" id="{95886165-A741-3766-E042-F407A505B5BE}"/>
                </a:ext>
              </a:extLst>
            </p:cNvPr>
            <p:cNvSpPr/>
            <p:nvPr/>
          </p:nvSpPr>
          <p:spPr>
            <a:xfrm flipH="1">
              <a:off x="5856524"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id="{B0C5A28D-30E0-C0DF-69DC-A07A591AEAA9}"/>
                </a:ext>
              </a:extLst>
            </p:cNvPr>
            <p:cNvSpPr/>
            <p:nvPr/>
          </p:nvSpPr>
          <p:spPr>
            <a:xfrm flipH="1">
              <a:off x="6271965"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id="{DC977C0D-2E97-7F4E-073E-4B26BE89220C}"/>
                </a:ext>
              </a:extLst>
            </p:cNvPr>
            <p:cNvSpPr/>
            <p:nvPr/>
          </p:nvSpPr>
          <p:spPr>
            <a:xfrm flipH="1">
              <a:off x="6687406"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箭头: V 形 9">
              <a:extLst>
                <a:ext uri="{FF2B5EF4-FFF2-40B4-BE49-F238E27FC236}">
                  <a16:creationId xmlns:a16="http://schemas.microsoft.com/office/drawing/2014/main" id="{093EA4D8-ED0D-1DFD-7D8A-6CB969D915B1}"/>
                </a:ext>
              </a:extLst>
            </p:cNvPr>
            <p:cNvSpPr/>
            <p:nvPr/>
          </p:nvSpPr>
          <p:spPr>
            <a:xfrm flipH="1">
              <a:off x="7102847" y="0"/>
              <a:ext cx="640189" cy="64018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6" name="文本框 15">
            <a:extLst>
              <a:ext uri="{FF2B5EF4-FFF2-40B4-BE49-F238E27FC236}">
                <a16:creationId xmlns:a16="http://schemas.microsoft.com/office/drawing/2014/main" id="{321C386E-4794-F943-21F9-3E2D84F01CDE}"/>
              </a:ext>
            </a:extLst>
          </p:cNvPr>
          <p:cNvSpPr txBox="1"/>
          <p:nvPr/>
        </p:nvSpPr>
        <p:spPr>
          <a:xfrm>
            <a:off x="2442249" y="190443"/>
            <a:ext cx="3965250" cy="369332"/>
          </a:xfrm>
          <a:prstGeom prst="rect">
            <a:avLst/>
          </a:prstGeom>
          <a:noFill/>
        </p:spPr>
        <p:txBody>
          <a:bodyPr wrap="square">
            <a:spAutoFit/>
          </a:bodyPr>
          <a:lstStyle/>
          <a:p>
            <a:r>
              <a:rPr lang="zh-CN" altLang="en-US" sz="1800" dirty="0">
                <a:solidFill>
                  <a:schemeClr val="bg1"/>
                </a:solidFill>
                <a:latin typeface="微软雅黑" panose="020B0503020204020204" pitchFamily="34" charset="-122"/>
                <a:ea typeface="微软雅黑" panose="020B0503020204020204" pitchFamily="34" charset="-122"/>
                <a:sym typeface="+mn-lt"/>
              </a:rPr>
              <a:t>课题五：综合服务数据库云平台建设</a:t>
            </a:r>
          </a:p>
        </p:txBody>
      </p:sp>
      <p:sp>
        <p:nvSpPr>
          <p:cNvPr id="17" name="文本框 16">
            <a:extLst>
              <a:ext uri="{FF2B5EF4-FFF2-40B4-BE49-F238E27FC236}">
                <a16:creationId xmlns:a16="http://schemas.microsoft.com/office/drawing/2014/main" id="{0ABA9AC3-2548-6543-8726-1DE36C2BDBF5}"/>
              </a:ext>
            </a:extLst>
          </p:cNvPr>
          <p:cNvSpPr txBox="1"/>
          <p:nvPr/>
        </p:nvSpPr>
        <p:spPr>
          <a:xfrm>
            <a:off x="1350323" y="5919023"/>
            <a:ext cx="9491355" cy="396134"/>
          </a:xfrm>
          <a:prstGeom prst="rect">
            <a:avLst/>
          </a:prstGeom>
          <a:noFill/>
        </p:spPr>
        <p:txBody>
          <a:bodyPr wrap="square" rtlCol="0">
            <a:spAutoFit/>
          </a:bodyPr>
          <a:lstStyle/>
          <a:p>
            <a:pPr algn="ctr">
              <a:lnSpc>
                <a:spcPct val="120000"/>
              </a:lnSpc>
              <a:defRPr/>
            </a:pPr>
            <a:r>
              <a:rPr lang="zh-CN" altLang="en-US" dirty="0">
                <a:solidFill>
                  <a:schemeClr val="tx1">
                    <a:lumMod val="85000"/>
                    <a:lumOff val="15000"/>
                  </a:schemeClr>
                </a:solidFill>
                <a:latin typeface="Arial"/>
                <a:ea typeface="微软雅黑"/>
                <a:cs typeface="+mn-ea"/>
                <a:sym typeface="+mn-lt"/>
              </a:rPr>
              <a:t>满足医患双方多层次需求，为疾病诊疗、病人管理、临床队伍建设提供便捷实用的优质服务</a:t>
            </a:r>
          </a:p>
        </p:txBody>
      </p:sp>
      <p:sp>
        <p:nvSpPr>
          <p:cNvPr id="136" name="六边形 135">
            <a:extLst>
              <a:ext uri="{FF2B5EF4-FFF2-40B4-BE49-F238E27FC236}">
                <a16:creationId xmlns:a16="http://schemas.microsoft.com/office/drawing/2014/main" id="{59656BB2-B8EE-10D5-7E32-D2F60C1CC0E2}"/>
              </a:ext>
            </a:extLst>
          </p:cNvPr>
          <p:cNvSpPr/>
          <p:nvPr/>
        </p:nvSpPr>
        <p:spPr>
          <a:xfrm>
            <a:off x="4806427" y="5402994"/>
            <a:ext cx="2579147" cy="396134"/>
          </a:xfrm>
          <a:prstGeom prst="hexagon">
            <a:avLst/>
          </a:prstGeom>
          <a:solidFill>
            <a:schemeClr val="bg1"/>
          </a:solidFill>
          <a:ln>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文本框 133">
            <a:extLst>
              <a:ext uri="{FF2B5EF4-FFF2-40B4-BE49-F238E27FC236}">
                <a16:creationId xmlns:a16="http://schemas.microsoft.com/office/drawing/2014/main" id="{7F6FAA8F-03E0-8026-55FF-6B5482C0660E}"/>
              </a:ext>
            </a:extLst>
          </p:cNvPr>
          <p:cNvSpPr txBox="1"/>
          <p:nvPr/>
        </p:nvSpPr>
        <p:spPr>
          <a:xfrm>
            <a:off x="4961394" y="5385360"/>
            <a:ext cx="2256512" cy="429861"/>
          </a:xfrm>
          <a:prstGeom prst="rect">
            <a:avLst/>
          </a:prstGeom>
          <a:noFill/>
        </p:spPr>
        <p:txBody>
          <a:bodyPr wrap="square" rtlCol="0">
            <a:spAutoFit/>
          </a:bodyPr>
          <a:lstStyle/>
          <a:p>
            <a:pPr algn="ctr">
              <a:lnSpc>
                <a:spcPct val="120000"/>
              </a:lnSpc>
              <a:defRPr/>
            </a:pPr>
            <a:r>
              <a:rPr lang="zh-CN" altLang="en-US" sz="2000" b="1" dirty="0">
                <a:solidFill>
                  <a:srgbClr val="65AADD"/>
                </a:solidFill>
                <a:latin typeface="Arial"/>
                <a:ea typeface="微软雅黑"/>
                <a:cs typeface="+mn-ea"/>
                <a:sym typeface="+mn-lt"/>
              </a:rPr>
              <a:t>一站式云服务平台</a:t>
            </a:r>
            <a:endParaRPr lang="zh-CN" altLang="en-US" sz="2000" dirty="0">
              <a:solidFill>
                <a:srgbClr val="65AADD"/>
              </a:solidFill>
              <a:latin typeface="Arial"/>
              <a:ea typeface="微软雅黑"/>
              <a:cs typeface="+mn-ea"/>
              <a:sym typeface="+mn-lt"/>
            </a:endParaRPr>
          </a:p>
        </p:txBody>
      </p:sp>
      <p:grpSp>
        <p:nvGrpSpPr>
          <p:cNvPr id="141" name="组合 140">
            <a:extLst>
              <a:ext uri="{FF2B5EF4-FFF2-40B4-BE49-F238E27FC236}">
                <a16:creationId xmlns:a16="http://schemas.microsoft.com/office/drawing/2014/main" id="{55CEAF77-4529-E1D6-A9DE-3A95D7088C88}"/>
              </a:ext>
            </a:extLst>
          </p:cNvPr>
          <p:cNvGrpSpPr/>
          <p:nvPr/>
        </p:nvGrpSpPr>
        <p:grpSpPr>
          <a:xfrm>
            <a:off x="4659228" y="5404464"/>
            <a:ext cx="2873545" cy="392596"/>
            <a:chOff x="4659228" y="5110587"/>
            <a:chExt cx="2873545" cy="392596"/>
          </a:xfrm>
        </p:grpSpPr>
        <p:sp>
          <p:nvSpPr>
            <p:cNvPr id="139" name="箭头: V 形 138">
              <a:extLst>
                <a:ext uri="{FF2B5EF4-FFF2-40B4-BE49-F238E27FC236}">
                  <a16:creationId xmlns:a16="http://schemas.microsoft.com/office/drawing/2014/main" id="{41901535-B1E4-185B-3242-A08DE509762A}"/>
                </a:ext>
              </a:extLst>
            </p:cNvPr>
            <p:cNvSpPr/>
            <p:nvPr/>
          </p:nvSpPr>
          <p:spPr>
            <a:xfrm>
              <a:off x="7330900" y="5110587"/>
              <a:ext cx="201873" cy="392596"/>
            </a:xfrm>
            <a:prstGeom prst="chevron">
              <a:avLst/>
            </a:prstGeom>
            <a:solidFill>
              <a:srgbClr val="65AAD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0" name="箭头: V 形 139">
              <a:extLst>
                <a:ext uri="{FF2B5EF4-FFF2-40B4-BE49-F238E27FC236}">
                  <a16:creationId xmlns:a16="http://schemas.microsoft.com/office/drawing/2014/main" id="{21D6272D-AF8D-17A1-8455-1E7063FDAF4A}"/>
                </a:ext>
              </a:extLst>
            </p:cNvPr>
            <p:cNvSpPr/>
            <p:nvPr/>
          </p:nvSpPr>
          <p:spPr>
            <a:xfrm flipH="1">
              <a:off x="4659228" y="5110587"/>
              <a:ext cx="201873" cy="392596"/>
            </a:xfrm>
            <a:prstGeom prst="chevron">
              <a:avLst/>
            </a:prstGeom>
            <a:solidFill>
              <a:srgbClr val="65AAD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35" name="组合 234">
            <a:extLst>
              <a:ext uri="{FF2B5EF4-FFF2-40B4-BE49-F238E27FC236}">
                <a16:creationId xmlns:a16="http://schemas.microsoft.com/office/drawing/2014/main" id="{CFDADECF-0345-41AF-3B7C-83D315085E23}"/>
              </a:ext>
            </a:extLst>
          </p:cNvPr>
          <p:cNvGrpSpPr/>
          <p:nvPr/>
        </p:nvGrpSpPr>
        <p:grpSpPr>
          <a:xfrm>
            <a:off x="880159" y="970077"/>
            <a:ext cx="10431682" cy="4280811"/>
            <a:chOff x="880159" y="970077"/>
            <a:chExt cx="10431682" cy="4280811"/>
          </a:xfrm>
        </p:grpSpPr>
        <p:sp>
          <p:nvSpPr>
            <p:cNvPr id="208" name="箭头: 下 207">
              <a:extLst>
                <a:ext uri="{FF2B5EF4-FFF2-40B4-BE49-F238E27FC236}">
                  <a16:creationId xmlns:a16="http://schemas.microsoft.com/office/drawing/2014/main" id="{9B6C69CF-106E-EE68-E624-2C311D2F5136}"/>
                </a:ext>
              </a:extLst>
            </p:cNvPr>
            <p:cNvSpPr/>
            <p:nvPr/>
          </p:nvSpPr>
          <p:spPr>
            <a:xfrm rot="16200000">
              <a:off x="3994854" y="2795886"/>
              <a:ext cx="452876" cy="841142"/>
            </a:xfrm>
            <a:prstGeom prst="downArrow">
              <a:avLst>
                <a:gd name="adj1" fmla="val 50000"/>
                <a:gd name="adj2" fmla="val 88880"/>
              </a:avLst>
            </a:prstGeom>
            <a:gradFill flip="none" rotWithShape="1">
              <a:gsLst>
                <a:gs pos="0">
                  <a:srgbClr val="65AADD">
                    <a:alpha val="0"/>
                  </a:srgbClr>
                </a:gs>
                <a:gs pos="100000">
                  <a:srgbClr val="65AADD">
                    <a:alpha val="34000"/>
                  </a:srgbClr>
                </a:gs>
              </a:gsLst>
              <a:lin ang="5400000" scaled="1"/>
              <a:tileRect/>
            </a:gradFill>
            <a:ln w="9525" cap="flat" cmpd="sng" algn="ctr">
              <a:gradFill flip="none" rotWithShape="1">
                <a:gsLst>
                  <a:gs pos="0">
                    <a:srgbClr val="65AADD">
                      <a:alpha val="0"/>
                    </a:srgbClr>
                  </a:gs>
                  <a:gs pos="100000">
                    <a:srgbClr val="65AADD"/>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209" name="箭头: 下 208">
              <a:extLst>
                <a:ext uri="{FF2B5EF4-FFF2-40B4-BE49-F238E27FC236}">
                  <a16:creationId xmlns:a16="http://schemas.microsoft.com/office/drawing/2014/main" id="{161F35EE-5129-D1D3-E90A-9BA789C3F759}"/>
                </a:ext>
              </a:extLst>
            </p:cNvPr>
            <p:cNvSpPr/>
            <p:nvPr/>
          </p:nvSpPr>
          <p:spPr>
            <a:xfrm rot="16200000">
              <a:off x="7844383" y="1862296"/>
              <a:ext cx="335116" cy="892518"/>
            </a:xfrm>
            <a:prstGeom prst="downArrow">
              <a:avLst>
                <a:gd name="adj1" fmla="val 50000"/>
                <a:gd name="adj2" fmla="val 88880"/>
              </a:avLst>
            </a:prstGeom>
            <a:gradFill flip="none" rotWithShape="1">
              <a:gsLst>
                <a:gs pos="0">
                  <a:srgbClr val="EC8C21">
                    <a:alpha val="0"/>
                  </a:srgbClr>
                </a:gs>
                <a:gs pos="100000">
                  <a:srgbClr val="EC8C21">
                    <a:alpha val="34000"/>
                  </a:srgbClr>
                </a:gs>
              </a:gsLst>
              <a:lin ang="5400000" scaled="1"/>
              <a:tileRect/>
            </a:gradFill>
            <a:ln w="9525" cap="flat" cmpd="sng" algn="ctr">
              <a:gradFill flip="none" rotWithShape="1">
                <a:gsLst>
                  <a:gs pos="0">
                    <a:srgbClr val="EC8C21">
                      <a:alpha val="0"/>
                    </a:srgbClr>
                  </a:gs>
                  <a:gs pos="100000">
                    <a:srgbClr val="EC8C21"/>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210" name="箭头: 下 209">
              <a:extLst>
                <a:ext uri="{FF2B5EF4-FFF2-40B4-BE49-F238E27FC236}">
                  <a16:creationId xmlns:a16="http://schemas.microsoft.com/office/drawing/2014/main" id="{6366CB14-6A44-B2E7-211F-BBD742FADD14}"/>
                </a:ext>
              </a:extLst>
            </p:cNvPr>
            <p:cNvSpPr/>
            <p:nvPr/>
          </p:nvSpPr>
          <p:spPr>
            <a:xfrm rot="16200000">
              <a:off x="7844383" y="2948138"/>
              <a:ext cx="335116" cy="892518"/>
            </a:xfrm>
            <a:prstGeom prst="downArrow">
              <a:avLst>
                <a:gd name="adj1" fmla="val 50000"/>
                <a:gd name="adj2" fmla="val 88880"/>
              </a:avLst>
            </a:prstGeom>
            <a:gradFill flip="none" rotWithShape="1">
              <a:gsLst>
                <a:gs pos="0">
                  <a:srgbClr val="EC8C21">
                    <a:alpha val="0"/>
                  </a:srgbClr>
                </a:gs>
                <a:gs pos="100000">
                  <a:srgbClr val="EC8C21">
                    <a:alpha val="34000"/>
                  </a:srgbClr>
                </a:gs>
              </a:gsLst>
              <a:lin ang="5400000" scaled="1"/>
              <a:tileRect/>
            </a:gradFill>
            <a:ln w="9525" cap="flat" cmpd="sng" algn="ctr">
              <a:gradFill flip="none" rotWithShape="1">
                <a:gsLst>
                  <a:gs pos="0">
                    <a:srgbClr val="EC8C21">
                      <a:alpha val="0"/>
                    </a:srgbClr>
                  </a:gs>
                  <a:gs pos="100000">
                    <a:srgbClr val="EC8C21"/>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211" name="箭头: 下 210">
              <a:extLst>
                <a:ext uri="{FF2B5EF4-FFF2-40B4-BE49-F238E27FC236}">
                  <a16:creationId xmlns:a16="http://schemas.microsoft.com/office/drawing/2014/main" id="{1AD0F79B-0998-CFAE-47A7-E18B7AA496EE}"/>
                </a:ext>
              </a:extLst>
            </p:cNvPr>
            <p:cNvSpPr/>
            <p:nvPr/>
          </p:nvSpPr>
          <p:spPr>
            <a:xfrm rot="16200000">
              <a:off x="7844383" y="4022263"/>
              <a:ext cx="335116" cy="892518"/>
            </a:xfrm>
            <a:prstGeom prst="downArrow">
              <a:avLst>
                <a:gd name="adj1" fmla="val 50000"/>
                <a:gd name="adj2" fmla="val 88880"/>
              </a:avLst>
            </a:prstGeom>
            <a:gradFill flip="none" rotWithShape="1">
              <a:gsLst>
                <a:gs pos="0">
                  <a:srgbClr val="EC8C21">
                    <a:alpha val="0"/>
                  </a:srgbClr>
                </a:gs>
                <a:gs pos="100000">
                  <a:srgbClr val="EC8C21">
                    <a:alpha val="34000"/>
                  </a:srgbClr>
                </a:gs>
              </a:gsLst>
              <a:lin ang="5400000" scaled="1"/>
              <a:tileRect/>
            </a:gradFill>
            <a:ln w="9525" cap="flat" cmpd="sng" algn="ctr">
              <a:gradFill flip="none" rotWithShape="1">
                <a:gsLst>
                  <a:gs pos="0">
                    <a:srgbClr val="EC8C21">
                      <a:alpha val="0"/>
                    </a:srgbClr>
                  </a:gs>
                  <a:gs pos="100000">
                    <a:srgbClr val="EC8C21"/>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grpSp>
          <p:nvGrpSpPr>
            <p:cNvPr id="217" name="组合 216">
              <a:extLst>
                <a:ext uri="{FF2B5EF4-FFF2-40B4-BE49-F238E27FC236}">
                  <a16:creationId xmlns:a16="http://schemas.microsoft.com/office/drawing/2014/main" id="{9B3C110D-817E-7095-BC24-DEEBFD342E9D}"/>
                </a:ext>
              </a:extLst>
            </p:cNvPr>
            <p:cNvGrpSpPr/>
            <p:nvPr/>
          </p:nvGrpSpPr>
          <p:grpSpPr>
            <a:xfrm>
              <a:off x="880159" y="970077"/>
              <a:ext cx="2718133" cy="4280811"/>
              <a:chOff x="1185036" y="970077"/>
              <a:chExt cx="2718133" cy="4280811"/>
            </a:xfrm>
          </p:grpSpPr>
          <p:grpSp>
            <p:nvGrpSpPr>
              <p:cNvPr id="216" name="组合 215">
                <a:extLst>
                  <a:ext uri="{FF2B5EF4-FFF2-40B4-BE49-F238E27FC236}">
                    <a16:creationId xmlns:a16="http://schemas.microsoft.com/office/drawing/2014/main" id="{5864E1F6-77F0-2E99-80B8-B660EF89E290}"/>
                  </a:ext>
                </a:extLst>
              </p:cNvPr>
              <p:cNvGrpSpPr/>
              <p:nvPr/>
            </p:nvGrpSpPr>
            <p:grpSpPr>
              <a:xfrm>
                <a:off x="1185036" y="1332649"/>
                <a:ext cx="2718133" cy="3918239"/>
                <a:chOff x="1185036" y="1332649"/>
                <a:chExt cx="2718133" cy="3918239"/>
              </a:xfrm>
            </p:grpSpPr>
            <p:sp>
              <p:nvSpPr>
                <p:cNvPr id="143" name="八边形 142">
                  <a:extLst>
                    <a:ext uri="{FF2B5EF4-FFF2-40B4-BE49-F238E27FC236}">
                      <a16:creationId xmlns:a16="http://schemas.microsoft.com/office/drawing/2014/main" id="{E7A02C31-2DA7-2D63-F105-5C2C5CD712DD}"/>
                    </a:ext>
                  </a:extLst>
                </p:cNvPr>
                <p:cNvSpPr/>
                <p:nvPr/>
              </p:nvSpPr>
              <p:spPr>
                <a:xfrm>
                  <a:off x="1185036" y="1726278"/>
                  <a:ext cx="2718133" cy="3524610"/>
                </a:xfrm>
                <a:prstGeom prst="octagon">
                  <a:avLst>
                    <a:gd name="adj" fmla="val 4482"/>
                  </a:avLst>
                </a:prstGeom>
                <a:gradFill>
                  <a:gsLst>
                    <a:gs pos="0">
                      <a:srgbClr val="65AADD">
                        <a:alpha val="14000"/>
                      </a:srgbClr>
                    </a:gs>
                    <a:gs pos="74000">
                      <a:srgbClr val="65AADD">
                        <a:alpha val="0"/>
                      </a:srgbClr>
                    </a:gs>
                  </a:gsLst>
                  <a:lin ang="5400000" scaled="1"/>
                </a:gradFill>
                <a:ln w="3175">
                  <a:gradFill flip="none" rotWithShape="1">
                    <a:gsLst>
                      <a:gs pos="0">
                        <a:srgbClr val="65AADD"/>
                      </a:gs>
                      <a:gs pos="100000">
                        <a:srgbClr val="65AADD">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a:extLst>
                    <a:ext uri="{FF2B5EF4-FFF2-40B4-BE49-F238E27FC236}">
                      <a16:creationId xmlns:a16="http://schemas.microsoft.com/office/drawing/2014/main" id="{987812F5-854E-A91C-E016-39D3F928F697}"/>
                    </a:ext>
                  </a:extLst>
                </p:cNvPr>
                <p:cNvSpPr/>
                <p:nvPr/>
              </p:nvSpPr>
              <p:spPr>
                <a:xfrm>
                  <a:off x="1382816" y="3317132"/>
                  <a:ext cx="2322572" cy="288687"/>
                </a:xfrm>
                <a:prstGeom prst="rect">
                  <a:avLst/>
                </a:prstGeom>
                <a:gradFill flip="none" rotWithShape="1">
                  <a:gsLst>
                    <a:gs pos="50000">
                      <a:schemeClr val="bg1"/>
                    </a:gs>
                    <a:gs pos="0">
                      <a:srgbClr val="65AADD">
                        <a:alpha val="0"/>
                      </a:srgbClr>
                    </a:gs>
                    <a:gs pos="100000">
                      <a:srgbClr val="65AADD">
                        <a:alpha val="0"/>
                      </a:srgbClr>
                    </a:gs>
                  </a:gsLst>
                  <a:lin ang="0" scaled="1"/>
                  <a:tileRect/>
                </a:gradFill>
                <a:ln w="3175">
                  <a:gradFill flip="none" rotWithShape="1">
                    <a:gsLst>
                      <a:gs pos="0">
                        <a:srgbClr val="65AADD">
                          <a:alpha val="0"/>
                        </a:srgbClr>
                      </a:gs>
                      <a:gs pos="53000">
                        <a:srgbClr val="65AADD">
                          <a:alpha val="58000"/>
                        </a:srgbClr>
                      </a:gs>
                      <a:gs pos="100000">
                        <a:srgbClr val="65AADD">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箭头: 下 107">
                  <a:extLst>
                    <a:ext uri="{FF2B5EF4-FFF2-40B4-BE49-F238E27FC236}">
                      <a16:creationId xmlns:a16="http://schemas.microsoft.com/office/drawing/2014/main" id="{36F155C9-6FC3-A0F6-8235-1F17896B742A}"/>
                    </a:ext>
                  </a:extLst>
                </p:cNvPr>
                <p:cNvSpPr/>
                <p:nvPr/>
              </p:nvSpPr>
              <p:spPr>
                <a:xfrm>
                  <a:off x="2459305" y="2986545"/>
                  <a:ext cx="169596" cy="314996"/>
                </a:xfrm>
                <a:prstGeom prst="downArrow">
                  <a:avLst>
                    <a:gd name="adj1" fmla="val 50000"/>
                    <a:gd name="adj2" fmla="val 88880"/>
                  </a:avLst>
                </a:prstGeom>
                <a:gradFill flip="none" rotWithShape="1">
                  <a:gsLst>
                    <a:gs pos="0">
                      <a:srgbClr val="65AADD">
                        <a:alpha val="0"/>
                      </a:srgbClr>
                    </a:gs>
                    <a:gs pos="100000">
                      <a:srgbClr val="65AADD">
                        <a:alpha val="34000"/>
                      </a:srgbClr>
                    </a:gs>
                  </a:gsLst>
                  <a:lin ang="5400000" scaled="1"/>
                  <a:tileRect/>
                </a:gradFill>
                <a:ln w="9525" cap="flat" cmpd="sng" algn="ctr">
                  <a:gradFill flip="none" rotWithShape="1">
                    <a:gsLst>
                      <a:gs pos="0">
                        <a:srgbClr val="65AADD">
                          <a:alpha val="0"/>
                        </a:srgbClr>
                      </a:gs>
                      <a:gs pos="100000">
                        <a:srgbClr val="65AADD"/>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161" name="矩形 160">
                  <a:extLst>
                    <a:ext uri="{FF2B5EF4-FFF2-40B4-BE49-F238E27FC236}">
                      <a16:creationId xmlns:a16="http://schemas.microsoft.com/office/drawing/2014/main" id="{B3651E90-7591-7560-686D-2CFB8DC927C5}"/>
                    </a:ext>
                  </a:extLst>
                </p:cNvPr>
                <p:cNvSpPr/>
                <p:nvPr/>
              </p:nvSpPr>
              <p:spPr>
                <a:xfrm>
                  <a:off x="1382816" y="3812228"/>
                  <a:ext cx="2322572" cy="288687"/>
                </a:xfrm>
                <a:prstGeom prst="rect">
                  <a:avLst/>
                </a:prstGeom>
                <a:gradFill flip="none" rotWithShape="1">
                  <a:gsLst>
                    <a:gs pos="50000">
                      <a:schemeClr val="bg1"/>
                    </a:gs>
                    <a:gs pos="0">
                      <a:srgbClr val="65AADD">
                        <a:alpha val="0"/>
                      </a:srgbClr>
                    </a:gs>
                    <a:gs pos="100000">
                      <a:srgbClr val="65AADD">
                        <a:alpha val="0"/>
                      </a:srgbClr>
                    </a:gs>
                  </a:gsLst>
                  <a:lin ang="0" scaled="1"/>
                  <a:tileRect/>
                </a:gradFill>
                <a:ln w="3175">
                  <a:gradFill flip="none" rotWithShape="1">
                    <a:gsLst>
                      <a:gs pos="0">
                        <a:srgbClr val="65AADD">
                          <a:alpha val="0"/>
                        </a:srgbClr>
                      </a:gs>
                      <a:gs pos="53000">
                        <a:srgbClr val="65AADD">
                          <a:alpha val="58000"/>
                        </a:srgbClr>
                      </a:gs>
                      <a:gs pos="100000">
                        <a:srgbClr val="65AADD">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a:extLst>
                    <a:ext uri="{FF2B5EF4-FFF2-40B4-BE49-F238E27FC236}">
                      <a16:creationId xmlns:a16="http://schemas.microsoft.com/office/drawing/2014/main" id="{9F55DAD2-77C3-76AB-C1E2-70A8D006B4B7}"/>
                    </a:ext>
                  </a:extLst>
                </p:cNvPr>
                <p:cNvSpPr/>
                <p:nvPr/>
              </p:nvSpPr>
              <p:spPr>
                <a:xfrm>
                  <a:off x="1382816" y="4304777"/>
                  <a:ext cx="2322572" cy="288687"/>
                </a:xfrm>
                <a:prstGeom prst="rect">
                  <a:avLst/>
                </a:prstGeom>
                <a:gradFill flip="none" rotWithShape="1">
                  <a:gsLst>
                    <a:gs pos="50000">
                      <a:schemeClr val="bg1"/>
                    </a:gs>
                    <a:gs pos="0">
                      <a:srgbClr val="65AADD">
                        <a:alpha val="0"/>
                      </a:srgbClr>
                    </a:gs>
                    <a:gs pos="100000">
                      <a:srgbClr val="65AADD">
                        <a:alpha val="0"/>
                      </a:srgbClr>
                    </a:gs>
                  </a:gsLst>
                  <a:lin ang="0" scaled="1"/>
                  <a:tileRect/>
                </a:gradFill>
                <a:ln w="3175">
                  <a:gradFill flip="none" rotWithShape="1">
                    <a:gsLst>
                      <a:gs pos="0">
                        <a:srgbClr val="65AADD">
                          <a:alpha val="0"/>
                        </a:srgbClr>
                      </a:gs>
                      <a:gs pos="53000">
                        <a:srgbClr val="65AADD">
                          <a:alpha val="58000"/>
                        </a:srgbClr>
                      </a:gs>
                      <a:gs pos="100000">
                        <a:srgbClr val="65AADD">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a:extLst>
                    <a:ext uri="{FF2B5EF4-FFF2-40B4-BE49-F238E27FC236}">
                      <a16:creationId xmlns:a16="http://schemas.microsoft.com/office/drawing/2014/main" id="{EBDF644B-FB01-5C18-E007-CB88DE32404E}"/>
                    </a:ext>
                  </a:extLst>
                </p:cNvPr>
                <p:cNvSpPr/>
                <p:nvPr/>
              </p:nvSpPr>
              <p:spPr>
                <a:xfrm>
                  <a:off x="1382816" y="4797327"/>
                  <a:ext cx="2322572" cy="288687"/>
                </a:xfrm>
                <a:prstGeom prst="rect">
                  <a:avLst/>
                </a:prstGeom>
                <a:gradFill flip="none" rotWithShape="1">
                  <a:gsLst>
                    <a:gs pos="50000">
                      <a:schemeClr val="bg1"/>
                    </a:gs>
                    <a:gs pos="0">
                      <a:srgbClr val="65AADD">
                        <a:alpha val="0"/>
                      </a:srgbClr>
                    </a:gs>
                    <a:gs pos="100000">
                      <a:srgbClr val="65AADD">
                        <a:alpha val="0"/>
                      </a:srgbClr>
                    </a:gs>
                  </a:gsLst>
                  <a:lin ang="0" scaled="1"/>
                  <a:tileRect/>
                </a:gradFill>
                <a:ln w="3175">
                  <a:gradFill flip="none" rotWithShape="1">
                    <a:gsLst>
                      <a:gs pos="0">
                        <a:srgbClr val="65AADD">
                          <a:alpha val="0"/>
                        </a:srgbClr>
                      </a:gs>
                      <a:gs pos="53000">
                        <a:srgbClr val="65AADD">
                          <a:alpha val="58000"/>
                        </a:srgbClr>
                      </a:gs>
                      <a:gs pos="100000">
                        <a:srgbClr val="65AADD">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文本框 126">
                  <a:extLst>
                    <a:ext uri="{FF2B5EF4-FFF2-40B4-BE49-F238E27FC236}">
                      <a16:creationId xmlns:a16="http://schemas.microsoft.com/office/drawing/2014/main" id="{652771BB-59CC-0D64-AF08-53618FB781DB}"/>
                    </a:ext>
                  </a:extLst>
                </p:cNvPr>
                <p:cNvSpPr txBox="1"/>
                <p:nvPr/>
              </p:nvSpPr>
              <p:spPr>
                <a:xfrm>
                  <a:off x="1676650" y="1332649"/>
                  <a:ext cx="1734904"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65AADD"/>
                      </a:solidFill>
                      <a:effectLst/>
                      <a:uLnTx/>
                      <a:uFillTx/>
                      <a:latin typeface="Arial"/>
                      <a:ea typeface="微软雅黑"/>
                      <a:cs typeface="+mn-ea"/>
                      <a:sym typeface="+mn-lt"/>
                    </a:rPr>
                    <a:t>基础技术研发</a:t>
                  </a:r>
                </a:p>
              </p:txBody>
            </p:sp>
            <p:sp>
              <p:nvSpPr>
                <p:cNvPr id="128" name="文本框 127">
                  <a:extLst>
                    <a:ext uri="{FF2B5EF4-FFF2-40B4-BE49-F238E27FC236}">
                      <a16:creationId xmlns:a16="http://schemas.microsoft.com/office/drawing/2014/main" id="{FF0B62B7-FA3F-2AFF-80DA-C68FFD9F140A}"/>
                    </a:ext>
                  </a:extLst>
                </p:cNvPr>
                <p:cNvSpPr txBox="1"/>
                <p:nvPr/>
              </p:nvSpPr>
              <p:spPr>
                <a:xfrm>
                  <a:off x="1271518" y="1886328"/>
                  <a:ext cx="794185" cy="463717"/>
                </a:xfrm>
                <a:prstGeom prst="rect">
                  <a:avLst/>
                </a:prstGeom>
                <a:noFill/>
              </p:spPr>
              <p:txBody>
                <a:bodyPr wrap="square" rtlCol="0">
                  <a:spAutoFit/>
                </a:bodyPr>
                <a:lstStyle>
                  <a:defPPr>
                    <a:defRPr lang="zh-CN"/>
                  </a:defPPr>
                  <a:lvl1pPr>
                    <a:lnSpc>
                      <a:spcPct val="120000"/>
                    </a:lnSpc>
                    <a:defRPr sz="1000">
                      <a:latin typeface="微软雅黑" panose="020B0503020204020204" pitchFamily="34" charset="-122"/>
                      <a:ea typeface="微软雅黑" panose="020B0503020204020204" pitchFamily="34" charset="-122"/>
                    </a:defRPr>
                  </a:lvl1pPr>
                </a:lstStyle>
                <a:p>
                  <a:r>
                    <a:rPr lang="zh-CN" altLang="en-US" sz="1050" dirty="0">
                      <a:sym typeface="+mn-lt"/>
                    </a:rPr>
                    <a:t>临床信息</a:t>
                  </a:r>
                  <a:endParaRPr lang="en-US" altLang="zh-CN" sz="1050" dirty="0">
                    <a:sym typeface="+mn-lt"/>
                  </a:endParaRPr>
                </a:p>
                <a:p>
                  <a:r>
                    <a:rPr lang="zh-CN" altLang="en-US" sz="1050" dirty="0">
                      <a:sym typeface="+mn-lt"/>
                    </a:rPr>
                    <a:t>数据</a:t>
                  </a:r>
                </a:p>
              </p:txBody>
            </p:sp>
            <p:sp>
              <p:nvSpPr>
                <p:cNvPr id="129" name="文本框 128">
                  <a:extLst>
                    <a:ext uri="{FF2B5EF4-FFF2-40B4-BE49-F238E27FC236}">
                      <a16:creationId xmlns:a16="http://schemas.microsoft.com/office/drawing/2014/main" id="{47229932-599D-D73D-3C27-77BBFC7494AC}"/>
                    </a:ext>
                  </a:extLst>
                </p:cNvPr>
                <p:cNvSpPr txBox="1"/>
                <p:nvPr/>
              </p:nvSpPr>
              <p:spPr>
                <a:xfrm>
                  <a:off x="1271519" y="2564771"/>
                  <a:ext cx="708176" cy="463717"/>
                </a:xfrm>
                <a:prstGeom prst="rect">
                  <a:avLst/>
                </a:prstGeom>
                <a:noFill/>
              </p:spPr>
              <p:txBody>
                <a:bodyPr wrap="square" rtlCol="0">
                  <a:spAutoFit/>
                </a:bodyPr>
                <a:lstStyle>
                  <a:defPPr>
                    <a:defRPr lang="zh-CN"/>
                  </a:defPPr>
                  <a:lvl1pPr>
                    <a:lnSpc>
                      <a:spcPct val="120000"/>
                    </a:lnSpc>
                    <a:defRPr sz="1000">
                      <a:latin typeface="微软雅黑" panose="020B0503020204020204" pitchFamily="34" charset="-122"/>
                      <a:ea typeface="微软雅黑" panose="020B0503020204020204" pitchFamily="34" charset="-122"/>
                    </a:defRPr>
                  </a:lvl1pPr>
                </a:lstStyle>
                <a:p>
                  <a:r>
                    <a:rPr lang="zh-CN" altLang="en-US" sz="1050" dirty="0">
                      <a:sym typeface="+mn-lt"/>
                    </a:rPr>
                    <a:t>多组学</a:t>
                  </a:r>
                  <a:endParaRPr lang="en-US" altLang="zh-CN" sz="1050" dirty="0">
                    <a:sym typeface="+mn-lt"/>
                  </a:endParaRPr>
                </a:p>
                <a:p>
                  <a:r>
                    <a:rPr lang="zh-CN" altLang="en-US" sz="1050" dirty="0">
                      <a:sym typeface="+mn-lt"/>
                    </a:rPr>
                    <a:t>数据</a:t>
                  </a:r>
                </a:p>
              </p:txBody>
            </p:sp>
            <p:sp>
              <p:nvSpPr>
                <p:cNvPr id="125" name="文本框 124">
                  <a:extLst>
                    <a:ext uri="{FF2B5EF4-FFF2-40B4-BE49-F238E27FC236}">
                      <a16:creationId xmlns:a16="http://schemas.microsoft.com/office/drawing/2014/main" id="{013B4E8E-B2BD-7575-5FB7-5200855F97C7}"/>
                    </a:ext>
                  </a:extLst>
                </p:cNvPr>
                <p:cNvSpPr txBox="1"/>
                <p:nvPr/>
              </p:nvSpPr>
              <p:spPr>
                <a:xfrm>
                  <a:off x="3081961" y="1886328"/>
                  <a:ext cx="734726" cy="463717"/>
                </a:xfrm>
                <a:prstGeom prst="rect">
                  <a:avLst/>
                </a:prstGeom>
                <a:noFill/>
              </p:spPr>
              <p:txBody>
                <a:bodyPr wrap="square" rtlCol="0">
                  <a:spAutoFit/>
                </a:bodyPr>
                <a:lstStyle>
                  <a:defPPr>
                    <a:defRPr lang="zh-CN"/>
                  </a:defPPr>
                  <a:lvl1pPr>
                    <a:lnSpc>
                      <a:spcPct val="120000"/>
                    </a:lnSpc>
                    <a:defRPr sz="1000">
                      <a:latin typeface="微软雅黑" panose="020B0503020204020204" pitchFamily="34" charset="-122"/>
                      <a:ea typeface="微软雅黑" panose="020B0503020204020204" pitchFamily="34" charset="-122"/>
                    </a:defRPr>
                  </a:lvl1pPr>
                </a:lstStyle>
                <a:p>
                  <a:pPr algn="r"/>
                  <a:r>
                    <a:rPr lang="zh-CN" altLang="en-US" sz="1050" dirty="0">
                      <a:sym typeface="+mn-lt"/>
                    </a:rPr>
                    <a:t>健康档案</a:t>
                  </a:r>
                  <a:endParaRPr lang="en-US" altLang="zh-CN" sz="1050" dirty="0">
                    <a:sym typeface="+mn-lt"/>
                  </a:endParaRPr>
                </a:p>
                <a:p>
                  <a:pPr algn="r"/>
                  <a:r>
                    <a:rPr lang="zh-CN" altLang="en-US" sz="1050" dirty="0">
                      <a:sym typeface="+mn-lt"/>
                    </a:rPr>
                    <a:t>数据</a:t>
                  </a:r>
                </a:p>
              </p:txBody>
            </p:sp>
            <p:sp>
              <p:nvSpPr>
                <p:cNvPr id="130" name="文本框 129">
                  <a:extLst>
                    <a:ext uri="{FF2B5EF4-FFF2-40B4-BE49-F238E27FC236}">
                      <a16:creationId xmlns:a16="http://schemas.microsoft.com/office/drawing/2014/main" id="{4B0CCE07-2E0D-D2C6-D759-96A99B2287F8}"/>
                    </a:ext>
                  </a:extLst>
                </p:cNvPr>
                <p:cNvSpPr txBox="1"/>
                <p:nvPr/>
              </p:nvSpPr>
              <p:spPr>
                <a:xfrm>
                  <a:off x="3081961" y="2564771"/>
                  <a:ext cx="734726" cy="463717"/>
                </a:xfrm>
                <a:prstGeom prst="rect">
                  <a:avLst/>
                </a:prstGeom>
                <a:noFill/>
              </p:spPr>
              <p:txBody>
                <a:bodyPr wrap="square" rtlCol="0">
                  <a:spAutoFit/>
                </a:bodyPr>
                <a:lstStyle>
                  <a:defPPr>
                    <a:defRPr lang="zh-CN"/>
                  </a:defPPr>
                  <a:lvl1pPr>
                    <a:lnSpc>
                      <a:spcPct val="120000"/>
                    </a:lnSpc>
                    <a:defRPr sz="1000">
                      <a:latin typeface="微软雅黑" panose="020B0503020204020204" pitchFamily="34" charset="-122"/>
                      <a:ea typeface="微软雅黑" panose="020B0503020204020204" pitchFamily="34" charset="-122"/>
                    </a:defRPr>
                  </a:lvl1pPr>
                </a:lstStyle>
                <a:p>
                  <a:pPr algn="r"/>
                  <a:r>
                    <a:rPr lang="zh-CN" altLang="en-US" sz="1050" dirty="0">
                      <a:sym typeface="+mn-lt"/>
                    </a:rPr>
                    <a:t>操作实验</a:t>
                  </a:r>
                  <a:endParaRPr lang="en-US" altLang="zh-CN" sz="1050" dirty="0">
                    <a:sym typeface="+mn-lt"/>
                  </a:endParaRPr>
                </a:p>
                <a:p>
                  <a:pPr algn="r"/>
                  <a:r>
                    <a:rPr lang="zh-CN" altLang="en-US" sz="1050" dirty="0">
                      <a:sym typeface="+mn-lt"/>
                    </a:rPr>
                    <a:t>数据</a:t>
                  </a:r>
                </a:p>
              </p:txBody>
            </p:sp>
            <p:grpSp>
              <p:nvGrpSpPr>
                <p:cNvPr id="158" name="组合 157">
                  <a:extLst>
                    <a:ext uri="{FF2B5EF4-FFF2-40B4-BE49-F238E27FC236}">
                      <a16:creationId xmlns:a16="http://schemas.microsoft.com/office/drawing/2014/main" id="{67330ABB-8DEE-1567-21D6-8581A6A2CFA8}"/>
                    </a:ext>
                  </a:extLst>
                </p:cNvPr>
                <p:cNvGrpSpPr/>
                <p:nvPr/>
              </p:nvGrpSpPr>
              <p:grpSpPr>
                <a:xfrm>
                  <a:off x="1935209" y="1808217"/>
                  <a:ext cx="1217786" cy="1217786"/>
                  <a:chOff x="1862638" y="1811859"/>
                  <a:chExt cx="1362928" cy="1362928"/>
                </a:xfrm>
              </p:grpSpPr>
              <p:grpSp>
                <p:nvGrpSpPr>
                  <p:cNvPr id="152" name="组合 151">
                    <a:extLst>
                      <a:ext uri="{FF2B5EF4-FFF2-40B4-BE49-F238E27FC236}">
                        <a16:creationId xmlns:a16="http://schemas.microsoft.com/office/drawing/2014/main" id="{98FF7259-B4FA-73F1-483C-DBE5C164E4EA}"/>
                      </a:ext>
                    </a:extLst>
                  </p:cNvPr>
                  <p:cNvGrpSpPr/>
                  <p:nvPr/>
                </p:nvGrpSpPr>
                <p:grpSpPr>
                  <a:xfrm>
                    <a:off x="1948646" y="1897867"/>
                    <a:ext cx="1190912" cy="1190912"/>
                    <a:chOff x="1948646" y="1973858"/>
                    <a:chExt cx="1190912" cy="1190912"/>
                  </a:xfrm>
                </p:grpSpPr>
                <p:grpSp>
                  <p:nvGrpSpPr>
                    <p:cNvPr id="151" name="组合 150">
                      <a:extLst>
                        <a:ext uri="{FF2B5EF4-FFF2-40B4-BE49-F238E27FC236}">
                          <a16:creationId xmlns:a16="http://schemas.microsoft.com/office/drawing/2014/main" id="{BE16B59C-AC12-17AF-6A2D-AC8A73D941FF}"/>
                        </a:ext>
                      </a:extLst>
                    </p:cNvPr>
                    <p:cNvGrpSpPr/>
                    <p:nvPr/>
                  </p:nvGrpSpPr>
                  <p:grpSpPr>
                    <a:xfrm>
                      <a:off x="1948646" y="1973858"/>
                      <a:ext cx="1190912" cy="1190912"/>
                      <a:chOff x="1900504" y="1982499"/>
                      <a:chExt cx="1287196" cy="1287196"/>
                    </a:xfrm>
                  </p:grpSpPr>
                  <p:sp>
                    <p:nvSpPr>
                      <p:cNvPr id="148" name="椭圆 147">
                        <a:extLst>
                          <a:ext uri="{FF2B5EF4-FFF2-40B4-BE49-F238E27FC236}">
                            <a16:creationId xmlns:a16="http://schemas.microsoft.com/office/drawing/2014/main" id="{192A6046-D28C-9B7C-ECDE-711D34E8BBFE}"/>
                          </a:ext>
                        </a:extLst>
                      </p:cNvPr>
                      <p:cNvSpPr/>
                      <p:nvPr/>
                    </p:nvSpPr>
                    <p:spPr>
                      <a:xfrm>
                        <a:off x="2091223" y="2173218"/>
                        <a:ext cx="905758" cy="905758"/>
                      </a:xfrm>
                      <a:prstGeom prst="ellipse">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9AF73947-9E19-4D0F-BA23-F4F672E76ACA}"/>
                          </a:ext>
                        </a:extLst>
                      </p:cNvPr>
                      <p:cNvSpPr/>
                      <p:nvPr/>
                    </p:nvSpPr>
                    <p:spPr>
                      <a:xfrm>
                        <a:off x="1988667" y="2070662"/>
                        <a:ext cx="1110870" cy="1110870"/>
                      </a:xfrm>
                      <a:prstGeom prst="ellipse">
                        <a:avLst/>
                      </a:prstGeom>
                      <a:solidFill>
                        <a:srgbClr val="65AAD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A11C2C02-DBD7-18CC-86AB-88B33AF213EE}"/>
                          </a:ext>
                        </a:extLst>
                      </p:cNvPr>
                      <p:cNvSpPr/>
                      <p:nvPr/>
                    </p:nvSpPr>
                    <p:spPr>
                      <a:xfrm>
                        <a:off x="1900504" y="1982499"/>
                        <a:ext cx="1287196" cy="1287196"/>
                      </a:xfrm>
                      <a:prstGeom prst="ellipse">
                        <a:avLst/>
                      </a:prstGeom>
                      <a:solidFill>
                        <a:srgbClr val="65AADD">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文本框 102">
                      <a:extLst>
                        <a:ext uri="{FF2B5EF4-FFF2-40B4-BE49-F238E27FC236}">
                          <a16:creationId xmlns:a16="http://schemas.microsoft.com/office/drawing/2014/main" id="{389C9079-62CA-EB92-F02A-6C3FD67CC459}"/>
                        </a:ext>
                      </a:extLst>
                    </p:cNvPr>
                    <p:cNvSpPr txBox="1"/>
                    <p:nvPr/>
                  </p:nvSpPr>
                  <p:spPr>
                    <a:xfrm>
                      <a:off x="2170223" y="2307704"/>
                      <a:ext cx="74775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数据</a:t>
                      </a:r>
                      <a:endParaRPr kumimoji="0" lang="en-US" altLang="zh-CN"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支撑</a:t>
                      </a:r>
                    </a:p>
                  </p:txBody>
                </p:sp>
              </p:grpSp>
              <p:sp>
                <p:nvSpPr>
                  <p:cNvPr id="153" name="椭圆 152">
                    <a:extLst>
                      <a:ext uri="{FF2B5EF4-FFF2-40B4-BE49-F238E27FC236}">
                        <a16:creationId xmlns:a16="http://schemas.microsoft.com/office/drawing/2014/main" id="{00C55A9E-810C-D7CA-0971-2D6B406D1FDF}"/>
                      </a:ext>
                    </a:extLst>
                  </p:cNvPr>
                  <p:cNvSpPr/>
                  <p:nvPr/>
                </p:nvSpPr>
                <p:spPr>
                  <a:xfrm>
                    <a:off x="1862638" y="1811859"/>
                    <a:ext cx="1362928" cy="1362928"/>
                  </a:xfrm>
                  <a:prstGeom prst="ellipse">
                    <a:avLst/>
                  </a:prstGeom>
                  <a:noFill/>
                  <a:ln w="3175">
                    <a:gradFill flip="none" rotWithShape="1">
                      <a:gsLst>
                        <a:gs pos="19000">
                          <a:srgbClr val="65AADD">
                            <a:alpha val="0"/>
                          </a:srgbClr>
                        </a:gs>
                        <a:gs pos="77000">
                          <a:srgbClr val="65AADD">
                            <a:alpha val="0"/>
                          </a:srgbClr>
                        </a:gs>
                        <a:gs pos="0">
                          <a:srgbClr val="65AADD"/>
                        </a:gs>
                        <a:gs pos="100000">
                          <a:srgbClr val="65AAD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椭圆 153">
                  <a:extLst>
                    <a:ext uri="{FF2B5EF4-FFF2-40B4-BE49-F238E27FC236}">
                      <a16:creationId xmlns:a16="http://schemas.microsoft.com/office/drawing/2014/main" id="{1A6E373C-C143-07FD-E71E-E477D1837871}"/>
                    </a:ext>
                  </a:extLst>
                </p:cNvPr>
                <p:cNvSpPr/>
                <p:nvPr/>
              </p:nvSpPr>
              <p:spPr>
                <a:xfrm>
                  <a:off x="3000244" y="2037223"/>
                  <a:ext cx="80963" cy="80963"/>
                </a:xfrm>
                <a:prstGeom prst="ellipse">
                  <a:avLst/>
                </a:prstGeom>
                <a:solidFill>
                  <a:schemeClr val="bg1"/>
                </a:solidFill>
                <a:ln>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82F34423-BDB6-0990-C1EB-8035DA128E7C}"/>
                    </a:ext>
                  </a:extLst>
                </p:cNvPr>
                <p:cNvSpPr/>
                <p:nvPr/>
              </p:nvSpPr>
              <p:spPr>
                <a:xfrm>
                  <a:off x="3015782" y="2725010"/>
                  <a:ext cx="80963" cy="80963"/>
                </a:xfrm>
                <a:prstGeom prst="ellipse">
                  <a:avLst/>
                </a:prstGeom>
                <a:solidFill>
                  <a:schemeClr val="bg1"/>
                </a:solidFill>
                <a:ln>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C11F5D6E-8ED1-5EA2-D714-34C77D6225A8}"/>
                    </a:ext>
                  </a:extLst>
                </p:cNvPr>
                <p:cNvSpPr/>
                <p:nvPr/>
              </p:nvSpPr>
              <p:spPr>
                <a:xfrm>
                  <a:off x="1964458" y="2037223"/>
                  <a:ext cx="80963" cy="80963"/>
                </a:xfrm>
                <a:prstGeom prst="ellipse">
                  <a:avLst/>
                </a:prstGeom>
                <a:solidFill>
                  <a:schemeClr val="bg1"/>
                </a:solidFill>
                <a:ln>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205E5510-BFDB-6339-27CA-528D6F1F7656}"/>
                    </a:ext>
                  </a:extLst>
                </p:cNvPr>
                <p:cNvSpPr/>
                <p:nvPr/>
              </p:nvSpPr>
              <p:spPr>
                <a:xfrm>
                  <a:off x="1979996" y="2725010"/>
                  <a:ext cx="80963" cy="80963"/>
                </a:xfrm>
                <a:prstGeom prst="ellipse">
                  <a:avLst/>
                </a:prstGeom>
                <a:solidFill>
                  <a:schemeClr val="bg1"/>
                </a:solidFill>
                <a:ln>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文本框 167">
                  <a:extLst>
                    <a:ext uri="{FF2B5EF4-FFF2-40B4-BE49-F238E27FC236}">
                      <a16:creationId xmlns:a16="http://schemas.microsoft.com/office/drawing/2014/main" id="{58B79299-364D-D33D-675E-3AFD24F24D2C}"/>
                    </a:ext>
                  </a:extLst>
                </p:cNvPr>
                <p:cNvSpPr txBox="1"/>
                <p:nvPr/>
              </p:nvSpPr>
              <p:spPr>
                <a:xfrm>
                  <a:off x="1877194" y="3331367"/>
                  <a:ext cx="133381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rgbClr val="65AADD"/>
                      </a:solidFill>
                      <a:effectLst/>
                      <a:uLnTx/>
                      <a:uFillTx/>
                      <a:latin typeface="Arial"/>
                      <a:ea typeface="微软雅黑"/>
                      <a:cs typeface="+mn-ea"/>
                      <a:sym typeface="+mn-lt"/>
                    </a:rPr>
                    <a:t>病例检索系统</a:t>
                  </a:r>
                </a:p>
              </p:txBody>
            </p:sp>
            <p:sp>
              <p:nvSpPr>
                <p:cNvPr id="169" name="文本框 168">
                  <a:extLst>
                    <a:ext uri="{FF2B5EF4-FFF2-40B4-BE49-F238E27FC236}">
                      <a16:creationId xmlns:a16="http://schemas.microsoft.com/office/drawing/2014/main" id="{C4E9198B-3CE2-E2AA-A0FB-B117E835E1D5}"/>
                    </a:ext>
                  </a:extLst>
                </p:cNvPr>
                <p:cNvSpPr txBox="1"/>
                <p:nvPr/>
              </p:nvSpPr>
              <p:spPr>
                <a:xfrm>
                  <a:off x="1877194" y="3823771"/>
                  <a:ext cx="133381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rgbClr val="65AADD"/>
                      </a:solidFill>
                      <a:effectLst/>
                      <a:uLnTx/>
                      <a:uFillTx/>
                      <a:latin typeface="Arial"/>
                      <a:ea typeface="微软雅黑"/>
                      <a:cs typeface="+mn-ea"/>
                      <a:sym typeface="+mn-lt"/>
                    </a:rPr>
                    <a:t>患者随访系统</a:t>
                  </a:r>
                </a:p>
              </p:txBody>
            </p:sp>
            <p:sp>
              <p:nvSpPr>
                <p:cNvPr id="170" name="文本框 169">
                  <a:extLst>
                    <a:ext uri="{FF2B5EF4-FFF2-40B4-BE49-F238E27FC236}">
                      <a16:creationId xmlns:a16="http://schemas.microsoft.com/office/drawing/2014/main" id="{6C0B7038-3B87-7E83-E035-A8D394587428}"/>
                    </a:ext>
                  </a:extLst>
                </p:cNvPr>
                <p:cNvSpPr txBox="1"/>
                <p:nvPr/>
              </p:nvSpPr>
              <p:spPr>
                <a:xfrm>
                  <a:off x="1348073" y="4313628"/>
                  <a:ext cx="239205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rgbClr val="65AADD"/>
                      </a:solidFill>
                      <a:effectLst/>
                      <a:uLnTx/>
                      <a:uFillTx/>
                      <a:latin typeface="Arial"/>
                      <a:ea typeface="微软雅黑"/>
                      <a:cs typeface="+mn-ea"/>
                      <a:sym typeface="+mn-lt"/>
                    </a:rPr>
                    <a:t>医学自然语言结构化处理系统</a:t>
                  </a:r>
                </a:p>
              </p:txBody>
            </p:sp>
            <p:sp>
              <p:nvSpPr>
                <p:cNvPr id="171" name="文本框 170">
                  <a:extLst>
                    <a:ext uri="{FF2B5EF4-FFF2-40B4-BE49-F238E27FC236}">
                      <a16:creationId xmlns:a16="http://schemas.microsoft.com/office/drawing/2014/main" id="{37DF3306-C441-5823-FC41-1DA1CB7E0E6F}"/>
                    </a:ext>
                  </a:extLst>
                </p:cNvPr>
                <p:cNvSpPr txBox="1"/>
                <p:nvPr/>
              </p:nvSpPr>
              <p:spPr>
                <a:xfrm>
                  <a:off x="1417559" y="4803487"/>
                  <a:ext cx="225308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rgbClr val="65AADD"/>
                      </a:solidFill>
                      <a:effectLst/>
                      <a:uLnTx/>
                      <a:uFillTx/>
                      <a:latin typeface="Arial"/>
                      <a:ea typeface="微软雅黑"/>
                      <a:cs typeface="+mn-ea"/>
                      <a:sym typeface="+mn-lt"/>
                    </a:rPr>
                    <a:t>医疗数据去隐私处理系统</a:t>
                  </a:r>
                </a:p>
              </p:txBody>
            </p:sp>
            <p:grpSp>
              <p:nvGrpSpPr>
                <p:cNvPr id="176" name="组合 175">
                  <a:extLst>
                    <a:ext uri="{FF2B5EF4-FFF2-40B4-BE49-F238E27FC236}">
                      <a16:creationId xmlns:a16="http://schemas.microsoft.com/office/drawing/2014/main" id="{1F4053FF-B6F4-17BE-C43C-42ECA17A2715}"/>
                    </a:ext>
                  </a:extLst>
                </p:cNvPr>
                <p:cNvGrpSpPr/>
                <p:nvPr/>
              </p:nvGrpSpPr>
              <p:grpSpPr>
                <a:xfrm>
                  <a:off x="2480140" y="3592226"/>
                  <a:ext cx="127925" cy="1197540"/>
                  <a:chOff x="2500975" y="3582701"/>
                  <a:chExt cx="127925" cy="1197540"/>
                </a:xfrm>
              </p:grpSpPr>
              <p:sp>
                <p:nvSpPr>
                  <p:cNvPr id="173" name="箭头: 下 172">
                    <a:extLst>
                      <a:ext uri="{FF2B5EF4-FFF2-40B4-BE49-F238E27FC236}">
                        <a16:creationId xmlns:a16="http://schemas.microsoft.com/office/drawing/2014/main" id="{7A136773-F3AA-4831-E47C-ADDED3FB905A}"/>
                      </a:ext>
                    </a:extLst>
                  </p:cNvPr>
                  <p:cNvSpPr/>
                  <p:nvPr/>
                </p:nvSpPr>
                <p:spPr>
                  <a:xfrm>
                    <a:off x="2500975" y="3582701"/>
                    <a:ext cx="127925" cy="213085"/>
                  </a:xfrm>
                  <a:prstGeom prst="downArrow">
                    <a:avLst>
                      <a:gd name="adj1" fmla="val 50000"/>
                      <a:gd name="adj2" fmla="val 88880"/>
                    </a:avLst>
                  </a:prstGeom>
                  <a:gradFill flip="none" rotWithShape="1">
                    <a:gsLst>
                      <a:gs pos="0">
                        <a:srgbClr val="65AADD">
                          <a:alpha val="0"/>
                        </a:srgbClr>
                      </a:gs>
                      <a:gs pos="100000">
                        <a:srgbClr val="65AADD">
                          <a:alpha val="34000"/>
                        </a:srgbClr>
                      </a:gs>
                    </a:gsLst>
                    <a:lin ang="5400000" scaled="1"/>
                    <a:tileRect/>
                  </a:gradFill>
                  <a:ln w="9525" cap="flat" cmpd="sng" algn="ctr">
                    <a:gradFill flip="none" rotWithShape="1">
                      <a:gsLst>
                        <a:gs pos="0">
                          <a:srgbClr val="65AADD">
                            <a:alpha val="0"/>
                          </a:srgbClr>
                        </a:gs>
                        <a:gs pos="100000">
                          <a:srgbClr val="65AADD"/>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174" name="箭头: 下 173">
                    <a:extLst>
                      <a:ext uri="{FF2B5EF4-FFF2-40B4-BE49-F238E27FC236}">
                        <a16:creationId xmlns:a16="http://schemas.microsoft.com/office/drawing/2014/main" id="{C30ABB66-8BF2-5ACC-91DD-289BDE45AFB8}"/>
                      </a:ext>
                    </a:extLst>
                  </p:cNvPr>
                  <p:cNvSpPr/>
                  <p:nvPr/>
                </p:nvSpPr>
                <p:spPr>
                  <a:xfrm>
                    <a:off x="2500975" y="4078710"/>
                    <a:ext cx="127925" cy="213085"/>
                  </a:xfrm>
                  <a:prstGeom prst="downArrow">
                    <a:avLst>
                      <a:gd name="adj1" fmla="val 50000"/>
                      <a:gd name="adj2" fmla="val 88880"/>
                    </a:avLst>
                  </a:prstGeom>
                  <a:gradFill flip="none" rotWithShape="1">
                    <a:gsLst>
                      <a:gs pos="0">
                        <a:srgbClr val="65AADD">
                          <a:alpha val="0"/>
                        </a:srgbClr>
                      </a:gs>
                      <a:gs pos="100000">
                        <a:srgbClr val="65AADD">
                          <a:alpha val="34000"/>
                        </a:srgbClr>
                      </a:gs>
                    </a:gsLst>
                    <a:lin ang="5400000" scaled="1"/>
                    <a:tileRect/>
                  </a:gradFill>
                  <a:ln w="9525" cap="flat" cmpd="sng" algn="ctr">
                    <a:gradFill flip="none" rotWithShape="1">
                      <a:gsLst>
                        <a:gs pos="0">
                          <a:srgbClr val="65AADD">
                            <a:alpha val="0"/>
                          </a:srgbClr>
                        </a:gs>
                        <a:gs pos="100000">
                          <a:srgbClr val="65AADD"/>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175" name="箭头: 下 174">
                    <a:extLst>
                      <a:ext uri="{FF2B5EF4-FFF2-40B4-BE49-F238E27FC236}">
                        <a16:creationId xmlns:a16="http://schemas.microsoft.com/office/drawing/2014/main" id="{C9FA25F9-D3E7-ECF9-5C4F-F4E51496CF8E}"/>
                      </a:ext>
                    </a:extLst>
                  </p:cNvPr>
                  <p:cNvSpPr/>
                  <p:nvPr/>
                </p:nvSpPr>
                <p:spPr>
                  <a:xfrm>
                    <a:off x="2500975" y="4567156"/>
                    <a:ext cx="127925" cy="213085"/>
                  </a:xfrm>
                  <a:prstGeom prst="downArrow">
                    <a:avLst>
                      <a:gd name="adj1" fmla="val 50000"/>
                      <a:gd name="adj2" fmla="val 88880"/>
                    </a:avLst>
                  </a:prstGeom>
                  <a:gradFill flip="none" rotWithShape="1">
                    <a:gsLst>
                      <a:gs pos="0">
                        <a:srgbClr val="65AADD">
                          <a:alpha val="0"/>
                        </a:srgbClr>
                      </a:gs>
                      <a:gs pos="100000">
                        <a:srgbClr val="65AADD">
                          <a:alpha val="34000"/>
                        </a:srgbClr>
                      </a:gs>
                    </a:gsLst>
                    <a:lin ang="5400000" scaled="1"/>
                    <a:tileRect/>
                  </a:gradFill>
                  <a:ln w="9525" cap="flat" cmpd="sng" algn="ctr">
                    <a:gradFill flip="none" rotWithShape="1">
                      <a:gsLst>
                        <a:gs pos="0">
                          <a:srgbClr val="65AADD">
                            <a:alpha val="0"/>
                          </a:srgbClr>
                        </a:gs>
                        <a:gs pos="100000">
                          <a:srgbClr val="65AADD"/>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grpSp>
          </p:grpSp>
          <p:sp>
            <p:nvSpPr>
              <p:cNvPr id="212" name="椭圆 211">
                <a:extLst>
                  <a:ext uri="{FF2B5EF4-FFF2-40B4-BE49-F238E27FC236}">
                    <a16:creationId xmlns:a16="http://schemas.microsoft.com/office/drawing/2014/main" id="{E18B4AE2-F1B0-DBA3-DB90-081E0509A78B}"/>
                  </a:ext>
                </a:extLst>
              </p:cNvPr>
              <p:cNvSpPr/>
              <p:nvPr/>
            </p:nvSpPr>
            <p:spPr>
              <a:xfrm>
                <a:off x="2354529" y="970077"/>
                <a:ext cx="379146" cy="379146"/>
              </a:xfrm>
              <a:prstGeom prst="ellipse">
                <a:avLst/>
              </a:prstGeom>
              <a:solidFill>
                <a:schemeClr val="bg1"/>
              </a:solidFill>
              <a:ln w="9525">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八边形 143">
              <a:extLst>
                <a:ext uri="{FF2B5EF4-FFF2-40B4-BE49-F238E27FC236}">
                  <a16:creationId xmlns:a16="http://schemas.microsoft.com/office/drawing/2014/main" id="{A93A6061-7215-5361-B6C7-BF4A0FA40537}"/>
                </a:ext>
              </a:extLst>
            </p:cNvPr>
            <p:cNvSpPr/>
            <p:nvPr/>
          </p:nvSpPr>
          <p:spPr>
            <a:xfrm>
              <a:off x="4736933" y="1726278"/>
              <a:ext cx="2718133" cy="3524610"/>
            </a:xfrm>
            <a:prstGeom prst="octagon">
              <a:avLst>
                <a:gd name="adj" fmla="val 4015"/>
              </a:avLst>
            </a:prstGeom>
            <a:gradFill>
              <a:gsLst>
                <a:gs pos="0">
                  <a:srgbClr val="EC8C21">
                    <a:alpha val="14000"/>
                  </a:srgbClr>
                </a:gs>
                <a:gs pos="90000">
                  <a:srgbClr val="EC8C21">
                    <a:alpha val="0"/>
                  </a:srgbClr>
                </a:gs>
              </a:gsLst>
              <a:lin ang="5400000" scaled="1"/>
            </a:gradFill>
            <a:ln w="3175">
              <a:gradFill flip="none" rotWithShape="1">
                <a:gsLst>
                  <a:gs pos="0">
                    <a:srgbClr val="EC8C21"/>
                  </a:gs>
                  <a:gs pos="100000">
                    <a:srgbClr val="EC8C21">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9E168C93-EE72-71D2-A03A-091C8BB58428}"/>
                </a:ext>
              </a:extLst>
            </p:cNvPr>
            <p:cNvSpPr txBox="1"/>
            <p:nvPr/>
          </p:nvSpPr>
          <p:spPr>
            <a:xfrm>
              <a:off x="5480066" y="1332649"/>
              <a:ext cx="1231867"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b="1" i="0" u="none" strike="noStrike" kern="0" cap="none" spc="0" normalizeH="0" baseline="0">
                  <a:ln>
                    <a:noFill/>
                  </a:ln>
                  <a:solidFill>
                    <a:srgbClr val="65AADD"/>
                  </a:solidFill>
                  <a:effectLst/>
                  <a:uLnTx/>
                  <a:uFillTx/>
                  <a:latin typeface="Arial"/>
                  <a:ea typeface="微软雅黑"/>
                  <a:cs typeface="+mn-ea"/>
                </a:defRPr>
              </a:lvl1pPr>
            </a:lstStyle>
            <a:p>
              <a:r>
                <a:rPr lang="zh-CN" altLang="en-US" sz="1800" dirty="0">
                  <a:solidFill>
                    <a:srgbClr val="EC8C21"/>
                  </a:solidFill>
                  <a:sym typeface="+mn-lt"/>
                </a:rPr>
                <a:t>功能模块</a:t>
              </a:r>
            </a:p>
          </p:txBody>
        </p:sp>
        <p:grpSp>
          <p:nvGrpSpPr>
            <p:cNvPr id="202" name="组合 201">
              <a:extLst>
                <a:ext uri="{FF2B5EF4-FFF2-40B4-BE49-F238E27FC236}">
                  <a16:creationId xmlns:a16="http://schemas.microsoft.com/office/drawing/2014/main" id="{7A3DA71E-B210-E478-EF5E-DFD543A92769}"/>
                </a:ext>
              </a:extLst>
            </p:cNvPr>
            <p:cNvGrpSpPr/>
            <p:nvPr/>
          </p:nvGrpSpPr>
          <p:grpSpPr>
            <a:xfrm>
              <a:off x="4888571" y="1917205"/>
              <a:ext cx="2447549" cy="749564"/>
              <a:chOff x="4888572" y="1917205"/>
              <a:chExt cx="2447549" cy="749564"/>
            </a:xfrm>
          </p:grpSpPr>
          <p:grpSp>
            <p:nvGrpSpPr>
              <p:cNvPr id="185" name="组合 184">
                <a:extLst>
                  <a:ext uri="{FF2B5EF4-FFF2-40B4-BE49-F238E27FC236}">
                    <a16:creationId xmlns:a16="http://schemas.microsoft.com/office/drawing/2014/main" id="{D6D470A1-EEC2-3D50-CE46-D52DE83F8F73}"/>
                  </a:ext>
                </a:extLst>
              </p:cNvPr>
              <p:cNvGrpSpPr/>
              <p:nvPr/>
            </p:nvGrpSpPr>
            <p:grpSpPr>
              <a:xfrm>
                <a:off x="4888572" y="1917205"/>
                <a:ext cx="2414856" cy="749564"/>
                <a:chOff x="4888572" y="2009033"/>
                <a:chExt cx="2414856" cy="749564"/>
              </a:xfrm>
            </p:grpSpPr>
            <p:grpSp>
              <p:nvGrpSpPr>
                <p:cNvPr id="181" name="组合 180">
                  <a:extLst>
                    <a:ext uri="{FF2B5EF4-FFF2-40B4-BE49-F238E27FC236}">
                      <a16:creationId xmlns:a16="http://schemas.microsoft.com/office/drawing/2014/main" id="{FBE50173-1F6A-6C95-8AEA-A20ADF714ADF}"/>
                    </a:ext>
                  </a:extLst>
                </p:cNvPr>
                <p:cNvGrpSpPr/>
                <p:nvPr/>
              </p:nvGrpSpPr>
              <p:grpSpPr>
                <a:xfrm>
                  <a:off x="4888572" y="2009033"/>
                  <a:ext cx="2414856" cy="312822"/>
                  <a:chOff x="4912764" y="1944208"/>
                  <a:chExt cx="2414856" cy="312822"/>
                </a:xfrm>
              </p:grpSpPr>
              <p:sp>
                <p:nvSpPr>
                  <p:cNvPr id="179" name="八边形 178">
                    <a:extLst>
                      <a:ext uri="{FF2B5EF4-FFF2-40B4-BE49-F238E27FC236}">
                        <a16:creationId xmlns:a16="http://schemas.microsoft.com/office/drawing/2014/main" id="{D4A5D7EB-B5FB-8B5C-17AF-CAE0494F841B}"/>
                      </a:ext>
                    </a:extLst>
                  </p:cNvPr>
                  <p:cNvSpPr/>
                  <p:nvPr/>
                </p:nvSpPr>
                <p:spPr>
                  <a:xfrm>
                    <a:off x="491276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sp>
                <p:nvSpPr>
                  <p:cNvPr id="180" name="八边形 179">
                    <a:extLst>
                      <a:ext uri="{FF2B5EF4-FFF2-40B4-BE49-F238E27FC236}">
                        <a16:creationId xmlns:a16="http://schemas.microsoft.com/office/drawing/2014/main" id="{EF831354-C81A-78FF-D617-39DC3BC173F4}"/>
                      </a:ext>
                    </a:extLst>
                  </p:cNvPr>
                  <p:cNvSpPr/>
                  <p:nvPr/>
                </p:nvSpPr>
                <p:spPr>
                  <a:xfrm>
                    <a:off x="619301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grpSp>
            <p:grpSp>
              <p:nvGrpSpPr>
                <p:cNvPr id="182" name="组合 181">
                  <a:extLst>
                    <a:ext uri="{FF2B5EF4-FFF2-40B4-BE49-F238E27FC236}">
                      <a16:creationId xmlns:a16="http://schemas.microsoft.com/office/drawing/2014/main" id="{36C29330-B1B1-A65D-6CB0-01B958D08C11}"/>
                    </a:ext>
                  </a:extLst>
                </p:cNvPr>
                <p:cNvGrpSpPr/>
                <p:nvPr/>
              </p:nvGrpSpPr>
              <p:grpSpPr>
                <a:xfrm>
                  <a:off x="4888572" y="2445775"/>
                  <a:ext cx="2414856" cy="312822"/>
                  <a:chOff x="4912764" y="1944208"/>
                  <a:chExt cx="2414856" cy="312822"/>
                </a:xfrm>
              </p:grpSpPr>
              <p:sp>
                <p:nvSpPr>
                  <p:cNvPr id="183" name="八边形 182">
                    <a:extLst>
                      <a:ext uri="{FF2B5EF4-FFF2-40B4-BE49-F238E27FC236}">
                        <a16:creationId xmlns:a16="http://schemas.microsoft.com/office/drawing/2014/main" id="{D8E2CAD9-EB9B-121C-2F08-976B85EE5BE7}"/>
                      </a:ext>
                    </a:extLst>
                  </p:cNvPr>
                  <p:cNvSpPr/>
                  <p:nvPr/>
                </p:nvSpPr>
                <p:spPr>
                  <a:xfrm>
                    <a:off x="491276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sp>
                <p:nvSpPr>
                  <p:cNvPr id="184" name="八边形 183">
                    <a:extLst>
                      <a:ext uri="{FF2B5EF4-FFF2-40B4-BE49-F238E27FC236}">
                        <a16:creationId xmlns:a16="http://schemas.microsoft.com/office/drawing/2014/main" id="{6B471379-E7D5-D788-044E-BACB01FBB6D4}"/>
                      </a:ext>
                    </a:extLst>
                  </p:cNvPr>
                  <p:cNvSpPr/>
                  <p:nvPr/>
                </p:nvSpPr>
                <p:spPr>
                  <a:xfrm>
                    <a:off x="619301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grpSp>
          </p:grpSp>
          <p:sp>
            <p:nvSpPr>
              <p:cNvPr id="27" name="文本框 26">
                <a:extLst>
                  <a:ext uri="{FF2B5EF4-FFF2-40B4-BE49-F238E27FC236}">
                    <a16:creationId xmlns:a16="http://schemas.microsoft.com/office/drawing/2014/main" id="{829EEEE0-BA63-6E40-137A-FDC5C90E647F}"/>
                  </a:ext>
                </a:extLst>
              </p:cNvPr>
              <p:cNvSpPr txBox="1"/>
              <p:nvPr/>
            </p:nvSpPr>
            <p:spPr>
              <a:xfrm>
                <a:off x="6333999" y="1943680"/>
                <a:ext cx="826904"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会诊制度</a:t>
                </a:r>
              </a:p>
            </p:txBody>
          </p:sp>
          <p:sp>
            <p:nvSpPr>
              <p:cNvPr id="64" name="文本框 63">
                <a:extLst>
                  <a:ext uri="{FF2B5EF4-FFF2-40B4-BE49-F238E27FC236}">
                    <a16:creationId xmlns:a16="http://schemas.microsoft.com/office/drawing/2014/main" id="{6246701C-30BA-D7EF-F675-6263497AF974}"/>
                  </a:ext>
                </a:extLst>
              </p:cNvPr>
              <p:cNvSpPr txBox="1"/>
              <p:nvPr/>
            </p:nvSpPr>
            <p:spPr>
              <a:xfrm>
                <a:off x="5043997" y="1943680"/>
                <a:ext cx="845990"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流程重组</a:t>
                </a:r>
              </a:p>
            </p:txBody>
          </p:sp>
          <p:sp>
            <p:nvSpPr>
              <p:cNvPr id="77" name="文本框 76">
                <a:extLst>
                  <a:ext uri="{FF2B5EF4-FFF2-40B4-BE49-F238E27FC236}">
                    <a16:creationId xmlns:a16="http://schemas.microsoft.com/office/drawing/2014/main" id="{1F6F1E80-B145-BDDA-007F-78C567D129D9}"/>
                  </a:ext>
                </a:extLst>
              </p:cNvPr>
              <p:cNvSpPr txBox="1"/>
              <p:nvPr/>
            </p:nvSpPr>
            <p:spPr>
              <a:xfrm>
                <a:off x="5043997" y="2366679"/>
                <a:ext cx="845990"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影像传输</a:t>
                </a:r>
              </a:p>
            </p:txBody>
          </p:sp>
          <p:sp>
            <p:nvSpPr>
              <p:cNvPr id="78" name="文本框 77">
                <a:extLst>
                  <a:ext uri="{FF2B5EF4-FFF2-40B4-BE49-F238E27FC236}">
                    <a16:creationId xmlns:a16="http://schemas.microsoft.com/office/drawing/2014/main" id="{C6006D48-E8DD-F914-A88D-1433370ED25D}"/>
                  </a:ext>
                </a:extLst>
              </p:cNvPr>
              <p:cNvSpPr txBox="1"/>
              <p:nvPr/>
            </p:nvSpPr>
            <p:spPr>
              <a:xfrm>
                <a:off x="6158779" y="2366679"/>
                <a:ext cx="1177342"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全院联动</a:t>
                </a:r>
              </a:p>
            </p:txBody>
          </p:sp>
        </p:grpSp>
        <p:grpSp>
          <p:nvGrpSpPr>
            <p:cNvPr id="203" name="组合 202">
              <a:extLst>
                <a:ext uri="{FF2B5EF4-FFF2-40B4-BE49-F238E27FC236}">
                  <a16:creationId xmlns:a16="http://schemas.microsoft.com/office/drawing/2014/main" id="{6E061B46-3320-5AB1-BB37-96776C6824AE}"/>
                </a:ext>
              </a:extLst>
            </p:cNvPr>
            <p:cNvGrpSpPr/>
            <p:nvPr/>
          </p:nvGrpSpPr>
          <p:grpSpPr>
            <a:xfrm>
              <a:off x="4888571" y="3015367"/>
              <a:ext cx="2472236" cy="749564"/>
              <a:chOff x="4888572" y="3015367"/>
              <a:chExt cx="2472236" cy="749564"/>
            </a:xfrm>
          </p:grpSpPr>
          <p:grpSp>
            <p:nvGrpSpPr>
              <p:cNvPr id="186" name="组合 185">
                <a:extLst>
                  <a:ext uri="{FF2B5EF4-FFF2-40B4-BE49-F238E27FC236}">
                    <a16:creationId xmlns:a16="http://schemas.microsoft.com/office/drawing/2014/main" id="{92270D2F-80A7-B162-6279-B36BE594824D}"/>
                  </a:ext>
                </a:extLst>
              </p:cNvPr>
              <p:cNvGrpSpPr/>
              <p:nvPr/>
            </p:nvGrpSpPr>
            <p:grpSpPr>
              <a:xfrm>
                <a:off x="4888572" y="3015367"/>
                <a:ext cx="2414856" cy="749564"/>
                <a:chOff x="4888572" y="2009033"/>
                <a:chExt cx="2414856" cy="749564"/>
              </a:xfrm>
            </p:grpSpPr>
            <p:grpSp>
              <p:nvGrpSpPr>
                <p:cNvPr id="187" name="组合 186">
                  <a:extLst>
                    <a:ext uri="{FF2B5EF4-FFF2-40B4-BE49-F238E27FC236}">
                      <a16:creationId xmlns:a16="http://schemas.microsoft.com/office/drawing/2014/main" id="{5D656110-FE26-62C0-BCA3-23CF16B56FA5}"/>
                    </a:ext>
                  </a:extLst>
                </p:cNvPr>
                <p:cNvGrpSpPr/>
                <p:nvPr/>
              </p:nvGrpSpPr>
              <p:grpSpPr>
                <a:xfrm>
                  <a:off x="4888572" y="2009033"/>
                  <a:ext cx="2414856" cy="312822"/>
                  <a:chOff x="4912764" y="1944208"/>
                  <a:chExt cx="2414856" cy="312822"/>
                </a:xfrm>
              </p:grpSpPr>
              <p:sp>
                <p:nvSpPr>
                  <p:cNvPr id="191" name="八边形 190">
                    <a:extLst>
                      <a:ext uri="{FF2B5EF4-FFF2-40B4-BE49-F238E27FC236}">
                        <a16:creationId xmlns:a16="http://schemas.microsoft.com/office/drawing/2014/main" id="{CDDAE73B-64D0-1044-1336-1ABC54568EF6}"/>
                      </a:ext>
                    </a:extLst>
                  </p:cNvPr>
                  <p:cNvSpPr/>
                  <p:nvPr/>
                </p:nvSpPr>
                <p:spPr>
                  <a:xfrm>
                    <a:off x="491276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sp>
                <p:nvSpPr>
                  <p:cNvPr id="192" name="八边形 191">
                    <a:extLst>
                      <a:ext uri="{FF2B5EF4-FFF2-40B4-BE49-F238E27FC236}">
                        <a16:creationId xmlns:a16="http://schemas.microsoft.com/office/drawing/2014/main" id="{3ACDE81A-6DB2-27CE-8E08-23FDB86319D8}"/>
                      </a:ext>
                    </a:extLst>
                  </p:cNvPr>
                  <p:cNvSpPr/>
                  <p:nvPr/>
                </p:nvSpPr>
                <p:spPr>
                  <a:xfrm>
                    <a:off x="619301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grpSp>
            <p:grpSp>
              <p:nvGrpSpPr>
                <p:cNvPr id="188" name="组合 187">
                  <a:extLst>
                    <a:ext uri="{FF2B5EF4-FFF2-40B4-BE49-F238E27FC236}">
                      <a16:creationId xmlns:a16="http://schemas.microsoft.com/office/drawing/2014/main" id="{94DE291D-A570-4739-220F-7631BAE7589B}"/>
                    </a:ext>
                  </a:extLst>
                </p:cNvPr>
                <p:cNvGrpSpPr/>
                <p:nvPr/>
              </p:nvGrpSpPr>
              <p:grpSpPr>
                <a:xfrm>
                  <a:off x="4888572" y="2445775"/>
                  <a:ext cx="2414856" cy="312822"/>
                  <a:chOff x="4912764" y="1944208"/>
                  <a:chExt cx="2414856" cy="312822"/>
                </a:xfrm>
              </p:grpSpPr>
              <p:sp>
                <p:nvSpPr>
                  <p:cNvPr id="189" name="八边形 188">
                    <a:extLst>
                      <a:ext uri="{FF2B5EF4-FFF2-40B4-BE49-F238E27FC236}">
                        <a16:creationId xmlns:a16="http://schemas.microsoft.com/office/drawing/2014/main" id="{C8D0429A-4411-6F16-2BA3-2EC6CBF60CC8}"/>
                      </a:ext>
                    </a:extLst>
                  </p:cNvPr>
                  <p:cNvSpPr/>
                  <p:nvPr/>
                </p:nvSpPr>
                <p:spPr>
                  <a:xfrm>
                    <a:off x="491276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sp>
                <p:nvSpPr>
                  <p:cNvPr id="190" name="八边形 189">
                    <a:extLst>
                      <a:ext uri="{FF2B5EF4-FFF2-40B4-BE49-F238E27FC236}">
                        <a16:creationId xmlns:a16="http://schemas.microsoft.com/office/drawing/2014/main" id="{48A24058-848B-3DE5-BCD7-3494020EB6EF}"/>
                      </a:ext>
                    </a:extLst>
                  </p:cNvPr>
                  <p:cNvSpPr/>
                  <p:nvPr/>
                </p:nvSpPr>
                <p:spPr>
                  <a:xfrm>
                    <a:off x="619301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grpSp>
          </p:grpSp>
          <p:sp>
            <p:nvSpPr>
              <p:cNvPr id="65" name="文本框 64">
                <a:extLst>
                  <a:ext uri="{FF2B5EF4-FFF2-40B4-BE49-F238E27FC236}">
                    <a16:creationId xmlns:a16="http://schemas.microsoft.com/office/drawing/2014/main" id="{FFAB7D31-D102-FEEF-C3A0-2654A24365D0}"/>
                  </a:ext>
                </a:extLst>
              </p:cNvPr>
              <p:cNvSpPr txBox="1"/>
              <p:nvPr/>
            </p:nvSpPr>
            <p:spPr>
              <a:xfrm>
                <a:off x="5043997" y="3037957"/>
                <a:ext cx="845990"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技术应用</a:t>
                </a:r>
                <a:endParaRPr kumimoji="0" lang="en-US" altLang="zh-CN"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6" name="文本框 65">
                <a:extLst>
                  <a:ext uri="{FF2B5EF4-FFF2-40B4-BE49-F238E27FC236}">
                    <a16:creationId xmlns:a16="http://schemas.microsoft.com/office/drawing/2014/main" id="{DD3CD7F7-2585-9697-638A-C13FF2B8C68D}"/>
                  </a:ext>
                </a:extLst>
              </p:cNvPr>
              <p:cNvSpPr txBox="1"/>
              <p:nvPr/>
            </p:nvSpPr>
            <p:spPr>
              <a:xfrm>
                <a:off x="6197050" y="3037957"/>
                <a:ext cx="1100801"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设备更新</a:t>
                </a:r>
              </a:p>
            </p:txBody>
          </p:sp>
          <p:sp>
            <p:nvSpPr>
              <p:cNvPr id="67" name="文本框 66">
                <a:extLst>
                  <a:ext uri="{FF2B5EF4-FFF2-40B4-BE49-F238E27FC236}">
                    <a16:creationId xmlns:a16="http://schemas.microsoft.com/office/drawing/2014/main" id="{D6F5BB5F-DB7A-C280-FE36-71F89C16F2C0}"/>
                  </a:ext>
                </a:extLst>
              </p:cNvPr>
              <p:cNvSpPr txBox="1"/>
              <p:nvPr/>
            </p:nvSpPr>
            <p:spPr>
              <a:xfrm>
                <a:off x="5043997" y="3471657"/>
                <a:ext cx="845990"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信息安全</a:t>
                </a:r>
              </a:p>
            </p:txBody>
          </p:sp>
          <p:sp>
            <p:nvSpPr>
              <p:cNvPr id="81" name="文本框 80">
                <a:extLst>
                  <a:ext uri="{FF2B5EF4-FFF2-40B4-BE49-F238E27FC236}">
                    <a16:creationId xmlns:a16="http://schemas.microsoft.com/office/drawing/2014/main" id="{9890FD07-E5FC-3C1F-C949-864777249F35}"/>
                  </a:ext>
                </a:extLst>
              </p:cNvPr>
              <p:cNvSpPr txBox="1"/>
              <p:nvPr/>
            </p:nvSpPr>
            <p:spPr>
              <a:xfrm>
                <a:off x="6134092" y="3471657"/>
                <a:ext cx="1226716"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5G</a:t>
                </a: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应用</a:t>
                </a:r>
                <a:endParaRPr kumimoji="0" lang="en-US" altLang="zh-CN"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204" name="组合 203">
              <a:extLst>
                <a:ext uri="{FF2B5EF4-FFF2-40B4-BE49-F238E27FC236}">
                  <a16:creationId xmlns:a16="http://schemas.microsoft.com/office/drawing/2014/main" id="{B50D5393-EE65-5CA0-6418-FA32DCA2082A}"/>
                </a:ext>
              </a:extLst>
            </p:cNvPr>
            <p:cNvGrpSpPr/>
            <p:nvPr/>
          </p:nvGrpSpPr>
          <p:grpSpPr>
            <a:xfrm>
              <a:off x="4888571" y="4113529"/>
              <a:ext cx="2414856" cy="749564"/>
              <a:chOff x="4888572" y="4113529"/>
              <a:chExt cx="2414856" cy="749564"/>
            </a:xfrm>
          </p:grpSpPr>
          <p:grpSp>
            <p:nvGrpSpPr>
              <p:cNvPr id="193" name="组合 192">
                <a:extLst>
                  <a:ext uri="{FF2B5EF4-FFF2-40B4-BE49-F238E27FC236}">
                    <a16:creationId xmlns:a16="http://schemas.microsoft.com/office/drawing/2014/main" id="{42469C98-7BC5-4AE1-C6EE-916248D4C4DD}"/>
                  </a:ext>
                </a:extLst>
              </p:cNvPr>
              <p:cNvGrpSpPr/>
              <p:nvPr/>
            </p:nvGrpSpPr>
            <p:grpSpPr>
              <a:xfrm>
                <a:off x="4888572" y="4113529"/>
                <a:ext cx="2414856" cy="749564"/>
                <a:chOff x="4888572" y="2009033"/>
                <a:chExt cx="2414856" cy="749564"/>
              </a:xfrm>
            </p:grpSpPr>
            <p:grpSp>
              <p:nvGrpSpPr>
                <p:cNvPr id="194" name="组合 193">
                  <a:extLst>
                    <a:ext uri="{FF2B5EF4-FFF2-40B4-BE49-F238E27FC236}">
                      <a16:creationId xmlns:a16="http://schemas.microsoft.com/office/drawing/2014/main" id="{B1605724-4DC4-8508-CEF6-9B97B61CDF0A}"/>
                    </a:ext>
                  </a:extLst>
                </p:cNvPr>
                <p:cNvGrpSpPr/>
                <p:nvPr/>
              </p:nvGrpSpPr>
              <p:grpSpPr>
                <a:xfrm>
                  <a:off x="4888572" y="2009033"/>
                  <a:ext cx="2414856" cy="312822"/>
                  <a:chOff x="4912764" y="1944208"/>
                  <a:chExt cx="2414856" cy="312822"/>
                </a:xfrm>
              </p:grpSpPr>
              <p:sp>
                <p:nvSpPr>
                  <p:cNvPr id="198" name="八边形 197">
                    <a:extLst>
                      <a:ext uri="{FF2B5EF4-FFF2-40B4-BE49-F238E27FC236}">
                        <a16:creationId xmlns:a16="http://schemas.microsoft.com/office/drawing/2014/main" id="{CCB004E5-15BD-A247-25E7-79138A15B3CB}"/>
                      </a:ext>
                    </a:extLst>
                  </p:cNvPr>
                  <p:cNvSpPr/>
                  <p:nvPr/>
                </p:nvSpPr>
                <p:spPr>
                  <a:xfrm>
                    <a:off x="491276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sp>
                <p:nvSpPr>
                  <p:cNvPr id="199" name="八边形 198">
                    <a:extLst>
                      <a:ext uri="{FF2B5EF4-FFF2-40B4-BE49-F238E27FC236}">
                        <a16:creationId xmlns:a16="http://schemas.microsoft.com/office/drawing/2014/main" id="{B38B3604-B8B3-BA7F-BBED-3B976E713F71}"/>
                      </a:ext>
                    </a:extLst>
                  </p:cNvPr>
                  <p:cNvSpPr/>
                  <p:nvPr/>
                </p:nvSpPr>
                <p:spPr>
                  <a:xfrm>
                    <a:off x="619301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grpSp>
            <p:grpSp>
              <p:nvGrpSpPr>
                <p:cNvPr id="195" name="组合 194">
                  <a:extLst>
                    <a:ext uri="{FF2B5EF4-FFF2-40B4-BE49-F238E27FC236}">
                      <a16:creationId xmlns:a16="http://schemas.microsoft.com/office/drawing/2014/main" id="{16ACE38A-28B3-4EF6-122B-30C49648C0E9}"/>
                    </a:ext>
                  </a:extLst>
                </p:cNvPr>
                <p:cNvGrpSpPr/>
                <p:nvPr/>
              </p:nvGrpSpPr>
              <p:grpSpPr>
                <a:xfrm>
                  <a:off x="4888572" y="2445775"/>
                  <a:ext cx="2414856" cy="312822"/>
                  <a:chOff x="4912764" y="1944208"/>
                  <a:chExt cx="2414856" cy="312822"/>
                </a:xfrm>
              </p:grpSpPr>
              <p:sp>
                <p:nvSpPr>
                  <p:cNvPr id="196" name="八边形 195">
                    <a:extLst>
                      <a:ext uri="{FF2B5EF4-FFF2-40B4-BE49-F238E27FC236}">
                        <a16:creationId xmlns:a16="http://schemas.microsoft.com/office/drawing/2014/main" id="{4F35F51F-CAE4-D6E3-DE0E-7A33DE34BE53}"/>
                      </a:ext>
                    </a:extLst>
                  </p:cNvPr>
                  <p:cNvSpPr/>
                  <p:nvPr/>
                </p:nvSpPr>
                <p:spPr>
                  <a:xfrm>
                    <a:off x="491276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sp>
                <p:nvSpPr>
                  <p:cNvPr id="197" name="八边形 196">
                    <a:extLst>
                      <a:ext uri="{FF2B5EF4-FFF2-40B4-BE49-F238E27FC236}">
                        <a16:creationId xmlns:a16="http://schemas.microsoft.com/office/drawing/2014/main" id="{60C56845-F845-A4B4-714F-B69C6D70883F}"/>
                      </a:ext>
                    </a:extLst>
                  </p:cNvPr>
                  <p:cNvSpPr/>
                  <p:nvPr/>
                </p:nvSpPr>
                <p:spPr>
                  <a:xfrm>
                    <a:off x="6193014" y="1944208"/>
                    <a:ext cx="1134606" cy="312822"/>
                  </a:xfrm>
                  <a:prstGeom prst="octagon">
                    <a:avLst>
                      <a:gd name="adj" fmla="val 9855"/>
                    </a:avLst>
                  </a:prstGeom>
                  <a:solidFill>
                    <a:schemeClr val="bg1">
                      <a:alpha val="68000"/>
                    </a:schemeClr>
                  </a:solidFill>
                  <a:ln w="317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8C21"/>
                      </a:solidFill>
                    </a:endParaRPr>
                  </a:p>
                </p:txBody>
              </p:sp>
            </p:grpSp>
          </p:grpSp>
          <p:sp>
            <p:nvSpPr>
              <p:cNvPr id="84" name="文本框 83">
                <a:extLst>
                  <a:ext uri="{FF2B5EF4-FFF2-40B4-BE49-F238E27FC236}">
                    <a16:creationId xmlns:a16="http://schemas.microsoft.com/office/drawing/2014/main" id="{0E1C35ED-69B8-C8F7-A260-B747B3D89C79}"/>
                  </a:ext>
                </a:extLst>
              </p:cNvPr>
              <p:cNvSpPr txBox="1"/>
              <p:nvPr/>
            </p:nvSpPr>
            <p:spPr>
              <a:xfrm>
                <a:off x="5068667" y="4142769"/>
                <a:ext cx="796650"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医患沟通</a:t>
                </a:r>
                <a:endParaRPr kumimoji="0" lang="en-US" altLang="zh-CN"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5" name="文本框 84">
                <a:extLst>
                  <a:ext uri="{FF2B5EF4-FFF2-40B4-BE49-F238E27FC236}">
                    <a16:creationId xmlns:a16="http://schemas.microsoft.com/office/drawing/2014/main" id="{5803560D-A92F-196F-71C6-CCAC9B2392F6}"/>
                  </a:ext>
                </a:extLst>
              </p:cNvPr>
              <p:cNvSpPr txBox="1"/>
              <p:nvPr/>
            </p:nvSpPr>
            <p:spPr>
              <a:xfrm>
                <a:off x="6347342" y="4142769"/>
                <a:ext cx="800218"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化验优化</a:t>
                </a:r>
              </a:p>
            </p:txBody>
          </p:sp>
          <p:sp>
            <p:nvSpPr>
              <p:cNvPr id="90" name="文本框 89">
                <a:extLst>
                  <a:ext uri="{FF2B5EF4-FFF2-40B4-BE49-F238E27FC236}">
                    <a16:creationId xmlns:a16="http://schemas.microsoft.com/office/drawing/2014/main" id="{09D1E7AA-A0E8-0FB5-AF40-FE94CFB99BB6}"/>
                  </a:ext>
                </a:extLst>
              </p:cNvPr>
              <p:cNvSpPr txBox="1"/>
              <p:nvPr/>
            </p:nvSpPr>
            <p:spPr>
              <a:xfrm>
                <a:off x="5068667" y="4586094"/>
                <a:ext cx="796650"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康复跟进</a:t>
                </a:r>
              </a:p>
            </p:txBody>
          </p:sp>
          <p:sp>
            <p:nvSpPr>
              <p:cNvPr id="92" name="文本框 91">
                <a:extLst>
                  <a:ext uri="{FF2B5EF4-FFF2-40B4-BE49-F238E27FC236}">
                    <a16:creationId xmlns:a16="http://schemas.microsoft.com/office/drawing/2014/main" id="{D0A4962B-D539-C1EC-C95E-2C42EAC040AE}"/>
                  </a:ext>
                </a:extLst>
              </p:cNvPr>
              <p:cNvSpPr txBox="1"/>
              <p:nvPr/>
            </p:nvSpPr>
            <p:spPr>
              <a:xfrm>
                <a:off x="6347342" y="4586094"/>
                <a:ext cx="800218" cy="276999"/>
              </a:xfrm>
              <a:prstGeom prst="rect">
                <a:avLst/>
              </a:prstGeom>
              <a:no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rPr>
                  <a:t>医护培训</a:t>
                </a:r>
                <a:endParaRPr kumimoji="0" lang="en-US" altLang="zh-CN" sz="1200" b="0" i="0" u="none" strike="noStrike" kern="0" cap="none" spc="0" normalizeH="0" baseline="0" noProof="0" dirty="0">
                  <a:ln>
                    <a:noFill/>
                  </a:ln>
                  <a:solidFill>
                    <a:srgbClr val="EC8C2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00" name="文本框 199">
              <a:extLst>
                <a:ext uri="{FF2B5EF4-FFF2-40B4-BE49-F238E27FC236}">
                  <a16:creationId xmlns:a16="http://schemas.microsoft.com/office/drawing/2014/main" id="{F69D54DA-7B3B-1897-D585-9179AF1EEDC3}"/>
                </a:ext>
              </a:extLst>
            </p:cNvPr>
            <p:cNvSpPr txBox="1"/>
            <p:nvPr/>
          </p:nvSpPr>
          <p:spPr>
            <a:xfrm>
              <a:off x="5863997" y="2535559"/>
              <a:ext cx="470000" cy="584775"/>
            </a:xfrm>
            <a:prstGeom prst="rect">
              <a:avLst/>
            </a:prstGeom>
            <a:noFill/>
          </p:spPr>
          <p:txBody>
            <a:bodyPr wrap="none" rtlCol="0">
              <a:spAutoFit/>
            </a:bodyPr>
            <a:lstStyle/>
            <a:p>
              <a:r>
                <a:rPr lang="en-US" altLang="zh-CN" sz="3200" b="1" dirty="0">
                  <a:solidFill>
                    <a:srgbClr val="EC8C21"/>
                  </a:solidFill>
                </a:rPr>
                <a:t>+</a:t>
              </a:r>
              <a:endParaRPr lang="zh-CN" altLang="en-US" sz="3200" b="1" dirty="0">
                <a:solidFill>
                  <a:srgbClr val="EC8C21"/>
                </a:solidFill>
              </a:endParaRPr>
            </a:p>
          </p:txBody>
        </p:sp>
        <p:sp>
          <p:nvSpPr>
            <p:cNvPr id="201" name="文本框 200">
              <a:extLst>
                <a:ext uri="{FF2B5EF4-FFF2-40B4-BE49-F238E27FC236}">
                  <a16:creationId xmlns:a16="http://schemas.microsoft.com/office/drawing/2014/main" id="{793374DE-37D7-BBA7-390D-4AB271884874}"/>
                </a:ext>
              </a:extLst>
            </p:cNvPr>
            <p:cNvSpPr txBox="1"/>
            <p:nvPr/>
          </p:nvSpPr>
          <p:spPr>
            <a:xfrm>
              <a:off x="5863997" y="3625242"/>
              <a:ext cx="470000" cy="584775"/>
            </a:xfrm>
            <a:prstGeom prst="rect">
              <a:avLst/>
            </a:prstGeom>
            <a:noFill/>
          </p:spPr>
          <p:txBody>
            <a:bodyPr wrap="none" rtlCol="0">
              <a:spAutoFit/>
            </a:bodyPr>
            <a:lstStyle/>
            <a:p>
              <a:r>
                <a:rPr lang="en-US" altLang="zh-CN" sz="3200" b="1" dirty="0">
                  <a:solidFill>
                    <a:srgbClr val="EC8C21"/>
                  </a:solidFill>
                </a:rPr>
                <a:t>+</a:t>
              </a:r>
              <a:endParaRPr lang="zh-CN" altLang="en-US" sz="3200" b="1" dirty="0">
                <a:solidFill>
                  <a:srgbClr val="EC8C21"/>
                </a:solidFill>
              </a:endParaRPr>
            </a:p>
          </p:txBody>
        </p:sp>
        <p:sp>
          <p:nvSpPr>
            <p:cNvPr id="213" name="椭圆 212">
              <a:extLst>
                <a:ext uri="{FF2B5EF4-FFF2-40B4-BE49-F238E27FC236}">
                  <a16:creationId xmlns:a16="http://schemas.microsoft.com/office/drawing/2014/main" id="{3CB5E967-71AF-D445-1219-8F6F280FB2AE}"/>
                </a:ext>
              </a:extLst>
            </p:cNvPr>
            <p:cNvSpPr/>
            <p:nvPr/>
          </p:nvSpPr>
          <p:spPr>
            <a:xfrm>
              <a:off x="5906426" y="970077"/>
              <a:ext cx="379146" cy="379146"/>
            </a:xfrm>
            <a:prstGeom prst="ellipse">
              <a:avLst/>
            </a:prstGeom>
            <a:solidFill>
              <a:schemeClr val="bg1"/>
            </a:solidFill>
            <a:ln w="9525">
              <a:solidFill>
                <a:srgbClr val="EC8C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八边形 144">
              <a:extLst>
                <a:ext uri="{FF2B5EF4-FFF2-40B4-BE49-F238E27FC236}">
                  <a16:creationId xmlns:a16="http://schemas.microsoft.com/office/drawing/2014/main" id="{42C34036-130D-4805-63EA-BC5883021047}"/>
                </a:ext>
              </a:extLst>
            </p:cNvPr>
            <p:cNvSpPr/>
            <p:nvPr/>
          </p:nvSpPr>
          <p:spPr>
            <a:xfrm>
              <a:off x="8593708" y="1726278"/>
              <a:ext cx="2718133" cy="3524610"/>
            </a:xfrm>
            <a:prstGeom prst="octagon">
              <a:avLst>
                <a:gd name="adj" fmla="val 4482"/>
              </a:avLst>
            </a:prstGeom>
            <a:gradFill>
              <a:gsLst>
                <a:gs pos="0">
                  <a:srgbClr val="37B8AF">
                    <a:alpha val="14000"/>
                  </a:srgbClr>
                </a:gs>
                <a:gs pos="92000">
                  <a:srgbClr val="37B8AF">
                    <a:alpha val="0"/>
                  </a:srgbClr>
                </a:gs>
              </a:gsLst>
              <a:lin ang="5400000" scaled="1"/>
            </a:gradFill>
            <a:ln w="3175">
              <a:gradFill flip="none" rotWithShape="1">
                <a:gsLst>
                  <a:gs pos="0">
                    <a:srgbClr val="37B8AF"/>
                  </a:gs>
                  <a:gs pos="100000">
                    <a:srgbClr val="37B8A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八边形 204">
              <a:extLst>
                <a:ext uri="{FF2B5EF4-FFF2-40B4-BE49-F238E27FC236}">
                  <a16:creationId xmlns:a16="http://schemas.microsoft.com/office/drawing/2014/main" id="{7ABECD20-679E-4C36-8547-CA0492B96B3F}"/>
                </a:ext>
              </a:extLst>
            </p:cNvPr>
            <p:cNvSpPr/>
            <p:nvPr/>
          </p:nvSpPr>
          <p:spPr>
            <a:xfrm>
              <a:off x="8717286" y="1930326"/>
              <a:ext cx="2470976" cy="705634"/>
            </a:xfrm>
            <a:prstGeom prst="octagon">
              <a:avLst>
                <a:gd name="adj" fmla="val 9855"/>
              </a:avLst>
            </a:prstGeom>
            <a:solidFill>
              <a:schemeClr val="bg1">
                <a:alpha val="68000"/>
              </a:schemeClr>
            </a:solidFill>
            <a:ln w="3175">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八边形 205">
              <a:extLst>
                <a:ext uri="{FF2B5EF4-FFF2-40B4-BE49-F238E27FC236}">
                  <a16:creationId xmlns:a16="http://schemas.microsoft.com/office/drawing/2014/main" id="{DD6B7751-F80D-A406-0AF6-1B80E920334E}"/>
                </a:ext>
              </a:extLst>
            </p:cNvPr>
            <p:cNvSpPr/>
            <p:nvPr/>
          </p:nvSpPr>
          <p:spPr>
            <a:xfrm>
              <a:off x="8717286" y="3027693"/>
              <a:ext cx="2470976" cy="705634"/>
            </a:xfrm>
            <a:prstGeom prst="octagon">
              <a:avLst>
                <a:gd name="adj" fmla="val 9855"/>
              </a:avLst>
            </a:prstGeom>
            <a:solidFill>
              <a:schemeClr val="bg1">
                <a:alpha val="68000"/>
              </a:schemeClr>
            </a:solidFill>
            <a:ln w="3175">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八边形 206">
              <a:extLst>
                <a:ext uri="{FF2B5EF4-FFF2-40B4-BE49-F238E27FC236}">
                  <a16:creationId xmlns:a16="http://schemas.microsoft.com/office/drawing/2014/main" id="{011A5BE4-EB97-ED27-F713-B2CB31AC9FCB}"/>
                </a:ext>
              </a:extLst>
            </p:cNvPr>
            <p:cNvSpPr/>
            <p:nvPr/>
          </p:nvSpPr>
          <p:spPr>
            <a:xfrm>
              <a:off x="8717286" y="4125060"/>
              <a:ext cx="2470976" cy="705634"/>
            </a:xfrm>
            <a:prstGeom prst="octagon">
              <a:avLst>
                <a:gd name="adj" fmla="val 9855"/>
              </a:avLst>
            </a:prstGeom>
            <a:solidFill>
              <a:schemeClr val="bg1">
                <a:alpha val="68000"/>
              </a:schemeClr>
            </a:solidFill>
            <a:ln w="3175">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5513EDB7-52A5-C8F3-787A-9FA848661E35}"/>
                </a:ext>
              </a:extLst>
            </p:cNvPr>
            <p:cNvSpPr txBox="1"/>
            <p:nvPr/>
          </p:nvSpPr>
          <p:spPr>
            <a:xfrm>
              <a:off x="8937011" y="4455691"/>
              <a:ext cx="2031526" cy="33855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7B8AF"/>
                  </a:solidFill>
                  <a:effectLst/>
                  <a:uLnTx/>
                  <a:uFillTx/>
                  <a:latin typeface="Arial"/>
                  <a:ea typeface="微软雅黑"/>
                  <a:cs typeface="+mn-ea"/>
                  <a:sym typeface="+mn-lt"/>
                </a:rPr>
                <a:t>医疗信息共享平台</a:t>
              </a:r>
            </a:p>
          </p:txBody>
        </p:sp>
        <p:sp>
          <p:nvSpPr>
            <p:cNvPr id="50" name="文本框 49">
              <a:extLst>
                <a:ext uri="{FF2B5EF4-FFF2-40B4-BE49-F238E27FC236}">
                  <a16:creationId xmlns:a16="http://schemas.microsoft.com/office/drawing/2014/main" id="{5EE93133-3626-F04E-3BCB-03F21F55073E}"/>
                </a:ext>
              </a:extLst>
            </p:cNvPr>
            <p:cNvSpPr txBox="1"/>
            <p:nvPr/>
          </p:nvSpPr>
          <p:spPr>
            <a:xfrm>
              <a:off x="9037447" y="2275068"/>
              <a:ext cx="1830654" cy="338554"/>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Arial"/>
                  <a:ea typeface="微软雅黑"/>
                  <a:cs typeface="+mn-ea"/>
                </a:defRPr>
              </a:lvl1pPr>
            </a:lstStyle>
            <a:p>
              <a:r>
                <a:rPr lang="zh-CN" altLang="en-US" sz="1600" dirty="0">
                  <a:solidFill>
                    <a:srgbClr val="37B8AF"/>
                  </a:solidFill>
                  <a:sym typeface="+mn-lt"/>
                </a:rPr>
                <a:t>智能实时控制平台</a:t>
              </a:r>
              <a:endParaRPr lang="en-US" altLang="zh-CN" sz="1600" dirty="0">
                <a:solidFill>
                  <a:srgbClr val="37B8AF"/>
                </a:solidFill>
                <a:sym typeface="+mn-lt"/>
              </a:endParaRPr>
            </a:p>
          </p:txBody>
        </p:sp>
        <p:sp>
          <p:nvSpPr>
            <p:cNvPr id="46" name="文本框 45">
              <a:extLst>
                <a:ext uri="{FF2B5EF4-FFF2-40B4-BE49-F238E27FC236}">
                  <a16:creationId xmlns:a16="http://schemas.microsoft.com/office/drawing/2014/main" id="{665A8336-2EE1-116E-4463-80E8231F6001}"/>
                </a:ext>
              </a:extLst>
            </p:cNvPr>
            <p:cNvSpPr txBox="1"/>
            <p:nvPr/>
          </p:nvSpPr>
          <p:spPr>
            <a:xfrm>
              <a:off x="9045263" y="3365380"/>
              <a:ext cx="1815022" cy="338554"/>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kern="0" cap="none" spc="0" normalizeH="0" baseline="0">
                  <a:ln>
                    <a:noFill/>
                  </a:ln>
                  <a:solidFill>
                    <a:prstClr val="black"/>
                  </a:solidFill>
                  <a:effectLst/>
                  <a:uLnTx/>
                  <a:uFillTx/>
                  <a:latin typeface="Arial"/>
                  <a:ea typeface="微软雅黑"/>
                  <a:cs typeface="+mn-ea"/>
                </a:defRPr>
              </a:lvl1pPr>
            </a:lstStyle>
            <a:p>
              <a:r>
                <a:rPr lang="zh-CN" altLang="en-US" sz="1600" dirty="0">
                  <a:solidFill>
                    <a:srgbClr val="37B8AF"/>
                  </a:solidFill>
                </a:rPr>
                <a:t>建设数字化科室</a:t>
              </a:r>
            </a:p>
          </p:txBody>
        </p:sp>
        <p:sp>
          <p:nvSpPr>
            <p:cNvPr id="42" name="文本框 41">
              <a:extLst>
                <a:ext uri="{FF2B5EF4-FFF2-40B4-BE49-F238E27FC236}">
                  <a16:creationId xmlns:a16="http://schemas.microsoft.com/office/drawing/2014/main" id="{0756088F-9B23-7981-1123-70B394AB8A0A}"/>
                </a:ext>
              </a:extLst>
            </p:cNvPr>
            <p:cNvSpPr txBox="1"/>
            <p:nvPr/>
          </p:nvSpPr>
          <p:spPr>
            <a:xfrm>
              <a:off x="8662388" y="1332649"/>
              <a:ext cx="2580772"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b="1" i="0" u="none" strike="noStrike" kern="0" cap="none" spc="0" normalizeH="0" baseline="0">
                  <a:ln>
                    <a:noFill/>
                  </a:ln>
                  <a:solidFill>
                    <a:srgbClr val="65AADD"/>
                  </a:solidFill>
                  <a:effectLst/>
                  <a:uLnTx/>
                  <a:uFillTx/>
                  <a:latin typeface="Arial"/>
                  <a:ea typeface="微软雅黑"/>
                  <a:cs typeface="+mn-ea"/>
                </a:defRPr>
              </a:lvl1pPr>
            </a:lstStyle>
            <a:p>
              <a:r>
                <a:rPr lang="zh-CN" altLang="en-US" sz="1800" dirty="0">
                  <a:solidFill>
                    <a:srgbClr val="37B8AF"/>
                  </a:solidFill>
                  <a:sym typeface="+mn-lt"/>
                </a:rPr>
                <a:t>一站式综合服务云平台</a:t>
              </a:r>
            </a:p>
          </p:txBody>
        </p:sp>
        <p:sp>
          <p:nvSpPr>
            <p:cNvPr id="214" name="椭圆 213">
              <a:extLst>
                <a:ext uri="{FF2B5EF4-FFF2-40B4-BE49-F238E27FC236}">
                  <a16:creationId xmlns:a16="http://schemas.microsoft.com/office/drawing/2014/main" id="{EC7696C6-8108-5847-4F1D-6D22A2B9B9C5}"/>
                </a:ext>
              </a:extLst>
            </p:cNvPr>
            <p:cNvSpPr/>
            <p:nvPr/>
          </p:nvSpPr>
          <p:spPr>
            <a:xfrm>
              <a:off x="9763201" y="970077"/>
              <a:ext cx="379146" cy="379146"/>
            </a:xfrm>
            <a:prstGeom prst="ellipse">
              <a:avLst/>
            </a:prstGeom>
            <a:solidFill>
              <a:schemeClr val="bg1"/>
            </a:solidFill>
            <a:ln w="9525">
              <a:solidFill>
                <a:srgbClr val="37B8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2" name="图形 221">
              <a:extLst>
                <a:ext uri="{FF2B5EF4-FFF2-40B4-BE49-F238E27FC236}">
                  <a16:creationId xmlns:a16="http://schemas.microsoft.com/office/drawing/2014/main" id="{DE4DF4D2-5910-E208-9A88-DF57E0AEE5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10778" y="1034658"/>
              <a:ext cx="256893" cy="256893"/>
            </a:xfrm>
            <a:prstGeom prst="rect">
              <a:avLst/>
            </a:prstGeom>
          </p:spPr>
        </p:pic>
        <p:pic>
          <p:nvPicPr>
            <p:cNvPr id="224" name="图形 223">
              <a:extLst>
                <a:ext uri="{FF2B5EF4-FFF2-40B4-BE49-F238E27FC236}">
                  <a16:creationId xmlns:a16="http://schemas.microsoft.com/office/drawing/2014/main" id="{29FF0D0A-7F59-4B12-65E8-FA7F19705CD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173" y="1047968"/>
              <a:ext cx="258003" cy="258003"/>
            </a:xfrm>
            <a:prstGeom prst="rect">
              <a:avLst/>
            </a:prstGeom>
          </p:spPr>
        </p:pic>
        <p:pic>
          <p:nvPicPr>
            <p:cNvPr id="226" name="图形 225">
              <a:extLst>
                <a:ext uri="{FF2B5EF4-FFF2-40B4-BE49-F238E27FC236}">
                  <a16:creationId xmlns:a16="http://schemas.microsoft.com/office/drawing/2014/main" id="{D77F3593-57B0-FC64-E6F1-73A1E1C8419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841186" y="1043791"/>
              <a:ext cx="232656" cy="232656"/>
            </a:xfrm>
            <a:prstGeom prst="rect">
              <a:avLst/>
            </a:prstGeom>
          </p:spPr>
        </p:pic>
        <p:pic>
          <p:nvPicPr>
            <p:cNvPr id="228" name="图形 227">
              <a:extLst>
                <a:ext uri="{FF2B5EF4-FFF2-40B4-BE49-F238E27FC236}">
                  <a16:creationId xmlns:a16="http://schemas.microsoft.com/office/drawing/2014/main" id="{93B0426C-C22B-4167-EDDD-3E9C8D18EE6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781255" y="1992182"/>
              <a:ext cx="343038" cy="343038"/>
            </a:xfrm>
            <a:prstGeom prst="rect">
              <a:avLst/>
            </a:prstGeom>
          </p:spPr>
        </p:pic>
        <p:sp>
          <p:nvSpPr>
            <p:cNvPr id="229" name="文本框 228">
              <a:extLst>
                <a:ext uri="{FF2B5EF4-FFF2-40B4-BE49-F238E27FC236}">
                  <a16:creationId xmlns:a16="http://schemas.microsoft.com/office/drawing/2014/main" id="{D65E13DC-C0B7-A7F9-C9AF-1F679EC827D7}"/>
                </a:ext>
              </a:extLst>
            </p:cNvPr>
            <p:cNvSpPr txBox="1"/>
            <p:nvPr/>
          </p:nvSpPr>
          <p:spPr>
            <a:xfrm>
              <a:off x="9717774" y="2535559"/>
              <a:ext cx="470000" cy="584775"/>
            </a:xfrm>
            <a:prstGeom prst="rect">
              <a:avLst/>
            </a:prstGeom>
            <a:noFill/>
          </p:spPr>
          <p:txBody>
            <a:bodyPr wrap="none" rtlCol="0">
              <a:spAutoFit/>
            </a:bodyPr>
            <a:lstStyle/>
            <a:p>
              <a:r>
                <a:rPr lang="en-US" altLang="zh-CN" sz="3200" b="1" dirty="0">
                  <a:solidFill>
                    <a:srgbClr val="37B8AF"/>
                  </a:solidFill>
                </a:rPr>
                <a:t>+</a:t>
              </a:r>
              <a:endParaRPr lang="zh-CN" altLang="en-US" sz="3200" b="1" dirty="0">
                <a:solidFill>
                  <a:srgbClr val="37B8AF"/>
                </a:solidFill>
              </a:endParaRPr>
            </a:p>
          </p:txBody>
        </p:sp>
        <p:sp>
          <p:nvSpPr>
            <p:cNvPr id="230" name="文本框 229">
              <a:extLst>
                <a:ext uri="{FF2B5EF4-FFF2-40B4-BE49-F238E27FC236}">
                  <a16:creationId xmlns:a16="http://schemas.microsoft.com/office/drawing/2014/main" id="{4E6D0926-5B7B-25BC-ADDA-6B12CF68A0A1}"/>
                </a:ext>
              </a:extLst>
            </p:cNvPr>
            <p:cNvSpPr txBox="1"/>
            <p:nvPr/>
          </p:nvSpPr>
          <p:spPr>
            <a:xfrm>
              <a:off x="9717774" y="3625242"/>
              <a:ext cx="470000" cy="584775"/>
            </a:xfrm>
            <a:prstGeom prst="rect">
              <a:avLst/>
            </a:prstGeom>
            <a:noFill/>
          </p:spPr>
          <p:txBody>
            <a:bodyPr wrap="none" rtlCol="0">
              <a:spAutoFit/>
            </a:bodyPr>
            <a:lstStyle/>
            <a:p>
              <a:r>
                <a:rPr lang="en-US" altLang="zh-CN" sz="3200" b="1" dirty="0">
                  <a:solidFill>
                    <a:srgbClr val="37B8AF"/>
                  </a:solidFill>
                </a:rPr>
                <a:t>+</a:t>
              </a:r>
              <a:endParaRPr lang="zh-CN" altLang="en-US" sz="3200" b="1" dirty="0">
                <a:solidFill>
                  <a:srgbClr val="37B8AF"/>
                </a:solidFill>
              </a:endParaRPr>
            </a:p>
          </p:txBody>
        </p:sp>
        <p:pic>
          <p:nvPicPr>
            <p:cNvPr id="232" name="图形 231">
              <a:extLst>
                <a:ext uri="{FF2B5EF4-FFF2-40B4-BE49-F238E27FC236}">
                  <a16:creationId xmlns:a16="http://schemas.microsoft.com/office/drawing/2014/main" id="{DB7B811B-753F-6F15-4A2C-0F7CD27F5EE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811094" y="3078188"/>
              <a:ext cx="283360" cy="283360"/>
            </a:xfrm>
            <a:prstGeom prst="rect">
              <a:avLst/>
            </a:prstGeom>
          </p:spPr>
        </p:pic>
        <p:pic>
          <p:nvPicPr>
            <p:cNvPr id="234" name="图形 233">
              <a:extLst>
                <a:ext uri="{FF2B5EF4-FFF2-40B4-BE49-F238E27FC236}">
                  <a16:creationId xmlns:a16="http://schemas.microsoft.com/office/drawing/2014/main" id="{24DBA713-EA14-248B-B33A-775EC664F58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796175" y="4173051"/>
              <a:ext cx="313199" cy="313199"/>
            </a:xfrm>
            <a:prstGeom prst="rect">
              <a:avLst/>
            </a:prstGeom>
          </p:spPr>
        </p:pic>
      </p:grpSp>
      <p:pic>
        <p:nvPicPr>
          <p:cNvPr id="238" name="图形 237">
            <a:extLst>
              <a:ext uri="{FF2B5EF4-FFF2-40B4-BE49-F238E27FC236}">
                <a16:creationId xmlns:a16="http://schemas.microsoft.com/office/drawing/2014/main" id="{F86677D5-A740-B135-0208-8D4B03FBFAB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27006" y="315919"/>
            <a:ext cx="324270" cy="324270"/>
          </a:xfrm>
          <a:prstGeom prst="rect">
            <a:avLst/>
          </a:prstGeom>
        </p:spPr>
      </p:pic>
    </p:spTree>
    <p:extLst>
      <p:ext uri="{BB962C8B-B14F-4D97-AF65-F5344CB8AC3E}">
        <p14:creationId xmlns:p14="http://schemas.microsoft.com/office/powerpoint/2010/main" val="1005721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2"/>
              </a:rPr>
              <a:t>PPT</a:t>
            </a:r>
            <a:r>
              <a:rPr lang="zh-CN" altLang="en-US" sz="2400" b="1" dirty="0">
                <a:hlinkClick r:id="rId2"/>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3">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TotalTime>
  <Words>697</Words>
  <Application>Microsoft Office PowerPoint</Application>
  <PresentationFormat>宽屏</PresentationFormat>
  <Paragraphs>143</Paragraphs>
  <Slides>5</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vt:i4>
      </vt:variant>
    </vt:vector>
  </HeadingPairs>
  <TitlesOfParts>
    <vt:vector size="19" baseType="lpstr">
      <vt:lpstr>HarmonyOS Sans SC Light</vt:lpstr>
      <vt:lpstr>阿里巴巴普惠体 2.0 55 Regular</vt:lpstr>
      <vt:lpstr>阿里巴巴普惠体 2.0 65 Medium</vt:lpstr>
      <vt:lpstr>等线</vt:lpstr>
      <vt:lpstr>等线 Light</vt:lpstr>
      <vt:lpstr>思源黑体 CN Heavy</vt:lpstr>
      <vt:lpstr>宋体</vt:lpstr>
      <vt:lpstr>微软雅黑</vt:lpstr>
      <vt:lpstr>微软雅黑 Light</vt:lpstr>
      <vt:lpstr>站酷庆科黄油体</vt:lpstr>
      <vt:lpstr>字体圈欣意冠黑体</vt:lpstr>
      <vt:lpstr>Arial</vt:lpstr>
      <vt:lpstr>Arial Black</vt:lpstr>
      <vt:lpstr>Office 主题​​</vt:lpstr>
      <vt:lpstr>PowerPoint 演示文稿</vt:lpstr>
      <vt:lpstr>PowerPoint 演示文稿</vt:lpstr>
      <vt:lpstr>PowerPoint 演示文稿</vt:lpstr>
      <vt:lpstr>PowerPoint 演示文稿</vt:lpstr>
      <vt:lpstr>PowerPoint 演示文稿</vt:lpstr>
    </vt:vector>
  </TitlesOfParts>
  <Manager>51PPT模板网，www.51pptmoban.com</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淡雅清新医疗项目研发计划项目申报ppt模板</dc:title>
  <dc:creator>大葱蘸大酱</dc:creator>
  <cp:keywords>PPT竞技场</cp:keywords>
  <dc:description>51PPT模板网，幻灯片演示模板及素材免费下载！_x000d_
51PPT模板网 唯一访问网址：www.51pptmoban.com</dc:description>
  <cp:lastModifiedBy>Power user</cp:lastModifiedBy>
  <cp:revision>19</cp:revision>
  <dcterms:created xsi:type="dcterms:W3CDTF">2023-03-15T02:29:02Z</dcterms:created>
  <dcterms:modified xsi:type="dcterms:W3CDTF">2023-04-23T14:02:47Z</dcterms:modified>
</cp:coreProperties>
</file>