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
  </p:notesMasterIdLst>
  <p:sldIdLst>
    <p:sldId id="288" r:id="rId2"/>
    <p:sldId id="290" r:id="rId3"/>
    <p:sldId id="287" r:id="rId4"/>
    <p:sldId id="283" r:id="rId5"/>
    <p:sldId id="264" r:id="rId6"/>
    <p:sldId id="317" r:id="rId7"/>
  </p:sldIdLst>
  <p:sldSz cx="12192000" cy="6858000"/>
  <p:notesSz cx="6858000" cy="9144000"/>
  <p:defaultTextStyle>
    <a:defPPr>
      <a:defRPr lang="zh-CN"/>
    </a:defPPr>
    <a:lvl1pPr marL="0" algn="l" defTabSz="914354" rtl="0" eaLnBrk="1" latinLnBrk="0" hangingPunct="1">
      <a:defRPr sz="1800" kern="1200">
        <a:solidFill>
          <a:schemeClr val="tx1"/>
        </a:solidFill>
        <a:latin typeface="+mn-lt"/>
        <a:ea typeface="+mn-ea"/>
        <a:cs typeface="+mn-cs"/>
      </a:defRPr>
    </a:lvl1pPr>
    <a:lvl2pPr marL="457178" algn="l" defTabSz="914354" rtl="0" eaLnBrk="1" latinLnBrk="0" hangingPunct="1">
      <a:defRPr sz="1800" kern="1200">
        <a:solidFill>
          <a:schemeClr val="tx1"/>
        </a:solidFill>
        <a:latin typeface="+mn-lt"/>
        <a:ea typeface="+mn-ea"/>
        <a:cs typeface="+mn-cs"/>
      </a:defRPr>
    </a:lvl2pPr>
    <a:lvl3pPr marL="914354" algn="l" defTabSz="914354" rtl="0" eaLnBrk="1" latinLnBrk="0" hangingPunct="1">
      <a:defRPr sz="1800" kern="1200">
        <a:solidFill>
          <a:schemeClr val="tx1"/>
        </a:solidFill>
        <a:latin typeface="+mn-lt"/>
        <a:ea typeface="+mn-ea"/>
        <a:cs typeface="+mn-cs"/>
      </a:defRPr>
    </a:lvl3pPr>
    <a:lvl4pPr marL="1371532" algn="l" defTabSz="914354" rtl="0" eaLnBrk="1" latinLnBrk="0" hangingPunct="1">
      <a:defRPr sz="1800" kern="1200">
        <a:solidFill>
          <a:schemeClr val="tx1"/>
        </a:solidFill>
        <a:latin typeface="+mn-lt"/>
        <a:ea typeface="+mn-ea"/>
        <a:cs typeface="+mn-cs"/>
      </a:defRPr>
    </a:lvl4pPr>
    <a:lvl5pPr marL="1828709" algn="l" defTabSz="914354" rtl="0" eaLnBrk="1" latinLnBrk="0" hangingPunct="1">
      <a:defRPr sz="1800" kern="1200">
        <a:solidFill>
          <a:schemeClr val="tx1"/>
        </a:solidFill>
        <a:latin typeface="+mn-lt"/>
        <a:ea typeface="+mn-ea"/>
        <a:cs typeface="+mn-cs"/>
      </a:defRPr>
    </a:lvl5pPr>
    <a:lvl6pPr marL="2285886" algn="l" defTabSz="914354" rtl="0" eaLnBrk="1" latinLnBrk="0" hangingPunct="1">
      <a:defRPr sz="1800" kern="1200">
        <a:solidFill>
          <a:schemeClr val="tx1"/>
        </a:solidFill>
        <a:latin typeface="+mn-lt"/>
        <a:ea typeface="+mn-ea"/>
        <a:cs typeface="+mn-cs"/>
      </a:defRPr>
    </a:lvl6pPr>
    <a:lvl7pPr marL="2743062" algn="l" defTabSz="914354" rtl="0" eaLnBrk="1" latinLnBrk="0" hangingPunct="1">
      <a:defRPr sz="1800" kern="1200">
        <a:solidFill>
          <a:schemeClr val="tx1"/>
        </a:solidFill>
        <a:latin typeface="+mn-lt"/>
        <a:ea typeface="+mn-ea"/>
        <a:cs typeface="+mn-cs"/>
      </a:defRPr>
    </a:lvl7pPr>
    <a:lvl8pPr marL="3200240" algn="l" defTabSz="914354" rtl="0" eaLnBrk="1" latinLnBrk="0" hangingPunct="1">
      <a:defRPr sz="1800" kern="1200">
        <a:solidFill>
          <a:schemeClr val="tx1"/>
        </a:solidFill>
        <a:latin typeface="+mn-lt"/>
        <a:ea typeface="+mn-ea"/>
        <a:cs typeface="+mn-cs"/>
      </a:defRPr>
    </a:lvl8pPr>
    <a:lvl9pPr marL="3657418" algn="l" defTabSz="914354"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2461"/>
    <a:srgbClr val="0975C3"/>
    <a:srgbClr val="0246B9"/>
    <a:srgbClr val="0561AF"/>
    <a:srgbClr val="01368B"/>
    <a:srgbClr val="F1F5F9"/>
    <a:srgbClr val="0658A6"/>
    <a:srgbClr val="0047BB"/>
    <a:srgbClr val="045ECB"/>
    <a:srgbClr val="F1F5F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107" autoAdjust="0"/>
    <p:restoredTop sz="96304" autoAdjust="0"/>
  </p:normalViewPr>
  <p:slideViewPr>
    <p:cSldViewPr>
      <p:cViewPr varScale="1">
        <p:scale>
          <a:sx n="87" d="100"/>
          <a:sy n="87" d="100"/>
        </p:scale>
        <p:origin x="270" y="126"/>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41E2B0B-C01F-7843-B237-2C63F78ADB45}" type="datetimeFigureOut">
              <a:rPr kumimoji="1" lang="zh-CN" altLang="en-US" smtClean="0"/>
              <a:t>2023/4/24</a:t>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97BAD5A-5C64-8F41-B56B-7D4F325785EA}" type="slidenum">
              <a:rPr kumimoji="1" lang="zh-CN" altLang="en-US" smtClean="0"/>
              <a:t>‹#›</a:t>
            </a:fld>
            <a:endParaRPr kumimoji="1" lang="zh-CN" altLang="en-US"/>
          </a:p>
        </p:txBody>
      </p:sp>
    </p:spTree>
    <p:extLst>
      <p:ext uri="{BB962C8B-B14F-4D97-AF65-F5344CB8AC3E}">
        <p14:creationId xmlns:p14="http://schemas.microsoft.com/office/powerpoint/2010/main" val="1830347825"/>
      </p:ext>
    </p:extLst>
  </p:cSld>
  <p:clrMap bg1="lt1" tx1="dk1" bg2="lt2" tx2="dk2" accent1="accent1" accent2="accent2" accent3="accent3" accent4="accent4" accent5="accent5" accent6="accent6" hlink="hlink" folHlink="folHlink"/>
  <p:notesStyle>
    <a:lvl1pPr marL="0" algn="l" defTabSz="914354" rtl="0" eaLnBrk="1" latinLnBrk="0" hangingPunct="1">
      <a:defRPr sz="1200" kern="1200">
        <a:solidFill>
          <a:schemeClr val="tx1"/>
        </a:solidFill>
        <a:latin typeface="+mn-lt"/>
        <a:ea typeface="+mn-ea"/>
        <a:cs typeface="+mn-cs"/>
      </a:defRPr>
    </a:lvl1pPr>
    <a:lvl2pPr marL="457178" algn="l" defTabSz="914354" rtl="0" eaLnBrk="1" latinLnBrk="0" hangingPunct="1">
      <a:defRPr sz="1200" kern="1200">
        <a:solidFill>
          <a:schemeClr val="tx1"/>
        </a:solidFill>
        <a:latin typeface="+mn-lt"/>
        <a:ea typeface="+mn-ea"/>
        <a:cs typeface="+mn-cs"/>
      </a:defRPr>
    </a:lvl2pPr>
    <a:lvl3pPr marL="914354" algn="l" defTabSz="914354" rtl="0" eaLnBrk="1" latinLnBrk="0" hangingPunct="1">
      <a:defRPr sz="1200" kern="1200">
        <a:solidFill>
          <a:schemeClr val="tx1"/>
        </a:solidFill>
        <a:latin typeface="+mn-lt"/>
        <a:ea typeface="+mn-ea"/>
        <a:cs typeface="+mn-cs"/>
      </a:defRPr>
    </a:lvl3pPr>
    <a:lvl4pPr marL="1371532" algn="l" defTabSz="914354" rtl="0" eaLnBrk="1" latinLnBrk="0" hangingPunct="1">
      <a:defRPr sz="1200" kern="1200">
        <a:solidFill>
          <a:schemeClr val="tx1"/>
        </a:solidFill>
        <a:latin typeface="+mn-lt"/>
        <a:ea typeface="+mn-ea"/>
        <a:cs typeface="+mn-cs"/>
      </a:defRPr>
    </a:lvl4pPr>
    <a:lvl5pPr marL="1828709" algn="l" defTabSz="914354" rtl="0" eaLnBrk="1" latinLnBrk="0" hangingPunct="1">
      <a:defRPr sz="1200" kern="1200">
        <a:solidFill>
          <a:schemeClr val="tx1"/>
        </a:solidFill>
        <a:latin typeface="+mn-lt"/>
        <a:ea typeface="+mn-ea"/>
        <a:cs typeface="+mn-cs"/>
      </a:defRPr>
    </a:lvl5pPr>
    <a:lvl6pPr marL="2285886" algn="l" defTabSz="914354" rtl="0" eaLnBrk="1" latinLnBrk="0" hangingPunct="1">
      <a:defRPr sz="1200" kern="1200">
        <a:solidFill>
          <a:schemeClr val="tx1"/>
        </a:solidFill>
        <a:latin typeface="+mn-lt"/>
        <a:ea typeface="+mn-ea"/>
        <a:cs typeface="+mn-cs"/>
      </a:defRPr>
    </a:lvl6pPr>
    <a:lvl7pPr marL="2743062" algn="l" defTabSz="914354" rtl="0" eaLnBrk="1" latinLnBrk="0" hangingPunct="1">
      <a:defRPr sz="1200" kern="1200">
        <a:solidFill>
          <a:schemeClr val="tx1"/>
        </a:solidFill>
        <a:latin typeface="+mn-lt"/>
        <a:ea typeface="+mn-ea"/>
        <a:cs typeface="+mn-cs"/>
      </a:defRPr>
    </a:lvl7pPr>
    <a:lvl8pPr marL="3200240" algn="l" defTabSz="914354" rtl="0" eaLnBrk="1" latinLnBrk="0" hangingPunct="1">
      <a:defRPr sz="1200" kern="1200">
        <a:solidFill>
          <a:schemeClr val="tx1"/>
        </a:solidFill>
        <a:latin typeface="+mn-lt"/>
        <a:ea typeface="+mn-ea"/>
        <a:cs typeface="+mn-cs"/>
      </a:defRPr>
    </a:lvl8pPr>
    <a:lvl9pPr marL="3657418" algn="l" defTabSz="914354"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C97BAD5A-5C64-8F41-B56B-7D4F325785EA}" type="slidenum">
              <a:rPr kumimoji="1" lang="zh-CN" altLang="en-US" smtClean="0"/>
              <a:t>1</a:t>
            </a:fld>
            <a:endParaRPr kumimoji="1" lang="zh-CN" altLang="en-US"/>
          </a:p>
        </p:txBody>
      </p:sp>
    </p:spTree>
    <p:extLst>
      <p:ext uri="{BB962C8B-B14F-4D97-AF65-F5344CB8AC3E}">
        <p14:creationId xmlns:p14="http://schemas.microsoft.com/office/powerpoint/2010/main" val="19914451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C97BAD5A-5C64-8F41-B56B-7D4F325785EA}" type="slidenum">
              <a:rPr kumimoji="1" lang="zh-CN" altLang="en-US" smtClean="0"/>
              <a:t>2</a:t>
            </a:fld>
            <a:endParaRPr kumimoji="1" lang="zh-CN" altLang="en-US"/>
          </a:p>
        </p:txBody>
      </p:sp>
    </p:spTree>
    <p:extLst>
      <p:ext uri="{BB962C8B-B14F-4D97-AF65-F5344CB8AC3E}">
        <p14:creationId xmlns:p14="http://schemas.microsoft.com/office/powerpoint/2010/main" val="14734090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C97BAD5A-5C64-8F41-B56B-7D4F325785EA}" type="slidenum">
              <a:rPr kumimoji="1" lang="zh-CN" altLang="en-US" smtClean="0"/>
              <a:t>3</a:t>
            </a:fld>
            <a:endParaRPr kumimoji="1" lang="zh-CN" altLang="en-US"/>
          </a:p>
        </p:txBody>
      </p:sp>
    </p:spTree>
    <p:extLst>
      <p:ext uri="{BB962C8B-B14F-4D97-AF65-F5344CB8AC3E}">
        <p14:creationId xmlns:p14="http://schemas.microsoft.com/office/powerpoint/2010/main" val="27834399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C97BAD5A-5C64-8F41-B56B-7D4F325785EA}" type="slidenum">
              <a:rPr kumimoji="1" lang="zh-CN" altLang="en-US" smtClean="0"/>
              <a:t>4</a:t>
            </a:fld>
            <a:endParaRPr kumimoji="1" lang="zh-CN" altLang="en-US"/>
          </a:p>
        </p:txBody>
      </p:sp>
    </p:spTree>
    <p:extLst>
      <p:ext uri="{BB962C8B-B14F-4D97-AF65-F5344CB8AC3E}">
        <p14:creationId xmlns:p14="http://schemas.microsoft.com/office/powerpoint/2010/main" val="15109553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97BAD5A-5C64-8F41-B56B-7D4F325785EA}" type="slidenum">
              <a:rPr kumimoji="1" lang="zh-CN" altLang="en-US" smtClean="0"/>
              <a:t>5</a:t>
            </a:fld>
            <a:endParaRPr kumimoji="1" lang="zh-CN" altLang="en-US"/>
          </a:p>
        </p:txBody>
      </p:sp>
    </p:spTree>
    <p:extLst>
      <p:ext uri="{BB962C8B-B14F-4D97-AF65-F5344CB8AC3E}">
        <p14:creationId xmlns:p14="http://schemas.microsoft.com/office/powerpoint/2010/main" val="7642146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CCB6146-1AF5-4557-8641-2099B0040DC3}" type="slidenum">
              <a:rPr lang="zh-CN" altLang="en-US" smtClean="0"/>
              <a:t>6</a:t>
            </a:fld>
            <a:endParaRPr lang="zh-CN" altLang="en-US"/>
          </a:p>
        </p:txBody>
      </p:sp>
    </p:spTree>
    <p:extLst>
      <p:ext uri="{BB962C8B-B14F-4D97-AF65-F5344CB8AC3E}">
        <p14:creationId xmlns:p14="http://schemas.microsoft.com/office/powerpoint/2010/main" val="15829654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8BFDE421-B936-B803-9921-8223ED31FA1F}"/>
              </a:ext>
            </a:extLst>
          </p:cNvPr>
          <p:cNvSpPr>
            <a:spLocks noGrp="1"/>
          </p:cNvSpPr>
          <p:nvPr>
            <p:ph type="dt" sz="half" idx="10"/>
          </p:nvPr>
        </p:nvSpPr>
        <p:spPr/>
        <p:txBody>
          <a:bodyPr/>
          <a:lstStyle/>
          <a:p>
            <a:fld id="{D30F13A2-833E-47AF-A1F7-85F0D98C0D54}" type="datetimeFigureOut">
              <a:rPr lang="zh-CN" altLang="en-US" smtClean="0"/>
              <a:t>2023/4/24</a:t>
            </a:fld>
            <a:endParaRPr lang="zh-CN" altLang="en-US"/>
          </a:p>
        </p:txBody>
      </p:sp>
      <p:sp>
        <p:nvSpPr>
          <p:cNvPr id="3" name="页脚占位符 2">
            <a:extLst>
              <a:ext uri="{FF2B5EF4-FFF2-40B4-BE49-F238E27FC236}">
                <a16:creationId xmlns:a16="http://schemas.microsoft.com/office/drawing/2014/main" id="{5C57D9F9-761E-5F31-FE2F-A67B4FA9B323}"/>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C5C91042-0083-119E-9087-17EF9AFA2E1B}"/>
              </a:ext>
            </a:extLst>
          </p:cNvPr>
          <p:cNvSpPr>
            <a:spLocks noGrp="1"/>
          </p:cNvSpPr>
          <p:nvPr>
            <p:ph type="sldNum" sz="quarter" idx="12"/>
          </p:nvPr>
        </p:nvSpPr>
        <p:spPr/>
        <p:txBody>
          <a:bodyPr/>
          <a:lstStyle/>
          <a:p>
            <a:fld id="{7A4AA1BE-72E2-4FF7-A8CB-DFA6F346B214}" type="slidenum">
              <a:rPr lang="zh-CN" altLang="en-US" smtClean="0"/>
              <a:t>‹#›</a:t>
            </a:fld>
            <a:endParaRPr lang="zh-CN" altLang="en-US"/>
          </a:p>
        </p:txBody>
      </p:sp>
    </p:spTree>
    <p:extLst>
      <p:ext uri="{BB962C8B-B14F-4D97-AF65-F5344CB8AC3E}">
        <p14:creationId xmlns:p14="http://schemas.microsoft.com/office/powerpoint/2010/main" val="231421617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5_自定义版式">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E28C4536-8F24-5DA0-73D6-4155F977A5FB}"/>
              </a:ext>
            </a:extLst>
          </p:cNvPr>
          <p:cNvGrpSpPr/>
          <p:nvPr userDrawn="1"/>
        </p:nvGrpSpPr>
        <p:grpSpPr>
          <a:xfrm>
            <a:off x="0" y="3361440"/>
            <a:ext cx="12192000" cy="3496561"/>
            <a:chOff x="0" y="3361439"/>
            <a:chExt cx="12192000" cy="3496561"/>
          </a:xfrm>
        </p:grpSpPr>
        <p:sp>
          <p:nvSpPr>
            <p:cNvPr id="3" name="任意多边形: 形状 2">
              <a:extLst>
                <a:ext uri="{FF2B5EF4-FFF2-40B4-BE49-F238E27FC236}">
                  <a16:creationId xmlns:a16="http://schemas.microsoft.com/office/drawing/2014/main" id="{EB1A5368-CC31-D748-3F92-9767C63C6EB8}"/>
                </a:ext>
              </a:extLst>
            </p:cNvPr>
            <p:cNvSpPr/>
            <p:nvPr userDrawn="1"/>
          </p:nvSpPr>
          <p:spPr>
            <a:xfrm>
              <a:off x="0" y="3834034"/>
              <a:ext cx="12192000" cy="3023966"/>
            </a:xfrm>
            <a:custGeom>
              <a:avLst/>
              <a:gdLst>
                <a:gd name="connsiteX0" fmla="*/ 7975600 w 12192000"/>
                <a:gd name="connsiteY0" fmla="*/ 1366 h 3023966"/>
                <a:gd name="connsiteX1" fmla="*/ 11319470 w 12192000"/>
                <a:gd name="connsiteY1" fmla="*/ 330723 h 3023966"/>
                <a:gd name="connsiteX2" fmla="*/ 12192000 w 12192000"/>
                <a:gd name="connsiteY2" fmla="*/ 498201 h 3023966"/>
                <a:gd name="connsiteX3" fmla="*/ 12192000 w 12192000"/>
                <a:gd name="connsiteY3" fmla="*/ 3023966 h 3023966"/>
                <a:gd name="connsiteX4" fmla="*/ 0 w 12192000"/>
                <a:gd name="connsiteY4" fmla="*/ 3023966 h 3023966"/>
                <a:gd name="connsiteX5" fmla="*/ 0 w 12192000"/>
                <a:gd name="connsiteY5" fmla="*/ 376472 h 3023966"/>
                <a:gd name="connsiteX6" fmla="*/ 345926 w 12192000"/>
                <a:gd name="connsiteY6" fmla="*/ 450479 h 3023966"/>
                <a:gd name="connsiteX7" fmla="*/ 2908300 w 12192000"/>
                <a:gd name="connsiteY7" fmla="*/ 674466 h 3023966"/>
                <a:gd name="connsiteX8" fmla="*/ 7975600 w 12192000"/>
                <a:gd name="connsiteY8" fmla="*/ 1366 h 3023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3023966">
                  <a:moveTo>
                    <a:pt x="7975600" y="1366"/>
                  </a:moveTo>
                  <a:cubicBezTo>
                    <a:pt x="9159875" y="-16096"/>
                    <a:pt x="10251281" y="136105"/>
                    <a:pt x="11319470" y="330723"/>
                  </a:cubicBezTo>
                  <a:lnTo>
                    <a:pt x="12192000" y="498201"/>
                  </a:lnTo>
                  <a:lnTo>
                    <a:pt x="12192000" y="3023966"/>
                  </a:lnTo>
                  <a:lnTo>
                    <a:pt x="0" y="3023966"/>
                  </a:lnTo>
                  <a:lnTo>
                    <a:pt x="0" y="376472"/>
                  </a:lnTo>
                  <a:lnTo>
                    <a:pt x="345926" y="450479"/>
                  </a:lnTo>
                  <a:cubicBezTo>
                    <a:pt x="1074142" y="599258"/>
                    <a:pt x="1865313" y="710978"/>
                    <a:pt x="2908300" y="674466"/>
                  </a:cubicBezTo>
                  <a:cubicBezTo>
                    <a:pt x="4298950" y="625783"/>
                    <a:pt x="6396567" y="24649"/>
                    <a:pt x="7975600" y="1366"/>
                  </a:cubicBezTo>
                  <a:close/>
                </a:path>
              </a:pathLst>
            </a:custGeom>
            <a:solidFill>
              <a:srgbClr val="00339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400">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pic>
          <p:nvPicPr>
            <p:cNvPr id="4" name="图片 3">
              <a:extLst>
                <a:ext uri="{FF2B5EF4-FFF2-40B4-BE49-F238E27FC236}">
                  <a16:creationId xmlns:a16="http://schemas.microsoft.com/office/drawing/2014/main" id="{D0E28E2F-7913-C1E5-38A8-2B908C803245}"/>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609601" y="3361439"/>
              <a:ext cx="3683839" cy="825688"/>
            </a:xfrm>
            <a:prstGeom prst="rect">
              <a:avLst/>
            </a:prstGeom>
          </p:spPr>
        </p:pic>
      </p:grpSp>
    </p:spTree>
    <p:extLst>
      <p:ext uri="{BB962C8B-B14F-4D97-AF65-F5344CB8AC3E}">
        <p14:creationId xmlns:p14="http://schemas.microsoft.com/office/powerpoint/2010/main" val="289813295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fallOver"/>
      </p:transition>
    </mc:Choice>
    <mc:Fallback xmlns="">
      <p:transition spd="slow" advTm="0">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780CA714-1A62-8AEE-89FC-849211D952A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E53CB8A5-DFBD-57F9-496F-B89D141ED8D2}"/>
              </a:ext>
            </a:extLst>
          </p:cNvPr>
          <p:cNvSpPr>
            <a:spLocks noGrp="1"/>
          </p:cNvSpPr>
          <p:nvPr>
            <p:ph type="body" idx="1"/>
          </p:nvPr>
        </p:nvSpPr>
        <p:spPr>
          <a:xfrm>
            <a:off x="838200" y="1825625"/>
            <a:ext cx="10515600" cy="4351339"/>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CB2D24D9-7B0D-BE8F-89A9-E18E0888879C}"/>
              </a:ext>
            </a:extLst>
          </p:cNvPr>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0F13A2-833E-47AF-A1F7-85F0D98C0D54}" type="datetimeFigureOut">
              <a:rPr lang="zh-CN" altLang="en-US" smtClean="0"/>
              <a:t>2023/4/24</a:t>
            </a:fld>
            <a:endParaRPr lang="zh-CN" altLang="en-US"/>
          </a:p>
        </p:txBody>
      </p:sp>
      <p:sp>
        <p:nvSpPr>
          <p:cNvPr id="5" name="页脚占位符 4">
            <a:extLst>
              <a:ext uri="{FF2B5EF4-FFF2-40B4-BE49-F238E27FC236}">
                <a16:creationId xmlns:a16="http://schemas.microsoft.com/office/drawing/2014/main" id="{6017F076-E73B-FCF0-0292-5F2ED0FBE2F7}"/>
              </a:ext>
            </a:extLst>
          </p:cNvPr>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18CCA805-6D99-E736-7836-A4D40BBB3577}"/>
              </a:ext>
            </a:extLst>
          </p:cNvPr>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A4AA1BE-72E2-4FF7-A8CB-DFA6F346B214}" type="slidenum">
              <a:rPr lang="zh-CN" altLang="en-US" smtClean="0"/>
              <a:t>‹#›</a:t>
            </a:fld>
            <a:endParaRPr lang="zh-CN" altLang="en-US"/>
          </a:p>
        </p:txBody>
      </p:sp>
    </p:spTree>
    <p:extLst>
      <p:ext uri="{BB962C8B-B14F-4D97-AF65-F5344CB8AC3E}">
        <p14:creationId xmlns:p14="http://schemas.microsoft.com/office/powerpoint/2010/main" val="853420601"/>
      </p:ext>
    </p:extLst>
  </p:cSld>
  <p:clrMap bg1="lt1" tx1="dk1" bg2="lt2" tx2="dk2" accent1="accent1" accent2="accent2" accent3="accent3" accent4="accent4" accent5="accent5" accent6="accent6" hlink="hlink" folHlink="folHlink"/>
  <p:sldLayoutIdLst>
    <p:sldLayoutId id="2147483655" r:id="rId1"/>
    <p:sldLayoutId id="2147483660" r:id="rId2"/>
  </p:sldLayoutIdLst>
  <p:txStyles>
    <p:titleStyle>
      <a:lvl1pPr algn="l" defTabSz="914354"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89" indent="-228589" algn="l" defTabSz="914354"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354" rtl="0" eaLnBrk="1" latinLnBrk="0" hangingPunct="1">
        <a:defRPr sz="1800" kern="1200">
          <a:solidFill>
            <a:schemeClr val="tx1"/>
          </a:solidFill>
          <a:latin typeface="+mn-lt"/>
          <a:ea typeface="+mn-ea"/>
          <a:cs typeface="+mn-cs"/>
        </a:defRPr>
      </a:lvl1pPr>
      <a:lvl2pPr marL="457178" algn="l" defTabSz="914354" rtl="0" eaLnBrk="1" latinLnBrk="0" hangingPunct="1">
        <a:defRPr sz="1800" kern="1200">
          <a:solidFill>
            <a:schemeClr val="tx1"/>
          </a:solidFill>
          <a:latin typeface="+mn-lt"/>
          <a:ea typeface="+mn-ea"/>
          <a:cs typeface="+mn-cs"/>
        </a:defRPr>
      </a:lvl2pPr>
      <a:lvl3pPr marL="914354" algn="l" defTabSz="914354" rtl="0" eaLnBrk="1" latinLnBrk="0" hangingPunct="1">
        <a:defRPr sz="1800" kern="1200">
          <a:solidFill>
            <a:schemeClr val="tx1"/>
          </a:solidFill>
          <a:latin typeface="+mn-lt"/>
          <a:ea typeface="+mn-ea"/>
          <a:cs typeface="+mn-cs"/>
        </a:defRPr>
      </a:lvl3pPr>
      <a:lvl4pPr marL="1371532" algn="l" defTabSz="914354" rtl="0" eaLnBrk="1" latinLnBrk="0" hangingPunct="1">
        <a:defRPr sz="1800" kern="1200">
          <a:solidFill>
            <a:schemeClr val="tx1"/>
          </a:solidFill>
          <a:latin typeface="+mn-lt"/>
          <a:ea typeface="+mn-ea"/>
          <a:cs typeface="+mn-cs"/>
        </a:defRPr>
      </a:lvl4pPr>
      <a:lvl5pPr marL="1828709" algn="l" defTabSz="914354" rtl="0" eaLnBrk="1" latinLnBrk="0" hangingPunct="1">
        <a:defRPr sz="1800" kern="1200">
          <a:solidFill>
            <a:schemeClr val="tx1"/>
          </a:solidFill>
          <a:latin typeface="+mn-lt"/>
          <a:ea typeface="+mn-ea"/>
          <a:cs typeface="+mn-cs"/>
        </a:defRPr>
      </a:lvl5pPr>
      <a:lvl6pPr marL="2285886" algn="l" defTabSz="914354" rtl="0" eaLnBrk="1" latinLnBrk="0" hangingPunct="1">
        <a:defRPr sz="1800" kern="1200">
          <a:solidFill>
            <a:schemeClr val="tx1"/>
          </a:solidFill>
          <a:latin typeface="+mn-lt"/>
          <a:ea typeface="+mn-ea"/>
          <a:cs typeface="+mn-cs"/>
        </a:defRPr>
      </a:lvl6pPr>
      <a:lvl7pPr marL="2743062" algn="l" defTabSz="914354" rtl="0" eaLnBrk="1" latinLnBrk="0" hangingPunct="1">
        <a:defRPr sz="1800" kern="1200">
          <a:solidFill>
            <a:schemeClr val="tx1"/>
          </a:solidFill>
          <a:latin typeface="+mn-lt"/>
          <a:ea typeface="+mn-ea"/>
          <a:cs typeface="+mn-cs"/>
        </a:defRPr>
      </a:lvl7pPr>
      <a:lvl8pPr marL="3200240" algn="l" defTabSz="914354" rtl="0" eaLnBrk="1" latinLnBrk="0" hangingPunct="1">
        <a:defRPr sz="1800" kern="1200">
          <a:solidFill>
            <a:schemeClr val="tx1"/>
          </a:solidFill>
          <a:latin typeface="+mn-lt"/>
          <a:ea typeface="+mn-ea"/>
          <a:cs typeface="+mn-cs"/>
        </a:defRPr>
      </a:lvl8pPr>
      <a:lvl9pPr marL="3657418" algn="l" defTabSz="914354"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6.xml.rels><?xml version="1.0" encoding="UTF-8" standalone="yes"?>
<Relationships xmlns="http://schemas.openxmlformats.org/package/2006/relationships"><Relationship Id="rId3" Type="http://schemas.openxmlformats.org/officeDocument/2006/relationships/hyperlink" Target="https://www.51pptmoban.com/zt/jingjichang/"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hyperlink" Target="http://www.51pptmoban.com/"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descr="穿着蓝色衣服的人&#10;&#10;描述已自动生成">
            <a:extLst>
              <a:ext uri="{FF2B5EF4-FFF2-40B4-BE49-F238E27FC236}">
                <a16:creationId xmlns:a16="http://schemas.microsoft.com/office/drawing/2014/main" id="{609CD17A-4D45-AA63-2D9D-50E0C8D6EBF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12192000" cy="5593272"/>
          </a:xfrm>
          <a:prstGeom prst="rect">
            <a:avLst/>
          </a:prstGeom>
        </p:spPr>
      </p:pic>
      <p:sp>
        <p:nvSpPr>
          <p:cNvPr id="20" name="矩形 19">
            <a:extLst>
              <a:ext uri="{FF2B5EF4-FFF2-40B4-BE49-F238E27FC236}">
                <a16:creationId xmlns:a16="http://schemas.microsoft.com/office/drawing/2014/main" id="{A39FAC6E-60B2-4DF4-2F07-6C47D3E7AE08}"/>
              </a:ext>
            </a:extLst>
          </p:cNvPr>
          <p:cNvSpPr/>
          <p:nvPr/>
        </p:nvSpPr>
        <p:spPr>
          <a:xfrm>
            <a:off x="-14103" y="0"/>
            <a:ext cx="12198060" cy="5593272"/>
          </a:xfrm>
          <a:prstGeom prst="rect">
            <a:avLst/>
          </a:prstGeom>
          <a:gradFill flip="none" rotWithShape="1">
            <a:gsLst>
              <a:gs pos="0">
                <a:srgbClr val="014BC3">
                  <a:lumMod val="65334"/>
                  <a:alpha val="29683"/>
                </a:srgbClr>
              </a:gs>
              <a:gs pos="72000">
                <a:srgbClr val="014BC3">
                  <a:alpha val="99000"/>
                </a:srgbClr>
              </a:gs>
              <a:gs pos="100000">
                <a:srgbClr val="0FA8EA"/>
              </a:gs>
            </a:gsLst>
            <a:path path="circle">
              <a:fillToRect l="100000" t="100000"/>
            </a:path>
            <a:tileRect r="-100000" b="-100000"/>
          </a:gradFill>
          <a:ln w="12700" cap="flat" cmpd="sng" algn="ctr">
            <a:noFill/>
            <a:prstDash val="solid"/>
            <a:miter lim="800000"/>
          </a:ln>
          <a:effectLst/>
        </p:spPr>
        <p:txBody>
          <a:bodyPr rtlCol="0" anchor="ctr"/>
          <a:lstStyle/>
          <a:p>
            <a:pPr algn="ctr">
              <a:defRPr/>
            </a:pPr>
            <a:endParaRPr lang="zh-CN" altLang="en-US" sz="2400" kern="0">
              <a:solidFill>
                <a:prstClr val="white"/>
              </a:solidFill>
              <a:latin typeface="Roboto Regular"/>
              <a:ea typeface="思源黑体 CN Regular"/>
            </a:endParaRPr>
          </a:p>
        </p:txBody>
      </p:sp>
      <p:sp>
        <p:nvSpPr>
          <p:cNvPr id="12" name="文本框 11">
            <a:extLst>
              <a:ext uri="{FF2B5EF4-FFF2-40B4-BE49-F238E27FC236}">
                <a16:creationId xmlns:a16="http://schemas.microsoft.com/office/drawing/2014/main" id="{EF1EF731-92D3-2F84-111B-D206CC350677}"/>
              </a:ext>
            </a:extLst>
          </p:cNvPr>
          <p:cNvSpPr txBox="1"/>
          <p:nvPr/>
        </p:nvSpPr>
        <p:spPr>
          <a:xfrm>
            <a:off x="695400" y="5753327"/>
            <a:ext cx="11665029" cy="944618"/>
          </a:xfrm>
          <a:prstGeom prst="rect">
            <a:avLst/>
          </a:prstGeom>
          <a:noFill/>
        </p:spPr>
        <p:txBody>
          <a:bodyPr wrap="square" rtlCol="0">
            <a:spAutoFit/>
          </a:bodyPr>
          <a:lstStyle/>
          <a:p>
            <a:pPr marL="0" marR="0" lvl="0" indent="0" algn="l" defTabSz="914400" rtl="0" eaLnBrk="1" fontAlgn="auto" latinLnBrk="0" hangingPunct="1">
              <a:lnSpc>
                <a:spcPct val="160000"/>
              </a:lnSpc>
              <a:spcBef>
                <a:spcPts val="0"/>
              </a:spcBef>
              <a:spcAft>
                <a:spcPts val="0"/>
              </a:spcAft>
              <a:buClrTx/>
              <a:buSzTx/>
              <a:buFontTx/>
              <a:buNone/>
              <a:tabLst/>
              <a:defRPr/>
            </a:pPr>
            <a:r>
              <a:rPr kumimoji="0" lang="zh-CN" altLang="en-US" sz="1200" u="none" strike="noStrike" kern="1200" cap="none" spc="0" normalizeH="0" baseline="0" noProof="0" dirty="0">
                <a:ln>
                  <a:noFill/>
                </a:ln>
                <a:effectLst/>
                <a:uLnTx/>
                <a:uFillTx/>
                <a:latin typeface="Source Han Sans CN Regular" panose="020B0500000000000000" pitchFamily="34" charset="-128"/>
                <a:ea typeface="Source Han Sans CN Regular" panose="020B0500000000000000" pitchFamily="34" charset="-128"/>
              </a:rPr>
              <a:t>申  请  人      </a:t>
            </a:r>
            <a:r>
              <a:rPr kumimoji="0" lang="en-US" altLang="zh-CN" sz="1200" u="none" strike="noStrike" kern="1200" cap="none" spc="0" normalizeH="0" baseline="0" noProof="0" dirty="0">
                <a:ln>
                  <a:noFill/>
                </a:ln>
                <a:effectLst/>
                <a:uLnTx/>
                <a:uFillTx/>
                <a:latin typeface="Source Han Sans CN Regular" panose="020B0500000000000000" pitchFamily="34" charset="-128"/>
                <a:ea typeface="Source Han Sans CN Regular" panose="020B0500000000000000" pitchFamily="34" charset="-128"/>
                <a:cs typeface="Arial" panose="020B0604020202020204" pitchFamily="34" charset="0"/>
              </a:rPr>
              <a:t>PPT</a:t>
            </a:r>
            <a:r>
              <a:rPr kumimoji="0" lang="zh-CN" altLang="en-US" sz="1200" u="none" strike="noStrike" kern="1200" cap="none" spc="0" normalizeH="0" baseline="0" noProof="0" dirty="0">
                <a:ln>
                  <a:noFill/>
                </a:ln>
                <a:effectLst/>
                <a:uLnTx/>
                <a:uFillTx/>
                <a:latin typeface="Source Han Sans CN Regular" panose="020B0500000000000000" pitchFamily="34" charset="-128"/>
                <a:ea typeface="Source Han Sans CN Regular" panose="020B0500000000000000" pitchFamily="34" charset="-128"/>
              </a:rPr>
              <a:t>板式库</a:t>
            </a:r>
            <a:endParaRPr kumimoji="0" lang="en-US" altLang="zh-CN" sz="1200" u="none" strike="noStrike" kern="1200" cap="none" spc="0" normalizeH="0" baseline="0" noProof="0" dirty="0">
              <a:ln>
                <a:noFill/>
              </a:ln>
              <a:effectLst/>
              <a:uLnTx/>
              <a:uFillTx/>
              <a:latin typeface="Source Han Sans CN Regular" panose="020B0500000000000000" pitchFamily="34" charset="-128"/>
              <a:ea typeface="Source Han Sans CN Regular" panose="020B0500000000000000" pitchFamily="34" charset="-128"/>
            </a:endParaRPr>
          </a:p>
          <a:p>
            <a:pPr marL="0" marR="0" lvl="0" indent="0" algn="l" defTabSz="914400" rtl="0" eaLnBrk="1" fontAlgn="auto" latinLnBrk="0" hangingPunct="1">
              <a:lnSpc>
                <a:spcPct val="160000"/>
              </a:lnSpc>
              <a:spcBef>
                <a:spcPts val="0"/>
              </a:spcBef>
              <a:spcAft>
                <a:spcPts val="0"/>
              </a:spcAft>
              <a:buClrTx/>
              <a:buSzTx/>
              <a:buFontTx/>
              <a:buNone/>
              <a:tabLst/>
              <a:defRPr/>
            </a:pPr>
            <a:r>
              <a:rPr lang="zh-CN" altLang="en-US" sz="1200" dirty="0">
                <a:latin typeface="Source Han Sans CN Regular" panose="020B0500000000000000" pitchFamily="34" charset="-128"/>
                <a:ea typeface="Source Han Sans CN Regular" panose="020B0500000000000000" pitchFamily="34" charset="-128"/>
              </a:rPr>
              <a:t>牵头单位     </a:t>
            </a:r>
            <a:r>
              <a:rPr lang="zh-CN" altLang="en-US" sz="1200" dirty="0">
                <a:latin typeface="Source Han Sans CN Regular" panose="020B0500000000000000" pitchFamily="34" charset="-128"/>
                <a:ea typeface="Source Han Sans CN Regular" panose="020B0500000000000000" pitchFamily="34" charset="-128"/>
                <a:cs typeface="Arial" panose="020B0604020202020204" pitchFamily="34" charset="0"/>
              </a:rPr>
              <a:t>医学科学院</a:t>
            </a:r>
            <a:endParaRPr kumimoji="0" lang="en-US" altLang="zh-CN" sz="1200" u="none" strike="noStrike" kern="1200" cap="none" spc="0" normalizeH="0" baseline="0" noProof="0" dirty="0">
              <a:ln>
                <a:noFill/>
              </a:ln>
              <a:effectLst/>
              <a:uLnTx/>
              <a:uFillTx/>
              <a:latin typeface="Source Han Sans CN Regular" panose="020B0500000000000000" pitchFamily="34" charset="-128"/>
              <a:ea typeface="Source Han Sans CN Regular" panose="020B0500000000000000" pitchFamily="34" charset="-128"/>
              <a:cs typeface="Arial" panose="020B0604020202020204" pitchFamily="34" charset="0"/>
            </a:endParaRPr>
          </a:p>
          <a:p>
            <a:pPr marL="0" marR="0" lvl="0" indent="0" algn="l" defTabSz="914400" rtl="0" eaLnBrk="1" fontAlgn="auto" latinLnBrk="0" hangingPunct="1">
              <a:lnSpc>
                <a:spcPct val="160000"/>
              </a:lnSpc>
              <a:spcBef>
                <a:spcPts val="0"/>
              </a:spcBef>
              <a:spcAft>
                <a:spcPts val="0"/>
              </a:spcAft>
              <a:buClrTx/>
              <a:buSzTx/>
              <a:buFontTx/>
              <a:buNone/>
              <a:tabLst/>
              <a:defRPr/>
            </a:pPr>
            <a:r>
              <a:rPr kumimoji="0" lang="zh-CN" altLang="en-US" sz="1200" u="none" strike="noStrike" kern="1200" cap="none" spc="0" normalizeH="0" baseline="0" noProof="0" dirty="0">
                <a:ln>
                  <a:noFill/>
                </a:ln>
                <a:effectLst/>
                <a:uLnTx/>
                <a:uFillTx/>
                <a:latin typeface="Source Han Sans CN Regular" panose="020B0500000000000000" pitchFamily="34" charset="-128"/>
                <a:ea typeface="Source Han Sans CN Regular" panose="020B0500000000000000" pitchFamily="34" charset="-128"/>
              </a:rPr>
              <a:t>负责单位     </a:t>
            </a:r>
            <a:r>
              <a:rPr kumimoji="0" lang="en" altLang="zh-CN" sz="1200" u="none" strike="noStrike" kern="1200" cap="none" spc="0" normalizeH="0" baseline="0" noProof="0" dirty="0">
                <a:ln>
                  <a:noFill/>
                </a:ln>
                <a:effectLst/>
                <a:uLnTx/>
                <a:uFillTx/>
                <a:latin typeface="Source Han Sans CN Regular" panose="020B0500000000000000" pitchFamily="34" charset="-128"/>
                <a:ea typeface="Source Han Sans CN Regular" panose="020B0500000000000000" pitchFamily="34" charset="-128"/>
              </a:rPr>
              <a:t>XX</a:t>
            </a:r>
            <a:r>
              <a:rPr kumimoji="0" lang="zh-CN" altLang="en-US" sz="1200" u="none" strike="noStrike" kern="1200" cap="none" spc="0" normalizeH="0" baseline="0" noProof="0" dirty="0">
                <a:ln>
                  <a:noFill/>
                </a:ln>
                <a:effectLst/>
                <a:uLnTx/>
                <a:uFillTx/>
                <a:latin typeface="Source Han Sans CN Regular" panose="020B0500000000000000" pitchFamily="34" charset="-128"/>
                <a:ea typeface="Source Han Sans CN Regular" panose="020B0500000000000000" pitchFamily="34" charset="-128"/>
              </a:rPr>
              <a:t>大学，卫生健康技术研究所，</a:t>
            </a:r>
            <a:r>
              <a:rPr kumimoji="0" lang="en" altLang="zh-CN" sz="1200" u="none" strike="noStrike" kern="1200" cap="none" spc="0" normalizeH="0" baseline="0" noProof="0" dirty="0">
                <a:ln>
                  <a:noFill/>
                </a:ln>
                <a:effectLst/>
                <a:uLnTx/>
                <a:uFillTx/>
                <a:latin typeface="Source Han Sans CN Regular" panose="020B0500000000000000" pitchFamily="34" charset="-128"/>
                <a:ea typeface="Source Han Sans CN Regular" panose="020B0500000000000000" pitchFamily="34" charset="-128"/>
              </a:rPr>
              <a:t>XX</a:t>
            </a:r>
            <a:r>
              <a:rPr kumimoji="0" lang="zh-CN" altLang="en-US" sz="1200" u="none" strike="noStrike" kern="1200" cap="none" spc="0" normalizeH="0" baseline="0" noProof="0" dirty="0">
                <a:ln>
                  <a:noFill/>
                </a:ln>
                <a:effectLst/>
                <a:uLnTx/>
                <a:uFillTx/>
                <a:latin typeface="Source Han Sans CN Regular" panose="020B0500000000000000" pitchFamily="34" charset="-128"/>
                <a:ea typeface="Source Han Sans CN Regular" panose="020B0500000000000000" pitchFamily="34" charset="-128"/>
              </a:rPr>
              <a:t>科技大学，</a:t>
            </a:r>
            <a:r>
              <a:rPr kumimoji="0" lang="en" altLang="zh-CN" sz="1200" u="none" strike="noStrike" kern="1200" cap="none" spc="0" normalizeH="0" baseline="0" noProof="0" dirty="0">
                <a:ln>
                  <a:noFill/>
                </a:ln>
                <a:effectLst/>
                <a:uLnTx/>
                <a:uFillTx/>
                <a:latin typeface="Source Han Sans CN Regular" panose="020B0500000000000000" pitchFamily="34" charset="-128"/>
                <a:ea typeface="Source Han Sans CN Regular" panose="020B0500000000000000" pitchFamily="34" charset="-128"/>
              </a:rPr>
              <a:t>XX</a:t>
            </a:r>
            <a:r>
              <a:rPr kumimoji="0" lang="zh-CN" altLang="en-US" sz="1200" u="none" strike="noStrike" kern="1200" cap="none" spc="0" normalizeH="0" baseline="0" noProof="0" dirty="0">
                <a:ln>
                  <a:noFill/>
                </a:ln>
                <a:effectLst/>
                <a:uLnTx/>
                <a:uFillTx/>
                <a:latin typeface="Source Han Sans CN Regular" panose="020B0500000000000000" pitchFamily="34" charset="-128"/>
                <a:ea typeface="Source Han Sans CN Regular" panose="020B0500000000000000" pitchFamily="34" charset="-128"/>
              </a:rPr>
              <a:t>大学附属第一医院，版式库总医院，卷医疗研究中心，中智医学研究所，版式库第一医院 </a:t>
            </a:r>
          </a:p>
        </p:txBody>
      </p:sp>
      <p:grpSp>
        <p:nvGrpSpPr>
          <p:cNvPr id="40" name="组合 39">
            <a:extLst>
              <a:ext uri="{FF2B5EF4-FFF2-40B4-BE49-F238E27FC236}">
                <a16:creationId xmlns:a16="http://schemas.microsoft.com/office/drawing/2014/main" id="{D439A23D-E8F7-69BA-2A8F-68DAA9982A57}"/>
              </a:ext>
            </a:extLst>
          </p:cNvPr>
          <p:cNvGrpSpPr/>
          <p:nvPr/>
        </p:nvGrpSpPr>
        <p:grpSpPr>
          <a:xfrm>
            <a:off x="623392" y="1851806"/>
            <a:ext cx="8550749" cy="1889661"/>
            <a:chOff x="623392" y="1794928"/>
            <a:chExt cx="8550749" cy="1889661"/>
          </a:xfrm>
        </p:grpSpPr>
        <p:sp>
          <p:nvSpPr>
            <p:cNvPr id="5" name="文本框 4">
              <a:extLst>
                <a:ext uri="{FF2B5EF4-FFF2-40B4-BE49-F238E27FC236}">
                  <a16:creationId xmlns:a16="http://schemas.microsoft.com/office/drawing/2014/main" id="{D39003B2-0A29-55E8-6094-68973C62FD6E}"/>
                </a:ext>
              </a:extLst>
            </p:cNvPr>
            <p:cNvSpPr txBox="1"/>
            <p:nvPr/>
          </p:nvSpPr>
          <p:spPr>
            <a:xfrm>
              <a:off x="623392" y="3317089"/>
              <a:ext cx="6096000" cy="30777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400" u="none" strike="noStrike" kern="1200" cap="none" spc="0" normalizeH="0" baseline="0" noProof="0" dirty="0">
                  <a:ln>
                    <a:noFill/>
                  </a:ln>
                  <a:solidFill>
                    <a:prstClr val="white">
                      <a:alpha val="70000"/>
                    </a:prstClr>
                  </a:solidFill>
                  <a:effectLst/>
                  <a:uLnTx/>
                  <a:uFillTx/>
                  <a:latin typeface="Source Han Sans CN Regular" panose="020B0500000000000000" pitchFamily="34" charset="-128"/>
                  <a:ea typeface="Source Han Sans CN Regular" panose="020B0500000000000000" pitchFamily="34" charset="-128"/>
                </a:rPr>
                <a:t>《</a:t>
              </a:r>
              <a:r>
                <a:rPr kumimoji="0" lang="zh-CN" altLang="en-US" sz="1400" u="none" strike="noStrike" kern="1200" cap="none" spc="0" normalizeH="0" baseline="0" noProof="0" dirty="0">
                  <a:ln>
                    <a:noFill/>
                  </a:ln>
                  <a:solidFill>
                    <a:prstClr val="white">
                      <a:alpha val="70000"/>
                    </a:prstClr>
                  </a:solidFill>
                  <a:effectLst/>
                  <a:uLnTx/>
                  <a:uFillTx/>
                  <a:latin typeface="Source Han Sans CN Regular" panose="020B0500000000000000" pitchFamily="34" charset="-128"/>
                  <a:ea typeface="Source Han Sans CN Regular" panose="020B0500000000000000" pitchFamily="34" charset="-128"/>
                </a:rPr>
                <a:t>生育健康及妇女儿童健康保障</a:t>
              </a:r>
              <a:r>
                <a:rPr kumimoji="0" lang="en-US" altLang="zh-CN" sz="1400" u="none" strike="noStrike" kern="1200" cap="none" spc="0" normalizeH="0" baseline="0" noProof="0" dirty="0">
                  <a:ln>
                    <a:noFill/>
                  </a:ln>
                  <a:solidFill>
                    <a:prstClr val="white">
                      <a:alpha val="70000"/>
                    </a:prstClr>
                  </a:solidFill>
                  <a:effectLst/>
                  <a:uLnTx/>
                  <a:uFillTx/>
                  <a:latin typeface="Source Han Sans CN Regular" panose="020B0500000000000000" pitchFamily="34" charset="-128"/>
                  <a:ea typeface="Source Han Sans CN Regular" panose="020B0500000000000000" pitchFamily="34" charset="-128"/>
                </a:rPr>
                <a:t>》</a:t>
              </a:r>
              <a:r>
                <a:rPr kumimoji="0" lang="zh-CN" altLang="en-US" sz="1400" u="none" strike="noStrike" kern="1200" cap="none" spc="0" normalizeH="0" baseline="0" noProof="0" dirty="0">
                  <a:ln>
                    <a:noFill/>
                  </a:ln>
                  <a:solidFill>
                    <a:prstClr val="white">
                      <a:alpha val="70000"/>
                    </a:prstClr>
                  </a:solidFill>
                  <a:effectLst/>
                  <a:uLnTx/>
                  <a:uFillTx/>
                  <a:latin typeface="Source Han Sans CN Regular" panose="020B0500000000000000" pitchFamily="34" charset="-128"/>
                  <a:ea typeface="Source Han Sans CN Regular" panose="020B0500000000000000" pitchFamily="34" charset="-128"/>
                </a:rPr>
                <a:t>重点研发计划专项项目申报 </a:t>
              </a:r>
            </a:p>
          </p:txBody>
        </p:sp>
        <p:cxnSp>
          <p:nvCxnSpPr>
            <p:cNvPr id="6" name="直接连接符 15">
              <a:extLst>
                <a:ext uri="{FF2B5EF4-FFF2-40B4-BE49-F238E27FC236}">
                  <a16:creationId xmlns:a16="http://schemas.microsoft.com/office/drawing/2014/main" id="{C1A384F9-3C5B-6BED-D218-AD899BD9685C}"/>
                </a:ext>
              </a:extLst>
            </p:cNvPr>
            <p:cNvCxnSpPr>
              <a:cxnSpLocks/>
            </p:cNvCxnSpPr>
            <p:nvPr/>
          </p:nvCxnSpPr>
          <p:spPr>
            <a:xfrm>
              <a:off x="802233" y="3684589"/>
              <a:ext cx="4700785" cy="0"/>
            </a:xfrm>
            <a:prstGeom prst="line">
              <a:avLst/>
            </a:prstGeom>
            <a:ln w="12700">
              <a:solidFill>
                <a:srgbClr val="CDE6F9">
                  <a:alpha val="50000"/>
                </a:srgbClr>
              </a:solidFill>
            </a:ln>
          </p:spPr>
          <p:style>
            <a:lnRef idx="1">
              <a:schemeClr val="accent1"/>
            </a:lnRef>
            <a:fillRef idx="0">
              <a:schemeClr val="accent1"/>
            </a:fillRef>
            <a:effectRef idx="0">
              <a:schemeClr val="accent1"/>
            </a:effectRef>
            <a:fontRef idx="minor">
              <a:schemeClr val="tx1"/>
            </a:fontRef>
          </p:style>
        </p:cxnSp>
        <p:grpSp>
          <p:nvGrpSpPr>
            <p:cNvPr id="37" name="组合 36">
              <a:extLst>
                <a:ext uri="{FF2B5EF4-FFF2-40B4-BE49-F238E27FC236}">
                  <a16:creationId xmlns:a16="http://schemas.microsoft.com/office/drawing/2014/main" id="{6C172E27-B461-8824-970C-627C5704B5BB}"/>
                </a:ext>
              </a:extLst>
            </p:cNvPr>
            <p:cNvGrpSpPr/>
            <p:nvPr/>
          </p:nvGrpSpPr>
          <p:grpSpPr>
            <a:xfrm>
              <a:off x="695400" y="1794928"/>
              <a:ext cx="8478741" cy="1405637"/>
              <a:chOff x="695400" y="1794928"/>
              <a:chExt cx="8478741" cy="1405637"/>
            </a:xfrm>
          </p:grpSpPr>
          <p:sp>
            <p:nvSpPr>
              <p:cNvPr id="4" name="文本框 3">
                <a:extLst>
                  <a:ext uri="{FF2B5EF4-FFF2-40B4-BE49-F238E27FC236}">
                    <a16:creationId xmlns:a16="http://schemas.microsoft.com/office/drawing/2014/main" id="{373FD89B-DB72-1AF0-4709-56BD08F13102}"/>
                  </a:ext>
                </a:extLst>
              </p:cNvPr>
              <p:cNvSpPr txBox="1"/>
              <p:nvPr/>
            </p:nvSpPr>
            <p:spPr>
              <a:xfrm>
                <a:off x="695400" y="1794928"/>
                <a:ext cx="5724644" cy="830997"/>
              </a:xfrm>
              <a:prstGeom prst="rect">
                <a:avLst/>
              </a:prstGeom>
              <a:noFill/>
              <a:ln>
                <a:noFill/>
              </a:ln>
            </p:spPr>
            <p:txBody>
              <a:bodyPr wrap="none" rtlCol="0">
                <a:spAutoFit/>
              </a:bodyPr>
              <a:lstStyle/>
              <a:p>
                <a:r>
                  <a:rPr kumimoji="0" lang="zh-CN" altLang="en-US" sz="4800" b="1" u="none" strike="noStrike" kern="1200" cap="none" spc="0" normalizeH="0" baseline="0" noProof="0" dirty="0">
                    <a:ln w="12700">
                      <a:solidFill>
                        <a:schemeClr val="bg1">
                          <a:alpha val="80000"/>
                        </a:schemeClr>
                      </a:solidFill>
                    </a:ln>
                    <a:noFill/>
                    <a:effectLst/>
                    <a:uLnTx/>
                    <a:uFillTx/>
                    <a:latin typeface="Source Han Sans CN Bold" panose="020B0500000000000000" pitchFamily="34" charset="-128"/>
                    <a:ea typeface="Source Han Sans CN Bold" panose="020B0500000000000000" pitchFamily="34" charset="-128"/>
                  </a:rPr>
                  <a:t>功能性出生缺陷疾病</a:t>
                </a:r>
                <a:endParaRPr kumimoji="0" lang="en-US" altLang="zh-CN" sz="4800" b="1" u="none" strike="noStrike" kern="1200" cap="none" spc="0" normalizeH="0" baseline="0" noProof="0" dirty="0">
                  <a:ln w="12700">
                    <a:solidFill>
                      <a:schemeClr val="bg1">
                        <a:alpha val="80000"/>
                      </a:schemeClr>
                    </a:solidFill>
                  </a:ln>
                  <a:noFill/>
                  <a:effectLst/>
                  <a:uLnTx/>
                  <a:uFillTx/>
                  <a:latin typeface="Source Han Sans CN Bold" panose="020B0500000000000000" pitchFamily="34" charset="-128"/>
                  <a:ea typeface="Source Han Sans CN Bold" panose="020B0500000000000000" pitchFamily="34" charset="-128"/>
                </a:endParaRPr>
              </a:p>
            </p:txBody>
          </p:sp>
          <p:sp>
            <p:nvSpPr>
              <p:cNvPr id="8" name="文本框 7">
                <a:extLst>
                  <a:ext uri="{FF2B5EF4-FFF2-40B4-BE49-F238E27FC236}">
                    <a16:creationId xmlns:a16="http://schemas.microsoft.com/office/drawing/2014/main" id="{5597ECF3-F3BE-43D0-334D-39D2BA7D0A9E}"/>
                  </a:ext>
                </a:extLst>
              </p:cNvPr>
              <p:cNvSpPr txBox="1"/>
              <p:nvPr/>
            </p:nvSpPr>
            <p:spPr>
              <a:xfrm>
                <a:off x="695400" y="2554234"/>
                <a:ext cx="8478741" cy="646331"/>
              </a:xfrm>
              <a:prstGeom prst="rect">
                <a:avLst/>
              </a:prstGeom>
              <a:noFill/>
            </p:spPr>
            <p:txBody>
              <a:bodyPr wrap="square">
                <a:spAutoFit/>
              </a:bodyPr>
              <a:lstStyle/>
              <a:p>
                <a:r>
                  <a:rPr lang="zh-CN" altLang="en-US" sz="3600" b="1" dirty="0">
                    <a:gradFill flip="none" rotWithShape="1">
                      <a:gsLst>
                        <a:gs pos="0">
                          <a:schemeClr val="bg1"/>
                        </a:gs>
                        <a:gs pos="100000">
                          <a:srgbClr val="A6D3F4"/>
                        </a:gs>
                      </a:gsLst>
                      <a:lin ang="5400000" scaled="1"/>
                      <a:tileRect/>
                    </a:gradFill>
                    <a:latin typeface="Source Han Sans CN Bold" panose="020B0500000000000000" pitchFamily="34" charset="-128"/>
                    <a:ea typeface="Source Han Sans CN Bold" panose="020B0500000000000000" pitchFamily="34" charset="-128"/>
                  </a:rPr>
                  <a:t>病因学研究    精准干预    救助体系构建</a:t>
                </a:r>
              </a:p>
            </p:txBody>
          </p:sp>
          <p:grpSp>
            <p:nvGrpSpPr>
              <p:cNvPr id="17" name="组合 16">
                <a:extLst>
                  <a:ext uri="{FF2B5EF4-FFF2-40B4-BE49-F238E27FC236}">
                    <a16:creationId xmlns:a16="http://schemas.microsoft.com/office/drawing/2014/main" id="{01D27391-679A-8020-D29C-C581A472165E}"/>
                  </a:ext>
                </a:extLst>
              </p:cNvPr>
              <p:cNvGrpSpPr/>
              <p:nvPr/>
            </p:nvGrpSpPr>
            <p:grpSpPr>
              <a:xfrm>
                <a:off x="3287687" y="2705953"/>
                <a:ext cx="2261049" cy="320765"/>
                <a:chOff x="3287687" y="3468275"/>
                <a:chExt cx="2261049" cy="342894"/>
              </a:xfrm>
            </p:grpSpPr>
            <p:sp>
              <p:nvSpPr>
                <p:cNvPr id="10" name="矩形 9">
                  <a:extLst>
                    <a:ext uri="{FF2B5EF4-FFF2-40B4-BE49-F238E27FC236}">
                      <a16:creationId xmlns:a16="http://schemas.microsoft.com/office/drawing/2014/main" id="{E3F8D5E1-AF5A-FD0E-E6AA-A6481D3F8836}"/>
                    </a:ext>
                  </a:extLst>
                </p:cNvPr>
                <p:cNvSpPr/>
                <p:nvPr/>
              </p:nvSpPr>
              <p:spPr>
                <a:xfrm rot="5400000">
                  <a:off x="3139100" y="3616862"/>
                  <a:ext cx="342894" cy="45719"/>
                </a:xfrm>
                <a:prstGeom prst="rect">
                  <a:avLst/>
                </a:prstGeom>
                <a:gradFill flip="none" rotWithShape="1">
                  <a:gsLst>
                    <a:gs pos="0">
                      <a:schemeClr val="accent1">
                        <a:lumMod val="5000"/>
                        <a:lumOff val="95000"/>
                      </a:schemeClr>
                    </a:gs>
                    <a:gs pos="99000">
                      <a:srgbClr val="CFE7F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351">
                    <a:latin typeface="Source Han Sans CN Regular" panose="020B0500000000000000" pitchFamily="34" charset="-128"/>
                    <a:ea typeface="Source Han Sans CN Regular" panose="020B0500000000000000" pitchFamily="34" charset="-128"/>
                  </a:endParaRPr>
                </a:p>
              </p:txBody>
            </p:sp>
            <p:sp>
              <p:nvSpPr>
                <p:cNvPr id="11" name="矩形 10">
                  <a:extLst>
                    <a:ext uri="{FF2B5EF4-FFF2-40B4-BE49-F238E27FC236}">
                      <a16:creationId xmlns:a16="http://schemas.microsoft.com/office/drawing/2014/main" id="{5FF28D3B-F0FF-0822-4402-4450CE479339}"/>
                    </a:ext>
                  </a:extLst>
                </p:cNvPr>
                <p:cNvSpPr/>
                <p:nvPr/>
              </p:nvSpPr>
              <p:spPr>
                <a:xfrm rot="5400000">
                  <a:off x="5354430" y="3616862"/>
                  <a:ext cx="342894" cy="45719"/>
                </a:xfrm>
                <a:prstGeom prst="rect">
                  <a:avLst/>
                </a:prstGeom>
                <a:gradFill flip="none" rotWithShape="1">
                  <a:gsLst>
                    <a:gs pos="0">
                      <a:schemeClr val="accent1">
                        <a:lumMod val="5000"/>
                        <a:lumOff val="95000"/>
                      </a:schemeClr>
                    </a:gs>
                    <a:gs pos="99000">
                      <a:srgbClr val="CFE7F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351">
                    <a:latin typeface="Source Han Sans CN Regular" panose="020B0500000000000000" pitchFamily="34" charset="-128"/>
                    <a:ea typeface="Source Han Sans CN Regular" panose="020B0500000000000000" pitchFamily="34" charset="-128"/>
                  </a:endParaRPr>
                </a:p>
              </p:txBody>
            </p:sp>
          </p:grpSp>
        </p:grpSp>
      </p:grpSp>
      <p:grpSp>
        <p:nvGrpSpPr>
          <p:cNvPr id="30" name="组合 29">
            <a:extLst>
              <a:ext uri="{FF2B5EF4-FFF2-40B4-BE49-F238E27FC236}">
                <a16:creationId xmlns:a16="http://schemas.microsoft.com/office/drawing/2014/main" id="{C4210668-6EAD-E827-64DA-023D3662C1FB}"/>
              </a:ext>
            </a:extLst>
          </p:cNvPr>
          <p:cNvGrpSpPr/>
          <p:nvPr/>
        </p:nvGrpSpPr>
        <p:grpSpPr>
          <a:xfrm>
            <a:off x="1483519" y="5891225"/>
            <a:ext cx="0" cy="728617"/>
            <a:chOff x="1483519" y="5891225"/>
            <a:chExt cx="0" cy="728617"/>
          </a:xfrm>
        </p:grpSpPr>
        <p:cxnSp>
          <p:nvCxnSpPr>
            <p:cNvPr id="21" name="直接连接符 13">
              <a:extLst>
                <a:ext uri="{FF2B5EF4-FFF2-40B4-BE49-F238E27FC236}">
                  <a16:creationId xmlns:a16="http://schemas.microsoft.com/office/drawing/2014/main" id="{2CEB76E8-1DF0-5170-DF78-C2EE305156FA}"/>
                </a:ext>
              </a:extLst>
            </p:cNvPr>
            <p:cNvCxnSpPr>
              <a:cxnSpLocks/>
            </p:cNvCxnSpPr>
            <p:nvPr/>
          </p:nvCxnSpPr>
          <p:spPr>
            <a:xfrm>
              <a:off x="1483519" y="5891225"/>
              <a:ext cx="0" cy="139065"/>
            </a:xfrm>
            <a:prstGeom prst="line">
              <a:avLst/>
            </a:prstGeom>
            <a:ln>
              <a:solidFill>
                <a:srgbClr val="1D3277">
                  <a:alpha val="50000"/>
                </a:srgbClr>
              </a:solidFill>
            </a:ln>
          </p:spPr>
          <p:style>
            <a:lnRef idx="1">
              <a:schemeClr val="accent1"/>
            </a:lnRef>
            <a:fillRef idx="0">
              <a:schemeClr val="accent1"/>
            </a:fillRef>
            <a:effectRef idx="0">
              <a:schemeClr val="accent1"/>
            </a:effectRef>
            <a:fontRef idx="minor">
              <a:schemeClr val="tx1"/>
            </a:fontRef>
          </p:style>
        </p:cxnSp>
        <p:cxnSp>
          <p:nvCxnSpPr>
            <p:cNvPr id="28" name="直接连接符 13">
              <a:extLst>
                <a:ext uri="{FF2B5EF4-FFF2-40B4-BE49-F238E27FC236}">
                  <a16:creationId xmlns:a16="http://schemas.microsoft.com/office/drawing/2014/main" id="{00294373-04B9-A658-42F6-F74E15C4B536}"/>
                </a:ext>
              </a:extLst>
            </p:cNvPr>
            <p:cNvCxnSpPr>
              <a:cxnSpLocks/>
            </p:cNvCxnSpPr>
            <p:nvPr/>
          </p:nvCxnSpPr>
          <p:spPr>
            <a:xfrm>
              <a:off x="1483519" y="6189037"/>
              <a:ext cx="0" cy="139065"/>
            </a:xfrm>
            <a:prstGeom prst="line">
              <a:avLst/>
            </a:prstGeom>
            <a:ln>
              <a:solidFill>
                <a:srgbClr val="1D3277">
                  <a:alpha val="50000"/>
                </a:srgbClr>
              </a:solidFill>
            </a:ln>
          </p:spPr>
          <p:style>
            <a:lnRef idx="1">
              <a:schemeClr val="accent1"/>
            </a:lnRef>
            <a:fillRef idx="0">
              <a:schemeClr val="accent1"/>
            </a:fillRef>
            <a:effectRef idx="0">
              <a:schemeClr val="accent1"/>
            </a:effectRef>
            <a:fontRef idx="minor">
              <a:schemeClr val="tx1"/>
            </a:fontRef>
          </p:style>
        </p:cxnSp>
        <p:cxnSp>
          <p:nvCxnSpPr>
            <p:cNvPr id="29" name="直接连接符 13">
              <a:extLst>
                <a:ext uri="{FF2B5EF4-FFF2-40B4-BE49-F238E27FC236}">
                  <a16:creationId xmlns:a16="http://schemas.microsoft.com/office/drawing/2014/main" id="{FC778DE3-9DA8-4240-65EF-785EF9537994}"/>
                </a:ext>
              </a:extLst>
            </p:cNvPr>
            <p:cNvCxnSpPr>
              <a:cxnSpLocks/>
            </p:cNvCxnSpPr>
            <p:nvPr/>
          </p:nvCxnSpPr>
          <p:spPr>
            <a:xfrm>
              <a:off x="1483519" y="6480777"/>
              <a:ext cx="0" cy="139065"/>
            </a:xfrm>
            <a:prstGeom prst="line">
              <a:avLst/>
            </a:prstGeom>
            <a:ln>
              <a:solidFill>
                <a:srgbClr val="1D3277">
                  <a:alpha val="50000"/>
                </a:srgbClr>
              </a:solidFill>
            </a:ln>
          </p:spPr>
          <p:style>
            <a:lnRef idx="1">
              <a:schemeClr val="accent1"/>
            </a:lnRef>
            <a:fillRef idx="0">
              <a:schemeClr val="accent1"/>
            </a:fillRef>
            <a:effectRef idx="0">
              <a:schemeClr val="accent1"/>
            </a:effectRef>
            <a:fontRef idx="minor">
              <a:schemeClr val="tx1"/>
            </a:fontRef>
          </p:style>
        </p:cxnSp>
      </p:grpSp>
      <p:sp>
        <p:nvSpPr>
          <p:cNvPr id="44" name="文本框 43">
            <a:extLst>
              <a:ext uri="{FF2B5EF4-FFF2-40B4-BE49-F238E27FC236}">
                <a16:creationId xmlns:a16="http://schemas.microsoft.com/office/drawing/2014/main" id="{88210BC2-857F-3FA3-2B0F-CAE811B3279B}"/>
              </a:ext>
            </a:extLst>
          </p:cNvPr>
          <p:cNvSpPr txBox="1"/>
          <p:nvPr/>
        </p:nvSpPr>
        <p:spPr>
          <a:xfrm>
            <a:off x="-253510" y="-474591"/>
            <a:ext cx="10376559" cy="1631216"/>
          </a:xfrm>
          <a:prstGeom prst="rect">
            <a:avLst/>
          </a:prstGeom>
          <a:noFill/>
        </p:spPr>
        <p:txBody>
          <a:bodyPr wrap="none" rtlCol="0">
            <a:spAutoFit/>
          </a:bodyPr>
          <a:lstStyle/>
          <a:p>
            <a:r>
              <a:rPr kumimoji="1" lang="en-US" altLang="zh-CN" sz="10000" dirty="0">
                <a:solidFill>
                  <a:schemeClr val="bg1">
                    <a:alpha val="4000"/>
                  </a:schemeClr>
                </a:solidFill>
                <a:latin typeface="Arial" panose="020B0604020202020204" pitchFamily="34" charset="0"/>
                <a:cs typeface="Arial" panose="020B0604020202020204" pitchFamily="34" charset="0"/>
              </a:rPr>
              <a:t>F</a:t>
            </a:r>
            <a:r>
              <a:rPr kumimoji="1" lang="en" altLang="zh-CN" sz="10000" dirty="0">
                <a:solidFill>
                  <a:schemeClr val="bg1">
                    <a:alpha val="4000"/>
                  </a:schemeClr>
                </a:solidFill>
                <a:latin typeface="Arial" panose="020B0604020202020204" pitchFamily="34" charset="0"/>
                <a:cs typeface="Arial" panose="020B0604020202020204" pitchFamily="34" charset="0"/>
              </a:rPr>
              <a:t>UN</a:t>
            </a:r>
            <a:r>
              <a:rPr kumimoji="1" lang="en-US" altLang="zh-CN" sz="10000" dirty="0">
                <a:solidFill>
                  <a:schemeClr val="bg1">
                    <a:alpha val="4000"/>
                  </a:schemeClr>
                </a:solidFill>
                <a:latin typeface="Arial" panose="020B0604020202020204" pitchFamily="34" charset="0"/>
                <a:cs typeface="Arial" panose="020B0604020202020204" pitchFamily="34" charset="0"/>
              </a:rPr>
              <a:t>CT</a:t>
            </a:r>
            <a:r>
              <a:rPr kumimoji="1" lang="en" altLang="zh-CN" sz="10000" dirty="0">
                <a:solidFill>
                  <a:schemeClr val="bg1">
                    <a:alpha val="4000"/>
                  </a:schemeClr>
                </a:solidFill>
                <a:latin typeface="Arial" panose="020B0604020202020204" pitchFamily="34" charset="0"/>
                <a:cs typeface="Arial" panose="020B0604020202020204" pitchFamily="34" charset="0"/>
              </a:rPr>
              <a:t>IO</a:t>
            </a:r>
            <a:r>
              <a:rPr kumimoji="1" lang="en-US" altLang="zh-CN" sz="10000" dirty="0">
                <a:solidFill>
                  <a:schemeClr val="bg1">
                    <a:alpha val="4000"/>
                  </a:schemeClr>
                </a:solidFill>
                <a:latin typeface="Arial" panose="020B0604020202020204" pitchFamily="34" charset="0"/>
                <a:cs typeface="Arial" panose="020B0604020202020204" pitchFamily="34" charset="0"/>
              </a:rPr>
              <a:t>NA</a:t>
            </a:r>
            <a:r>
              <a:rPr kumimoji="1" lang="en" altLang="zh-CN" sz="10000" dirty="0">
                <a:solidFill>
                  <a:schemeClr val="bg1">
                    <a:alpha val="4000"/>
                  </a:schemeClr>
                </a:solidFill>
                <a:latin typeface="Arial" panose="020B0604020202020204" pitchFamily="34" charset="0"/>
                <a:cs typeface="Arial" panose="020B0604020202020204" pitchFamily="34" charset="0"/>
              </a:rPr>
              <a:t>LI</a:t>
            </a:r>
            <a:r>
              <a:rPr kumimoji="1" lang="en-US" altLang="zh-CN" sz="10000" dirty="0">
                <a:solidFill>
                  <a:schemeClr val="bg1">
                    <a:alpha val="4000"/>
                  </a:schemeClr>
                </a:solidFill>
                <a:latin typeface="Arial" panose="020B0604020202020204" pitchFamily="34" charset="0"/>
                <a:cs typeface="Arial" panose="020B0604020202020204" pitchFamily="34" charset="0"/>
              </a:rPr>
              <a:t>TY</a:t>
            </a:r>
            <a:endParaRPr kumimoji="1" lang="zh-CN" altLang="en-US" sz="10000" dirty="0">
              <a:solidFill>
                <a:schemeClr val="bg1">
                  <a:alpha val="4000"/>
                </a:schemeClr>
              </a:solidFill>
              <a:latin typeface="Arial" panose="020B0604020202020204" pitchFamily="34" charset="0"/>
              <a:cs typeface="Arial" panose="020B0604020202020204" pitchFamily="34" charset="0"/>
            </a:endParaRPr>
          </a:p>
        </p:txBody>
      </p:sp>
      <p:sp>
        <p:nvSpPr>
          <p:cNvPr id="45" name="文本框 44">
            <a:extLst>
              <a:ext uri="{FF2B5EF4-FFF2-40B4-BE49-F238E27FC236}">
                <a16:creationId xmlns:a16="http://schemas.microsoft.com/office/drawing/2014/main" id="{626E4F9E-9EE2-1A70-FFED-EC9BB0BEE8C2}"/>
              </a:ext>
            </a:extLst>
          </p:cNvPr>
          <p:cNvSpPr txBox="1"/>
          <p:nvPr/>
        </p:nvSpPr>
        <p:spPr>
          <a:xfrm>
            <a:off x="-486489" y="4314362"/>
            <a:ext cx="6252210" cy="1631216"/>
          </a:xfrm>
          <a:prstGeom prst="rect">
            <a:avLst/>
          </a:prstGeom>
          <a:noFill/>
        </p:spPr>
        <p:txBody>
          <a:bodyPr wrap="square" rtlCol="0">
            <a:spAutoFit/>
          </a:bodyPr>
          <a:lstStyle/>
          <a:p>
            <a:r>
              <a:rPr kumimoji="1" lang="en-US" altLang="zh-CN" sz="10000" dirty="0">
                <a:solidFill>
                  <a:schemeClr val="bg1">
                    <a:alpha val="3000"/>
                  </a:schemeClr>
                </a:solidFill>
                <a:latin typeface="Arial" panose="020B0604020202020204" pitchFamily="34" charset="0"/>
                <a:cs typeface="Arial" panose="020B0604020202020204" pitchFamily="34" charset="0"/>
              </a:rPr>
              <a:t>DI</a:t>
            </a:r>
            <a:r>
              <a:rPr kumimoji="1" lang="en" altLang="zh-CN" sz="10000" dirty="0">
                <a:solidFill>
                  <a:schemeClr val="bg1">
                    <a:alpha val="3000"/>
                  </a:schemeClr>
                </a:solidFill>
                <a:latin typeface="Arial" panose="020B0604020202020204" pitchFamily="34" charset="0"/>
                <a:cs typeface="Arial" panose="020B0604020202020204" pitchFamily="34" charset="0"/>
              </a:rPr>
              <a:t>SEASE</a:t>
            </a:r>
            <a:endParaRPr kumimoji="1" lang="zh-CN" altLang="en-US" sz="10000" dirty="0">
              <a:solidFill>
                <a:schemeClr val="bg1">
                  <a:alpha val="3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211353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a:extLst>
              <a:ext uri="{FF2B5EF4-FFF2-40B4-BE49-F238E27FC236}">
                <a16:creationId xmlns:a16="http://schemas.microsoft.com/office/drawing/2014/main" id="{77236212-40A1-E40F-ED9D-55E03717F1FA}"/>
              </a:ext>
            </a:extLst>
          </p:cNvPr>
          <p:cNvSpPr/>
          <p:nvPr/>
        </p:nvSpPr>
        <p:spPr>
          <a:xfrm>
            <a:off x="-7051" y="-11382"/>
            <a:ext cx="12206103" cy="6880765"/>
          </a:xfrm>
          <a:prstGeom prst="rect">
            <a:avLst/>
          </a:prstGeom>
          <a:gradFill flip="none" rotWithShape="1">
            <a:gsLst>
              <a:gs pos="0">
                <a:srgbClr val="014BC3">
                  <a:lumMod val="65334"/>
                  <a:alpha val="6000"/>
                </a:srgbClr>
              </a:gs>
              <a:gs pos="72000">
                <a:srgbClr val="014BC3">
                  <a:alpha val="6000"/>
                </a:srgbClr>
              </a:gs>
              <a:gs pos="100000">
                <a:srgbClr val="0FA8EA">
                  <a:alpha val="6000"/>
                </a:srgbClr>
              </a:gs>
            </a:gsLst>
            <a:path path="circle">
              <a:fillToRect l="100000" t="100000"/>
            </a:path>
            <a:tileRect r="-100000" b="-100000"/>
          </a:gradFill>
          <a:ln w="12700" cap="flat" cmpd="sng" algn="ctr">
            <a:noFill/>
            <a:prstDash val="solid"/>
            <a:miter lim="800000"/>
          </a:ln>
          <a:effectLst/>
        </p:spPr>
        <p:txBody>
          <a:bodyPr rtlCol="0" anchor="ctr"/>
          <a:lstStyle/>
          <a:p>
            <a:pPr algn="ctr">
              <a:defRPr/>
            </a:pPr>
            <a:endParaRPr lang="zh-CN" altLang="en-US" sz="2400" kern="0" dirty="0">
              <a:solidFill>
                <a:prstClr val="white"/>
              </a:solidFill>
              <a:latin typeface="Roboto Regular"/>
              <a:ea typeface="思源黑体 CN Regular"/>
            </a:endParaRPr>
          </a:p>
        </p:txBody>
      </p:sp>
      <p:sp>
        <p:nvSpPr>
          <p:cNvPr id="6" name="文本框 5">
            <a:extLst>
              <a:ext uri="{FF2B5EF4-FFF2-40B4-BE49-F238E27FC236}">
                <a16:creationId xmlns:a16="http://schemas.microsoft.com/office/drawing/2014/main" id="{285B9786-C499-2CE4-E2CE-B8E88D162B50}"/>
              </a:ext>
            </a:extLst>
          </p:cNvPr>
          <p:cNvSpPr txBox="1"/>
          <p:nvPr/>
        </p:nvSpPr>
        <p:spPr>
          <a:xfrm>
            <a:off x="-822960" y="-160782"/>
            <a:ext cx="4695516" cy="1446550"/>
          </a:xfrm>
          <a:prstGeom prst="rect">
            <a:avLst/>
          </a:prstGeom>
          <a:noFill/>
        </p:spPr>
        <p:txBody>
          <a:bodyPr wrap="none">
            <a:spAutoFit/>
          </a:bodyPr>
          <a:lstStyle/>
          <a:p>
            <a:pPr>
              <a:defRPr/>
            </a:pPr>
            <a:r>
              <a:rPr lang="en-US" altLang="zh-CN" sz="8800" dirty="0">
                <a:gradFill>
                  <a:gsLst>
                    <a:gs pos="0">
                      <a:prstClr val="white">
                        <a:lumMod val="85000"/>
                        <a:alpha val="58000"/>
                      </a:prstClr>
                    </a:gs>
                    <a:gs pos="100000">
                      <a:prstClr val="white">
                        <a:lumMod val="95000"/>
                        <a:alpha val="24000"/>
                      </a:prstClr>
                    </a:gs>
                  </a:gsLst>
                  <a:lin ang="0" scaled="1"/>
                </a:gradFill>
                <a:latin typeface="Helvetica85-Heavy"/>
                <a:ea typeface="思源黑体 CN Bold"/>
              </a:rPr>
              <a:t>RELATION</a:t>
            </a:r>
            <a:endParaRPr lang="zh-CN" altLang="en-US" sz="8800" dirty="0">
              <a:gradFill>
                <a:gsLst>
                  <a:gs pos="0">
                    <a:prstClr val="white">
                      <a:lumMod val="85000"/>
                      <a:alpha val="58000"/>
                    </a:prstClr>
                  </a:gs>
                  <a:gs pos="100000">
                    <a:prstClr val="white">
                      <a:lumMod val="95000"/>
                      <a:alpha val="24000"/>
                    </a:prstClr>
                  </a:gs>
                </a:gsLst>
                <a:lin ang="0" scaled="1"/>
              </a:gradFill>
              <a:latin typeface="Helvetica85-Heavy"/>
              <a:ea typeface="思源黑体 CN Bold"/>
            </a:endParaRPr>
          </a:p>
        </p:txBody>
      </p:sp>
      <p:sp>
        <p:nvSpPr>
          <p:cNvPr id="7" name="文本框 6">
            <a:extLst>
              <a:ext uri="{FF2B5EF4-FFF2-40B4-BE49-F238E27FC236}">
                <a16:creationId xmlns:a16="http://schemas.microsoft.com/office/drawing/2014/main" id="{B0014653-EE07-83AF-631C-A309DFD0328C}"/>
              </a:ext>
            </a:extLst>
          </p:cNvPr>
          <p:cNvSpPr txBox="1"/>
          <p:nvPr/>
        </p:nvSpPr>
        <p:spPr>
          <a:xfrm>
            <a:off x="551384" y="451479"/>
            <a:ext cx="3057247" cy="584775"/>
          </a:xfrm>
          <a:prstGeom prst="rect">
            <a:avLst/>
          </a:prstGeom>
          <a:noFill/>
        </p:spPr>
        <p:txBody>
          <a:bodyPr wrap="none">
            <a:spAutoFit/>
          </a:bodyPr>
          <a:lstStyle/>
          <a:p>
            <a:pPr>
              <a:defRPr/>
            </a:pPr>
            <a:r>
              <a:rPr lang="zh-CN" altLang="en-US" sz="3200" dirty="0">
                <a:solidFill>
                  <a:srgbClr val="002461"/>
                </a:solidFill>
                <a:latin typeface="Helvetica85-Heavy"/>
                <a:ea typeface="思源黑体 CN Bold"/>
              </a:rPr>
              <a:t>课题间相互关系</a:t>
            </a:r>
          </a:p>
        </p:txBody>
      </p:sp>
      <p:grpSp>
        <p:nvGrpSpPr>
          <p:cNvPr id="5" name="组合 4">
            <a:extLst>
              <a:ext uri="{FF2B5EF4-FFF2-40B4-BE49-F238E27FC236}">
                <a16:creationId xmlns:a16="http://schemas.microsoft.com/office/drawing/2014/main" id="{A5DDC05A-9419-2842-4CE9-7CB374D453E6}"/>
              </a:ext>
            </a:extLst>
          </p:cNvPr>
          <p:cNvGrpSpPr/>
          <p:nvPr/>
        </p:nvGrpSpPr>
        <p:grpSpPr>
          <a:xfrm>
            <a:off x="977096" y="1185654"/>
            <a:ext cx="10237809" cy="5390715"/>
            <a:chOff x="977096" y="1185654"/>
            <a:chExt cx="10237809" cy="5390715"/>
          </a:xfrm>
        </p:grpSpPr>
        <p:sp>
          <p:nvSpPr>
            <p:cNvPr id="24" name="矩形: 圆角 32">
              <a:extLst>
                <a:ext uri="{FF2B5EF4-FFF2-40B4-BE49-F238E27FC236}">
                  <a16:creationId xmlns:a16="http://schemas.microsoft.com/office/drawing/2014/main" id="{4479BAB2-A6C3-06B3-10B9-DEEF152CBDDB}"/>
                </a:ext>
              </a:extLst>
            </p:cNvPr>
            <p:cNvSpPr/>
            <p:nvPr/>
          </p:nvSpPr>
          <p:spPr>
            <a:xfrm>
              <a:off x="1548153" y="1410783"/>
              <a:ext cx="9074445" cy="680920"/>
            </a:xfrm>
            <a:prstGeom prst="roundRect">
              <a:avLst>
                <a:gd name="adj" fmla="val 6863"/>
              </a:avLst>
            </a:prstGeom>
            <a:solidFill>
              <a:srgbClr val="0048BA">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chemeClr val="bg1">
                    <a:lumMod val="75000"/>
                  </a:schemeClr>
                </a:solidFill>
                <a:latin typeface="Roboto Regular"/>
                <a:ea typeface="思源黑体 CN Regular"/>
              </a:endParaRPr>
            </a:p>
          </p:txBody>
        </p:sp>
        <p:sp>
          <p:nvSpPr>
            <p:cNvPr id="28" name="矩形: 圆角 25">
              <a:extLst>
                <a:ext uri="{FF2B5EF4-FFF2-40B4-BE49-F238E27FC236}">
                  <a16:creationId xmlns:a16="http://schemas.microsoft.com/office/drawing/2014/main" id="{551691A8-C102-F57D-E941-22A4E9349F30}"/>
                </a:ext>
              </a:extLst>
            </p:cNvPr>
            <p:cNvSpPr>
              <a:spLocks noChangeAspect="1"/>
            </p:cNvSpPr>
            <p:nvPr/>
          </p:nvSpPr>
          <p:spPr>
            <a:xfrm>
              <a:off x="5260835" y="1185654"/>
              <a:ext cx="1649080" cy="396000"/>
            </a:xfrm>
            <a:prstGeom prst="roundRect">
              <a:avLst>
                <a:gd name="adj" fmla="val 17095"/>
              </a:avLst>
            </a:prstGeom>
            <a:gradFill>
              <a:gsLst>
                <a:gs pos="0">
                  <a:srgbClr val="0E95E3"/>
                </a:gs>
                <a:gs pos="100000">
                  <a:srgbClr val="0C95E2"/>
                </a:gs>
                <a:gs pos="21000">
                  <a:srgbClr val="014BC3">
                    <a:lumMod val="65334"/>
                  </a:srgbClr>
                </a:gs>
                <a:gs pos="91000">
                  <a:srgbClr val="014BC3"/>
                </a:gs>
              </a:gsLst>
              <a:path path="circle">
                <a:fillToRect l="100000" t="100000"/>
              </a:path>
            </a:gradFill>
            <a:ln w="12700" cap="flat" cmpd="sng" algn="ctr">
              <a:noFill/>
              <a:prstDash val="solid"/>
              <a:miter lim="800000"/>
            </a:ln>
            <a:effectLst>
              <a:outerShdw blurRad="297059" dist="38100" dir="5400000" algn="t" rotWithShape="0">
                <a:srgbClr val="024AC3">
                  <a:alpha val="2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dirty="0">
                <a:solidFill>
                  <a:prstClr val="white"/>
                </a:solidFill>
                <a:latin typeface="Gotham Book"/>
                <a:ea typeface="思源黑体 CN Regular"/>
              </a:endParaRPr>
            </a:p>
          </p:txBody>
        </p:sp>
        <p:sp>
          <p:nvSpPr>
            <p:cNvPr id="30" name="文本框 29">
              <a:extLst>
                <a:ext uri="{FF2B5EF4-FFF2-40B4-BE49-F238E27FC236}">
                  <a16:creationId xmlns:a16="http://schemas.microsoft.com/office/drawing/2014/main" id="{CFBFE733-70BF-8707-B7DC-03BC56C7EA44}"/>
                </a:ext>
              </a:extLst>
            </p:cNvPr>
            <p:cNvSpPr txBox="1"/>
            <p:nvPr/>
          </p:nvSpPr>
          <p:spPr>
            <a:xfrm>
              <a:off x="5481026" y="1198988"/>
              <a:ext cx="1208698" cy="369332"/>
            </a:xfrm>
            <a:prstGeom prst="rect">
              <a:avLst/>
            </a:prstGeom>
            <a:noFill/>
          </p:spPr>
          <p:txBody>
            <a:bodyPr wrap="square">
              <a:spAutoFit/>
            </a:bodyPr>
            <a:lstStyle>
              <a:defPPr>
                <a:defRPr lang="zh-CN"/>
              </a:defPPr>
              <a:lvl1pPr algn="ctr">
                <a:defRPr sz="1200" b="1">
                  <a:gradFill>
                    <a:gsLst>
                      <a:gs pos="28000">
                        <a:srgbClr val="2B49AD"/>
                      </a:gs>
                      <a:gs pos="100000">
                        <a:srgbClr val="0070C0"/>
                      </a:gs>
                    </a:gsLst>
                    <a:path path="circle">
                      <a:fillToRect r="100000" b="100000"/>
                    </a:path>
                  </a:gradFill>
                  <a:latin typeface="+mj-ea"/>
                  <a:ea typeface="+mj-ea"/>
                </a:defRPr>
              </a:lvl1pPr>
            </a:lstStyle>
            <a:p>
              <a:pPr>
                <a:defRPr/>
              </a:pPr>
              <a:r>
                <a:rPr lang="zh-CN" altLang="en-US" sz="1800" dirty="0">
                  <a:solidFill>
                    <a:schemeClr val="bg1"/>
                  </a:solidFill>
                  <a:latin typeface="微软雅黑"/>
                  <a:ea typeface="微软雅黑"/>
                </a:rPr>
                <a:t>靶点发现</a:t>
              </a:r>
            </a:p>
          </p:txBody>
        </p:sp>
        <p:sp>
          <p:nvSpPr>
            <p:cNvPr id="35" name="文本框 34">
              <a:extLst>
                <a:ext uri="{FF2B5EF4-FFF2-40B4-BE49-F238E27FC236}">
                  <a16:creationId xmlns:a16="http://schemas.microsoft.com/office/drawing/2014/main" id="{786F3D92-964D-1491-77EB-FF3A9D88BBC2}"/>
                </a:ext>
              </a:extLst>
            </p:cNvPr>
            <p:cNvSpPr txBox="1"/>
            <p:nvPr/>
          </p:nvSpPr>
          <p:spPr>
            <a:xfrm>
              <a:off x="3743339" y="1630247"/>
              <a:ext cx="4684072" cy="385618"/>
            </a:xfrm>
            <a:prstGeom prst="rect">
              <a:avLst/>
            </a:prstGeom>
            <a:noFill/>
          </p:spPr>
          <p:txBody>
            <a:bodyPr wrap="square" rtlCol="0">
              <a:spAutoFit/>
            </a:bodyPr>
            <a:lstStyle/>
            <a:p>
              <a:pPr algn="ctr">
                <a:lnSpc>
                  <a:spcPct val="130000"/>
                </a:lnSpc>
                <a:defRPr/>
              </a:pPr>
              <a:r>
                <a:rPr lang="zh-CN" altLang="en-US" sz="1600" kern="0" dirty="0">
                  <a:solidFill>
                    <a:srgbClr val="002561"/>
                  </a:solidFill>
                  <a:latin typeface="Source Han Sans CN Medium" panose="020B0500000000000000" pitchFamily="34" charset="-128"/>
                  <a:ea typeface="Source Han Sans CN Medium" panose="020B0500000000000000" pitchFamily="34" charset="-128"/>
                  <a:cs typeface="+mn-ea"/>
                  <a:sym typeface="+mn-lt"/>
                </a:rPr>
                <a:t>课题一：多组学在药物机制解析和网络模型的研究</a:t>
              </a:r>
            </a:p>
          </p:txBody>
        </p:sp>
        <p:sp>
          <p:nvSpPr>
            <p:cNvPr id="505" name="矩形: 圆角 32">
              <a:extLst>
                <a:ext uri="{FF2B5EF4-FFF2-40B4-BE49-F238E27FC236}">
                  <a16:creationId xmlns:a16="http://schemas.microsoft.com/office/drawing/2014/main" id="{CE49C583-BCA7-6E1D-909E-9583B9B002C0}"/>
                </a:ext>
              </a:extLst>
            </p:cNvPr>
            <p:cNvSpPr/>
            <p:nvPr/>
          </p:nvSpPr>
          <p:spPr>
            <a:xfrm>
              <a:off x="6154777" y="2807339"/>
              <a:ext cx="4464500" cy="680400"/>
            </a:xfrm>
            <a:prstGeom prst="roundRect">
              <a:avLst>
                <a:gd name="adj" fmla="val 6863"/>
              </a:avLst>
            </a:prstGeom>
            <a:solidFill>
              <a:srgbClr val="0048BA">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chemeClr val="bg1">
                    <a:lumMod val="75000"/>
                  </a:schemeClr>
                </a:solidFill>
                <a:latin typeface="Roboto Regular"/>
                <a:ea typeface="思源黑体 CN Regular"/>
              </a:endParaRPr>
            </a:p>
          </p:txBody>
        </p:sp>
        <p:sp>
          <p:nvSpPr>
            <p:cNvPr id="36" name="矩形: 圆角 32">
              <a:extLst>
                <a:ext uri="{FF2B5EF4-FFF2-40B4-BE49-F238E27FC236}">
                  <a16:creationId xmlns:a16="http://schemas.microsoft.com/office/drawing/2014/main" id="{88907C50-CEC5-5C43-4255-C82F69D6DAFD}"/>
                </a:ext>
              </a:extLst>
            </p:cNvPr>
            <p:cNvSpPr/>
            <p:nvPr/>
          </p:nvSpPr>
          <p:spPr>
            <a:xfrm>
              <a:off x="1548153" y="2808529"/>
              <a:ext cx="4464500" cy="680400"/>
            </a:xfrm>
            <a:prstGeom prst="roundRect">
              <a:avLst>
                <a:gd name="adj" fmla="val 6863"/>
              </a:avLst>
            </a:prstGeom>
            <a:solidFill>
              <a:srgbClr val="0048BA">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chemeClr val="bg1">
                    <a:lumMod val="75000"/>
                  </a:schemeClr>
                </a:solidFill>
                <a:latin typeface="Roboto Regular"/>
                <a:ea typeface="思源黑体 CN Regular"/>
              </a:endParaRPr>
            </a:p>
          </p:txBody>
        </p:sp>
        <p:sp>
          <p:nvSpPr>
            <p:cNvPr id="39" name="文本框 38">
              <a:extLst>
                <a:ext uri="{FF2B5EF4-FFF2-40B4-BE49-F238E27FC236}">
                  <a16:creationId xmlns:a16="http://schemas.microsoft.com/office/drawing/2014/main" id="{8022074E-2639-1FD1-D99F-FAFF1BEFB560}"/>
                </a:ext>
              </a:extLst>
            </p:cNvPr>
            <p:cNvSpPr txBox="1"/>
            <p:nvPr/>
          </p:nvSpPr>
          <p:spPr>
            <a:xfrm>
              <a:off x="1722945" y="3035794"/>
              <a:ext cx="4114917" cy="385618"/>
            </a:xfrm>
            <a:prstGeom prst="rect">
              <a:avLst/>
            </a:prstGeom>
            <a:noFill/>
          </p:spPr>
          <p:txBody>
            <a:bodyPr wrap="square" rtlCol="0">
              <a:spAutoFit/>
            </a:bodyPr>
            <a:lstStyle/>
            <a:p>
              <a:pPr algn="ctr">
                <a:lnSpc>
                  <a:spcPct val="130000"/>
                </a:lnSpc>
                <a:defRPr/>
              </a:pPr>
              <a:r>
                <a:rPr lang="zh-CN" altLang="en-US" sz="1600" kern="0" dirty="0">
                  <a:solidFill>
                    <a:srgbClr val="002561"/>
                  </a:solidFill>
                  <a:latin typeface="Source Han Sans CN Medium" panose="020B0500000000000000" pitchFamily="34" charset="-128"/>
                  <a:ea typeface="Source Han Sans CN Medium" panose="020B0500000000000000" pitchFamily="34" charset="-128"/>
                  <a:cs typeface="+mn-ea"/>
                  <a:sym typeface="+mn-lt"/>
                </a:rPr>
                <a:t>课题二：系统全程闭环，质量评价持续改进</a:t>
              </a:r>
            </a:p>
          </p:txBody>
        </p:sp>
        <p:sp>
          <p:nvSpPr>
            <p:cNvPr id="52" name="文本框 51">
              <a:extLst>
                <a:ext uri="{FF2B5EF4-FFF2-40B4-BE49-F238E27FC236}">
                  <a16:creationId xmlns:a16="http://schemas.microsoft.com/office/drawing/2014/main" id="{9961A225-24CC-3BD7-28E6-D5161ADE31F7}"/>
                </a:ext>
              </a:extLst>
            </p:cNvPr>
            <p:cNvSpPr txBox="1"/>
            <p:nvPr/>
          </p:nvSpPr>
          <p:spPr>
            <a:xfrm>
              <a:off x="6646279" y="3034313"/>
              <a:ext cx="3481496" cy="385618"/>
            </a:xfrm>
            <a:prstGeom prst="rect">
              <a:avLst/>
            </a:prstGeom>
            <a:noFill/>
          </p:spPr>
          <p:txBody>
            <a:bodyPr wrap="square" rtlCol="0">
              <a:spAutoFit/>
            </a:bodyPr>
            <a:lstStyle/>
            <a:p>
              <a:pPr algn="ctr">
                <a:lnSpc>
                  <a:spcPct val="130000"/>
                </a:lnSpc>
                <a:defRPr/>
              </a:pPr>
              <a:r>
                <a:rPr lang="zh-CN" altLang="en-US" sz="1600" kern="0" dirty="0">
                  <a:solidFill>
                    <a:srgbClr val="002561"/>
                  </a:solidFill>
                  <a:latin typeface="Source Han Sans CN Medium" panose="020B0500000000000000" pitchFamily="34" charset="-128"/>
                  <a:ea typeface="Source Han Sans CN Medium" panose="020B0500000000000000" pitchFamily="34" charset="-128"/>
                  <a:cs typeface="+mn-ea"/>
                  <a:sym typeface="+mn-lt"/>
                </a:rPr>
                <a:t>课题三：有效性评价及全程质量指标</a:t>
              </a:r>
            </a:p>
          </p:txBody>
        </p:sp>
        <p:sp>
          <p:nvSpPr>
            <p:cNvPr id="3" name="矩形: 圆角 25">
              <a:extLst>
                <a:ext uri="{FF2B5EF4-FFF2-40B4-BE49-F238E27FC236}">
                  <a16:creationId xmlns:a16="http://schemas.microsoft.com/office/drawing/2014/main" id="{9B6FD536-50FD-825D-BEA9-30AB55AF4952}"/>
                </a:ext>
              </a:extLst>
            </p:cNvPr>
            <p:cNvSpPr>
              <a:spLocks noChangeAspect="1"/>
            </p:cNvSpPr>
            <p:nvPr/>
          </p:nvSpPr>
          <p:spPr>
            <a:xfrm>
              <a:off x="2955403" y="2610530"/>
              <a:ext cx="1650000" cy="396000"/>
            </a:xfrm>
            <a:prstGeom prst="roundRect">
              <a:avLst>
                <a:gd name="adj" fmla="val 19633"/>
              </a:avLst>
            </a:prstGeom>
            <a:gradFill>
              <a:gsLst>
                <a:gs pos="0">
                  <a:srgbClr val="0E95E3"/>
                </a:gs>
                <a:gs pos="100000">
                  <a:srgbClr val="0C95E2"/>
                </a:gs>
                <a:gs pos="21000">
                  <a:srgbClr val="014BC3">
                    <a:lumMod val="65334"/>
                  </a:srgbClr>
                </a:gs>
                <a:gs pos="91000">
                  <a:srgbClr val="014BC3"/>
                </a:gs>
              </a:gsLst>
              <a:path path="circle">
                <a:fillToRect l="100000" t="100000"/>
              </a:path>
            </a:gradFill>
            <a:ln w="12700" cap="flat" cmpd="sng" algn="ctr">
              <a:noFill/>
              <a:prstDash val="solid"/>
              <a:miter lim="800000"/>
            </a:ln>
            <a:effectLst>
              <a:outerShdw blurRad="297059" dist="38100" dir="5400000" algn="t" rotWithShape="0">
                <a:srgbClr val="024AC3">
                  <a:alpha val="2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dirty="0">
                <a:solidFill>
                  <a:prstClr val="white"/>
                </a:solidFill>
                <a:latin typeface="Gotham Book"/>
                <a:ea typeface="思源黑体 CN Regular"/>
              </a:endParaRPr>
            </a:p>
          </p:txBody>
        </p:sp>
        <p:sp>
          <p:nvSpPr>
            <p:cNvPr id="38" name="文本框 37">
              <a:extLst>
                <a:ext uri="{FF2B5EF4-FFF2-40B4-BE49-F238E27FC236}">
                  <a16:creationId xmlns:a16="http://schemas.microsoft.com/office/drawing/2014/main" id="{397CEC6B-71AA-6B38-78C5-E53AED4E6528}"/>
                </a:ext>
              </a:extLst>
            </p:cNvPr>
            <p:cNvSpPr txBox="1"/>
            <p:nvPr/>
          </p:nvSpPr>
          <p:spPr>
            <a:xfrm>
              <a:off x="3176054" y="2623864"/>
              <a:ext cx="1208698" cy="369332"/>
            </a:xfrm>
            <a:prstGeom prst="rect">
              <a:avLst/>
            </a:prstGeom>
            <a:noFill/>
          </p:spPr>
          <p:txBody>
            <a:bodyPr wrap="square">
              <a:spAutoFit/>
            </a:bodyPr>
            <a:lstStyle>
              <a:defPPr>
                <a:defRPr lang="zh-CN"/>
              </a:defPPr>
              <a:lvl1pPr algn="ctr">
                <a:defRPr sz="1200" b="1">
                  <a:gradFill>
                    <a:gsLst>
                      <a:gs pos="28000">
                        <a:srgbClr val="2B49AD"/>
                      </a:gs>
                      <a:gs pos="100000">
                        <a:srgbClr val="0070C0"/>
                      </a:gs>
                    </a:gsLst>
                    <a:path path="circle">
                      <a:fillToRect r="100000" b="100000"/>
                    </a:path>
                  </a:gradFill>
                  <a:latin typeface="+mj-ea"/>
                  <a:ea typeface="+mj-ea"/>
                </a:defRPr>
              </a:lvl1pPr>
            </a:lstStyle>
            <a:p>
              <a:pPr>
                <a:defRPr/>
              </a:pPr>
              <a:r>
                <a:rPr lang="zh-CN" altLang="en-US" sz="1800" dirty="0">
                  <a:solidFill>
                    <a:schemeClr val="bg1"/>
                  </a:solidFill>
                  <a:latin typeface="微软雅黑"/>
                  <a:ea typeface="微软雅黑"/>
                </a:rPr>
                <a:t>主要环节</a:t>
              </a:r>
            </a:p>
          </p:txBody>
        </p:sp>
        <p:sp>
          <p:nvSpPr>
            <p:cNvPr id="4" name="矩形: 圆角 25">
              <a:extLst>
                <a:ext uri="{FF2B5EF4-FFF2-40B4-BE49-F238E27FC236}">
                  <a16:creationId xmlns:a16="http://schemas.microsoft.com/office/drawing/2014/main" id="{E165E4CD-0A92-85A3-6D5F-E9AEB5074EA4}"/>
                </a:ext>
              </a:extLst>
            </p:cNvPr>
            <p:cNvSpPr>
              <a:spLocks noChangeAspect="1"/>
            </p:cNvSpPr>
            <p:nvPr/>
          </p:nvSpPr>
          <p:spPr>
            <a:xfrm>
              <a:off x="7562487" y="2610530"/>
              <a:ext cx="1649081" cy="396000"/>
            </a:xfrm>
            <a:prstGeom prst="roundRect">
              <a:avLst>
                <a:gd name="adj" fmla="val 19633"/>
              </a:avLst>
            </a:prstGeom>
            <a:gradFill>
              <a:gsLst>
                <a:gs pos="0">
                  <a:srgbClr val="0E95E3"/>
                </a:gs>
                <a:gs pos="100000">
                  <a:srgbClr val="0C95E2"/>
                </a:gs>
                <a:gs pos="21000">
                  <a:srgbClr val="014BC3">
                    <a:lumMod val="65334"/>
                  </a:srgbClr>
                </a:gs>
                <a:gs pos="91000">
                  <a:srgbClr val="014BC3"/>
                </a:gs>
              </a:gsLst>
              <a:path path="circle">
                <a:fillToRect l="100000" t="100000"/>
              </a:path>
            </a:gradFill>
            <a:ln w="12700" cap="flat" cmpd="sng" algn="ctr">
              <a:noFill/>
              <a:prstDash val="solid"/>
              <a:miter lim="800000"/>
            </a:ln>
            <a:effectLst>
              <a:outerShdw blurRad="297059" dist="38100" dir="5400000" algn="t" rotWithShape="0">
                <a:srgbClr val="024AC3">
                  <a:alpha val="2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dirty="0">
                <a:solidFill>
                  <a:prstClr val="white"/>
                </a:solidFill>
                <a:latin typeface="Gotham Book"/>
                <a:ea typeface="思源黑体 CN Regular"/>
              </a:endParaRPr>
            </a:p>
          </p:txBody>
        </p:sp>
        <p:sp>
          <p:nvSpPr>
            <p:cNvPr id="41" name="文本框 40">
              <a:extLst>
                <a:ext uri="{FF2B5EF4-FFF2-40B4-BE49-F238E27FC236}">
                  <a16:creationId xmlns:a16="http://schemas.microsoft.com/office/drawing/2014/main" id="{EA25F6A2-AA37-C2E2-149E-804CFB43949E}"/>
                </a:ext>
              </a:extLst>
            </p:cNvPr>
            <p:cNvSpPr txBox="1"/>
            <p:nvPr/>
          </p:nvSpPr>
          <p:spPr>
            <a:xfrm>
              <a:off x="7782678" y="2623864"/>
              <a:ext cx="1208698" cy="369332"/>
            </a:xfrm>
            <a:prstGeom prst="rect">
              <a:avLst/>
            </a:prstGeom>
            <a:noFill/>
          </p:spPr>
          <p:txBody>
            <a:bodyPr wrap="square">
              <a:spAutoFit/>
            </a:bodyPr>
            <a:lstStyle>
              <a:defPPr>
                <a:defRPr lang="zh-CN"/>
              </a:defPPr>
              <a:lvl1pPr algn="ctr">
                <a:defRPr sz="1200" b="1">
                  <a:gradFill>
                    <a:gsLst>
                      <a:gs pos="28000">
                        <a:srgbClr val="2B49AD"/>
                      </a:gs>
                      <a:gs pos="100000">
                        <a:srgbClr val="0070C0"/>
                      </a:gs>
                    </a:gsLst>
                    <a:path path="circle">
                      <a:fillToRect r="100000" b="100000"/>
                    </a:path>
                  </a:gradFill>
                  <a:latin typeface="+mj-ea"/>
                  <a:ea typeface="+mj-ea"/>
                </a:defRPr>
              </a:lvl1pPr>
            </a:lstStyle>
            <a:p>
              <a:pPr>
                <a:defRPr/>
              </a:pPr>
              <a:r>
                <a:rPr lang="zh-CN" altLang="en-US" sz="1800" dirty="0">
                  <a:solidFill>
                    <a:schemeClr val="bg1"/>
                  </a:solidFill>
                  <a:latin typeface="微软雅黑"/>
                  <a:ea typeface="微软雅黑"/>
                </a:rPr>
                <a:t>反馈控制</a:t>
              </a:r>
            </a:p>
          </p:txBody>
        </p:sp>
        <p:sp>
          <p:nvSpPr>
            <p:cNvPr id="21" name="矩形: 圆角 32">
              <a:extLst>
                <a:ext uri="{FF2B5EF4-FFF2-40B4-BE49-F238E27FC236}">
                  <a16:creationId xmlns:a16="http://schemas.microsoft.com/office/drawing/2014/main" id="{810129F1-4D4D-1A6F-5CE0-5C7A42B80F89}"/>
                </a:ext>
              </a:extLst>
            </p:cNvPr>
            <p:cNvSpPr/>
            <p:nvPr/>
          </p:nvSpPr>
          <p:spPr>
            <a:xfrm>
              <a:off x="1548151" y="4028489"/>
              <a:ext cx="9074445" cy="2547880"/>
            </a:xfrm>
            <a:prstGeom prst="roundRect">
              <a:avLst>
                <a:gd name="adj" fmla="val 2074"/>
              </a:avLst>
            </a:prstGeom>
            <a:noFill/>
            <a:ln>
              <a:solidFill>
                <a:srgbClr val="0456C8">
                  <a:alpha val="60000"/>
                </a:srgb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chemeClr val="bg1">
                    <a:lumMod val="75000"/>
                  </a:schemeClr>
                </a:solidFill>
                <a:latin typeface="Roboto Regular"/>
                <a:ea typeface="思源黑体 CN Regular"/>
              </a:endParaRPr>
            </a:p>
          </p:txBody>
        </p:sp>
        <p:sp>
          <p:nvSpPr>
            <p:cNvPr id="14" name="矩形: 圆角 32">
              <a:extLst>
                <a:ext uri="{FF2B5EF4-FFF2-40B4-BE49-F238E27FC236}">
                  <a16:creationId xmlns:a16="http://schemas.microsoft.com/office/drawing/2014/main" id="{EAFA5748-8D6D-6F74-9E58-121AB6FA0579}"/>
                </a:ext>
              </a:extLst>
            </p:cNvPr>
            <p:cNvSpPr/>
            <p:nvPr/>
          </p:nvSpPr>
          <p:spPr>
            <a:xfrm>
              <a:off x="1759303" y="4451192"/>
              <a:ext cx="8666335" cy="680400"/>
            </a:xfrm>
            <a:prstGeom prst="roundRect">
              <a:avLst>
                <a:gd name="adj" fmla="val 6863"/>
              </a:avLst>
            </a:prstGeom>
            <a:solidFill>
              <a:srgbClr val="0048BA">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chemeClr val="bg1">
                    <a:lumMod val="75000"/>
                  </a:schemeClr>
                </a:solidFill>
                <a:latin typeface="Roboto Regular"/>
                <a:ea typeface="思源黑体 CN Regular"/>
              </a:endParaRPr>
            </a:p>
          </p:txBody>
        </p:sp>
        <p:sp>
          <p:nvSpPr>
            <p:cNvPr id="15" name="文本框 14">
              <a:extLst>
                <a:ext uri="{FF2B5EF4-FFF2-40B4-BE49-F238E27FC236}">
                  <a16:creationId xmlns:a16="http://schemas.microsoft.com/office/drawing/2014/main" id="{821DB096-FB1F-77AF-6E11-98DB6E86DEA2}"/>
                </a:ext>
              </a:extLst>
            </p:cNvPr>
            <p:cNvSpPr txBox="1"/>
            <p:nvPr/>
          </p:nvSpPr>
          <p:spPr>
            <a:xfrm>
              <a:off x="4035012" y="4685399"/>
              <a:ext cx="4114917" cy="385618"/>
            </a:xfrm>
            <a:prstGeom prst="rect">
              <a:avLst/>
            </a:prstGeom>
            <a:noFill/>
          </p:spPr>
          <p:txBody>
            <a:bodyPr wrap="square" rtlCol="0">
              <a:spAutoFit/>
            </a:bodyPr>
            <a:lstStyle/>
            <a:p>
              <a:pPr algn="ctr">
                <a:lnSpc>
                  <a:spcPct val="130000"/>
                </a:lnSpc>
                <a:defRPr/>
              </a:pPr>
              <a:r>
                <a:rPr lang="zh-CN" altLang="en-US" sz="1600" kern="0" dirty="0">
                  <a:solidFill>
                    <a:srgbClr val="002561"/>
                  </a:solidFill>
                  <a:latin typeface="Source Han Sans CN Medium" panose="020B0500000000000000" pitchFamily="34" charset="-128"/>
                  <a:ea typeface="Source Han Sans CN Medium" panose="020B0500000000000000" pitchFamily="34" charset="-128"/>
                  <a:cs typeface="+mn-ea"/>
                  <a:sym typeface="+mn-lt"/>
                </a:rPr>
                <a:t>课题四：医学自然语言结构化处理系统</a:t>
              </a:r>
            </a:p>
          </p:txBody>
        </p:sp>
        <p:sp>
          <p:nvSpPr>
            <p:cNvPr id="17" name="矩形: 圆角 25">
              <a:extLst>
                <a:ext uri="{FF2B5EF4-FFF2-40B4-BE49-F238E27FC236}">
                  <a16:creationId xmlns:a16="http://schemas.microsoft.com/office/drawing/2014/main" id="{53B4E807-DF4D-6942-BDB9-53B036B6C535}"/>
                </a:ext>
              </a:extLst>
            </p:cNvPr>
            <p:cNvSpPr>
              <a:spLocks noChangeAspect="1"/>
            </p:cNvSpPr>
            <p:nvPr/>
          </p:nvSpPr>
          <p:spPr>
            <a:xfrm>
              <a:off x="5266286" y="4262073"/>
              <a:ext cx="1652369" cy="396000"/>
            </a:xfrm>
            <a:prstGeom prst="roundRect">
              <a:avLst>
                <a:gd name="adj" fmla="val 17095"/>
              </a:avLst>
            </a:prstGeom>
            <a:gradFill>
              <a:gsLst>
                <a:gs pos="0">
                  <a:srgbClr val="0E95E3"/>
                </a:gs>
                <a:gs pos="100000">
                  <a:srgbClr val="0C95E2"/>
                </a:gs>
                <a:gs pos="21000">
                  <a:srgbClr val="014BC3">
                    <a:lumMod val="65334"/>
                  </a:srgbClr>
                </a:gs>
                <a:gs pos="91000">
                  <a:srgbClr val="014BC3"/>
                </a:gs>
              </a:gsLst>
              <a:path path="circle">
                <a:fillToRect l="100000" t="100000"/>
              </a:path>
            </a:gradFill>
            <a:ln w="12700" cap="flat" cmpd="sng" algn="ctr">
              <a:noFill/>
              <a:prstDash val="solid"/>
              <a:miter lim="800000"/>
            </a:ln>
            <a:effectLst>
              <a:outerShdw blurRad="297059" dist="38100" dir="5400000" algn="t" rotWithShape="0">
                <a:srgbClr val="024AC3">
                  <a:alpha val="2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dirty="0">
                <a:solidFill>
                  <a:prstClr val="white"/>
                </a:solidFill>
                <a:latin typeface="Gotham Book"/>
                <a:ea typeface="思源黑体 CN Regular"/>
              </a:endParaRPr>
            </a:p>
          </p:txBody>
        </p:sp>
        <p:sp>
          <p:nvSpPr>
            <p:cNvPr id="18" name="文本框 17">
              <a:extLst>
                <a:ext uri="{FF2B5EF4-FFF2-40B4-BE49-F238E27FC236}">
                  <a16:creationId xmlns:a16="http://schemas.microsoft.com/office/drawing/2014/main" id="{196442E4-9EF9-98CE-6D99-C611DDA5C7B5}"/>
                </a:ext>
              </a:extLst>
            </p:cNvPr>
            <p:cNvSpPr txBox="1"/>
            <p:nvPr/>
          </p:nvSpPr>
          <p:spPr>
            <a:xfrm>
              <a:off x="5488121" y="4275407"/>
              <a:ext cx="1208698" cy="369332"/>
            </a:xfrm>
            <a:prstGeom prst="rect">
              <a:avLst/>
            </a:prstGeom>
            <a:noFill/>
          </p:spPr>
          <p:txBody>
            <a:bodyPr wrap="square">
              <a:spAutoFit/>
            </a:bodyPr>
            <a:lstStyle>
              <a:defPPr>
                <a:defRPr lang="zh-CN"/>
              </a:defPPr>
              <a:lvl1pPr algn="ctr">
                <a:defRPr sz="1200" b="1">
                  <a:gradFill>
                    <a:gsLst>
                      <a:gs pos="28000">
                        <a:srgbClr val="2B49AD"/>
                      </a:gs>
                      <a:gs pos="100000">
                        <a:srgbClr val="0070C0"/>
                      </a:gs>
                    </a:gsLst>
                    <a:path path="circle">
                      <a:fillToRect r="100000" b="100000"/>
                    </a:path>
                  </a:gradFill>
                  <a:latin typeface="+mj-ea"/>
                  <a:ea typeface="+mj-ea"/>
                </a:defRPr>
              </a:lvl1pPr>
            </a:lstStyle>
            <a:p>
              <a:pPr>
                <a:defRPr/>
              </a:pPr>
              <a:r>
                <a:rPr lang="zh-CN" altLang="en-US" sz="1800" dirty="0">
                  <a:solidFill>
                    <a:schemeClr val="bg1"/>
                  </a:solidFill>
                  <a:latin typeface="微软雅黑"/>
                  <a:ea typeface="微软雅黑"/>
                </a:rPr>
                <a:t>技术研发</a:t>
              </a:r>
            </a:p>
          </p:txBody>
        </p:sp>
        <p:sp>
          <p:nvSpPr>
            <p:cNvPr id="508" name="矩形: 圆角 32">
              <a:extLst>
                <a:ext uri="{FF2B5EF4-FFF2-40B4-BE49-F238E27FC236}">
                  <a16:creationId xmlns:a16="http://schemas.microsoft.com/office/drawing/2014/main" id="{F505F57F-E389-D59D-22F5-68BBDFF08219}"/>
                </a:ext>
              </a:extLst>
            </p:cNvPr>
            <p:cNvSpPr/>
            <p:nvPr/>
          </p:nvSpPr>
          <p:spPr>
            <a:xfrm>
              <a:off x="1759303" y="5735684"/>
              <a:ext cx="8666335" cy="680400"/>
            </a:xfrm>
            <a:prstGeom prst="roundRect">
              <a:avLst>
                <a:gd name="adj" fmla="val 6863"/>
              </a:avLst>
            </a:prstGeom>
            <a:solidFill>
              <a:srgbClr val="0048BA">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chemeClr val="bg1">
                    <a:lumMod val="75000"/>
                  </a:schemeClr>
                </a:solidFill>
                <a:latin typeface="Roboto Regular"/>
                <a:ea typeface="思源黑体 CN Regular"/>
              </a:endParaRPr>
            </a:p>
          </p:txBody>
        </p:sp>
        <p:sp>
          <p:nvSpPr>
            <p:cNvPr id="509" name="文本框 508">
              <a:extLst>
                <a:ext uri="{FF2B5EF4-FFF2-40B4-BE49-F238E27FC236}">
                  <a16:creationId xmlns:a16="http://schemas.microsoft.com/office/drawing/2014/main" id="{53B30C6E-0BA7-D434-16AE-85098126252B}"/>
                </a:ext>
              </a:extLst>
            </p:cNvPr>
            <p:cNvSpPr txBox="1"/>
            <p:nvPr/>
          </p:nvSpPr>
          <p:spPr>
            <a:xfrm>
              <a:off x="4035012" y="5969891"/>
              <a:ext cx="4114917" cy="385618"/>
            </a:xfrm>
            <a:prstGeom prst="rect">
              <a:avLst/>
            </a:prstGeom>
            <a:noFill/>
          </p:spPr>
          <p:txBody>
            <a:bodyPr wrap="square" rtlCol="0">
              <a:spAutoFit/>
            </a:bodyPr>
            <a:lstStyle/>
            <a:p>
              <a:pPr algn="ctr">
                <a:lnSpc>
                  <a:spcPct val="130000"/>
                </a:lnSpc>
                <a:defRPr/>
              </a:pPr>
              <a:r>
                <a:rPr lang="zh-CN" altLang="en-US" sz="1600" kern="0" dirty="0">
                  <a:solidFill>
                    <a:srgbClr val="002561"/>
                  </a:solidFill>
                  <a:latin typeface="Source Han Sans CN Medium" panose="020B0500000000000000" pitchFamily="34" charset="-128"/>
                  <a:ea typeface="Source Han Sans CN Medium" panose="020B0500000000000000" pitchFamily="34" charset="-128"/>
                  <a:cs typeface="+mn-ea"/>
                  <a:sym typeface="+mn-lt"/>
                </a:rPr>
                <a:t>课题五：综合服务数据库云平台建设</a:t>
              </a:r>
            </a:p>
          </p:txBody>
        </p:sp>
        <p:sp>
          <p:nvSpPr>
            <p:cNvPr id="510" name="矩形: 圆角 25">
              <a:extLst>
                <a:ext uri="{FF2B5EF4-FFF2-40B4-BE49-F238E27FC236}">
                  <a16:creationId xmlns:a16="http://schemas.microsoft.com/office/drawing/2014/main" id="{8679BAE1-7A6D-80B3-61E3-D26AF5702127}"/>
                </a:ext>
              </a:extLst>
            </p:cNvPr>
            <p:cNvSpPr>
              <a:spLocks noChangeAspect="1"/>
            </p:cNvSpPr>
            <p:nvPr/>
          </p:nvSpPr>
          <p:spPr>
            <a:xfrm>
              <a:off x="5266285" y="5546565"/>
              <a:ext cx="1652369" cy="396000"/>
            </a:xfrm>
            <a:prstGeom prst="roundRect">
              <a:avLst>
                <a:gd name="adj" fmla="val 19633"/>
              </a:avLst>
            </a:prstGeom>
            <a:gradFill>
              <a:gsLst>
                <a:gs pos="0">
                  <a:srgbClr val="0E95E3"/>
                </a:gs>
                <a:gs pos="100000">
                  <a:srgbClr val="0C95E2"/>
                </a:gs>
                <a:gs pos="21000">
                  <a:srgbClr val="014BC3">
                    <a:lumMod val="65334"/>
                  </a:srgbClr>
                </a:gs>
                <a:gs pos="91000">
                  <a:srgbClr val="014BC3"/>
                </a:gs>
              </a:gsLst>
              <a:path path="circle">
                <a:fillToRect l="100000" t="100000"/>
              </a:path>
            </a:gradFill>
            <a:ln w="12700" cap="flat" cmpd="sng" algn="ctr">
              <a:noFill/>
              <a:prstDash val="solid"/>
              <a:miter lim="800000"/>
            </a:ln>
            <a:effectLst>
              <a:outerShdw blurRad="297059" dist="38100" dir="5400000" algn="t" rotWithShape="0">
                <a:srgbClr val="024AC3">
                  <a:alpha val="2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dirty="0">
                <a:solidFill>
                  <a:prstClr val="white"/>
                </a:solidFill>
                <a:latin typeface="Gotham Book"/>
                <a:ea typeface="思源黑体 CN Regular"/>
              </a:endParaRPr>
            </a:p>
          </p:txBody>
        </p:sp>
        <p:sp>
          <p:nvSpPr>
            <p:cNvPr id="511" name="文本框 510">
              <a:extLst>
                <a:ext uri="{FF2B5EF4-FFF2-40B4-BE49-F238E27FC236}">
                  <a16:creationId xmlns:a16="http://schemas.microsoft.com/office/drawing/2014/main" id="{2C2365E2-E657-9BE2-66DA-DA00A60FF906}"/>
                </a:ext>
              </a:extLst>
            </p:cNvPr>
            <p:cNvSpPr txBox="1"/>
            <p:nvPr/>
          </p:nvSpPr>
          <p:spPr>
            <a:xfrm>
              <a:off x="5488121" y="5559899"/>
              <a:ext cx="1208698" cy="369332"/>
            </a:xfrm>
            <a:prstGeom prst="rect">
              <a:avLst/>
            </a:prstGeom>
            <a:noFill/>
          </p:spPr>
          <p:txBody>
            <a:bodyPr wrap="square">
              <a:spAutoFit/>
            </a:bodyPr>
            <a:lstStyle>
              <a:defPPr>
                <a:defRPr lang="zh-CN"/>
              </a:defPPr>
              <a:lvl1pPr algn="ctr">
                <a:defRPr sz="1200" b="1">
                  <a:gradFill>
                    <a:gsLst>
                      <a:gs pos="28000">
                        <a:srgbClr val="2B49AD"/>
                      </a:gs>
                      <a:gs pos="100000">
                        <a:srgbClr val="0070C0"/>
                      </a:gs>
                    </a:gsLst>
                    <a:path path="circle">
                      <a:fillToRect r="100000" b="100000"/>
                    </a:path>
                  </a:gradFill>
                  <a:latin typeface="+mj-ea"/>
                  <a:ea typeface="+mj-ea"/>
                </a:defRPr>
              </a:lvl1pPr>
            </a:lstStyle>
            <a:p>
              <a:pPr>
                <a:defRPr/>
              </a:pPr>
              <a:r>
                <a:rPr lang="zh-CN" altLang="en-US" sz="1800" dirty="0">
                  <a:solidFill>
                    <a:schemeClr val="bg1"/>
                  </a:solidFill>
                  <a:latin typeface="微软雅黑"/>
                  <a:ea typeface="微软雅黑"/>
                </a:rPr>
                <a:t>平台建设</a:t>
              </a:r>
            </a:p>
          </p:txBody>
        </p:sp>
        <p:sp>
          <p:nvSpPr>
            <p:cNvPr id="66" name="矩形 65">
              <a:extLst>
                <a:ext uri="{FF2B5EF4-FFF2-40B4-BE49-F238E27FC236}">
                  <a16:creationId xmlns:a16="http://schemas.microsoft.com/office/drawing/2014/main" id="{1D3DF4CD-BCC5-3721-1635-F28CD42CA785}"/>
                </a:ext>
              </a:extLst>
            </p:cNvPr>
            <p:cNvSpPr/>
            <p:nvPr/>
          </p:nvSpPr>
          <p:spPr>
            <a:xfrm>
              <a:off x="5265787" y="3967983"/>
              <a:ext cx="1639172" cy="188158"/>
            </a:xfrm>
            <a:prstGeom prst="rect">
              <a:avLst/>
            </a:prstGeom>
            <a:solidFill>
              <a:srgbClr val="F1F5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3" name="文本框 22">
              <a:extLst>
                <a:ext uri="{FF2B5EF4-FFF2-40B4-BE49-F238E27FC236}">
                  <a16:creationId xmlns:a16="http://schemas.microsoft.com/office/drawing/2014/main" id="{0CC8F55D-1A96-0C0D-6622-275A4C27FA17}"/>
                </a:ext>
              </a:extLst>
            </p:cNvPr>
            <p:cNvSpPr txBox="1"/>
            <p:nvPr/>
          </p:nvSpPr>
          <p:spPr>
            <a:xfrm>
              <a:off x="5488121" y="3835400"/>
              <a:ext cx="1208698" cy="369332"/>
            </a:xfrm>
            <a:prstGeom prst="rect">
              <a:avLst/>
            </a:prstGeom>
            <a:noFill/>
          </p:spPr>
          <p:txBody>
            <a:bodyPr wrap="square">
              <a:spAutoFit/>
            </a:bodyPr>
            <a:lstStyle>
              <a:defPPr>
                <a:defRPr lang="zh-CN"/>
              </a:defPPr>
              <a:lvl1pPr algn="ctr">
                <a:defRPr sz="1200" b="1">
                  <a:gradFill>
                    <a:gsLst>
                      <a:gs pos="28000">
                        <a:srgbClr val="2B49AD"/>
                      </a:gs>
                      <a:gs pos="100000">
                        <a:srgbClr val="0070C0"/>
                      </a:gs>
                    </a:gsLst>
                    <a:path path="circle">
                      <a:fillToRect r="100000" b="100000"/>
                    </a:path>
                  </a:gradFill>
                  <a:latin typeface="+mj-ea"/>
                  <a:ea typeface="+mj-ea"/>
                </a:defRPr>
              </a:lvl1pPr>
            </a:lstStyle>
            <a:p>
              <a:pPr>
                <a:defRPr/>
              </a:pPr>
              <a:r>
                <a:rPr lang="zh-CN" altLang="en-US" sz="1800" dirty="0">
                  <a:solidFill>
                    <a:srgbClr val="2A49AD"/>
                  </a:solidFill>
                  <a:latin typeface="微软雅黑"/>
                  <a:ea typeface="微软雅黑"/>
                </a:rPr>
                <a:t>应用示范</a:t>
              </a:r>
            </a:p>
          </p:txBody>
        </p:sp>
        <p:grpSp>
          <p:nvGrpSpPr>
            <p:cNvPr id="1041" name="组合 1040">
              <a:extLst>
                <a:ext uri="{FF2B5EF4-FFF2-40B4-BE49-F238E27FC236}">
                  <a16:creationId xmlns:a16="http://schemas.microsoft.com/office/drawing/2014/main" id="{6251B68E-AC06-74F6-2003-41C8A9EF7A31}"/>
                </a:ext>
              </a:extLst>
            </p:cNvPr>
            <p:cNvGrpSpPr/>
            <p:nvPr/>
          </p:nvGrpSpPr>
          <p:grpSpPr>
            <a:xfrm>
              <a:off x="10700046" y="1737353"/>
              <a:ext cx="295200" cy="4348800"/>
              <a:chOff x="10700046" y="1737353"/>
              <a:chExt cx="295200" cy="4348800"/>
            </a:xfrm>
          </p:grpSpPr>
          <p:cxnSp>
            <p:nvCxnSpPr>
              <p:cNvPr id="70" name="直接箭头连接符 66">
                <a:extLst>
                  <a:ext uri="{FF2B5EF4-FFF2-40B4-BE49-F238E27FC236}">
                    <a16:creationId xmlns:a16="http://schemas.microsoft.com/office/drawing/2014/main" id="{261BC3FD-64ED-65E7-0180-C3271BF9BC66}"/>
                  </a:ext>
                </a:extLst>
              </p:cNvPr>
              <p:cNvCxnSpPr>
                <a:cxnSpLocks/>
              </p:cNvCxnSpPr>
              <p:nvPr/>
            </p:nvCxnSpPr>
            <p:spPr>
              <a:xfrm flipH="1">
                <a:off x="10700046" y="6075884"/>
                <a:ext cx="295200" cy="0"/>
              </a:xfrm>
              <a:prstGeom prst="straightConnector1">
                <a:avLst/>
              </a:prstGeom>
              <a:ln w="22225" cmpd="sng">
                <a:gradFill>
                  <a:gsLst>
                    <a:gs pos="0">
                      <a:srgbClr val="045ECB">
                        <a:alpha val="54000"/>
                      </a:srgbClr>
                    </a:gs>
                    <a:gs pos="33000">
                      <a:srgbClr val="0047BB">
                        <a:alpha val="40000"/>
                      </a:srgbClr>
                    </a:gs>
                    <a:gs pos="70000">
                      <a:srgbClr val="01368B">
                        <a:alpha val="40000"/>
                      </a:srgbClr>
                    </a:gs>
                    <a:gs pos="100000">
                      <a:srgbClr val="0658A6">
                        <a:alpha val="50000"/>
                      </a:srgbClr>
                    </a:gs>
                  </a:gsLst>
                  <a:lin ang="5400000" scaled="1"/>
                </a:gradFill>
                <a:prstDash val="solid"/>
                <a:tailEnd type="none"/>
              </a:ln>
            </p:spPr>
            <p:style>
              <a:lnRef idx="1">
                <a:schemeClr val="accent1"/>
              </a:lnRef>
              <a:fillRef idx="0">
                <a:schemeClr val="accent1"/>
              </a:fillRef>
              <a:effectRef idx="0">
                <a:schemeClr val="accent1"/>
              </a:effectRef>
              <a:fontRef idx="minor">
                <a:schemeClr val="tx1"/>
              </a:fontRef>
            </p:style>
          </p:cxnSp>
          <p:cxnSp>
            <p:nvCxnSpPr>
              <p:cNvPr id="72" name="直接箭头连接符 68">
                <a:extLst>
                  <a:ext uri="{FF2B5EF4-FFF2-40B4-BE49-F238E27FC236}">
                    <a16:creationId xmlns:a16="http://schemas.microsoft.com/office/drawing/2014/main" id="{47FD58FA-032E-02CF-CB72-63F331DE1FC8}"/>
                  </a:ext>
                </a:extLst>
              </p:cNvPr>
              <p:cNvCxnSpPr>
                <a:cxnSpLocks/>
              </p:cNvCxnSpPr>
              <p:nvPr/>
            </p:nvCxnSpPr>
            <p:spPr>
              <a:xfrm>
                <a:off x="10987450" y="1737353"/>
                <a:ext cx="0" cy="4348800"/>
              </a:xfrm>
              <a:prstGeom prst="straightConnector1">
                <a:avLst/>
              </a:prstGeom>
              <a:ln w="22225">
                <a:gradFill>
                  <a:gsLst>
                    <a:gs pos="0">
                      <a:srgbClr val="045ECB">
                        <a:alpha val="54000"/>
                      </a:srgbClr>
                    </a:gs>
                    <a:gs pos="33000">
                      <a:srgbClr val="0047BB">
                        <a:alpha val="40000"/>
                      </a:srgbClr>
                    </a:gs>
                    <a:gs pos="70000">
                      <a:srgbClr val="01368B">
                        <a:alpha val="40000"/>
                      </a:srgbClr>
                    </a:gs>
                    <a:gs pos="100000">
                      <a:srgbClr val="0658A6">
                        <a:alpha val="50000"/>
                      </a:srgbClr>
                    </a:gs>
                  </a:gsLst>
                  <a:lin ang="5400000" scaled="1"/>
                </a:gradFill>
                <a:prstDash val="solid"/>
                <a:tailEnd type="none"/>
              </a:ln>
            </p:spPr>
            <p:style>
              <a:lnRef idx="1">
                <a:schemeClr val="accent1"/>
              </a:lnRef>
              <a:fillRef idx="0">
                <a:schemeClr val="accent1"/>
              </a:fillRef>
              <a:effectRef idx="0">
                <a:schemeClr val="accent1"/>
              </a:effectRef>
              <a:fontRef idx="minor">
                <a:schemeClr val="tx1"/>
              </a:fontRef>
            </p:style>
          </p:cxnSp>
          <p:cxnSp>
            <p:nvCxnSpPr>
              <p:cNvPr id="74" name="直接箭头连接符 75">
                <a:extLst>
                  <a:ext uri="{FF2B5EF4-FFF2-40B4-BE49-F238E27FC236}">
                    <a16:creationId xmlns:a16="http://schemas.microsoft.com/office/drawing/2014/main" id="{A84255A4-FCDA-0BA9-DCA2-C4F3E928E183}"/>
                  </a:ext>
                </a:extLst>
              </p:cNvPr>
              <p:cNvCxnSpPr>
                <a:cxnSpLocks/>
              </p:cNvCxnSpPr>
              <p:nvPr/>
            </p:nvCxnSpPr>
            <p:spPr>
              <a:xfrm flipH="1" flipV="1">
                <a:off x="10709784" y="1737354"/>
                <a:ext cx="284400" cy="1"/>
              </a:xfrm>
              <a:prstGeom prst="straightConnector1">
                <a:avLst/>
              </a:prstGeom>
              <a:ln w="22225">
                <a:gradFill>
                  <a:gsLst>
                    <a:gs pos="0">
                      <a:srgbClr val="045ECB">
                        <a:alpha val="54000"/>
                      </a:srgbClr>
                    </a:gs>
                    <a:gs pos="33000">
                      <a:srgbClr val="0047BB">
                        <a:alpha val="40000"/>
                      </a:srgbClr>
                    </a:gs>
                    <a:gs pos="70000">
                      <a:srgbClr val="01368B">
                        <a:alpha val="40000"/>
                      </a:srgbClr>
                    </a:gs>
                    <a:gs pos="100000">
                      <a:srgbClr val="0658A6">
                        <a:alpha val="50000"/>
                      </a:srgbClr>
                    </a:gs>
                  </a:gsLst>
                  <a:lin ang="5400000" scaled="1"/>
                </a:gradFill>
                <a:prstDash val="solid"/>
                <a:tailEnd type="triangle"/>
              </a:ln>
            </p:spPr>
            <p:style>
              <a:lnRef idx="1">
                <a:schemeClr val="accent1"/>
              </a:lnRef>
              <a:fillRef idx="0">
                <a:schemeClr val="accent1"/>
              </a:fillRef>
              <a:effectRef idx="0">
                <a:schemeClr val="accent1"/>
              </a:effectRef>
              <a:fontRef idx="minor">
                <a:schemeClr val="tx1"/>
              </a:fontRef>
            </p:style>
          </p:cxnSp>
        </p:grpSp>
        <p:grpSp>
          <p:nvGrpSpPr>
            <p:cNvPr id="108" name="组合 107">
              <a:extLst>
                <a:ext uri="{FF2B5EF4-FFF2-40B4-BE49-F238E27FC236}">
                  <a16:creationId xmlns:a16="http://schemas.microsoft.com/office/drawing/2014/main" id="{E369CAC7-EC21-77FF-1BB3-CF45D539B29A}"/>
                </a:ext>
              </a:extLst>
            </p:cNvPr>
            <p:cNvGrpSpPr/>
            <p:nvPr/>
          </p:nvGrpSpPr>
          <p:grpSpPr>
            <a:xfrm>
              <a:off x="2832175" y="2190615"/>
              <a:ext cx="1902201" cy="312330"/>
              <a:chOff x="3050882" y="2151501"/>
              <a:chExt cx="1902201" cy="312330"/>
            </a:xfrm>
          </p:grpSpPr>
          <p:sp>
            <p:nvSpPr>
              <p:cNvPr id="105" name="文本框 104">
                <a:extLst>
                  <a:ext uri="{FF2B5EF4-FFF2-40B4-BE49-F238E27FC236}">
                    <a16:creationId xmlns:a16="http://schemas.microsoft.com/office/drawing/2014/main" id="{48C36D76-05EF-B2B3-059E-FE4BB3AD74F5}"/>
                  </a:ext>
                </a:extLst>
              </p:cNvPr>
              <p:cNvSpPr txBox="1"/>
              <p:nvPr/>
            </p:nvSpPr>
            <p:spPr>
              <a:xfrm>
                <a:off x="3050882" y="2151501"/>
                <a:ext cx="919821" cy="312330"/>
              </a:xfrm>
              <a:prstGeom prst="rect">
                <a:avLst/>
              </a:prstGeom>
              <a:noFill/>
            </p:spPr>
            <p:txBody>
              <a:bodyPr wrap="square" rtlCol="0">
                <a:spAutoFit/>
              </a:bodyPr>
              <a:lstStyle/>
              <a:p>
                <a:pPr algn="ctr">
                  <a:lnSpc>
                    <a:spcPct val="130000"/>
                  </a:lnSpc>
                  <a:defRPr/>
                </a:pPr>
                <a:r>
                  <a:rPr lang="zh-CN" altLang="en-US" sz="1200" kern="0" dirty="0">
                    <a:solidFill>
                      <a:srgbClr val="002561">
                        <a:alpha val="60000"/>
                      </a:srgbClr>
                    </a:solidFill>
                    <a:latin typeface="Source Han Sans CN Medium" panose="020B0500000000000000" pitchFamily="34" charset="-128"/>
                    <a:ea typeface="Source Han Sans CN Medium" panose="020B0500000000000000" pitchFamily="34" charset="-128"/>
                    <a:cs typeface="+mn-ea"/>
                    <a:sym typeface="+mn-lt"/>
                  </a:rPr>
                  <a:t>成果转换</a:t>
                </a:r>
              </a:p>
            </p:txBody>
          </p:sp>
          <p:sp>
            <p:nvSpPr>
              <p:cNvPr id="107" name="文本框 106">
                <a:extLst>
                  <a:ext uri="{FF2B5EF4-FFF2-40B4-BE49-F238E27FC236}">
                    <a16:creationId xmlns:a16="http://schemas.microsoft.com/office/drawing/2014/main" id="{B0B060AE-41FF-8E1F-C7AB-9F6B24310E83}"/>
                  </a:ext>
                </a:extLst>
              </p:cNvPr>
              <p:cNvSpPr txBox="1"/>
              <p:nvPr/>
            </p:nvSpPr>
            <p:spPr>
              <a:xfrm>
                <a:off x="4033262" y="2151501"/>
                <a:ext cx="919821" cy="312330"/>
              </a:xfrm>
              <a:prstGeom prst="rect">
                <a:avLst/>
              </a:prstGeom>
              <a:noFill/>
            </p:spPr>
            <p:txBody>
              <a:bodyPr wrap="square" rtlCol="0">
                <a:spAutoFit/>
              </a:bodyPr>
              <a:lstStyle/>
              <a:p>
                <a:pPr algn="ctr">
                  <a:lnSpc>
                    <a:spcPct val="130000"/>
                  </a:lnSpc>
                  <a:defRPr/>
                </a:pPr>
                <a:r>
                  <a:rPr lang="zh-CN" altLang="en-US" sz="1200" kern="0" dirty="0">
                    <a:solidFill>
                      <a:srgbClr val="002561">
                        <a:alpha val="60000"/>
                      </a:srgbClr>
                    </a:solidFill>
                    <a:latin typeface="Source Han Sans CN Medium" panose="020B0500000000000000" pitchFamily="34" charset="-128"/>
                    <a:ea typeface="Source Han Sans CN Medium" panose="020B0500000000000000" pitchFamily="34" charset="-128"/>
                    <a:cs typeface="+mn-ea"/>
                    <a:sym typeface="+mn-lt"/>
                  </a:rPr>
                  <a:t>效果反馈</a:t>
                </a:r>
              </a:p>
            </p:txBody>
          </p:sp>
          <p:grpSp>
            <p:nvGrpSpPr>
              <p:cNvPr id="104" name="组合 103">
                <a:extLst>
                  <a:ext uri="{FF2B5EF4-FFF2-40B4-BE49-F238E27FC236}">
                    <a16:creationId xmlns:a16="http://schemas.microsoft.com/office/drawing/2014/main" id="{F4BF83EC-BB03-775D-06BA-7906673BFF9B}"/>
                  </a:ext>
                </a:extLst>
              </p:cNvPr>
              <p:cNvGrpSpPr/>
              <p:nvPr/>
            </p:nvGrpSpPr>
            <p:grpSpPr>
              <a:xfrm>
                <a:off x="3878526" y="2182306"/>
                <a:ext cx="258483" cy="250720"/>
                <a:chOff x="3869230" y="2196215"/>
                <a:chExt cx="258483" cy="250720"/>
              </a:xfrm>
            </p:grpSpPr>
            <p:sp>
              <p:nvSpPr>
                <p:cNvPr id="100" name="图形 96">
                  <a:extLst>
                    <a:ext uri="{FF2B5EF4-FFF2-40B4-BE49-F238E27FC236}">
                      <a16:creationId xmlns:a16="http://schemas.microsoft.com/office/drawing/2014/main" id="{79184420-336F-15BD-81AF-182826AFE782}"/>
                    </a:ext>
                  </a:extLst>
                </p:cNvPr>
                <p:cNvSpPr/>
                <p:nvPr/>
              </p:nvSpPr>
              <p:spPr>
                <a:xfrm rot="16200000">
                  <a:off x="3794014" y="2271431"/>
                  <a:ext cx="250720" cy="100288"/>
                </a:xfrm>
                <a:custGeom>
                  <a:avLst/>
                  <a:gdLst>
                    <a:gd name="connsiteX0" fmla="*/ 1666875 w 1666875"/>
                    <a:gd name="connsiteY0" fmla="*/ 595510 h 669923"/>
                    <a:gd name="connsiteX1" fmla="*/ 1666875 w 1666875"/>
                    <a:gd name="connsiteY1" fmla="*/ 591789 h 669923"/>
                    <a:gd name="connsiteX2" fmla="*/ 1666596 w 1666875"/>
                    <a:gd name="connsiteY2" fmla="*/ 588068 h 669923"/>
                    <a:gd name="connsiteX3" fmla="*/ 1666596 w 1666875"/>
                    <a:gd name="connsiteY3" fmla="*/ 587566 h 669923"/>
                    <a:gd name="connsiteX4" fmla="*/ 1666205 w 1666875"/>
                    <a:gd name="connsiteY4" fmla="*/ 584403 h 669923"/>
                    <a:gd name="connsiteX5" fmla="*/ 1666094 w 1666875"/>
                    <a:gd name="connsiteY5" fmla="*/ 583752 h 669923"/>
                    <a:gd name="connsiteX6" fmla="*/ 1665554 w 1666875"/>
                    <a:gd name="connsiteY6" fmla="*/ 580757 h 669923"/>
                    <a:gd name="connsiteX7" fmla="*/ 1665424 w 1666875"/>
                    <a:gd name="connsiteY7" fmla="*/ 580125 h 669923"/>
                    <a:gd name="connsiteX8" fmla="*/ 1664736 w 1666875"/>
                    <a:gd name="connsiteY8" fmla="*/ 577148 h 669923"/>
                    <a:gd name="connsiteX9" fmla="*/ 1664587 w 1666875"/>
                    <a:gd name="connsiteY9" fmla="*/ 576627 h 669923"/>
                    <a:gd name="connsiteX10" fmla="*/ 1663731 w 1666875"/>
                    <a:gd name="connsiteY10" fmla="*/ 573576 h 669923"/>
                    <a:gd name="connsiteX11" fmla="*/ 1663619 w 1666875"/>
                    <a:gd name="connsiteY11" fmla="*/ 573260 h 669923"/>
                    <a:gd name="connsiteX12" fmla="*/ 1662540 w 1666875"/>
                    <a:gd name="connsiteY12" fmla="*/ 570060 h 669923"/>
                    <a:gd name="connsiteX13" fmla="*/ 1650095 w 1666875"/>
                    <a:gd name="connsiteY13" fmla="*/ 548387 h 669923"/>
                    <a:gd name="connsiteX14" fmla="*/ 1650095 w 1666875"/>
                    <a:gd name="connsiteY14" fmla="*/ 548275 h 669923"/>
                    <a:gd name="connsiteX15" fmla="*/ 1647881 w 1666875"/>
                    <a:gd name="connsiteY15" fmla="*/ 545708 h 669923"/>
                    <a:gd name="connsiteX16" fmla="*/ 1646634 w 1666875"/>
                    <a:gd name="connsiteY16" fmla="*/ 544406 h 669923"/>
                    <a:gd name="connsiteX17" fmla="*/ 1645444 w 1666875"/>
                    <a:gd name="connsiteY17" fmla="*/ 543159 h 669923"/>
                    <a:gd name="connsiteX18" fmla="*/ 1123913 w 1666875"/>
                    <a:gd name="connsiteY18" fmla="*/ 21721 h 669923"/>
                    <a:gd name="connsiteX19" fmla="*/ 1019008 w 1666875"/>
                    <a:gd name="connsiteY19" fmla="*/ 21721 h 669923"/>
                    <a:gd name="connsiteX20" fmla="*/ 1018673 w 1666875"/>
                    <a:gd name="connsiteY20" fmla="*/ 22056 h 669923"/>
                    <a:gd name="connsiteX21" fmla="*/ 1018673 w 1666875"/>
                    <a:gd name="connsiteY21" fmla="*/ 126962 h 669923"/>
                    <a:gd name="connsiteX22" fmla="*/ 1412807 w 1666875"/>
                    <a:gd name="connsiteY22" fmla="*/ 521096 h 669923"/>
                    <a:gd name="connsiteX23" fmla="*/ 74414 w 1666875"/>
                    <a:gd name="connsiteY23" fmla="*/ 521096 h 669923"/>
                    <a:gd name="connsiteX24" fmla="*/ 0 w 1666875"/>
                    <a:gd name="connsiteY24" fmla="*/ 595510 h 669923"/>
                    <a:gd name="connsiteX25" fmla="*/ 74414 w 1666875"/>
                    <a:gd name="connsiteY25" fmla="*/ 669924 h 669923"/>
                    <a:gd name="connsiteX26" fmla="*/ 1595940 w 1666875"/>
                    <a:gd name="connsiteY26" fmla="*/ 669924 h 669923"/>
                    <a:gd name="connsiteX27" fmla="*/ 1666875 w 1666875"/>
                    <a:gd name="connsiteY27" fmla="*/ 599026 h 669923"/>
                    <a:gd name="connsiteX28" fmla="*/ 1666875 w 1666875"/>
                    <a:gd name="connsiteY28" fmla="*/ 596942 h 669923"/>
                    <a:gd name="connsiteX29" fmla="*/ 1666875 w 1666875"/>
                    <a:gd name="connsiteY29" fmla="*/ 595510 h 6699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666875" h="669923">
                      <a:moveTo>
                        <a:pt x="1666875" y="595510"/>
                      </a:moveTo>
                      <a:lnTo>
                        <a:pt x="1666875" y="591789"/>
                      </a:lnTo>
                      <a:cubicBezTo>
                        <a:pt x="1666801" y="590548"/>
                        <a:pt x="1666708" y="589309"/>
                        <a:pt x="1666596" y="588068"/>
                      </a:cubicBezTo>
                      <a:lnTo>
                        <a:pt x="1666596" y="587566"/>
                      </a:lnTo>
                      <a:cubicBezTo>
                        <a:pt x="1666484" y="586524"/>
                        <a:pt x="1666354" y="585464"/>
                        <a:pt x="1666205" y="584403"/>
                      </a:cubicBezTo>
                      <a:lnTo>
                        <a:pt x="1666094" y="583752"/>
                      </a:lnTo>
                      <a:cubicBezTo>
                        <a:pt x="1665926" y="582748"/>
                        <a:pt x="1665759" y="581762"/>
                        <a:pt x="1665554" y="580757"/>
                      </a:cubicBezTo>
                      <a:cubicBezTo>
                        <a:pt x="1665554" y="580553"/>
                        <a:pt x="1665461" y="580348"/>
                        <a:pt x="1665424" y="580125"/>
                      </a:cubicBezTo>
                      <a:cubicBezTo>
                        <a:pt x="1665201" y="579139"/>
                        <a:pt x="1664977" y="578134"/>
                        <a:pt x="1664736" y="577148"/>
                      </a:cubicBezTo>
                      <a:cubicBezTo>
                        <a:pt x="1664736" y="576981"/>
                        <a:pt x="1664736" y="576813"/>
                        <a:pt x="1664587" y="576627"/>
                      </a:cubicBezTo>
                      <a:cubicBezTo>
                        <a:pt x="1664326" y="575604"/>
                        <a:pt x="1664029" y="574599"/>
                        <a:pt x="1663731" y="573576"/>
                      </a:cubicBezTo>
                      <a:lnTo>
                        <a:pt x="1663619" y="573260"/>
                      </a:lnTo>
                      <a:cubicBezTo>
                        <a:pt x="1663285" y="572181"/>
                        <a:pt x="1662931" y="571121"/>
                        <a:pt x="1662540" y="570060"/>
                      </a:cubicBezTo>
                      <a:cubicBezTo>
                        <a:pt x="1659657" y="562180"/>
                        <a:pt x="1655447" y="554850"/>
                        <a:pt x="1650095" y="548387"/>
                      </a:cubicBezTo>
                      <a:lnTo>
                        <a:pt x="1650095" y="548275"/>
                      </a:lnTo>
                      <a:cubicBezTo>
                        <a:pt x="1649369" y="547401"/>
                        <a:pt x="1648644" y="546545"/>
                        <a:pt x="1647881" y="545708"/>
                      </a:cubicBezTo>
                      <a:cubicBezTo>
                        <a:pt x="1647472" y="545262"/>
                        <a:pt x="1647044" y="544834"/>
                        <a:pt x="1646634" y="544406"/>
                      </a:cubicBezTo>
                      <a:cubicBezTo>
                        <a:pt x="1646225" y="543978"/>
                        <a:pt x="1645853" y="543569"/>
                        <a:pt x="1645444" y="543159"/>
                      </a:cubicBezTo>
                      <a:lnTo>
                        <a:pt x="1123913" y="21721"/>
                      </a:lnTo>
                      <a:cubicBezTo>
                        <a:pt x="1094942" y="-7240"/>
                        <a:pt x="1047979" y="-7240"/>
                        <a:pt x="1019008" y="21721"/>
                      </a:cubicBezTo>
                      <a:lnTo>
                        <a:pt x="1018673" y="22056"/>
                      </a:lnTo>
                      <a:cubicBezTo>
                        <a:pt x="989711" y="51028"/>
                        <a:pt x="989711" y="97990"/>
                        <a:pt x="1018673" y="126962"/>
                      </a:cubicBezTo>
                      <a:lnTo>
                        <a:pt x="1412807" y="521096"/>
                      </a:lnTo>
                      <a:lnTo>
                        <a:pt x="74414" y="521096"/>
                      </a:lnTo>
                      <a:cubicBezTo>
                        <a:pt x="33316" y="521096"/>
                        <a:pt x="0" y="554413"/>
                        <a:pt x="0" y="595510"/>
                      </a:cubicBezTo>
                      <a:cubicBezTo>
                        <a:pt x="0" y="636607"/>
                        <a:pt x="33316" y="669924"/>
                        <a:pt x="74414" y="669924"/>
                      </a:cubicBezTo>
                      <a:lnTo>
                        <a:pt x="1595940" y="669924"/>
                      </a:lnTo>
                      <a:cubicBezTo>
                        <a:pt x="1634351" y="668168"/>
                        <a:pt x="1665098" y="637436"/>
                        <a:pt x="1666875" y="599026"/>
                      </a:cubicBezTo>
                      <a:lnTo>
                        <a:pt x="1666875" y="596942"/>
                      </a:lnTo>
                      <a:lnTo>
                        <a:pt x="1666875" y="595510"/>
                      </a:lnTo>
                      <a:close/>
                    </a:path>
                  </a:pathLst>
                </a:custGeom>
                <a:gradFill>
                  <a:gsLst>
                    <a:gs pos="0">
                      <a:srgbClr val="014BC3">
                        <a:lumMod val="65334"/>
                        <a:alpha val="54000"/>
                      </a:srgbClr>
                    </a:gs>
                    <a:gs pos="72000">
                      <a:srgbClr val="014BC3">
                        <a:alpha val="40000"/>
                      </a:srgbClr>
                    </a:gs>
                    <a:gs pos="100000">
                      <a:srgbClr val="0FA8EA">
                        <a:alpha val="50000"/>
                      </a:srgbClr>
                    </a:gs>
                  </a:gsLst>
                  <a:path path="circle">
                    <a:fillToRect l="100000" t="100000"/>
                  </a:path>
                </a:gradFill>
                <a:ln w="1860" cap="flat">
                  <a:noFill/>
                  <a:prstDash val="solid"/>
                  <a:miter/>
                </a:ln>
              </p:spPr>
              <p:txBody>
                <a:bodyPr rtlCol="0" anchor="ctr"/>
                <a:lstStyle/>
                <a:p>
                  <a:endParaRPr lang="zh-CN" altLang="en-US"/>
                </a:p>
              </p:txBody>
            </p:sp>
            <p:sp>
              <p:nvSpPr>
                <p:cNvPr id="99" name="图形 97">
                  <a:extLst>
                    <a:ext uri="{FF2B5EF4-FFF2-40B4-BE49-F238E27FC236}">
                      <a16:creationId xmlns:a16="http://schemas.microsoft.com/office/drawing/2014/main" id="{F751B580-C291-EAE9-1421-9F012DC12BE9}"/>
                    </a:ext>
                  </a:extLst>
                </p:cNvPr>
                <p:cNvSpPr/>
                <p:nvPr/>
              </p:nvSpPr>
              <p:spPr>
                <a:xfrm rot="5400000">
                  <a:off x="3952678" y="2271900"/>
                  <a:ext cx="249710" cy="100360"/>
                </a:xfrm>
                <a:custGeom>
                  <a:avLst/>
                  <a:gdLst>
                    <a:gd name="connsiteX0" fmla="*/ 1666875 w 1666875"/>
                    <a:gd name="connsiteY0" fmla="*/ 595510 h 669923"/>
                    <a:gd name="connsiteX1" fmla="*/ 1666875 w 1666875"/>
                    <a:gd name="connsiteY1" fmla="*/ 591789 h 669923"/>
                    <a:gd name="connsiteX2" fmla="*/ 1666596 w 1666875"/>
                    <a:gd name="connsiteY2" fmla="*/ 588068 h 669923"/>
                    <a:gd name="connsiteX3" fmla="*/ 1666596 w 1666875"/>
                    <a:gd name="connsiteY3" fmla="*/ 587566 h 669923"/>
                    <a:gd name="connsiteX4" fmla="*/ 1666205 w 1666875"/>
                    <a:gd name="connsiteY4" fmla="*/ 584403 h 669923"/>
                    <a:gd name="connsiteX5" fmla="*/ 1666094 w 1666875"/>
                    <a:gd name="connsiteY5" fmla="*/ 583752 h 669923"/>
                    <a:gd name="connsiteX6" fmla="*/ 1665554 w 1666875"/>
                    <a:gd name="connsiteY6" fmla="*/ 580757 h 669923"/>
                    <a:gd name="connsiteX7" fmla="*/ 1665424 w 1666875"/>
                    <a:gd name="connsiteY7" fmla="*/ 580125 h 669923"/>
                    <a:gd name="connsiteX8" fmla="*/ 1664736 w 1666875"/>
                    <a:gd name="connsiteY8" fmla="*/ 577148 h 669923"/>
                    <a:gd name="connsiteX9" fmla="*/ 1664587 w 1666875"/>
                    <a:gd name="connsiteY9" fmla="*/ 576627 h 669923"/>
                    <a:gd name="connsiteX10" fmla="*/ 1663731 w 1666875"/>
                    <a:gd name="connsiteY10" fmla="*/ 573576 h 669923"/>
                    <a:gd name="connsiteX11" fmla="*/ 1663619 w 1666875"/>
                    <a:gd name="connsiteY11" fmla="*/ 573260 h 669923"/>
                    <a:gd name="connsiteX12" fmla="*/ 1662540 w 1666875"/>
                    <a:gd name="connsiteY12" fmla="*/ 570060 h 669923"/>
                    <a:gd name="connsiteX13" fmla="*/ 1650095 w 1666875"/>
                    <a:gd name="connsiteY13" fmla="*/ 548387 h 669923"/>
                    <a:gd name="connsiteX14" fmla="*/ 1650095 w 1666875"/>
                    <a:gd name="connsiteY14" fmla="*/ 548275 h 669923"/>
                    <a:gd name="connsiteX15" fmla="*/ 1647881 w 1666875"/>
                    <a:gd name="connsiteY15" fmla="*/ 545708 h 669923"/>
                    <a:gd name="connsiteX16" fmla="*/ 1646634 w 1666875"/>
                    <a:gd name="connsiteY16" fmla="*/ 544406 h 669923"/>
                    <a:gd name="connsiteX17" fmla="*/ 1645444 w 1666875"/>
                    <a:gd name="connsiteY17" fmla="*/ 543159 h 669923"/>
                    <a:gd name="connsiteX18" fmla="*/ 1123913 w 1666875"/>
                    <a:gd name="connsiteY18" fmla="*/ 21721 h 669923"/>
                    <a:gd name="connsiteX19" fmla="*/ 1019008 w 1666875"/>
                    <a:gd name="connsiteY19" fmla="*/ 21721 h 669923"/>
                    <a:gd name="connsiteX20" fmla="*/ 1018673 w 1666875"/>
                    <a:gd name="connsiteY20" fmla="*/ 22056 h 669923"/>
                    <a:gd name="connsiteX21" fmla="*/ 1018673 w 1666875"/>
                    <a:gd name="connsiteY21" fmla="*/ 126962 h 669923"/>
                    <a:gd name="connsiteX22" fmla="*/ 1412807 w 1666875"/>
                    <a:gd name="connsiteY22" fmla="*/ 521096 h 669923"/>
                    <a:gd name="connsiteX23" fmla="*/ 74414 w 1666875"/>
                    <a:gd name="connsiteY23" fmla="*/ 521096 h 669923"/>
                    <a:gd name="connsiteX24" fmla="*/ 0 w 1666875"/>
                    <a:gd name="connsiteY24" fmla="*/ 595510 h 669923"/>
                    <a:gd name="connsiteX25" fmla="*/ 74414 w 1666875"/>
                    <a:gd name="connsiteY25" fmla="*/ 669924 h 669923"/>
                    <a:gd name="connsiteX26" fmla="*/ 1595940 w 1666875"/>
                    <a:gd name="connsiteY26" fmla="*/ 669924 h 669923"/>
                    <a:gd name="connsiteX27" fmla="*/ 1666875 w 1666875"/>
                    <a:gd name="connsiteY27" fmla="*/ 599026 h 669923"/>
                    <a:gd name="connsiteX28" fmla="*/ 1666875 w 1666875"/>
                    <a:gd name="connsiteY28" fmla="*/ 596942 h 669923"/>
                    <a:gd name="connsiteX29" fmla="*/ 1666875 w 1666875"/>
                    <a:gd name="connsiteY29" fmla="*/ 595510 h 6699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666875" h="669923">
                      <a:moveTo>
                        <a:pt x="1666875" y="595510"/>
                      </a:moveTo>
                      <a:lnTo>
                        <a:pt x="1666875" y="591789"/>
                      </a:lnTo>
                      <a:cubicBezTo>
                        <a:pt x="1666801" y="590548"/>
                        <a:pt x="1666708" y="589309"/>
                        <a:pt x="1666596" y="588068"/>
                      </a:cubicBezTo>
                      <a:lnTo>
                        <a:pt x="1666596" y="587566"/>
                      </a:lnTo>
                      <a:cubicBezTo>
                        <a:pt x="1666484" y="586524"/>
                        <a:pt x="1666354" y="585464"/>
                        <a:pt x="1666205" y="584403"/>
                      </a:cubicBezTo>
                      <a:lnTo>
                        <a:pt x="1666094" y="583752"/>
                      </a:lnTo>
                      <a:cubicBezTo>
                        <a:pt x="1665926" y="582748"/>
                        <a:pt x="1665759" y="581762"/>
                        <a:pt x="1665554" y="580757"/>
                      </a:cubicBezTo>
                      <a:cubicBezTo>
                        <a:pt x="1665554" y="580553"/>
                        <a:pt x="1665461" y="580348"/>
                        <a:pt x="1665424" y="580125"/>
                      </a:cubicBezTo>
                      <a:cubicBezTo>
                        <a:pt x="1665201" y="579139"/>
                        <a:pt x="1664977" y="578134"/>
                        <a:pt x="1664736" y="577148"/>
                      </a:cubicBezTo>
                      <a:cubicBezTo>
                        <a:pt x="1664736" y="576981"/>
                        <a:pt x="1664736" y="576813"/>
                        <a:pt x="1664587" y="576627"/>
                      </a:cubicBezTo>
                      <a:cubicBezTo>
                        <a:pt x="1664326" y="575604"/>
                        <a:pt x="1664029" y="574599"/>
                        <a:pt x="1663731" y="573576"/>
                      </a:cubicBezTo>
                      <a:lnTo>
                        <a:pt x="1663619" y="573260"/>
                      </a:lnTo>
                      <a:cubicBezTo>
                        <a:pt x="1663285" y="572181"/>
                        <a:pt x="1662931" y="571121"/>
                        <a:pt x="1662540" y="570060"/>
                      </a:cubicBezTo>
                      <a:cubicBezTo>
                        <a:pt x="1659657" y="562180"/>
                        <a:pt x="1655447" y="554850"/>
                        <a:pt x="1650095" y="548387"/>
                      </a:cubicBezTo>
                      <a:lnTo>
                        <a:pt x="1650095" y="548275"/>
                      </a:lnTo>
                      <a:cubicBezTo>
                        <a:pt x="1649369" y="547401"/>
                        <a:pt x="1648644" y="546545"/>
                        <a:pt x="1647881" y="545708"/>
                      </a:cubicBezTo>
                      <a:cubicBezTo>
                        <a:pt x="1647472" y="545262"/>
                        <a:pt x="1647044" y="544834"/>
                        <a:pt x="1646634" y="544406"/>
                      </a:cubicBezTo>
                      <a:cubicBezTo>
                        <a:pt x="1646225" y="543978"/>
                        <a:pt x="1645853" y="543569"/>
                        <a:pt x="1645444" y="543159"/>
                      </a:cubicBezTo>
                      <a:lnTo>
                        <a:pt x="1123913" y="21721"/>
                      </a:lnTo>
                      <a:cubicBezTo>
                        <a:pt x="1094942" y="-7240"/>
                        <a:pt x="1047979" y="-7240"/>
                        <a:pt x="1019008" y="21721"/>
                      </a:cubicBezTo>
                      <a:lnTo>
                        <a:pt x="1018673" y="22056"/>
                      </a:lnTo>
                      <a:cubicBezTo>
                        <a:pt x="989711" y="51028"/>
                        <a:pt x="989711" y="97990"/>
                        <a:pt x="1018673" y="126962"/>
                      </a:cubicBezTo>
                      <a:lnTo>
                        <a:pt x="1412807" y="521096"/>
                      </a:lnTo>
                      <a:lnTo>
                        <a:pt x="74414" y="521096"/>
                      </a:lnTo>
                      <a:cubicBezTo>
                        <a:pt x="33316" y="521096"/>
                        <a:pt x="0" y="554413"/>
                        <a:pt x="0" y="595510"/>
                      </a:cubicBezTo>
                      <a:cubicBezTo>
                        <a:pt x="0" y="636607"/>
                        <a:pt x="33316" y="669924"/>
                        <a:pt x="74414" y="669924"/>
                      </a:cubicBezTo>
                      <a:lnTo>
                        <a:pt x="1595940" y="669924"/>
                      </a:lnTo>
                      <a:cubicBezTo>
                        <a:pt x="1634351" y="668168"/>
                        <a:pt x="1665098" y="637436"/>
                        <a:pt x="1666875" y="599026"/>
                      </a:cubicBezTo>
                      <a:lnTo>
                        <a:pt x="1666875" y="596942"/>
                      </a:lnTo>
                      <a:lnTo>
                        <a:pt x="1666875" y="595510"/>
                      </a:lnTo>
                      <a:close/>
                    </a:path>
                  </a:pathLst>
                </a:custGeom>
                <a:gradFill>
                  <a:gsLst>
                    <a:gs pos="0">
                      <a:srgbClr val="014BC3">
                        <a:lumMod val="65334"/>
                        <a:alpha val="54000"/>
                      </a:srgbClr>
                    </a:gs>
                    <a:gs pos="72000">
                      <a:srgbClr val="014BC3">
                        <a:alpha val="40000"/>
                      </a:srgbClr>
                    </a:gs>
                    <a:gs pos="100000">
                      <a:srgbClr val="0FA8EA">
                        <a:alpha val="50000"/>
                      </a:srgbClr>
                    </a:gs>
                  </a:gsLst>
                  <a:path path="circle">
                    <a:fillToRect l="100000" t="100000"/>
                  </a:path>
                </a:gradFill>
                <a:ln w="1860" cap="flat">
                  <a:noFill/>
                  <a:prstDash val="solid"/>
                  <a:miter/>
                </a:ln>
              </p:spPr>
              <p:txBody>
                <a:bodyPr rtlCol="0" anchor="ctr"/>
                <a:lstStyle/>
                <a:p>
                  <a:endParaRPr lang="zh-CN" altLang="en-US"/>
                </a:p>
              </p:txBody>
            </p:sp>
          </p:grpSp>
        </p:grpSp>
        <p:grpSp>
          <p:nvGrpSpPr>
            <p:cNvPr id="109" name="组合 108">
              <a:extLst>
                <a:ext uri="{FF2B5EF4-FFF2-40B4-BE49-F238E27FC236}">
                  <a16:creationId xmlns:a16="http://schemas.microsoft.com/office/drawing/2014/main" id="{3B2F36F8-A2AE-5A3F-66DB-E9DB888ED4B7}"/>
                </a:ext>
              </a:extLst>
            </p:cNvPr>
            <p:cNvGrpSpPr/>
            <p:nvPr/>
          </p:nvGrpSpPr>
          <p:grpSpPr>
            <a:xfrm>
              <a:off x="7445709" y="2197325"/>
              <a:ext cx="1902201" cy="312330"/>
              <a:chOff x="3050882" y="2151501"/>
              <a:chExt cx="1902201" cy="312330"/>
            </a:xfrm>
          </p:grpSpPr>
          <p:sp>
            <p:nvSpPr>
              <p:cNvPr id="110" name="文本框 109">
                <a:extLst>
                  <a:ext uri="{FF2B5EF4-FFF2-40B4-BE49-F238E27FC236}">
                    <a16:creationId xmlns:a16="http://schemas.microsoft.com/office/drawing/2014/main" id="{960B247E-D4A6-9022-F731-083892A2EF66}"/>
                  </a:ext>
                </a:extLst>
              </p:cNvPr>
              <p:cNvSpPr txBox="1"/>
              <p:nvPr/>
            </p:nvSpPr>
            <p:spPr>
              <a:xfrm>
                <a:off x="3050882" y="2151501"/>
                <a:ext cx="919821" cy="312330"/>
              </a:xfrm>
              <a:prstGeom prst="rect">
                <a:avLst/>
              </a:prstGeom>
              <a:noFill/>
            </p:spPr>
            <p:txBody>
              <a:bodyPr wrap="square" rtlCol="0">
                <a:spAutoFit/>
              </a:bodyPr>
              <a:lstStyle/>
              <a:p>
                <a:pPr algn="ctr">
                  <a:lnSpc>
                    <a:spcPct val="130000"/>
                  </a:lnSpc>
                  <a:defRPr/>
                </a:pPr>
                <a:r>
                  <a:rPr lang="zh-CN" altLang="en-US" sz="1200" kern="0" dirty="0">
                    <a:solidFill>
                      <a:srgbClr val="002561">
                        <a:alpha val="60000"/>
                      </a:srgbClr>
                    </a:solidFill>
                    <a:latin typeface="Source Han Sans CN Medium" panose="020B0500000000000000" pitchFamily="34" charset="-128"/>
                    <a:ea typeface="Source Han Sans CN Medium" panose="020B0500000000000000" pitchFamily="34" charset="-128"/>
                    <a:cs typeface="+mn-ea"/>
                    <a:sym typeface="+mn-lt"/>
                  </a:rPr>
                  <a:t>成果转换</a:t>
                </a:r>
              </a:p>
            </p:txBody>
          </p:sp>
          <p:sp>
            <p:nvSpPr>
              <p:cNvPr id="111" name="文本框 110">
                <a:extLst>
                  <a:ext uri="{FF2B5EF4-FFF2-40B4-BE49-F238E27FC236}">
                    <a16:creationId xmlns:a16="http://schemas.microsoft.com/office/drawing/2014/main" id="{21210781-3E23-F74D-79CC-9AFBE4CEB783}"/>
                  </a:ext>
                </a:extLst>
              </p:cNvPr>
              <p:cNvSpPr txBox="1"/>
              <p:nvPr/>
            </p:nvSpPr>
            <p:spPr>
              <a:xfrm>
                <a:off x="4033262" y="2151501"/>
                <a:ext cx="919821" cy="312330"/>
              </a:xfrm>
              <a:prstGeom prst="rect">
                <a:avLst/>
              </a:prstGeom>
              <a:noFill/>
            </p:spPr>
            <p:txBody>
              <a:bodyPr wrap="square" rtlCol="0">
                <a:spAutoFit/>
              </a:bodyPr>
              <a:lstStyle/>
              <a:p>
                <a:pPr algn="ctr">
                  <a:lnSpc>
                    <a:spcPct val="130000"/>
                  </a:lnSpc>
                  <a:defRPr/>
                </a:pPr>
                <a:r>
                  <a:rPr lang="zh-CN" altLang="en-US" sz="1200" kern="0" dirty="0">
                    <a:solidFill>
                      <a:srgbClr val="002561">
                        <a:alpha val="60000"/>
                      </a:srgbClr>
                    </a:solidFill>
                    <a:latin typeface="Source Han Sans CN Medium" panose="020B0500000000000000" pitchFamily="34" charset="-128"/>
                    <a:ea typeface="Source Han Sans CN Medium" panose="020B0500000000000000" pitchFamily="34" charset="-128"/>
                    <a:cs typeface="+mn-ea"/>
                    <a:sym typeface="+mn-lt"/>
                  </a:rPr>
                  <a:t>效果反馈</a:t>
                </a:r>
              </a:p>
            </p:txBody>
          </p:sp>
          <p:grpSp>
            <p:nvGrpSpPr>
              <p:cNvPr id="112" name="组合 111">
                <a:extLst>
                  <a:ext uri="{FF2B5EF4-FFF2-40B4-BE49-F238E27FC236}">
                    <a16:creationId xmlns:a16="http://schemas.microsoft.com/office/drawing/2014/main" id="{B0AAF11A-B684-F4F6-BF84-1F1161196427}"/>
                  </a:ext>
                </a:extLst>
              </p:cNvPr>
              <p:cNvGrpSpPr/>
              <p:nvPr/>
            </p:nvGrpSpPr>
            <p:grpSpPr>
              <a:xfrm>
                <a:off x="3878526" y="2182306"/>
                <a:ext cx="258483" cy="250720"/>
                <a:chOff x="3869230" y="2196215"/>
                <a:chExt cx="258483" cy="250720"/>
              </a:xfrm>
            </p:grpSpPr>
            <p:sp>
              <p:nvSpPr>
                <p:cNvPr id="113" name="图形 96">
                  <a:extLst>
                    <a:ext uri="{FF2B5EF4-FFF2-40B4-BE49-F238E27FC236}">
                      <a16:creationId xmlns:a16="http://schemas.microsoft.com/office/drawing/2014/main" id="{32D231E8-8916-CB6C-9AB7-A8227E3F9356}"/>
                    </a:ext>
                  </a:extLst>
                </p:cNvPr>
                <p:cNvSpPr/>
                <p:nvPr/>
              </p:nvSpPr>
              <p:spPr>
                <a:xfrm rot="16200000">
                  <a:off x="3794014" y="2271431"/>
                  <a:ext cx="250720" cy="100288"/>
                </a:xfrm>
                <a:custGeom>
                  <a:avLst/>
                  <a:gdLst>
                    <a:gd name="connsiteX0" fmla="*/ 1666875 w 1666875"/>
                    <a:gd name="connsiteY0" fmla="*/ 595510 h 669923"/>
                    <a:gd name="connsiteX1" fmla="*/ 1666875 w 1666875"/>
                    <a:gd name="connsiteY1" fmla="*/ 591789 h 669923"/>
                    <a:gd name="connsiteX2" fmla="*/ 1666596 w 1666875"/>
                    <a:gd name="connsiteY2" fmla="*/ 588068 h 669923"/>
                    <a:gd name="connsiteX3" fmla="*/ 1666596 w 1666875"/>
                    <a:gd name="connsiteY3" fmla="*/ 587566 h 669923"/>
                    <a:gd name="connsiteX4" fmla="*/ 1666205 w 1666875"/>
                    <a:gd name="connsiteY4" fmla="*/ 584403 h 669923"/>
                    <a:gd name="connsiteX5" fmla="*/ 1666094 w 1666875"/>
                    <a:gd name="connsiteY5" fmla="*/ 583752 h 669923"/>
                    <a:gd name="connsiteX6" fmla="*/ 1665554 w 1666875"/>
                    <a:gd name="connsiteY6" fmla="*/ 580757 h 669923"/>
                    <a:gd name="connsiteX7" fmla="*/ 1665424 w 1666875"/>
                    <a:gd name="connsiteY7" fmla="*/ 580125 h 669923"/>
                    <a:gd name="connsiteX8" fmla="*/ 1664736 w 1666875"/>
                    <a:gd name="connsiteY8" fmla="*/ 577148 h 669923"/>
                    <a:gd name="connsiteX9" fmla="*/ 1664587 w 1666875"/>
                    <a:gd name="connsiteY9" fmla="*/ 576627 h 669923"/>
                    <a:gd name="connsiteX10" fmla="*/ 1663731 w 1666875"/>
                    <a:gd name="connsiteY10" fmla="*/ 573576 h 669923"/>
                    <a:gd name="connsiteX11" fmla="*/ 1663619 w 1666875"/>
                    <a:gd name="connsiteY11" fmla="*/ 573260 h 669923"/>
                    <a:gd name="connsiteX12" fmla="*/ 1662540 w 1666875"/>
                    <a:gd name="connsiteY12" fmla="*/ 570060 h 669923"/>
                    <a:gd name="connsiteX13" fmla="*/ 1650095 w 1666875"/>
                    <a:gd name="connsiteY13" fmla="*/ 548387 h 669923"/>
                    <a:gd name="connsiteX14" fmla="*/ 1650095 w 1666875"/>
                    <a:gd name="connsiteY14" fmla="*/ 548275 h 669923"/>
                    <a:gd name="connsiteX15" fmla="*/ 1647881 w 1666875"/>
                    <a:gd name="connsiteY15" fmla="*/ 545708 h 669923"/>
                    <a:gd name="connsiteX16" fmla="*/ 1646634 w 1666875"/>
                    <a:gd name="connsiteY16" fmla="*/ 544406 h 669923"/>
                    <a:gd name="connsiteX17" fmla="*/ 1645444 w 1666875"/>
                    <a:gd name="connsiteY17" fmla="*/ 543159 h 669923"/>
                    <a:gd name="connsiteX18" fmla="*/ 1123913 w 1666875"/>
                    <a:gd name="connsiteY18" fmla="*/ 21721 h 669923"/>
                    <a:gd name="connsiteX19" fmla="*/ 1019008 w 1666875"/>
                    <a:gd name="connsiteY19" fmla="*/ 21721 h 669923"/>
                    <a:gd name="connsiteX20" fmla="*/ 1018673 w 1666875"/>
                    <a:gd name="connsiteY20" fmla="*/ 22056 h 669923"/>
                    <a:gd name="connsiteX21" fmla="*/ 1018673 w 1666875"/>
                    <a:gd name="connsiteY21" fmla="*/ 126962 h 669923"/>
                    <a:gd name="connsiteX22" fmla="*/ 1412807 w 1666875"/>
                    <a:gd name="connsiteY22" fmla="*/ 521096 h 669923"/>
                    <a:gd name="connsiteX23" fmla="*/ 74414 w 1666875"/>
                    <a:gd name="connsiteY23" fmla="*/ 521096 h 669923"/>
                    <a:gd name="connsiteX24" fmla="*/ 0 w 1666875"/>
                    <a:gd name="connsiteY24" fmla="*/ 595510 h 669923"/>
                    <a:gd name="connsiteX25" fmla="*/ 74414 w 1666875"/>
                    <a:gd name="connsiteY25" fmla="*/ 669924 h 669923"/>
                    <a:gd name="connsiteX26" fmla="*/ 1595940 w 1666875"/>
                    <a:gd name="connsiteY26" fmla="*/ 669924 h 669923"/>
                    <a:gd name="connsiteX27" fmla="*/ 1666875 w 1666875"/>
                    <a:gd name="connsiteY27" fmla="*/ 599026 h 669923"/>
                    <a:gd name="connsiteX28" fmla="*/ 1666875 w 1666875"/>
                    <a:gd name="connsiteY28" fmla="*/ 596942 h 669923"/>
                    <a:gd name="connsiteX29" fmla="*/ 1666875 w 1666875"/>
                    <a:gd name="connsiteY29" fmla="*/ 595510 h 6699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666875" h="669923">
                      <a:moveTo>
                        <a:pt x="1666875" y="595510"/>
                      </a:moveTo>
                      <a:lnTo>
                        <a:pt x="1666875" y="591789"/>
                      </a:lnTo>
                      <a:cubicBezTo>
                        <a:pt x="1666801" y="590548"/>
                        <a:pt x="1666708" y="589309"/>
                        <a:pt x="1666596" y="588068"/>
                      </a:cubicBezTo>
                      <a:lnTo>
                        <a:pt x="1666596" y="587566"/>
                      </a:lnTo>
                      <a:cubicBezTo>
                        <a:pt x="1666484" y="586524"/>
                        <a:pt x="1666354" y="585464"/>
                        <a:pt x="1666205" y="584403"/>
                      </a:cubicBezTo>
                      <a:lnTo>
                        <a:pt x="1666094" y="583752"/>
                      </a:lnTo>
                      <a:cubicBezTo>
                        <a:pt x="1665926" y="582748"/>
                        <a:pt x="1665759" y="581762"/>
                        <a:pt x="1665554" y="580757"/>
                      </a:cubicBezTo>
                      <a:cubicBezTo>
                        <a:pt x="1665554" y="580553"/>
                        <a:pt x="1665461" y="580348"/>
                        <a:pt x="1665424" y="580125"/>
                      </a:cubicBezTo>
                      <a:cubicBezTo>
                        <a:pt x="1665201" y="579139"/>
                        <a:pt x="1664977" y="578134"/>
                        <a:pt x="1664736" y="577148"/>
                      </a:cubicBezTo>
                      <a:cubicBezTo>
                        <a:pt x="1664736" y="576981"/>
                        <a:pt x="1664736" y="576813"/>
                        <a:pt x="1664587" y="576627"/>
                      </a:cubicBezTo>
                      <a:cubicBezTo>
                        <a:pt x="1664326" y="575604"/>
                        <a:pt x="1664029" y="574599"/>
                        <a:pt x="1663731" y="573576"/>
                      </a:cubicBezTo>
                      <a:lnTo>
                        <a:pt x="1663619" y="573260"/>
                      </a:lnTo>
                      <a:cubicBezTo>
                        <a:pt x="1663285" y="572181"/>
                        <a:pt x="1662931" y="571121"/>
                        <a:pt x="1662540" y="570060"/>
                      </a:cubicBezTo>
                      <a:cubicBezTo>
                        <a:pt x="1659657" y="562180"/>
                        <a:pt x="1655447" y="554850"/>
                        <a:pt x="1650095" y="548387"/>
                      </a:cubicBezTo>
                      <a:lnTo>
                        <a:pt x="1650095" y="548275"/>
                      </a:lnTo>
                      <a:cubicBezTo>
                        <a:pt x="1649369" y="547401"/>
                        <a:pt x="1648644" y="546545"/>
                        <a:pt x="1647881" y="545708"/>
                      </a:cubicBezTo>
                      <a:cubicBezTo>
                        <a:pt x="1647472" y="545262"/>
                        <a:pt x="1647044" y="544834"/>
                        <a:pt x="1646634" y="544406"/>
                      </a:cubicBezTo>
                      <a:cubicBezTo>
                        <a:pt x="1646225" y="543978"/>
                        <a:pt x="1645853" y="543569"/>
                        <a:pt x="1645444" y="543159"/>
                      </a:cubicBezTo>
                      <a:lnTo>
                        <a:pt x="1123913" y="21721"/>
                      </a:lnTo>
                      <a:cubicBezTo>
                        <a:pt x="1094942" y="-7240"/>
                        <a:pt x="1047979" y="-7240"/>
                        <a:pt x="1019008" y="21721"/>
                      </a:cubicBezTo>
                      <a:lnTo>
                        <a:pt x="1018673" y="22056"/>
                      </a:lnTo>
                      <a:cubicBezTo>
                        <a:pt x="989711" y="51028"/>
                        <a:pt x="989711" y="97990"/>
                        <a:pt x="1018673" y="126962"/>
                      </a:cubicBezTo>
                      <a:lnTo>
                        <a:pt x="1412807" y="521096"/>
                      </a:lnTo>
                      <a:lnTo>
                        <a:pt x="74414" y="521096"/>
                      </a:lnTo>
                      <a:cubicBezTo>
                        <a:pt x="33316" y="521096"/>
                        <a:pt x="0" y="554413"/>
                        <a:pt x="0" y="595510"/>
                      </a:cubicBezTo>
                      <a:cubicBezTo>
                        <a:pt x="0" y="636607"/>
                        <a:pt x="33316" y="669924"/>
                        <a:pt x="74414" y="669924"/>
                      </a:cubicBezTo>
                      <a:lnTo>
                        <a:pt x="1595940" y="669924"/>
                      </a:lnTo>
                      <a:cubicBezTo>
                        <a:pt x="1634351" y="668168"/>
                        <a:pt x="1665098" y="637436"/>
                        <a:pt x="1666875" y="599026"/>
                      </a:cubicBezTo>
                      <a:lnTo>
                        <a:pt x="1666875" y="596942"/>
                      </a:lnTo>
                      <a:lnTo>
                        <a:pt x="1666875" y="595510"/>
                      </a:lnTo>
                      <a:close/>
                    </a:path>
                  </a:pathLst>
                </a:custGeom>
                <a:gradFill>
                  <a:gsLst>
                    <a:gs pos="0">
                      <a:srgbClr val="014BC3">
                        <a:lumMod val="65334"/>
                        <a:alpha val="54000"/>
                      </a:srgbClr>
                    </a:gs>
                    <a:gs pos="72000">
                      <a:srgbClr val="014BC3">
                        <a:alpha val="40000"/>
                      </a:srgbClr>
                    </a:gs>
                    <a:gs pos="100000">
                      <a:srgbClr val="0FA8EA">
                        <a:alpha val="50000"/>
                      </a:srgbClr>
                    </a:gs>
                  </a:gsLst>
                  <a:path path="circle">
                    <a:fillToRect l="100000" t="100000"/>
                  </a:path>
                </a:gradFill>
                <a:ln w="1860" cap="flat">
                  <a:noFill/>
                  <a:prstDash val="solid"/>
                  <a:miter/>
                </a:ln>
              </p:spPr>
              <p:txBody>
                <a:bodyPr rtlCol="0" anchor="ctr"/>
                <a:lstStyle/>
                <a:p>
                  <a:endParaRPr lang="zh-CN" altLang="en-US"/>
                </a:p>
              </p:txBody>
            </p:sp>
            <p:sp>
              <p:nvSpPr>
                <p:cNvPr id="114" name="图形 97">
                  <a:extLst>
                    <a:ext uri="{FF2B5EF4-FFF2-40B4-BE49-F238E27FC236}">
                      <a16:creationId xmlns:a16="http://schemas.microsoft.com/office/drawing/2014/main" id="{4C64743F-2E2D-2383-4818-507CE4FAFE72}"/>
                    </a:ext>
                  </a:extLst>
                </p:cNvPr>
                <p:cNvSpPr/>
                <p:nvPr/>
              </p:nvSpPr>
              <p:spPr>
                <a:xfrm rot="5400000">
                  <a:off x="3952678" y="2271900"/>
                  <a:ext cx="249710" cy="100360"/>
                </a:xfrm>
                <a:custGeom>
                  <a:avLst/>
                  <a:gdLst>
                    <a:gd name="connsiteX0" fmla="*/ 1666875 w 1666875"/>
                    <a:gd name="connsiteY0" fmla="*/ 595510 h 669923"/>
                    <a:gd name="connsiteX1" fmla="*/ 1666875 w 1666875"/>
                    <a:gd name="connsiteY1" fmla="*/ 591789 h 669923"/>
                    <a:gd name="connsiteX2" fmla="*/ 1666596 w 1666875"/>
                    <a:gd name="connsiteY2" fmla="*/ 588068 h 669923"/>
                    <a:gd name="connsiteX3" fmla="*/ 1666596 w 1666875"/>
                    <a:gd name="connsiteY3" fmla="*/ 587566 h 669923"/>
                    <a:gd name="connsiteX4" fmla="*/ 1666205 w 1666875"/>
                    <a:gd name="connsiteY4" fmla="*/ 584403 h 669923"/>
                    <a:gd name="connsiteX5" fmla="*/ 1666094 w 1666875"/>
                    <a:gd name="connsiteY5" fmla="*/ 583752 h 669923"/>
                    <a:gd name="connsiteX6" fmla="*/ 1665554 w 1666875"/>
                    <a:gd name="connsiteY6" fmla="*/ 580757 h 669923"/>
                    <a:gd name="connsiteX7" fmla="*/ 1665424 w 1666875"/>
                    <a:gd name="connsiteY7" fmla="*/ 580125 h 669923"/>
                    <a:gd name="connsiteX8" fmla="*/ 1664736 w 1666875"/>
                    <a:gd name="connsiteY8" fmla="*/ 577148 h 669923"/>
                    <a:gd name="connsiteX9" fmla="*/ 1664587 w 1666875"/>
                    <a:gd name="connsiteY9" fmla="*/ 576627 h 669923"/>
                    <a:gd name="connsiteX10" fmla="*/ 1663731 w 1666875"/>
                    <a:gd name="connsiteY10" fmla="*/ 573576 h 669923"/>
                    <a:gd name="connsiteX11" fmla="*/ 1663619 w 1666875"/>
                    <a:gd name="connsiteY11" fmla="*/ 573260 h 669923"/>
                    <a:gd name="connsiteX12" fmla="*/ 1662540 w 1666875"/>
                    <a:gd name="connsiteY12" fmla="*/ 570060 h 669923"/>
                    <a:gd name="connsiteX13" fmla="*/ 1650095 w 1666875"/>
                    <a:gd name="connsiteY13" fmla="*/ 548387 h 669923"/>
                    <a:gd name="connsiteX14" fmla="*/ 1650095 w 1666875"/>
                    <a:gd name="connsiteY14" fmla="*/ 548275 h 669923"/>
                    <a:gd name="connsiteX15" fmla="*/ 1647881 w 1666875"/>
                    <a:gd name="connsiteY15" fmla="*/ 545708 h 669923"/>
                    <a:gd name="connsiteX16" fmla="*/ 1646634 w 1666875"/>
                    <a:gd name="connsiteY16" fmla="*/ 544406 h 669923"/>
                    <a:gd name="connsiteX17" fmla="*/ 1645444 w 1666875"/>
                    <a:gd name="connsiteY17" fmla="*/ 543159 h 669923"/>
                    <a:gd name="connsiteX18" fmla="*/ 1123913 w 1666875"/>
                    <a:gd name="connsiteY18" fmla="*/ 21721 h 669923"/>
                    <a:gd name="connsiteX19" fmla="*/ 1019008 w 1666875"/>
                    <a:gd name="connsiteY19" fmla="*/ 21721 h 669923"/>
                    <a:gd name="connsiteX20" fmla="*/ 1018673 w 1666875"/>
                    <a:gd name="connsiteY20" fmla="*/ 22056 h 669923"/>
                    <a:gd name="connsiteX21" fmla="*/ 1018673 w 1666875"/>
                    <a:gd name="connsiteY21" fmla="*/ 126962 h 669923"/>
                    <a:gd name="connsiteX22" fmla="*/ 1412807 w 1666875"/>
                    <a:gd name="connsiteY22" fmla="*/ 521096 h 669923"/>
                    <a:gd name="connsiteX23" fmla="*/ 74414 w 1666875"/>
                    <a:gd name="connsiteY23" fmla="*/ 521096 h 669923"/>
                    <a:gd name="connsiteX24" fmla="*/ 0 w 1666875"/>
                    <a:gd name="connsiteY24" fmla="*/ 595510 h 669923"/>
                    <a:gd name="connsiteX25" fmla="*/ 74414 w 1666875"/>
                    <a:gd name="connsiteY25" fmla="*/ 669924 h 669923"/>
                    <a:gd name="connsiteX26" fmla="*/ 1595940 w 1666875"/>
                    <a:gd name="connsiteY26" fmla="*/ 669924 h 669923"/>
                    <a:gd name="connsiteX27" fmla="*/ 1666875 w 1666875"/>
                    <a:gd name="connsiteY27" fmla="*/ 599026 h 669923"/>
                    <a:gd name="connsiteX28" fmla="*/ 1666875 w 1666875"/>
                    <a:gd name="connsiteY28" fmla="*/ 596942 h 669923"/>
                    <a:gd name="connsiteX29" fmla="*/ 1666875 w 1666875"/>
                    <a:gd name="connsiteY29" fmla="*/ 595510 h 6699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666875" h="669923">
                      <a:moveTo>
                        <a:pt x="1666875" y="595510"/>
                      </a:moveTo>
                      <a:lnTo>
                        <a:pt x="1666875" y="591789"/>
                      </a:lnTo>
                      <a:cubicBezTo>
                        <a:pt x="1666801" y="590548"/>
                        <a:pt x="1666708" y="589309"/>
                        <a:pt x="1666596" y="588068"/>
                      </a:cubicBezTo>
                      <a:lnTo>
                        <a:pt x="1666596" y="587566"/>
                      </a:lnTo>
                      <a:cubicBezTo>
                        <a:pt x="1666484" y="586524"/>
                        <a:pt x="1666354" y="585464"/>
                        <a:pt x="1666205" y="584403"/>
                      </a:cubicBezTo>
                      <a:lnTo>
                        <a:pt x="1666094" y="583752"/>
                      </a:lnTo>
                      <a:cubicBezTo>
                        <a:pt x="1665926" y="582748"/>
                        <a:pt x="1665759" y="581762"/>
                        <a:pt x="1665554" y="580757"/>
                      </a:cubicBezTo>
                      <a:cubicBezTo>
                        <a:pt x="1665554" y="580553"/>
                        <a:pt x="1665461" y="580348"/>
                        <a:pt x="1665424" y="580125"/>
                      </a:cubicBezTo>
                      <a:cubicBezTo>
                        <a:pt x="1665201" y="579139"/>
                        <a:pt x="1664977" y="578134"/>
                        <a:pt x="1664736" y="577148"/>
                      </a:cubicBezTo>
                      <a:cubicBezTo>
                        <a:pt x="1664736" y="576981"/>
                        <a:pt x="1664736" y="576813"/>
                        <a:pt x="1664587" y="576627"/>
                      </a:cubicBezTo>
                      <a:cubicBezTo>
                        <a:pt x="1664326" y="575604"/>
                        <a:pt x="1664029" y="574599"/>
                        <a:pt x="1663731" y="573576"/>
                      </a:cubicBezTo>
                      <a:lnTo>
                        <a:pt x="1663619" y="573260"/>
                      </a:lnTo>
                      <a:cubicBezTo>
                        <a:pt x="1663285" y="572181"/>
                        <a:pt x="1662931" y="571121"/>
                        <a:pt x="1662540" y="570060"/>
                      </a:cubicBezTo>
                      <a:cubicBezTo>
                        <a:pt x="1659657" y="562180"/>
                        <a:pt x="1655447" y="554850"/>
                        <a:pt x="1650095" y="548387"/>
                      </a:cubicBezTo>
                      <a:lnTo>
                        <a:pt x="1650095" y="548275"/>
                      </a:lnTo>
                      <a:cubicBezTo>
                        <a:pt x="1649369" y="547401"/>
                        <a:pt x="1648644" y="546545"/>
                        <a:pt x="1647881" y="545708"/>
                      </a:cubicBezTo>
                      <a:cubicBezTo>
                        <a:pt x="1647472" y="545262"/>
                        <a:pt x="1647044" y="544834"/>
                        <a:pt x="1646634" y="544406"/>
                      </a:cubicBezTo>
                      <a:cubicBezTo>
                        <a:pt x="1646225" y="543978"/>
                        <a:pt x="1645853" y="543569"/>
                        <a:pt x="1645444" y="543159"/>
                      </a:cubicBezTo>
                      <a:lnTo>
                        <a:pt x="1123913" y="21721"/>
                      </a:lnTo>
                      <a:cubicBezTo>
                        <a:pt x="1094942" y="-7240"/>
                        <a:pt x="1047979" y="-7240"/>
                        <a:pt x="1019008" y="21721"/>
                      </a:cubicBezTo>
                      <a:lnTo>
                        <a:pt x="1018673" y="22056"/>
                      </a:lnTo>
                      <a:cubicBezTo>
                        <a:pt x="989711" y="51028"/>
                        <a:pt x="989711" y="97990"/>
                        <a:pt x="1018673" y="126962"/>
                      </a:cubicBezTo>
                      <a:lnTo>
                        <a:pt x="1412807" y="521096"/>
                      </a:lnTo>
                      <a:lnTo>
                        <a:pt x="74414" y="521096"/>
                      </a:lnTo>
                      <a:cubicBezTo>
                        <a:pt x="33316" y="521096"/>
                        <a:pt x="0" y="554413"/>
                        <a:pt x="0" y="595510"/>
                      </a:cubicBezTo>
                      <a:cubicBezTo>
                        <a:pt x="0" y="636607"/>
                        <a:pt x="33316" y="669924"/>
                        <a:pt x="74414" y="669924"/>
                      </a:cubicBezTo>
                      <a:lnTo>
                        <a:pt x="1595940" y="669924"/>
                      </a:lnTo>
                      <a:cubicBezTo>
                        <a:pt x="1634351" y="668168"/>
                        <a:pt x="1665098" y="637436"/>
                        <a:pt x="1666875" y="599026"/>
                      </a:cubicBezTo>
                      <a:lnTo>
                        <a:pt x="1666875" y="596942"/>
                      </a:lnTo>
                      <a:lnTo>
                        <a:pt x="1666875" y="595510"/>
                      </a:lnTo>
                      <a:close/>
                    </a:path>
                  </a:pathLst>
                </a:custGeom>
                <a:gradFill>
                  <a:gsLst>
                    <a:gs pos="0">
                      <a:srgbClr val="014BC3">
                        <a:lumMod val="65334"/>
                        <a:alpha val="54000"/>
                      </a:srgbClr>
                    </a:gs>
                    <a:gs pos="72000">
                      <a:srgbClr val="014BC3">
                        <a:alpha val="40000"/>
                      </a:srgbClr>
                    </a:gs>
                    <a:gs pos="100000">
                      <a:srgbClr val="0FA8EA">
                        <a:alpha val="50000"/>
                      </a:srgbClr>
                    </a:gs>
                  </a:gsLst>
                  <a:path path="circle">
                    <a:fillToRect l="100000" t="100000"/>
                  </a:path>
                </a:gradFill>
                <a:ln w="1860" cap="flat">
                  <a:noFill/>
                  <a:prstDash val="solid"/>
                  <a:miter/>
                </a:ln>
              </p:spPr>
              <p:txBody>
                <a:bodyPr rtlCol="0" anchor="ctr"/>
                <a:lstStyle/>
                <a:p>
                  <a:endParaRPr lang="zh-CN" altLang="en-US"/>
                </a:p>
              </p:txBody>
            </p:sp>
          </p:grpSp>
        </p:grpSp>
        <p:grpSp>
          <p:nvGrpSpPr>
            <p:cNvPr id="115" name="组合 114">
              <a:extLst>
                <a:ext uri="{FF2B5EF4-FFF2-40B4-BE49-F238E27FC236}">
                  <a16:creationId xmlns:a16="http://schemas.microsoft.com/office/drawing/2014/main" id="{71FDD162-D923-58FE-C5DD-B6E00E8F6C59}"/>
                </a:ext>
              </a:extLst>
            </p:cNvPr>
            <p:cNvGrpSpPr/>
            <p:nvPr/>
          </p:nvGrpSpPr>
          <p:grpSpPr>
            <a:xfrm>
              <a:off x="2848888" y="3579487"/>
              <a:ext cx="1902201" cy="312330"/>
              <a:chOff x="3050882" y="2151501"/>
              <a:chExt cx="1902201" cy="312330"/>
            </a:xfrm>
          </p:grpSpPr>
          <p:sp>
            <p:nvSpPr>
              <p:cNvPr id="116" name="文本框 115">
                <a:extLst>
                  <a:ext uri="{FF2B5EF4-FFF2-40B4-BE49-F238E27FC236}">
                    <a16:creationId xmlns:a16="http://schemas.microsoft.com/office/drawing/2014/main" id="{983B996B-A2A7-50E1-9719-E4EB1287D38F}"/>
                  </a:ext>
                </a:extLst>
              </p:cNvPr>
              <p:cNvSpPr txBox="1"/>
              <p:nvPr/>
            </p:nvSpPr>
            <p:spPr>
              <a:xfrm>
                <a:off x="3050882" y="2151501"/>
                <a:ext cx="919821" cy="312330"/>
              </a:xfrm>
              <a:prstGeom prst="rect">
                <a:avLst/>
              </a:prstGeom>
              <a:noFill/>
            </p:spPr>
            <p:txBody>
              <a:bodyPr wrap="square" rtlCol="0">
                <a:spAutoFit/>
              </a:bodyPr>
              <a:lstStyle/>
              <a:p>
                <a:pPr algn="ctr">
                  <a:lnSpc>
                    <a:spcPct val="130000"/>
                  </a:lnSpc>
                  <a:defRPr/>
                </a:pPr>
                <a:r>
                  <a:rPr lang="zh-CN" altLang="en-US" sz="1200" kern="0" dirty="0">
                    <a:solidFill>
                      <a:srgbClr val="002561">
                        <a:alpha val="60000"/>
                      </a:srgbClr>
                    </a:solidFill>
                    <a:latin typeface="Source Han Sans CN Medium" panose="020B0500000000000000" pitchFamily="34" charset="-128"/>
                    <a:ea typeface="Source Han Sans CN Medium" panose="020B0500000000000000" pitchFamily="34" charset="-128"/>
                    <a:cs typeface="+mn-ea"/>
                    <a:sym typeface="+mn-lt"/>
                  </a:rPr>
                  <a:t>应用实践</a:t>
                </a:r>
              </a:p>
            </p:txBody>
          </p:sp>
          <p:sp>
            <p:nvSpPr>
              <p:cNvPr id="117" name="文本框 116">
                <a:extLst>
                  <a:ext uri="{FF2B5EF4-FFF2-40B4-BE49-F238E27FC236}">
                    <a16:creationId xmlns:a16="http://schemas.microsoft.com/office/drawing/2014/main" id="{B96ED358-E8AC-0705-0476-A02A3D79E226}"/>
                  </a:ext>
                </a:extLst>
              </p:cNvPr>
              <p:cNvSpPr txBox="1"/>
              <p:nvPr/>
            </p:nvSpPr>
            <p:spPr>
              <a:xfrm>
                <a:off x="4033262" y="2151501"/>
                <a:ext cx="919821" cy="312330"/>
              </a:xfrm>
              <a:prstGeom prst="rect">
                <a:avLst/>
              </a:prstGeom>
              <a:noFill/>
            </p:spPr>
            <p:txBody>
              <a:bodyPr wrap="square" rtlCol="0">
                <a:spAutoFit/>
              </a:bodyPr>
              <a:lstStyle/>
              <a:p>
                <a:pPr algn="ctr">
                  <a:lnSpc>
                    <a:spcPct val="130000"/>
                  </a:lnSpc>
                  <a:defRPr/>
                </a:pPr>
                <a:r>
                  <a:rPr lang="zh-CN" altLang="en-US" sz="1200" kern="0" dirty="0">
                    <a:solidFill>
                      <a:srgbClr val="002561">
                        <a:alpha val="60000"/>
                      </a:srgbClr>
                    </a:solidFill>
                    <a:latin typeface="Source Han Sans CN Medium" panose="020B0500000000000000" pitchFamily="34" charset="-128"/>
                    <a:ea typeface="Source Han Sans CN Medium" panose="020B0500000000000000" pitchFamily="34" charset="-128"/>
                    <a:cs typeface="+mn-ea"/>
                    <a:sym typeface="+mn-lt"/>
                  </a:rPr>
                  <a:t>验证优化</a:t>
                </a:r>
              </a:p>
            </p:txBody>
          </p:sp>
          <p:grpSp>
            <p:nvGrpSpPr>
              <p:cNvPr id="118" name="组合 117">
                <a:extLst>
                  <a:ext uri="{FF2B5EF4-FFF2-40B4-BE49-F238E27FC236}">
                    <a16:creationId xmlns:a16="http://schemas.microsoft.com/office/drawing/2014/main" id="{F44FB867-68E2-EEF6-C07B-C5B570D81FD3}"/>
                  </a:ext>
                </a:extLst>
              </p:cNvPr>
              <p:cNvGrpSpPr/>
              <p:nvPr/>
            </p:nvGrpSpPr>
            <p:grpSpPr>
              <a:xfrm>
                <a:off x="3878526" y="2182306"/>
                <a:ext cx="258483" cy="250720"/>
                <a:chOff x="3869230" y="2196215"/>
                <a:chExt cx="258483" cy="250720"/>
              </a:xfrm>
            </p:grpSpPr>
            <p:sp>
              <p:nvSpPr>
                <p:cNvPr id="119" name="图形 96">
                  <a:extLst>
                    <a:ext uri="{FF2B5EF4-FFF2-40B4-BE49-F238E27FC236}">
                      <a16:creationId xmlns:a16="http://schemas.microsoft.com/office/drawing/2014/main" id="{C7878283-7A6F-70F6-6C71-7154B8F8044E}"/>
                    </a:ext>
                  </a:extLst>
                </p:cNvPr>
                <p:cNvSpPr/>
                <p:nvPr/>
              </p:nvSpPr>
              <p:spPr>
                <a:xfrm rot="16200000">
                  <a:off x="3794014" y="2271431"/>
                  <a:ext cx="250720" cy="100288"/>
                </a:xfrm>
                <a:custGeom>
                  <a:avLst/>
                  <a:gdLst>
                    <a:gd name="connsiteX0" fmla="*/ 1666875 w 1666875"/>
                    <a:gd name="connsiteY0" fmla="*/ 595510 h 669923"/>
                    <a:gd name="connsiteX1" fmla="*/ 1666875 w 1666875"/>
                    <a:gd name="connsiteY1" fmla="*/ 591789 h 669923"/>
                    <a:gd name="connsiteX2" fmla="*/ 1666596 w 1666875"/>
                    <a:gd name="connsiteY2" fmla="*/ 588068 h 669923"/>
                    <a:gd name="connsiteX3" fmla="*/ 1666596 w 1666875"/>
                    <a:gd name="connsiteY3" fmla="*/ 587566 h 669923"/>
                    <a:gd name="connsiteX4" fmla="*/ 1666205 w 1666875"/>
                    <a:gd name="connsiteY4" fmla="*/ 584403 h 669923"/>
                    <a:gd name="connsiteX5" fmla="*/ 1666094 w 1666875"/>
                    <a:gd name="connsiteY5" fmla="*/ 583752 h 669923"/>
                    <a:gd name="connsiteX6" fmla="*/ 1665554 w 1666875"/>
                    <a:gd name="connsiteY6" fmla="*/ 580757 h 669923"/>
                    <a:gd name="connsiteX7" fmla="*/ 1665424 w 1666875"/>
                    <a:gd name="connsiteY7" fmla="*/ 580125 h 669923"/>
                    <a:gd name="connsiteX8" fmla="*/ 1664736 w 1666875"/>
                    <a:gd name="connsiteY8" fmla="*/ 577148 h 669923"/>
                    <a:gd name="connsiteX9" fmla="*/ 1664587 w 1666875"/>
                    <a:gd name="connsiteY9" fmla="*/ 576627 h 669923"/>
                    <a:gd name="connsiteX10" fmla="*/ 1663731 w 1666875"/>
                    <a:gd name="connsiteY10" fmla="*/ 573576 h 669923"/>
                    <a:gd name="connsiteX11" fmla="*/ 1663619 w 1666875"/>
                    <a:gd name="connsiteY11" fmla="*/ 573260 h 669923"/>
                    <a:gd name="connsiteX12" fmla="*/ 1662540 w 1666875"/>
                    <a:gd name="connsiteY12" fmla="*/ 570060 h 669923"/>
                    <a:gd name="connsiteX13" fmla="*/ 1650095 w 1666875"/>
                    <a:gd name="connsiteY13" fmla="*/ 548387 h 669923"/>
                    <a:gd name="connsiteX14" fmla="*/ 1650095 w 1666875"/>
                    <a:gd name="connsiteY14" fmla="*/ 548275 h 669923"/>
                    <a:gd name="connsiteX15" fmla="*/ 1647881 w 1666875"/>
                    <a:gd name="connsiteY15" fmla="*/ 545708 h 669923"/>
                    <a:gd name="connsiteX16" fmla="*/ 1646634 w 1666875"/>
                    <a:gd name="connsiteY16" fmla="*/ 544406 h 669923"/>
                    <a:gd name="connsiteX17" fmla="*/ 1645444 w 1666875"/>
                    <a:gd name="connsiteY17" fmla="*/ 543159 h 669923"/>
                    <a:gd name="connsiteX18" fmla="*/ 1123913 w 1666875"/>
                    <a:gd name="connsiteY18" fmla="*/ 21721 h 669923"/>
                    <a:gd name="connsiteX19" fmla="*/ 1019008 w 1666875"/>
                    <a:gd name="connsiteY19" fmla="*/ 21721 h 669923"/>
                    <a:gd name="connsiteX20" fmla="*/ 1018673 w 1666875"/>
                    <a:gd name="connsiteY20" fmla="*/ 22056 h 669923"/>
                    <a:gd name="connsiteX21" fmla="*/ 1018673 w 1666875"/>
                    <a:gd name="connsiteY21" fmla="*/ 126962 h 669923"/>
                    <a:gd name="connsiteX22" fmla="*/ 1412807 w 1666875"/>
                    <a:gd name="connsiteY22" fmla="*/ 521096 h 669923"/>
                    <a:gd name="connsiteX23" fmla="*/ 74414 w 1666875"/>
                    <a:gd name="connsiteY23" fmla="*/ 521096 h 669923"/>
                    <a:gd name="connsiteX24" fmla="*/ 0 w 1666875"/>
                    <a:gd name="connsiteY24" fmla="*/ 595510 h 669923"/>
                    <a:gd name="connsiteX25" fmla="*/ 74414 w 1666875"/>
                    <a:gd name="connsiteY25" fmla="*/ 669924 h 669923"/>
                    <a:gd name="connsiteX26" fmla="*/ 1595940 w 1666875"/>
                    <a:gd name="connsiteY26" fmla="*/ 669924 h 669923"/>
                    <a:gd name="connsiteX27" fmla="*/ 1666875 w 1666875"/>
                    <a:gd name="connsiteY27" fmla="*/ 599026 h 669923"/>
                    <a:gd name="connsiteX28" fmla="*/ 1666875 w 1666875"/>
                    <a:gd name="connsiteY28" fmla="*/ 596942 h 669923"/>
                    <a:gd name="connsiteX29" fmla="*/ 1666875 w 1666875"/>
                    <a:gd name="connsiteY29" fmla="*/ 595510 h 6699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666875" h="669923">
                      <a:moveTo>
                        <a:pt x="1666875" y="595510"/>
                      </a:moveTo>
                      <a:lnTo>
                        <a:pt x="1666875" y="591789"/>
                      </a:lnTo>
                      <a:cubicBezTo>
                        <a:pt x="1666801" y="590548"/>
                        <a:pt x="1666708" y="589309"/>
                        <a:pt x="1666596" y="588068"/>
                      </a:cubicBezTo>
                      <a:lnTo>
                        <a:pt x="1666596" y="587566"/>
                      </a:lnTo>
                      <a:cubicBezTo>
                        <a:pt x="1666484" y="586524"/>
                        <a:pt x="1666354" y="585464"/>
                        <a:pt x="1666205" y="584403"/>
                      </a:cubicBezTo>
                      <a:lnTo>
                        <a:pt x="1666094" y="583752"/>
                      </a:lnTo>
                      <a:cubicBezTo>
                        <a:pt x="1665926" y="582748"/>
                        <a:pt x="1665759" y="581762"/>
                        <a:pt x="1665554" y="580757"/>
                      </a:cubicBezTo>
                      <a:cubicBezTo>
                        <a:pt x="1665554" y="580553"/>
                        <a:pt x="1665461" y="580348"/>
                        <a:pt x="1665424" y="580125"/>
                      </a:cubicBezTo>
                      <a:cubicBezTo>
                        <a:pt x="1665201" y="579139"/>
                        <a:pt x="1664977" y="578134"/>
                        <a:pt x="1664736" y="577148"/>
                      </a:cubicBezTo>
                      <a:cubicBezTo>
                        <a:pt x="1664736" y="576981"/>
                        <a:pt x="1664736" y="576813"/>
                        <a:pt x="1664587" y="576627"/>
                      </a:cubicBezTo>
                      <a:cubicBezTo>
                        <a:pt x="1664326" y="575604"/>
                        <a:pt x="1664029" y="574599"/>
                        <a:pt x="1663731" y="573576"/>
                      </a:cubicBezTo>
                      <a:lnTo>
                        <a:pt x="1663619" y="573260"/>
                      </a:lnTo>
                      <a:cubicBezTo>
                        <a:pt x="1663285" y="572181"/>
                        <a:pt x="1662931" y="571121"/>
                        <a:pt x="1662540" y="570060"/>
                      </a:cubicBezTo>
                      <a:cubicBezTo>
                        <a:pt x="1659657" y="562180"/>
                        <a:pt x="1655447" y="554850"/>
                        <a:pt x="1650095" y="548387"/>
                      </a:cubicBezTo>
                      <a:lnTo>
                        <a:pt x="1650095" y="548275"/>
                      </a:lnTo>
                      <a:cubicBezTo>
                        <a:pt x="1649369" y="547401"/>
                        <a:pt x="1648644" y="546545"/>
                        <a:pt x="1647881" y="545708"/>
                      </a:cubicBezTo>
                      <a:cubicBezTo>
                        <a:pt x="1647472" y="545262"/>
                        <a:pt x="1647044" y="544834"/>
                        <a:pt x="1646634" y="544406"/>
                      </a:cubicBezTo>
                      <a:cubicBezTo>
                        <a:pt x="1646225" y="543978"/>
                        <a:pt x="1645853" y="543569"/>
                        <a:pt x="1645444" y="543159"/>
                      </a:cubicBezTo>
                      <a:lnTo>
                        <a:pt x="1123913" y="21721"/>
                      </a:lnTo>
                      <a:cubicBezTo>
                        <a:pt x="1094942" y="-7240"/>
                        <a:pt x="1047979" y="-7240"/>
                        <a:pt x="1019008" y="21721"/>
                      </a:cubicBezTo>
                      <a:lnTo>
                        <a:pt x="1018673" y="22056"/>
                      </a:lnTo>
                      <a:cubicBezTo>
                        <a:pt x="989711" y="51028"/>
                        <a:pt x="989711" y="97990"/>
                        <a:pt x="1018673" y="126962"/>
                      </a:cubicBezTo>
                      <a:lnTo>
                        <a:pt x="1412807" y="521096"/>
                      </a:lnTo>
                      <a:lnTo>
                        <a:pt x="74414" y="521096"/>
                      </a:lnTo>
                      <a:cubicBezTo>
                        <a:pt x="33316" y="521096"/>
                        <a:pt x="0" y="554413"/>
                        <a:pt x="0" y="595510"/>
                      </a:cubicBezTo>
                      <a:cubicBezTo>
                        <a:pt x="0" y="636607"/>
                        <a:pt x="33316" y="669924"/>
                        <a:pt x="74414" y="669924"/>
                      </a:cubicBezTo>
                      <a:lnTo>
                        <a:pt x="1595940" y="669924"/>
                      </a:lnTo>
                      <a:cubicBezTo>
                        <a:pt x="1634351" y="668168"/>
                        <a:pt x="1665098" y="637436"/>
                        <a:pt x="1666875" y="599026"/>
                      </a:cubicBezTo>
                      <a:lnTo>
                        <a:pt x="1666875" y="596942"/>
                      </a:lnTo>
                      <a:lnTo>
                        <a:pt x="1666875" y="595510"/>
                      </a:lnTo>
                      <a:close/>
                    </a:path>
                  </a:pathLst>
                </a:custGeom>
                <a:gradFill>
                  <a:gsLst>
                    <a:gs pos="0">
                      <a:srgbClr val="014BC3">
                        <a:lumMod val="65334"/>
                        <a:alpha val="54000"/>
                      </a:srgbClr>
                    </a:gs>
                    <a:gs pos="72000">
                      <a:srgbClr val="014BC3">
                        <a:alpha val="40000"/>
                      </a:srgbClr>
                    </a:gs>
                    <a:gs pos="100000">
                      <a:srgbClr val="0FA8EA">
                        <a:alpha val="50000"/>
                      </a:srgbClr>
                    </a:gs>
                  </a:gsLst>
                  <a:path path="circle">
                    <a:fillToRect l="100000" t="100000"/>
                  </a:path>
                </a:gradFill>
                <a:ln w="1860" cap="flat">
                  <a:noFill/>
                  <a:prstDash val="solid"/>
                  <a:miter/>
                </a:ln>
              </p:spPr>
              <p:txBody>
                <a:bodyPr rtlCol="0" anchor="ctr"/>
                <a:lstStyle/>
                <a:p>
                  <a:endParaRPr lang="zh-CN" altLang="en-US"/>
                </a:p>
              </p:txBody>
            </p:sp>
            <p:sp>
              <p:nvSpPr>
                <p:cNvPr id="120" name="图形 97">
                  <a:extLst>
                    <a:ext uri="{FF2B5EF4-FFF2-40B4-BE49-F238E27FC236}">
                      <a16:creationId xmlns:a16="http://schemas.microsoft.com/office/drawing/2014/main" id="{41CF8D55-7F35-F033-3170-EF12241E859A}"/>
                    </a:ext>
                  </a:extLst>
                </p:cNvPr>
                <p:cNvSpPr/>
                <p:nvPr/>
              </p:nvSpPr>
              <p:spPr>
                <a:xfrm rot="5400000">
                  <a:off x="3952678" y="2271900"/>
                  <a:ext cx="249710" cy="100360"/>
                </a:xfrm>
                <a:custGeom>
                  <a:avLst/>
                  <a:gdLst>
                    <a:gd name="connsiteX0" fmla="*/ 1666875 w 1666875"/>
                    <a:gd name="connsiteY0" fmla="*/ 595510 h 669923"/>
                    <a:gd name="connsiteX1" fmla="*/ 1666875 w 1666875"/>
                    <a:gd name="connsiteY1" fmla="*/ 591789 h 669923"/>
                    <a:gd name="connsiteX2" fmla="*/ 1666596 w 1666875"/>
                    <a:gd name="connsiteY2" fmla="*/ 588068 h 669923"/>
                    <a:gd name="connsiteX3" fmla="*/ 1666596 w 1666875"/>
                    <a:gd name="connsiteY3" fmla="*/ 587566 h 669923"/>
                    <a:gd name="connsiteX4" fmla="*/ 1666205 w 1666875"/>
                    <a:gd name="connsiteY4" fmla="*/ 584403 h 669923"/>
                    <a:gd name="connsiteX5" fmla="*/ 1666094 w 1666875"/>
                    <a:gd name="connsiteY5" fmla="*/ 583752 h 669923"/>
                    <a:gd name="connsiteX6" fmla="*/ 1665554 w 1666875"/>
                    <a:gd name="connsiteY6" fmla="*/ 580757 h 669923"/>
                    <a:gd name="connsiteX7" fmla="*/ 1665424 w 1666875"/>
                    <a:gd name="connsiteY7" fmla="*/ 580125 h 669923"/>
                    <a:gd name="connsiteX8" fmla="*/ 1664736 w 1666875"/>
                    <a:gd name="connsiteY8" fmla="*/ 577148 h 669923"/>
                    <a:gd name="connsiteX9" fmla="*/ 1664587 w 1666875"/>
                    <a:gd name="connsiteY9" fmla="*/ 576627 h 669923"/>
                    <a:gd name="connsiteX10" fmla="*/ 1663731 w 1666875"/>
                    <a:gd name="connsiteY10" fmla="*/ 573576 h 669923"/>
                    <a:gd name="connsiteX11" fmla="*/ 1663619 w 1666875"/>
                    <a:gd name="connsiteY11" fmla="*/ 573260 h 669923"/>
                    <a:gd name="connsiteX12" fmla="*/ 1662540 w 1666875"/>
                    <a:gd name="connsiteY12" fmla="*/ 570060 h 669923"/>
                    <a:gd name="connsiteX13" fmla="*/ 1650095 w 1666875"/>
                    <a:gd name="connsiteY13" fmla="*/ 548387 h 669923"/>
                    <a:gd name="connsiteX14" fmla="*/ 1650095 w 1666875"/>
                    <a:gd name="connsiteY14" fmla="*/ 548275 h 669923"/>
                    <a:gd name="connsiteX15" fmla="*/ 1647881 w 1666875"/>
                    <a:gd name="connsiteY15" fmla="*/ 545708 h 669923"/>
                    <a:gd name="connsiteX16" fmla="*/ 1646634 w 1666875"/>
                    <a:gd name="connsiteY16" fmla="*/ 544406 h 669923"/>
                    <a:gd name="connsiteX17" fmla="*/ 1645444 w 1666875"/>
                    <a:gd name="connsiteY17" fmla="*/ 543159 h 669923"/>
                    <a:gd name="connsiteX18" fmla="*/ 1123913 w 1666875"/>
                    <a:gd name="connsiteY18" fmla="*/ 21721 h 669923"/>
                    <a:gd name="connsiteX19" fmla="*/ 1019008 w 1666875"/>
                    <a:gd name="connsiteY19" fmla="*/ 21721 h 669923"/>
                    <a:gd name="connsiteX20" fmla="*/ 1018673 w 1666875"/>
                    <a:gd name="connsiteY20" fmla="*/ 22056 h 669923"/>
                    <a:gd name="connsiteX21" fmla="*/ 1018673 w 1666875"/>
                    <a:gd name="connsiteY21" fmla="*/ 126962 h 669923"/>
                    <a:gd name="connsiteX22" fmla="*/ 1412807 w 1666875"/>
                    <a:gd name="connsiteY22" fmla="*/ 521096 h 669923"/>
                    <a:gd name="connsiteX23" fmla="*/ 74414 w 1666875"/>
                    <a:gd name="connsiteY23" fmla="*/ 521096 h 669923"/>
                    <a:gd name="connsiteX24" fmla="*/ 0 w 1666875"/>
                    <a:gd name="connsiteY24" fmla="*/ 595510 h 669923"/>
                    <a:gd name="connsiteX25" fmla="*/ 74414 w 1666875"/>
                    <a:gd name="connsiteY25" fmla="*/ 669924 h 669923"/>
                    <a:gd name="connsiteX26" fmla="*/ 1595940 w 1666875"/>
                    <a:gd name="connsiteY26" fmla="*/ 669924 h 669923"/>
                    <a:gd name="connsiteX27" fmla="*/ 1666875 w 1666875"/>
                    <a:gd name="connsiteY27" fmla="*/ 599026 h 669923"/>
                    <a:gd name="connsiteX28" fmla="*/ 1666875 w 1666875"/>
                    <a:gd name="connsiteY28" fmla="*/ 596942 h 669923"/>
                    <a:gd name="connsiteX29" fmla="*/ 1666875 w 1666875"/>
                    <a:gd name="connsiteY29" fmla="*/ 595510 h 6699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666875" h="669923">
                      <a:moveTo>
                        <a:pt x="1666875" y="595510"/>
                      </a:moveTo>
                      <a:lnTo>
                        <a:pt x="1666875" y="591789"/>
                      </a:lnTo>
                      <a:cubicBezTo>
                        <a:pt x="1666801" y="590548"/>
                        <a:pt x="1666708" y="589309"/>
                        <a:pt x="1666596" y="588068"/>
                      </a:cubicBezTo>
                      <a:lnTo>
                        <a:pt x="1666596" y="587566"/>
                      </a:lnTo>
                      <a:cubicBezTo>
                        <a:pt x="1666484" y="586524"/>
                        <a:pt x="1666354" y="585464"/>
                        <a:pt x="1666205" y="584403"/>
                      </a:cubicBezTo>
                      <a:lnTo>
                        <a:pt x="1666094" y="583752"/>
                      </a:lnTo>
                      <a:cubicBezTo>
                        <a:pt x="1665926" y="582748"/>
                        <a:pt x="1665759" y="581762"/>
                        <a:pt x="1665554" y="580757"/>
                      </a:cubicBezTo>
                      <a:cubicBezTo>
                        <a:pt x="1665554" y="580553"/>
                        <a:pt x="1665461" y="580348"/>
                        <a:pt x="1665424" y="580125"/>
                      </a:cubicBezTo>
                      <a:cubicBezTo>
                        <a:pt x="1665201" y="579139"/>
                        <a:pt x="1664977" y="578134"/>
                        <a:pt x="1664736" y="577148"/>
                      </a:cubicBezTo>
                      <a:cubicBezTo>
                        <a:pt x="1664736" y="576981"/>
                        <a:pt x="1664736" y="576813"/>
                        <a:pt x="1664587" y="576627"/>
                      </a:cubicBezTo>
                      <a:cubicBezTo>
                        <a:pt x="1664326" y="575604"/>
                        <a:pt x="1664029" y="574599"/>
                        <a:pt x="1663731" y="573576"/>
                      </a:cubicBezTo>
                      <a:lnTo>
                        <a:pt x="1663619" y="573260"/>
                      </a:lnTo>
                      <a:cubicBezTo>
                        <a:pt x="1663285" y="572181"/>
                        <a:pt x="1662931" y="571121"/>
                        <a:pt x="1662540" y="570060"/>
                      </a:cubicBezTo>
                      <a:cubicBezTo>
                        <a:pt x="1659657" y="562180"/>
                        <a:pt x="1655447" y="554850"/>
                        <a:pt x="1650095" y="548387"/>
                      </a:cubicBezTo>
                      <a:lnTo>
                        <a:pt x="1650095" y="548275"/>
                      </a:lnTo>
                      <a:cubicBezTo>
                        <a:pt x="1649369" y="547401"/>
                        <a:pt x="1648644" y="546545"/>
                        <a:pt x="1647881" y="545708"/>
                      </a:cubicBezTo>
                      <a:cubicBezTo>
                        <a:pt x="1647472" y="545262"/>
                        <a:pt x="1647044" y="544834"/>
                        <a:pt x="1646634" y="544406"/>
                      </a:cubicBezTo>
                      <a:cubicBezTo>
                        <a:pt x="1646225" y="543978"/>
                        <a:pt x="1645853" y="543569"/>
                        <a:pt x="1645444" y="543159"/>
                      </a:cubicBezTo>
                      <a:lnTo>
                        <a:pt x="1123913" y="21721"/>
                      </a:lnTo>
                      <a:cubicBezTo>
                        <a:pt x="1094942" y="-7240"/>
                        <a:pt x="1047979" y="-7240"/>
                        <a:pt x="1019008" y="21721"/>
                      </a:cubicBezTo>
                      <a:lnTo>
                        <a:pt x="1018673" y="22056"/>
                      </a:lnTo>
                      <a:cubicBezTo>
                        <a:pt x="989711" y="51028"/>
                        <a:pt x="989711" y="97990"/>
                        <a:pt x="1018673" y="126962"/>
                      </a:cubicBezTo>
                      <a:lnTo>
                        <a:pt x="1412807" y="521096"/>
                      </a:lnTo>
                      <a:lnTo>
                        <a:pt x="74414" y="521096"/>
                      </a:lnTo>
                      <a:cubicBezTo>
                        <a:pt x="33316" y="521096"/>
                        <a:pt x="0" y="554413"/>
                        <a:pt x="0" y="595510"/>
                      </a:cubicBezTo>
                      <a:cubicBezTo>
                        <a:pt x="0" y="636607"/>
                        <a:pt x="33316" y="669924"/>
                        <a:pt x="74414" y="669924"/>
                      </a:cubicBezTo>
                      <a:lnTo>
                        <a:pt x="1595940" y="669924"/>
                      </a:lnTo>
                      <a:cubicBezTo>
                        <a:pt x="1634351" y="668168"/>
                        <a:pt x="1665098" y="637436"/>
                        <a:pt x="1666875" y="599026"/>
                      </a:cubicBezTo>
                      <a:lnTo>
                        <a:pt x="1666875" y="596942"/>
                      </a:lnTo>
                      <a:lnTo>
                        <a:pt x="1666875" y="595510"/>
                      </a:lnTo>
                      <a:close/>
                    </a:path>
                  </a:pathLst>
                </a:custGeom>
                <a:gradFill>
                  <a:gsLst>
                    <a:gs pos="0">
                      <a:srgbClr val="014BC3">
                        <a:lumMod val="65334"/>
                        <a:alpha val="54000"/>
                      </a:srgbClr>
                    </a:gs>
                    <a:gs pos="72000">
                      <a:srgbClr val="014BC3">
                        <a:alpha val="40000"/>
                      </a:srgbClr>
                    </a:gs>
                    <a:gs pos="100000">
                      <a:srgbClr val="0FA8EA">
                        <a:alpha val="50000"/>
                      </a:srgbClr>
                    </a:gs>
                  </a:gsLst>
                  <a:path path="circle">
                    <a:fillToRect l="100000" t="100000"/>
                  </a:path>
                </a:gradFill>
                <a:ln w="1860" cap="flat">
                  <a:noFill/>
                  <a:prstDash val="solid"/>
                  <a:miter/>
                </a:ln>
              </p:spPr>
              <p:txBody>
                <a:bodyPr rtlCol="0" anchor="ctr"/>
                <a:lstStyle/>
                <a:p>
                  <a:endParaRPr lang="zh-CN" altLang="en-US"/>
                </a:p>
              </p:txBody>
            </p:sp>
          </p:grpSp>
        </p:grpSp>
        <p:grpSp>
          <p:nvGrpSpPr>
            <p:cNvPr id="121" name="组合 120">
              <a:extLst>
                <a:ext uri="{FF2B5EF4-FFF2-40B4-BE49-F238E27FC236}">
                  <a16:creationId xmlns:a16="http://schemas.microsoft.com/office/drawing/2014/main" id="{0F8FFC34-50A8-7574-8E0A-74287C98D784}"/>
                </a:ext>
              </a:extLst>
            </p:cNvPr>
            <p:cNvGrpSpPr/>
            <p:nvPr/>
          </p:nvGrpSpPr>
          <p:grpSpPr>
            <a:xfrm>
              <a:off x="7476310" y="3590828"/>
              <a:ext cx="1902201" cy="312330"/>
              <a:chOff x="3050882" y="2151501"/>
              <a:chExt cx="1902201" cy="312330"/>
            </a:xfrm>
          </p:grpSpPr>
          <p:sp>
            <p:nvSpPr>
              <p:cNvPr id="122" name="文本框 121">
                <a:extLst>
                  <a:ext uri="{FF2B5EF4-FFF2-40B4-BE49-F238E27FC236}">
                    <a16:creationId xmlns:a16="http://schemas.microsoft.com/office/drawing/2014/main" id="{CD935456-B96F-9964-F756-99B589B74757}"/>
                  </a:ext>
                </a:extLst>
              </p:cNvPr>
              <p:cNvSpPr txBox="1"/>
              <p:nvPr/>
            </p:nvSpPr>
            <p:spPr>
              <a:xfrm>
                <a:off x="3050882" y="2151501"/>
                <a:ext cx="919821" cy="312330"/>
              </a:xfrm>
              <a:prstGeom prst="rect">
                <a:avLst/>
              </a:prstGeom>
              <a:noFill/>
            </p:spPr>
            <p:txBody>
              <a:bodyPr wrap="square" rtlCol="0">
                <a:spAutoFit/>
              </a:bodyPr>
              <a:lstStyle/>
              <a:p>
                <a:pPr algn="ctr">
                  <a:lnSpc>
                    <a:spcPct val="130000"/>
                  </a:lnSpc>
                  <a:defRPr/>
                </a:pPr>
                <a:r>
                  <a:rPr lang="zh-CN" altLang="en-US" sz="1200" kern="0" dirty="0">
                    <a:solidFill>
                      <a:srgbClr val="002561">
                        <a:alpha val="60000"/>
                      </a:srgbClr>
                    </a:solidFill>
                    <a:latin typeface="Source Han Sans CN Medium" panose="020B0500000000000000" pitchFamily="34" charset="-128"/>
                    <a:ea typeface="Source Han Sans CN Medium" panose="020B0500000000000000" pitchFamily="34" charset="-128"/>
                    <a:cs typeface="+mn-ea"/>
                    <a:sym typeface="+mn-lt"/>
                  </a:rPr>
                  <a:t>应用实践</a:t>
                </a:r>
              </a:p>
            </p:txBody>
          </p:sp>
          <p:sp>
            <p:nvSpPr>
              <p:cNvPr id="123" name="文本框 122">
                <a:extLst>
                  <a:ext uri="{FF2B5EF4-FFF2-40B4-BE49-F238E27FC236}">
                    <a16:creationId xmlns:a16="http://schemas.microsoft.com/office/drawing/2014/main" id="{DC280F48-9E41-6D15-780E-816829DDB1BA}"/>
                  </a:ext>
                </a:extLst>
              </p:cNvPr>
              <p:cNvSpPr txBox="1"/>
              <p:nvPr/>
            </p:nvSpPr>
            <p:spPr>
              <a:xfrm>
                <a:off x="4033262" y="2151501"/>
                <a:ext cx="919821" cy="312330"/>
              </a:xfrm>
              <a:prstGeom prst="rect">
                <a:avLst/>
              </a:prstGeom>
              <a:noFill/>
            </p:spPr>
            <p:txBody>
              <a:bodyPr wrap="square" rtlCol="0">
                <a:spAutoFit/>
              </a:bodyPr>
              <a:lstStyle/>
              <a:p>
                <a:pPr algn="ctr">
                  <a:lnSpc>
                    <a:spcPct val="130000"/>
                  </a:lnSpc>
                  <a:defRPr/>
                </a:pPr>
                <a:r>
                  <a:rPr lang="zh-CN" altLang="en-US" sz="1200" kern="0" dirty="0">
                    <a:solidFill>
                      <a:srgbClr val="002561">
                        <a:alpha val="60000"/>
                      </a:srgbClr>
                    </a:solidFill>
                    <a:latin typeface="Source Han Sans CN Medium" panose="020B0500000000000000" pitchFamily="34" charset="-128"/>
                    <a:ea typeface="Source Han Sans CN Medium" panose="020B0500000000000000" pitchFamily="34" charset="-128"/>
                    <a:cs typeface="+mn-ea"/>
                    <a:sym typeface="+mn-lt"/>
                  </a:rPr>
                  <a:t>验证优化</a:t>
                </a:r>
              </a:p>
            </p:txBody>
          </p:sp>
          <p:grpSp>
            <p:nvGrpSpPr>
              <p:cNvPr id="124" name="组合 123">
                <a:extLst>
                  <a:ext uri="{FF2B5EF4-FFF2-40B4-BE49-F238E27FC236}">
                    <a16:creationId xmlns:a16="http://schemas.microsoft.com/office/drawing/2014/main" id="{40E38BDE-8B5D-D17E-CB72-4AD8F3C27929}"/>
                  </a:ext>
                </a:extLst>
              </p:cNvPr>
              <p:cNvGrpSpPr/>
              <p:nvPr/>
            </p:nvGrpSpPr>
            <p:grpSpPr>
              <a:xfrm>
                <a:off x="3878526" y="2182306"/>
                <a:ext cx="258483" cy="250720"/>
                <a:chOff x="3869230" y="2196215"/>
                <a:chExt cx="258483" cy="250720"/>
              </a:xfrm>
            </p:grpSpPr>
            <p:sp>
              <p:nvSpPr>
                <p:cNvPr id="125" name="图形 96">
                  <a:extLst>
                    <a:ext uri="{FF2B5EF4-FFF2-40B4-BE49-F238E27FC236}">
                      <a16:creationId xmlns:a16="http://schemas.microsoft.com/office/drawing/2014/main" id="{0B15CF46-1D2C-1520-180B-423E9AFDEB32}"/>
                    </a:ext>
                  </a:extLst>
                </p:cNvPr>
                <p:cNvSpPr/>
                <p:nvPr/>
              </p:nvSpPr>
              <p:spPr>
                <a:xfrm rot="16200000">
                  <a:off x="3794014" y="2271431"/>
                  <a:ext cx="250720" cy="100288"/>
                </a:xfrm>
                <a:custGeom>
                  <a:avLst/>
                  <a:gdLst>
                    <a:gd name="connsiteX0" fmla="*/ 1666875 w 1666875"/>
                    <a:gd name="connsiteY0" fmla="*/ 595510 h 669923"/>
                    <a:gd name="connsiteX1" fmla="*/ 1666875 w 1666875"/>
                    <a:gd name="connsiteY1" fmla="*/ 591789 h 669923"/>
                    <a:gd name="connsiteX2" fmla="*/ 1666596 w 1666875"/>
                    <a:gd name="connsiteY2" fmla="*/ 588068 h 669923"/>
                    <a:gd name="connsiteX3" fmla="*/ 1666596 w 1666875"/>
                    <a:gd name="connsiteY3" fmla="*/ 587566 h 669923"/>
                    <a:gd name="connsiteX4" fmla="*/ 1666205 w 1666875"/>
                    <a:gd name="connsiteY4" fmla="*/ 584403 h 669923"/>
                    <a:gd name="connsiteX5" fmla="*/ 1666094 w 1666875"/>
                    <a:gd name="connsiteY5" fmla="*/ 583752 h 669923"/>
                    <a:gd name="connsiteX6" fmla="*/ 1665554 w 1666875"/>
                    <a:gd name="connsiteY6" fmla="*/ 580757 h 669923"/>
                    <a:gd name="connsiteX7" fmla="*/ 1665424 w 1666875"/>
                    <a:gd name="connsiteY7" fmla="*/ 580125 h 669923"/>
                    <a:gd name="connsiteX8" fmla="*/ 1664736 w 1666875"/>
                    <a:gd name="connsiteY8" fmla="*/ 577148 h 669923"/>
                    <a:gd name="connsiteX9" fmla="*/ 1664587 w 1666875"/>
                    <a:gd name="connsiteY9" fmla="*/ 576627 h 669923"/>
                    <a:gd name="connsiteX10" fmla="*/ 1663731 w 1666875"/>
                    <a:gd name="connsiteY10" fmla="*/ 573576 h 669923"/>
                    <a:gd name="connsiteX11" fmla="*/ 1663619 w 1666875"/>
                    <a:gd name="connsiteY11" fmla="*/ 573260 h 669923"/>
                    <a:gd name="connsiteX12" fmla="*/ 1662540 w 1666875"/>
                    <a:gd name="connsiteY12" fmla="*/ 570060 h 669923"/>
                    <a:gd name="connsiteX13" fmla="*/ 1650095 w 1666875"/>
                    <a:gd name="connsiteY13" fmla="*/ 548387 h 669923"/>
                    <a:gd name="connsiteX14" fmla="*/ 1650095 w 1666875"/>
                    <a:gd name="connsiteY14" fmla="*/ 548275 h 669923"/>
                    <a:gd name="connsiteX15" fmla="*/ 1647881 w 1666875"/>
                    <a:gd name="connsiteY15" fmla="*/ 545708 h 669923"/>
                    <a:gd name="connsiteX16" fmla="*/ 1646634 w 1666875"/>
                    <a:gd name="connsiteY16" fmla="*/ 544406 h 669923"/>
                    <a:gd name="connsiteX17" fmla="*/ 1645444 w 1666875"/>
                    <a:gd name="connsiteY17" fmla="*/ 543159 h 669923"/>
                    <a:gd name="connsiteX18" fmla="*/ 1123913 w 1666875"/>
                    <a:gd name="connsiteY18" fmla="*/ 21721 h 669923"/>
                    <a:gd name="connsiteX19" fmla="*/ 1019008 w 1666875"/>
                    <a:gd name="connsiteY19" fmla="*/ 21721 h 669923"/>
                    <a:gd name="connsiteX20" fmla="*/ 1018673 w 1666875"/>
                    <a:gd name="connsiteY20" fmla="*/ 22056 h 669923"/>
                    <a:gd name="connsiteX21" fmla="*/ 1018673 w 1666875"/>
                    <a:gd name="connsiteY21" fmla="*/ 126962 h 669923"/>
                    <a:gd name="connsiteX22" fmla="*/ 1412807 w 1666875"/>
                    <a:gd name="connsiteY22" fmla="*/ 521096 h 669923"/>
                    <a:gd name="connsiteX23" fmla="*/ 74414 w 1666875"/>
                    <a:gd name="connsiteY23" fmla="*/ 521096 h 669923"/>
                    <a:gd name="connsiteX24" fmla="*/ 0 w 1666875"/>
                    <a:gd name="connsiteY24" fmla="*/ 595510 h 669923"/>
                    <a:gd name="connsiteX25" fmla="*/ 74414 w 1666875"/>
                    <a:gd name="connsiteY25" fmla="*/ 669924 h 669923"/>
                    <a:gd name="connsiteX26" fmla="*/ 1595940 w 1666875"/>
                    <a:gd name="connsiteY26" fmla="*/ 669924 h 669923"/>
                    <a:gd name="connsiteX27" fmla="*/ 1666875 w 1666875"/>
                    <a:gd name="connsiteY27" fmla="*/ 599026 h 669923"/>
                    <a:gd name="connsiteX28" fmla="*/ 1666875 w 1666875"/>
                    <a:gd name="connsiteY28" fmla="*/ 596942 h 669923"/>
                    <a:gd name="connsiteX29" fmla="*/ 1666875 w 1666875"/>
                    <a:gd name="connsiteY29" fmla="*/ 595510 h 6699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666875" h="669923">
                      <a:moveTo>
                        <a:pt x="1666875" y="595510"/>
                      </a:moveTo>
                      <a:lnTo>
                        <a:pt x="1666875" y="591789"/>
                      </a:lnTo>
                      <a:cubicBezTo>
                        <a:pt x="1666801" y="590548"/>
                        <a:pt x="1666708" y="589309"/>
                        <a:pt x="1666596" y="588068"/>
                      </a:cubicBezTo>
                      <a:lnTo>
                        <a:pt x="1666596" y="587566"/>
                      </a:lnTo>
                      <a:cubicBezTo>
                        <a:pt x="1666484" y="586524"/>
                        <a:pt x="1666354" y="585464"/>
                        <a:pt x="1666205" y="584403"/>
                      </a:cubicBezTo>
                      <a:lnTo>
                        <a:pt x="1666094" y="583752"/>
                      </a:lnTo>
                      <a:cubicBezTo>
                        <a:pt x="1665926" y="582748"/>
                        <a:pt x="1665759" y="581762"/>
                        <a:pt x="1665554" y="580757"/>
                      </a:cubicBezTo>
                      <a:cubicBezTo>
                        <a:pt x="1665554" y="580553"/>
                        <a:pt x="1665461" y="580348"/>
                        <a:pt x="1665424" y="580125"/>
                      </a:cubicBezTo>
                      <a:cubicBezTo>
                        <a:pt x="1665201" y="579139"/>
                        <a:pt x="1664977" y="578134"/>
                        <a:pt x="1664736" y="577148"/>
                      </a:cubicBezTo>
                      <a:cubicBezTo>
                        <a:pt x="1664736" y="576981"/>
                        <a:pt x="1664736" y="576813"/>
                        <a:pt x="1664587" y="576627"/>
                      </a:cubicBezTo>
                      <a:cubicBezTo>
                        <a:pt x="1664326" y="575604"/>
                        <a:pt x="1664029" y="574599"/>
                        <a:pt x="1663731" y="573576"/>
                      </a:cubicBezTo>
                      <a:lnTo>
                        <a:pt x="1663619" y="573260"/>
                      </a:lnTo>
                      <a:cubicBezTo>
                        <a:pt x="1663285" y="572181"/>
                        <a:pt x="1662931" y="571121"/>
                        <a:pt x="1662540" y="570060"/>
                      </a:cubicBezTo>
                      <a:cubicBezTo>
                        <a:pt x="1659657" y="562180"/>
                        <a:pt x="1655447" y="554850"/>
                        <a:pt x="1650095" y="548387"/>
                      </a:cubicBezTo>
                      <a:lnTo>
                        <a:pt x="1650095" y="548275"/>
                      </a:lnTo>
                      <a:cubicBezTo>
                        <a:pt x="1649369" y="547401"/>
                        <a:pt x="1648644" y="546545"/>
                        <a:pt x="1647881" y="545708"/>
                      </a:cubicBezTo>
                      <a:cubicBezTo>
                        <a:pt x="1647472" y="545262"/>
                        <a:pt x="1647044" y="544834"/>
                        <a:pt x="1646634" y="544406"/>
                      </a:cubicBezTo>
                      <a:cubicBezTo>
                        <a:pt x="1646225" y="543978"/>
                        <a:pt x="1645853" y="543569"/>
                        <a:pt x="1645444" y="543159"/>
                      </a:cubicBezTo>
                      <a:lnTo>
                        <a:pt x="1123913" y="21721"/>
                      </a:lnTo>
                      <a:cubicBezTo>
                        <a:pt x="1094942" y="-7240"/>
                        <a:pt x="1047979" y="-7240"/>
                        <a:pt x="1019008" y="21721"/>
                      </a:cubicBezTo>
                      <a:lnTo>
                        <a:pt x="1018673" y="22056"/>
                      </a:lnTo>
                      <a:cubicBezTo>
                        <a:pt x="989711" y="51028"/>
                        <a:pt x="989711" y="97990"/>
                        <a:pt x="1018673" y="126962"/>
                      </a:cubicBezTo>
                      <a:lnTo>
                        <a:pt x="1412807" y="521096"/>
                      </a:lnTo>
                      <a:lnTo>
                        <a:pt x="74414" y="521096"/>
                      </a:lnTo>
                      <a:cubicBezTo>
                        <a:pt x="33316" y="521096"/>
                        <a:pt x="0" y="554413"/>
                        <a:pt x="0" y="595510"/>
                      </a:cubicBezTo>
                      <a:cubicBezTo>
                        <a:pt x="0" y="636607"/>
                        <a:pt x="33316" y="669924"/>
                        <a:pt x="74414" y="669924"/>
                      </a:cubicBezTo>
                      <a:lnTo>
                        <a:pt x="1595940" y="669924"/>
                      </a:lnTo>
                      <a:cubicBezTo>
                        <a:pt x="1634351" y="668168"/>
                        <a:pt x="1665098" y="637436"/>
                        <a:pt x="1666875" y="599026"/>
                      </a:cubicBezTo>
                      <a:lnTo>
                        <a:pt x="1666875" y="596942"/>
                      </a:lnTo>
                      <a:lnTo>
                        <a:pt x="1666875" y="595510"/>
                      </a:lnTo>
                      <a:close/>
                    </a:path>
                  </a:pathLst>
                </a:custGeom>
                <a:gradFill>
                  <a:gsLst>
                    <a:gs pos="0">
                      <a:srgbClr val="014BC3">
                        <a:lumMod val="65334"/>
                        <a:alpha val="54000"/>
                      </a:srgbClr>
                    </a:gs>
                    <a:gs pos="72000">
                      <a:srgbClr val="014BC3">
                        <a:alpha val="40000"/>
                      </a:srgbClr>
                    </a:gs>
                    <a:gs pos="100000">
                      <a:srgbClr val="0FA8EA">
                        <a:alpha val="50000"/>
                      </a:srgbClr>
                    </a:gs>
                  </a:gsLst>
                  <a:path path="circle">
                    <a:fillToRect l="100000" t="100000"/>
                  </a:path>
                </a:gradFill>
                <a:ln w="1860" cap="flat">
                  <a:noFill/>
                  <a:prstDash val="solid"/>
                  <a:miter/>
                </a:ln>
              </p:spPr>
              <p:txBody>
                <a:bodyPr rtlCol="0" anchor="ctr"/>
                <a:lstStyle/>
                <a:p>
                  <a:endParaRPr lang="zh-CN" altLang="en-US"/>
                </a:p>
              </p:txBody>
            </p:sp>
            <p:sp>
              <p:nvSpPr>
                <p:cNvPr id="126" name="图形 97">
                  <a:extLst>
                    <a:ext uri="{FF2B5EF4-FFF2-40B4-BE49-F238E27FC236}">
                      <a16:creationId xmlns:a16="http://schemas.microsoft.com/office/drawing/2014/main" id="{0E77A613-04F5-C92F-8638-7101CD4C6A64}"/>
                    </a:ext>
                  </a:extLst>
                </p:cNvPr>
                <p:cNvSpPr/>
                <p:nvPr/>
              </p:nvSpPr>
              <p:spPr>
                <a:xfrm rot="5400000">
                  <a:off x="3952678" y="2271900"/>
                  <a:ext cx="249710" cy="100360"/>
                </a:xfrm>
                <a:custGeom>
                  <a:avLst/>
                  <a:gdLst>
                    <a:gd name="connsiteX0" fmla="*/ 1666875 w 1666875"/>
                    <a:gd name="connsiteY0" fmla="*/ 595510 h 669923"/>
                    <a:gd name="connsiteX1" fmla="*/ 1666875 w 1666875"/>
                    <a:gd name="connsiteY1" fmla="*/ 591789 h 669923"/>
                    <a:gd name="connsiteX2" fmla="*/ 1666596 w 1666875"/>
                    <a:gd name="connsiteY2" fmla="*/ 588068 h 669923"/>
                    <a:gd name="connsiteX3" fmla="*/ 1666596 w 1666875"/>
                    <a:gd name="connsiteY3" fmla="*/ 587566 h 669923"/>
                    <a:gd name="connsiteX4" fmla="*/ 1666205 w 1666875"/>
                    <a:gd name="connsiteY4" fmla="*/ 584403 h 669923"/>
                    <a:gd name="connsiteX5" fmla="*/ 1666094 w 1666875"/>
                    <a:gd name="connsiteY5" fmla="*/ 583752 h 669923"/>
                    <a:gd name="connsiteX6" fmla="*/ 1665554 w 1666875"/>
                    <a:gd name="connsiteY6" fmla="*/ 580757 h 669923"/>
                    <a:gd name="connsiteX7" fmla="*/ 1665424 w 1666875"/>
                    <a:gd name="connsiteY7" fmla="*/ 580125 h 669923"/>
                    <a:gd name="connsiteX8" fmla="*/ 1664736 w 1666875"/>
                    <a:gd name="connsiteY8" fmla="*/ 577148 h 669923"/>
                    <a:gd name="connsiteX9" fmla="*/ 1664587 w 1666875"/>
                    <a:gd name="connsiteY9" fmla="*/ 576627 h 669923"/>
                    <a:gd name="connsiteX10" fmla="*/ 1663731 w 1666875"/>
                    <a:gd name="connsiteY10" fmla="*/ 573576 h 669923"/>
                    <a:gd name="connsiteX11" fmla="*/ 1663619 w 1666875"/>
                    <a:gd name="connsiteY11" fmla="*/ 573260 h 669923"/>
                    <a:gd name="connsiteX12" fmla="*/ 1662540 w 1666875"/>
                    <a:gd name="connsiteY12" fmla="*/ 570060 h 669923"/>
                    <a:gd name="connsiteX13" fmla="*/ 1650095 w 1666875"/>
                    <a:gd name="connsiteY13" fmla="*/ 548387 h 669923"/>
                    <a:gd name="connsiteX14" fmla="*/ 1650095 w 1666875"/>
                    <a:gd name="connsiteY14" fmla="*/ 548275 h 669923"/>
                    <a:gd name="connsiteX15" fmla="*/ 1647881 w 1666875"/>
                    <a:gd name="connsiteY15" fmla="*/ 545708 h 669923"/>
                    <a:gd name="connsiteX16" fmla="*/ 1646634 w 1666875"/>
                    <a:gd name="connsiteY16" fmla="*/ 544406 h 669923"/>
                    <a:gd name="connsiteX17" fmla="*/ 1645444 w 1666875"/>
                    <a:gd name="connsiteY17" fmla="*/ 543159 h 669923"/>
                    <a:gd name="connsiteX18" fmla="*/ 1123913 w 1666875"/>
                    <a:gd name="connsiteY18" fmla="*/ 21721 h 669923"/>
                    <a:gd name="connsiteX19" fmla="*/ 1019008 w 1666875"/>
                    <a:gd name="connsiteY19" fmla="*/ 21721 h 669923"/>
                    <a:gd name="connsiteX20" fmla="*/ 1018673 w 1666875"/>
                    <a:gd name="connsiteY20" fmla="*/ 22056 h 669923"/>
                    <a:gd name="connsiteX21" fmla="*/ 1018673 w 1666875"/>
                    <a:gd name="connsiteY21" fmla="*/ 126962 h 669923"/>
                    <a:gd name="connsiteX22" fmla="*/ 1412807 w 1666875"/>
                    <a:gd name="connsiteY22" fmla="*/ 521096 h 669923"/>
                    <a:gd name="connsiteX23" fmla="*/ 74414 w 1666875"/>
                    <a:gd name="connsiteY23" fmla="*/ 521096 h 669923"/>
                    <a:gd name="connsiteX24" fmla="*/ 0 w 1666875"/>
                    <a:gd name="connsiteY24" fmla="*/ 595510 h 669923"/>
                    <a:gd name="connsiteX25" fmla="*/ 74414 w 1666875"/>
                    <a:gd name="connsiteY25" fmla="*/ 669924 h 669923"/>
                    <a:gd name="connsiteX26" fmla="*/ 1595940 w 1666875"/>
                    <a:gd name="connsiteY26" fmla="*/ 669924 h 669923"/>
                    <a:gd name="connsiteX27" fmla="*/ 1666875 w 1666875"/>
                    <a:gd name="connsiteY27" fmla="*/ 599026 h 669923"/>
                    <a:gd name="connsiteX28" fmla="*/ 1666875 w 1666875"/>
                    <a:gd name="connsiteY28" fmla="*/ 596942 h 669923"/>
                    <a:gd name="connsiteX29" fmla="*/ 1666875 w 1666875"/>
                    <a:gd name="connsiteY29" fmla="*/ 595510 h 6699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666875" h="669923">
                      <a:moveTo>
                        <a:pt x="1666875" y="595510"/>
                      </a:moveTo>
                      <a:lnTo>
                        <a:pt x="1666875" y="591789"/>
                      </a:lnTo>
                      <a:cubicBezTo>
                        <a:pt x="1666801" y="590548"/>
                        <a:pt x="1666708" y="589309"/>
                        <a:pt x="1666596" y="588068"/>
                      </a:cubicBezTo>
                      <a:lnTo>
                        <a:pt x="1666596" y="587566"/>
                      </a:lnTo>
                      <a:cubicBezTo>
                        <a:pt x="1666484" y="586524"/>
                        <a:pt x="1666354" y="585464"/>
                        <a:pt x="1666205" y="584403"/>
                      </a:cubicBezTo>
                      <a:lnTo>
                        <a:pt x="1666094" y="583752"/>
                      </a:lnTo>
                      <a:cubicBezTo>
                        <a:pt x="1665926" y="582748"/>
                        <a:pt x="1665759" y="581762"/>
                        <a:pt x="1665554" y="580757"/>
                      </a:cubicBezTo>
                      <a:cubicBezTo>
                        <a:pt x="1665554" y="580553"/>
                        <a:pt x="1665461" y="580348"/>
                        <a:pt x="1665424" y="580125"/>
                      </a:cubicBezTo>
                      <a:cubicBezTo>
                        <a:pt x="1665201" y="579139"/>
                        <a:pt x="1664977" y="578134"/>
                        <a:pt x="1664736" y="577148"/>
                      </a:cubicBezTo>
                      <a:cubicBezTo>
                        <a:pt x="1664736" y="576981"/>
                        <a:pt x="1664736" y="576813"/>
                        <a:pt x="1664587" y="576627"/>
                      </a:cubicBezTo>
                      <a:cubicBezTo>
                        <a:pt x="1664326" y="575604"/>
                        <a:pt x="1664029" y="574599"/>
                        <a:pt x="1663731" y="573576"/>
                      </a:cubicBezTo>
                      <a:lnTo>
                        <a:pt x="1663619" y="573260"/>
                      </a:lnTo>
                      <a:cubicBezTo>
                        <a:pt x="1663285" y="572181"/>
                        <a:pt x="1662931" y="571121"/>
                        <a:pt x="1662540" y="570060"/>
                      </a:cubicBezTo>
                      <a:cubicBezTo>
                        <a:pt x="1659657" y="562180"/>
                        <a:pt x="1655447" y="554850"/>
                        <a:pt x="1650095" y="548387"/>
                      </a:cubicBezTo>
                      <a:lnTo>
                        <a:pt x="1650095" y="548275"/>
                      </a:lnTo>
                      <a:cubicBezTo>
                        <a:pt x="1649369" y="547401"/>
                        <a:pt x="1648644" y="546545"/>
                        <a:pt x="1647881" y="545708"/>
                      </a:cubicBezTo>
                      <a:cubicBezTo>
                        <a:pt x="1647472" y="545262"/>
                        <a:pt x="1647044" y="544834"/>
                        <a:pt x="1646634" y="544406"/>
                      </a:cubicBezTo>
                      <a:cubicBezTo>
                        <a:pt x="1646225" y="543978"/>
                        <a:pt x="1645853" y="543569"/>
                        <a:pt x="1645444" y="543159"/>
                      </a:cubicBezTo>
                      <a:lnTo>
                        <a:pt x="1123913" y="21721"/>
                      </a:lnTo>
                      <a:cubicBezTo>
                        <a:pt x="1094942" y="-7240"/>
                        <a:pt x="1047979" y="-7240"/>
                        <a:pt x="1019008" y="21721"/>
                      </a:cubicBezTo>
                      <a:lnTo>
                        <a:pt x="1018673" y="22056"/>
                      </a:lnTo>
                      <a:cubicBezTo>
                        <a:pt x="989711" y="51028"/>
                        <a:pt x="989711" y="97990"/>
                        <a:pt x="1018673" y="126962"/>
                      </a:cubicBezTo>
                      <a:lnTo>
                        <a:pt x="1412807" y="521096"/>
                      </a:lnTo>
                      <a:lnTo>
                        <a:pt x="74414" y="521096"/>
                      </a:lnTo>
                      <a:cubicBezTo>
                        <a:pt x="33316" y="521096"/>
                        <a:pt x="0" y="554413"/>
                        <a:pt x="0" y="595510"/>
                      </a:cubicBezTo>
                      <a:cubicBezTo>
                        <a:pt x="0" y="636607"/>
                        <a:pt x="33316" y="669924"/>
                        <a:pt x="74414" y="669924"/>
                      </a:cubicBezTo>
                      <a:lnTo>
                        <a:pt x="1595940" y="669924"/>
                      </a:lnTo>
                      <a:cubicBezTo>
                        <a:pt x="1634351" y="668168"/>
                        <a:pt x="1665098" y="637436"/>
                        <a:pt x="1666875" y="599026"/>
                      </a:cubicBezTo>
                      <a:lnTo>
                        <a:pt x="1666875" y="596942"/>
                      </a:lnTo>
                      <a:lnTo>
                        <a:pt x="1666875" y="595510"/>
                      </a:lnTo>
                      <a:close/>
                    </a:path>
                  </a:pathLst>
                </a:custGeom>
                <a:gradFill>
                  <a:gsLst>
                    <a:gs pos="0">
                      <a:srgbClr val="014BC3">
                        <a:lumMod val="65334"/>
                        <a:alpha val="54000"/>
                      </a:srgbClr>
                    </a:gs>
                    <a:gs pos="72000">
                      <a:srgbClr val="014BC3">
                        <a:alpha val="40000"/>
                      </a:srgbClr>
                    </a:gs>
                    <a:gs pos="100000">
                      <a:srgbClr val="0FA8EA">
                        <a:alpha val="50000"/>
                      </a:srgbClr>
                    </a:gs>
                  </a:gsLst>
                  <a:path path="circle">
                    <a:fillToRect l="100000" t="100000"/>
                  </a:path>
                </a:gradFill>
                <a:ln w="1860" cap="flat">
                  <a:noFill/>
                  <a:prstDash val="solid"/>
                  <a:miter/>
                </a:ln>
              </p:spPr>
              <p:txBody>
                <a:bodyPr rtlCol="0" anchor="ctr"/>
                <a:lstStyle/>
                <a:p>
                  <a:endParaRPr lang="zh-CN" altLang="en-US"/>
                </a:p>
              </p:txBody>
            </p:sp>
          </p:grpSp>
        </p:grpSp>
        <p:grpSp>
          <p:nvGrpSpPr>
            <p:cNvPr id="127" name="组合 126">
              <a:extLst>
                <a:ext uri="{FF2B5EF4-FFF2-40B4-BE49-F238E27FC236}">
                  <a16:creationId xmlns:a16="http://schemas.microsoft.com/office/drawing/2014/main" id="{0245731B-2257-90E4-6B41-F636B77D6004}"/>
                </a:ext>
              </a:extLst>
            </p:cNvPr>
            <p:cNvGrpSpPr/>
            <p:nvPr/>
          </p:nvGrpSpPr>
          <p:grpSpPr>
            <a:xfrm>
              <a:off x="5141369" y="5158918"/>
              <a:ext cx="1902201" cy="312330"/>
              <a:chOff x="3050882" y="2151501"/>
              <a:chExt cx="1902201" cy="312330"/>
            </a:xfrm>
          </p:grpSpPr>
          <p:sp>
            <p:nvSpPr>
              <p:cNvPr id="1024" name="文本框 1023">
                <a:extLst>
                  <a:ext uri="{FF2B5EF4-FFF2-40B4-BE49-F238E27FC236}">
                    <a16:creationId xmlns:a16="http://schemas.microsoft.com/office/drawing/2014/main" id="{AA56391F-B04D-D928-0274-CE0F67B7326E}"/>
                  </a:ext>
                </a:extLst>
              </p:cNvPr>
              <p:cNvSpPr txBox="1"/>
              <p:nvPr/>
            </p:nvSpPr>
            <p:spPr>
              <a:xfrm>
                <a:off x="3050882" y="2151501"/>
                <a:ext cx="919821" cy="312330"/>
              </a:xfrm>
              <a:prstGeom prst="rect">
                <a:avLst/>
              </a:prstGeom>
              <a:noFill/>
            </p:spPr>
            <p:txBody>
              <a:bodyPr wrap="square" rtlCol="0">
                <a:spAutoFit/>
              </a:bodyPr>
              <a:lstStyle/>
              <a:p>
                <a:pPr algn="ctr">
                  <a:lnSpc>
                    <a:spcPct val="130000"/>
                  </a:lnSpc>
                  <a:defRPr/>
                </a:pPr>
                <a:r>
                  <a:rPr lang="zh-CN" altLang="en-US" sz="1200" kern="0" dirty="0">
                    <a:solidFill>
                      <a:srgbClr val="002561">
                        <a:alpha val="60000"/>
                      </a:srgbClr>
                    </a:solidFill>
                    <a:latin typeface="Source Han Sans CN Medium" panose="020B0500000000000000" pitchFamily="34" charset="-128"/>
                    <a:ea typeface="Source Han Sans CN Medium" panose="020B0500000000000000" pitchFamily="34" charset="-128"/>
                    <a:cs typeface="+mn-ea"/>
                    <a:sym typeface="+mn-lt"/>
                  </a:rPr>
                  <a:t>专员质控</a:t>
                </a:r>
              </a:p>
            </p:txBody>
          </p:sp>
          <p:sp>
            <p:nvSpPr>
              <p:cNvPr id="1025" name="文本框 1024">
                <a:extLst>
                  <a:ext uri="{FF2B5EF4-FFF2-40B4-BE49-F238E27FC236}">
                    <a16:creationId xmlns:a16="http://schemas.microsoft.com/office/drawing/2014/main" id="{D08C706B-2101-E461-E6AA-E09275C66AC9}"/>
                  </a:ext>
                </a:extLst>
              </p:cNvPr>
              <p:cNvSpPr txBox="1"/>
              <p:nvPr/>
            </p:nvSpPr>
            <p:spPr>
              <a:xfrm>
                <a:off x="4033262" y="2151501"/>
                <a:ext cx="919821" cy="312330"/>
              </a:xfrm>
              <a:prstGeom prst="rect">
                <a:avLst/>
              </a:prstGeom>
              <a:noFill/>
            </p:spPr>
            <p:txBody>
              <a:bodyPr wrap="square" rtlCol="0">
                <a:spAutoFit/>
              </a:bodyPr>
              <a:lstStyle/>
              <a:p>
                <a:pPr algn="ctr">
                  <a:lnSpc>
                    <a:spcPct val="130000"/>
                  </a:lnSpc>
                  <a:defRPr/>
                </a:pPr>
                <a:r>
                  <a:rPr lang="zh-CN" altLang="en-US" sz="1200" kern="0" dirty="0">
                    <a:solidFill>
                      <a:srgbClr val="002561">
                        <a:alpha val="60000"/>
                      </a:srgbClr>
                    </a:solidFill>
                    <a:latin typeface="Source Han Sans CN Medium" panose="020B0500000000000000" pitchFamily="34" charset="-128"/>
                    <a:ea typeface="Source Han Sans CN Medium" panose="020B0500000000000000" pitchFamily="34" charset="-128"/>
                    <a:cs typeface="+mn-ea"/>
                    <a:sym typeface="+mn-lt"/>
                  </a:rPr>
                  <a:t>建设推广</a:t>
                </a:r>
              </a:p>
            </p:txBody>
          </p:sp>
          <p:grpSp>
            <p:nvGrpSpPr>
              <p:cNvPr id="1027" name="组合 1026">
                <a:extLst>
                  <a:ext uri="{FF2B5EF4-FFF2-40B4-BE49-F238E27FC236}">
                    <a16:creationId xmlns:a16="http://schemas.microsoft.com/office/drawing/2014/main" id="{6044BBC8-0951-5C61-CA1F-0DF294F2B03E}"/>
                  </a:ext>
                </a:extLst>
              </p:cNvPr>
              <p:cNvGrpSpPr/>
              <p:nvPr/>
            </p:nvGrpSpPr>
            <p:grpSpPr>
              <a:xfrm>
                <a:off x="3878526" y="2182306"/>
                <a:ext cx="258483" cy="250720"/>
                <a:chOff x="3869230" y="2196215"/>
                <a:chExt cx="258483" cy="250720"/>
              </a:xfrm>
            </p:grpSpPr>
            <p:sp>
              <p:nvSpPr>
                <p:cNvPr id="1028" name="图形 96">
                  <a:extLst>
                    <a:ext uri="{FF2B5EF4-FFF2-40B4-BE49-F238E27FC236}">
                      <a16:creationId xmlns:a16="http://schemas.microsoft.com/office/drawing/2014/main" id="{9DAA94EC-7A5A-4EAE-043B-FE8F680A4C51}"/>
                    </a:ext>
                  </a:extLst>
                </p:cNvPr>
                <p:cNvSpPr/>
                <p:nvPr/>
              </p:nvSpPr>
              <p:spPr>
                <a:xfrm rot="16200000">
                  <a:off x="3794014" y="2271431"/>
                  <a:ext cx="250720" cy="100288"/>
                </a:xfrm>
                <a:custGeom>
                  <a:avLst/>
                  <a:gdLst>
                    <a:gd name="connsiteX0" fmla="*/ 1666875 w 1666875"/>
                    <a:gd name="connsiteY0" fmla="*/ 595510 h 669923"/>
                    <a:gd name="connsiteX1" fmla="*/ 1666875 w 1666875"/>
                    <a:gd name="connsiteY1" fmla="*/ 591789 h 669923"/>
                    <a:gd name="connsiteX2" fmla="*/ 1666596 w 1666875"/>
                    <a:gd name="connsiteY2" fmla="*/ 588068 h 669923"/>
                    <a:gd name="connsiteX3" fmla="*/ 1666596 w 1666875"/>
                    <a:gd name="connsiteY3" fmla="*/ 587566 h 669923"/>
                    <a:gd name="connsiteX4" fmla="*/ 1666205 w 1666875"/>
                    <a:gd name="connsiteY4" fmla="*/ 584403 h 669923"/>
                    <a:gd name="connsiteX5" fmla="*/ 1666094 w 1666875"/>
                    <a:gd name="connsiteY5" fmla="*/ 583752 h 669923"/>
                    <a:gd name="connsiteX6" fmla="*/ 1665554 w 1666875"/>
                    <a:gd name="connsiteY6" fmla="*/ 580757 h 669923"/>
                    <a:gd name="connsiteX7" fmla="*/ 1665424 w 1666875"/>
                    <a:gd name="connsiteY7" fmla="*/ 580125 h 669923"/>
                    <a:gd name="connsiteX8" fmla="*/ 1664736 w 1666875"/>
                    <a:gd name="connsiteY8" fmla="*/ 577148 h 669923"/>
                    <a:gd name="connsiteX9" fmla="*/ 1664587 w 1666875"/>
                    <a:gd name="connsiteY9" fmla="*/ 576627 h 669923"/>
                    <a:gd name="connsiteX10" fmla="*/ 1663731 w 1666875"/>
                    <a:gd name="connsiteY10" fmla="*/ 573576 h 669923"/>
                    <a:gd name="connsiteX11" fmla="*/ 1663619 w 1666875"/>
                    <a:gd name="connsiteY11" fmla="*/ 573260 h 669923"/>
                    <a:gd name="connsiteX12" fmla="*/ 1662540 w 1666875"/>
                    <a:gd name="connsiteY12" fmla="*/ 570060 h 669923"/>
                    <a:gd name="connsiteX13" fmla="*/ 1650095 w 1666875"/>
                    <a:gd name="connsiteY13" fmla="*/ 548387 h 669923"/>
                    <a:gd name="connsiteX14" fmla="*/ 1650095 w 1666875"/>
                    <a:gd name="connsiteY14" fmla="*/ 548275 h 669923"/>
                    <a:gd name="connsiteX15" fmla="*/ 1647881 w 1666875"/>
                    <a:gd name="connsiteY15" fmla="*/ 545708 h 669923"/>
                    <a:gd name="connsiteX16" fmla="*/ 1646634 w 1666875"/>
                    <a:gd name="connsiteY16" fmla="*/ 544406 h 669923"/>
                    <a:gd name="connsiteX17" fmla="*/ 1645444 w 1666875"/>
                    <a:gd name="connsiteY17" fmla="*/ 543159 h 669923"/>
                    <a:gd name="connsiteX18" fmla="*/ 1123913 w 1666875"/>
                    <a:gd name="connsiteY18" fmla="*/ 21721 h 669923"/>
                    <a:gd name="connsiteX19" fmla="*/ 1019008 w 1666875"/>
                    <a:gd name="connsiteY19" fmla="*/ 21721 h 669923"/>
                    <a:gd name="connsiteX20" fmla="*/ 1018673 w 1666875"/>
                    <a:gd name="connsiteY20" fmla="*/ 22056 h 669923"/>
                    <a:gd name="connsiteX21" fmla="*/ 1018673 w 1666875"/>
                    <a:gd name="connsiteY21" fmla="*/ 126962 h 669923"/>
                    <a:gd name="connsiteX22" fmla="*/ 1412807 w 1666875"/>
                    <a:gd name="connsiteY22" fmla="*/ 521096 h 669923"/>
                    <a:gd name="connsiteX23" fmla="*/ 74414 w 1666875"/>
                    <a:gd name="connsiteY23" fmla="*/ 521096 h 669923"/>
                    <a:gd name="connsiteX24" fmla="*/ 0 w 1666875"/>
                    <a:gd name="connsiteY24" fmla="*/ 595510 h 669923"/>
                    <a:gd name="connsiteX25" fmla="*/ 74414 w 1666875"/>
                    <a:gd name="connsiteY25" fmla="*/ 669924 h 669923"/>
                    <a:gd name="connsiteX26" fmla="*/ 1595940 w 1666875"/>
                    <a:gd name="connsiteY26" fmla="*/ 669924 h 669923"/>
                    <a:gd name="connsiteX27" fmla="*/ 1666875 w 1666875"/>
                    <a:gd name="connsiteY27" fmla="*/ 599026 h 669923"/>
                    <a:gd name="connsiteX28" fmla="*/ 1666875 w 1666875"/>
                    <a:gd name="connsiteY28" fmla="*/ 596942 h 669923"/>
                    <a:gd name="connsiteX29" fmla="*/ 1666875 w 1666875"/>
                    <a:gd name="connsiteY29" fmla="*/ 595510 h 6699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666875" h="669923">
                      <a:moveTo>
                        <a:pt x="1666875" y="595510"/>
                      </a:moveTo>
                      <a:lnTo>
                        <a:pt x="1666875" y="591789"/>
                      </a:lnTo>
                      <a:cubicBezTo>
                        <a:pt x="1666801" y="590548"/>
                        <a:pt x="1666708" y="589309"/>
                        <a:pt x="1666596" y="588068"/>
                      </a:cubicBezTo>
                      <a:lnTo>
                        <a:pt x="1666596" y="587566"/>
                      </a:lnTo>
                      <a:cubicBezTo>
                        <a:pt x="1666484" y="586524"/>
                        <a:pt x="1666354" y="585464"/>
                        <a:pt x="1666205" y="584403"/>
                      </a:cubicBezTo>
                      <a:lnTo>
                        <a:pt x="1666094" y="583752"/>
                      </a:lnTo>
                      <a:cubicBezTo>
                        <a:pt x="1665926" y="582748"/>
                        <a:pt x="1665759" y="581762"/>
                        <a:pt x="1665554" y="580757"/>
                      </a:cubicBezTo>
                      <a:cubicBezTo>
                        <a:pt x="1665554" y="580553"/>
                        <a:pt x="1665461" y="580348"/>
                        <a:pt x="1665424" y="580125"/>
                      </a:cubicBezTo>
                      <a:cubicBezTo>
                        <a:pt x="1665201" y="579139"/>
                        <a:pt x="1664977" y="578134"/>
                        <a:pt x="1664736" y="577148"/>
                      </a:cubicBezTo>
                      <a:cubicBezTo>
                        <a:pt x="1664736" y="576981"/>
                        <a:pt x="1664736" y="576813"/>
                        <a:pt x="1664587" y="576627"/>
                      </a:cubicBezTo>
                      <a:cubicBezTo>
                        <a:pt x="1664326" y="575604"/>
                        <a:pt x="1664029" y="574599"/>
                        <a:pt x="1663731" y="573576"/>
                      </a:cubicBezTo>
                      <a:lnTo>
                        <a:pt x="1663619" y="573260"/>
                      </a:lnTo>
                      <a:cubicBezTo>
                        <a:pt x="1663285" y="572181"/>
                        <a:pt x="1662931" y="571121"/>
                        <a:pt x="1662540" y="570060"/>
                      </a:cubicBezTo>
                      <a:cubicBezTo>
                        <a:pt x="1659657" y="562180"/>
                        <a:pt x="1655447" y="554850"/>
                        <a:pt x="1650095" y="548387"/>
                      </a:cubicBezTo>
                      <a:lnTo>
                        <a:pt x="1650095" y="548275"/>
                      </a:lnTo>
                      <a:cubicBezTo>
                        <a:pt x="1649369" y="547401"/>
                        <a:pt x="1648644" y="546545"/>
                        <a:pt x="1647881" y="545708"/>
                      </a:cubicBezTo>
                      <a:cubicBezTo>
                        <a:pt x="1647472" y="545262"/>
                        <a:pt x="1647044" y="544834"/>
                        <a:pt x="1646634" y="544406"/>
                      </a:cubicBezTo>
                      <a:cubicBezTo>
                        <a:pt x="1646225" y="543978"/>
                        <a:pt x="1645853" y="543569"/>
                        <a:pt x="1645444" y="543159"/>
                      </a:cubicBezTo>
                      <a:lnTo>
                        <a:pt x="1123913" y="21721"/>
                      </a:lnTo>
                      <a:cubicBezTo>
                        <a:pt x="1094942" y="-7240"/>
                        <a:pt x="1047979" y="-7240"/>
                        <a:pt x="1019008" y="21721"/>
                      </a:cubicBezTo>
                      <a:lnTo>
                        <a:pt x="1018673" y="22056"/>
                      </a:lnTo>
                      <a:cubicBezTo>
                        <a:pt x="989711" y="51028"/>
                        <a:pt x="989711" y="97990"/>
                        <a:pt x="1018673" y="126962"/>
                      </a:cubicBezTo>
                      <a:lnTo>
                        <a:pt x="1412807" y="521096"/>
                      </a:lnTo>
                      <a:lnTo>
                        <a:pt x="74414" y="521096"/>
                      </a:lnTo>
                      <a:cubicBezTo>
                        <a:pt x="33316" y="521096"/>
                        <a:pt x="0" y="554413"/>
                        <a:pt x="0" y="595510"/>
                      </a:cubicBezTo>
                      <a:cubicBezTo>
                        <a:pt x="0" y="636607"/>
                        <a:pt x="33316" y="669924"/>
                        <a:pt x="74414" y="669924"/>
                      </a:cubicBezTo>
                      <a:lnTo>
                        <a:pt x="1595940" y="669924"/>
                      </a:lnTo>
                      <a:cubicBezTo>
                        <a:pt x="1634351" y="668168"/>
                        <a:pt x="1665098" y="637436"/>
                        <a:pt x="1666875" y="599026"/>
                      </a:cubicBezTo>
                      <a:lnTo>
                        <a:pt x="1666875" y="596942"/>
                      </a:lnTo>
                      <a:lnTo>
                        <a:pt x="1666875" y="595510"/>
                      </a:lnTo>
                      <a:close/>
                    </a:path>
                  </a:pathLst>
                </a:custGeom>
                <a:gradFill>
                  <a:gsLst>
                    <a:gs pos="0">
                      <a:srgbClr val="014BC3">
                        <a:lumMod val="65334"/>
                        <a:alpha val="54000"/>
                      </a:srgbClr>
                    </a:gs>
                    <a:gs pos="72000">
                      <a:srgbClr val="014BC3">
                        <a:alpha val="40000"/>
                      </a:srgbClr>
                    </a:gs>
                    <a:gs pos="100000">
                      <a:srgbClr val="0FA8EA">
                        <a:alpha val="50000"/>
                      </a:srgbClr>
                    </a:gs>
                  </a:gsLst>
                  <a:path path="circle">
                    <a:fillToRect l="100000" t="100000"/>
                  </a:path>
                </a:gradFill>
                <a:ln w="1860" cap="flat">
                  <a:noFill/>
                  <a:prstDash val="solid"/>
                  <a:miter/>
                </a:ln>
              </p:spPr>
              <p:txBody>
                <a:bodyPr rtlCol="0" anchor="ctr"/>
                <a:lstStyle/>
                <a:p>
                  <a:endParaRPr lang="zh-CN" altLang="en-US"/>
                </a:p>
              </p:txBody>
            </p:sp>
            <p:sp>
              <p:nvSpPr>
                <p:cNvPr id="1029" name="图形 97">
                  <a:extLst>
                    <a:ext uri="{FF2B5EF4-FFF2-40B4-BE49-F238E27FC236}">
                      <a16:creationId xmlns:a16="http://schemas.microsoft.com/office/drawing/2014/main" id="{B5916220-4303-85E3-A00B-66D8591B1E05}"/>
                    </a:ext>
                  </a:extLst>
                </p:cNvPr>
                <p:cNvSpPr/>
                <p:nvPr/>
              </p:nvSpPr>
              <p:spPr>
                <a:xfrm rot="5400000">
                  <a:off x="3952678" y="2271900"/>
                  <a:ext cx="249710" cy="100360"/>
                </a:xfrm>
                <a:custGeom>
                  <a:avLst/>
                  <a:gdLst>
                    <a:gd name="connsiteX0" fmla="*/ 1666875 w 1666875"/>
                    <a:gd name="connsiteY0" fmla="*/ 595510 h 669923"/>
                    <a:gd name="connsiteX1" fmla="*/ 1666875 w 1666875"/>
                    <a:gd name="connsiteY1" fmla="*/ 591789 h 669923"/>
                    <a:gd name="connsiteX2" fmla="*/ 1666596 w 1666875"/>
                    <a:gd name="connsiteY2" fmla="*/ 588068 h 669923"/>
                    <a:gd name="connsiteX3" fmla="*/ 1666596 w 1666875"/>
                    <a:gd name="connsiteY3" fmla="*/ 587566 h 669923"/>
                    <a:gd name="connsiteX4" fmla="*/ 1666205 w 1666875"/>
                    <a:gd name="connsiteY4" fmla="*/ 584403 h 669923"/>
                    <a:gd name="connsiteX5" fmla="*/ 1666094 w 1666875"/>
                    <a:gd name="connsiteY5" fmla="*/ 583752 h 669923"/>
                    <a:gd name="connsiteX6" fmla="*/ 1665554 w 1666875"/>
                    <a:gd name="connsiteY6" fmla="*/ 580757 h 669923"/>
                    <a:gd name="connsiteX7" fmla="*/ 1665424 w 1666875"/>
                    <a:gd name="connsiteY7" fmla="*/ 580125 h 669923"/>
                    <a:gd name="connsiteX8" fmla="*/ 1664736 w 1666875"/>
                    <a:gd name="connsiteY8" fmla="*/ 577148 h 669923"/>
                    <a:gd name="connsiteX9" fmla="*/ 1664587 w 1666875"/>
                    <a:gd name="connsiteY9" fmla="*/ 576627 h 669923"/>
                    <a:gd name="connsiteX10" fmla="*/ 1663731 w 1666875"/>
                    <a:gd name="connsiteY10" fmla="*/ 573576 h 669923"/>
                    <a:gd name="connsiteX11" fmla="*/ 1663619 w 1666875"/>
                    <a:gd name="connsiteY11" fmla="*/ 573260 h 669923"/>
                    <a:gd name="connsiteX12" fmla="*/ 1662540 w 1666875"/>
                    <a:gd name="connsiteY12" fmla="*/ 570060 h 669923"/>
                    <a:gd name="connsiteX13" fmla="*/ 1650095 w 1666875"/>
                    <a:gd name="connsiteY13" fmla="*/ 548387 h 669923"/>
                    <a:gd name="connsiteX14" fmla="*/ 1650095 w 1666875"/>
                    <a:gd name="connsiteY14" fmla="*/ 548275 h 669923"/>
                    <a:gd name="connsiteX15" fmla="*/ 1647881 w 1666875"/>
                    <a:gd name="connsiteY15" fmla="*/ 545708 h 669923"/>
                    <a:gd name="connsiteX16" fmla="*/ 1646634 w 1666875"/>
                    <a:gd name="connsiteY16" fmla="*/ 544406 h 669923"/>
                    <a:gd name="connsiteX17" fmla="*/ 1645444 w 1666875"/>
                    <a:gd name="connsiteY17" fmla="*/ 543159 h 669923"/>
                    <a:gd name="connsiteX18" fmla="*/ 1123913 w 1666875"/>
                    <a:gd name="connsiteY18" fmla="*/ 21721 h 669923"/>
                    <a:gd name="connsiteX19" fmla="*/ 1019008 w 1666875"/>
                    <a:gd name="connsiteY19" fmla="*/ 21721 h 669923"/>
                    <a:gd name="connsiteX20" fmla="*/ 1018673 w 1666875"/>
                    <a:gd name="connsiteY20" fmla="*/ 22056 h 669923"/>
                    <a:gd name="connsiteX21" fmla="*/ 1018673 w 1666875"/>
                    <a:gd name="connsiteY21" fmla="*/ 126962 h 669923"/>
                    <a:gd name="connsiteX22" fmla="*/ 1412807 w 1666875"/>
                    <a:gd name="connsiteY22" fmla="*/ 521096 h 669923"/>
                    <a:gd name="connsiteX23" fmla="*/ 74414 w 1666875"/>
                    <a:gd name="connsiteY23" fmla="*/ 521096 h 669923"/>
                    <a:gd name="connsiteX24" fmla="*/ 0 w 1666875"/>
                    <a:gd name="connsiteY24" fmla="*/ 595510 h 669923"/>
                    <a:gd name="connsiteX25" fmla="*/ 74414 w 1666875"/>
                    <a:gd name="connsiteY25" fmla="*/ 669924 h 669923"/>
                    <a:gd name="connsiteX26" fmla="*/ 1595940 w 1666875"/>
                    <a:gd name="connsiteY26" fmla="*/ 669924 h 669923"/>
                    <a:gd name="connsiteX27" fmla="*/ 1666875 w 1666875"/>
                    <a:gd name="connsiteY27" fmla="*/ 599026 h 669923"/>
                    <a:gd name="connsiteX28" fmla="*/ 1666875 w 1666875"/>
                    <a:gd name="connsiteY28" fmla="*/ 596942 h 669923"/>
                    <a:gd name="connsiteX29" fmla="*/ 1666875 w 1666875"/>
                    <a:gd name="connsiteY29" fmla="*/ 595510 h 6699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666875" h="669923">
                      <a:moveTo>
                        <a:pt x="1666875" y="595510"/>
                      </a:moveTo>
                      <a:lnTo>
                        <a:pt x="1666875" y="591789"/>
                      </a:lnTo>
                      <a:cubicBezTo>
                        <a:pt x="1666801" y="590548"/>
                        <a:pt x="1666708" y="589309"/>
                        <a:pt x="1666596" y="588068"/>
                      </a:cubicBezTo>
                      <a:lnTo>
                        <a:pt x="1666596" y="587566"/>
                      </a:lnTo>
                      <a:cubicBezTo>
                        <a:pt x="1666484" y="586524"/>
                        <a:pt x="1666354" y="585464"/>
                        <a:pt x="1666205" y="584403"/>
                      </a:cubicBezTo>
                      <a:lnTo>
                        <a:pt x="1666094" y="583752"/>
                      </a:lnTo>
                      <a:cubicBezTo>
                        <a:pt x="1665926" y="582748"/>
                        <a:pt x="1665759" y="581762"/>
                        <a:pt x="1665554" y="580757"/>
                      </a:cubicBezTo>
                      <a:cubicBezTo>
                        <a:pt x="1665554" y="580553"/>
                        <a:pt x="1665461" y="580348"/>
                        <a:pt x="1665424" y="580125"/>
                      </a:cubicBezTo>
                      <a:cubicBezTo>
                        <a:pt x="1665201" y="579139"/>
                        <a:pt x="1664977" y="578134"/>
                        <a:pt x="1664736" y="577148"/>
                      </a:cubicBezTo>
                      <a:cubicBezTo>
                        <a:pt x="1664736" y="576981"/>
                        <a:pt x="1664736" y="576813"/>
                        <a:pt x="1664587" y="576627"/>
                      </a:cubicBezTo>
                      <a:cubicBezTo>
                        <a:pt x="1664326" y="575604"/>
                        <a:pt x="1664029" y="574599"/>
                        <a:pt x="1663731" y="573576"/>
                      </a:cubicBezTo>
                      <a:lnTo>
                        <a:pt x="1663619" y="573260"/>
                      </a:lnTo>
                      <a:cubicBezTo>
                        <a:pt x="1663285" y="572181"/>
                        <a:pt x="1662931" y="571121"/>
                        <a:pt x="1662540" y="570060"/>
                      </a:cubicBezTo>
                      <a:cubicBezTo>
                        <a:pt x="1659657" y="562180"/>
                        <a:pt x="1655447" y="554850"/>
                        <a:pt x="1650095" y="548387"/>
                      </a:cubicBezTo>
                      <a:lnTo>
                        <a:pt x="1650095" y="548275"/>
                      </a:lnTo>
                      <a:cubicBezTo>
                        <a:pt x="1649369" y="547401"/>
                        <a:pt x="1648644" y="546545"/>
                        <a:pt x="1647881" y="545708"/>
                      </a:cubicBezTo>
                      <a:cubicBezTo>
                        <a:pt x="1647472" y="545262"/>
                        <a:pt x="1647044" y="544834"/>
                        <a:pt x="1646634" y="544406"/>
                      </a:cubicBezTo>
                      <a:cubicBezTo>
                        <a:pt x="1646225" y="543978"/>
                        <a:pt x="1645853" y="543569"/>
                        <a:pt x="1645444" y="543159"/>
                      </a:cubicBezTo>
                      <a:lnTo>
                        <a:pt x="1123913" y="21721"/>
                      </a:lnTo>
                      <a:cubicBezTo>
                        <a:pt x="1094942" y="-7240"/>
                        <a:pt x="1047979" y="-7240"/>
                        <a:pt x="1019008" y="21721"/>
                      </a:cubicBezTo>
                      <a:lnTo>
                        <a:pt x="1018673" y="22056"/>
                      </a:lnTo>
                      <a:cubicBezTo>
                        <a:pt x="989711" y="51028"/>
                        <a:pt x="989711" y="97990"/>
                        <a:pt x="1018673" y="126962"/>
                      </a:cubicBezTo>
                      <a:lnTo>
                        <a:pt x="1412807" y="521096"/>
                      </a:lnTo>
                      <a:lnTo>
                        <a:pt x="74414" y="521096"/>
                      </a:lnTo>
                      <a:cubicBezTo>
                        <a:pt x="33316" y="521096"/>
                        <a:pt x="0" y="554413"/>
                        <a:pt x="0" y="595510"/>
                      </a:cubicBezTo>
                      <a:cubicBezTo>
                        <a:pt x="0" y="636607"/>
                        <a:pt x="33316" y="669924"/>
                        <a:pt x="74414" y="669924"/>
                      </a:cubicBezTo>
                      <a:lnTo>
                        <a:pt x="1595940" y="669924"/>
                      </a:lnTo>
                      <a:cubicBezTo>
                        <a:pt x="1634351" y="668168"/>
                        <a:pt x="1665098" y="637436"/>
                        <a:pt x="1666875" y="599026"/>
                      </a:cubicBezTo>
                      <a:lnTo>
                        <a:pt x="1666875" y="596942"/>
                      </a:lnTo>
                      <a:lnTo>
                        <a:pt x="1666875" y="595510"/>
                      </a:lnTo>
                      <a:close/>
                    </a:path>
                  </a:pathLst>
                </a:custGeom>
                <a:gradFill>
                  <a:gsLst>
                    <a:gs pos="0">
                      <a:srgbClr val="014BC3">
                        <a:lumMod val="65334"/>
                        <a:alpha val="54000"/>
                      </a:srgbClr>
                    </a:gs>
                    <a:gs pos="72000">
                      <a:srgbClr val="014BC3">
                        <a:alpha val="40000"/>
                      </a:srgbClr>
                    </a:gs>
                    <a:gs pos="100000">
                      <a:srgbClr val="0FA8EA">
                        <a:alpha val="50000"/>
                      </a:srgbClr>
                    </a:gs>
                  </a:gsLst>
                  <a:path path="circle">
                    <a:fillToRect l="100000" t="100000"/>
                  </a:path>
                </a:gradFill>
                <a:ln w="1860" cap="flat">
                  <a:noFill/>
                  <a:prstDash val="solid"/>
                  <a:miter/>
                </a:ln>
              </p:spPr>
              <p:txBody>
                <a:bodyPr rtlCol="0" anchor="ctr"/>
                <a:lstStyle/>
                <a:p>
                  <a:endParaRPr lang="zh-CN" altLang="en-US"/>
                </a:p>
              </p:txBody>
            </p:sp>
          </p:grpSp>
        </p:grpSp>
        <p:sp>
          <p:nvSpPr>
            <p:cNvPr id="69" name="文本框 68">
              <a:extLst>
                <a:ext uri="{FF2B5EF4-FFF2-40B4-BE49-F238E27FC236}">
                  <a16:creationId xmlns:a16="http://schemas.microsoft.com/office/drawing/2014/main" id="{36BB0F54-76E5-2724-865D-6AD36B6166A8}"/>
                </a:ext>
              </a:extLst>
            </p:cNvPr>
            <p:cNvSpPr txBox="1"/>
            <p:nvPr/>
          </p:nvSpPr>
          <p:spPr>
            <a:xfrm>
              <a:off x="10814795" y="3292209"/>
              <a:ext cx="400110" cy="1277051"/>
            </a:xfrm>
            <a:prstGeom prst="rect">
              <a:avLst/>
            </a:prstGeom>
            <a:solidFill>
              <a:srgbClr val="F1F5F9"/>
            </a:solidFill>
          </p:spPr>
          <p:txBody>
            <a:bodyPr vert="eaVert" wrap="square" rtlCol="0">
              <a:spAutoFit/>
            </a:bodyPr>
            <a:lstStyle/>
            <a:p>
              <a:r>
                <a:rPr lang="zh-CN" altLang="en-US" sz="1400" dirty="0">
                  <a:solidFill>
                    <a:srgbClr val="002461">
                      <a:alpha val="60000"/>
                    </a:srgbClr>
                  </a:solidFill>
                  <a:latin typeface="Source Han Sans CN Regular" panose="020B0500000000000000" pitchFamily="34" charset="-128"/>
                  <a:ea typeface="Source Han Sans CN Regular" panose="020B0500000000000000" pitchFamily="34" charset="-128"/>
                </a:rPr>
                <a:t>多组学数据库</a:t>
              </a:r>
            </a:p>
          </p:txBody>
        </p:sp>
        <p:grpSp>
          <p:nvGrpSpPr>
            <p:cNvPr id="1042" name="组合 1041">
              <a:extLst>
                <a:ext uri="{FF2B5EF4-FFF2-40B4-BE49-F238E27FC236}">
                  <a16:creationId xmlns:a16="http://schemas.microsoft.com/office/drawing/2014/main" id="{287C48B2-8214-8FA4-CF9D-60276E4B2AED}"/>
                </a:ext>
              </a:extLst>
            </p:cNvPr>
            <p:cNvGrpSpPr/>
            <p:nvPr/>
          </p:nvGrpSpPr>
          <p:grpSpPr>
            <a:xfrm>
              <a:off x="977096" y="1729498"/>
              <a:ext cx="487459" cy="4346386"/>
              <a:chOff x="977096" y="1729498"/>
              <a:chExt cx="487459" cy="4346386"/>
            </a:xfrm>
          </p:grpSpPr>
          <p:cxnSp>
            <p:nvCxnSpPr>
              <p:cNvPr id="1035" name="直接箭头连接符 66">
                <a:extLst>
                  <a:ext uri="{FF2B5EF4-FFF2-40B4-BE49-F238E27FC236}">
                    <a16:creationId xmlns:a16="http://schemas.microsoft.com/office/drawing/2014/main" id="{A74A6EBB-FC97-BA34-9D5D-2F66A95238DF}"/>
                  </a:ext>
                </a:extLst>
              </p:cNvPr>
              <p:cNvCxnSpPr>
                <a:cxnSpLocks/>
              </p:cNvCxnSpPr>
              <p:nvPr/>
            </p:nvCxnSpPr>
            <p:spPr>
              <a:xfrm>
                <a:off x="1169355" y="6075884"/>
                <a:ext cx="295200" cy="0"/>
              </a:xfrm>
              <a:prstGeom prst="straightConnector1">
                <a:avLst/>
              </a:prstGeom>
              <a:ln w="22225" cmpd="sng">
                <a:gradFill>
                  <a:gsLst>
                    <a:gs pos="0">
                      <a:srgbClr val="045ECB">
                        <a:alpha val="54000"/>
                      </a:srgbClr>
                    </a:gs>
                    <a:gs pos="33000">
                      <a:srgbClr val="0047BB">
                        <a:alpha val="40000"/>
                      </a:srgbClr>
                    </a:gs>
                    <a:gs pos="70000">
                      <a:srgbClr val="01368B">
                        <a:alpha val="40000"/>
                      </a:srgbClr>
                    </a:gs>
                    <a:gs pos="100000">
                      <a:srgbClr val="0658A6">
                        <a:alpha val="50000"/>
                      </a:srgbClr>
                    </a:gs>
                  </a:gsLst>
                  <a:lin ang="5400000" scaled="1"/>
                </a:gradFill>
                <a:prstDash val="solid"/>
                <a:tailEnd type="none"/>
              </a:ln>
            </p:spPr>
            <p:style>
              <a:lnRef idx="1">
                <a:schemeClr val="accent1"/>
              </a:lnRef>
              <a:fillRef idx="0">
                <a:schemeClr val="accent1"/>
              </a:fillRef>
              <a:effectRef idx="0">
                <a:schemeClr val="accent1"/>
              </a:effectRef>
              <a:fontRef idx="minor">
                <a:schemeClr val="tx1"/>
              </a:fontRef>
            </p:style>
          </p:cxnSp>
          <p:cxnSp>
            <p:nvCxnSpPr>
              <p:cNvPr id="1036" name="直接箭头连接符 68">
                <a:extLst>
                  <a:ext uri="{FF2B5EF4-FFF2-40B4-BE49-F238E27FC236}">
                    <a16:creationId xmlns:a16="http://schemas.microsoft.com/office/drawing/2014/main" id="{2434D554-99AF-2546-F2B4-DC070F375585}"/>
                  </a:ext>
                </a:extLst>
              </p:cNvPr>
              <p:cNvCxnSpPr>
                <a:cxnSpLocks/>
              </p:cNvCxnSpPr>
              <p:nvPr/>
            </p:nvCxnSpPr>
            <p:spPr>
              <a:xfrm flipH="1">
                <a:off x="1177151" y="1729498"/>
                <a:ext cx="0" cy="4345200"/>
              </a:xfrm>
              <a:prstGeom prst="straightConnector1">
                <a:avLst/>
              </a:prstGeom>
              <a:ln w="22225">
                <a:gradFill>
                  <a:gsLst>
                    <a:gs pos="0">
                      <a:srgbClr val="045ECB">
                        <a:alpha val="54000"/>
                      </a:srgbClr>
                    </a:gs>
                    <a:gs pos="33000">
                      <a:srgbClr val="0047BB">
                        <a:alpha val="40000"/>
                      </a:srgbClr>
                    </a:gs>
                    <a:gs pos="70000">
                      <a:srgbClr val="01368B">
                        <a:alpha val="40000"/>
                      </a:srgbClr>
                    </a:gs>
                    <a:gs pos="100000">
                      <a:srgbClr val="0658A6">
                        <a:alpha val="50000"/>
                      </a:srgbClr>
                    </a:gs>
                  </a:gsLst>
                  <a:lin ang="5400000" scaled="1"/>
                </a:gradFill>
                <a:prstDash val="solid"/>
                <a:tailEnd type="none"/>
              </a:ln>
            </p:spPr>
            <p:style>
              <a:lnRef idx="1">
                <a:schemeClr val="accent1"/>
              </a:lnRef>
              <a:fillRef idx="0">
                <a:schemeClr val="accent1"/>
              </a:fillRef>
              <a:effectRef idx="0">
                <a:schemeClr val="accent1"/>
              </a:effectRef>
              <a:fontRef idx="minor">
                <a:schemeClr val="tx1"/>
              </a:fontRef>
            </p:style>
          </p:cxnSp>
          <p:cxnSp>
            <p:nvCxnSpPr>
              <p:cNvPr id="1037" name="直接箭头连接符 75">
                <a:extLst>
                  <a:ext uri="{FF2B5EF4-FFF2-40B4-BE49-F238E27FC236}">
                    <a16:creationId xmlns:a16="http://schemas.microsoft.com/office/drawing/2014/main" id="{ABEFD714-0A36-4290-3EBE-72240A0F8E63}"/>
                  </a:ext>
                </a:extLst>
              </p:cNvPr>
              <p:cNvCxnSpPr>
                <a:cxnSpLocks/>
              </p:cNvCxnSpPr>
              <p:nvPr/>
            </p:nvCxnSpPr>
            <p:spPr>
              <a:xfrm flipV="1">
                <a:off x="1170417" y="1729498"/>
                <a:ext cx="284400" cy="1"/>
              </a:xfrm>
              <a:prstGeom prst="straightConnector1">
                <a:avLst/>
              </a:prstGeom>
              <a:ln w="22225">
                <a:gradFill>
                  <a:gsLst>
                    <a:gs pos="0">
                      <a:srgbClr val="045ECB">
                        <a:alpha val="54000"/>
                      </a:srgbClr>
                    </a:gs>
                    <a:gs pos="33000">
                      <a:srgbClr val="0047BB">
                        <a:alpha val="40000"/>
                      </a:srgbClr>
                    </a:gs>
                    <a:gs pos="70000">
                      <a:srgbClr val="01368B">
                        <a:alpha val="40000"/>
                      </a:srgbClr>
                    </a:gs>
                    <a:gs pos="100000">
                      <a:srgbClr val="0658A6">
                        <a:alpha val="50000"/>
                      </a:srgbClr>
                    </a:gs>
                  </a:gsLst>
                  <a:lin ang="5400000" scaled="1"/>
                </a:gradFill>
                <a:prstDash val="solid"/>
                <a:tailEnd type="triangle"/>
              </a:ln>
            </p:spPr>
            <p:style>
              <a:lnRef idx="1">
                <a:schemeClr val="accent1"/>
              </a:lnRef>
              <a:fillRef idx="0">
                <a:schemeClr val="accent1"/>
              </a:fillRef>
              <a:effectRef idx="0">
                <a:schemeClr val="accent1"/>
              </a:effectRef>
              <a:fontRef idx="minor">
                <a:schemeClr val="tx1"/>
              </a:fontRef>
            </p:style>
          </p:cxnSp>
          <p:sp>
            <p:nvSpPr>
              <p:cNvPr id="1039" name="文本框 1038">
                <a:extLst>
                  <a:ext uri="{FF2B5EF4-FFF2-40B4-BE49-F238E27FC236}">
                    <a16:creationId xmlns:a16="http://schemas.microsoft.com/office/drawing/2014/main" id="{F6FE0C02-AA46-88CD-7A20-F1B0FF8D94FE}"/>
                  </a:ext>
                </a:extLst>
              </p:cNvPr>
              <p:cNvSpPr txBox="1"/>
              <p:nvPr/>
            </p:nvSpPr>
            <p:spPr>
              <a:xfrm>
                <a:off x="977096" y="3406779"/>
                <a:ext cx="400110" cy="1029632"/>
              </a:xfrm>
              <a:prstGeom prst="rect">
                <a:avLst/>
              </a:prstGeom>
              <a:solidFill>
                <a:srgbClr val="F1F5F9"/>
              </a:solidFill>
            </p:spPr>
            <p:txBody>
              <a:bodyPr vert="eaVert" wrap="square" rtlCol="0">
                <a:spAutoFit/>
              </a:bodyPr>
              <a:lstStyle/>
              <a:p>
                <a:r>
                  <a:rPr lang="zh-CN" altLang="en-US" sz="1400" dirty="0">
                    <a:solidFill>
                      <a:srgbClr val="002461">
                        <a:alpha val="60000"/>
                      </a:srgbClr>
                    </a:solidFill>
                    <a:latin typeface="Source Han Sans CN Regular" panose="020B0500000000000000" pitchFamily="34" charset="-128"/>
                    <a:ea typeface="Source Han Sans CN Regular" panose="020B0500000000000000" pitchFamily="34" charset="-128"/>
                  </a:rPr>
                  <a:t>队列数据库</a:t>
                </a:r>
              </a:p>
            </p:txBody>
          </p:sp>
        </p:grpSp>
      </p:grpSp>
    </p:spTree>
    <p:extLst>
      <p:ext uri="{BB962C8B-B14F-4D97-AF65-F5344CB8AC3E}">
        <p14:creationId xmlns:p14="http://schemas.microsoft.com/office/powerpoint/2010/main" val="8093525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2BA8CD50-5C8E-9127-2DCF-4B0353B7DC9D}"/>
              </a:ext>
            </a:extLst>
          </p:cNvPr>
          <p:cNvSpPr/>
          <p:nvPr/>
        </p:nvSpPr>
        <p:spPr>
          <a:xfrm>
            <a:off x="-14104" y="-1"/>
            <a:ext cx="12206103" cy="6880765"/>
          </a:xfrm>
          <a:prstGeom prst="rect">
            <a:avLst/>
          </a:prstGeom>
          <a:gradFill flip="none" rotWithShape="1">
            <a:gsLst>
              <a:gs pos="0">
                <a:srgbClr val="014BC3">
                  <a:lumMod val="65334"/>
                  <a:alpha val="6000"/>
                </a:srgbClr>
              </a:gs>
              <a:gs pos="72000">
                <a:srgbClr val="014BC3">
                  <a:alpha val="6000"/>
                </a:srgbClr>
              </a:gs>
              <a:gs pos="100000">
                <a:srgbClr val="0FA8EA">
                  <a:alpha val="6000"/>
                </a:srgbClr>
              </a:gs>
            </a:gsLst>
            <a:path path="circle">
              <a:fillToRect l="100000" t="100000"/>
            </a:path>
            <a:tileRect r="-100000" b="-100000"/>
          </a:gradFill>
          <a:ln w="12700" cap="flat" cmpd="sng" algn="ctr">
            <a:noFill/>
            <a:prstDash val="solid"/>
            <a:miter lim="800000"/>
          </a:ln>
          <a:effectLst/>
        </p:spPr>
        <p:txBody>
          <a:bodyPr rtlCol="0" anchor="ctr"/>
          <a:lstStyle/>
          <a:p>
            <a:pPr algn="ctr">
              <a:defRPr/>
            </a:pPr>
            <a:r>
              <a:rPr lang="zh-CN" altLang="en-US" sz="2400" kern="0" dirty="0">
                <a:solidFill>
                  <a:prstClr val="white"/>
                </a:solidFill>
                <a:latin typeface="Roboto Regular"/>
                <a:ea typeface="思源黑体 CN Regular"/>
              </a:rPr>
              <a:t>≈</a:t>
            </a:r>
          </a:p>
        </p:txBody>
      </p:sp>
      <p:sp>
        <p:nvSpPr>
          <p:cNvPr id="62" name="矩形: 圆角 32">
            <a:extLst>
              <a:ext uri="{FF2B5EF4-FFF2-40B4-BE49-F238E27FC236}">
                <a16:creationId xmlns:a16="http://schemas.microsoft.com/office/drawing/2014/main" id="{1F3B4A96-CBE6-09C1-A82E-B0C8E3DA6444}"/>
              </a:ext>
            </a:extLst>
          </p:cNvPr>
          <p:cNvSpPr/>
          <p:nvPr/>
        </p:nvSpPr>
        <p:spPr>
          <a:xfrm>
            <a:off x="674819" y="4899403"/>
            <a:ext cx="10788655" cy="1733224"/>
          </a:xfrm>
          <a:prstGeom prst="roundRect">
            <a:avLst>
              <a:gd name="adj" fmla="val 6863"/>
            </a:avLst>
          </a:prstGeom>
          <a:solidFill>
            <a:srgbClr val="0048BA">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chemeClr val="bg1">
                  <a:lumMod val="75000"/>
                </a:schemeClr>
              </a:solidFill>
              <a:latin typeface="Roboto Regular"/>
              <a:ea typeface="思源黑体 CN Regular"/>
            </a:endParaRPr>
          </a:p>
        </p:txBody>
      </p:sp>
      <p:sp>
        <p:nvSpPr>
          <p:cNvPr id="5" name="矩形: 圆角 25">
            <a:extLst>
              <a:ext uri="{FF2B5EF4-FFF2-40B4-BE49-F238E27FC236}">
                <a16:creationId xmlns:a16="http://schemas.microsoft.com/office/drawing/2014/main" id="{0532CA89-DC22-BAD0-D0F3-C264F62BB452}"/>
              </a:ext>
            </a:extLst>
          </p:cNvPr>
          <p:cNvSpPr/>
          <p:nvPr/>
        </p:nvSpPr>
        <p:spPr>
          <a:xfrm>
            <a:off x="659022" y="1197035"/>
            <a:ext cx="10801351" cy="4268947"/>
          </a:xfrm>
          <a:prstGeom prst="roundRect">
            <a:avLst>
              <a:gd name="adj" fmla="val 2150"/>
            </a:avLst>
          </a:prstGeom>
          <a:gradFill>
            <a:gsLst>
              <a:gs pos="0">
                <a:srgbClr val="0E95E3"/>
              </a:gs>
              <a:gs pos="100000">
                <a:srgbClr val="0C95E2"/>
              </a:gs>
              <a:gs pos="21000">
                <a:srgbClr val="014BC3">
                  <a:lumMod val="65334"/>
                </a:srgbClr>
              </a:gs>
              <a:gs pos="91000">
                <a:srgbClr val="014BC3"/>
              </a:gs>
            </a:gsLst>
            <a:path path="circle">
              <a:fillToRect l="100000" t="100000"/>
            </a:path>
          </a:gradFill>
          <a:ln w="12700" cap="flat" cmpd="sng" algn="ctr">
            <a:noFill/>
            <a:prstDash val="solid"/>
            <a:miter lim="800000"/>
          </a:ln>
          <a:effectLst>
            <a:outerShdw blurRad="297059" dist="38100" dir="5400000" algn="t" rotWithShape="0">
              <a:srgbClr val="024AC3">
                <a:alpha val="2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dirty="0">
              <a:solidFill>
                <a:prstClr val="white"/>
              </a:solidFill>
              <a:latin typeface="Gotham Book"/>
              <a:ea typeface="思源黑体 CN Regular"/>
            </a:endParaRPr>
          </a:p>
        </p:txBody>
      </p:sp>
      <p:sp>
        <p:nvSpPr>
          <p:cNvPr id="19" name="文本框 18">
            <a:extLst>
              <a:ext uri="{FF2B5EF4-FFF2-40B4-BE49-F238E27FC236}">
                <a16:creationId xmlns:a16="http://schemas.microsoft.com/office/drawing/2014/main" id="{D97F7EDC-B60C-5F30-EE91-F82395ED2521}"/>
              </a:ext>
            </a:extLst>
          </p:cNvPr>
          <p:cNvSpPr txBox="1"/>
          <p:nvPr/>
        </p:nvSpPr>
        <p:spPr>
          <a:xfrm>
            <a:off x="-822960" y="-160782"/>
            <a:ext cx="5161285" cy="1446550"/>
          </a:xfrm>
          <a:prstGeom prst="rect">
            <a:avLst/>
          </a:prstGeom>
          <a:noFill/>
        </p:spPr>
        <p:txBody>
          <a:bodyPr wrap="none">
            <a:spAutoFit/>
          </a:bodyPr>
          <a:lstStyle/>
          <a:p>
            <a:pPr>
              <a:defRPr/>
            </a:pPr>
            <a:r>
              <a:rPr lang="en-US" altLang="zh-CN" sz="8800" dirty="0">
                <a:gradFill>
                  <a:gsLst>
                    <a:gs pos="0">
                      <a:prstClr val="white">
                        <a:lumMod val="85000"/>
                        <a:alpha val="58000"/>
                      </a:prstClr>
                    </a:gs>
                    <a:gs pos="100000">
                      <a:prstClr val="white">
                        <a:lumMod val="95000"/>
                        <a:alpha val="24000"/>
                      </a:prstClr>
                    </a:gs>
                  </a:gsLst>
                  <a:lin ang="0" scaled="1"/>
                </a:gradFill>
                <a:latin typeface="Helvetica85-Heavy"/>
                <a:ea typeface="思源黑体 CN Bold"/>
              </a:rPr>
              <a:t>ACTUALITY</a:t>
            </a:r>
            <a:endParaRPr lang="zh-CN" altLang="en-US" sz="8800" dirty="0">
              <a:gradFill>
                <a:gsLst>
                  <a:gs pos="0">
                    <a:prstClr val="white">
                      <a:lumMod val="85000"/>
                      <a:alpha val="58000"/>
                    </a:prstClr>
                  </a:gs>
                  <a:gs pos="100000">
                    <a:prstClr val="white">
                      <a:lumMod val="95000"/>
                      <a:alpha val="24000"/>
                    </a:prstClr>
                  </a:gs>
                </a:gsLst>
                <a:lin ang="0" scaled="1"/>
              </a:gradFill>
              <a:latin typeface="Helvetica85-Heavy"/>
              <a:ea typeface="思源黑体 CN Bold"/>
            </a:endParaRPr>
          </a:p>
        </p:txBody>
      </p:sp>
      <p:sp>
        <p:nvSpPr>
          <p:cNvPr id="20" name="文本框 19">
            <a:extLst>
              <a:ext uri="{FF2B5EF4-FFF2-40B4-BE49-F238E27FC236}">
                <a16:creationId xmlns:a16="http://schemas.microsoft.com/office/drawing/2014/main" id="{DF1EDB07-862A-F65F-6E45-F60A239240D9}"/>
              </a:ext>
            </a:extLst>
          </p:cNvPr>
          <p:cNvSpPr txBox="1"/>
          <p:nvPr/>
        </p:nvSpPr>
        <p:spPr>
          <a:xfrm>
            <a:off x="547352" y="451479"/>
            <a:ext cx="4834978" cy="584775"/>
          </a:xfrm>
          <a:prstGeom prst="rect">
            <a:avLst/>
          </a:prstGeom>
          <a:noFill/>
        </p:spPr>
        <p:txBody>
          <a:bodyPr wrap="none">
            <a:spAutoFit/>
          </a:bodyPr>
          <a:lstStyle/>
          <a:p>
            <a:pPr>
              <a:defRPr/>
            </a:pPr>
            <a:r>
              <a:rPr lang="zh-CN" altLang="en-US" sz="3200" dirty="0">
                <a:solidFill>
                  <a:srgbClr val="002461"/>
                </a:solidFill>
                <a:latin typeface="Helvetica85-Heavy"/>
                <a:ea typeface="思源黑体 CN Bold"/>
              </a:rPr>
              <a:t>立项依据</a:t>
            </a:r>
            <a:r>
              <a:rPr lang="en-US" altLang="zh-CN" sz="3200" dirty="0">
                <a:solidFill>
                  <a:srgbClr val="002461"/>
                </a:solidFill>
                <a:latin typeface="Helvetica85-Heavy"/>
                <a:ea typeface="思源黑体 CN Bold"/>
              </a:rPr>
              <a:t>-</a:t>
            </a:r>
            <a:r>
              <a:rPr lang="zh-CN" altLang="en-US" sz="3200" dirty="0">
                <a:solidFill>
                  <a:srgbClr val="002461"/>
                </a:solidFill>
                <a:latin typeface="Helvetica85-Heavy"/>
                <a:ea typeface="思源黑体 CN Bold"/>
              </a:rPr>
              <a:t>国内外研究现状</a:t>
            </a:r>
          </a:p>
        </p:txBody>
      </p:sp>
      <p:sp>
        <p:nvSpPr>
          <p:cNvPr id="8" name="文本框 7">
            <a:extLst>
              <a:ext uri="{FF2B5EF4-FFF2-40B4-BE49-F238E27FC236}">
                <a16:creationId xmlns:a16="http://schemas.microsoft.com/office/drawing/2014/main" id="{2FE0A7B2-8337-7621-CD61-7B6B956BEB80}"/>
              </a:ext>
            </a:extLst>
          </p:cNvPr>
          <p:cNvSpPr txBox="1"/>
          <p:nvPr/>
        </p:nvSpPr>
        <p:spPr>
          <a:xfrm>
            <a:off x="921178" y="1336070"/>
            <a:ext cx="1210588" cy="400110"/>
          </a:xfrm>
          <a:prstGeom prst="rect">
            <a:avLst/>
          </a:prstGeom>
          <a:noFill/>
        </p:spPr>
        <p:txBody>
          <a:bodyPr wrap="none">
            <a:spAutoFit/>
          </a:bodyPr>
          <a:lstStyle/>
          <a:p>
            <a:pPr>
              <a:defRPr/>
            </a:pPr>
            <a:r>
              <a:rPr lang="zh-CN" altLang="en-US" sz="2000" dirty="0">
                <a:gradFill flip="none" rotWithShape="1">
                  <a:gsLst>
                    <a:gs pos="0">
                      <a:schemeClr val="bg1"/>
                    </a:gs>
                    <a:gs pos="100000">
                      <a:srgbClr val="C7E3F9"/>
                    </a:gs>
                  </a:gsLst>
                  <a:lin ang="5400000" scaled="1"/>
                  <a:tileRect/>
                </a:gradFill>
                <a:latin typeface="思源黑体 CN Bold"/>
                <a:ea typeface="思源黑体 CN Bold"/>
              </a:rPr>
              <a:t>国内现状</a:t>
            </a:r>
          </a:p>
        </p:txBody>
      </p:sp>
      <p:grpSp>
        <p:nvGrpSpPr>
          <p:cNvPr id="142" name="组合 141">
            <a:extLst>
              <a:ext uri="{FF2B5EF4-FFF2-40B4-BE49-F238E27FC236}">
                <a16:creationId xmlns:a16="http://schemas.microsoft.com/office/drawing/2014/main" id="{A0A96430-3BB5-7590-7FFC-D24DD73DFBD9}"/>
              </a:ext>
            </a:extLst>
          </p:cNvPr>
          <p:cNvGrpSpPr/>
          <p:nvPr/>
        </p:nvGrpSpPr>
        <p:grpSpPr>
          <a:xfrm>
            <a:off x="897397" y="1828298"/>
            <a:ext cx="4923925" cy="3468574"/>
            <a:chOff x="933699" y="1787746"/>
            <a:chExt cx="4923925" cy="3468574"/>
          </a:xfrm>
        </p:grpSpPr>
        <p:grpSp>
          <p:nvGrpSpPr>
            <p:cNvPr id="45" name="组合 44">
              <a:extLst>
                <a:ext uri="{FF2B5EF4-FFF2-40B4-BE49-F238E27FC236}">
                  <a16:creationId xmlns:a16="http://schemas.microsoft.com/office/drawing/2014/main" id="{0B4168E6-E24D-2CA2-719B-6DF30A841735}"/>
                </a:ext>
              </a:extLst>
            </p:cNvPr>
            <p:cNvGrpSpPr/>
            <p:nvPr/>
          </p:nvGrpSpPr>
          <p:grpSpPr>
            <a:xfrm>
              <a:off x="947621" y="1787746"/>
              <a:ext cx="4896081" cy="787634"/>
              <a:chOff x="912582" y="2040736"/>
              <a:chExt cx="4896081" cy="787634"/>
            </a:xfrm>
          </p:grpSpPr>
          <p:sp>
            <p:nvSpPr>
              <p:cNvPr id="9" name="文本框 8">
                <a:extLst>
                  <a:ext uri="{FF2B5EF4-FFF2-40B4-BE49-F238E27FC236}">
                    <a16:creationId xmlns:a16="http://schemas.microsoft.com/office/drawing/2014/main" id="{5B6B15C4-3167-907B-924F-12CD15D23D97}"/>
                  </a:ext>
                </a:extLst>
              </p:cNvPr>
              <p:cNvSpPr txBox="1"/>
              <p:nvPr/>
            </p:nvSpPr>
            <p:spPr>
              <a:xfrm>
                <a:off x="912582" y="2340608"/>
                <a:ext cx="4896081" cy="487762"/>
              </a:xfrm>
              <a:prstGeom prst="rect">
                <a:avLst/>
              </a:prstGeom>
              <a:noFill/>
            </p:spPr>
            <p:txBody>
              <a:bodyPr wrap="square">
                <a:spAutoFit/>
              </a:bodyPr>
              <a:lstStyle/>
              <a:p>
                <a:pPr algn="just">
                  <a:lnSpc>
                    <a:spcPct val="110000"/>
                  </a:lnSpc>
                  <a:defRPr/>
                </a:pPr>
                <a:r>
                  <a:rPr lang="zh-CN" altLang="en-US" sz="1200" dirty="0">
                    <a:solidFill>
                      <a:schemeClr val="bg1">
                        <a:alpha val="60000"/>
                      </a:schemeClr>
                    </a:solidFill>
                    <a:latin typeface="Source Han Sans CN Regular" panose="020B0500000000000000" pitchFamily="34" charset="-128"/>
                    <a:ea typeface="Source Han Sans CN Regular" panose="020B0500000000000000" pitchFamily="34" charset="-128"/>
                  </a:rPr>
                  <a:t>获得大量数据揭示了疾病组织与正常对应组织之间的差异基因表达模式，为揭示疾病复杂的分子机制提供了强大的动力</a:t>
                </a:r>
              </a:p>
            </p:txBody>
          </p:sp>
          <p:sp>
            <p:nvSpPr>
              <p:cNvPr id="44" name="文本框 43">
                <a:extLst>
                  <a:ext uri="{FF2B5EF4-FFF2-40B4-BE49-F238E27FC236}">
                    <a16:creationId xmlns:a16="http://schemas.microsoft.com/office/drawing/2014/main" id="{2DD0A96C-1602-D9C3-ECBE-FDB07B2B4783}"/>
                  </a:ext>
                </a:extLst>
              </p:cNvPr>
              <p:cNvSpPr txBox="1"/>
              <p:nvPr/>
            </p:nvSpPr>
            <p:spPr>
              <a:xfrm>
                <a:off x="912582" y="2040736"/>
                <a:ext cx="1826141" cy="338554"/>
              </a:xfrm>
              <a:prstGeom prst="rect">
                <a:avLst/>
              </a:prstGeom>
              <a:noFill/>
            </p:spPr>
            <p:txBody>
              <a:bodyPr wrap="none" rtlCol="0">
                <a:spAutoFit/>
              </a:bodyPr>
              <a:lstStyle/>
              <a:p>
                <a:r>
                  <a:rPr lang="zh-CN" altLang="en-US" sz="1600" dirty="0">
                    <a:gradFill>
                      <a:gsLst>
                        <a:gs pos="0">
                          <a:schemeClr val="bg1"/>
                        </a:gs>
                        <a:gs pos="100000">
                          <a:srgbClr val="C7E3F9"/>
                        </a:gs>
                      </a:gsLst>
                      <a:lin ang="5400000" scaled="1"/>
                    </a:gradFill>
                    <a:latin typeface="思源黑体 CN Bold"/>
                    <a:ea typeface="思源黑体 CN Bold"/>
                  </a:rPr>
                  <a:t>当下医疗研究情况</a:t>
                </a:r>
              </a:p>
            </p:txBody>
          </p:sp>
        </p:grpSp>
        <p:grpSp>
          <p:nvGrpSpPr>
            <p:cNvPr id="46" name="组合 45">
              <a:extLst>
                <a:ext uri="{FF2B5EF4-FFF2-40B4-BE49-F238E27FC236}">
                  <a16:creationId xmlns:a16="http://schemas.microsoft.com/office/drawing/2014/main" id="{723F4195-06D6-98D4-3CD7-90C464541350}"/>
                </a:ext>
              </a:extLst>
            </p:cNvPr>
            <p:cNvGrpSpPr/>
            <p:nvPr/>
          </p:nvGrpSpPr>
          <p:grpSpPr>
            <a:xfrm>
              <a:off x="933699" y="2677172"/>
              <a:ext cx="4923925" cy="788234"/>
              <a:chOff x="912582" y="2040736"/>
              <a:chExt cx="4923925" cy="788234"/>
            </a:xfrm>
          </p:grpSpPr>
          <p:sp>
            <p:nvSpPr>
              <p:cNvPr id="47" name="文本框 46">
                <a:extLst>
                  <a:ext uri="{FF2B5EF4-FFF2-40B4-BE49-F238E27FC236}">
                    <a16:creationId xmlns:a16="http://schemas.microsoft.com/office/drawing/2014/main" id="{DAE779BD-549F-1CDA-F96B-CFB47543F933}"/>
                  </a:ext>
                </a:extLst>
              </p:cNvPr>
              <p:cNvSpPr txBox="1"/>
              <p:nvPr/>
            </p:nvSpPr>
            <p:spPr>
              <a:xfrm>
                <a:off x="912582" y="2341208"/>
                <a:ext cx="4923925" cy="487762"/>
              </a:xfrm>
              <a:prstGeom prst="rect">
                <a:avLst/>
              </a:prstGeom>
              <a:noFill/>
            </p:spPr>
            <p:txBody>
              <a:bodyPr wrap="square">
                <a:spAutoFit/>
              </a:bodyPr>
              <a:lstStyle/>
              <a:p>
                <a:pPr algn="just">
                  <a:lnSpc>
                    <a:spcPct val="110000"/>
                  </a:lnSpc>
                  <a:defRPr/>
                </a:pPr>
                <a:r>
                  <a:rPr lang="zh-CN" altLang="en-US" sz="1200" dirty="0">
                    <a:solidFill>
                      <a:schemeClr val="bg1">
                        <a:alpha val="60000"/>
                      </a:schemeClr>
                    </a:solidFill>
                    <a:latin typeface="Source Han Sans CN Regular" panose="020B0500000000000000" pitchFamily="34" charset="-128"/>
                    <a:ea typeface="Source Han Sans CN Regular" panose="020B0500000000000000" pitchFamily="34" charset="-128"/>
                  </a:rPr>
                  <a:t>从多组学角度考虑问题，分析多个基因组层，可以获得每个细胞更加完整的信息，发现新的标记物，发现对于疾病的治疗手段</a:t>
                </a:r>
              </a:p>
            </p:txBody>
          </p:sp>
          <p:sp>
            <p:nvSpPr>
              <p:cNvPr id="48" name="文本框 47">
                <a:extLst>
                  <a:ext uri="{FF2B5EF4-FFF2-40B4-BE49-F238E27FC236}">
                    <a16:creationId xmlns:a16="http://schemas.microsoft.com/office/drawing/2014/main" id="{830D28DC-8B52-3945-B1CE-CFB1F56E98BA}"/>
                  </a:ext>
                </a:extLst>
              </p:cNvPr>
              <p:cNvSpPr txBox="1"/>
              <p:nvPr/>
            </p:nvSpPr>
            <p:spPr>
              <a:xfrm>
                <a:off x="912582" y="2040736"/>
                <a:ext cx="1826141" cy="338554"/>
              </a:xfrm>
              <a:prstGeom prst="rect">
                <a:avLst/>
              </a:prstGeom>
              <a:noFill/>
            </p:spPr>
            <p:txBody>
              <a:bodyPr wrap="none" rtlCol="0">
                <a:spAutoFit/>
              </a:bodyPr>
              <a:lstStyle/>
              <a:p>
                <a:r>
                  <a:rPr lang="zh-CN" altLang="en-US" sz="1600" dirty="0">
                    <a:gradFill>
                      <a:gsLst>
                        <a:gs pos="0">
                          <a:schemeClr val="bg1"/>
                        </a:gs>
                        <a:gs pos="100000">
                          <a:srgbClr val="C7E3F9"/>
                        </a:gs>
                      </a:gsLst>
                      <a:lin ang="5400000" scaled="1"/>
                    </a:gradFill>
                    <a:latin typeface="思源黑体 CN Bold"/>
                    <a:ea typeface="思源黑体 CN Bold"/>
                  </a:rPr>
                  <a:t>针对疾病治疗方法</a:t>
                </a:r>
              </a:p>
            </p:txBody>
          </p:sp>
        </p:grpSp>
        <p:grpSp>
          <p:nvGrpSpPr>
            <p:cNvPr id="49" name="组合 48">
              <a:extLst>
                <a:ext uri="{FF2B5EF4-FFF2-40B4-BE49-F238E27FC236}">
                  <a16:creationId xmlns:a16="http://schemas.microsoft.com/office/drawing/2014/main" id="{91E027A8-230C-4B8B-B19C-7ACC42E9C8CD}"/>
                </a:ext>
              </a:extLst>
            </p:cNvPr>
            <p:cNvGrpSpPr/>
            <p:nvPr/>
          </p:nvGrpSpPr>
          <p:grpSpPr>
            <a:xfrm>
              <a:off x="962845" y="3567198"/>
              <a:ext cx="4865632" cy="793322"/>
              <a:chOff x="912582" y="2040736"/>
              <a:chExt cx="4865632" cy="793322"/>
            </a:xfrm>
          </p:grpSpPr>
          <p:sp>
            <p:nvSpPr>
              <p:cNvPr id="50" name="文本框 49">
                <a:extLst>
                  <a:ext uri="{FF2B5EF4-FFF2-40B4-BE49-F238E27FC236}">
                    <a16:creationId xmlns:a16="http://schemas.microsoft.com/office/drawing/2014/main" id="{35B1DEEB-DFEA-4715-A402-DE223B376E05}"/>
                  </a:ext>
                </a:extLst>
              </p:cNvPr>
              <p:cNvSpPr txBox="1"/>
              <p:nvPr/>
            </p:nvSpPr>
            <p:spPr>
              <a:xfrm>
                <a:off x="912582" y="2346296"/>
                <a:ext cx="4865632" cy="487762"/>
              </a:xfrm>
              <a:prstGeom prst="rect">
                <a:avLst/>
              </a:prstGeom>
              <a:noFill/>
            </p:spPr>
            <p:txBody>
              <a:bodyPr wrap="square">
                <a:spAutoFit/>
              </a:bodyPr>
              <a:lstStyle/>
              <a:p>
                <a:pPr algn="just">
                  <a:lnSpc>
                    <a:spcPct val="110000"/>
                  </a:lnSpc>
                  <a:defRPr/>
                </a:pPr>
                <a:r>
                  <a:rPr lang="zh-CN" altLang="en-US" sz="1200" dirty="0">
                    <a:solidFill>
                      <a:schemeClr val="bg1">
                        <a:alpha val="60000"/>
                      </a:schemeClr>
                    </a:solidFill>
                    <a:latin typeface="Source Han Sans CN Regular" panose="020B0500000000000000" pitchFamily="34" charset="-128"/>
                    <a:ea typeface="Source Han Sans CN Regular" panose="020B0500000000000000" pitchFamily="34" charset="-128"/>
                  </a:rPr>
                  <a:t>建立</a:t>
                </a:r>
                <a:r>
                  <a:rPr lang="en-US" altLang="zh-CN" sz="1200" dirty="0">
                    <a:solidFill>
                      <a:schemeClr val="bg1">
                        <a:alpha val="60000"/>
                      </a:schemeClr>
                    </a:solidFill>
                    <a:latin typeface="Source Han Sans CN Regular" panose="020B0500000000000000" pitchFamily="34" charset="-128"/>
                    <a:ea typeface="Source Han Sans CN Regular" panose="020B0500000000000000" pitchFamily="34" charset="-128"/>
                  </a:rPr>
                  <a:t>4</a:t>
                </a:r>
                <a:r>
                  <a:rPr lang="zh-CN" altLang="en-US" sz="1200" dirty="0">
                    <a:solidFill>
                      <a:schemeClr val="bg1">
                        <a:alpha val="60000"/>
                      </a:schemeClr>
                    </a:solidFill>
                    <a:latin typeface="Source Han Sans CN Regular" panose="020B0500000000000000" pitchFamily="34" charset="-128"/>
                    <a:ea typeface="Source Han Sans CN Regular" panose="020B0500000000000000" pitchFamily="34" charset="-128"/>
                  </a:rPr>
                  <a:t>个实验中心</a:t>
                </a:r>
                <a:r>
                  <a:rPr lang="en-US" altLang="zh-CN" sz="1200" dirty="0">
                    <a:solidFill>
                      <a:schemeClr val="bg1">
                        <a:alpha val="60000"/>
                      </a:schemeClr>
                    </a:solidFill>
                    <a:latin typeface="Source Han Sans CN Regular" panose="020B0500000000000000" pitchFamily="34" charset="-128"/>
                    <a:ea typeface="Source Han Sans CN Regular" panose="020B0500000000000000" pitchFamily="34" charset="-128"/>
                  </a:rPr>
                  <a:t>(</a:t>
                </a:r>
                <a:r>
                  <a:rPr lang="zh-CN" altLang="en-US" sz="1200" dirty="0">
                    <a:solidFill>
                      <a:schemeClr val="bg1">
                        <a:alpha val="60000"/>
                      </a:schemeClr>
                    </a:solidFill>
                    <a:latin typeface="Source Han Sans CN Regular" panose="020B0500000000000000" pitchFamily="34" charset="-128"/>
                    <a:ea typeface="Source Han Sans CN Regular" panose="020B0500000000000000" pitchFamily="34" charset="-128"/>
                  </a:rPr>
                  <a:t>京、川、深、广</a:t>
                </a:r>
                <a:r>
                  <a:rPr lang="en-US" altLang="zh-CN" sz="1200" dirty="0">
                    <a:solidFill>
                      <a:schemeClr val="bg1">
                        <a:alpha val="60000"/>
                      </a:schemeClr>
                    </a:solidFill>
                    <a:latin typeface="Source Han Sans CN Regular" panose="020B0500000000000000" pitchFamily="34" charset="-128"/>
                    <a:ea typeface="Source Han Sans CN Regular" panose="020B0500000000000000" pitchFamily="34" charset="-128"/>
                  </a:rPr>
                  <a:t>)</a:t>
                </a:r>
                <a:r>
                  <a:rPr lang="zh-CN" altLang="en-US" sz="1200" dirty="0">
                    <a:solidFill>
                      <a:schemeClr val="bg1">
                        <a:alpha val="60000"/>
                      </a:schemeClr>
                    </a:solidFill>
                    <a:latin typeface="Source Han Sans CN Regular" panose="020B0500000000000000" pitchFamily="34" charset="-128"/>
                    <a:ea typeface="Source Han Sans CN Regular" panose="020B0500000000000000" pitchFamily="34" charset="-128"/>
                  </a:rPr>
                  <a:t>，建成</a:t>
                </a:r>
                <a:r>
                  <a:rPr lang="en-US" altLang="zh-CN" sz="1200" dirty="0">
                    <a:solidFill>
                      <a:schemeClr val="bg1">
                        <a:alpha val="60000"/>
                      </a:schemeClr>
                    </a:solidFill>
                    <a:latin typeface="Source Han Sans CN Regular" panose="020B0500000000000000" pitchFamily="34" charset="-128"/>
                    <a:ea typeface="Source Han Sans CN Regular" panose="020B0500000000000000" pitchFamily="34" charset="-128"/>
                  </a:rPr>
                  <a:t>20</a:t>
                </a:r>
                <a:r>
                  <a:rPr lang="zh-CN" altLang="en-US" sz="1200" dirty="0">
                    <a:solidFill>
                      <a:schemeClr val="bg1">
                        <a:alpha val="60000"/>
                      </a:schemeClr>
                    </a:solidFill>
                    <a:latin typeface="Source Han Sans CN Regular" panose="020B0500000000000000" pitchFamily="34" charset="-128"/>
                    <a:ea typeface="Source Han Sans CN Regular" panose="020B0500000000000000" pitchFamily="34" charset="-128"/>
                  </a:rPr>
                  <a:t>个专病数据库。产品在</a:t>
                </a:r>
                <a:r>
                  <a:rPr lang="en-US" altLang="zh-CN" sz="1200" dirty="0">
                    <a:solidFill>
                      <a:schemeClr val="bg1">
                        <a:alpha val="60000"/>
                      </a:schemeClr>
                    </a:solidFill>
                    <a:latin typeface="Source Han Sans CN Regular" panose="020B0500000000000000" pitchFamily="34" charset="-128"/>
                    <a:ea typeface="Source Han Sans CN Regular" panose="020B0500000000000000" pitchFamily="34" charset="-128"/>
                  </a:rPr>
                  <a:t>30</a:t>
                </a:r>
                <a:r>
                  <a:rPr lang="zh-CN" altLang="en-US" sz="1200" dirty="0">
                    <a:solidFill>
                      <a:schemeClr val="bg1">
                        <a:alpha val="60000"/>
                      </a:schemeClr>
                    </a:solidFill>
                    <a:latin typeface="Source Han Sans CN Regular" panose="020B0500000000000000" pitchFamily="34" charset="-128"/>
                    <a:ea typeface="Source Han Sans CN Regular" panose="020B0500000000000000" pitchFamily="34" charset="-128"/>
                  </a:rPr>
                  <a:t>家以上医疗机构推广应用。举办各类学习班，培养超</a:t>
                </a:r>
                <a:r>
                  <a:rPr lang="en-US" altLang="zh-CN" sz="1200" dirty="0">
                    <a:solidFill>
                      <a:schemeClr val="bg1">
                        <a:alpha val="60000"/>
                      </a:schemeClr>
                    </a:solidFill>
                    <a:latin typeface="Source Han Sans CN Regular" panose="020B0500000000000000" pitchFamily="34" charset="-128"/>
                    <a:ea typeface="Source Han Sans CN Regular" panose="020B0500000000000000" pitchFamily="34" charset="-128"/>
                  </a:rPr>
                  <a:t>200</a:t>
                </a:r>
                <a:r>
                  <a:rPr lang="zh-CN" altLang="en-US" sz="1200" dirty="0">
                    <a:solidFill>
                      <a:schemeClr val="bg1">
                        <a:alpha val="60000"/>
                      </a:schemeClr>
                    </a:solidFill>
                    <a:latin typeface="Source Han Sans CN Regular" panose="020B0500000000000000" pitchFamily="34" charset="-128"/>
                    <a:ea typeface="Source Han Sans CN Regular" panose="020B0500000000000000" pitchFamily="34" charset="-128"/>
                  </a:rPr>
                  <a:t>名专科医生</a:t>
                </a:r>
              </a:p>
            </p:txBody>
          </p:sp>
          <p:sp>
            <p:nvSpPr>
              <p:cNvPr id="51" name="文本框 50">
                <a:extLst>
                  <a:ext uri="{FF2B5EF4-FFF2-40B4-BE49-F238E27FC236}">
                    <a16:creationId xmlns:a16="http://schemas.microsoft.com/office/drawing/2014/main" id="{7597662E-3429-CD34-29D0-624040265E9B}"/>
                  </a:ext>
                </a:extLst>
              </p:cNvPr>
              <p:cNvSpPr txBox="1"/>
              <p:nvPr/>
            </p:nvSpPr>
            <p:spPr>
              <a:xfrm>
                <a:off x="912582" y="2040736"/>
                <a:ext cx="2031325" cy="338554"/>
              </a:xfrm>
              <a:prstGeom prst="rect">
                <a:avLst/>
              </a:prstGeom>
              <a:noFill/>
            </p:spPr>
            <p:txBody>
              <a:bodyPr wrap="none" rtlCol="0">
                <a:spAutoFit/>
              </a:bodyPr>
              <a:lstStyle/>
              <a:p>
                <a:r>
                  <a:rPr lang="zh-CN" altLang="en-US" sz="1600" dirty="0">
                    <a:gradFill>
                      <a:gsLst>
                        <a:gs pos="0">
                          <a:schemeClr val="bg1"/>
                        </a:gs>
                        <a:gs pos="100000">
                          <a:srgbClr val="C7E3F9"/>
                        </a:gs>
                      </a:gsLst>
                      <a:lin ang="5400000" scaled="1"/>
                    </a:gradFill>
                    <a:latin typeface="思源黑体 CN Bold"/>
                    <a:ea typeface="思源黑体 CN Bold"/>
                  </a:rPr>
                  <a:t>全国多中心建设网络</a:t>
                </a:r>
              </a:p>
            </p:txBody>
          </p:sp>
        </p:grpSp>
        <p:grpSp>
          <p:nvGrpSpPr>
            <p:cNvPr id="52" name="组合 51">
              <a:extLst>
                <a:ext uri="{FF2B5EF4-FFF2-40B4-BE49-F238E27FC236}">
                  <a16:creationId xmlns:a16="http://schemas.microsoft.com/office/drawing/2014/main" id="{858B4E94-E444-5CE8-0096-3693B294B66C}"/>
                </a:ext>
              </a:extLst>
            </p:cNvPr>
            <p:cNvGrpSpPr/>
            <p:nvPr/>
          </p:nvGrpSpPr>
          <p:grpSpPr>
            <a:xfrm>
              <a:off x="969818" y="4462312"/>
              <a:ext cx="4851686" cy="794008"/>
              <a:chOff x="912582" y="2040736"/>
              <a:chExt cx="4851686" cy="794008"/>
            </a:xfrm>
          </p:grpSpPr>
          <p:sp>
            <p:nvSpPr>
              <p:cNvPr id="53" name="文本框 52">
                <a:extLst>
                  <a:ext uri="{FF2B5EF4-FFF2-40B4-BE49-F238E27FC236}">
                    <a16:creationId xmlns:a16="http://schemas.microsoft.com/office/drawing/2014/main" id="{86CFF925-6ADD-B808-3C90-281EB6C1EA65}"/>
                  </a:ext>
                </a:extLst>
              </p:cNvPr>
              <p:cNvSpPr txBox="1"/>
              <p:nvPr/>
            </p:nvSpPr>
            <p:spPr>
              <a:xfrm>
                <a:off x="912582" y="2346982"/>
                <a:ext cx="4851686" cy="487762"/>
              </a:xfrm>
              <a:prstGeom prst="rect">
                <a:avLst/>
              </a:prstGeom>
              <a:noFill/>
            </p:spPr>
            <p:txBody>
              <a:bodyPr wrap="square">
                <a:spAutoFit/>
              </a:bodyPr>
              <a:lstStyle/>
              <a:p>
                <a:pPr algn="just">
                  <a:lnSpc>
                    <a:spcPct val="110000"/>
                  </a:lnSpc>
                  <a:defRPr/>
                </a:pPr>
                <a:r>
                  <a:rPr lang="zh-CN" altLang="en-US" sz="1200" dirty="0">
                    <a:solidFill>
                      <a:schemeClr val="bg1">
                        <a:alpha val="60000"/>
                      </a:schemeClr>
                    </a:solidFill>
                    <a:latin typeface="Source Han Sans CN Regular" panose="020B0500000000000000" pitchFamily="34" charset="-128"/>
                    <a:ea typeface="Source Han Sans CN Regular" panose="020B0500000000000000" pitchFamily="34" charset="-128"/>
                  </a:rPr>
                  <a:t>创建一种集中且协调的患者安全监督方式。建立一套通用的安全指标且所反映的结果有意义。确保技术安全和优化以改善患者安全</a:t>
                </a:r>
              </a:p>
            </p:txBody>
          </p:sp>
          <p:sp>
            <p:nvSpPr>
              <p:cNvPr id="54" name="文本框 53">
                <a:extLst>
                  <a:ext uri="{FF2B5EF4-FFF2-40B4-BE49-F238E27FC236}">
                    <a16:creationId xmlns:a16="http://schemas.microsoft.com/office/drawing/2014/main" id="{0EC61548-AF76-7DAB-075D-27ED8CF10BAE}"/>
                  </a:ext>
                </a:extLst>
              </p:cNvPr>
              <p:cNvSpPr txBox="1"/>
              <p:nvPr/>
            </p:nvSpPr>
            <p:spPr>
              <a:xfrm>
                <a:off x="912582" y="2040736"/>
                <a:ext cx="2031325" cy="338554"/>
              </a:xfrm>
              <a:prstGeom prst="rect">
                <a:avLst/>
              </a:prstGeom>
              <a:noFill/>
            </p:spPr>
            <p:txBody>
              <a:bodyPr wrap="none" rtlCol="0">
                <a:spAutoFit/>
              </a:bodyPr>
              <a:lstStyle/>
              <a:p>
                <a:r>
                  <a:rPr lang="zh-CN" altLang="en-US" sz="1600" dirty="0">
                    <a:gradFill>
                      <a:gsLst>
                        <a:gs pos="0">
                          <a:schemeClr val="accent1">
                            <a:lumMod val="5000"/>
                            <a:lumOff val="95000"/>
                          </a:schemeClr>
                        </a:gs>
                        <a:gs pos="100000">
                          <a:schemeClr val="accent1">
                            <a:lumMod val="30000"/>
                            <a:lumOff val="70000"/>
                          </a:schemeClr>
                        </a:gs>
                      </a:gsLst>
                      <a:lin ang="5400000" scaled="1"/>
                    </a:gradFill>
                    <a:latin typeface="思源黑体 CN Bold"/>
                    <a:ea typeface="思源黑体 CN Bold"/>
                  </a:rPr>
                  <a:t>开展实践方面的研究</a:t>
                </a:r>
              </a:p>
            </p:txBody>
          </p:sp>
        </p:grpSp>
        <p:cxnSp>
          <p:nvCxnSpPr>
            <p:cNvPr id="12" name="直接连接符 27">
              <a:extLst>
                <a:ext uri="{FF2B5EF4-FFF2-40B4-BE49-F238E27FC236}">
                  <a16:creationId xmlns:a16="http://schemas.microsoft.com/office/drawing/2014/main" id="{FD632A69-AEF8-37D3-20F6-739AE2AC1B80}"/>
                </a:ext>
              </a:extLst>
            </p:cNvPr>
            <p:cNvCxnSpPr>
              <a:cxnSpLocks/>
            </p:cNvCxnSpPr>
            <p:nvPr/>
          </p:nvCxnSpPr>
          <p:spPr>
            <a:xfrm>
              <a:off x="1055440" y="2624576"/>
              <a:ext cx="4694847" cy="0"/>
            </a:xfrm>
            <a:prstGeom prst="line">
              <a:avLst/>
            </a:prstGeom>
            <a:ln>
              <a:solidFill>
                <a:schemeClr val="accent1">
                  <a:alpha val="50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56" name="直接连接符 27">
              <a:extLst>
                <a:ext uri="{FF2B5EF4-FFF2-40B4-BE49-F238E27FC236}">
                  <a16:creationId xmlns:a16="http://schemas.microsoft.com/office/drawing/2014/main" id="{4D66539D-C948-DE27-F88D-5D321D59C1BE}"/>
                </a:ext>
              </a:extLst>
            </p:cNvPr>
            <p:cNvCxnSpPr>
              <a:cxnSpLocks/>
            </p:cNvCxnSpPr>
            <p:nvPr/>
          </p:nvCxnSpPr>
          <p:spPr>
            <a:xfrm>
              <a:off x="1055440" y="3512698"/>
              <a:ext cx="4694847" cy="0"/>
            </a:xfrm>
            <a:prstGeom prst="line">
              <a:avLst/>
            </a:prstGeom>
            <a:ln>
              <a:solidFill>
                <a:schemeClr val="accent1">
                  <a:alpha val="50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57" name="直接连接符 27">
              <a:extLst>
                <a:ext uri="{FF2B5EF4-FFF2-40B4-BE49-F238E27FC236}">
                  <a16:creationId xmlns:a16="http://schemas.microsoft.com/office/drawing/2014/main" id="{B957BCBC-E8FF-38A3-A2C0-16E77FEB6910}"/>
                </a:ext>
              </a:extLst>
            </p:cNvPr>
            <p:cNvCxnSpPr>
              <a:cxnSpLocks/>
            </p:cNvCxnSpPr>
            <p:nvPr/>
          </p:nvCxnSpPr>
          <p:spPr>
            <a:xfrm>
              <a:off x="1055440" y="4403898"/>
              <a:ext cx="4694847" cy="0"/>
            </a:xfrm>
            <a:prstGeom prst="line">
              <a:avLst/>
            </a:prstGeom>
            <a:ln>
              <a:solidFill>
                <a:schemeClr val="accent1">
                  <a:alpha val="50000"/>
                </a:schemeClr>
              </a:solidFill>
              <a:prstDash val="lgDash"/>
            </a:ln>
          </p:spPr>
          <p:style>
            <a:lnRef idx="1">
              <a:schemeClr val="accent1"/>
            </a:lnRef>
            <a:fillRef idx="0">
              <a:schemeClr val="accent1"/>
            </a:fillRef>
            <a:effectRef idx="0">
              <a:schemeClr val="accent1"/>
            </a:effectRef>
            <a:fontRef idx="minor">
              <a:schemeClr val="tx1"/>
            </a:fontRef>
          </p:style>
        </p:cxnSp>
      </p:grpSp>
      <p:cxnSp>
        <p:nvCxnSpPr>
          <p:cNvPr id="90" name="直线连接符 89">
            <a:extLst>
              <a:ext uri="{FF2B5EF4-FFF2-40B4-BE49-F238E27FC236}">
                <a16:creationId xmlns:a16="http://schemas.microsoft.com/office/drawing/2014/main" id="{238F7D5B-98A3-8105-76A5-2722FC83F4D0}"/>
              </a:ext>
            </a:extLst>
          </p:cNvPr>
          <p:cNvCxnSpPr>
            <a:cxnSpLocks/>
          </p:cNvCxnSpPr>
          <p:nvPr/>
        </p:nvCxnSpPr>
        <p:spPr>
          <a:xfrm>
            <a:off x="6059702" y="1351508"/>
            <a:ext cx="0" cy="3960000"/>
          </a:xfrm>
          <a:prstGeom prst="line">
            <a:avLst/>
          </a:prstGeom>
          <a:ln>
            <a:solidFill>
              <a:schemeClr val="bg1">
                <a:alpha val="15000"/>
              </a:schemeClr>
            </a:solidFill>
          </a:ln>
        </p:spPr>
        <p:style>
          <a:lnRef idx="1">
            <a:schemeClr val="accent1"/>
          </a:lnRef>
          <a:fillRef idx="0">
            <a:schemeClr val="accent1"/>
          </a:fillRef>
          <a:effectRef idx="0">
            <a:schemeClr val="accent1"/>
          </a:effectRef>
          <a:fontRef idx="minor">
            <a:schemeClr val="tx1"/>
          </a:fontRef>
        </p:style>
      </p:cxnSp>
      <p:sp>
        <p:nvSpPr>
          <p:cNvPr id="96" name="文本框 95">
            <a:extLst>
              <a:ext uri="{FF2B5EF4-FFF2-40B4-BE49-F238E27FC236}">
                <a16:creationId xmlns:a16="http://schemas.microsoft.com/office/drawing/2014/main" id="{F23E9032-EE1F-05ED-0AA8-7AC27B8AD6B4}"/>
              </a:ext>
            </a:extLst>
          </p:cNvPr>
          <p:cNvSpPr txBox="1"/>
          <p:nvPr/>
        </p:nvSpPr>
        <p:spPr>
          <a:xfrm>
            <a:off x="5142450" y="5615666"/>
            <a:ext cx="1853392" cy="369332"/>
          </a:xfrm>
          <a:prstGeom prst="rect">
            <a:avLst/>
          </a:prstGeom>
          <a:noFill/>
        </p:spPr>
        <p:txBody>
          <a:bodyPr wrap="none">
            <a:spAutoFit/>
          </a:bodyPr>
          <a:lstStyle/>
          <a:p>
            <a:pPr>
              <a:defRPr/>
            </a:pPr>
            <a:r>
              <a:rPr lang="zh-CN" altLang="en-US" dirty="0">
                <a:solidFill>
                  <a:srgbClr val="013580"/>
                </a:solidFill>
                <a:latin typeface="思源黑体 CN Bold"/>
                <a:ea typeface="思源黑体 CN Bold"/>
              </a:rPr>
              <a:t>国内研究的瓶颈</a:t>
            </a:r>
          </a:p>
        </p:txBody>
      </p:sp>
      <p:grpSp>
        <p:nvGrpSpPr>
          <p:cNvPr id="147" name="组合 146">
            <a:extLst>
              <a:ext uri="{FF2B5EF4-FFF2-40B4-BE49-F238E27FC236}">
                <a16:creationId xmlns:a16="http://schemas.microsoft.com/office/drawing/2014/main" id="{7752B315-8FBB-BCF5-F0C7-6DA7DF0F5E1A}"/>
              </a:ext>
            </a:extLst>
          </p:cNvPr>
          <p:cNvGrpSpPr/>
          <p:nvPr/>
        </p:nvGrpSpPr>
        <p:grpSpPr>
          <a:xfrm>
            <a:off x="974373" y="6085319"/>
            <a:ext cx="10189547" cy="369652"/>
            <a:chOff x="1010675" y="6077868"/>
            <a:chExt cx="10189547" cy="369652"/>
          </a:xfrm>
        </p:grpSpPr>
        <p:grpSp>
          <p:nvGrpSpPr>
            <p:cNvPr id="101" name="组合 100">
              <a:extLst>
                <a:ext uri="{FF2B5EF4-FFF2-40B4-BE49-F238E27FC236}">
                  <a16:creationId xmlns:a16="http://schemas.microsoft.com/office/drawing/2014/main" id="{03E659DD-420D-612A-D750-68249E440CFF}"/>
                </a:ext>
              </a:extLst>
            </p:cNvPr>
            <p:cNvGrpSpPr/>
            <p:nvPr/>
          </p:nvGrpSpPr>
          <p:grpSpPr>
            <a:xfrm>
              <a:off x="1010675" y="6101646"/>
              <a:ext cx="2794765" cy="343848"/>
              <a:chOff x="1501035" y="6140631"/>
              <a:chExt cx="2794765" cy="343848"/>
            </a:xfrm>
          </p:grpSpPr>
          <p:sp>
            <p:nvSpPr>
              <p:cNvPr id="97" name="文本框 96">
                <a:extLst>
                  <a:ext uri="{FF2B5EF4-FFF2-40B4-BE49-F238E27FC236}">
                    <a16:creationId xmlns:a16="http://schemas.microsoft.com/office/drawing/2014/main" id="{E7A8821B-1C87-CE10-5F49-880D19F8F272}"/>
                  </a:ext>
                </a:extLst>
              </p:cNvPr>
              <p:cNvSpPr txBox="1"/>
              <p:nvPr/>
            </p:nvSpPr>
            <p:spPr>
              <a:xfrm>
                <a:off x="1540735" y="6158667"/>
                <a:ext cx="2715365" cy="307777"/>
              </a:xfrm>
              <a:prstGeom prst="rect">
                <a:avLst/>
              </a:prstGeom>
              <a:noFill/>
            </p:spPr>
            <p:txBody>
              <a:bodyPr wrap="square">
                <a:spAutoFit/>
              </a:bodyPr>
              <a:lstStyle>
                <a:defPPr>
                  <a:defRPr lang="zh-CN"/>
                </a:defPPr>
                <a:lvl1pPr>
                  <a:defRPr sz="1600"/>
                </a:lvl1pPr>
              </a:lstStyle>
              <a:p>
                <a:pPr>
                  <a:defRPr/>
                </a:pPr>
                <a:r>
                  <a:rPr lang="zh-CN" altLang="en-US" sz="1400" dirty="0">
                    <a:gradFill>
                      <a:gsLst>
                        <a:gs pos="28000">
                          <a:srgbClr val="014BC3"/>
                        </a:gs>
                        <a:gs pos="89000">
                          <a:srgbClr val="014BC3"/>
                        </a:gs>
                        <a:gs pos="0">
                          <a:srgbClr val="0FA8EA"/>
                        </a:gs>
                        <a:gs pos="100000">
                          <a:srgbClr val="0FA8EA"/>
                        </a:gs>
                      </a:gsLst>
                      <a:path path="circle">
                        <a:fillToRect l="100000" t="100000"/>
                      </a:path>
                    </a:gradFill>
                    <a:latin typeface="Helvetica85-Heavy"/>
                    <a:ea typeface="思源黑体 CN Bold"/>
                  </a:rPr>
                  <a:t>数据收集和汇总不完整、不准确 </a:t>
                </a:r>
              </a:p>
            </p:txBody>
          </p:sp>
          <p:sp>
            <p:nvSpPr>
              <p:cNvPr id="99" name="矩形: 圆角 92">
                <a:extLst>
                  <a:ext uri="{FF2B5EF4-FFF2-40B4-BE49-F238E27FC236}">
                    <a16:creationId xmlns:a16="http://schemas.microsoft.com/office/drawing/2014/main" id="{C572C13F-9E0A-7C8B-E71C-0D65677E66FD}"/>
                  </a:ext>
                </a:extLst>
              </p:cNvPr>
              <p:cNvSpPr/>
              <p:nvPr/>
            </p:nvSpPr>
            <p:spPr>
              <a:xfrm>
                <a:off x="1501035" y="6140631"/>
                <a:ext cx="2794765" cy="343848"/>
              </a:xfrm>
              <a:prstGeom prst="roundRect">
                <a:avLst>
                  <a:gd name="adj" fmla="val 50000"/>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prstClr val="white"/>
                  </a:solidFill>
                  <a:latin typeface="Helvetica"/>
                  <a:ea typeface="思源黑体 CN Regular"/>
                </a:endParaRPr>
              </a:p>
            </p:txBody>
          </p:sp>
        </p:grpSp>
        <p:grpSp>
          <p:nvGrpSpPr>
            <p:cNvPr id="135" name="组合 134">
              <a:extLst>
                <a:ext uri="{FF2B5EF4-FFF2-40B4-BE49-F238E27FC236}">
                  <a16:creationId xmlns:a16="http://schemas.microsoft.com/office/drawing/2014/main" id="{E064591F-154C-D8E3-93E4-1DD6F3FACEDA}"/>
                </a:ext>
              </a:extLst>
            </p:cNvPr>
            <p:cNvGrpSpPr/>
            <p:nvPr/>
          </p:nvGrpSpPr>
          <p:grpSpPr>
            <a:xfrm>
              <a:off x="3926401" y="6103672"/>
              <a:ext cx="2580240" cy="343848"/>
              <a:chOff x="4000239" y="6103672"/>
              <a:chExt cx="2580240" cy="343848"/>
            </a:xfrm>
          </p:grpSpPr>
          <p:sp>
            <p:nvSpPr>
              <p:cNvPr id="103" name="文本框 102">
                <a:extLst>
                  <a:ext uri="{FF2B5EF4-FFF2-40B4-BE49-F238E27FC236}">
                    <a16:creationId xmlns:a16="http://schemas.microsoft.com/office/drawing/2014/main" id="{EB10178B-CBC0-9DF3-4DF8-EAC26B072403}"/>
                  </a:ext>
                </a:extLst>
              </p:cNvPr>
              <p:cNvSpPr txBox="1"/>
              <p:nvPr/>
            </p:nvSpPr>
            <p:spPr>
              <a:xfrm>
                <a:off x="4020089" y="6121708"/>
                <a:ext cx="2540541" cy="307777"/>
              </a:xfrm>
              <a:prstGeom prst="rect">
                <a:avLst/>
              </a:prstGeom>
              <a:noFill/>
            </p:spPr>
            <p:txBody>
              <a:bodyPr wrap="square">
                <a:spAutoFit/>
              </a:bodyPr>
              <a:lstStyle>
                <a:defPPr>
                  <a:defRPr lang="zh-CN"/>
                </a:defPPr>
                <a:lvl1pPr>
                  <a:defRPr sz="1600"/>
                </a:lvl1pPr>
              </a:lstStyle>
              <a:p>
                <a:pPr>
                  <a:defRPr/>
                </a:pPr>
                <a:r>
                  <a:rPr lang="zh-CN" altLang="en-US" sz="1400" dirty="0">
                    <a:gradFill>
                      <a:gsLst>
                        <a:gs pos="38000">
                          <a:srgbClr val="014BC3"/>
                        </a:gs>
                        <a:gs pos="77000">
                          <a:srgbClr val="014BC3"/>
                        </a:gs>
                        <a:gs pos="0">
                          <a:srgbClr val="0FA8EA"/>
                        </a:gs>
                        <a:gs pos="100000">
                          <a:srgbClr val="0FA8EA"/>
                        </a:gs>
                      </a:gsLst>
                      <a:path path="circle">
                        <a:fillToRect l="100000" t="100000"/>
                      </a:path>
                    </a:gradFill>
                    <a:latin typeface="Helvetica85-Heavy"/>
                    <a:ea typeface="思源黑体 CN Bold"/>
                  </a:rPr>
                  <a:t>研究机构和人才资源</a:t>
                </a:r>
                <a:r>
                  <a:rPr lang="zh-CN" altLang="en-US" sz="1400" dirty="0">
                    <a:gradFill>
                      <a:gsLst>
                        <a:gs pos="89000">
                          <a:srgbClr val="014BC3"/>
                        </a:gs>
                        <a:gs pos="28000">
                          <a:srgbClr val="014BC3"/>
                        </a:gs>
                        <a:gs pos="0">
                          <a:srgbClr val="0FA8EA"/>
                        </a:gs>
                        <a:gs pos="100000">
                          <a:srgbClr val="0FA8EA"/>
                        </a:gs>
                      </a:gsLst>
                      <a:path path="circle">
                        <a:fillToRect l="100000" t="100000"/>
                      </a:path>
                    </a:gradFill>
                    <a:latin typeface="Helvetica85-Heavy"/>
                    <a:ea typeface="思源黑体 CN Bold"/>
                  </a:rPr>
                  <a:t>相对</a:t>
                </a:r>
                <a:r>
                  <a:rPr lang="zh-CN" altLang="en-US" sz="1400" dirty="0">
                    <a:gradFill>
                      <a:gsLst>
                        <a:gs pos="38000">
                          <a:srgbClr val="014BC3"/>
                        </a:gs>
                        <a:gs pos="77000">
                          <a:srgbClr val="014BC3"/>
                        </a:gs>
                        <a:gs pos="0">
                          <a:srgbClr val="0FA8EA"/>
                        </a:gs>
                        <a:gs pos="100000">
                          <a:srgbClr val="0FA8EA"/>
                        </a:gs>
                      </a:gsLst>
                      <a:path path="circle">
                        <a:fillToRect l="100000" t="100000"/>
                      </a:path>
                    </a:gradFill>
                    <a:latin typeface="Helvetica85-Heavy"/>
                    <a:ea typeface="思源黑体 CN Bold"/>
                  </a:rPr>
                  <a:t>较少 </a:t>
                </a:r>
              </a:p>
            </p:txBody>
          </p:sp>
          <p:sp>
            <p:nvSpPr>
              <p:cNvPr id="104" name="矩形: 圆角 92">
                <a:extLst>
                  <a:ext uri="{FF2B5EF4-FFF2-40B4-BE49-F238E27FC236}">
                    <a16:creationId xmlns:a16="http://schemas.microsoft.com/office/drawing/2014/main" id="{82D69B97-6C98-E5AC-B34D-EE692DBB21AF}"/>
                  </a:ext>
                </a:extLst>
              </p:cNvPr>
              <p:cNvSpPr/>
              <p:nvPr/>
            </p:nvSpPr>
            <p:spPr>
              <a:xfrm>
                <a:off x="4000239" y="6103672"/>
                <a:ext cx="2580240" cy="343848"/>
              </a:xfrm>
              <a:prstGeom prst="roundRect">
                <a:avLst>
                  <a:gd name="adj" fmla="val 50000"/>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prstClr val="white"/>
                  </a:solidFill>
                  <a:latin typeface="Helvetica"/>
                  <a:ea typeface="思源黑体 CN Regular"/>
                </a:endParaRPr>
              </a:p>
            </p:txBody>
          </p:sp>
        </p:grpSp>
        <p:grpSp>
          <p:nvGrpSpPr>
            <p:cNvPr id="112" name="组合 111">
              <a:extLst>
                <a:ext uri="{FF2B5EF4-FFF2-40B4-BE49-F238E27FC236}">
                  <a16:creationId xmlns:a16="http://schemas.microsoft.com/office/drawing/2014/main" id="{2C9D8FD4-A3D2-0587-1AA9-B0C12C6C331E}"/>
                </a:ext>
              </a:extLst>
            </p:cNvPr>
            <p:cNvGrpSpPr/>
            <p:nvPr/>
          </p:nvGrpSpPr>
          <p:grpSpPr>
            <a:xfrm>
              <a:off x="6627602" y="6094117"/>
              <a:ext cx="2232249" cy="343848"/>
              <a:chOff x="6744071" y="6094117"/>
              <a:chExt cx="2232249" cy="343848"/>
            </a:xfrm>
          </p:grpSpPr>
          <p:sp>
            <p:nvSpPr>
              <p:cNvPr id="106" name="文本框 105">
                <a:extLst>
                  <a:ext uri="{FF2B5EF4-FFF2-40B4-BE49-F238E27FC236}">
                    <a16:creationId xmlns:a16="http://schemas.microsoft.com/office/drawing/2014/main" id="{FE439B6B-9227-D705-6587-167EF5ECAC0D}"/>
                  </a:ext>
                </a:extLst>
              </p:cNvPr>
              <p:cNvSpPr txBox="1"/>
              <p:nvPr/>
            </p:nvSpPr>
            <p:spPr>
              <a:xfrm>
                <a:off x="6783771" y="6112153"/>
                <a:ext cx="2192549" cy="307777"/>
              </a:xfrm>
              <a:prstGeom prst="rect">
                <a:avLst/>
              </a:prstGeom>
              <a:noFill/>
            </p:spPr>
            <p:txBody>
              <a:bodyPr wrap="square">
                <a:spAutoFit/>
              </a:bodyPr>
              <a:lstStyle>
                <a:defPPr>
                  <a:defRPr lang="zh-CN"/>
                </a:defPPr>
                <a:lvl1pPr>
                  <a:defRPr sz="1600"/>
                </a:lvl1pPr>
              </a:lstStyle>
              <a:p>
                <a:pPr>
                  <a:defRPr/>
                </a:pPr>
                <a:r>
                  <a:rPr lang="zh-CN" altLang="en-US" sz="1400" dirty="0">
                    <a:gradFill>
                      <a:gsLst>
                        <a:gs pos="38000">
                          <a:srgbClr val="014BC3"/>
                        </a:gs>
                        <a:gs pos="77000">
                          <a:srgbClr val="014BC3"/>
                        </a:gs>
                        <a:gs pos="0">
                          <a:srgbClr val="0FA8EA"/>
                        </a:gs>
                        <a:gs pos="100000">
                          <a:srgbClr val="0FA8EA"/>
                        </a:gs>
                      </a:gsLst>
                      <a:path path="circle">
                        <a:fillToRect l="100000" t="100000"/>
                      </a:path>
                    </a:gradFill>
                    <a:latin typeface="Helvetica85-Heavy"/>
                    <a:ea typeface="思源黑体 CN Bold"/>
                  </a:rPr>
                  <a:t>研究</a:t>
                </a:r>
                <a:r>
                  <a:rPr lang="zh-CN" altLang="en-US" sz="1400" dirty="0">
                    <a:gradFill>
                      <a:gsLst>
                        <a:gs pos="28000">
                          <a:srgbClr val="014BC3"/>
                        </a:gs>
                        <a:gs pos="77000">
                          <a:srgbClr val="014BC3"/>
                        </a:gs>
                        <a:gs pos="0">
                          <a:srgbClr val="0FA8EA"/>
                        </a:gs>
                        <a:gs pos="100000">
                          <a:srgbClr val="0FA8EA"/>
                        </a:gs>
                      </a:gsLst>
                      <a:path path="circle">
                        <a:fillToRect l="100000" t="100000"/>
                      </a:path>
                    </a:gradFill>
                    <a:latin typeface="Helvetica85-Heavy"/>
                    <a:ea typeface="思源黑体 CN Bold"/>
                  </a:rPr>
                  <a:t>内容</a:t>
                </a:r>
                <a:r>
                  <a:rPr lang="zh-CN" altLang="en-US" sz="1400" dirty="0">
                    <a:gradFill>
                      <a:gsLst>
                        <a:gs pos="38000">
                          <a:srgbClr val="014BC3"/>
                        </a:gs>
                        <a:gs pos="77000">
                          <a:srgbClr val="014BC3"/>
                        </a:gs>
                        <a:gs pos="0">
                          <a:srgbClr val="0FA8EA"/>
                        </a:gs>
                        <a:gs pos="100000">
                          <a:srgbClr val="0FA8EA"/>
                        </a:gs>
                      </a:gsLst>
                      <a:path path="circle">
                        <a:fillToRect l="100000" t="100000"/>
                      </a:path>
                    </a:gradFill>
                    <a:latin typeface="Helvetica85-Heavy"/>
                    <a:ea typeface="思源黑体 CN Bold"/>
                  </a:rPr>
                  <a:t>和深度有待加强</a:t>
                </a:r>
              </a:p>
            </p:txBody>
          </p:sp>
          <p:sp>
            <p:nvSpPr>
              <p:cNvPr id="107" name="矩形: 圆角 92">
                <a:extLst>
                  <a:ext uri="{FF2B5EF4-FFF2-40B4-BE49-F238E27FC236}">
                    <a16:creationId xmlns:a16="http://schemas.microsoft.com/office/drawing/2014/main" id="{CAA37449-C60F-78A3-3134-F31CFBF8F2BF}"/>
                  </a:ext>
                </a:extLst>
              </p:cNvPr>
              <p:cNvSpPr/>
              <p:nvPr/>
            </p:nvSpPr>
            <p:spPr>
              <a:xfrm>
                <a:off x="6744071" y="6094117"/>
                <a:ext cx="2232249" cy="343848"/>
              </a:xfrm>
              <a:prstGeom prst="roundRect">
                <a:avLst>
                  <a:gd name="adj" fmla="val 50000"/>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prstClr val="white"/>
                  </a:solidFill>
                  <a:latin typeface="Helvetica"/>
                  <a:ea typeface="思源黑体 CN Regular"/>
                </a:endParaRPr>
              </a:p>
            </p:txBody>
          </p:sp>
        </p:grpSp>
        <p:grpSp>
          <p:nvGrpSpPr>
            <p:cNvPr id="134" name="组合 133">
              <a:extLst>
                <a:ext uri="{FF2B5EF4-FFF2-40B4-BE49-F238E27FC236}">
                  <a16:creationId xmlns:a16="http://schemas.microsoft.com/office/drawing/2014/main" id="{52D95E89-DDD3-3683-D890-67F21998C2AB}"/>
                </a:ext>
              </a:extLst>
            </p:cNvPr>
            <p:cNvGrpSpPr/>
            <p:nvPr/>
          </p:nvGrpSpPr>
          <p:grpSpPr>
            <a:xfrm>
              <a:off x="8980812" y="6077868"/>
              <a:ext cx="2219410" cy="343848"/>
              <a:chOff x="9025577" y="6077868"/>
              <a:chExt cx="2219410" cy="343848"/>
            </a:xfrm>
          </p:grpSpPr>
          <p:sp>
            <p:nvSpPr>
              <p:cNvPr id="109" name="文本框 108">
                <a:extLst>
                  <a:ext uri="{FF2B5EF4-FFF2-40B4-BE49-F238E27FC236}">
                    <a16:creationId xmlns:a16="http://schemas.microsoft.com/office/drawing/2014/main" id="{658A7255-36BD-1299-F133-6C52F032021B}"/>
                  </a:ext>
                </a:extLst>
              </p:cNvPr>
              <p:cNvSpPr txBox="1"/>
              <p:nvPr/>
            </p:nvSpPr>
            <p:spPr>
              <a:xfrm>
                <a:off x="9060397" y="6095904"/>
                <a:ext cx="2149771" cy="307777"/>
              </a:xfrm>
              <a:prstGeom prst="rect">
                <a:avLst/>
              </a:prstGeom>
              <a:noFill/>
            </p:spPr>
            <p:txBody>
              <a:bodyPr wrap="square">
                <a:spAutoFit/>
              </a:bodyPr>
              <a:lstStyle>
                <a:defPPr>
                  <a:defRPr lang="zh-CN"/>
                </a:defPPr>
                <a:lvl1pPr>
                  <a:defRPr sz="1600"/>
                </a:lvl1pPr>
              </a:lstStyle>
              <a:p>
                <a:pPr>
                  <a:defRPr/>
                </a:pPr>
                <a:r>
                  <a:rPr lang="zh-CN" altLang="en-US" sz="1400" dirty="0">
                    <a:gradFill>
                      <a:gsLst>
                        <a:gs pos="28000">
                          <a:srgbClr val="014BC3"/>
                        </a:gs>
                        <a:gs pos="89000">
                          <a:srgbClr val="014BC3"/>
                        </a:gs>
                        <a:gs pos="0">
                          <a:srgbClr val="0FA8EA"/>
                        </a:gs>
                        <a:gs pos="100000">
                          <a:srgbClr val="0FA8EA"/>
                        </a:gs>
                      </a:gsLst>
                      <a:path path="circle">
                        <a:fillToRect l="100000" t="100000"/>
                      </a:path>
                    </a:gradFill>
                    <a:latin typeface="Helvetica85-Heavy"/>
                    <a:ea typeface="思源黑体 CN Bold"/>
                  </a:rPr>
                  <a:t>资金投入和政策支持不足</a:t>
                </a:r>
              </a:p>
            </p:txBody>
          </p:sp>
          <p:sp>
            <p:nvSpPr>
              <p:cNvPr id="110" name="矩形: 圆角 92">
                <a:extLst>
                  <a:ext uri="{FF2B5EF4-FFF2-40B4-BE49-F238E27FC236}">
                    <a16:creationId xmlns:a16="http://schemas.microsoft.com/office/drawing/2014/main" id="{EEA78288-8670-572E-C33B-B200443EE71E}"/>
                  </a:ext>
                </a:extLst>
              </p:cNvPr>
              <p:cNvSpPr/>
              <p:nvPr/>
            </p:nvSpPr>
            <p:spPr>
              <a:xfrm>
                <a:off x="9025577" y="6077868"/>
                <a:ext cx="2219410" cy="343848"/>
              </a:xfrm>
              <a:prstGeom prst="roundRect">
                <a:avLst>
                  <a:gd name="adj" fmla="val 50000"/>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prstClr val="white"/>
                  </a:solidFill>
                  <a:latin typeface="Helvetica"/>
                  <a:ea typeface="思源黑体 CN Regular"/>
                </a:endParaRPr>
              </a:p>
            </p:txBody>
          </p:sp>
        </p:grpSp>
      </p:grpSp>
      <p:sp>
        <p:nvSpPr>
          <p:cNvPr id="116" name="文本框 115">
            <a:extLst>
              <a:ext uri="{FF2B5EF4-FFF2-40B4-BE49-F238E27FC236}">
                <a16:creationId xmlns:a16="http://schemas.microsoft.com/office/drawing/2014/main" id="{14EB6A8B-5C5F-FA3E-0332-94F04069C75E}"/>
              </a:ext>
            </a:extLst>
          </p:cNvPr>
          <p:cNvSpPr txBox="1"/>
          <p:nvPr/>
        </p:nvSpPr>
        <p:spPr>
          <a:xfrm>
            <a:off x="6335786" y="1336070"/>
            <a:ext cx="1210588" cy="400110"/>
          </a:xfrm>
          <a:prstGeom prst="rect">
            <a:avLst/>
          </a:prstGeom>
          <a:noFill/>
        </p:spPr>
        <p:txBody>
          <a:bodyPr wrap="none">
            <a:spAutoFit/>
          </a:bodyPr>
          <a:lstStyle/>
          <a:p>
            <a:pPr>
              <a:defRPr/>
            </a:pPr>
            <a:r>
              <a:rPr lang="zh-CN" altLang="en-US" sz="2000" dirty="0">
                <a:gradFill flip="none" rotWithShape="1">
                  <a:gsLst>
                    <a:gs pos="0">
                      <a:schemeClr val="accent1">
                        <a:lumMod val="5000"/>
                        <a:lumOff val="95000"/>
                      </a:schemeClr>
                    </a:gs>
                    <a:gs pos="100000">
                      <a:schemeClr val="accent1">
                        <a:lumMod val="30000"/>
                        <a:lumOff val="70000"/>
                      </a:schemeClr>
                    </a:gs>
                  </a:gsLst>
                  <a:lin ang="5400000" scaled="1"/>
                  <a:tileRect/>
                </a:gradFill>
                <a:latin typeface="思源黑体 CN Bold"/>
                <a:ea typeface="思源黑体 CN Bold"/>
              </a:rPr>
              <a:t>国外现状</a:t>
            </a:r>
          </a:p>
        </p:txBody>
      </p:sp>
      <p:grpSp>
        <p:nvGrpSpPr>
          <p:cNvPr id="145" name="组合 144">
            <a:extLst>
              <a:ext uri="{FF2B5EF4-FFF2-40B4-BE49-F238E27FC236}">
                <a16:creationId xmlns:a16="http://schemas.microsoft.com/office/drawing/2014/main" id="{79D32F85-AD39-F0B7-5D74-27ABE95FAA50}"/>
              </a:ext>
            </a:extLst>
          </p:cNvPr>
          <p:cNvGrpSpPr/>
          <p:nvPr/>
        </p:nvGrpSpPr>
        <p:grpSpPr>
          <a:xfrm>
            <a:off x="6312005" y="1828298"/>
            <a:ext cx="4923925" cy="3468574"/>
            <a:chOff x="6348307" y="1792109"/>
            <a:chExt cx="4923925" cy="3468574"/>
          </a:xfrm>
        </p:grpSpPr>
        <p:grpSp>
          <p:nvGrpSpPr>
            <p:cNvPr id="117" name="组合 116">
              <a:extLst>
                <a:ext uri="{FF2B5EF4-FFF2-40B4-BE49-F238E27FC236}">
                  <a16:creationId xmlns:a16="http://schemas.microsoft.com/office/drawing/2014/main" id="{EB066DB4-E436-14CD-082B-AB2BC15A978E}"/>
                </a:ext>
              </a:extLst>
            </p:cNvPr>
            <p:cNvGrpSpPr/>
            <p:nvPr/>
          </p:nvGrpSpPr>
          <p:grpSpPr>
            <a:xfrm>
              <a:off x="6362229" y="1792109"/>
              <a:ext cx="4896081" cy="787634"/>
              <a:chOff x="912582" y="2040736"/>
              <a:chExt cx="4896081" cy="787634"/>
            </a:xfrm>
          </p:grpSpPr>
          <p:sp>
            <p:nvSpPr>
              <p:cNvPr id="130" name="文本框 129">
                <a:extLst>
                  <a:ext uri="{FF2B5EF4-FFF2-40B4-BE49-F238E27FC236}">
                    <a16:creationId xmlns:a16="http://schemas.microsoft.com/office/drawing/2014/main" id="{EB42912F-10E5-666C-BF80-35571F842B94}"/>
                  </a:ext>
                </a:extLst>
              </p:cNvPr>
              <p:cNvSpPr txBox="1"/>
              <p:nvPr/>
            </p:nvSpPr>
            <p:spPr>
              <a:xfrm>
                <a:off x="912582" y="2340608"/>
                <a:ext cx="4896081" cy="487762"/>
              </a:xfrm>
              <a:prstGeom prst="rect">
                <a:avLst/>
              </a:prstGeom>
              <a:noFill/>
            </p:spPr>
            <p:txBody>
              <a:bodyPr wrap="square">
                <a:spAutoFit/>
              </a:bodyPr>
              <a:lstStyle/>
              <a:p>
                <a:pPr algn="just">
                  <a:lnSpc>
                    <a:spcPct val="110000"/>
                  </a:lnSpc>
                  <a:defRPr/>
                </a:pPr>
                <a:r>
                  <a:rPr lang="zh-CN" altLang="en-US" sz="1200" dirty="0">
                    <a:solidFill>
                      <a:schemeClr val="bg1">
                        <a:alpha val="60000"/>
                      </a:schemeClr>
                    </a:solidFill>
                    <a:latin typeface="Source Han Sans CN Regular" panose="020B0500000000000000" pitchFamily="34" charset="-128"/>
                    <a:ea typeface="Source Han Sans CN Regular" panose="020B0500000000000000" pitchFamily="34" charset="-128"/>
                  </a:rPr>
                  <a:t>单细胞的多组学技术已经足够成熟，这项技术能在同一细胞中获取多组层信息，更好地反映了负责细胞功能之间的相互作用</a:t>
                </a:r>
              </a:p>
            </p:txBody>
          </p:sp>
          <p:sp>
            <p:nvSpPr>
              <p:cNvPr id="131" name="文本框 130">
                <a:extLst>
                  <a:ext uri="{FF2B5EF4-FFF2-40B4-BE49-F238E27FC236}">
                    <a16:creationId xmlns:a16="http://schemas.microsoft.com/office/drawing/2014/main" id="{4AA38B3B-DA0C-A4C4-E8C9-16FB9EF8AA68}"/>
                  </a:ext>
                </a:extLst>
              </p:cNvPr>
              <p:cNvSpPr txBox="1"/>
              <p:nvPr/>
            </p:nvSpPr>
            <p:spPr>
              <a:xfrm>
                <a:off x="912582" y="2040736"/>
                <a:ext cx="2646878" cy="338554"/>
              </a:xfrm>
              <a:prstGeom prst="rect">
                <a:avLst/>
              </a:prstGeom>
              <a:noFill/>
            </p:spPr>
            <p:txBody>
              <a:bodyPr wrap="none" rtlCol="0">
                <a:spAutoFit/>
              </a:bodyPr>
              <a:lstStyle/>
              <a:p>
                <a:r>
                  <a:rPr lang="zh-CN" altLang="en-US" sz="1600" dirty="0">
                    <a:gradFill>
                      <a:gsLst>
                        <a:gs pos="0">
                          <a:schemeClr val="accent1">
                            <a:lumMod val="5000"/>
                            <a:lumOff val="95000"/>
                          </a:schemeClr>
                        </a:gs>
                        <a:gs pos="100000">
                          <a:schemeClr val="accent1">
                            <a:lumMod val="30000"/>
                            <a:lumOff val="70000"/>
                          </a:schemeClr>
                        </a:gs>
                      </a:gsLst>
                      <a:lin ang="5400000" scaled="1"/>
                    </a:gradFill>
                    <a:latin typeface="思源黑体 CN Bold"/>
                    <a:ea typeface="思源黑体 CN Bold"/>
                  </a:rPr>
                  <a:t>进一步了解疾病的作用机制</a:t>
                </a:r>
              </a:p>
            </p:txBody>
          </p:sp>
        </p:grpSp>
        <p:grpSp>
          <p:nvGrpSpPr>
            <p:cNvPr id="118" name="组合 117">
              <a:extLst>
                <a:ext uri="{FF2B5EF4-FFF2-40B4-BE49-F238E27FC236}">
                  <a16:creationId xmlns:a16="http://schemas.microsoft.com/office/drawing/2014/main" id="{2E363221-2959-86E4-DF9A-A9AE36E49632}"/>
                </a:ext>
              </a:extLst>
            </p:cNvPr>
            <p:cNvGrpSpPr/>
            <p:nvPr/>
          </p:nvGrpSpPr>
          <p:grpSpPr>
            <a:xfrm>
              <a:off x="6348307" y="2681535"/>
              <a:ext cx="4923925" cy="788234"/>
              <a:chOff x="912582" y="2040736"/>
              <a:chExt cx="4923925" cy="788234"/>
            </a:xfrm>
          </p:grpSpPr>
          <p:sp>
            <p:nvSpPr>
              <p:cNvPr id="128" name="文本框 127">
                <a:extLst>
                  <a:ext uri="{FF2B5EF4-FFF2-40B4-BE49-F238E27FC236}">
                    <a16:creationId xmlns:a16="http://schemas.microsoft.com/office/drawing/2014/main" id="{80DC2231-07C4-E5AF-AF20-E5BCE23893F2}"/>
                  </a:ext>
                </a:extLst>
              </p:cNvPr>
              <p:cNvSpPr txBox="1"/>
              <p:nvPr/>
            </p:nvSpPr>
            <p:spPr>
              <a:xfrm>
                <a:off x="912582" y="2341208"/>
                <a:ext cx="4923925" cy="487762"/>
              </a:xfrm>
              <a:prstGeom prst="rect">
                <a:avLst/>
              </a:prstGeom>
              <a:noFill/>
            </p:spPr>
            <p:txBody>
              <a:bodyPr wrap="square">
                <a:spAutoFit/>
              </a:bodyPr>
              <a:lstStyle/>
              <a:p>
                <a:pPr algn="just">
                  <a:lnSpc>
                    <a:spcPct val="110000"/>
                  </a:lnSpc>
                  <a:defRPr/>
                </a:pPr>
                <a:r>
                  <a:rPr lang="zh-CN" altLang="en-US" sz="1200" dirty="0">
                    <a:solidFill>
                      <a:schemeClr val="bg1">
                        <a:alpha val="60000"/>
                      </a:schemeClr>
                    </a:solidFill>
                    <a:latin typeface="Source Han Sans CN Regular" panose="020B0500000000000000" pitchFamily="34" charset="-128"/>
                    <a:ea typeface="Source Han Sans CN Regular" panose="020B0500000000000000" pitchFamily="34" charset="-128"/>
                  </a:rPr>
                  <a:t>利用转录组学和代谢组学的分析方法来确定疾病的潜在诊断和预后生物标记物，使其容易受到靶向治疗的影响</a:t>
                </a:r>
              </a:p>
            </p:txBody>
          </p:sp>
          <p:sp>
            <p:nvSpPr>
              <p:cNvPr id="129" name="文本框 128">
                <a:extLst>
                  <a:ext uri="{FF2B5EF4-FFF2-40B4-BE49-F238E27FC236}">
                    <a16:creationId xmlns:a16="http://schemas.microsoft.com/office/drawing/2014/main" id="{9B0D8499-2501-5881-48EA-89AD2490169A}"/>
                  </a:ext>
                </a:extLst>
              </p:cNvPr>
              <p:cNvSpPr txBox="1"/>
              <p:nvPr/>
            </p:nvSpPr>
            <p:spPr>
              <a:xfrm>
                <a:off x="912582" y="2040736"/>
                <a:ext cx="1826141" cy="338554"/>
              </a:xfrm>
              <a:prstGeom prst="rect">
                <a:avLst/>
              </a:prstGeom>
              <a:noFill/>
            </p:spPr>
            <p:txBody>
              <a:bodyPr wrap="none" rtlCol="0">
                <a:spAutoFit/>
              </a:bodyPr>
              <a:lstStyle/>
              <a:p>
                <a:r>
                  <a:rPr lang="zh-CN" altLang="en-US" sz="1600" dirty="0">
                    <a:gradFill>
                      <a:gsLst>
                        <a:gs pos="0">
                          <a:schemeClr val="accent1">
                            <a:lumMod val="5000"/>
                            <a:lumOff val="95000"/>
                          </a:schemeClr>
                        </a:gs>
                        <a:gs pos="100000">
                          <a:schemeClr val="accent1">
                            <a:lumMod val="30000"/>
                            <a:lumOff val="70000"/>
                          </a:schemeClr>
                        </a:gs>
                      </a:gsLst>
                      <a:lin ang="5400000" scaled="1"/>
                    </a:gradFill>
                    <a:latin typeface="思源黑体 CN Bold"/>
                    <a:ea typeface="思源黑体 CN Bold"/>
                  </a:rPr>
                  <a:t>多组学数据的分析</a:t>
                </a:r>
              </a:p>
            </p:txBody>
          </p:sp>
        </p:grpSp>
        <p:grpSp>
          <p:nvGrpSpPr>
            <p:cNvPr id="119" name="组合 118">
              <a:extLst>
                <a:ext uri="{FF2B5EF4-FFF2-40B4-BE49-F238E27FC236}">
                  <a16:creationId xmlns:a16="http://schemas.microsoft.com/office/drawing/2014/main" id="{DAC8F5A8-42FB-6F56-BFF2-21F5EAB65BDC}"/>
                </a:ext>
              </a:extLst>
            </p:cNvPr>
            <p:cNvGrpSpPr/>
            <p:nvPr/>
          </p:nvGrpSpPr>
          <p:grpSpPr>
            <a:xfrm>
              <a:off x="6377453" y="3571561"/>
              <a:ext cx="4865632" cy="793322"/>
              <a:chOff x="912582" y="2040736"/>
              <a:chExt cx="4865632" cy="793322"/>
            </a:xfrm>
          </p:grpSpPr>
          <p:sp>
            <p:nvSpPr>
              <p:cNvPr id="126" name="文本框 125">
                <a:extLst>
                  <a:ext uri="{FF2B5EF4-FFF2-40B4-BE49-F238E27FC236}">
                    <a16:creationId xmlns:a16="http://schemas.microsoft.com/office/drawing/2014/main" id="{24DAD549-643B-A0B6-AB8D-02111A8C2427}"/>
                  </a:ext>
                </a:extLst>
              </p:cNvPr>
              <p:cNvSpPr txBox="1"/>
              <p:nvPr/>
            </p:nvSpPr>
            <p:spPr>
              <a:xfrm>
                <a:off x="912582" y="2346296"/>
                <a:ext cx="4865632" cy="487762"/>
              </a:xfrm>
              <a:prstGeom prst="rect">
                <a:avLst/>
              </a:prstGeom>
              <a:noFill/>
            </p:spPr>
            <p:txBody>
              <a:bodyPr wrap="square">
                <a:spAutoFit/>
              </a:bodyPr>
              <a:lstStyle/>
              <a:p>
                <a:pPr algn="just">
                  <a:lnSpc>
                    <a:spcPct val="110000"/>
                  </a:lnSpc>
                  <a:defRPr/>
                </a:pPr>
                <a:r>
                  <a:rPr lang="zh-CN" altLang="en-US" sz="1200" dirty="0">
                    <a:solidFill>
                      <a:schemeClr val="bg1">
                        <a:alpha val="60000"/>
                      </a:schemeClr>
                    </a:solidFill>
                    <a:latin typeface="Source Han Sans CN Regular" panose="020B0500000000000000" pitchFamily="34" charset="-128"/>
                    <a:ea typeface="Source Han Sans CN Regular" panose="020B0500000000000000" pitchFamily="34" charset="-128"/>
                  </a:rPr>
                  <a:t>建立互助共享联盟，根据课题和研发工作需要，开展数据资源的共享，联合开展技术攻关，实现产、学、 研、用结合，形成创新合力</a:t>
                </a:r>
              </a:p>
            </p:txBody>
          </p:sp>
          <p:sp>
            <p:nvSpPr>
              <p:cNvPr id="127" name="文本框 126">
                <a:extLst>
                  <a:ext uri="{FF2B5EF4-FFF2-40B4-BE49-F238E27FC236}">
                    <a16:creationId xmlns:a16="http://schemas.microsoft.com/office/drawing/2014/main" id="{78FC1AD3-633B-75B6-9E64-9D66B680E60E}"/>
                  </a:ext>
                </a:extLst>
              </p:cNvPr>
              <p:cNvSpPr txBox="1"/>
              <p:nvPr/>
            </p:nvSpPr>
            <p:spPr>
              <a:xfrm>
                <a:off x="912582" y="2040736"/>
                <a:ext cx="2236510" cy="338554"/>
              </a:xfrm>
              <a:prstGeom prst="rect">
                <a:avLst/>
              </a:prstGeom>
              <a:noFill/>
            </p:spPr>
            <p:txBody>
              <a:bodyPr wrap="none" rtlCol="0">
                <a:spAutoFit/>
              </a:bodyPr>
              <a:lstStyle/>
              <a:p>
                <a:r>
                  <a:rPr lang="zh-CN" altLang="en-US" sz="1600" dirty="0">
                    <a:gradFill>
                      <a:gsLst>
                        <a:gs pos="0">
                          <a:schemeClr val="accent1">
                            <a:lumMod val="5000"/>
                            <a:lumOff val="95000"/>
                          </a:schemeClr>
                        </a:gs>
                        <a:gs pos="100000">
                          <a:schemeClr val="accent1">
                            <a:lumMod val="30000"/>
                            <a:lumOff val="70000"/>
                          </a:schemeClr>
                        </a:gs>
                      </a:gsLst>
                      <a:lin ang="5400000" scaled="1"/>
                    </a:gradFill>
                    <a:latin typeface="思源黑体 CN Bold"/>
                    <a:ea typeface="思源黑体 CN Bold"/>
                  </a:rPr>
                  <a:t>全球开展数据资源协作</a:t>
                </a:r>
              </a:p>
            </p:txBody>
          </p:sp>
        </p:grpSp>
        <p:grpSp>
          <p:nvGrpSpPr>
            <p:cNvPr id="120" name="组合 119">
              <a:extLst>
                <a:ext uri="{FF2B5EF4-FFF2-40B4-BE49-F238E27FC236}">
                  <a16:creationId xmlns:a16="http://schemas.microsoft.com/office/drawing/2014/main" id="{B6236FFC-759E-7B7C-26BE-D551EB1E55E9}"/>
                </a:ext>
              </a:extLst>
            </p:cNvPr>
            <p:cNvGrpSpPr/>
            <p:nvPr/>
          </p:nvGrpSpPr>
          <p:grpSpPr>
            <a:xfrm>
              <a:off x="6384426" y="4466675"/>
              <a:ext cx="4851686" cy="794008"/>
              <a:chOff x="912582" y="2040736"/>
              <a:chExt cx="4851686" cy="794008"/>
            </a:xfrm>
          </p:grpSpPr>
          <p:sp>
            <p:nvSpPr>
              <p:cNvPr id="124" name="文本框 123">
                <a:extLst>
                  <a:ext uri="{FF2B5EF4-FFF2-40B4-BE49-F238E27FC236}">
                    <a16:creationId xmlns:a16="http://schemas.microsoft.com/office/drawing/2014/main" id="{CC2D2B05-73C0-BAE8-E0AF-DD2F3E23BE07}"/>
                  </a:ext>
                </a:extLst>
              </p:cNvPr>
              <p:cNvSpPr txBox="1"/>
              <p:nvPr/>
            </p:nvSpPr>
            <p:spPr>
              <a:xfrm>
                <a:off x="912582" y="2346982"/>
                <a:ext cx="4851686" cy="487762"/>
              </a:xfrm>
              <a:prstGeom prst="rect">
                <a:avLst/>
              </a:prstGeom>
              <a:noFill/>
            </p:spPr>
            <p:txBody>
              <a:bodyPr wrap="square">
                <a:spAutoFit/>
              </a:bodyPr>
              <a:lstStyle/>
              <a:p>
                <a:pPr algn="just">
                  <a:lnSpc>
                    <a:spcPct val="110000"/>
                  </a:lnSpc>
                  <a:defRPr/>
                </a:pPr>
                <a:r>
                  <a:rPr lang="zh-CN" altLang="en-US" sz="1200" dirty="0">
                    <a:solidFill>
                      <a:schemeClr val="bg1">
                        <a:alpha val="60000"/>
                      </a:schemeClr>
                    </a:solidFill>
                    <a:latin typeface="Source Han Sans CN Regular" panose="020B0500000000000000" pitchFamily="34" charset="-128"/>
                    <a:ea typeface="Source Han Sans CN Regular" panose="020B0500000000000000" pitchFamily="34" charset="-128"/>
                  </a:rPr>
                  <a:t>建设集成平台，实现以病人为中心的系统应用，为临床医护人员提供有效的支持，提高医疗质量和安全</a:t>
                </a:r>
              </a:p>
            </p:txBody>
          </p:sp>
          <p:sp>
            <p:nvSpPr>
              <p:cNvPr id="125" name="文本框 124">
                <a:extLst>
                  <a:ext uri="{FF2B5EF4-FFF2-40B4-BE49-F238E27FC236}">
                    <a16:creationId xmlns:a16="http://schemas.microsoft.com/office/drawing/2014/main" id="{431EA415-0BCA-0BCE-698B-CE53EE7C4909}"/>
                  </a:ext>
                </a:extLst>
              </p:cNvPr>
              <p:cNvSpPr txBox="1"/>
              <p:nvPr/>
            </p:nvSpPr>
            <p:spPr>
              <a:xfrm>
                <a:off x="912582" y="2040736"/>
                <a:ext cx="2031325" cy="338554"/>
              </a:xfrm>
              <a:prstGeom prst="rect">
                <a:avLst/>
              </a:prstGeom>
              <a:noFill/>
            </p:spPr>
            <p:txBody>
              <a:bodyPr wrap="none" rtlCol="0">
                <a:spAutoFit/>
              </a:bodyPr>
              <a:lstStyle/>
              <a:p>
                <a:r>
                  <a:rPr lang="zh-CN" altLang="en-US" sz="1600" dirty="0">
                    <a:gradFill>
                      <a:gsLst>
                        <a:gs pos="0">
                          <a:schemeClr val="bg1"/>
                        </a:gs>
                        <a:gs pos="100000">
                          <a:srgbClr val="C7E3F9"/>
                        </a:gs>
                      </a:gsLst>
                      <a:lin ang="5400000" scaled="1"/>
                    </a:gradFill>
                    <a:latin typeface="思源黑体 CN Bold"/>
                    <a:ea typeface="思源黑体 CN Bold"/>
                  </a:rPr>
                  <a:t>开展信息化系统建设</a:t>
                </a:r>
              </a:p>
            </p:txBody>
          </p:sp>
        </p:grpSp>
        <p:grpSp>
          <p:nvGrpSpPr>
            <p:cNvPr id="144" name="组合 143">
              <a:extLst>
                <a:ext uri="{FF2B5EF4-FFF2-40B4-BE49-F238E27FC236}">
                  <a16:creationId xmlns:a16="http://schemas.microsoft.com/office/drawing/2014/main" id="{737A7D8E-0FA2-00CB-B54D-EB2FD0BC11C6}"/>
                </a:ext>
              </a:extLst>
            </p:cNvPr>
            <p:cNvGrpSpPr/>
            <p:nvPr/>
          </p:nvGrpSpPr>
          <p:grpSpPr>
            <a:xfrm>
              <a:off x="6470048" y="2628939"/>
              <a:ext cx="4694847" cy="1779322"/>
              <a:chOff x="6470048" y="2628939"/>
              <a:chExt cx="4694847" cy="1779322"/>
            </a:xfrm>
          </p:grpSpPr>
          <p:cxnSp>
            <p:nvCxnSpPr>
              <p:cNvPr id="121" name="直接连接符 27">
                <a:extLst>
                  <a:ext uri="{FF2B5EF4-FFF2-40B4-BE49-F238E27FC236}">
                    <a16:creationId xmlns:a16="http://schemas.microsoft.com/office/drawing/2014/main" id="{40B7F29C-15A7-31C2-58B0-73DDC29763AE}"/>
                  </a:ext>
                </a:extLst>
              </p:cNvPr>
              <p:cNvCxnSpPr>
                <a:cxnSpLocks/>
              </p:cNvCxnSpPr>
              <p:nvPr/>
            </p:nvCxnSpPr>
            <p:spPr>
              <a:xfrm>
                <a:off x="6470048" y="2628939"/>
                <a:ext cx="4694847" cy="0"/>
              </a:xfrm>
              <a:prstGeom prst="line">
                <a:avLst/>
              </a:prstGeom>
              <a:ln>
                <a:solidFill>
                  <a:schemeClr val="accent1">
                    <a:alpha val="50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122" name="直接连接符 27">
                <a:extLst>
                  <a:ext uri="{FF2B5EF4-FFF2-40B4-BE49-F238E27FC236}">
                    <a16:creationId xmlns:a16="http://schemas.microsoft.com/office/drawing/2014/main" id="{C1889B59-51BB-7C19-5F5A-5C63DD412898}"/>
                  </a:ext>
                </a:extLst>
              </p:cNvPr>
              <p:cNvCxnSpPr>
                <a:cxnSpLocks/>
              </p:cNvCxnSpPr>
              <p:nvPr/>
            </p:nvCxnSpPr>
            <p:spPr>
              <a:xfrm>
                <a:off x="6470048" y="3517061"/>
                <a:ext cx="4694847" cy="0"/>
              </a:xfrm>
              <a:prstGeom prst="line">
                <a:avLst/>
              </a:prstGeom>
              <a:ln>
                <a:solidFill>
                  <a:schemeClr val="accent1">
                    <a:alpha val="50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123" name="直接连接符 27">
                <a:extLst>
                  <a:ext uri="{FF2B5EF4-FFF2-40B4-BE49-F238E27FC236}">
                    <a16:creationId xmlns:a16="http://schemas.microsoft.com/office/drawing/2014/main" id="{E917A4FC-EE97-557E-6575-18C7D78621D6}"/>
                  </a:ext>
                </a:extLst>
              </p:cNvPr>
              <p:cNvCxnSpPr>
                <a:cxnSpLocks/>
              </p:cNvCxnSpPr>
              <p:nvPr/>
            </p:nvCxnSpPr>
            <p:spPr>
              <a:xfrm>
                <a:off x="6470048" y="4408261"/>
                <a:ext cx="4694847" cy="0"/>
              </a:xfrm>
              <a:prstGeom prst="line">
                <a:avLst/>
              </a:prstGeom>
              <a:ln>
                <a:solidFill>
                  <a:schemeClr val="accent1">
                    <a:alpha val="50000"/>
                  </a:schemeClr>
                </a:solidFill>
                <a:prstDash val="lgDash"/>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5310004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7" name="矩形 696">
            <a:extLst>
              <a:ext uri="{FF2B5EF4-FFF2-40B4-BE49-F238E27FC236}">
                <a16:creationId xmlns:a16="http://schemas.microsoft.com/office/drawing/2014/main" id="{9AAC91D1-BD91-BFAE-9709-1E4617E8C6BC}"/>
              </a:ext>
            </a:extLst>
          </p:cNvPr>
          <p:cNvSpPr/>
          <p:nvPr/>
        </p:nvSpPr>
        <p:spPr>
          <a:xfrm>
            <a:off x="-14104" y="-1"/>
            <a:ext cx="12206103" cy="6880765"/>
          </a:xfrm>
          <a:prstGeom prst="rect">
            <a:avLst/>
          </a:prstGeom>
          <a:gradFill flip="none" rotWithShape="1">
            <a:gsLst>
              <a:gs pos="0">
                <a:srgbClr val="014BC3">
                  <a:lumMod val="65334"/>
                  <a:alpha val="6000"/>
                </a:srgbClr>
              </a:gs>
              <a:gs pos="72000">
                <a:srgbClr val="014BC3">
                  <a:alpha val="6000"/>
                </a:srgbClr>
              </a:gs>
              <a:gs pos="100000">
                <a:srgbClr val="0FA8EA">
                  <a:alpha val="6000"/>
                </a:srgbClr>
              </a:gs>
            </a:gsLst>
            <a:path path="circle">
              <a:fillToRect l="100000" t="100000"/>
            </a:path>
            <a:tileRect r="-100000" b="-100000"/>
          </a:gradFill>
          <a:ln w="12700" cap="flat" cmpd="sng" algn="ctr">
            <a:noFill/>
            <a:prstDash val="solid"/>
            <a:miter lim="800000"/>
          </a:ln>
          <a:effectLst/>
        </p:spPr>
        <p:txBody>
          <a:bodyPr rtlCol="0" anchor="ctr"/>
          <a:lstStyle/>
          <a:p>
            <a:pPr algn="ctr">
              <a:defRPr/>
            </a:pPr>
            <a:r>
              <a:rPr lang="zh-CN" altLang="en-US" sz="2400" kern="0" dirty="0">
                <a:solidFill>
                  <a:prstClr val="white"/>
                </a:solidFill>
                <a:latin typeface="Roboto Regular"/>
                <a:ea typeface="思源黑体 CN Regular"/>
              </a:rPr>
              <a:t>≈</a:t>
            </a:r>
          </a:p>
        </p:txBody>
      </p:sp>
      <p:sp>
        <p:nvSpPr>
          <p:cNvPr id="11" name="矩形: 圆角 25">
            <a:extLst>
              <a:ext uri="{FF2B5EF4-FFF2-40B4-BE49-F238E27FC236}">
                <a16:creationId xmlns:a16="http://schemas.microsoft.com/office/drawing/2014/main" id="{91220179-9D84-07EE-7939-1130A1F59F98}"/>
              </a:ext>
            </a:extLst>
          </p:cNvPr>
          <p:cNvSpPr/>
          <p:nvPr/>
        </p:nvSpPr>
        <p:spPr>
          <a:xfrm>
            <a:off x="2383" y="4613195"/>
            <a:ext cx="12189617" cy="2244805"/>
          </a:xfrm>
          <a:prstGeom prst="roundRect">
            <a:avLst>
              <a:gd name="adj" fmla="val 0"/>
            </a:avLst>
          </a:prstGeom>
          <a:gradFill>
            <a:gsLst>
              <a:gs pos="0">
                <a:srgbClr val="0E95E3"/>
              </a:gs>
              <a:gs pos="100000">
                <a:srgbClr val="0C95E2"/>
              </a:gs>
              <a:gs pos="21000">
                <a:srgbClr val="014BC3">
                  <a:lumMod val="65334"/>
                </a:srgbClr>
              </a:gs>
              <a:gs pos="91000">
                <a:srgbClr val="014BC3"/>
              </a:gs>
            </a:gsLst>
            <a:path path="circle">
              <a:fillToRect l="100000" t="100000"/>
            </a:path>
          </a:gradFill>
          <a:ln w="12700" cap="flat" cmpd="sng" algn="ctr">
            <a:noFill/>
            <a:prstDash val="solid"/>
            <a:miter lim="800000"/>
          </a:ln>
          <a:effectLst>
            <a:outerShdw blurRad="297059" dist="38100" dir="5400000" algn="t" rotWithShape="0">
              <a:srgbClr val="024AC3">
                <a:alpha val="2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dirty="0">
              <a:solidFill>
                <a:prstClr val="white"/>
              </a:solidFill>
              <a:latin typeface="Gotham Book"/>
              <a:ea typeface="思源黑体 CN Regular"/>
            </a:endParaRPr>
          </a:p>
        </p:txBody>
      </p:sp>
      <p:sp>
        <p:nvSpPr>
          <p:cNvPr id="325" name="矩形: 圆角 17">
            <a:extLst>
              <a:ext uri="{FF2B5EF4-FFF2-40B4-BE49-F238E27FC236}">
                <a16:creationId xmlns:a16="http://schemas.microsoft.com/office/drawing/2014/main" id="{C4FDE10C-EACB-9B7B-A3EC-07B8311B797D}"/>
              </a:ext>
            </a:extLst>
          </p:cNvPr>
          <p:cNvSpPr/>
          <p:nvPr/>
        </p:nvSpPr>
        <p:spPr>
          <a:xfrm>
            <a:off x="607952" y="1248326"/>
            <a:ext cx="3240000" cy="4243306"/>
          </a:xfrm>
          <a:prstGeom prst="roundRect">
            <a:avLst>
              <a:gd name="adj" fmla="val 3354"/>
            </a:avLst>
          </a:prstGeom>
          <a:solidFill>
            <a:schemeClr val="bg1"/>
          </a:solidFill>
          <a:ln>
            <a:noFill/>
            <a:prstDash val="dash"/>
          </a:ln>
          <a:effectLst>
            <a:outerShdw blurRad="251488" dist="38100" dir="5400000" algn="t" rotWithShape="0">
              <a:srgbClr val="024AC3">
                <a:alpha val="1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Helvetica"/>
              <a:ea typeface="思源黑体 CN Regular"/>
              <a:cs typeface="+mn-cs"/>
            </a:endParaRPr>
          </a:p>
        </p:txBody>
      </p:sp>
      <p:sp>
        <p:nvSpPr>
          <p:cNvPr id="315" name="文本框 314">
            <a:extLst>
              <a:ext uri="{FF2B5EF4-FFF2-40B4-BE49-F238E27FC236}">
                <a16:creationId xmlns:a16="http://schemas.microsoft.com/office/drawing/2014/main" id="{5A2C32C8-D810-A586-71EB-E650877CECC3}"/>
              </a:ext>
            </a:extLst>
          </p:cNvPr>
          <p:cNvSpPr txBox="1"/>
          <p:nvPr/>
        </p:nvSpPr>
        <p:spPr>
          <a:xfrm>
            <a:off x="1435864" y="1379277"/>
            <a:ext cx="1584176" cy="369332"/>
          </a:xfrm>
          <a:prstGeom prst="rect">
            <a:avLst/>
          </a:prstGeom>
          <a:noFill/>
        </p:spPr>
        <p:txBody>
          <a:bodyPr wrap="square">
            <a:spAutoFit/>
          </a:bodyPr>
          <a:lstStyle>
            <a:defPPr>
              <a:defRPr lang="zh-CN"/>
            </a:defPPr>
            <a:lvl1pPr algn="ctr">
              <a:defRPr sz="1200" b="1">
                <a:gradFill>
                  <a:gsLst>
                    <a:gs pos="28000">
                      <a:srgbClr val="2B49AD"/>
                    </a:gs>
                    <a:gs pos="100000">
                      <a:srgbClr val="0070C0"/>
                    </a:gs>
                  </a:gsLst>
                  <a:path path="circle">
                    <a:fillToRect r="100000" b="100000"/>
                  </a:path>
                </a:gradFill>
                <a:latin typeface="+mj-ea"/>
                <a:ea typeface="+mj-ea"/>
              </a:defRPr>
            </a:lvl1pPr>
          </a:lstStyle>
          <a:p>
            <a:pPr>
              <a:defRPr/>
            </a:pPr>
            <a:r>
              <a:rPr lang="zh-CN" altLang="en-US" sz="1800" dirty="0">
                <a:latin typeface="微软雅黑"/>
                <a:ea typeface="微软雅黑"/>
              </a:rPr>
              <a:t>基础技术研发</a:t>
            </a:r>
          </a:p>
        </p:txBody>
      </p:sp>
      <p:sp>
        <p:nvSpPr>
          <p:cNvPr id="316" name="矩形: 圆角 61">
            <a:extLst>
              <a:ext uri="{FF2B5EF4-FFF2-40B4-BE49-F238E27FC236}">
                <a16:creationId xmlns:a16="http://schemas.microsoft.com/office/drawing/2014/main" id="{BD0E86F2-80C9-3BB8-5490-67CF5FC2CA9A}"/>
              </a:ext>
            </a:extLst>
          </p:cNvPr>
          <p:cNvSpPr/>
          <p:nvPr/>
        </p:nvSpPr>
        <p:spPr>
          <a:xfrm>
            <a:off x="716691" y="1882485"/>
            <a:ext cx="2931037" cy="1030812"/>
          </a:xfrm>
          <a:prstGeom prst="roundRect">
            <a:avLst>
              <a:gd name="adj" fmla="val 5316"/>
            </a:avLst>
          </a:prstGeom>
          <a:solidFill>
            <a:srgbClr val="004EA2">
              <a:alpha val="8000"/>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prstClr val="white"/>
              </a:solidFill>
              <a:latin typeface="Arial"/>
              <a:ea typeface="微软雅黑"/>
            </a:endParaRPr>
          </a:p>
        </p:txBody>
      </p:sp>
      <p:sp>
        <p:nvSpPr>
          <p:cNvPr id="321" name="矩形: 圆角 37">
            <a:extLst>
              <a:ext uri="{FF2B5EF4-FFF2-40B4-BE49-F238E27FC236}">
                <a16:creationId xmlns:a16="http://schemas.microsoft.com/office/drawing/2014/main" id="{1B23556D-98D7-1A5A-67C1-A5ACF989FBE4}"/>
              </a:ext>
            </a:extLst>
          </p:cNvPr>
          <p:cNvSpPr/>
          <p:nvPr/>
        </p:nvSpPr>
        <p:spPr>
          <a:xfrm>
            <a:off x="742458" y="3056225"/>
            <a:ext cx="2930400" cy="432000"/>
          </a:xfrm>
          <a:prstGeom prst="roundRect">
            <a:avLst>
              <a:gd name="adj" fmla="val 14907"/>
            </a:avLst>
          </a:prstGeom>
          <a:solidFill>
            <a:srgbClr val="004EA2">
              <a:alpha val="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defRPr/>
            </a:pPr>
            <a:r>
              <a:rPr lang="zh-CN" altLang="en-US" sz="1400" dirty="0">
                <a:solidFill>
                  <a:srgbClr val="013580"/>
                </a:solidFill>
                <a:latin typeface="Source Han Sans CN Medium" panose="020B0500000000000000" pitchFamily="34" charset="-128"/>
                <a:ea typeface="Source Han Sans CN Medium" panose="020B0500000000000000" pitchFamily="34" charset="-128"/>
              </a:rPr>
              <a:t>病例检索系统</a:t>
            </a:r>
          </a:p>
        </p:txBody>
      </p:sp>
      <p:sp>
        <p:nvSpPr>
          <p:cNvPr id="322" name="矩形: 圆角 37">
            <a:extLst>
              <a:ext uri="{FF2B5EF4-FFF2-40B4-BE49-F238E27FC236}">
                <a16:creationId xmlns:a16="http://schemas.microsoft.com/office/drawing/2014/main" id="{E059C71C-4A95-9F95-D584-A57EACD741BE}"/>
              </a:ext>
            </a:extLst>
          </p:cNvPr>
          <p:cNvSpPr/>
          <p:nvPr/>
        </p:nvSpPr>
        <p:spPr>
          <a:xfrm>
            <a:off x="742459" y="3649025"/>
            <a:ext cx="2931037" cy="432000"/>
          </a:xfrm>
          <a:prstGeom prst="roundRect">
            <a:avLst>
              <a:gd name="adj" fmla="val 14042"/>
            </a:avLst>
          </a:prstGeom>
          <a:solidFill>
            <a:srgbClr val="004EA2">
              <a:alpha val="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defRPr/>
            </a:pPr>
            <a:r>
              <a:rPr lang="zh-CN" altLang="en-US" sz="1400" dirty="0">
                <a:solidFill>
                  <a:srgbClr val="013580"/>
                </a:solidFill>
                <a:latin typeface="Source Han Sans CN Medium" panose="020B0500000000000000" pitchFamily="34" charset="-128"/>
                <a:ea typeface="Source Han Sans CN Medium" panose="020B0500000000000000" pitchFamily="34" charset="-128"/>
              </a:rPr>
              <a:t>患者随访系统</a:t>
            </a:r>
          </a:p>
        </p:txBody>
      </p:sp>
      <p:sp>
        <p:nvSpPr>
          <p:cNvPr id="323" name="矩形: 圆角 37">
            <a:extLst>
              <a:ext uri="{FF2B5EF4-FFF2-40B4-BE49-F238E27FC236}">
                <a16:creationId xmlns:a16="http://schemas.microsoft.com/office/drawing/2014/main" id="{C1D5C6C1-7501-D6F3-61C1-64264DEBC1F2}"/>
              </a:ext>
            </a:extLst>
          </p:cNvPr>
          <p:cNvSpPr/>
          <p:nvPr/>
        </p:nvSpPr>
        <p:spPr>
          <a:xfrm>
            <a:off x="742459" y="4241825"/>
            <a:ext cx="2931037" cy="432000"/>
          </a:xfrm>
          <a:prstGeom prst="roundRect">
            <a:avLst>
              <a:gd name="adj" fmla="val 13580"/>
            </a:avLst>
          </a:prstGeom>
          <a:solidFill>
            <a:srgbClr val="004EA2">
              <a:alpha val="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defRPr/>
            </a:pPr>
            <a:r>
              <a:rPr lang="zh-CN" altLang="en-US" sz="1400" dirty="0">
                <a:solidFill>
                  <a:srgbClr val="013580"/>
                </a:solidFill>
                <a:latin typeface="Source Han Sans CN Medium" panose="020B0500000000000000" pitchFamily="34" charset="-128"/>
                <a:ea typeface="Source Han Sans CN Medium" panose="020B0500000000000000" pitchFamily="34" charset="-128"/>
              </a:rPr>
              <a:t>医学自然语言结构化处理系统</a:t>
            </a:r>
          </a:p>
        </p:txBody>
      </p:sp>
      <p:sp>
        <p:nvSpPr>
          <p:cNvPr id="324" name="矩形: 圆角 37">
            <a:extLst>
              <a:ext uri="{FF2B5EF4-FFF2-40B4-BE49-F238E27FC236}">
                <a16:creationId xmlns:a16="http://schemas.microsoft.com/office/drawing/2014/main" id="{9C1DEFED-6D5A-46EA-9AD6-B0F731443BC7}"/>
              </a:ext>
            </a:extLst>
          </p:cNvPr>
          <p:cNvSpPr/>
          <p:nvPr/>
        </p:nvSpPr>
        <p:spPr>
          <a:xfrm>
            <a:off x="742459" y="4834624"/>
            <a:ext cx="2931037" cy="432000"/>
          </a:xfrm>
          <a:prstGeom prst="roundRect">
            <a:avLst>
              <a:gd name="adj" fmla="val 12206"/>
            </a:avLst>
          </a:prstGeom>
          <a:solidFill>
            <a:srgbClr val="004EA2">
              <a:alpha val="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defRPr/>
            </a:pPr>
            <a:r>
              <a:rPr lang="zh-CN" altLang="en-US" sz="1400" dirty="0">
                <a:solidFill>
                  <a:srgbClr val="013580"/>
                </a:solidFill>
                <a:latin typeface="Source Han Sans CN Medium" panose="020B0500000000000000" pitchFamily="34" charset="-128"/>
                <a:ea typeface="Source Han Sans CN Medium" panose="020B0500000000000000" pitchFamily="34" charset="-128"/>
              </a:rPr>
              <a:t>医疗数据去隐私处理系统</a:t>
            </a:r>
          </a:p>
        </p:txBody>
      </p:sp>
      <p:sp>
        <p:nvSpPr>
          <p:cNvPr id="6" name="文本框 5">
            <a:extLst>
              <a:ext uri="{FF2B5EF4-FFF2-40B4-BE49-F238E27FC236}">
                <a16:creationId xmlns:a16="http://schemas.microsoft.com/office/drawing/2014/main" id="{285B9786-C499-2CE4-E2CE-B8E88D162B50}"/>
              </a:ext>
            </a:extLst>
          </p:cNvPr>
          <p:cNvSpPr txBox="1"/>
          <p:nvPr/>
        </p:nvSpPr>
        <p:spPr>
          <a:xfrm>
            <a:off x="-243046" y="-160782"/>
            <a:ext cx="2975495" cy="1446550"/>
          </a:xfrm>
          <a:prstGeom prst="rect">
            <a:avLst/>
          </a:prstGeom>
          <a:noFill/>
        </p:spPr>
        <p:txBody>
          <a:bodyPr wrap="none">
            <a:spAutoFit/>
          </a:bodyPr>
          <a:lstStyle/>
          <a:p>
            <a:pPr>
              <a:defRPr/>
            </a:pPr>
            <a:r>
              <a:rPr lang="en-US" altLang="zh-CN" sz="8800" dirty="0">
                <a:gradFill>
                  <a:gsLst>
                    <a:gs pos="0">
                      <a:prstClr val="white">
                        <a:lumMod val="85000"/>
                        <a:alpha val="58000"/>
                      </a:prstClr>
                    </a:gs>
                    <a:gs pos="100000">
                      <a:prstClr val="white">
                        <a:lumMod val="95000"/>
                        <a:alpha val="24000"/>
                      </a:prstClr>
                    </a:gs>
                  </a:gsLst>
                  <a:lin ang="0" scaled="1"/>
                </a:gradFill>
                <a:latin typeface="Helvetica85-Heavy"/>
                <a:ea typeface="思源黑体 CN Bold"/>
              </a:rPr>
              <a:t>BUILD</a:t>
            </a:r>
            <a:endParaRPr lang="zh-CN" altLang="en-US" sz="8800" dirty="0">
              <a:gradFill>
                <a:gsLst>
                  <a:gs pos="0">
                    <a:prstClr val="white">
                      <a:lumMod val="85000"/>
                      <a:alpha val="58000"/>
                    </a:prstClr>
                  </a:gs>
                  <a:gs pos="100000">
                    <a:prstClr val="white">
                      <a:lumMod val="95000"/>
                      <a:alpha val="24000"/>
                    </a:prstClr>
                  </a:gs>
                </a:gsLst>
                <a:lin ang="0" scaled="1"/>
              </a:gradFill>
              <a:latin typeface="Helvetica85-Heavy"/>
              <a:ea typeface="思源黑体 CN Bold"/>
            </a:endParaRPr>
          </a:p>
        </p:txBody>
      </p:sp>
      <p:sp>
        <p:nvSpPr>
          <p:cNvPr id="7" name="文本框 6">
            <a:extLst>
              <a:ext uri="{FF2B5EF4-FFF2-40B4-BE49-F238E27FC236}">
                <a16:creationId xmlns:a16="http://schemas.microsoft.com/office/drawing/2014/main" id="{B0014653-EE07-83AF-631C-A309DFD0328C}"/>
              </a:ext>
            </a:extLst>
          </p:cNvPr>
          <p:cNvSpPr txBox="1"/>
          <p:nvPr/>
        </p:nvSpPr>
        <p:spPr>
          <a:xfrm>
            <a:off x="551384" y="451479"/>
            <a:ext cx="8517075" cy="584775"/>
          </a:xfrm>
          <a:prstGeom prst="rect">
            <a:avLst/>
          </a:prstGeom>
          <a:noFill/>
        </p:spPr>
        <p:txBody>
          <a:bodyPr wrap="none">
            <a:spAutoFit/>
          </a:bodyPr>
          <a:lstStyle/>
          <a:p>
            <a:pPr>
              <a:defRPr/>
            </a:pPr>
            <a:r>
              <a:rPr lang="zh-CN" altLang="en-US" sz="3200" dirty="0">
                <a:solidFill>
                  <a:srgbClr val="002461"/>
                </a:solidFill>
                <a:latin typeface="Helvetica85-Heavy"/>
                <a:ea typeface="思源黑体 CN Bold"/>
              </a:rPr>
              <a:t>研究内容</a:t>
            </a:r>
            <a:r>
              <a:rPr lang="en-US" altLang="zh-CN" sz="3200" dirty="0">
                <a:solidFill>
                  <a:srgbClr val="002461"/>
                </a:solidFill>
                <a:latin typeface="Helvetica85-Heavy"/>
                <a:ea typeface="思源黑体 CN Bold"/>
              </a:rPr>
              <a:t>-</a:t>
            </a:r>
            <a:r>
              <a:rPr lang="zh-CN" altLang="en-US" sz="3200" dirty="0">
                <a:solidFill>
                  <a:srgbClr val="002461"/>
                </a:solidFill>
                <a:latin typeface="Helvetica85-Heavy"/>
                <a:ea typeface="思源黑体 CN Bold"/>
              </a:rPr>
              <a:t>课题五</a:t>
            </a:r>
            <a:r>
              <a:rPr lang="zh-CN" altLang="en-US" sz="3200" spc="-900" dirty="0">
                <a:solidFill>
                  <a:srgbClr val="002461"/>
                </a:solidFill>
                <a:latin typeface="Helvetica85-Heavy"/>
                <a:ea typeface="思源黑体 CN Bold"/>
              </a:rPr>
              <a:t>：</a:t>
            </a:r>
            <a:r>
              <a:rPr lang="zh-CN" altLang="en-US" sz="3200" dirty="0">
                <a:solidFill>
                  <a:srgbClr val="002461"/>
                </a:solidFill>
                <a:latin typeface="Helvetica85-Heavy"/>
                <a:ea typeface="思源黑体 CN Bold"/>
              </a:rPr>
              <a:t>综合服务数据库云平台建设</a:t>
            </a:r>
          </a:p>
        </p:txBody>
      </p:sp>
      <p:sp>
        <p:nvSpPr>
          <p:cNvPr id="318" name="文本框 317">
            <a:extLst>
              <a:ext uri="{FF2B5EF4-FFF2-40B4-BE49-F238E27FC236}">
                <a16:creationId xmlns:a16="http://schemas.microsoft.com/office/drawing/2014/main" id="{FDC1F5A7-522D-621D-00D0-BF417BAED321}"/>
              </a:ext>
            </a:extLst>
          </p:cNvPr>
          <p:cNvSpPr txBox="1"/>
          <p:nvPr/>
        </p:nvSpPr>
        <p:spPr>
          <a:xfrm>
            <a:off x="1666803" y="1966090"/>
            <a:ext cx="1082348" cy="307777"/>
          </a:xfrm>
          <a:prstGeom prst="rect">
            <a:avLst/>
          </a:prstGeom>
          <a:noFill/>
        </p:spPr>
        <p:txBody>
          <a:bodyPr wrap="none" rtlCol="0">
            <a:spAutoFit/>
          </a:bodyPr>
          <a:lstStyle/>
          <a:p>
            <a:pPr algn="ctr"/>
            <a:r>
              <a:rPr lang="zh-CN" altLang="en-US" sz="1400" dirty="0">
                <a:solidFill>
                  <a:srgbClr val="013580"/>
                </a:solidFill>
                <a:latin typeface="Source Han Sans CN Medium" panose="020B0500000000000000" pitchFamily="34" charset="-128"/>
                <a:ea typeface="Source Han Sans CN Medium" panose="020B0500000000000000" pitchFamily="34" charset="-128"/>
              </a:rPr>
              <a:t>多数据支撑</a:t>
            </a:r>
          </a:p>
        </p:txBody>
      </p:sp>
      <p:sp>
        <p:nvSpPr>
          <p:cNvPr id="4" name="矩形: 圆角 17">
            <a:extLst>
              <a:ext uri="{FF2B5EF4-FFF2-40B4-BE49-F238E27FC236}">
                <a16:creationId xmlns:a16="http://schemas.microsoft.com/office/drawing/2014/main" id="{79BBA6D7-1F95-8630-6386-61D474AA8444}"/>
              </a:ext>
            </a:extLst>
          </p:cNvPr>
          <p:cNvSpPr/>
          <p:nvPr/>
        </p:nvSpPr>
        <p:spPr>
          <a:xfrm>
            <a:off x="4453521" y="1248326"/>
            <a:ext cx="3240000" cy="4243306"/>
          </a:xfrm>
          <a:prstGeom prst="roundRect">
            <a:avLst>
              <a:gd name="adj" fmla="val 3354"/>
            </a:avLst>
          </a:prstGeom>
          <a:solidFill>
            <a:schemeClr val="bg1"/>
          </a:solidFill>
          <a:ln>
            <a:noFill/>
            <a:prstDash val="dash"/>
          </a:ln>
          <a:effectLst>
            <a:outerShdw blurRad="251488" dist="38100" dir="5400000" algn="t" rotWithShape="0">
              <a:srgbClr val="024AC3">
                <a:alpha val="1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Helvetica"/>
              <a:ea typeface="思源黑体 CN Regular"/>
              <a:cs typeface="+mn-cs"/>
            </a:endParaRPr>
          </a:p>
        </p:txBody>
      </p:sp>
      <p:sp>
        <p:nvSpPr>
          <p:cNvPr id="5" name="矩形: 圆角 17">
            <a:extLst>
              <a:ext uri="{FF2B5EF4-FFF2-40B4-BE49-F238E27FC236}">
                <a16:creationId xmlns:a16="http://schemas.microsoft.com/office/drawing/2014/main" id="{243D2549-2D1A-C328-97B2-7C03197F7E55}"/>
              </a:ext>
            </a:extLst>
          </p:cNvPr>
          <p:cNvSpPr/>
          <p:nvPr/>
        </p:nvSpPr>
        <p:spPr>
          <a:xfrm>
            <a:off x="8324859" y="1248326"/>
            <a:ext cx="3240000" cy="4243306"/>
          </a:xfrm>
          <a:prstGeom prst="roundRect">
            <a:avLst>
              <a:gd name="adj" fmla="val 3354"/>
            </a:avLst>
          </a:prstGeom>
          <a:solidFill>
            <a:schemeClr val="bg1"/>
          </a:solidFill>
          <a:ln>
            <a:noFill/>
            <a:prstDash val="dash"/>
          </a:ln>
          <a:effectLst>
            <a:outerShdw blurRad="251488" dist="38100" dir="5400000" algn="t" rotWithShape="0">
              <a:srgbClr val="024AC3">
                <a:alpha val="18434"/>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Helvetica"/>
              <a:ea typeface="思源黑体 CN Regular"/>
              <a:cs typeface="+mn-cs"/>
            </a:endParaRPr>
          </a:p>
        </p:txBody>
      </p:sp>
      <p:sp>
        <p:nvSpPr>
          <p:cNvPr id="13" name="文本框 12">
            <a:extLst>
              <a:ext uri="{FF2B5EF4-FFF2-40B4-BE49-F238E27FC236}">
                <a16:creationId xmlns:a16="http://schemas.microsoft.com/office/drawing/2014/main" id="{55BC3B7D-3EF0-CC93-9E48-77E3F93B4ABC}"/>
              </a:ext>
            </a:extLst>
          </p:cNvPr>
          <p:cNvSpPr txBox="1"/>
          <p:nvPr/>
        </p:nvSpPr>
        <p:spPr>
          <a:xfrm>
            <a:off x="5521430" y="1379277"/>
            <a:ext cx="1104183" cy="369332"/>
          </a:xfrm>
          <a:prstGeom prst="rect">
            <a:avLst/>
          </a:prstGeom>
          <a:noFill/>
        </p:spPr>
        <p:txBody>
          <a:bodyPr wrap="square">
            <a:spAutoFit/>
          </a:bodyPr>
          <a:lstStyle>
            <a:defPPr>
              <a:defRPr lang="zh-CN"/>
            </a:defPPr>
            <a:lvl1pPr algn="ctr">
              <a:defRPr sz="1200" b="1">
                <a:gradFill>
                  <a:gsLst>
                    <a:gs pos="28000">
                      <a:srgbClr val="2B49AD"/>
                    </a:gs>
                    <a:gs pos="100000">
                      <a:srgbClr val="0070C0"/>
                    </a:gs>
                  </a:gsLst>
                  <a:path path="circle">
                    <a:fillToRect r="100000" b="100000"/>
                  </a:path>
                </a:gradFill>
                <a:latin typeface="+mj-ea"/>
                <a:ea typeface="+mj-ea"/>
              </a:defRPr>
            </a:lvl1pPr>
          </a:lstStyle>
          <a:p>
            <a:pPr>
              <a:defRPr/>
            </a:pPr>
            <a:r>
              <a:rPr lang="zh-CN" altLang="en-US" sz="1800" dirty="0">
                <a:latin typeface="微软雅黑"/>
                <a:ea typeface="微软雅黑"/>
              </a:rPr>
              <a:t>功能模块</a:t>
            </a:r>
          </a:p>
        </p:txBody>
      </p:sp>
      <p:sp>
        <p:nvSpPr>
          <p:cNvPr id="16" name="矩形: 圆角 37">
            <a:extLst>
              <a:ext uri="{FF2B5EF4-FFF2-40B4-BE49-F238E27FC236}">
                <a16:creationId xmlns:a16="http://schemas.microsoft.com/office/drawing/2014/main" id="{F6BA1F1A-6FDC-E397-D271-E9DD81FAC5F8}"/>
              </a:ext>
            </a:extLst>
          </p:cNvPr>
          <p:cNvSpPr/>
          <p:nvPr/>
        </p:nvSpPr>
        <p:spPr>
          <a:xfrm>
            <a:off x="4608003" y="1879346"/>
            <a:ext cx="2931037" cy="1033951"/>
          </a:xfrm>
          <a:prstGeom prst="roundRect">
            <a:avLst>
              <a:gd name="adj" fmla="val 6634"/>
            </a:avLst>
          </a:prstGeom>
          <a:solidFill>
            <a:srgbClr val="004EA2">
              <a:alpha val="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defRPr/>
            </a:pPr>
            <a:endParaRPr lang="zh-CN" altLang="en-US" sz="1400" dirty="0">
              <a:solidFill>
                <a:srgbClr val="013580"/>
              </a:solidFill>
              <a:latin typeface="Source Han Sans CN Medium" panose="020B0500000000000000" pitchFamily="34" charset="-128"/>
              <a:ea typeface="Source Han Sans CN Medium" panose="020B0500000000000000" pitchFamily="34" charset="-128"/>
            </a:endParaRPr>
          </a:p>
        </p:txBody>
      </p:sp>
      <p:sp>
        <p:nvSpPr>
          <p:cNvPr id="17" name="矩形: 圆角 37">
            <a:extLst>
              <a:ext uri="{FF2B5EF4-FFF2-40B4-BE49-F238E27FC236}">
                <a16:creationId xmlns:a16="http://schemas.microsoft.com/office/drawing/2014/main" id="{71940947-2917-B609-90BE-1488D452C987}"/>
              </a:ext>
            </a:extLst>
          </p:cNvPr>
          <p:cNvSpPr/>
          <p:nvPr/>
        </p:nvSpPr>
        <p:spPr>
          <a:xfrm>
            <a:off x="4608003" y="3057768"/>
            <a:ext cx="2931037" cy="1035922"/>
          </a:xfrm>
          <a:prstGeom prst="roundRect">
            <a:avLst>
              <a:gd name="adj" fmla="val 6073"/>
            </a:avLst>
          </a:prstGeom>
          <a:solidFill>
            <a:srgbClr val="004EA2">
              <a:alpha val="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defRPr/>
            </a:pPr>
            <a:endParaRPr lang="zh-CN" altLang="en-US" sz="1400" dirty="0">
              <a:solidFill>
                <a:srgbClr val="013580"/>
              </a:solidFill>
              <a:latin typeface="Source Han Sans CN Medium" panose="020B0500000000000000" pitchFamily="34" charset="-128"/>
              <a:ea typeface="Source Han Sans CN Medium" panose="020B0500000000000000" pitchFamily="34" charset="-128"/>
            </a:endParaRPr>
          </a:p>
        </p:txBody>
      </p:sp>
      <p:sp>
        <p:nvSpPr>
          <p:cNvPr id="18" name="矩形: 圆角 37">
            <a:extLst>
              <a:ext uri="{FF2B5EF4-FFF2-40B4-BE49-F238E27FC236}">
                <a16:creationId xmlns:a16="http://schemas.microsoft.com/office/drawing/2014/main" id="{07697CB9-BF79-A705-CA04-947B477A067B}"/>
              </a:ext>
            </a:extLst>
          </p:cNvPr>
          <p:cNvSpPr/>
          <p:nvPr/>
        </p:nvSpPr>
        <p:spPr>
          <a:xfrm>
            <a:off x="4608003" y="4238162"/>
            <a:ext cx="2931037" cy="1034738"/>
          </a:xfrm>
          <a:prstGeom prst="roundRect">
            <a:avLst>
              <a:gd name="adj" fmla="val 6414"/>
            </a:avLst>
          </a:prstGeom>
          <a:solidFill>
            <a:srgbClr val="004EA2">
              <a:alpha val="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defRPr/>
            </a:pPr>
            <a:endParaRPr lang="zh-CN" altLang="en-US" sz="1400" dirty="0">
              <a:solidFill>
                <a:srgbClr val="013580"/>
              </a:solidFill>
              <a:latin typeface="Source Han Sans CN Medium" panose="020B0500000000000000" pitchFamily="34" charset="-128"/>
              <a:ea typeface="Source Han Sans CN Medium" panose="020B0500000000000000" pitchFamily="34" charset="-128"/>
            </a:endParaRPr>
          </a:p>
        </p:txBody>
      </p:sp>
      <p:graphicFrame>
        <p:nvGraphicFramePr>
          <p:cNvPr id="31" name="表格 31">
            <a:extLst>
              <a:ext uri="{FF2B5EF4-FFF2-40B4-BE49-F238E27FC236}">
                <a16:creationId xmlns:a16="http://schemas.microsoft.com/office/drawing/2014/main" id="{E356FF73-EC11-178B-F4F1-3DB3E95D306B}"/>
              </a:ext>
            </a:extLst>
          </p:cNvPr>
          <p:cNvGraphicFramePr>
            <a:graphicFrameLocks noGrp="1"/>
          </p:cNvGraphicFramePr>
          <p:nvPr>
            <p:extLst>
              <p:ext uri="{D42A27DB-BD31-4B8C-83A1-F6EECF244321}">
                <p14:modId xmlns:p14="http://schemas.microsoft.com/office/powerpoint/2010/main" val="88304942"/>
              </p:ext>
            </p:extLst>
          </p:nvPr>
        </p:nvGraphicFramePr>
        <p:xfrm>
          <a:off x="4608002" y="3054572"/>
          <a:ext cx="2928158" cy="1033049"/>
        </p:xfrm>
        <a:graphic>
          <a:graphicData uri="http://schemas.openxmlformats.org/drawingml/2006/table">
            <a:tbl>
              <a:tblPr firstRow="1" bandRow="1">
                <a:tableStyleId>{5C22544A-7EE6-4342-B048-85BDC9FD1C3A}</a:tableStyleId>
              </a:tblPr>
              <a:tblGrid>
                <a:gridCol w="1464079">
                  <a:extLst>
                    <a:ext uri="{9D8B030D-6E8A-4147-A177-3AD203B41FA5}">
                      <a16:colId xmlns:a16="http://schemas.microsoft.com/office/drawing/2014/main" val="3147085836"/>
                    </a:ext>
                  </a:extLst>
                </a:gridCol>
                <a:gridCol w="1464079">
                  <a:extLst>
                    <a:ext uri="{9D8B030D-6E8A-4147-A177-3AD203B41FA5}">
                      <a16:colId xmlns:a16="http://schemas.microsoft.com/office/drawing/2014/main" val="3272807220"/>
                    </a:ext>
                  </a:extLst>
                </a:gridCol>
              </a:tblGrid>
              <a:tr h="516199">
                <a:tc>
                  <a:txBody>
                    <a:bodyPr/>
                    <a:lstStyle/>
                    <a:p>
                      <a:pPr algn="ctr"/>
                      <a:r>
                        <a:rPr lang="zh-CN" altLang="en-US" sz="1400" b="0" i="0" dirty="0">
                          <a:solidFill>
                            <a:srgbClr val="002461"/>
                          </a:solidFill>
                          <a:latin typeface="Source Han Sans CN Medium" panose="020B0500000000000000" pitchFamily="34" charset="-128"/>
                          <a:ea typeface="Source Han Sans CN Medium" panose="020B0500000000000000" pitchFamily="34" charset="-128"/>
                        </a:rPr>
                        <a:t>技术应用</a:t>
                      </a:r>
                    </a:p>
                  </a:txBody>
                  <a:tcPr anchor="ctr">
                    <a:lnL w="12700" cmpd="sng">
                      <a:noFill/>
                    </a:lnL>
                    <a:lnR w="6350" cap="flat" cmpd="sng" algn="ctr">
                      <a:solidFill>
                        <a:schemeClr val="accent1">
                          <a:lumMod val="40000"/>
                          <a:lumOff val="60000"/>
                        </a:schemeClr>
                      </a:solidFill>
                      <a:prstDash val="dash"/>
                      <a:round/>
                      <a:headEnd type="none" w="med" len="med"/>
                      <a:tailEnd type="none" w="med" len="med"/>
                    </a:lnR>
                    <a:lnT w="12700" cmpd="sng">
                      <a:noFill/>
                    </a:lnT>
                    <a:lnB w="6350" cap="flat" cmpd="sng" algn="ctr">
                      <a:solidFill>
                        <a:schemeClr val="accent1">
                          <a:lumMod val="40000"/>
                          <a:lumOff val="60000"/>
                        </a:schemeClr>
                      </a:solidFill>
                      <a:prstDash val="dash"/>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1400" b="0" i="0" dirty="0">
                          <a:solidFill>
                            <a:srgbClr val="002461"/>
                          </a:solidFill>
                          <a:latin typeface="Source Han Sans CN Medium" panose="020B0500000000000000" pitchFamily="34" charset="-128"/>
                          <a:ea typeface="Source Han Sans CN Medium" panose="020B0500000000000000" pitchFamily="34" charset="-128"/>
                        </a:rPr>
                        <a:t>设备更新</a:t>
                      </a:r>
                    </a:p>
                  </a:txBody>
                  <a:tcPr anchor="ctr">
                    <a:lnL w="6350" cap="flat" cmpd="sng" algn="ctr">
                      <a:solidFill>
                        <a:schemeClr val="accent1">
                          <a:lumMod val="40000"/>
                          <a:lumOff val="60000"/>
                        </a:schemeClr>
                      </a:solidFill>
                      <a:prstDash val="dash"/>
                      <a:round/>
                      <a:headEnd type="none" w="med" len="med"/>
                      <a:tailEnd type="none" w="med" len="med"/>
                    </a:lnL>
                    <a:lnR w="12700" cmpd="sng">
                      <a:noFill/>
                    </a:lnR>
                    <a:lnT w="12700" cmpd="sng">
                      <a:noFill/>
                    </a:lnT>
                    <a:lnB w="6350" cap="flat" cmpd="sng" algn="ctr">
                      <a:solidFill>
                        <a:schemeClr val="accent1">
                          <a:lumMod val="40000"/>
                          <a:lumOff val="60000"/>
                        </a:schemeClr>
                      </a:solidFill>
                      <a:prstDash val="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317316438"/>
                  </a:ext>
                </a:extLst>
              </a:tr>
              <a:tr h="516850">
                <a:tc>
                  <a:txBody>
                    <a:bodyPr/>
                    <a:lstStyle/>
                    <a:p>
                      <a:pPr algn="ctr"/>
                      <a:r>
                        <a:rPr lang="zh-CN" altLang="en-US" sz="1400" b="0" i="0" dirty="0">
                          <a:solidFill>
                            <a:srgbClr val="002461"/>
                          </a:solidFill>
                          <a:latin typeface="Source Han Sans CN Medium" panose="020B0500000000000000" pitchFamily="34" charset="-128"/>
                          <a:ea typeface="Source Han Sans CN Medium" panose="020B0500000000000000" pitchFamily="34" charset="-128"/>
                        </a:rPr>
                        <a:t>信息安全</a:t>
                      </a:r>
                    </a:p>
                  </a:txBody>
                  <a:tcPr anchor="ctr">
                    <a:lnL w="12700" cmpd="sng">
                      <a:noFill/>
                    </a:lnL>
                    <a:lnR w="6350" cap="flat" cmpd="sng" algn="ctr">
                      <a:solidFill>
                        <a:schemeClr val="accent1">
                          <a:lumMod val="40000"/>
                          <a:lumOff val="60000"/>
                        </a:schemeClr>
                      </a:solidFill>
                      <a:prstDash val="dash"/>
                      <a:round/>
                      <a:headEnd type="none" w="med" len="med"/>
                      <a:tailEnd type="none" w="med" len="med"/>
                    </a:lnR>
                    <a:lnT w="6350" cap="flat" cmpd="sng" algn="ctr">
                      <a:solidFill>
                        <a:schemeClr val="accent1">
                          <a:lumMod val="40000"/>
                          <a:lumOff val="60000"/>
                        </a:schemeClr>
                      </a:solidFill>
                      <a:prstDash val="dash"/>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 altLang="zh-CN" sz="1400" b="0" i="0" dirty="0">
                          <a:solidFill>
                            <a:srgbClr val="002461"/>
                          </a:solidFill>
                          <a:latin typeface="Source Han Sans CN Medium" panose="020B0500000000000000" pitchFamily="34" charset="-128"/>
                          <a:ea typeface="Source Han Sans CN Medium" panose="020B0500000000000000" pitchFamily="34" charset="-128"/>
                        </a:rPr>
                        <a:t>5G</a:t>
                      </a:r>
                      <a:r>
                        <a:rPr lang="zh-CN" altLang="en-US" sz="1400" b="0" i="0" dirty="0">
                          <a:solidFill>
                            <a:srgbClr val="002461"/>
                          </a:solidFill>
                          <a:latin typeface="Source Han Sans CN Medium" panose="020B0500000000000000" pitchFamily="34" charset="-128"/>
                          <a:ea typeface="Source Han Sans CN Medium" panose="020B0500000000000000" pitchFamily="34" charset="-128"/>
                        </a:rPr>
                        <a:t>应用</a:t>
                      </a:r>
                    </a:p>
                  </a:txBody>
                  <a:tcPr anchor="ctr">
                    <a:lnL w="6350" cap="flat" cmpd="sng" algn="ctr">
                      <a:solidFill>
                        <a:schemeClr val="accent1">
                          <a:lumMod val="40000"/>
                          <a:lumOff val="60000"/>
                        </a:schemeClr>
                      </a:solidFill>
                      <a:prstDash val="dash"/>
                      <a:round/>
                      <a:headEnd type="none" w="med" len="med"/>
                      <a:tailEnd type="none" w="med" len="med"/>
                    </a:lnL>
                    <a:lnR w="12700" cmpd="sng">
                      <a:noFill/>
                    </a:lnR>
                    <a:lnT w="6350" cap="flat" cmpd="sng" algn="ctr">
                      <a:solidFill>
                        <a:schemeClr val="accent1">
                          <a:lumMod val="40000"/>
                          <a:lumOff val="60000"/>
                        </a:schemeClr>
                      </a:solidFill>
                      <a:prstDash val="dash"/>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580661313"/>
                  </a:ext>
                </a:extLst>
              </a:tr>
            </a:tbl>
          </a:graphicData>
        </a:graphic>
      </p:graphicFrame>
      <p:graphicFrame>
        <p:nvGraphicFramePr>
          <p:cNvPr id="32" name="表格 31">
            <a:extLst>
              <a:ext uri="{FF2B5EF4-FFF2-40B4-BE49-F238E27FC236}">
                <a16:creationId xmlns:a16="http://schemas.microsoft.com/office/drawing/2014/main" id="{1A5220E1-1D75-DF7E-194D-704CCD30D5B6}"/>
              </a:ext>
            </a:extLst>
          </p:cNvPr>
          <p:cNvGraphicFramePr>
            <a:graphicFrameLocks noGrp="1"/>
          </p:cNvGraphicFramePr>
          <p:nvPr>
            <p:extLst>
              <p:ext uri="{D42A27DB-BD31-4B8C-83A1-F6EECF244321}">
                <p14:modId xmlns:p14="http://schemas.microsoft.com/office/powerpoint/2010/main" val="2194133875"/>
              </p:ext>
            </p:extLst>
          </p:nvPr>
        </p:nvGraphicFramePr>
        <p:xfrm>
          <a:off x="4608002" y="4240517"/>
          <a:ext cx="2928158" cy="1034738"/>
        </p:xfrm>
        <a:graphic>
          <a:graphicData uri="http://schemas.openxmlformats.org/drawingml/2006/table">
            <a:tbl>
              <a:tblPr firstRow="1" bandRow="1">
                <a:tableStyleId>{5C22544A-7EE6-4342-B048-85BDC9FD1C3A}</a:tableStyleId>
              </a:tblPr>
              <a:tblGrid>
                <a:gridCol w="1464079">
                  <a:extLst>
                    <a:ext uri="{9D8B030D-6E8A-4147-A177-3AD203B41FA5}">
                      <a16:colId xmlns:a16="http://schemas.microsoft.com/office/drawing/2014/main" val="3147085836"/>
                    </a:ext>
                  </a:extLst>
                </a:gridCol>
                <a:gridCol w="1464079">
                  <a:extLst>
                    <a:ext uri="{9D8B030D-6E8A-4147-A177-3AD203B41FA5}">
                      <a16:colId xmlns:a16="http://schemas.microsoft.com/office/drawing/2014/main" val="3272807220"/>
                    </a:ext>
                  </a:extLst>
                </a:gridCol>
              </a:tblGrid>
              <a:tr h="517043">
                <a:tc>
                  <a:txBody>
                    <a:bodyPr/>
                    <a:lstStyle/>
                    <a:p>
                      <a:pPr algn="ctr"/>
                      <a:r>
                        <a:rPr lang="zh-CN" altLang="en-US" sz="1400" b="0" i="0" dirty="0">
                          <a:solidFill>
                            <a:srgbClr val="002461"/>
                          </a:solidFill>
                          <a:latin typeface="Source Han Sans CN Medium" panose="020B0500000000000000" pitchFamily="34" charset="-128"/>
                          <a:ea typeface="Source Han Sans CN Medium" panose="020B0500000000000000" pitchFamily="34" charset="-128"/>
                        </a:rPr>
                        <a:t>医患沟通</a:t>
                      </a:r>
                    </a:p>
                  </a:txBody>
                  <a:tcPr anchor="ctr">
                    <a:lnL w="12700" cmpd="sng">
                      <a:noFill/>
                    </a:lnL>
                    <a:lnR w="6350" cap="flat" cmpd="sng" algn="ctr">
                      <a:solidFill>
                        <a:schemeClr val="accent1">
                          <a:lumMod val="40000"/>
                          <a:lumOff val="60000"/>
                        </a:schemeClr>
                      </a:solidFill>
                      <a:prstDash val="dash"/>
                      <a:round/>
                      <a:headEnd type="none" w="med" len="med"/>
                      <a:tailEnd type="none" w="med" len="med"/>
                    </a:lnR>
                    <a:lnT w="12700" cmpd="sng">
                      <a:noFill/>
                    </a:lnT>
                    <a:lnB w="6350" cap="flat" cmpd="sng" algn="ctr">
                      <a:solidFill>
                        <a:schemeClr val="accent1">
                          <a:lumMod val="40000"/>
                          <a:lumOff val="60000"/>
                        </a:schemeClr>
                      </a:solidFill>
                      <a:prstDash val="dash"/>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1400" b="0" i="0" dirty="0">
                          <a:solidFill>
                            <a:srgbClr val="002461"/>
                          </a:solidFill>
                          <a:latin typeface="Source Han Sans CN Medium" panose="020B0500000000000000" pitchFamily="34" charset="-128"/>
                          <a:ea typeface="Source Han Sans CN Medium" panose="020B0500000000000000" pitchFamily="34" charset="-128"/>
                        </a:rPr>
                        <a:t>化验优化</a:t>
                      </a:r>
                    </a:p>
                  </a:txBody>
                  <a:tcPr anchor="ctr">
                    <a:lnL w="6350" cap="flat" cmpd="sng" algn="ctr">
                      <a:solidFill>
                        <a:schemeClr val="accent1">
                          <a:lumMod val="40000"/>
                          <a:lumOff val="60000"/>
                        </a:schemeClr>
                      </a:solidFill>
                      <a:prstDash val="dash"/>
                      <a:round/>
                      <a:headEnd type="none" w="med" len="med"/>
                      <a:tailEnd type="none" w="med" len="med"/>
                    </a:lnL>
                    <a:lnR w="12700" cmpd="sng">
                      <a:noFill/>
                    </a:lnR>
                    <a:lnT w="12700" cmpd="sng">
                      <a:noFill/>
                    </a:lnT>
                    <a:lnB w="6350" cap="flat" cmpd="sng" algn="ctr">
                      <a:solidFill>
                        <a:schemeClr val="accent1">
                          <a:lumMod val="40000"/>
                          <a:lumOff val="60000"/>
                        </a:schemeClr>
                      </a:solidFill>
                      <a:prstDash val="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317316438"/>
                  </a:ext>
                </a:extLst>
              </a:tr>
              <a:tr h="517695">
                <a:tc>
                  <a:txBody>
                    <a:bodyPr/>
                    <a:lstStyle/>
                    <a:p>
                      <a:pPr algn="ctr"/>
                      <a:r>
                        <a:rPr lang="zh-CN" altLang="en-US" sz="1400" b="0" i="0" dirty="0">
                          <a:solidFill>
                            <a:srgbClr val="002461"/>
                          </a:solidFill>
                          <a:latin typeface="Source Han Sans CN Medium" panose="020B0500000000000000" pitchFamily="34" charset="-128"/>
                          <a:ea typeface="Source Han Sans CN Medium" panose="020B0500000000000000" pitchFamily="34" charset="-128"/>
                        </a:rPr>
                        <a:t>康复跟进</a:t>
                      </a:r>
                    </a:p>
                  </a:txBody>
                  <a:tcPr anchor="ctr">
                    <a:lnL w="12700" cmpd="sng">
                      <a:noFill/>
                    </a:lnL>
                    <a:lnR w="6350" cap="flat" cmpd="sng" algn="ctr">
                      <a:solidFill>
                        <a:schemeClr val="accent1">
                          <a:lumMod val="40000"/>
                          <a:lumOff val="60000"/>
                        </a:schemeClr>
                      </a:solidFill>
                      <a:prstDash val="dash"/>
                      <a:round/>
                      <a:headEnd type="none" w="med" len="med"/>
                      <a:tailEnd type="none" w="med" len="med"/>
                    </a:lnR>
                    <a:lnT w="6350" cap="flat" cmpd="sng" algn="ctr">
                      <a:solidFill>
                        <a:schemeClr val="accent1">
                          <a:lumMod val="40000"/>
                          <a:lumOff val="60000"/>
                        </a:schemeClr>
                      </a:solidFill>
                      <a:prstDash val="dash"/>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zh-CN" altLang="en-US" sz="1400" b="0" i="0" dirty="0">
                          <a:solidFill>
                            <a:srgbClr val="002461"/>
                          </a:solidFill>
                          <a:latin typeface="Source Han Sans CN Medium" panose="020B0500000000000000" pitchFamily="34" charset="-128"/>
                          <a:ea typeface="Source Han Sans CN Medium" panose="020B0500000000000000" pitchFamily="34" charset="-128"/>
                        </a:rPr>
                        <a:t>医护培训</a:t>
                      </a:r>
                    </a:p>
                  </a:txBody>
                  <a:tcPr anchor="ctr">
                    <a:lnL w="6350" cap="flat" cmpd="sng" algn="ctr">
                      <a:solidFill>
                        <a:schemeClr val="accent1">
                          <a:lumMod val="40000"/>
                          <a:lumOff val="60000"/>
                        </a:schemeClr>
                      </a:solidFill>
                      <a:prstDash val="dash"/>
                      <a:round/>
                      <a:headEnd type="none" w="med" len="med"/>
                      <a:tailEnd type="none" w="med" len="med"/>
                    </a:lnL>
                    <a:lnR w="12700" cmpd="sng">
                      <a:noFill/>
                    </a:lnR>
                    <a:lnT w="6350" cap="flat" cmpd="sng" algn="ctr">
                      <a:solidFill>
                        <a:schemeClr val="accent1">
                          <a:lumMod val="40000"/>
                          <a:lumOff val="60000"/>
                        </a:schemeClr>
                      </a:solidFill>
                      <a:prstDash val="dash"/>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580661313"/>
                  </a:ext>
                </a:extLst>
              </a:tr>
            </a:tbl>
          </a:graphicData>
        </a:graphic>
      </p:graphicFrame>
      <p:graphicFrame>
        <p:nvGraphicFramePr>
          <p:cNvPr id="33" name="表格 31">
            <a:extLst>
              <a:ext uri="{FF2B5EF4-FFF2-40B4-BE49-F238E27FC236}">
                <a16:creationId xmlns:a16="http://schemas.microsoft.com/office/drawing/2014/main" id="{D3AE4DF5-F273-C2A1-486D-33E38E13D736}"/>
              </a:ext>
            </a:extLst>
          </p:cNvPr>
          <p:cNvGraphicFramePr>
            <a:graphicFrameLocks noGrp="1"/>
          </p:cNvGraphicFramePr>
          <p:nvPr>
            <p:extLst>
              <p:ext uri="{D42A27DB-BD31-4B8C-83A1-F6EECF244321}">
                <p14:modId xmlns:p14="http://schemas.microsoft.com/office/powerpoint/2010/main" val="3794216888"/>
              </p:ext>
            </p:extLst>
          </p:nvPr>
        </p:nvGraphicFramePr>
        <p:xfrm>
          <a:off x="4609442" y="1886299"/>
          <a:ext cx="2899616" cy="1009254"/>
        </p:xfrm>
        <a:graphic>
          <a:graphicData uri="http://schemas.openxmlformats.org/drawingml/2006/table">
            <a:tbl>
              <a:tblPr firstRow="1" bandRow="1">
                <a:tableStyleId>{5C22544A-7EE6-4342-B048-85BDC9FD1C3A}</a:tableStyleId>
              </a:tblPr>
              <a:tblGrid>
                <a:gridCol w="1449808">
                  <a:extLst>
                    <a:ext uri="{9D8B030D-6E8A-4147-A177-3AD203B41FA5}">
                      <a16:colId xmlns:a16="http://schemas.microsoft.com/office/drawing/2014/main" val="3147085836"/>
                    </a:ext>
                  </a:extLst>
                </a:gridCol>
                <a:gridCol w="1449808">
                  <a:extLst>
                    <a:ext uri="{9D8B030D-6E8A-4147-A177-3AD203B41FA5}">
                      <a16:colId xmlns:a16="http://schemas.microsoft.com/office/drawing/2014/main" val="3272807220"/>
                    </a:ext>
                  </a:extLst>
                </a:gridCol>
              </a:tblGrid>
              <a:tr h="504627">
                <a:tc>
                  <a:txBody>
                    <a:bodyPr/>
                    <a:lstStyle/>
                    <a:p>
                      <a:pPr algn="ctr"/>
                      <a:r>
                        <a:rPr lang="zh-CN" altLang="en-US" sz="1400" b="0" i="0" dirty="0">
                          <a:solidFill>
                            <a:srgbClr val="002461"/>
                          </a:solidFill>
                          <a:latin typeface="Source Han Sans CN Medium" panose="020B0500000000000000" pitchFamily="34" charset="-128"/>
                          <a:ea typeface="Source Han Sans CN Medium" panose="020B0500000000000000" pitchFamily="34" charset="-128"/>
                        </a:rPr>
                        <a:t>流程重组</a:t>
                      </a:r>
                    </a:p>
                  </a:txBody>
                  <a:tcPr anchor="ctr">
                    <a:lnL w="12700" cmpd="sng">
                      <a:noFill/>
                    </a:lnL>
                    <a:lnR w="6350" cap="flat" cmpd="sng" algn="ctr">
                      <a:solidFill>
                        <a:schemeClr val="accent1">
                          <a:lumMod val="40000"/>
                          <a:lumOff val="60000"/>
                        </a:schemeClr>
                      </a:solidFill>
                      <a:prstDash val="dash"/>
                      <a:round/>
                      <a:headEnd type="none" w="med" len="med"/>
                      <a:tailEnd type="none" w="med" len="med"/>
                    </a:lnR>
                    <a:lnT w="12700" cmpd="sng">
                      <a:noFill/>
                    </a:lnT>
                    <a:lnB w="6350" cap="flat" cmpd="sng" algn="ctr">
                      <a:solidFill>
                        <a:schemeClr val="accent1">
                          <a:lumMod val="40000"/>
                          <a:lumOff val="60000"/>
                        </a:schemeClr>
                      </a:solidFill>
                      <a:prstDash val="dash"/>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1400" b="0" i="0" dirty="0">
                          <a:solidFill>
                            <a:srgbClr val="002461"/>
                          </a:solidFill>
                          <a:latin typeface="Source Han Sans CN Medium" panose="020B0500000000000000" pitchFamily="34" charset="-128"/>
                          <a:ea typeface="Source Han Sans CN Medium" panose="020B0500000000000000" pitchFamily="34" charset="-128"/>
                        </a:rPr>
                        <a:t>会诊制度</a:t>
                      </a:r>
                      <a:endParaRPr lang="zh-CN" altLang="en-US" sz="1400" b="0" i="0" dirty="0">
                        <a:latin typeface="Source Han Sans CN Medium" panose="020B0500000000000000" pitchFamily="34" charset="-128"/>
                        <a:ea typeface="Source Han Sans CN Medium" panose="020B0500000000000000" pitchFamily="34" charset="-128"/>
                      </a:endParaRPr>
                    </a:p>
                  </a:txBody>
                  <a:tcPr anchor="ctr">
                    <a:lnL w="6350" cap="flat" cmpd="sng" algn="ctr">
                      <a:solidFill>
                        <a:schemeClr val="accent1">
                          <a:lumMod val="40000"/>
                          <a:lumOff val="60000"/>
                        </a:schemeClr>
                      </a:solidFill>
                      <a:prstDash val="dash"/>
                      <a:round/>
                      <a:headEnd type="none" w="med" len="med"/>
                      <a:tailEnd type="none" w="med" len="med"/>
                    </a:lnL>
                    <a:lnR w="12700" cmpd="sng">
                      <a:noFill/>
                    </a:lnR>
                    <a:lnT w="12700" cmpd="sng">
                      <a:noFill/>
                    </a:lnT>
                    <a:lnB w="6350" cap="flat" cmpd="sng" algn="ctr">
                      <a:solidFill>
                        <a:schemeClr val="accent1">
                          <a:lumMod val="40000"/>
                          <a:lumOff val="60000"/>
                        </a:schemeClr>
                      </a:solidFill>
                      <a:prstDash val="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317316438"/>
                  </a:ext>
                </a:extLst>
              </a:tr>
              <a:tr h="504627">
                <a:tc>
                  <a:txBody>
                    <a:bodyPr/>
                    <a:lstStyle/>
                    <a:p>
                      <a:pPr algn="ctr"/>
                      <a:r>
                        <a:rPr lang="zh-CN" altLang="en-US" sz="1400" b="0" i="0" dirty="0">
                          <a:solidFill>
                            <a:srgbClr val="002461"/>
                          </a:solidFill>
                          <a:latin typeface="Source Han Sans CN Medium" panose="020B0500000000000000" pitchFamily="34" charset="-128"/>
                          <a:ea typeface="Source Han Sans CN Medium" panose="020B0500000000000000" pitchFamily="34" charset="-128"/>
                        </a:rPr>
                        <a:t>影像传输</a:t>
                      </a:r>
                    </a:p>
                  </a:txBody>
                  <a:tcPr anchor="ctr">
                    <a:lnL w="12700" cmpd="sng">
                      <a:noFill/>
                    </a:lnL>
                    <a:lnR w="6350" cap="flat" cmpd="sng" algn="ctr">
                      <a:solidFill>
                        <a:schemeClr val="accent1">
                          <a:lumMod val="40000"/>
                          <a:lumOff val="60000"/>
                        </a:schemeClr>
                      </a:solidFill>
                      <a:prstDash val="dash"/>
                      <a:round/>
                      <a:headEnd type="none" w="med" len="med"/>
                      <a:tailEnd type="none" w="med" len="med"/>
                    </a:lnR>
                    <a:lnT w="6350" cap="flat" cmpd="sng" algn="ctr">
                      <a:solidFill>
                        <a:schemeClr val="accent1">
                          <a:lumMod val="40000"/>
                          <a:lumOff val="60000"/>
                        </a:schemeClr>
                      </a:solidFill>
                      <a:prstDash val="dash"/>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zh-CN" altLang="en-US" sz="1400" b="0" i="0" dirty="0">
                          <a:solidFill>
                            <a:srgbClr val="002461"/>
                          </a:solidFill>
                          <a:latin typeface="Source Han Sans CN Medium" panose="020B0500000000000000" pitchFamily="34" charset="-128"/>
                          <a:ea typeface="Source Han Sans CN Medium" panose="020B0500000000000000" pitchFamily="34" charset="-128"/>
                        </a:rPr>
                        <a:t>全院联动</a:t>
                      </a:r>
                      <a:endParaRPr lang="zh-CN" altLang="en-US" sz="1400" b="0" i="0" dirty="0">
                        <a:latin typeface="Source Han Sans CN Medium" panose="020B0500000000000000" pitchFamily="34" charset="-128"/>
                        <a:ea typeface="Source Han Sans CN Medium" panose="020B0500000000000000" pitchFamily="34" charset="-128"/>
                      </a:endParaRPr>
                    </a:p>
                  </a:txBody>
                  <a:tcPr anchor="ctr">
                    <a:lnL w="6350" cap="flat" cmpd="sng" algn="ctr">
                      <a:solidFill>
                        <a:schemeClr val="accent1">
                          <a:lumMod val="40000"/>
                          <a:lumOff val="60000"/>
                        </a:schemeClr>
                      </a:solidFill>
                      <a:prstDash val="dash"/>
                      <a:round/>
                      <a:headEnd type="none" w="med" len="med"/>
                      <a:tailEnd type="none" w="med" len="med"/>
                    </a:lnL>
                    <a:lnR w="12700" cmpd="sng">
                      <a:noFill/>
                    </a:lnR>
                    <a:lnT w="6350" cap="flat" cmpd="sng" algn="ctr">
                      <a:solidFill>
                        <a:schemeClr val="accent1">
                          <a:lumMod val="40000"/>
                          <a:lumOff val="60000"/>
                        </a:schemeClr>
                      </a:solidFill>
                      <a:prstDash val="dash"/>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580661313"/>
                  </a:ext>
                </a:extLst>
              </a:tr>
            </a:tbl>
          </a:graphicData>
        </a:graphic>
      </p:graphicFrame>
      <p:grpSp>
        <p:nvGrpSpPr>
          <p:cNvPr id="34" name="组合 33">
            <a:extLst>
              <a:ext uri="{FF2B5EF4-FFF2-40B4-BE49-F238E27FC236}">
                <a16:creationId xmlns:a16="http://schemas.microsoft.com/office/drawing/2014/main" id="{D70EE182-3064-DCA0-FD63-2407FAD4E357}"/>
              </a:ext>
            </a:extLst>
          </p:cNvPr>
          <p:cNvGrpSpPr/>
          <p:nvPr/>
        </p:nvGrpSpPr>
        <p:grpSpPr>
          <a:xfrm>
            <a:off x="4108513" y="3078936"/>
            <a:ext cx="189288" cy="582087"/>
            <a:chOff x="8973641" y="2893619"/>
            <a:chExt cx="189288" cy="582087"/>
          </a:xfrm>
        </p:grpSpPr>
        <p:sp>
          <p:nvSpPr>
            <p:cNvPr id="35" name="等腰三角形 5">
              <a:extLst>
                <a:ext uri="{FF2B5EF4-FFF2-40B4-BE49-F238E27FC236}">
                  <a16:creationId xmlns:a16="http://schemas.microsoft.com/office/drawing/2014/main" id="{16067C71-B309-D34D-7D79-7B8B1332264D}"/>
                </a:ext>
              </a:extLst>
            </p:cNvPr>
            <p:cNvSpPr/>
            <p:nvPr/>
          </p:nvSpPr>
          <p:spPr>
            <a:xfrm rot="5400000">
              <a:off x="8822973" y="3133899"/>
              <a:ext cx="402864" cy="101528"/>
            </a:xfrm>
            <a:prstGeom prst="triangle">
              <a:avLst/>
            </a:prstGeom>
            <a:gradFill flip="none" rotWithShape="1">
              <a:gsLst>
                <a:gs pos="100000">
                  <a:srgbClr val="0975C3"/>
                </a:gs>
                <a:gs pos="0">
                  <a:srgbClr val="036DBF">
                    <a:alpha val="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prstClr val="white"/>
                </a:solidFill>
                <a:latin typeface="Arial"/>
                <a:ea typeface="微软雅黑"/>
              </a:endParaRPr>
            </a:p>
          </p:txBody>
        </p:sp>
        <p:sp>
          <p:nvSpPr>
            <p:cNvPr id="36" name="等腰三角形 13">
              <a:extLst>
                <a:ext uri="{FF2B5EF4-FFF2-40B4-BE49-F238E27FC236}">
                  <a16:creationId xmlns:a16="http://schemas.microsoft.com/office/drawing/2014/main" id="{0FB172D0-6785-B2AE-B02F-ED3C025F1EEA}"/>
                </a:ext>
              </a:extLst>
            </p:cNvPr>
            <p:cNvSpPr/>
            <p:nvPr/>
          </p:nvSpPr>
          <p:spPr>
            <a:xfrm rot="5400000">
              <a:off x="8798538" y="3111315"/>
              <a:ext cx="582087" cy="146695"/>
            </a:xfrm>
            <a:prstGeom prst="triangle">
              <a:avLst/>
            </a:prstGeom>
            <a:gradFill flip="none" rotWithShape="1">
              <a:gsLst>
                <a:gs pos="100000">
                  <a:srgbClr val="0975C3">
                    <a:alpha val="30000"/>
                  </a:srgbClr>
                </a:gs>
                <a:gs pos="0">
                  <a:srgbClr val="036DBF">
                    <a:alpha val="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prstClr val="white"/>
                </a:solidFill>
                <a:latin typeface="Arial"/>
                <a:ea typeface="微软雅黑"/>
              </a:endParaRPr>
            </a:p>
          </p:txBody>
        </p:sp>
      </p:grpSp>
      <p:grpSp>
        <p:nvGrpSpPr>
          <p:cNvPr id="37" name="组合 36">
            <a:extLst>
              <a:ext uri="{FF2B5EF4-FFF2-40B4-BE49-F238E27FC236}">
                <a16:creationId xmlns:a16="http://schemas.microsoft.com/office/drawing/2014/main" id="{9DC30816-7C91-F39E-9301-53153ECCC2A9}"/>
              </a:ext>
            </a:extLst>
          </p:cNvPr>
          <p:cNvGrpSpPr/>
          <p:nvPr/>
        </p:nvGrpSpPr>
        <p:grpSpPr>
          <a:xfrm>
            <a:off x="7903627" y="3280053"/>
            <a:ext cx="189288" cy="582087"/>
            <a:chOff x="8973641" y="2893619"/>
            <a:chExt cx="189288" cy="582087"/>
          </a:xfrm>
        </p:grpSpPr>
        <p:sp>
          <p:nvSpPr>
            <p:cNvPr id="38" name="等腰三角形 5">
              <a:extLst>
                <a:ext uri="{FF2B5EF4-FFF2-40B4-BE49-F238E27FC236}">
                  <a16:creationId xmlns:a16="http://schemas.microsoft.com/office/drawing/2014/main" id="{D0C5CE4D-50AD-1E4D-69F7-767F0A8FBE3A}"/>
                </a:ext>
              </a:extLst>
            </p:cNvPr>
            <p:cNvSpPr/>
            <p:nvPr/>
          </p:nvSpPr>
          <p:spPr>
            <a:xfrm rot="5400000">
              <a:off x="8822973" y="3133899"/>
              <a:ext cx="402864" cy="101528"/>
            </a:xfrm>
            <a:prstGeom prst="triangle">
              <a:avLst/>
            </a:prstGeom>
            <a:gradFill flip="none" rotWithShape="1">
              <a:gsLst>
                <a:gs pos="100000">
                  <a:srgbClr val="0975C3"/>
                </a:gs>
                <a:gs pos="0">
                  <a:srgbClr val="036DBF">
                    <a:alpha val="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prstClr val="white"/>
                </a:solidFill>
                <a:latin typeface="Arial"/>
                <a:ea typeface="微软雅黑"/>
              </a:endParaRPr>
            </a:p>
          </p:txBody>
        </p:sp>
        <p:sp>
          <p:nvSpPr>
            <p:cNvPr id="39" name="等腰三角形 13">
              <a:extLst>
                <a:ext uri="{FF2B5EF4-FFF2-40B4-BE49-F238E27FC236}">
                  <a16:creationId xmlns:a16="http://schemas.microsoft.com/office/drawing/2014/main" id="{7396361F-89E5-5593-9BBD-25F87BCA5CBA}"/>
                </a:ext>
              </a:extLst>
            </p:cNvPr>
            <p:cNvSpPr/>
            <p:nvPr/>
          </p:nvSpPr>
          <p:spPr>
            <a:xfrm rot="5400000">
              <a:off x="8798538" y="3111315"/>
              <a:ext cx="582087" cy="146695"/>
            </a:xfrm>
            <a:prstGeom prst="triangle">
              <a:avLst/>
            </a:prstGeom>
            <a:gradFill flip="none" rotWithShape="1">
              <a:gsLst>
                <a:gs pos="100000">
                  <a:srgbClr val="0975C3">
                    <a:alpha val="30000"/>
                  </a:srgbClr>
                </a:gs>
                <a:gs pos="0">
                  <a:srgbClr val="036DBF">
                    <a:alpha val="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prstClr val="white"/>
                </a:solidFill>
                <a:latin typeface="Arial"/>
                <a:ea typeface="微软雅黑"/>
              </a:endParaRPr>
            </a:p>
          </p:txBody>
        </p:sp>
      </p:grpSp>
      <p:sp>
        <p:nvSpPr>
          <p:cNvPr id="40" name="矩形: 圆角 37">
            <a:extLst>
              <a:ext uri="{FF2B5EF4-FFF2-40B4-BE49-F238E27FC236}">
                <a16:creationId xmlns:a16="http://schemas.microsoft.com/office/drawing/2014/main" id="{59EC6D1A-14C9-E5CF-8F4D-328FF63AC0E8}"/>
              </a:ext>
            </a:extLst>
          </p:cNvPr>
          <p:cNvSpPr/>
          <p:nvPr/>
        </p:nvSpPr>
        <p:spPr>
          <a:xfrm>
            <a:off x="8503539" y="1879346"/>
            <a:ext cx="2931037" cy="1033951"/>
          </a:xfrm>
          <a:prstGeom prst="roundRect">
            <a:avLst>
              <a:gd name="adj" fmla="val 5389"/>
            </a:avLst>
          </a:prstGeom>
          <a:solidFill>
            <a:srgbClr val="004EA2">
              <a:alpha val="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defRPr/>
            </a:pPr>
            <a:endParaRPr lang="zh-CN" altLang="en-US" sz="1400" dirty="0">
              <a:solidFill>
                <a:srgbClr val="013580"/>
              </a:solidFill>
              <a:latin typeface="Source Han Sans CN Medium" panose="020B0500000000000000" pitchFamily="34" charset="-128"/>
              <a:ea typeface="Source Han Sans CN Medium" panose="020B0500000000000000" pitchFamily="34" charset="-128"/>
            </a:endParaRPr>
          </a:p>
        </p:txBody>
      </p:sp>
      <p:sp>
        <p:nvSpPr>
          <p:cNvPr id="43" name="文本框 42">
            <a:extLst>
              <a:ext uri="{FF2B5EF4-FFF2-40B4-BE49-F238E27FC236}">
                <a16:creationId xmlns:a16="http://schemas.microsoft.com/office/drawing/2014/main" id="{0B2FD1BF-7A2A-1FB6-BF47-E7B30A3F06EA}"/>
              </a:ext>
            </a:extLst>
          </p:cNvPr>
          <p:cNvSpPr txBox="1"/>
          <p:nvPr/>
        </p:nvSpPr>
        <p:spPr>
          <a:xfrm>
            <a:off x="8708512" y="1379277"/>
            <a:ext cx="2472694" cy="369332"/>
          </a:xfrm>
          <a:prstGeom prst="rect">
            <a:avLst/>
          </a:prstGeom>
          <a:noFill/>
        </p:spPr>
        <p:txBody>
          <a:bodyPr wrap="square">
            <a:spAutoFit/>
          </a:bodyPr>
          <a:lstStyle>
            <a:defPPr>
              <a:defRPr lang="zh-CN"/>
            </a:defPPr>
            <a:lvl1pPr algn="ctr">
              <a:defRPr sz="1200" b="1">
                <a:gradFill>
                  <a:gsLst>
                    <a:gs pos="28000">
                      <a:srgbClr val="2B49AD"/>
                    </a:gs>
                    <a:gs pos="100000">
                      <a:srgbClr val="0070C0"/>
                    </a:gs>
                  </a:gsLst>
                  <a:path path="circle">
                    <a:fillToRect r="100000" b="100000"/>
                  </a:path>
                </a:gradFill>
                <a:latin typeface="+mj-ea"/>
                <a:ea typeface="+mj-ea"/>
              </a:defRPr>
            </a:lvl1pPr>
          </a:lstStyle>
          <a:p>
            <a:pPr>
              <a:defRPr/>
            </a:pPr>
            <a:r>
              <a:rPr lang="zh-CN" altLang="en-US" sz="1800" dirty="0">
                <a:latin typeface="微软雅黑"/>
                <a:ea typeface="微软雅黑"/>
              </a:rPr>
              <a:t>一站式综合服务云平台</a:t>
            </a:r>
          </a:p>
        </p:txBody>
      </p:sp>
      <p:grpSp>
        <p:nvGrpSpPr>
          <p:cNvPr id="10" name="组合 9">
            <a:extLst>
              <a:ext uri="{FF2B5EF4-FFF2-40B4-BE49-F238E27FC236}">
                <a16:creationId xmlns:a16="http://schemas.microsoft.com/office/drawing/2014/main" id="{25220226-9312-EE81-0445-CAA8C50A85F0}"/>
              </a:ext>
            </a:extLst>
          </p:cNvPr>
          <p:cNvGrpSpPr/>
          <p:nvPr/>
        </p:nvGrpSpPr>
        <p:grpSpPr>
          <a:xfrm>
            <a:off x="966106" y="5981885"/>
            <a:ext cx="2531775" cy="403528"/>
            <a:chOff x="966106" y="5990719"/>
            <a:chExt cx="2531775" cy="403528"/>
          </a:xfrm>
        </p:grpSpPr>
        <p:sp>
          <p:nvSpPr>
            <p:cNvPr id="3" name="文本框 2">
              <a:extLst>
                <a:ext uri="{FF2B5EF4-FFF2-40B4-BE49-F238E27FC236}">
                  <a16:creationId xmlns:a16="http://schemas.microsoft.com/office/drawing/2014/main" id="{1E95194B-DB9A-7C59-4F0E-61463A312DA9}"/>
                </a:ext>
              </a:extLst>
            </p:cNvPr>
            <p:cNvSpPr txBox="1"/>
            <p:nvPr/>
          </p:nvSpPr>
          <p:spPr>
            <a:xfrm>
              <a:off x="1130506" y="6023206"/>
              <a:ext cx="2219071" cy="338554"/>
            </a:xfrm>
            <a:prstGeom prst="rect">
              <a:avLst/>
            </a:prstGeom>
            <a:noFill/>
          </p:spPr>
          <p:txBody>
            <a:bodyPr wrap="square" rtlCol="0">
              <a:spAutoFit/>
            </a:bodyPr>
            <a:lstStyle/>
            <a:p>
              <a:r>
                <a:rPr lang="zh-CN" altLang="en-US" sz="1600" b="1" dirty="0">
                  <a:gradFill>
                    <a:gsLst>
                      <a:gs pos="100000">
                        <a:schemeClr val="accent4">
                          <a:lumMod val="60000"/>
                          <a:lumOff val="40000"/>
                        </a:schemeClr>
                      </a:gs>
                      <a:gs pos="0">
                        <a:schemeClr val="bg1"/>
                      </a:gs>
                    </a:gsLst>
                    <a:lin ang="5400000" scaled="1"/>
                  </a:gradFill>
                  <a:latin typeface="Source Han Sans CN Bold" panose="020B0500000000000000" pitchFamily="34" charset="-128"/>
                  <a:ea typeface="Source Han Sans CN Bold" panose="020B0500000000000000" pitchFamily="34" charset="-128"/>
                  <a:cs typeface="+mn-ea"/>
                  <a:sym typeface="+mn-lt"/>
                </a:rPr>
                <a:t>一站式综合服务云平台</a:t>
              </a:r>
            </a:p>
          </p:txBody>
        </p:sp>
        <p:grpSp>
          <p:nvGrpSpPr>
            <p:cNvPr id="456" name="组合 455">
              <a:extLst>
                <a:ext uri="{FF2B5EF4-FFF2-40B4-BE49-F238E27FC236}">
                  <a16:creationId xmlns:a16="http://schemas.microsoft.com/office/drawing/2014/main" id="{15659685-CE51-636D-6E41-7B12A3BE1330}"/>
                </a:ext>
              </a:extLst>
            </p:cNvPr>
            <p:cNvGrpSpPr/>
            <p:nvPr/>
          </p:nvGrpSpPr>
          <p:grpSpPr>
            <a:xfrm flipH="1">
              <a:off x="966106" y="5990719"/>
              <a:ext cx="255329" cy="403528"/>
              <a:chOff x="5294664" y="-1317415"/>
              <a:chExt cx="624576" cy="1112120"/>
            </a:xfrm>
            <a:gradFill flip="none" rotWithShape="1">
              <a:gsLst>
                <a:gs pos="71000">
                  <a:schemeClr val="accent4">
                    <a:lumMod val="40000"/>
                    <a:lumOff val="60000"/>
                  </a:schemeClr>
                </a:gs>
                <a:gs pos="0">
                  <a:schemeClr val="accent4">
                    <a:lumMod val="20000"/>
                    <a:lumOff val="80000"/>
                  </a:schemeClr>
                </a:gs>
                <a:gs pos="100000">
                  <a:schemeClr val="accent4">
                    <a:lumMod val="20000"/>
                    <a:lumOff val="80000"/>
                  </a:schemeClr>
                </a:gs>
                <a:gs pos="39000">
                  <a:schemeClr val="accent4">
                    <a:lumMod val="10000"/>
                    <a:lumOff val="90000"/>
                  </a:schemeClr>
                </a:gs>
              </a:gsLst>
              <a:lin ang="5400000" scaled="1"/>
              <a:tileRect/>
            </a:gradFill>
          </p:grpSpPr>
          <p:sp>
            <p:nvSpPr>
              <p:cNvPr id="457" name="Freeform 5">
                <a:extLst>
                  <a:ext uri="{FF2B5EF4-FFF2-40B4-BE49-F238E27FC236}">
                    <a16:creationId xmlns:a16="http://schemas.microsoft.com/office/drawing/2014/main" id="{CA70CE4A-DE77-D7E7-7A82-6410116F2662}"/>
                  </a:ext>
                </a:extLst>
              </p:cNvPr>
              <p:cNvSpPr>
                <a:spLocks/>
              </p:cNvSpPr>
              <p:nvPr/>
            </p:nvSpPr>
            <p:spPr bwMode="auto">
              <a:xfrm>
                <a:off x="5570169" y="-339442"/>
                <a:ext cx="175978" cy="57698"/>
              </a:xfrm>
              <a:custGeom>
                <a:avLst/>
                <a:gdLst>
                  <a:gd name="T0" fmla="*/ 86 w 122"/>
                  <a:gd name="T1" fmla="*/ 40 h 40"/>
                  <a:gd name="T2" fmla="*/ 0 w 122"/>
                  <a:gd name="T3" fmla="*/ 31 h 40"/>
                  <a:gd name="T4" fmla="*/ 36 w 122"/>
                  <a:gd name="T5" fmla="*/ 0 h 40"/>
                  <a:gd name="T6" fmla="*/ 122 w 122"/>
                  <a:gd name="T7" fmla="*/ 12 h 40"/>
                  <a:gd name="T8" fmla="*/ 86 w 122"/>
                  <a:gd name="T9" fmla="*/ 40 h 40"/>
                </a:gdLst>
                <a:ahLst/>
                <a:cxnLst>
                  <a:cxn ang="0">
                    <a:pos x="T0" y="T1"/>
                  </a:cxn>
                  <a:cxn ang="0">
                    <a:pos x="T2" y="T3"/>
                  </a:cxn>
                  <a:cxn ang="0">
                    <a:pos x="T4" y="T5"/>
                  </a:cxn>
                  <a:cxn ang="0">
                    <a:pos x="T6" y="T7"/>
                  </a:cxn>
                  <a:cxn ang="0">
                    <a:pos x="T8" y="T9"/>
                  </a:cxn>
                </a:cxnLst>
                <a:rect l="0" t="0" r="r" b="b"/>
                <a:pathLst>
                  <a:path w="122" h="40">
                    <a:moveTo>
                      <a:pt x="86" y="40"/>
                    </a:moveTo>
                    <a:lnTo>
                      <a:pt x="0" y="31"/>
                    </a:lnTo>
                    <a:lnTo>
                      <a:pt x="36" y="0"/>
                    </a:lnTo>
                    <a:lnTo>
                      <a:pt x="122" y="12"/>
                    </a:lnTo>
                    <a:lnTo>
                      <a:pt x="86"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458" name="Freeform 6">
                <a:extLst>
                  <a:ext uri="{FF2B5EF4-FFF2-40B4-BE49-F238E27FC236}">
                    <a16:creationId xmlns:a16="http://schemas.microsoft.com/office/drawing/2014/main" id="{5AF45135-7880-1486-C292-8A2B6FDE4740}"/>
                  </a:ext>
                </a:extLst>
              </p:cNvPr>
              <p:cNvSpPr>
                <a:spLocks/>
              </p:cNvSpPr>
              <p:nvPr/>
            </p:nvSpPr>
            <p:spPr bwMode="auto">
              <a:xfrm>
                <a:off x="5552860" y="-485129"/>
                <a:ext cx="62025" cy="168766"/>
              </a:xfrm>
              <a:custGeom>
                <a:avLst/>
                <a:gdLst>
                  <a:gd name="T0" fmla="*/ 7 w 43"/>
                  <a:gd name="T1" fmla="*/ 31 h 117"/>
                  <a:gd name="T2" fmla="*/ 0 w 43"/>
                  <a:gd name="T3" fmla="*/ 117 h 117"/>
                  <a:gd name="T4" fmla="*/ 36 w 43"/>
                  <a:gd name="T5" fmla="*/ 89 h 117"/>
                  <a:gd name="T6" fmla="*/ 43 w 43"/>
                  <a:gd name="T7" fmla="*/ 0 h 117"/>
                  <a:gd name="T8" fmla="*/ 7 w 43"/>
                  <a:gd name="T9" fmla="*/ 31 h 117"/>
                </a:gdLst>
                <a:ahLst/>
                <a:cxnLst>
                  <a:cxn ang="0">
                    <a:pos x="T0" y="T1"/>
                  </a:cxn>
                  <a:cxn ang="0">
                    <a:pos x="T2" y="T3"/>
                  </a:cxn>
                  <a:cxn ang="0">
                    <a:pos x="T4" y="T5"/>
                  </a:cxn>
                  <a:cxn ang="0">
                    <a:pos x="T6" y="T7"/>
                  </a:cxn>
                  <a:cxn ang="0">
                    <a:pos x="T8" y="T9"/>
                  </a:cxn>
                </a:cxnLst>
                <a:rect l="0" t="0" r="r" b="b"/>
                <a:pathLst>
                  <a:path w="43" h="117">
                    <a:moveTo>
                      <a:pt x="7" y="31"/>
                    </a:moveTo>
                    <a:lnTo>
                      <a:pt x="0" y="117"/>
                    </a:lnTo>
                    <a:lnTo>
                      <a:pt x="36" y="89"/>
                    </a:lnTo>
                    <a:lnTo>
                      <a:pt x="43" y="0"/>
                    </a:lnTo>
                    <a:lnTo>
                      <a:pt x="7"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459" name="Freeform 7">
                <a:extLst>
                  <a:ext uri="{FF2B5EF4-FFF2-40B4-BE49-F238E27FC236}">
                    <a16:creationId xmlns:a16="http://schemas.microsoft.com/office/drawing/2014/main" id="{3532B580-E003-7DF0-3FB8-E59FA1F36F87}"/>
                  </a:ext>
                </a:extLst>
              </p:cNvPr>
              <p:cNvSpPr>
                <a:spLocks/>
              </p:cNvSpPr>
              <p:nvPr/>
            </p:nvSpPr>
            <p:spPr bwMode="auto">
              <a:xfrm>
                <a:off x="5659601" y="-433201"/>
                <a:ext cx="170208" cy="62025"/>
              </a:xfrm>
              <a:custGeom>
                <a:avLst/>
                <a:gdLst>
                  <a:gd name="T0" fmla="*/ 89 w 118"/>
                  <a:gd name="T1" fmla="*/ 36 h 43"/>
                  <a:gd name="T2" fmla="*/ 0 w 118"/>
                  <a:gd name="T3" fmla="*/ 43 h 43"/>
                  <a:gd name="T4" fmla="*/ 29 w 118"/>
                  <a:gd name="T5" fmla="*/ 7 h 43"/>
                  <a:gd name="T6" fmla="*/ 118 w 118"/>
                  <a:gd name="T7" fmla="*/ 0 h 43"/>
                  <a:gd name="T8" fmla="*/ 89 w 118"/>
                  <a:gd name="T9" fmla="*/ 36 h 43"/>
                </a:gdLst>
                <a:ahLst/>
                <a:cxnLst>
                  <a:cxn ang="0">
                    <a:pos x="T0" y="T1"/>
                  </a:cxn>
                  <a:cxn ang="0">
                    <a:pos x="T2" y="T3"/>
                  </a:cxn>
                  <a:cxn ang="0">
                    <a:pos x="T4" y="T5"/>
                  </a:cxn>
                  <a:cxn ang="0">
                    <a:pos x="T6" y="T7"/>
                  </a:cxn>
                  <a:cxn ang="0">
                    <a:pos x="T8" y="T9"/>
                  </a:cxn>
                </a:cxnLst>
                <a:rect l="0" t="0" r="r" b="b"/>
                <a:pathLst>
                  <a:path w="118" h="43">
                    <a:moveTo>
                      <a:pt x="89" y="36"/>
                    </a:moveTo>
                    <a:lnTo>
                      <a:pt x="0" y="43"/>
                    </a:lnTo>
                    <a:lnTo>
                      <a:pt x="29" y="7"/>
                    </a:lnTo>
                    <a:lnTo>
                      <a:pt x="118" y="0"/>
                    </a:lnTo>
                    <a:lnTo>
                      <a:pt x="8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460" name="Freeform 8">
                <a:extLst>
                  <a:ext uri="{FF2B5EF4-FFF2-40B4-BE49-F238E27FC236}">
                    <a16:creationId xmlns:a16="http://schemas.microsoft.com/office/drawing/2014/main" id="{E6CB120F-E6DF-78CC-42AD-8E440B01F3A2}"/>
                  </a:ext>
                </a:extLst>
              </p:cNvPr>
              <p:cNvSpPr>
                <a:spLocks/>
              </p:cNvSpPr>
              <p:nvPr/>
            </p:nvSpPr>
            <p:spPr bwMode="auto">
              <a:xfrm>
                <a:off x="5624982" y="-564463"/>
                <a:ext cx="59140" cy="178862"/>
              </a:xfrm>
              <a:custGeom>
                <a:avLst/>
                <a:gdLst>
                  <a:gd name="T0" fmla="*/ 0 w 41"/>
                  <a:gd name="T1" fmla="*/ 38 h 124"/>
                  <a:gd name="T2" fmla="*/ 10 w 41"/>
                  <a:gd name="T3" fmla="*/ 124 h 124"/>
                  <a:gd name="T4" fmla="*/ 41 w 41"/>
                  <a:gd name="T5" fmla="*/ 86 h 124"/>
                  <a:gd name="T6" fmla="*/ 29 w 41"/>
                  <a:gd name="T7" fmla="*/ 0 h 124"/>
                  <a:gd name="T8" fmla="*/ 0 w 41"/>
                  <a:gd name="T9" fmla="*/ 38 h 124"/>
                </a:gdLst>
                <a:ahLst/>
                <a:cxnLst>
                  <a:cxn ang="0">
                    <a:pos x="T0" y="T1"/>
                  </a:cxn>
                  <a:cxn ang="0">
                    <a:pos x="T2" y="T3"/>
                  </a:cxn>
                  <a:cxn ang="0">
                    <a:pos x="T4" y="T5"/>
                  </a:cxn>
                  <a:cxn ang="0">
                    <a:pos x="T6" y="T7"/>
                  </a:cxn>
                  <a:cxn ang="0">
                    <a:pos x="T8" y="T9"/>
                  </a:cxn>
                </a:cxnLst>
                <a:rect l="0" t="0" r="r" b="b"/>
                <a:pathLst>
                  <a:path w="41" h="124">
                    <a:moveTo>
                      <a:pt x="0" y="38"/>
                    </a:moveTo>
                    <a:lnTo>
                      <a:pt x="10" y="124"/>
                    </a:lnTo>
                    <a:lnTo>
                      <a:pt x="41" y="86"/>
                    </a:lnTo>
                    <a:lnTo>
                      <a:pt x="29" y="0"/>
                    </a:lnTo>
                    <a:lnTo>
                      <a:pt x="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461" name="Freeform 9">
                <a:extLst>
                  <a:ext uri="{FF2B5EF4-FFF2-40B4-BE49-F238E27FC236}">
                    <a16:creationId xmlns:a16="http://schemas.microsoft.com/office/drawing/2014/main" id="{213CB0A6-3AD9-1205-0233-7AC73C5FD2A5}"/>
                  </a:ext>
                </a:extLst>
              </p:cNvPr>
              <p:cNvSpPr>
                <a:spLocks/>
              </p:cNvSpPr>
              <p:nvPr/>
            </p:nvSpPr>
            <p:spPr bwMode="auto">
              <a:xfrm>
                <a:off x="5736051" y="-561578"/>
                <a:ext cx="148572" cy="100971"/>
              </a:xfrm>
              <a:custGeom>
                <a:avLst/>
                <a:gdLst>
                  <a:gd name="T0" fmla="*/ 84 w 103"/>
                  <a:gd name="T1" fmla="*/ 43 h 70"/>
                  <a:gd name="T2" fmla="*/ 0 w 103"/>
                  <a:gd name="T3" fmla="*/ 70 h 70"/>
                  <a:gd name="T4" fmla="*/ 22 w 103"/>
                  <a:gd name="T5" fmla="*/ 27 h 70"/>
                  <a:gd name="T6" fmla="*/ 103 w 103"/>
                  <a:gd name="T7" fmla="*/ 0 h 70"/>
                  <a:gd name="T8" fmla="*/ 84 w 103"/>
                  <a:gd name="T9" fmla="*/ 43 h 70"/>
                </a:gdLst>
                <a:ahLst/>
                <a:cxnLst>
                  <a:cxn ang="0">
                    <a:pos x="T0" y="T1"/>
                  </a:cxn>
                  <a:cxn ang="0">
                    <a:pos x="T2" y="T3"/>
                  </a:cxn>
                  <a:cxn ang="0">
                    <a:pos x="T4" y="T5"/>
                  </a:cxn>
                  <a:cxn ang="0">
                    <a:pos x="T6" y="T7"/>
                  </a:cxn>
                  <a:cxn ang="0">
                    <a:pos x="T8" y="T9"/>
                  </a:cxn>
                </a:cxnLst>
                <a:rect l="0" t="0" r="r" b="b"/>
                <a:pathLst>
                  <a:path w="103" h="70">
                    <a:moveTo>
                      <a:pt x="84" y="43"/>
                    </a:moveTo>
                    <a:lnTo>
                      <a:pt x="0" y="70"/>
                    </a:lnTo>
                    <a:lnTo>
                      <a:pt x="22" y="27"/>
                    </a:lnTo>
                    <a:lnTo>
                      <a:pt x="103" y="0"/>
                    </a:lnTo>
                    <a:lnTo>
                      <a:pt x="84"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462" name="Freeform 10">
                <a:extLst>
                  <a:ext uri="{FF2B5EF4-FFF2-40B4-BE49-F238E27FC236}">
                    <a16:creationId xmlns:a16="http://schemas.microsoft.com/office/drawing/2014/main" id="{AB673BA7-0064-3183-3F06-59A25F75FCC6}"/>
                  </a:ext>
                </a:extLst>
              </p:cNvPr>
              <p:cNvSpPr>
                <a:spLocks/>
              </p:cNvSpPr>
              <p:nvPr/>
            </p:nvSpPr>
            <p:spPr bwMode="auto">
              <a:xfrm>
                <a:off x="5671140" y="-651009"/>
                <a:ext cx="72122" cy="175977"/>
              </a:xfrm>
              <a:custGeom>
                <a:avLst/>
                <a:gdLst>
                  <a:gd name="T0" fmla="*/ 0 w 50"/>
                  <a:gd name="T1" fmla="*/ 41 h 122"/>
                  <a:gd name="T2" fmla="*/ 28 w 50"/>
                  <a:gd name="T3" fmla="*/ 122 h 122"/>
                  <a:gd name="T4" fmla="*/ 50 w 50"/>
                  <a:gd name="T5" fmla="*/ 81 h 122"/>
                  <a:gd name="T6" fmla="*/ 21 w 50"/>
                  <a:gd name="T7" fmla="*/ 0 h 122"/>
                  <a:gd name="T8" fmla="*/ 0 w 50"/>
                  <a:gd name="T9" fmla="*/ 41 h 122"/>
                </a:gdLst>
                <a:ahLst/>
                <a:cxnLst>
                  <a:cxn ang="0">
                    <a:pos x="T0" y="T1"/>
                  </a:cxn>
                  <a:cxn ang="0">
                    <a:pos x="T2" y="T3"/>
                  </a:cxn>
                  <a:cxn ang="0">
                    <a:pos x="T4" y="T5"/>
                  </a:cxn>
                  <a:cxn ang="0">
                    <a:pos x="T6" y="T7"/>
                  </a:cxn>
                  <a:cxn ang="0">
                    <a:pos x="T8" y="T9"/>
                  </a:cxn>
                </a:cxnLst>
                <a:rect l="0" t="0" r="r" b="b"/>
                <a:pathLst>
                  <a:path w="50" h="122">
                    <a:moveTo>
                      <a:pt x="0" y="41"/>
                    </a:moveTo>
                    <a:lnTo>
                      <a:pt x="28" y="122"/>
                    </a:lnTo>
                    <a:lnTo>
                      <a:pt x="50" y="81"/>
                    </a:lnTo>
                    <a:lnTo>
                      <a:pt x="21" y="0"/>
                    </a:lnTo>
                    <a:lnTo>
                      <a:pt x="0"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463" name="Freeform 11">
                <a:extLst>
                  <a:ext uri="{FF2B5EF4-FFF2-40B4-BE49-F238E27FC236}">
                    <a16:creationId xmlns:a16="http://schemas.microsoft.com/office/drawing/2014/main" id="{869F4A2B-C270-0A9A-9900-733DB851BE13}"/>
                  </a:ext>
                </a:extLst>
              </p:cNvPr>
              <p:cNvSpPr>
                <a:spLocks/>
              </p:cNvSpPr>
              <p:nvPr/>
            </p:nvSpPr>
            <p:spPr bwMode="auto">
              <a:xfrm>
                <a:off x="5790863" y="-692840"/>
                <a:ext cx="124050" cy="125493"/>
              </a:xfrm>
              <a:custGeom>
                <a:avLst/>
                <a:gdLst>
                  <a:gd name="T0" fmla="*/ 74 w 86"/>
                  <a:gd name="T1" fmla="*/ 43 h 87"/>
                  <a:gd name="T2" fmla="*/ 0 w 86"/>
                  <a:gd name="T3" fmla="*/ 87 h 87"/>
                  <a:gd name="T4" fmla="*/ 10 w 86"/>
                  <a:gd name="T5" fmla="*/ 41 h 87"/>
                  <a:gd name="T6" fmla="*/ 86 w 86"/>
                  <a:gd name="T7" fmla="*/ 0 h 87"/>
                  <a:gd name="T8" fmla="*/ 74 w 86"/>
                  <a:gd name="T9" fmla="*/ 43 h 87"/>
                </a:gdLst>
                <a:ahLst/>
                <a:cxnLst>
                  <a:cxn ang="0">
                    <a:pos x="T0" y="T1"/>
                  </a:cxn>
                  <a:cxn ang="0">
                    <a:pos x="T2" y="T3"/>
                  </a:cxn>
                  <a:cxn ang="0">
                    <a:pos x="T4" y="T5"/>
                  </a:cxn>
                  <a:cxn ang="0">
                    <a:pos x="T6" y="T7"/>
                  </a:cxn>
                  <a:cxn ang="0">
                    <a:pos x="T8" y="T9"/>
                  </a:cxn>
                </a:cxnLst>
                <a:rect l="0" t="0" r="r" b="b"/>
                <a:pathLst>
                  <a:path w="86" h="87">
                    <a:moveTo>
                      <a:pt x="74" y="43"/>
                    </a:moveTo>
                    <a:lnTo>
                      <a:pt x="0" y="87"/>
                    </a:lnTo>
                    <a:lnTo>
                      <a:pt x="10" y="41"/>
                    </a:lnTo>
                    <a:lnTo>
                      <a:pt x="86" y="0"/>
                    </a:lnTo>
                    <a:lnTo>
                      <a:pt x="74"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464" name="Freeform 12">
                <a:extLst>
                  <a:ext uri="{FF2B5EF4-FFF2-40B4-BE49-F238E27FC236}">
                    <a16:creationId xmlns:a16="http://schemas.microsoft.com/office/drawing/2014/main" id="{21D76E6A-3E02-ED6B-0675-5E96E7514D27}"/>
                  </a:ext>
                </a:extLst>
              </p:cNvPr>
              <p:cNvSpPr>
                <a:spLocks/>
              </p:cNvSpPr>
              <p:nvPr/>
            </p:nvSpPr>
            <p:spPr bwMode="auto">
              <a:xfrm>
                <a:off x="5698547" y="-747653"/>
                <a:ext cx="82220" cy="173093"/>
              </a:xfrm>
              <a:custGeom>
                <a:avLst/>
                <a:gdLst>
                  <a:gd name="T0" fmla="*/ 0 w 57"/>
                  <a:gd name="T1" fmla="*/ 45 h 120"/>
                  <a:gd name="T2" fmla="*/ 45 w 57"/>
                  <a:gd name="T3" fmla="*/ 120 h 120"/>
                  <a:gd name="T4" fmla="*/ 57 w 57"/>
                  <a:gd name="T5" fmla="*/ 74 h 120"/>
                  <a:gd name="T6" fmla="*/ 12 w 57"/>
                  <a:gd name="T7" fmla="*/ 0 h 120"/>
                  <a:gd name="T8" fmla="*/ 0 w 57"/>
                  <a:gd name="T9" fmla="*/ 45 h 120"/>
                </a:gdLst>
                <a:ahLst/>
                <a:cxnLst>
                  <a:cxn ang="0">
                    <a:pos x="T0" y="T1"/>
                  </a:cxn>
                  <a:cxn ang="0">
                    <a:pos x="T2" y="T3"/>
                  </a:cxn>
                  <a:cxn ang="0">
                    <a:pos x="T4" y="T5"/>
                  </a:cxn>
                  <a:cxn ang="0">
                    <a:pos x="T6" y="T7"/>
                  </a:cxn>
                  <a:cxn ang="0">
                    <a:pos x="T8" y="T9"/>
                  </a:cxn>
                </a:cxnLst>
                <a:rect l="0" t="0" r="r" b="b"/>
                <a:pathLst>
                  <a:path w="57" h="120">
                    <a:moveTo>
                      <a:pt x="0" y="45"/>
                    </a:moveTo>
                    <a:lnTo>
                      <a:pt x="45" y="120"/>
                    </a:lnTo>
                    <a:lnTo>
                      <a:pt x="57" y="74"/>
                    </a:lnTo>
                    <a:lnTo>
                      <a:pt x="12" y="0"/>
                    </a:lnTo>
                    <a:lnTo>
                      <a:pt x="0"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465" name="Freeform 13">
                <a:extLst>
                  <a:ext uri="{FF2B5EF4-FFF2-40B4-BE49-F238E27FC236}">
                    <a16:creationId xmlns:a16="http://schemas.microsoft.com/office/drawing/2014/main" id="{62FA5014-0DE4-3902-C21E-9A47FACDAAA1}"/>
                  </a:ext>
                </a:extLst>
              </p:cNvPr>
              <p:cNvSpPr>
                <a:spLocks/>
              </p:cNvSpPr>
              <p:nvPr/>
            </p:nvSpPr>
            <p:spPr bwMode="auto">
              <a:xfrm>
                <a:off x="5818269" y="-831314"/>
                <a:ext cx="100971" cy="148572"/>
              </a:xfrm>
              <a:custGeom>
                <a:avLst/>
                <a:gdLst>
                  <a:gd name="T0" fmla="*/ 67 w 70"/>
                  <a:gd name="T1" fmla="*/ 46 h 103"/>
                  <a:gd name="T2" fmla="*/ 0 w 70"/>
                  <a:gd name="T3" fmla="*/ 103 h 103"/>
                  <a:gd name="T4" fmla="*/ 3 w 70"/>
                  <a:gd name="T5" fmla="*/ 58 h 103"/>
                  <a:gd name="T6" fmla="*/ 70 w 70"/>
                  <a:gd name="T7" fmla="*/ 0 h 103"/>
                  <a:gd name="T8" fmla="*/ 67 w 70"/>
                  <a:gd name="T9" fmla="*/ 46 h 103"/>
                </a:gdLst>
                <a:ahLst/>
                <a:cxnLst>
                  <a:cxn ang="0">
                    <a:pos x="T0" y="T1"/>
                  </a:cxn>
                  <a:cxn ang="0">
                    <a:pos x="T2" y="T3"/>
                  </a:cxn>
                  <a:cxn ang="0">
                    <a:pos x="T4" y="T5"/>
                  </a:cxn>
                  <a:cxn ang="0">
                    <a:pos x="T6" y="T7"/>
                  </a:cxn>
                  <a:cxn ang="0">
                    <a:pos x="T8" y="T9"/>
                  </a:cxn>
                </a:cxnLst>
                <a:rect l="0" t="0" r="r" b="b"/>
                <a:pathLst>
                  <a:path w="70" h="103">
                    <a:moveTo>
                      <a:pt x="67" y="46"/>
                    </a:moveTo>
                    <a:lnTo>
                      <a:pt x="0" y="103"/>
                    </a:lnTo>
                    <a:lnTo>
                      <a:pt x="3" y="58"/>
                    </a:lnTo>
                    <a:lnTo>
                      <a:pt x="70" y="0"/>
                    </a:lnTo>
                    <a:lnTo>
                      <a:pt x="67"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466" name="Freeform 14">
                <a:extLst>
                  <a:ext uri="{FF2B5EF4-FFF2-40B4-BE49-F238E27FC236}">
                    <a16:creationId xmlns:a16="http://schemas.microsoft.com/office/drawing/2014/main" id="{D909FCE2-7348-2E72-C00B-905297C831E9}"/>
                  </a:ext>
                </a:extLst>
              </p:cNvPr>
              <p:cNvSpPr>
                <a:spLocks/>
              </p:cNvSpPr>
              <p:nvPr/>
            </p:nvSpPr>
            <p:spPr bwMode="auto">
              <a:xfrm>
                <a:off x="5708644" y="-841411"/>
                <a:ext cx="89431" cy="158668"/>
              </a:xfrm>
              <a:custGeom>
                <a:avLst/>
                <a:gdLst>
                  <a:gd name="T0" fmla="*/ 0 w 62"/>
                  <a:gd name="T1" fmla="*/ 46 h 110"/>
                  <a:gd name="T2" fmla="*/ 60 w 62"/>
                  <a:gd name="T3" fmla="*/ 110 h 110"/>
                  <a:gd name="T4" fmla="*/ 62 w 62"/>
                  <a:gd name="T5" fmla="*/ 63 h 110"/>
                  <a:gd name="T6" fmla="*/ 2 w 62"/>
                  <a:gd name="T7" fmla="*/ 0 h 110"/>
                  <a:gd name="T8" fmla="*/ 0 w 62"/>
                  <a:gd name="T9" fmla="*/ 46 h 110"/>
                </a:gdLst>
                <a:ahLst/>
                <a:cxnLst>
                  <a:cxn ang="0">
                    <a:pos x="T0" y="T1"/>
                  </a:cxn>
                  <a:cxn ang="0">
                    <a:pos x="T2" y="T3"/>
                  </a:cxn>
                  <a:cxn ang="0">
                    <a:pos x="T4" y="T5"/>
                  </a:cxn>
                  <a:cxn ang="0">
                    <a:pos x="T6" y="T7"/>
                  </a:cxn>
                  <a:cxn ang="0">
                    <a:pos x="T8" y="T9"/>
                  </a:cxn>
                </a:cxnLst>
                <a:rect l="0" t="0" r="r" b="b"/>
                <a:pathLst>
                  <a:path w="62" h="110">
                    <a:moveTo>
                      <a:pt x="0" y="46"/>
                    </a:moveTo>
                    <a:lnTo>
                      <a:pt x="60" y="110"/>
                    </a:lnTo>
                    <a:lnTo>
                      <a:pt x="62" y="63"/>
                    </a:lnTo>
                    <a:lnTo>
                      <a:pt x="2" y="0"/>
                    </a:lnTo>
                    <a:lnTo>
                      <a:pt x="0"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467" name="Freeform 15">
                <a:extLst>
                  <a:ext uri="{FF2B5EF4-FFF2-40B4-BE49-F238E27FC236}">
                    <a16:creationId xmlns:a16="http://schemas.microsoft.com/office/drawing/2014/main" id="{4B6A7DFC-6F43-C6E7-3878-FA1BCD5E1A27}"/>
                  </a:ext>
                </a:extLst>
              </p:cNvPr>
              <p:cNvSpPr>
                <a:spLocks/>
              </p:cNvSpPr>
              <p:nvPr/>
            </p:nvSpPr>
            <p:spPr bwMode="auto">
              <a:xfrm>
                <a:off x="5815384" y="-968345"/>
                <a:ext cx="86546" cy="168766"/>
              </a:xfrm>
              <a:custGeom>
                <a:avLst/>
                <a:gdLst>
                  <a:gd name="T0" fmla="*/ 60 w 60"/>
                  <a:gd name="T1" fmla="*/ 48 h 117"/>
                  <a:gd name="T2" fmla="*/ 7 w 60"/>
                  <a:gd name="T3" fmla="*/ 117 h 117"/>
                  <a:gd name="T4" fmla="*/ 0 w 60"/>
                  <a:gd name="T5" fmla="*/ 72 h 117"/>
                  <a:gd name="T6" fmla="*/ 53 w 60"/>
                  <a:gd name="T7" fmla="*/ 0 h 117"/>
                  <a:gd name="T8" fmla="*/ 60 w 60"/>
                  <a:gd name="T9" fmla="*/ 48 h 117"/>
                </a:gdLst>
                <a:ahLst/>
                <a:cxnLst>
                  <a:cxn ang="0">
                    <a:pos x="T0" y="T1"/>
                  </a:cxn>
                  <a:cxn ang="0">
                    <a:pos x="T2" y="T3"/>
                  </a:cxn>
                  <a:cxn ang="0">
                    <a:pos x="T4" y="T5"/>
                  </a:cxn>
                  <a:cxn ang="0">
                    <a:pos x="T6" y="T7"/>
                  </a:cxn>
                  <a:cxn ang="0">
                    <a:pos x="T8" y="T9"/>
                  </a:cxn>
                </a:cxnLst>
                <a:rect l="0" t="0" r="r" b="b"/>
                <a:pathLst>
                  <a:path w="60" h="117">
                    <a:moveTo>
                      <a:pt x="60" y="48"/>
                    </a:moveTo>
                    <a:lnTo>
                      <a:pt x="7" y="117"/>
                    </a:lnTo>
                    <a:lnTo>
                      <a:pt x="0" y="72"/>
                    </a:lnTo>
                    <a:lnTo>
                      <a:pt x="53" y="0"/>
                    </a:lnTo>
                    <a:lnTo>
                      <a:pt x="60"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468" name="Freeform 16">
                <a:extLst>
                  <a:ext uri="{FF2B5EF4-FFF2-40B4-BE49-F238E27FC236}">
                    <a16:creationId xmlns:a16="http://schemas.microsoft.com/office/drawing/2014/main" id="{ED6F34C7-32C6-2ED8-1A96-09AE4FDF1C08}"/>
                  </a:ext>
                </a:extLst>
              </p:cNvPr>
              <p:cNvSpPr>
                <a:spLocks/>
              </p:cNvSpPr>
              <p:nvPr/>
            </p:nvSpPr>
            <p:spPr bwMode="auto">
              <a:xfrm>
                <a:off x="5688450" y="-933727"/>
                <a:ext cx="112510" cy="137032"/>
              </a:xfrm>
              <a:custGeom>
                <a:avLst/>
                <a:gdLst>
                  <a:gd name="T0" fmla="*/ 7 w 78"/>
                  <a:gd name="T1" fmla="*/ 48 h 95"/>
                  <a:gd name="T2" fmla="*/ 78 w 78"/>
                  <a:gd name="T3" fmla="*/ 95 h 95"/>
                  <a:gd name="T4" fmla="*/ 71 w 78"/>
                  <a:gd name="T5" fmla="*/ 50 h 95"/>
                  <a:gd name="T6" fmla="*/ 0 w 78"/>
                  <a:gd name="T7" fmla="*/ 0 h 95"/>
                  <a:gd name="T8" fmla="*/ 7 w 78"/>
                  <a:gd name="T9" fmla="*/ 48 h 95"/>
                </a:gdLst>
                <a:ahLst/>
                <a:cxnLst>
                  <a:cxn ang="0">
                    <a:pos x="T0" y="T1"/>
                  </a:cxn>
                  <a:cxn ang="0">
                    <a:pos x="T2" y="T3"/>
                  </a:cxn>
                  <a:cxn ang="0">
                    <a:pos x="T4" y="T5"/>
                  </a:cxn>
                  <a:cxn ang="0">
                    <a:pos x="T6" y="T7"/>
                  </a:cxn>
                  <a:cxn ang="0">
                    <a:pos x="T8" y="T9"/>
                  </a:cxn>
                </a:cxnLst>
                <a:rect l="0" t="0" r="r" b="b"/>
                <a:pathLst>
                  <a:path w="78" h="95">
                    <a:moveTo>
                      <a:pt x="7" y="48"/>
                    </a:moveTo>
                    <a:lnTo>
                      <a:pt x="78" y="95"/>
                    </a:lnTo>
                    <a:lnTo>
                      <a:pt x="71" y="50"/>
                    </a:lnTo>
                    <a:lnTo>
                      <a:pt x="0" y="0"/>
                    </a:lnTo>
                    <a:lnTo>
                      <a:pt x="7"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469" name="Freeform 17">
                <a:extLst>
                  <a:ext uri="{FF2B5EF4-FFF2-40B4-BE49-F238E27FC236}">
                    <a16:creationId xmlns:a16="http://schemas.microsoft.com/office/drawing/2014/main" id="{373A42EC-694C-3040-5FCD-D908679D809E}"/>
                  </a:ext>
                </a:extLst>
              </p:cNvPr>
              <p:cNvSpPr>
                <a:spLocks/>
              </p:cNvSpPr>
              <p:nvPr/>
            </p:nvSpPr>
            <p:spPr bwMode="auto">
              <a:xfrm>
                <a:off x="5783651" y="-1093838"/>
                <a:ext cx="76450" cy="177420"/>
              </a:xfrm>
              <a:custGeom>
                <a:avLst/>
                <a:gdLst>
                  <a:gd name="T0" fmla="*/ 53 w 53"/>
                  <a:gd name="T1" fmla="*/ 44 h 123"/>
                  <a:gd name="T2" fmla="*/ 17 w 53"/>
                  <a:gd name="T3" fmla="*/ 123 h 123"/>
                  <a:gd name="T4" fmla="*/ 0 w 53"/>
                  <a:gd name="T5" fmla="*/ 80 h 123"/>
                  <a:gd name="T6" fmla="*/ 36 w 53"/>
                  <a:gd name="T7" fmla="*/ 0 h 123"/>
                  <a:gd name="T8" fmla="*/ 53 w 53"/>
                  <a:gd name="T9" fmla="*/ 44 h 123"/>
                </a:gdLst>
                <a:ahLst/>
                <a:cxnLst>
                  <a:cxn ang="0">
                    <a:pos x="T0" y="T1"/>
                  </a:cxn>
                  <a:cxn ang="0">
                    <a:pos x="T2" y="T3"/>
                  </a:cxn>
                  <a:cxn ang="0">
                    <a:pos x="T4" y="T5"/>
                  </a:cxn>
                  <a:cxn ang="0">
                    <a:pos x="T6" y="T7"/>
                  </a:cxn>
                  <a:cxn ang="0">
                    <a:pos x="T8" y="T9"/>
                  </a:cxn>
                </a:cxnLst>
                <a:rect l="0" t="0" r="r" b="b"/>
                <a:pathLst>
                  <a:path w="53" h="123">
                    <a:moveTo>
                      <a:pt x="53" y="44"/>
                    </a:moveTo>
                    <a:lnTo>
                      <a:pt x="17" y="123"/>
                    </a:lnTo>
                    <a:lnTo>
                      <a:pt x="0" y="80"/>
                    </a:lnTo>
                    <a:lnTo>
                      <a:pt x="36" y="0"/>
                    </a:lnTo>
                    <a:lnTo>
                      <a:pt x="53" y="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470" name="Freeform 18">
                <a:extLst>
                  <a:ext uri="{FF2B5EF4-FFF2-40B4-BE49-F238E27FC236}">
                    <a16:creationId xmlns:a16="http://schemas.microsoft.com/office/drawing/2014/main" id="{19AC7D82-2376-B020-5451-9895FA1FF459}"/>
                  </a:ext>
                </a:extLst>
              </p:cNvPr>
              <p:cNvSpPr>
                <a:spLocks/>
              </p:cNvSpPr>
              <p:nvPr/>
            </p:nvSpPr>
            <p:spPr bwMode="auto">
              <a:xfrm>
                <a:off x="5642292" y="-1017388"/>
                <a:ext cx="141359" cy="111068"/>
              </a:xfrm>
              <a:custGeom>
                <a:avLst/>
                <a:gdLst>
                  <a:gd name="T0" fmla="*/ 17 w 98"/>
                  <a:gd name="T1" fmla="*/ 43 h 77"/>
                  <a:gd name="T2" fmla="*/ 98 w 98"/>
                  <a:gd name="T3" fmla="*/ 77 h 77"/>
                  <a:gd name="T4" fmla="*/ 82 w 98"/>
                  <a:gd name="T5" fmla="*/ 34 h 77"/>
                  <a:gd name="T6" fmla="*/ 0 w 98"/>
                  <a:gd name="T7" fmla="*/ 0 h 77"/>
                  <a:gd name="T8" fmla="*/ 17 w 98"/>
                  <a:gd name="T9" fmla="*/ 43 h 77"/>
                </a:gdLst>
                <a:ahLst/>
                <a:cxnLst>
                  <a:cxn ang="0">
                    <a:pos x="T0" y="T1"/>
                  </a:cxn>
                  <a:cxn ang="0">
                    <a:pos x="T2" y="T3"/>
                  </a:cxn>
                  <a:cxn ang="0">
                    <a:pos x="T4" y="T5"/>
                  </a:cxn>
                  <a:cxn ang="0">
                    <a:pos x="T6" y="T7"/>
                  </a:cxn>
                  <a:cxn ang="0">
                    <a:pos x="T8" y="T9"/>
                  </a:cxn>
                </a:cxnLst>
                <a:rect l="0" t="0" r="r" b="b"/>
                <a:pathLst>
                  <a:path w="98" h="77">
                    <a:moveTo>
                      <a:pt x="17" y="43"/>
                    </a:moveTo>
                    <a:lnTo>
                      <a:pt x="98" y="77"/>
                    </a:lnTo>
                    <a:lnTo>
                      <a:pt x="82" y="34"/>
                    </a:lnTo>
                    <a:lnTo>
                      <a:pt x="0" y="0"/>
                    </a:lnTo>
                    <a:lnTo>
                      <a:pt x="17"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471" name="Freeform 19">
                <a:extLst>
                  <a:ext uri="{FF2B5EF4-FFF2-40B4-BE49-F238E27FC236}">
                    <a16:creationId xmlns:a16="http://schemas.microsoft.com/office/drawing/2014/main" id="{435D7140-2BC9-ACC3-D803-5CFE7733DF4F}"/>
                  </a:ext>
                </a:extLst>
              </p:cNvPr>
              <p:cNvSpPr>
                <a:spLocks/>
              </p:cNvSpPr>
              <p:nvPr/>
            </p:nvSpPr>
            <p:spPr bwMode="auto">
              <a:xfrm>
                <a:off x="5728838" y="-1207790"/>
                <a:ext cx="66352" cy="180305"/>
              </a:xfrm>
              <a:custGeom>
                <a:avLst/>
                <a:gdLst>
                  <a:gd name="T0" fmla="*/ 46 w 46"/>
                  <a:gd name="T1" fmla="*/ 39 h 125"/>
                  <a:gd name="T2" fmla="*/ 27 w 46"/>
                  <a:gd name="T3" fmla="*/ 125 h 125"/>
                  <a:gd name="T4" fmla="*/ 0 w 46"/>
                  <a:gd name="T5" fmla="*/ 87 h 125"/>
                  <a:gd name="T6" fmla="*/ 19 w 46"/>
                  <a:gd name="T7" fmla="*/ 0 h 125"/>
                  <a:gd name="T8" fmla="*/ 46 w 46"/>
                  <a:gd name="T9" fmla="*/ 39 h 125"/>
                </a:gdLst>
                <a:ahLst/>
                <a:cxnLst>
                  <a:cxn ang="0">
                    <a:pos x="T0" y="T1"/>
                  </a:cxn>
                  <a:cxn ang="0">
                    <a:pos x="T2" y="T3"/>
                  </a:cxn>
                  <a:cxn ang="0">
                    <a:pos x="T4" y="T5"/>
                  </a:cxn>
                  <a:cxn ang="0">
                    <a:pos x="T6" y="T7"/>
                  </a:cxn>
                  <a:cxn ang="0">
                    <a:pos x="T8" y="T9"/>
                  </a:cxn>
                </a:cxnLst>
                <a:rect l="0" t="0" r="r" b="b"/>
                <a:pathLst>
                  <a:path w="46" h="125">
                    <a:moveTo>
                      <a:pt x="46" y="39"/>
                    </a:moveTo>
                    <a:lnTo>
                      <a:pt x="27" y="125"/>
                    </a:lnTo>
                    <a:lnTo>
                      <a:pt x="0" y="87"/>
                    </a:lnTo>
                    <a:lnTo>
                      <a:pt x="19" y="0"/>
                    </a:lnTo>
                    <a:lnTo>
                      <a:pt x="46"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472" name="Freeform 20">
                <a:extLst>
                  <a:ext uri="{FF2B5EF4-FFF2-40B4-BE49-F238E27FC236}">
                    <a16:creationId xmlns:a16="http://schemas.microsoft.com/office/drawing/2014/main" id="{37BCB239-EED6-F86A-D08B-3A083CCB16FA}"/>
                  </a:ext>
                </a:extLst>
              </p:cNvPr>
              <p:cNvSpPr>
                <a:spLocks/>
              </p:cNvSpPr>
              <p:nvPr/>
            </p:nvSpPr>
            <p:spPr bwMode="auto">
              <a:xfrm>
                <a:off x="5584594" y="-1093838"/>
                <a:ext cx="161553" cy="80777"/>
              </a:xfrm>
              <a:custGeom>
                <a:avLst/>
                <a:gdLst>
                  <a:gd name="T0" fmla="*/ 26 w 112"/>
                  <a:gd name="T1" fmla="*/ 41 h 56"/>
                  <a:gd name="T2" fmla="*/ 112 w 112"/>
                  <a:gd name="T3" fmla="*/ 56 h 56"/>
                  <a:gd name="T4" fmla="*/ 86 w 112"/>
                  <a:gd name="T5" fmla="*/ 17 h 56"/>
                  <a:gd name="T6" fmla="*/ 0 w 112"/>
                  <a:gd name="T7" fmla="*/ 0 h 56"/>
                  <a:gd name="T8" fmla="*/ 26 w 112"/>
                  <a:gd name="T9" fmla="*/ 41 h 56"/>
                </a:gdLst>
                <a:ahLst/>
                <a:cxnLst>
                  <a:cxn ang="0">
                    <a:pos x="T0" y="T1"/>
                  </a:cxn>
                  <a:cxn ang="0">
                    <a:pos x="T2" y="T3"/>
                  </a:cxn>
                  <a:cxn ang="0">
                    <a:pos x="T4" y="T5"/>
                  </a:cxn>
                  <a:cxn ang="0">
                    <a:pos x="T6" y="T7"/>
                  </a:cxn>
                  <a:cxn ang="0">
                    <a:pos x="T8" y="T9"/>
                  </a:cxn>
                </a:cxnLst>
                <a:rect l="0" t="0" r="r" b="b"/>
                <a:pathLst>
                  <a:path w="112" h="56">
                    <a:moveTo>
                      <a:pt x="26" y="41"/>
                    </a:moveTo>
                    <a:lnTo>
                      <a:pt x="112" y="56"/>
                    </a:lnTo>
                    <a:lnTo>
                      <a:pt x="86" y="17"/>
                    </a:lnTo>
                    <a:lnTo>
                      <a:pt x="0" y="0"/>
                    </a:lnTo>
                    <a:lnTo>
                      <a:pt x="26"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473" name="Freeform 21">
                <a:extLst>
                  <a:ext uri="{FF2B5EF4-FFF2-40B4-BE49-F238E27FC236}">
                    <a16:creationId xmlns:a16="http://schemas.microsoft.com/office/drawing/2014/main" id="{B56DB0A4-19B9-1C35-419E-FD186F48A54D}"/>
                  </a:ext>
                </a:extLst>
              </p:cNvPr>
              <p:cNvSpPr>
                <a:spLocks/>
              </p:cNvSpPr>
              <p:nvPr/>
            </p:nvSpPr>
            <p:spPr bwMode="auto">
              <a:xfrm>
                <a:off x="5653831" y="-1300106"/>
                <a:ext cx="50486" cy="173093"/>
              </a:xfrm>
              <a:custGeom>
                <a:avLst/>
                <a:gdLst>
                  <a:gd name="T0" fmla="*/ 35 w 35"/>
                  <a:gd name="T1" fmla="*/ 33 h 120"/>
                  <a:gd name="T2" fmla="*/ 33 w 35"/>
                  <a:gd name="T3" fmla="*/ 120 h 120"/>
                  <a:gd name="T4" fmla="*/ 0 w 35"/>
                  <a:gd name="T5" fmla="*/ 88 h 120"/>
                  <a:gd name="T6" fmla="*/ 2 w 35"/>
                  <a:gd name="T7" fmla="*/ 0 h 120"/>
                  <a:gd name="T8" fmla="*/ 35 w 35"/>
                  <a:gd name="T9" fmla="*/ 33 h 120"/>
                </a:gdLst>
                <a:ahLst/>
                <a:cxnLst>
                  <a:cxn ang="0">
                    <a:pos x="T0" y="T1"/>
                  </a:cxn>
                  <a:cxn ang="0">
                    <a:pos x="T2" y="T3"/>
                  </a:cxn>
                  <a:cxn ang="0">
                    <a:pos x="T4" y="T5"/>
                  </a:cxn>
                  <a:cxn ang="0">
                    <a:pos x="T6" y="T7"/>
                  </a:cxn>
                  <a:cxn ang="0">
                    <a:pos x="T8" y="T9"/>
                  </a:cxn>
                </a:cxnLst>
                <a:rect l="0" t="0" r="r" b="b"/>
                <a:pathLst>
                  <a:path w="35" h="120">
                    <a:moveTo>
                      <a:pt x="35" y="33"/>
                    </a:moveTo>
                    <a:lnTo>
                      <a:pt x="33" y="120"/>
                    </a:lnTo>
                    <a:lnTo>
                      <a:pt x="0" y="88"/>
                    </a:lnTo>
                    <a:lnTo>
                      <a:pt x="2" y="0"/>
                    </a:lnTo>
                    <a:lnTo>
                      <a:pt x="35"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474" name="Freeform 22">
                <a:extLst>
                  <a:ext uri="{FF2B5EF4-FFF2-40B4-BE49-F238E27FC236}">
                    <a16:creationId xmlns:a16="http://schemas.microsoft.com/office/drawing/2014/main" id="{9676CEAE-013B-6077-6F90-5578329585F6}"/>
                  </a:ext>
                </a:extLst>
              </p:cNvPr>
              <p:cNvSpPr>
                <a:spLocks/>
              </p:cNvSpPr>
              <p:nvPr/>
            </p:nvSpPr>
            <p:spPr bwMode="auto">
              <a:xfrm>
                <a:off x="5512472" y="-1155862"/>
                <a:ext cx="171651" cy="51928"/>
              </a:xfrm>
              <a:custGeom>
                <a:avLst/>
                <a:gdLst>
                  <a:gd name="T0" fmla="*/ 31 w 119"/>
                  <a:gd name="T1" fmla="*/ 36 h 36"/>
                  <a:gd name="T2" fmla="*/ 119 w 119"/>
                  <a:gd name="T3" fmla="*/ 31 h 36"/>
                  <a:gd name="T4" fmla="*/ 86 w 119"/>
                  <a:gd name="T5" fmla="*/ 0 h 36"/>
                  <a:gd name="T6" fmla="*/ 0 w 119"/>
                  <a:gd name="T7" fmla="*/ 3 h 36"/>
                  <a:gd name="T8" fmla="*/ 31 w 119"/>
                  <a:gd name="T9" fmla="*/ 36 h 36"/>
                </a:gdLst>
                <a:ahLst/>
                <a:cxnLst>
                  <a:cxn ang="0">
                    <a:pos x="T0" y="T1"/>
                  </a:cxn>
                  <a:cxn ang="0">
                    <a:pos x="T2" y="T3"/>
                  </a:cxn>
                  <a:cxn ang="0">
                    <a:pos x="T4" y="T5"/>
                  </a:cxn>
                  <a:cxn ang="0">
                    <a:pos x="T6" y="T7"/>
                  </a:cxn>
                  <a:cxn ang="0">
                    <a:pos x="T8" y="T9"/>
                  </a:cxn>
                </a:cxnLst>
                <a:rect l="0" t="0" r="r" b="b"/>
                <a:pathLst>
                  <a:path w="119" h="36">
                    <a:moveTo>
                      <a:pt x="31" y="36"/>
                    </a:moveTo>
                    <a:lnTo>
                      <a:pt x="119" y="31"/>
                    </a:lnTo>
                    <a:lnTo>
                      <a:pt x="86" y="0"/>
                    </a:lnTo>
                    <a:lnTo>
                      <a:pt x="0" y="3"/>
                    </a:lnTo>
                    <a:lnTo>
                      <a:pt x="31"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475" name="Freeform 23">
                <a:extLst>
                  <a:ext uri="{FF2B5EF4-FFF2-40B4-BE49-F238E27FC236}">
                    <a16:creationId xmlns:a16="http://schemas.microsoft.com/office/drawing/2014/main" id="{86C0052B-B00A-DEA0-0FDE-2FF72CB56E45}"/>
                  </a:ext>
                </a:extLst>
              </p:cNvPr>
              <p:cNvSpPr>
                <a:spLocks/>
              </p:cNvSpPr>
              <p:nvPr/>
            </p:nvSpPr>
            <p:spPr bwMode="auto">
              <a:xfrm>
                <a:off x="5294664" y="-299054"/>
                <a:ext cx="258197" cy="93759"/>
              </a:xfrm>
              <a:custGeom>
                <a:avLst/>
                <a:gdLst>
                  <a:gd name="T0" fmla="*/ 75 w 75"/>
                  <a:gd name="T1" fmla="*/ 2 h 27"/>
                  <a:gd name="T2" fmla="*/ 0 w 75"/>
                  <a:gd name="T3" fmla="*/ 27 h 27"/>
                  <a:gd name="T4" fmla="*/ 0 w 75"/>
                  <a:gd name="T5" fmla="*/ 19 h 27"/>
                  <a:gd name="T6" fmla="*/ 74 w 75"/>
                  <a:gd name="T7" fmla="*/ 0 h 27"/>
                  <a:gd name="T8" fmla="*/ 75 w 75"/>
                  <a:gd name="T9" fmla="*/ 2 h 27"/>
                </a:gdLst>
                <a:ahLst/>
                <a:cxnLst>
                  <a:cxn ang="0">
                    <a:pos x="T0" y="T1"/>
                  </a:cxn>
                  <a:cxn ang="0">
                    <a:pos x="T2" y="T3"/>
                  </a:cxn>
                  <a:cxn ang="0">
                    <a:pos x="T4" y="T5"/>
                  </a:cxn>
                  <a:cxn ang="0">
                    <a:pos x="T6" y="T7"/>
                  </a:cxn>
                  <a:cxn ang="0">
                    <a:pos x="T8" y="T9"/>
                  </a:cxn>
                </a:cxnLst>
                <a:rect l="0" t="0" r="r" b="b"/>
                <a:pathLst>
                  <a:path w="75" h="27">
                    <a:moveTo>
                      <a:pt x="75" y="2"/>
                    </a:moveTo>
                    <a:cubicBezTo>
                      <a:pt x="53" y="16"/>
                      <a:pt x="27" y="25"/>
                      <a:pt x="0" y="27"/>
                    </a:cubicBezTo>
                    <a:cubicBezTo>
                      <a:pt x="0" y="19"/>
                      <a:pt x="0" y="19"/>
                      <a:pt x="0" y="19"/>
                    </a:cubicBezTo>
                    <a:cubicBezTo>
                      <a:pt x="25" y="19"/>
                      <a:pt x="51" y="13"/>
                      <a:pt x="74" y="0"/>
                    </a:cubicBezTo>
                    <a:lnTo>
                      <a:pt x="75"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476" name="Freeform 24">
                <a:extLst>
                  <a:ext uri="{FF2B5EF4-FFF2-40B4-BE49-F238E27FC236}">
                    <a16:creationId xmlns:a16="http://schemas.microsoft.com/office/drawing/2014/main" id="{4D838ED4-C75D-F0BA-27D7-E5E262ABC344}"/>
                  </a:ext>
                </a:extLst>
              </p:cNvPr>
              <p:cNvSpPr>
                <a:spLocks/>
              </p:cNvSpPr>
              <p:nvPr/>
            </p:nvSpPr>
            <p:spPr bwMode="auto">
              <a:xfrm>
                <a:off x="5597576" y="-1317415"/>
                <a:ext cx="34619" cy="124050"/>
              </a:xfrm>
              <a:custGeom>
                <a:avLst/>
                <a:gdLst>
                  <a:gd name="T0" fmla="*/ 24 w 24"/>
                  <a:gd name="T1" fmla="*/ 24 h 86"/>
                  <a:gd name="T2" fmla="*/ 24 w 24"/>
                  <a:gd name="T3" fmla="*/ 86 h 86"/>
                  <a:gd name="T4" fmla="*/ 0 w 24"/>
                  <a:gd name="T5" fmla="*/ 62 h 86"/>
                  <a:gd name="T6" fmla="*/ 0 w 24"/>
                  <a:gd name="T7" fmla="*/ 0 h 86"/>
                  <a:gd name="T8" fmla="*/ 24 w 24"/>
                  <a:gd name="T9" fmla="*/ 24 h 86"/>
                </a:gdLst>
                <a:ahLst/>
                <a:cxnLst>
                  <a:cxn ang="0">
                    <a:pos x="T0" y="T1"/>
                  </a:cxn>
                  <a:cxn ang="0">
                    <a:pos x="T2" y="T3"/>
                  </a:cxn>
                  <a:cxn ang="0">
                    <a:pos x="T4" y="T5"/>
                  </a:cxn>
                  <a:cxn ang="0">
                    <a:pos x="T6" y="T7"/>
                  </a:cxn>
                  <a:cxn ang="0">
                    <a:pos x="T8" y="T9"/>
                  </a:cxn>
                </a:cxnLst>
                <a:rect l="0" t="0" r="r" b="b"/>
                <a:pathLst>
                  <a:path w="24" h="86">
                    <a:moveTo>
                      <a:pt x="24" y="24"/>
                    </a:moveTo>
                    <a:lnTo>
                      <a:pt x="24" y="86"/>
                    </a:lnTo>
                    <a:lnTo>
                      <a:pt x="0" y="62"/>
                    </a:lnTo>
                    <a:lnTo>
                      <a:pt x="0" y="0"/>
                    </a:lnTo>
                    <a:lnTo>
                      <a:pt x="24"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477" name="Freeform 25">
                <a:extLst>
                  <a:ext uri="{FF2B5EF4-FFF2-40B4-BE49-F238E27FC236}">
                    <a16:creationId xmlns:a16="http://schemas.microsoft.com/office/drawing/2014/main" id="{AEBF84BA-E532-8918-2C50-8A9118865293}"/>
                  </a:ext>
                </a:extLst>
              </p:cNvPr>
              <p:cNvSpPr>
                <a:spLocks/>
              </p:cNvSpPr>
              <p:nvPr/>
            </p:nvSpPr>
            <p:spPr bwMode="auto">
              <a:xfrm>
                <a:off x="5495163" y="-1213560"/>
                <a:ext cx="124050" cy="37503"/>
              </a:xfrm>
              <a:custGeom>
                <a:avLst/>
                <a:gdLst>
                  <a:gd name="T0" fmla="*/ 24 w 86"/>
                  <a:gd name="T1" fmla="*/ 26 h 26"/>
                  <a:gd name="T2" fmla="*/ 86 w 86"/>
                  <a:gd name="T3" fmla="*/ 24 h 26"/>
                  <a:gd name="T4" fmla="*/ 62 w 86"/>
                  <a:gd name="T5" fmla="*/ 0 h 26"/>
                  <a:gd name="T6" fmla="*/ 0 w 86"/>
                  <a:gd name="T7" fmla="*/ 2 h 26"/>
                  <a:gd name="T8" fmla="*/ 24 w 86"/>
                  <a:gd name="T9" fmla="*/ 26 h 26"/>
                </a:gdLst>
                <a:ahLst/>
                <a:cxnLst>
                  <a:cxn ang="0">
                    <a:pos x="T0" y="T1"/>
                  </a:cxn>
                  <a:cxn ang="0">
                    <a:pos x="T2" y="T3"/>
                  </a:cxn>
                  <a:cxn ang="0">
                    <a:pos x="T4" y="T5"/>
                  </a:cxn>
                  <a:cxn ang="0">
                    <a:pos x="T6" y="T7"/>
                  </a:cxn>
                  <a:cxn ang="0">
                    <a:pos x="T8" y="T9"/>
                  </a:cxn>
                </a:cxnLst>
                <a:rect l="0" t="0" r="r" b="b"/>
                <a:pathLst>
                  <a:path w="86" h="26">
                    <a:moveTo>
                      <a:pt x="24" y="26"/>
                    </a:moveTo>
                    <a:lnTo>
                      <a:pt x="86" y="24"/>
                    </a:lnTo>
                    <a:lnTo>
                      <a:pt x="62" y="0"/>
                    </a:lnTo>
                    <a:lnTo>
                      <a:pt x="0" y="2"/>
                    </a:lnTo>
                    <a:lnTo>
                      <a:pt x="24"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grpSp>
        <p:grpSp>
          <p:nvGrpSpPr>
            <p:cNvPr id="478" name="组合 477">
              <a:extLst>
                <a:ext uri="{FF2B5EF4-FFF2-40B4-BE49-F238E27FC236}">
                  <a16:creationId xmlns:a16="http://schemas.microsoft.com/office/drawing/2014/main" id="{04A1FA35-3033-17CC-D975-EC5627842BD5}"/>
                </a:ext>
              </a:extLst>
            </p:cNvPr>
            <p:cNvGrpSpPr/>
            <p:nvPr/>
          </p:nvGrpSpPr>
          <p:grpSpPr>
            <a:xfrm>
              <a:off x="3242552" y="5990719"/>
              <a:ext cx="255329" cy="403528"/>
              <a:chOff x="5294664" y="-1317415"/>
              <a:chExt cx="624576" cy="1112120"/>
            </a:xfrm>
            <a:gradFill flip="none" rotWithShape="1">
              <a:gsLst>
                <a:gs pos="71000">
                  <a:schemeClr val="accent4">
                    <a:lumMod val="40000"/>
                    <a:lumOff val="60000"/>
                  </a:schemeClr>
                </a:gs>
                <a:gs pos="0">
                  <a:schemeClr val="accent4">
                    <a:lumMod val="20000"/>
                    <a:lumOff val="80000"/>
                  </a:schemeClr>
                </a:gs>
                <a:gs pos="100000">
                  <a:schemeClr val="accent4">
                    <a:lumMod val="20000"/>
                    <a:lumOff val="80000"/>
                  </a:schemeClr>
                </a:gs>
                <a:gs pos="39000">
                  <a:schemeClr val="accent4">
                    <a:lumMod val="10000"/>
                    <a:lumOff val="90000"/>
                  </a:schemeClr>
                </a:gs>
              </a:gsLst>
              <a:lin ang="5400000" scaled="1"/>
              <a:tileRect/>
            </a:gradFill>
          </p:grpSpPr>
          <p:sp>
            <p:nvSpPr>
              <p:cNvPr id="479" name="Freeform 5">
                <a:extLst>
                  <a:ext uri="{FF2B5EF4-FFF2-40B4-BE49-F238E27FC236}">
                    <a16:creationId xmlns:a16="http://schemas.microsoft.com/office/drawing/2014/main" id="{71CA10FE-4B4F-E569-92FE-14FE4924DE2A}"/>
                  </a:ext>
                </a:extLst>
              </p:cNvPr>
              <p:cNvSpPr>
                <a:spLocks/>
              </p:cNvSpPr>
              <p:nvPr/>
            </p:nvSpPr>
            <p:spPr bwMode="auto">
              <a:xfrm>
                <a:off x="5570169" y="-339442"/>
                <a:ext cx="175978" cy="57698"/>
              </a:xfrm>
              <a:custGeom>
                <a:avLst/>
                <a:gdLst>
                  <a:gd name="T0" fmla="*/ 86 w 122"/>
                  <a:gd name="T1" fmla="*/ 40 h 40"/>
                  <a:gd name="T2" fmla="*/ 0 w 122"/>
                  <a:gd name="T3" fmla="*/ 31 h 40"/>
                  <a:gd name="T4" fmla="*/ 36 w 122"/>
                  <a:gd name="T5" fmla="*/ 0 h 40"/>
                  <a:gd name="T6" fmla="*/ 122 w 122"/>
                  <a:gd name="T7" fmla="*/ 12 h 40"/>
                  <a:gd name="T8" fmla="*/ 86 w 122"/>
                  <a:gd name="T9" fmla="*/ 40 h 40"/>
                </a:gdLst>
                <a:ahLst/>
                <a:cxnLst>
                  <a:cxn ang="0">
                    <a:pos x="T0" y="T1"/>
                  </a:cxn>
                  <a:cxn ang="0">
                    <a:pos x="T2" y="T3"/>
                  </a:cxn>
                  <a:cxn ang="0">
                    <a:pos x="T4" y="T5"/>
                  </a:cxn>
                  <a:cxn ang="0">
                    <a:pos x="T6" y="T7"/>
                  </a:cxn>
                  <a:cxn ang="0">
                    <a:pos x="T8" y="T9"/>
                  </a:cxn>
                </a:cxnLst>
                <a:rect l="0" t="0" r="r" b="b"/>
                <a:pathLst>
                  <a:path w="122" h="40">
                    <a:moveTo>
                      <a:pt x="86" y="40"/>
                    </a:moveTo>
                    <a:lnTo>
                      <a:pt x="0" y="31"/>
                    </a:lnTo>
                    <a:lnTo>
                      <a:pt x="36" y="0"/>
                    </a:lnTo>
                    <a:lnTo>
                      <a:pt x="122" y="12"/>
                    </a:lnTo>
                    <a:lnTo>
                      <a:pt x="86"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480" name="Freeform 6">
                <a:extLst>
                  <a:ext uri="{FF2B5EF4-FFF2-40B4-BE49-F238E27FC236}">
                    <a16:creationId xmlns:a16="http://schemas.microsoft.com/office/drawing/2014/main" id="{5D21F860-978B-4B27-3D85-F05D986D432C}"/>
                  </a:ext>
                </a:extLst>
              </p:cNvPr>
              <p:cNvSpPr>
                <a:spLocks/>
              </p:cNvSpPr>
              <p:nvPr/>
            </p:nvSpPr>
            <p:spPr bwMode="auto">
              <a:xfrm>
                <a:off x="5552860" y="-485129"/>
                <a:ext cx="62025" cy="168766"/>
              </a:xfrm>
              <a:custGeom>
                <a:avLst/>
                <a:gdLst>
                  <a:gd name="T0" fmla="*/ 7 w 43"/>
                  <a:gd name="T1" fmla="*/ 31 h 117"/>
                  <a:gd name="T2" fmla="*/ 0 w 43"/>
                  <a:gd name="T3" fmla="*/ 117 h 117"/>
                  <a:gd name="T4" fmla="*/ 36 w 43"/>
                  <a:gd name="T5" fmla="*/ 89 h 117"/>
                  <a:gd name="T6" fmla="*/ 43 w 43"/>
                  <a:gd name="T7" fmla="*/ 0 h 117"/>
                  <a:gd name="T8" fmla="*/ 7 w 43"/>
                  <a:gd name="T9" fmla="*/ 31 h 117"/>
                </a:gdLst>
                <a:ahLst/>
                <a:cxnLst>
                  <a:cxn ang="0">
                    <a:pos x="T0" y="T1"/>
                  </a:cxn>
                  <a:cxn ang="0">
                    <a:pos x="T2" y="T3"/>
                  </a:cxn>
                  <a:cxn ang="0">
                    <a:pos x="T4" y="T5"/>
                  </a:cxn>
                  <a:cxn ang="0">
                    <a:pos x="T6" y="T7"/>
                  </a:cxn>
                  <a:cxn ang="0">
                    <a:pos x="T8" y="T9"/>
                  </a:cxn>
                </a:cxnLst>
                <a:rect l="0" t="0" r="r" b="b"/>
                <a:pathLst>
                  <a:path w="43" h="117">
                    <a:moveTo>
                      <a:pt x="7" y="31"/>
                    </a:moveTo>
                    <a:lnTo>
                      <a:pt x="0" y="117"/>
                    </a:lnTo>
                    <a:lnTo>
                      <a:pt x="36" y="89"/>
                    </a:lnTo>
                    <a:lnTo>
                      <a:pt x="43" y="0"/>
                    </a:lnTo>
                    <a:lnTo>
                      <a:pt x="7"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481" name="Freeform 7">
                <a:extLst>
                  <a:ext uri="{FF2B5EF4-FFF2-40B4-BE49-F238E27FC236}">
                    <a16:creationId xmlns:a16="http://schemas.microsoft.com/office/drawing/2014/main" id="{D333E5E0-E7A4-75D6-159C-176A5BD96CFC}"/>
                  </a:ext>
                </a:extLst>
              </p:cNvPr>
              <p:cNvSpPr>
                <a:spLocks/>
              </p:cNvSpPr>
              <p:nvPr/>
            </p:nvSpPr>
            <p:spPr bwMode="auto">
              <a:xfrm>
                <a:off x="5659601" y="-433201"/>
                <a:ext cx="170208" cy="62025"/>
              </a:xfrm>
              <a:custGeom>
                <a:avLst/>
                <a:gdLst>
                  <a:gd name="T0" fmla="*/ 89 w 118"/>
                  <a:gd name="T1" fmla="*/ 36 h 43"/>
                  <a:gd name="T2" fmla="*/ 0 w 118"/>
                  <a:gd name="T3" fmla="*/ 43 h 43"/>
                  <a:gd name="T4" fmla="*/ 29 w 118"/>
                  <a:gd name="T5" fmla="*/ 7 h 43"/>
                  <a:gd name="T6" fmla="*/ 118 w 118"/>
                  <a:gd name="T7" fmla="*/ 0 h 43"/>
                  <a:gd name="T8" fmla="*/ 89 w 118"/>
                  <a:gd name="T9" fmla="*/ 36 h 43"/>
                </a:gdLst>
                <a:ahLst/>
                <a:cxnLst>
                  <a:cxn ang="0">
                    <a:pos x="T0" y="T1"/>
                  </a:cxn>
                  <a:cxn ang="0">
                    <a:pos x="T2" y="T3"/>
                  </a:cxn>
                  <a:cxn ang="0">
                    <a:pos x="T4" y="T5"/>
                  </a:cxn>
                  <a:cxn ang="0">
                    <a:pos x="T6" y="T7"/>
                  </a:cxn>
                  <a:cxn ang="0">
                    <a:pos x="T8" y="T9"/>
                  </a:cxn>
                </a:cxnLst>
                <a:rect l="0" t="0" r="r" b="b"/>
                <a:pathLst>
                  <a:path w="118" h="43">
                    <a:moveTo>
                      <a:pt x="89" y="36"/>
                    </a:moveTo>
                    <a:lnTo>
                      <a:pt x="0" y="43"/>
                    </a:lnTo>
                    <a:lnTo>
                      <a:pt x="29" y="7"/>
                    </a:lnTo>
                    <a:lnTo>
                      <a:pt x="118" y="0"/>
                    </a:lnTo>
                    <a:lnTo>
                      <a:pt x="8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482" name="Freeform 8">
                <a:extLst>
                  <a:ext uri="{FF2B5EF4-FFF2-40B4-BE49-F238E27FC236}">
                    <a16:creationId xmlns:a16="http://schemas.microsoft.com/office/drawing/2014/main" id="{4E12279D-A615-0B31-0A0A-45ED0446D5B9}"/>
                  </a:ext>
                </a:extLst>
              </p:cNvPr>
              <p:cNvSpPr>
                <a:spLocks/>
              </p:cNvSpPr>
              <p:nvPr/>
            </p:nvSpPr>
            <p:spPr bwMode="auto">
              <a:xfrm>
                <a:off x="5624982" y="-564463"/>
                <a:ext cx="59140" cy="178862"/>
              </a:xfrm>
              <a:custGeom>
                <a:avLst/>
                <a:gdLst>
                  <a:gd name="T0" fmla="*/ 0 w 41"/>
                  <a:gd name="T1" fmla="*/ 38 h 124"/>
                  <a:gd name="T2" fmla="*/ 10 w 41"/>
                  <a:gd name="T3" fmla="*/ 124 h 124"/>
                  <a:gd name="T4" fmla="*/ 41 w 41"/>
                  <a:gd name="T5" fmla="*/ 86 h 124"/>
                  <a:gd name="T6" fmla="*/ 29 w 41"/>
                  <a:gd name="T7" fmla="*/ 0 h 124"/>
                  <a:gd name="T8" fmla="*/ 0 w 41"/>
                  <a:gd name="T9" fmla="*/ 38 h 124"/>
                </a:gdLst>
                <a:ahLst/>
                <a:cxnLst>
                  <a:cxn ang="0">
                    <a:pos x="T0" y="T1"/>
                  </a:cxn>
                  <a:cxn ang="0">
                    <a:pos x="T2" y="T3"/>
                  </a:cxn>
                  <a:cxn ang="0">
                    <a:pos x="T4" y="T5"/>
                  </a:cxn>
                  <a:cxn ang="0">
                    <a:pos x="T6" y="T7"/>
                  </a:cxn>
                  <a:cxn ang="0">
                    <a:pos x="T8" y="T9"/>
                  </a:cxn>
                </a:cxnLst>
                <a:rect l="0" t="0" r="r" b="b"/>
                <a:pathLst>
                  <a:path w="41" h="124">
                    <a:moveTo>
                      <a:pt x="0" y="38"/>
                    </a:moveTo>
                    <a:lnTo>
                      <a:pt x="10" y="124"/>
                    </a:lnTo>
                    <a:lnTo>
                      <a:pt x="41" y="86"/>
                    </a:lnTo>
                    <a:lnTo>
                      <a:pt x="29" y="0"/>
                    </a:lnTo>
                    <a:lnTo>
                      <a:pt x="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483" name="Freeform 9">
                <a:extLst>
                  <a:ext uri="{FF2B5EF4-FFF2-40B4-BE49-F238E27FC236}">
                    <a16:creationId xmlns:a16="http://schemas.microsoft.com/office/drawing/2014/main" id="{F2A8FED2-5B46-4E60-BF4A-1E966BA8A45C}"/>
                  </a:ext>
                </a:extLst>
              </p:cNvPr>
              <p:cNvSpPr>
                <a:spLocks/>
              </p:cNvSpPr>
              <p:nvPr/>
            </p:nvSpPr>
            <p:spPr bwMode="auto">
              <a:xfrm>
                <a:off x="5736051" y="-561578"/>
                <a:ext cx="148572" cy="100971"/>
              </a:xfrm>
              <a:custGeom>
                <a:avLst/>
                <a:gdLst>
                  <a:gd name="T0" fmla="*/ 84 w 103"/>
                  <a:gd name="T1" fmla="*/ 43 h 70"/>
                  <a:gd name="T2" fmla="*/ 0 w 103"/>
                  <a:gd name="T3" fmla="*/ 70 h 70"/>
                  <a:gd name="T4" fmla="*/ 22 w 103"/>
                  <a:gd name="T5" fmla="*/ 27 h 70"/>
                  <a:gd name="T6" fmla="*/ 103 w 103"/>
                  <a:gd name="T7" fmla="*/ 0 h 70"/>
                  <a:gd name="T8" fmla="*/ 84 w 103"/>
                  <a:gd name="T9" fmla="*/ 43 h 70"/>
                </a:gdLst>
                <a:ahLst/>
                <a:cxnLst>
                  <a:cxn ang="0">
                    <a:pos x="T0" y="T1"/>
                  </a:cxn>
                  <a:cxn ang="0">
                    <a:pos x="T2" y="T3"/>
                  </a:cxn>
                  <a:cxn ang="0">
                    <a:pos x="T4" y="T5"/>
                  </a:cxn>
                  <a:cxn ang="0">
                    <a:pos x="T6" y="T7"/>
                  </a:cxn>
                  <a:cxn ang="0">
                    <a:pos x="T8" y="T9"/>
                  </a:cxn>
                </a:cxnLst>
                <a:rect l="0" t="0" r="r" b="b"/>
                <a:pathLst>
                  <a:path w="103" h="70">
                    <a:moveTo>
                      <a:pt x="84" y="43"/>
                    </a:moveTo>
                    <a:lnTo>
                      <a:pt x="0" y="70"/>
                    </a:lnTo>
                    <a:lnTo>
                      <a:pt x="22" y="27"/>
                    </a:lnTo>
                    <a:lnTo>
                      <a:pt x="103" y="0"/>
                    </a:lnTo>
                    <a:lnTo>
                      <a:pt x="84"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484" name="Freeform 10">
                <a:extLst>
                  <a:ext uri="{FF2B5EF4-FFF2-40B4-BE49-F238E27FC236}">
                    <a16:creationId xmlns:a16="http://schemas.microsoft.com/office/drawing/2014/main" id="{AEEE397A-5361-C09A-BDE0-B29BF7B5F65A}"/>
                  </a:ext>
                </a:extLst>
              </p:cNvPr>
              <p:cNvSpPr>
                <a:spLocks/>
              </p:cNvSpPr>
              <p:nvPr/>
            </p:nvSpPr>
            <p:spPr bwMode="auto">
              <a:xfrm>
                <a:off x="5671140" y="-651009"/>
                <a:ext cx="72122" cy="175977"/>
              </a:xfrm>
              <a:custGeom>
                <a:avLst/>
                <a:gdLst>
                  <a:gd name="T0" fmla="*/ 0 w 50"/>
                  <a:gd name="T1" fmla="*/ 41 h 122"/>
                  <a:gd name="T2" fmla="*/ 28 w 50"/>
                  <a:gd name="T3" fmla="*/ 122 h 122"/>
                  <a:gd name="T4" fmla="*/ 50 w 50"/>
                  <a:gd name="T5" fmla="*/ 81 h 122"/>
                  <a:gd name="T6" fmla="*/ 21 w 50"/>
                  <a:gd name="T7" fmla="*/ 0 h 122"/>
                  <a:gd name="T8" fmla="*/ 0 w 50"/>
                  <a:gd name="T9" fmla="*/ 41 h 122"/>
                </a:gdLst>
                <a:ahLst/>
                <a:cxnLst>
                  <a:cxn ang="0">
                    <a:pos x="T0" y="T1"/>
                  </a:cxn>
                  <a:cxn ang="0">
                    <a:pos x="T2" y="T3"/>
                  </a:cxn>
                  <a:cxn ang="0">
                    <a:pos x="T4" y="T5"/>
                  </a:cxn>
                  <a:cxn ang="0">
                    <a:pos x="T6" y="T7"/>
                  </a:cxn>
                  <a:cxn ang="0">
                    <a:pos x="T8" y="T9"/>
                  </a:cxn>
                </a:cxnLst>
                <a:rect l="0" t="0" r="r" b="b"/>
                <a:pathLst>
                  <a:path w="50" h="122">
                    <a:moveTo>
                      <a:pt x="0" y="41"/>
                    </a:moveTo>
                    <a:lnTo>
                      <a:pt x="28" y="122"/>
                    </a:lnTo>
                    <a:lnTo>
                      <a:pt x="50" y="81"/>
                    </a:lnTo>
                    <a:lnTo>
                      <a:pt x="21" y="0"/>
                    </a:lnTo>
                    <a:lnTo>
                      <a:pt x="0"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485" name="Freeform 11">
                <a:extLst>
                  <a:ext uri="{FF2B5EF4-FFF2-40B4-BE49-F238E27FC236}">
                    <a16:creationId xmlns:a16="http://schemas.microsoft.com/office/drawing/2014/main" id="{2353A0B5-C822-CF7E-401E-B855CF3AFC68}"/>
                  </a:ext>
                </a:extLst>
              </p:cNvPr>
              <p:cNvSpPr>
                <a:spLocks/>
              </p:cNvSpPr>
              <p:nvPr/>
            </p:nvSpPr>
            <p:spPr bwMode="auto">
              <a:xfrm>
                <a:off x="5790863" y="-692840"/>
                <a:ext cx="124050" cy="125493"/>
              </a:xfrm>
              <a:custGeom>
                <a:avLst/>
                <a:gdLst>
                  <a:gd name="T0" fmla="*/ 74 w 86"/>
                  <a:gd name="T1" fmla="*/ 43 h 87"/>
                  <a:gd name="T2" fmla="*/ 0 w 86"/>
                  <a:gd name="T3" fmla="*/ 87 h 87"/>
                  <a:gd name="T4" fmla="*/ 10 w 86"/>
                  <a:gd name="T5" fmla="*/ 41 h 87"/>
                  <a:gd name="T6" fmla="*/ 86 w 86"/>
                  <a:gd name="T7" fmla="*/ 0 h 87"/>
                  <a:gd name="T8" fmla="*/ 74 w 86"/>
                  <a:gd name="T9" fmla="*/ 43 h 87"/>
                </a:gdLst>
                <a:ahLst/>
                <a:cxnLst>
                  <a:cxn ang="0">
                    <a:pos x="T0" y="T1"/>
                  </a:cxn>
                  <a:cxn ang="0">
                    <a:pos x="T2" y="T3"/>
                  </a:cxn>
                  <a:cxn ang="0">
                    <a:pos x="T4" y="T5"/>
                  </a:cxn>
                  <a:cxn ang="0">
                    <a:pos x="T6" y="T7"/>
                  </a:cxn>
                  <a:cxn ang="0">
                    <a:pos x="T8" y="T9"/>
                  </a:cxn>
                </a:cxnLst>
                <a:rect l="0" t="0" r="r" b="b"/>
                <a:pathLst>
                  <a:path w="86" h="87">
                    <a:moveTo>
                      <a:pt x="74" y="43"/>
                    </a:moveTo>
                    <a:lnTo>
                      <a:pt x="0" y="87"/>
                    </a:lnTo>
                    <a:lnTo>
                      <a:pt x="10" y="41"/>
                    </a:lnTo>
                    <a:lnTo>
                      <a:pt x="86" y="0"/>
                    </a:lnTo>
                    <a:lnTo>
                      <a:pt x="74"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486" name="Freeform 12">
                <a:extLst>
                  <a:ext uri="{FF2B5EF4-FFF2-40B4-BE49-F238E27FC236}">
                    <a16:creationId xmlns:a16="http://schemas.microsoft.com/office/drawing/2014/main" id="{68FF354F-B129-101A-B2B2-B98FEB613D6E}"/>
                  </a:ext>
                </a:extLst>
              </p:cNvPr>
              <p:cNvSpPr>
                <a:spLocks/>
              </p:cNvSpPr>
              <p:nvPr/>
            </p:nvSpPr>
            <p:spPr bwMode="auto">
              <a:xfrm>
                <a:off x="5698547" y="-747653"/>
                <a:ext cx="82220" cy="173093"/>
              </a:xfrm>
              <a:custGeom>
                <a:avLst/>
                <a:gdLst>
                  <a:gd name="T0" fmla="*/ 0 w 57"/>
                  <a:gd name="T1" fmla="*/ 45 h 120"/>
                  <a:gd name="T2" fmla="*/ 45 w 57"/>
                  <a:gd name="T3" fmla="*/ 120 h 120"/>
                  <a:gd name="T4" fmla="*/ 57 w 57"/>
                  <a:gd name="T5" fmla="*/ 74 h 120"/>
                  <a:gd name="T6" fmla="*/ 12 w 57"/>
                  <a:gd name="T7" fmla="*/ 0 h 120"/>
                  <a:gd name="T8" fmla="*/ 0 w 57"/>
                  <a:gd name="T9" fmla="*/ 45 h 120"/>
                </a:gdLst>
                <a:ahLst/>
                <a:cxnLst>
                  <a:cxn ang="0">
                    <a:pos x="T0" y="T1"/>
                  </a:cxn>
                  <a:cxn ang="0">
                    <a:pos x="T2" y="T3"/>
                  </a:cxn>
                  <a:cxn ang="0">
                    <a:pos x="T4" y="T5"/>
                  </a:cxn>
                  <a:cxn ang="0">
                    <a:pos x="T6" y="T7"/>
                  </a:cxn>
                  <a:cxn ang="0">
                    <a:pos x="T8" y="T9"/>
                  </a:cxn>
                </a:cxnLst>
                <a:rect l="0" t="0" r="r" b="b"/>
                <a:pathLst>
                  <a:path w="57" h="120">
                    <a:moveTo>
                      <a:pt x="0" y="45"/>
                    </a:moveTo>
                    <a:lnTo>
                      <a:pt x="45" y="120"/>
                    </a:lnTo>
                    <a:lnTo>
                      <a:pt x="57" y="74"/>
                    </a:lnTo>
                    <a:lnTo>
                      <a:pt x="12" y="0"/>
                    </a:lnTo>
                    <a:lnTo>
                      <a:pt x="0"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487" name="Freeform 13">
                <a:extLst>
                  <a:ext uri="{FF2B5EF4-FFF2-40B4-BE49-F238E27FC236}">
                    <a16:creationId xmlns:a16="http://schemas.microsoft.com/office/drawing/2014/main" id="{F9FD5126-36D5-4BCF-87AC-4C5F9BDD4AA8}"/>
                  </a:ext>
                </a:extLst>
              </p:cNvPr>
              <p:cNvSpPr>
                <a:spLocks/>
              </p:cNvSpPr>
              <p:nvPr/>
            </p:nvSpPr>
            <p:spPr bwMode="auto">
              <a:xfrm>
                <a:off x="5818269" y="-831314"/>
                <a:ext cx="100971" cy="148572"/>
              </a:xfrm>
              <a:custGeom>
                <a:avLst/>
                <a:gdLst>
                  <a:gd name="T0" fmla="*/ 67 w 70"/>
                  <a:gd name="T1" fmla="*/ 46 h 103"/>
                  <a:gd name="T2" fmla="*/ 0 w 70"/>
                  <a:gd name="T3" fmla="*/ 103 h 103"/>
                  <a:gd name="T4" fmla="*/ 3 w 70"/>
                  <a:gd name="T5" fmla="*/ 58 h 103"/>
                  <a:gd name="T6" fmla="*/ 70 w 70"/>
                  <a:gd name="T7" fmla="*/ 0 h 103"/>
                  <a:gd name="T8" fmla="*/ 67 w 70"/>
                  <a:gd name="T9" fmla="*/ 46 h 103"/>
                </a:gdLst>
                <a:ahLst/>
                <a:cxnLst>
                  <a:cxn ang="0">
                    <a:pos x="T0" y="T1"/>
                  </a:cxn>
                  <a:cxn ang="0">
                    <a:pos x="T2" y="T3"/>
                  </a:cxn>
                  <a:cxn ang="0">
                    <a:pos x="T4" y="T5"/>
                  </a:cxn>
                  <a:cxn ang="0">
                    <a:pos x="T6" y="T7"/>
                  </a:cxn>
                  <a:cxn ang="0">
                    <a:pos x="T8" y="T9"/>
                  </a:cxn>
                </a:cxnLst>
                <a:rect l="0" t="0" r="r" b="b"/>
                <a:pathLst>
                  <a:path w="70" h="103">
                    <a:moveTo>
                      <a:pt x="67" y="46"/>
                    </a:moveTo>
                    <a:lnTo>
                      <a:pt x="0" y="103"/>
                    </a:lnTo>
                    <a:lnTo>
                      <a:pt x="3" y="58"/>
                    </a:lnTo>
                    <a:lnTo>
                      <a:pt x="70" y="0"/>
                    </a:lnTo>
                    <a:lnTo>
                      <a:pt x="67"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488" name="Freeform 14">
                <a:extLst>
                  <a:ext uri="{FF2B5EF4-FFF2-40B4-BE49-F238E27FC236}">
                    <a16:creationId xmlns:a16="http://schemas.microsoft.com/office/drawing/2014/main" id="{391B484D-B5F1-874B-279E-E94BADC824B1}"/>
                  </a:ext>
                </a:extLst>
              </p:cNvPr>
              <p:cNvSpPr>
                <a:spLocks/>
              </p:cNvSpPr>
              <p:nvPr/>
            </p:nvSpPr>
            <p:spPr bwMode="auto">
              <a:xfrm>
                <a:off x="5708644" y="-841411"/>
                <a:ext cx="89431" cy="158668"/>
              </a:xfrm>
              <a:custGeom>
                <a:avLst/>
                <a:gdLst>
                  <a:gd name="T0" fmla="*/ 0 w 62"/>
                  <a:gd name="T1" fmla="*/ 46 h 110"/>
                  <a:gd name="T2" fmla="*/ 60 w 62"/>
                  <a:gd name="T3" fmla="*/ 110 h 110"/>
                  <a:gd name="T4" fmla="*/ 62 w 62"/>
                  <a:gd name="T5" fmla="*/ 63 h 110"/>
                  <a:gd name="T6" fmla="*/ 2 w 62"/>
                  <a:gd name="T7" fmla="*/ 0 h 110"/>
                  <a:gd name="T8" fmla="*/ 0 w 62"/>
                  <a:gd name="T9" fmla="*/ 46 h 110"/>
                </a:gdLst>
                <a:ahLst/>
                <a:cxnLst>
                  <a:cxn ang="0">
                    <a:pos x="T0" y="T1"/>
                  </a:cxn>
                  <a:cxn ang="0">
                    <a:pos x="T2" y="T3"/>
                  </a:cxn>
                  <a:cxn ang="0">
                    <a:pos x="T4" y="T5"/>
                  </a:cxn>
                  <a:cxn ang="0">
                    <a:pos x="T6" y="T7"/>
                  </a:cxn>
                  <a:cxn ang="0">
                    <a:pos x="T8" y="T9"/>
                  </a:cxn>
                </a:cxnLst>
                <a:rect l="0" t="0" r="r" b="b"/>
                <a:pathLst>
                  <a:path w="62" h="110">
                    <a:moveTo>
                      <a:pt x="0" y="46"/>
                    </a:moveTo>
                    <a:lnTo>
                      <a:pt x="60" y="110"/>
                    </a:lnTo>
                    <a:lnTo>
                      <a:pt x="62" y="63"/>
                    </a:lnTo>
                    <a:lnTo>
                      <a:pt x="2" y="0"/>
                    </a:lnTo>
                    <a:lnTo>
                      <a:pt x="0"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489" name="Freeform 15">
                <a:extLst>
                  <a:ext uri="{FF2B5EF4-FFF2-40B4-BE49-F238E27FC236}">
                    <a16:creationId xmlns:a16="http://schemas.microsoft.com/office/drawing/2014/main" id="{70DB3131-29ED-EA98-B91E-E211A030E886}"/>
                  </a:ext>
                </a:extLst>
              </p:cNvPr>
              <p:cNvSpPr>
                <a:spLocks/>
              </p:cNvSpPr>
              <p:nvPr/>
            </p:nvSpPr>
            <p:spPr bwMode="auto">
              <a:xfrm>
                <a:off x="5815384" y="-968345"/>
                <a:ext cx="86546" cy="168766"/>
              </a:xfrm>
              <a:custGeom>
                <a:avLst/>
                <a:gdLst>
                  <a:gd name="T0" fmla="*/ 60 w 60"/>
                  <a:gd name="T1" fmla="*/ 48 h 117"/>
                  <a:gd name="T2" fmla="*/ 7 w 60"/>
                  <a:gd name="T3" fmla="*/ 117 h 117"/>
                  <a:gd name="T4" fmla="*/ 0 w 60"/>
                  <a:gd name="T5" fmla="*/ 72 h 117"/>
                  <a:gd name="T6" fmla="*/ 53 w 60"/>
                  <a:gd name="T7" fmla="*/ 0 h 117"/>
                  <a:gd name="T8" fmla="*/ 60 w 60"/>
                  <a:gd name="T9" fmla="*/ 48 h 117"/>
                </a:gdLst>
                <a:ahLst/>
                <a:cxnLst>
                  <a:cxn ang="0">
                    <a:pos x="T0" y="T1"/>
                  </a:cxn>
                  <a:cxn ang="0">
                    <a:pos x="T2" y="T3"/>
                  </a:cxn>
                  <a:cxn ang="0">
                    <a:pos x="T4" y="T5"/>
                  </a:cxn>
                  <a:cxn ang="0">
                    <a:pos x="T6" y="T7"/>
                  </a:cxn>
                  <a:cxn ang="0">
                    <a:pos x="T8" y="T9"/>
                  </a:cxn>
                </a:cxnLst>
                <a:rect l="0" t="0" r="r" b="b"/>
                <a:pathLst>
                  <a:path w="60" h="117">
                    <a:moveTo>
                      <a:pt x="60" y="48"/>
                    </a:moveTo>
                    <a:lnTo>
                      <a:pt x="7" y="117"/>
                    </a:lnTo>
                    <a:lnTo>
                      <a:pt x="0" y="72"/>
                    </a:lnTo>
                    <a:lnTo>
                      <a:pt x="53" y="0"/>
                    </a:lnTo>
                    <a:lnTo>
                      <a:pt x="60"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490" name="Freeform 16">
                <a:extLst>
                  <a:ext uri="{FF2B5EF4-FFF2-40B4-BE49-F238E27FC236}">
                    <a16:creationId xmlns:a16="http://schemas.microsoft.com/office/drawing/2014/main" id="{7856BFF7-8FD2-572F-39F9-6EC4F2655D25}"/>
                  </a:ext>
                </a:extLst>
              </p:cNvPr>
              <p:cNvSpPr>
                <a:spLocks/>
              </p:cNvSpPr>
              <p:nvPr/>
            </p:nvSpPr>
            <p:spPr bwMode="auto">
              <a:xfrm>
                <a:off x="5688450" y="-933727"/>
                <a:ext cx="112510" cy="137032"/>
              </a:xfrm>
              <a:custGeom>
                <a:avLst/>
                <a:gdLst>
                  <a:gd name="T0" fmla="*/ 7 w 78"/>
                  <a:gd name="T1" fmla="*/ 48 h 95"/>
                  <a:gd name="T2" fmla="*/ 78 w 78"/>
                  <a:gd name="T3" fmla="*/ 95 h 95"/>
                  <a:gd name="T4" fmla="*/ 71 w 78"/>
                  <a:gd name="T5" fmla="*/ 50 h 95"/>
                  <a:gd name="T6" fmla="*/ 0 w 78"/>
                  <a:gd name="T7" fmla="*/ 0 h 95"/>
                  <a:gd name="T8" fmla="*/ 7 w 78"/>
                  <a:gd name="T9" fmla="*/ 48 h 95"/>
                </a:gdLst>
                <a:ahLst/>
                <a:cxnLst>
                  <a:cxn ang="0">
                    <a:pos x="T0" y="T1"/>
                  </a:cxn>
                  <a:cxn ang="0">
                    <a:pos x="T2" y="T3"/>
                  </a:cxn>
                  <a:cxn ang="0">
                    <a:pos x="T4" y="T5"/>
                  </a:cxn>
                  <a:cxn ang="0">
                    <a:pos x="T6" y="T7"/>
                  </a:cxn>
                  <a:cxn ang="0">
                    <a:pos x="T8" y="T9"/>
                  </a:cxn>
                </a:cxnLst>
                <a:rect l="0" t="0" r="r" b="b"/>
                <a:pathLst>
                  <a:path w="78" h="95">
                    <a:moveTo>
                      <a:pt x="7" y="48"/>
                    </a:moveTo>
                    <a:lnTo>
                      <a:pt x="78" y="95"/>
                    </a:lnTo>
                    <a:lnTo>
                      <a:pt x="71" y="50"/>
                    </a:lnTo>
                    <a:lnTo>
                      <a:pt x="0" y="0"/>
                    </a:lnTo>
                    <a:lnTo>
                      <a:pt x="7"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491" name="Freeform 17">
                <a:extLst>
                  <a:ext uri="{FF2B5EF4-FFF2-40B4-BE49-F238E27FC236}">
                    <a16:creationId xmlns:a16="http://schemas.microsoft.com/office/drawing/2014/main" id="{D601B42B-94EC-BC38-A00A-84AB04965F59}"/>
                  </a:ext>
                </a:extLst>
              </p:cNvPr>
              <p:cNvSpPr>
                <a:spLocks/>
              </p:cNvSpPr>
              <p:nvPr/>
            </p:nvSpPr>
            <p:spPr bwMode="auto">
              <a:xfrm>
                <a:off x="5783651" y="-1093838"/>
                <a:ext cx="76450" cy="177420"/>
              </a:xfrm>
              <a:custGeom>
                <a:avLst/>
                <a:gdLst>
                  <a:gd name="T0" fmla="*/ 53 w 53"/>
                  <a:gd name="T1" fmla="*/ 44 h 123"/>
                  <a:gd name="T2" fmla="*/ 17 w 53"/>
                  <a:gd name="T3" fmla="*/ 123 h 123"/>
                  <a:gd name="T4" fmla="*/ 0 w 53"/>
                  <a:gd name="T5" fmla="*/ 80 h 123"/>
                  <a:gd name="T6" fmla="*/ 36 w 53"/>
                  <a:gd name="T7" fmla="*/ 0 h 123"/>
                  <a:gd name="T8" fmla="*/ 53 w 53"/>
                  <a:gd name="T9" fmla="*/ 44 h 123"/>
                </a:gdLst>
                <a:ahLst/>
                <a:cxnLst>
                  <a:cxn ang="0">
                    <a:pos x="T0" y="T1"/>
                  </a:cxn>
                  <a:cxn ang="0">
                    <a:pos x="T2" y="T3"/>
                  </a:cxn>
                  <a:cxn ang="0">
                    <a:pos x="T4" y="T5"/>
                  </a:cxn>
                  <a:cxn ang="0">
                    <a:pos x="T6" y="T7"/>
                  </a:cxn>
                  <a:cxn ang="0">
                    <a:pos x="T8" y="T9"/>
                  </a:cxn>
                </a:cxnLst>
                <a:rect l="0" t="0" r="r" b="b"/>
                <a:pathLst>
                  <a:path w="53" h="123">
                    <a:moveTo>
                      <a:pt x="53" y="44"/>
                    </a:moveTo>
                    <a:lnTo>
                      <a:pt x="17" y="123"/>
                    </a:lnTo>
                    <a:lnTo>
                      <a:pt x="0" y="80"/>
                    </a:lnTo>
                    <a:lnTo>
                      <a:pt x="36" y="0"/>
                    </a:lnTo>
                    <a:lnTo>
                      <a:pt x="53" y="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492" name="Freeform 18">
                <a:extLst>
                  <a:ext uri="{FF2B5EF4-FFF2-40B4-BE49-F238E27FC236}">
                    <a16:creationId xmlns:a16="http://schemas.microsoft.com/office/drawing/2014/main" id="{D5FA2941-B515-B0B6-6039-891A3BA55EC4}"/>
                  </a:ext>
                </a:extLst>
              </p:cNvPr>
              <p:cNvSpPr>
                <a:spLocks/>
              </p:cNvSpPr>
              <p:nvPr/>
            </p:nvSpPr>
            <p:spPr bwMode="auto">
              <a:xfrm>
                <a:off x="5642292" y="-1017388"/>
                <a:ext cx="141359" cy="111068"/>
              </a:xfrm>
              <a:custGeom>
                <a:avLst/>
                <a:gdLst>
                  <a:gd name="T0" fmla="*/ 17 w 98"/>
                  <a:gd name="T1" fmla="*/ 43 h 77"/>
                  <a:gd name="T2" fmla="*/ 98 w 98"/>
                  <a:gd name="T3" fmla="*/ 77 h 77"/>
                  <a:gd name="T4" fmla="*/ 82 w 98"/>
                  <a:gd name="T5" fmla="*/ 34 h 77"/>
                  <a:gd name="T6" fmla="*/ 0 w 98"/>
                  <a:gd name="T7" fmla="*/ 0 h 77"/>
                  <a:gd name="T8" fmla="*/ 17 w 98"/>
                  <a:gd name="T9" fmla="*/ 43 h 77"/>
                </a:gdLst>
                <a:ahLst/>
                <a:cxnLst>
                  <a:cxn ang="0">
                    <a:pos x="T0" y="T1"/>
                  </a:cxn>
                  <a:cxn ang="0">
                    <a:pos x="T2" y="T3"/>
                  </a:cxn>
                  <a:cxn ang="0">
                    <a:pos x="T4" y="T5"/>
                  </a:cxn>
                  <a:cxn ang="0">
                    <a:pos x="T6" y="T7"/>
                  </a:cxn>
                  <a:cxn ang="0">
                    <a:pos x="T8" y="T9"/>
                  </a:cxn>
                </a:cxnLst>
                <a:rect l="0" t="0" r="r" b="b"/>
                <a:pathLst>
                  <a:path w="98" h="77">
                    <a:moveTo>
                      <a:pt x="17" y="43"/>
                    </a:moveTo>
                    <a:lnTo>
                      <a:pt x="98" y="77"/>
                    </a:lnTo>
                    <a:lnTo>
                      <a:pt x="82" y="34"/>
                    </a:lnTo>
                    <a:lnTo>
                      <a:pt x="0" y="0"/>
                    </a:lnTo>
                    <a:lnTo>
                      <a:pt x="17"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493" name="Freeform 19">
                <a:extLst>
                  <a:ext uri="{FF2B5EF4-FFF2-40B4-BE49-F238E27FC236}">
                    <a16:creationId xmlns:a16="http://schemas.microsoft.com/office/drawing/2014/main" id="{B2AC7D34-36A3-BF2D-F3CE-8AA1D4C6E659}"/>
                  </a:ext>
                </a:extLst>
              </p:cNvPr>
              <p:cNvSpPr>
                <a:spLocks/>
              </p:cNvSpPr>
              <p:nvPr/>
            </p:nvSpPr>
            <p:spPr bwMode="auto">
              <a:xfrm>
                <a:off x="5728838" y="-1207790"/>
                <a:ext cx="66352" cy="180305"/>
              </a:xfrm>
              <a:custGeom>
                <a:avLst/>
                <a:gdLst>
                  <a:gd name="T0" fmla="*/ 46 w 46"/>
                  <a:gd name="T1" fmla="*/ 39 h 125"/>
                  <a:gd name="T2" fmla="*/ 27 w 46"/>
                  <a:gd name="T3" fmla="*/ 125 h 125"/>
                  <a:gd name="T4" fmla="*/ 0 w 46"/>
                  <a:gd name="T5" fmla="*/ 87 h 125"/>
                  <a:gd name="T6" fmla="*/ 19 w 46"/>
                  <a:gd name="T7" fmla="*/ 0 h 125"/>
                  <a:gd name="T8" fmla="*/ 46 w 46"/>
                  <a:gd name="T9" fmla="*/ 39 h 125"/>
                </a:gdLst>
                <a:ahLst/>
                <a:cxnLst>
                  <a:cxn ang="0">
                    <a:pos x="T0" y="T1"/>
                  </a:cxn>
                  <a:cxn ang="0">
                    <a:pos x="T2" y="T3"/>
                  </a:cxn>
                  <a:cxn ang="0">
                    <a:pos x="T4" y="T5"/>
                  </a:cxn>
                  <a:cxn ang="0">
                    <a:pos x="T6" y="T7"/>
                  </a:cxn>
                  <a:cxn ang="0">
                    <a:pos x="T8" y="T9"/>
                  </a:cxn>
                </a:cxnLst>
                <a:rect l="0" t="0" r="r" b="b"/>
                <a:pathLst>
                  <a:path w="46" h="125">
                    <a:moveTo>
                      <a:pt x="46" y="39"/>
                    </a:moveTo>
                    <a:lnTo>
                      <a:pt x="27" y="125"/>
                    </a:lnTo>
                    <a:lnTo>
                      <a:pt x="0" y="87"/>
                    </a:lnTo>
                    <a:lnTo>
                      <a:pt x="19" y="0"/>
                    </a:lnTo>
                    <a:lnTo>
                      <a:pt x="46"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494" name="Freeform 20">
                <a:extLst>
                  <a:ext uri="{FF2B5EF4-FFF2-40B4-BE49-F238E27FC236}">
                    <a16:creationId xmlns:a16="http://schemas.microsoft.com/office/drawing/2014/main" id="{3E1374DE-AB8D-2E56-F470-C2AAA2C787A2}"/>
                  </a:ext>
                </a:extLst>
              </p:cNvPr>
              <p:cNvSpPr>
                <a:spLocks/>
              </p:cNvSpPr>
              <p:nvPr/>
            </p:nvSpPr>
            <p:spPr bwMode="auto">
              <a:xfrm>
                <a:off x="5584594" y="-1093838"/>
                <a:ext cx="161553" cy="80777"/>
              </a:xfrm>
              <a:custGeom>
                <a:avLst/>
                <a:gdLst>
                  <a:gd name="T0" fmla="*/ 26 w 112"/>
                  <a:gd name="T1" fmla="*/ 41 h 56"/>
                  <a:gd name="T2" fmla="*/ 112 w 112"/>
                  <a:gd name="T3" fmla="*/ 56 h 56"/>
                  <a:gd name="T4" fmla="*/ 86 w 112"/>
                  <a:gd name="T5" fmla="*/ 17 h 56"/>
                  <a:gd name="T6" fmla="*/ 0 w 112"/>
                  <a:gd name="T7" fmla="*/ 0 h 56"/>
                  <a:gd name="T8" fmla="*/ 26 w 112"/>
                  <a:gd name="T9" fmla="*/ 41 h 56"/>
                </a:gdLst>
                <a:ahLst/>
                <a:cxnLst>
                  <a:cxn ang="0">
                    <a:pos x="T0" y="T1"/>
                  </a:cxn>
                  <a:cxn ang="0">
                    <a:pos x="T2" y="T3"/>
                  </a:cxn>
                  <a:cxn ang="0">
                    <a:pos x="T4" y="T5"/>
                  </a:cxn>
                  <a:cxn ang="0">
                    <a:pos x="T6" y="T7"/>
                  </a:cxn>
                  <a:cxn ang="0">
                    <a:pos x="T8" y="T9"/>
                  </a:cxn>
                </a:cxnLst>
                <a:rect l="0" t="0" r="r" b="b"/>
                <a:pathLst>
                  <a:path w="112" h="56">
                    <a:moveTo>
                      <a:pt x="26" y="41"/>
                    </a:moveTo>
                    <a:lnTo>
                      <a:pt x="112" y="56"/>
                    </a:lnTo>
                    <a:lnTo>
                      <a:pt x="86" y="17"/>
                    </a:lnTo>
                    <a:lnTo>
                      <a:pt x="0" y="0"/>
                    </a:lnTo>
                    <a:lnTo>
                      <a:pt x="26"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495" name="Freeform 21">
                <a:extLst>
                  <a:ext uri="{FF2B5EF4-FFF2-40B4-BE49-F238E27FC236}">
                    <a16:creationId xmlns:a16="http://schemas.microsoft.com/office/drawing/2014/main" id="{02CCB68E-9CF0-391C-A947-813A50004288}"/>
                  </a:ext>
                </a:extLst>
              </p:cNvPr>
              <p:cNvSpPr>
                <a:spLocks/>
              </p:cNvSpPr>
              <p:nvPr/>
            </p:nvSpPr>
            <p:spPr bwMode="auto">
              <a:xfrm>
                <a:off x="5653831" y="-1300106"/>
                <a:ext cx="50486" cy="173093"/>
              </a:xfrm>
              <a:custGeom>
                <a:avLst/>
                <a:gdLst>
                  <a:gd name="T0" fmla="*/ 35 w 35"/>
                  <a:gd name="T1" fmla="*/ 33 h 120"/>
                  <a:gd name="T2" fmla="*/ 33 w 35"/>
                  <a:gd name="T3" fmla="*/ 120 h 120"/>
                  <a:gd name="T4" fmla="*/ 0 w 35"/>
                  <a:gd name="T5" fmla="*/ 88 h 120"/>
                  <a:gd name="T6" fmla="*/ 2 w 35"/>
                  <a:gd name="T7" fmla="*/ 0 h 120"/>
                  <a:gd name="T8" fmla="*/ 35 w 35"/>
                  <a:gd name="T9" fmla="*/ 33 h 120"/>
                </a:gdLst>
                <a:ahLst/>
                <a:cxnLst>
                  <a:cxn ang="0">
                    <a:pos x="T0" y="T1"/>
                  </a:cxn>
                  <a:cxn ang="0">
                    <a:pos x="T2" y="T3"/>
                  </a:cxn>
                  <a:cxn ang="0">
                    <a:pos x="T4" y="T5"/>
                  </a:cxn>
                  <a:cxn ang="0">
                    <a:pos x="T6" y="T7"/>
                  </a:cxn>
                  <a:cxn ang="0">
                    <a:pos x="T8" y="T9"/>
                  </a:cxn>
                </a:cxnLst>
                <a:rect l="0" t="0" r="r" b="b"/>
                <a:pathLst>
                  <a:path w="35" h="120">
                    <a:moveTo>
                      <a:pt x="35" y="33"/>
                    </a:moveTo>
                    <a:lnTo>
                      <a:pt x="33" y="120"/>
                    </a:lnTo>
                    <a:lnTo>
                      <a:pt x="0" y="88"/>
                    </a:lnTo>
                    <a:lnTo>
                      <a:pt x="2" y="0"/>
                    </a:lnTo>
                    <a:lnTo>
                      <a:pt x="35"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496" name="Freeform 22">
                <a:extLst>
                  <a:ext uri="{FF2B5EF4-FFF2-40B4-BE49-F238E27FC236}">
                    <a16:creationId xmlns:a16="http://schemas.microsoft.com/office/drawing/2014/main" id="{E5C68336-090A-C1DA-4995-4E2701BA3BE0}"/>
                  </a:ext>
                </a:extLst>
              </p:cNvPr>
              <p:cNvSpPr>
                <a:spLocks/>
              </p:cNvSpPr>
              <p:nvPr/>
            </p:nvSpPr>
            <p:spPr bwMode="auto">
              <a:xfrm>
                <a:off x="5512472" y="-1155862"/>
                <a:ext cx="171651" cy="51928"/>
              </a:xfrm>
              <a:custGeom>
                <a:avLst/>
                <a:gdLst>
                  <a:gd name="T0" fmla="*/ 31 w 119"/>
                  <a:gd name="T1" fmla="*/ 36 h 36"/>
                  <a:gd name="T2" fmla="*/ 119 w 119"/>
                  <a:gd name="T3" fmla="*/ 31 h 36"/>
                  <a:gd name="T4" fmla="*/ 86 w 119"/>
                  <a:gd name="T5" fmla="*/ 0 h 36"/>
                  <a:gd name="T6" fmla="*/ 0 w 119"/>
                  <a:gd name="T7" fmla="*/ 3 h 36"/>
                  <a:gd name="T8" fmla="*/ 31 w 119"/>
                  <a:gd name="T9" fmla="*/ 36 h 36"/>
                </a:gdLst>
                <a:ahLst/>
                <a:cxnLst>
                  <a:cxn ang="0">
                    <a:pos x="T0" y="T1"/>
                  </a:cxn>
                  <a:cxn ang="0">
                    <a:pos x="T2" y="T3"/>
                  </a:cxn>
                  <a:cxn ang="0">
                    <a:pos x="T4" y="T5"/>
                  </a:cxn>
                  <a:cxn ang="0">
                    <a:pos x="T6" y="T7"/>
                  </a:cxn>
                  <a:cxn ang="0">
                    <a:pos x="T8" y="T9"/>
                  </a:cxn>
                </a:cxnLst>
                <a:rect l="0" t="0" r="r" b="b"/>
                <a:pathLst>
                  <a:path w="119" h="36">
                    <a:moveTo>
                      <a:pt x="31" y="36"/>
                    </a:moveTo>
                    <a:lnTo>
                      <a:pt x="119" y="31"/>
                    </a:lnTo>
                    <a:lnTo>
                      <a:pt x="86" y="0"/>
                    </a:lnTo>
                    <a:lnTo>
                      <a:pt x="0" y="3"/>
                    </a:lnTo>
                    <a:lnTo>
                      <a:pt x="31"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497" name="Freeform 23">
                <a:extLst>
                  <a:ext uri="{FF2B5EF4-FFF2-40B4-BE49-F238E27FC236}">
                    <a16:creationId xmlns:a16="http://schemas.microsoft.com/office/drawing/2014/main" id="{BC3C65FD-7E5E-FA07-885B-F23A25629EB2}"/>
                  </a:ext>
                </a:extLst>
              </p:cNvPr>
              <p:cNvSpPr>
                <a:spLocks/>
              </p:cNvSpPr>
              <p:nvPr/>
            </p:nvSpPr>
            <p:spPr bwMode="auto">
              <a:xfrm>
                <a:off x="5294664" y="-299054"/>
                <a:ext cx="258197" cy="93759"/>
              </a:xfrm>
              <a:custGeom>
                <a:avLst/>
                <a:gdLst>
                  <a:gd name="T0" fmla="*/ 75 w 75"/>
                  <a:gd name="T1" fmla="*/ 2 h 27"/>
                  <a:gd name="T2" fmla="*/ 0 w 75"/>
                  <a:gd name="T3" fmla="*/ 27 h 27"/>
                  <a:gd name="T4" fmla="*/ 0 w 75"/>
                  <a:gd name="T5" fmla="*/ 19 h 27"/>
                  <a:gd name="T6" fmla="*/ 74 w 75"/>
                  <a:gd name="T7" fmla="*/ 0 h 27"/>
                  <a:gd name="T8" fmla="*/ 75 w 75"/>
                  <a:gd name="T9" fmla="*/ 2 h 27"/>
                </a:gdLst>
                <a:ahLst/>
                <a:cxnLst>
                  <a:cxn ang="0">
                    <a:pos x="T0" y="T1"/>
                  </a:cxn>
                  <a:cxn ang="0">
                    <a:pos x="T2" y="T3"/>
                  </a:cxn>
                  <a:cxn ang="0">
                    <a:pos x="T4" y="T5"/>
                  </a:cxn>
                  <a:cxn ang="0">
                    <a:pos x="T6" y="T7"/>
                  </a:cxn>
                  <a:cxn ang="0">
                    <a:pos x="T8" y="T9"/>
                  </a:cxn>
                </a:cxnLst>
                <a:rect l="0" t="0" r="r" b="b"/>
                <a:pathLst>
                  <a:path w="75" h="27">
                    <a:moveTo>
                      <a:pt x="75" y="2"/>
                    </a:moveTo>
                    <a:cubicBezTo>
                      <a:pt x="53" y="16"/>
                      <a:pt x="27" y="25"/>
                      <a:pt x="0" y="27"/>
                    </a:cubicBezTo>
                    <a:cubicBezTo>
                      <a:pt x="0" y="19"/>
                      <a:pt x="0" y="19"/>
                      <a:pt x="0" y="19"/>
                    </a:cubicBezTo>
                    <a:cubicBezTo>
                      <a:pt x="25" y="19"/>
                      <a:pt x="51" y="13"/>
                      <a:pt x="74" y="0"/>
                    </a:cubicBezTo>
                    <a:lnTo>
                      <a:pt x="75"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498" name="Freeform 24">
                <a:extLst>
                  <a:ext uri="{FF2B5EF4-FFF2-40B4-BE49-F238E27FC236}">
                    <a16:creationId xmlns:a16="http://schemas.microsoft.com/office/drawing/2014/main" id="{1ADD162D-EC19-A330-73BE-115D1D01ADAC}"/>
                  </a:ext>
                </a:extLst>
              </p:cNvPr>
              <p:cNvSpPr>
                <a:spLocks/>
              </p:cNvSpPr>
              <p:nvPr/>
            </p:nvSpPr>
            <p:spPr bwMode="auto">
              <a:xfrm>
                <a:off x="5597576" y="-1317415"/>
                <a:ext cx="34619" cy="124050"/>
              </a:xfrm>
              <a:custGeom>
                <a:avLst/>
                <a:gdLst>
                  <a:gd name="T0" fmla="*/ 24 w 24"/>
                  <a:gd name="T1" fmla="*/ 24 h 86"/>
                  <a:gd name="T2" fmla="*/ 24 w 24"/>
                  <a:gd name="T3" fmla="*/ 86 h 86"/>
                  <a:gd name="T4" fmla="*/ 0 w 24"/>
                  <a:gd name="T5" fmla="*/ 62 h 86"/>
                  <a:gd name="T6" fmla="*/ 0 w 24"/>
                  <a:gd name="T7" fmla="*/ 0 h 86"/>
                  <a:gd name="T8" fmla="*/ 24 w 24"/>
                  <a:gd name="T9" fmla="*/ 24 h 86"/>
                </a:gdLst>
                <a:ahLst/>
                <a:cxnLst>
                  <a:cxn ang="0">
                    <a:pos x="T0" y="T1"/>
                  </a:cxn>
                  <a:cxn ang="0">
                    <a:pos x="T2" y="T3"/>
                  </a:cxn>
                  <a:cxn ang="0">
                    <a:pos x="T4" y="T5"/>
                  </a:cxn>
                  <a:cxn ang="0">
                    <a:pos x="T6" y="T7"/>
                  </a:cxn>
                  <a:cxn ang="0">
                    <a:pos x="T8" y="T9"/>
                  </a:cxn>
                </a:cxnLst>
                <a:rect l="0" t="0" r="r" b="b"/>
                <a:pathLst>
                  <a:path w="24" h="86">
                    <a:moveTo>
                      <a:pt x="24" y="24"/>
                    </a:moveTo>
                    <a:lnTo>
                      <a:pt x="24" y="86"/>
                    </a:lnTo>
                    <a:lnTo>
                      <a:pt x="0" y="62"/>
                    </a:lnTo>
                    <a:lnTo>
                      <a:pt x="0" y="0"/>
                    </a:lnTo>
                    <a:lnTo>
                      <a:pt x="24"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499" name="Freeform 25">
                <a:extLst>
                  <a:ext uri="{FF2B5EF4-FFF2-40B4-BE49-F238E27FC236}">
                    <a16:creationId xmlns:a16="http://schemas.microsoft.com/office/drawing/2014/main" id="{6F67888C-3F11-04E5-FB59-767A5D0DCD4F}"/>
                  </a:ext>
                </a:extLst>
              </p:cNvPr>
              <p:cNvSpPr>
                <a:spLocks/>
              </p:cNvSpPr>
              <p:nvPr/>
            </p:nvSpPr>
            <p:spPr bwMode="auto">
              <a:xfrm>
                <a:off x="5495163" y="-1213560"/>
                <a:ext cx="124050" cy="37503"/>
              </a:xfrm>
              <a:custGeom>
                <a:avLst/>
                <a:gdLst>
                  <a:gd name="T0" fmla="*/ 24 w 86"/>
                  <a:gd name="T1" fmla="*/ 26 h 26"/>
                  <a:gd name="T2" fmla="*/ 86 w 86"/>
                  <a:gd name="T3" fmla="*/ 24 h 26"/>
                  <a:gd name="T4" fmla="*/ 62 w 86"/>
                  <a:gd name="T5" fmla="*/ 0 h 26"/>
                  <a:gd name="T6" fmla="*/ 0 w 86"/>
                  <a:gd name="T7" fmla="*/ 2 h 26"/>
                  <a:gd name="T8" fmla="*/ 24 w 86"/>
                  <a:gd name="T9" fmla="*/ 26 h 26"/>
                </a:gdLst>
                <a:ahLst/>
                <a:cxnLst>
                  <a:cxn ang="0">
                    <a:pos x="T0" y="T1"/>
                  </a:cxn>
                  <a:cxn ang="0">
                    <a:pos x="T2" y="T3"/>
                  </a:cxn>
                  <a:cxn ang="0">
                    <a:pos x="T4" y="T5"/>
                  </a:cxn>
                  <a:cxn ang="0">
                    <a:pos x="T6" y="T7"/>
                  </a:cxn>
                  <a:cxn ang="0">
                    <a:pos x="T8" y="T9"/>
                  </a:cxn>
                </a:cxnLst>
                <a:rect l="0" t="0" r="r" b="b"/>
                <a:pathLst>
                  <a:path w="86" h="26">
                    <a:moveTo>
                      <a:pt x="24" y="26"/>
                    </a:moveTo>
                    <a:lnTo>
                      <a:pt x="86" y="24"/>
                    </a:lnTo>
                    <a:lnTo>
                      <a:pt x="62" y="0"/>
                    </a:lnTo>
                    <a:lnTo>
                      <a:pt x="0" y="2"/>
                    </a:lnTo>
                    <a:lnTo>
                      <a:pt x="24"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grpSp>
      </p:grpSp>
      <p:grpSp>
        <p:nvGrpSpPr>
          <p:cNvPr id="646" name="组合 645">
            <a:extLst>
              <a:ext uri="{FF2B5EF4-FFF2-40B4-BE49-F238E27FC236}">
                <a16:creationId xmlns:a16="http://schemas.microsoft.com/office/drawing/2014/main" id="{E7EA5BCD-9C3E-EF18-8583-9945289FAA8D}"/>
              </a:ext>
            </a:extLst>
          </p:cNvPr>
          <p:cNvGrpSpPr/>
          <p:nvPr/>
        </p:nvGrpSpPr>
        <p:grpSpPr>
          <a:xfrm>
            <a:off x="4302534" y="5981885"/>
            <a:ext cx="2751920" cy="403528"/>
            <a:chOff x="4272406" y="6057555"/>
            <a:chExt cx="2751920" cy="403528"/>
          </a:xfrm>
        </p:grpSpPr>
        <p:sp>
          <p:nvSpPr>
            <p:cNvPr id="600" name="文本框 599">
              <a:extLst>
                <a:ext uri="{FF2B5EF4-FFF2-40B4-BE49-F238E27FC236}">
                  <a16:creationId xmlns:a16="http://schemas.microsoft.com/office/drawing/2014/main" id="{6F8A4F2F-D566-AECE-1C61-752E1AB82271}"/>
                </a:ext>
              </a:extLst>
            </p:cNvPr>
            <p:cNvSpPr txBox="1"/>
            <p:nvPr/>
          </p:nvSpPr>
          <p:spPr>
            <a:xfrm>
              <a:off x="4436806" y="6102633"/>
              <a:ext cx="2420871" cy="338554"/>
            </a:xfrm>
            <a:prstGeom prst="rect">
              <a:avLst/>
            </a:prstGeom>
            <a:noFill/>
          </p:spPr>
          <p:txBody>
            <a:bodyPr wrap="square" rtlCol="0">
              <a:spAutoFit/>
            </a:bodyPr>
            <a:lstStyle/>
            <a:p>
              <a:r>
                <a:rPr lang="zh-CN" altLang="en-US" sz="1600" b="1" dirty="0">
                  <a:gradFill>
                    <a:gsLst>
                      <a:gs pos="100000">
                        <a:schemeClr val="accent4">
                          <a:lumMod val="60000"/>
                          <a:lumOff val="40000"/>
                        </a:schemeClr>
                      </a:gs>
                      <a:gs pos="0">
                        <a:schemeClr val="bg1"/>
                      </a:gs>
                    </a:gsLst>
                    <a:lin ang="5400000" scaled="1"/>
                  </a:gradFill>
                  <a:latin typeface="Source Han Sans CN Bold" panose="020B0500000000000000" pitchFamily="34" charset="-128"/>
                  <a:ea typeface="Source Han Sans CN Bold" panose="020B0500000000000000" pitchFamily="34" charset="-128"/>
                  <a:cs typeface="+mn-ea"/>
                  <a:sym typeface="+mn-lt"/>
                </a:rPr>
                <a:t>满足医患双方多层次需求</a:t>
              </a:r>
            </a:p>
          </p:txBody>
        </p:sp>
        <p:grpSp>
          <p:nvGrpSpPr>
            <p:cNvPr id="602" name="组合 601">
              <a:extLst>
                <a:ext uri="{FF2B5EF4-FFF2-40B4-BE49-F238E27FC236}">
                  <a16:creationId xmlns:a16="http://schemas.microsoft.com/office/drawing/2014/main" id="{C359D475-A54C-EC08-EB41-599FC128AED0}"/>
                </a:ext>
              </a:extLst>
            </p:cNvPr>
            <p:cNvGrpSpPr/>
            <p:nvPr/>
          </p:nvGrpSpPr>
          <p:grpSpPr>
            <a:xfrm flipH="1">
              <a:off x="4272406" y="6057555"/>
              <a:ext cx="255329" cy="403528"/>
              <a:chOff x="5294664" y="-1317415"/>
              <a:chExt cx="624576" cy="1112120"/>
            </a:xfrm>
            <a:gradFill flip="none" rotWithShape="1">
              <a:gsLst>
                <a:gs pos="71000">
                  <a:schemeClr val="accent4">
                    <a:lumMod val="40000"/>
                    <a:lumOff val="60000"/>
                  </a:schemeClr>
                </a:gs>
                <a:gs pos="0">
                  <a:schemeClr val="accent4">
                    <a:lumMod val="20000"/>
                    <a:lumOff val="80000"/>
                  </a:schemeClr>
                </a:gs>
                <a:gs pos="100000">
                  <a:schemeClr val="accent4">
                    <a:lumMod val="20000"/>
                    <a:lumOff val="80000"/>
                  </a:schemeClr>
                </a:gs>
                <a:gs pos="39000">
                  <a:schemeClr val="accent4">
                    <a:lumMod val="10000"/>
                    <a:lumOff val="90000"/>
                  </a:schemeClr>
                </a:gs>
              </a:gsLst>
              <a:lin ang="5400000" scaled="1"/>
              <a:tileRect/>
            </a:gradFill>
          </p:grpSpPr>
          <p:sp>
            <p:nvSpPr>
              <p:cNvPr id="625" name="Freeform 5">
                <a:extLst>
                  <a:ext uri="{FF2B5EF4-FFF2-40B4-BE49-F238E27FC236}">
                    <a16:creationId xmlns:a16="http://schemas.microsoft.com/office/drawing/2014/main" id="{FFF7A4D1-8B23-BAD3-4EF5-1248D40BB3FF}"/>
                  </a:ext>
                </a:extLst>
              </p:cNvPr>
              <p:cNvSpPr>
                <a:spLocks/>
              </p:cNvSpPr>
              <p:nvPr/>
            </p:nvSpPr>
            <p:spPr bwMode="auto">
              <a:xfrm>
                <a:off x="5570169" y="-339442"/>
                <a:ext cx="175978" cy="57698"/>
              </a:xfrm>
              <a:custGeom>
                <a:avLst/>
                <a:gdLst>
                  <a:gd name="T0" fmla="*/ 86 w 122"/>
                  <a:gd name="T1" fmla="*/ 40 h 40"/>
                  <a:gd name="T2" fmla="*/ 0 w 122"/>
                  <a:gd name="T3" fmla="*/ 31 h 40"/>
                  <a:gd name="T4" fmla="*/ 36 w 122"/>
                  <a:gd name="T5" fmla="*/ 0 h 40"/>
                  <a:gd name="T6" fmla="*/ 122 w 122"/>
                  <a:gd name="T7" fmla="*/ 12 h 40"/>
                  <a:gd name="T8" fmla="*/ 86 w 122"/>
                  <a:gd name="T9" fmla="*/ 40 h 40"/>
                </a:gdLst>
                <a:ahLst/>
                <a:cxnLst>
                  <a:cxn ang="0">
                    <a:pos x="T0" y="T1"/>
                  </a:cxn>
                  <a:cxn ang="0">
                    <a:pos x="T2" y="T3"/>
                  </a:cxn>
                  <a:cxn ang="0">
                    <a:pos x="T4" y="T5"/>
                  </a:cxn>
                  <a:cxn ang="0">
                    <a:pos x="T6" y="T7"/>
                  </a:cxn>
                  <a:cxn ang="0">
                    <a:pos x="T8" y="T9"/>
                  </a:cxn>
                </a:cxnLst>
                <a:rect l="0" t="0" r="r" b="b"/>
                <a:pathLst>
                  <a:path w="122" h="40">
                    <a:moveTo>
                      <a:pt x="86" y="40"/>
                    </a:moveTo>
                    <a:lnTo>
                      <a:pt x="0" y="31"/>
                    </a:lnTo>
                    <a:lnTo>
                      <a:pt x="36" y="0"/>
                    </a:lnTo>
                    <a:lnTo>
                      <a:pt x="122" y="12"/>
                    </a:lnTo>
                    <a:lnTo>
                      <a:pt x="86"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626" name="Freeform 6">
                <a:extLst>
                  <a:ext uri="{FF2B5EF4-FFF2-40B4-BE49-F238E27FC236}">
                    <a16:creationId xmlns:a16="http://schemas.microsoft.com/office/drawing/2014/main" id="{EEA03A2C-B1A3-A8D1-5AFE-255E3078FB32}"/>
                  </a:ext>
                </a:extLst>
              </p:cNvPr>
              <p:cNvSpPr>
                <a:spLocks/>
              </p:cNvSpPr>
              <p:nvPr/>
            </p:nvSpPr>
            <p:spPr bwMode="auto">
              <a:xfrm>
                <a:off x="5552860" y="-485129"/>
                <a:ext cx="62025" cy="168766"/>
              </a:xfrm>
              <a:custGeom>
                <a:avLst/>
                <a:gdLst>
                  <a:gd name="T0" fmla="*/ 7 w 43"/>
                  <a:gd name="T1" fmla="*/ 31 h 117"/>
                  <a:gd name="T2" fmla="*/ 0 w 43"/>
                  <a:gd name="T3" fmla="*/ 117 h 117"/>
                  <a:gd name="T4" fmla="*/ 36 w 43"/>
                  <a:gd name="T5" fmla="*/ 89 h 117"/>
                  <a:gd name="T6" fmla="*/ 43 w 43"/>
                  <a:gd name="T7" fmla="*/ 0 h 117"/>
                  <a:gd name="T8" fmla="*/ 7 w 43"/>
                  <a:gd name="T9" fmla="*/ 31 h 117"/>
                </a:gdLst>
                <a:ahLst/>
                <a:cxnLst>
                  <a:cxn ang="0">
                    <a:pos x="T0" y="T1"/>
                  </a:cxn>
                  <a:cxn ang="0">
                    <a:pos x="T2" y="T3"/>
                  </a:cxn>
                  <a:cxn ang="0">
                    <a:pos x="T4" y="T5"/>
                  </a:cxn>
                  <a:cxn ang="0">
                    <a:pos x="T6" y="T7"/>
                  </a:cxn>
                  <a:cxn ang="0">
                    <a:pos x="T8" y="T9"/>
                  </a:cxn>
                </a:cxnLst>
                <a:rect l="0" t="0" r="r" b="b"/>
                <a:pathLst>
                  <a:path w="43" h="117">
                    <a:moveTo>
                      <a:pt x="7" y="31"/>
                    </a:moveTo>
                    <a:lnTo>
                      <a:pt x="0" y="117"/>
                    </a:lnTo>
                    <a:lnTo>
                      <a:pt x="36" y="89"/>
                    </a:lnTo>
                    <a:lnTo>
                      <a:pt x="43" y="0"/>
                    </a:lnTo>
                    <a:lnTo>
                      <a:pt x="7"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627" name="Freeform 7">
                <a:extLst>
                  <a:ext uri="{FF2B5EF4-FFF2-40B4-BE49-F238E27FC236}">
                    <a16:creationId xmlns:a16="http://schemas.microsoft.com/office/drawing/2014/main" id="{3C7C717A-FBDD-B6F6-9243-B004988C1BBD}"/>
                  </a:ext>
                </a:extLst>
              </p:cNvPr>
              <p:cNvSpPr>
                <a:spLocks/>
              </p:cNvSpPr>
              <p:nvPr/>
            </p:nvSpPr>
            <p:spPr bwMode="auto">
              <a:xfrm>
                <a:off x="5659601" y="-433201"/>
                <a:ext cx="170208" cy="62025"/>
              </a:xfrm>
              <a:custGeom>
                <a:avLst/>
                <a:gdLst>
                  <a:gd name="T0" fmla="*/ 89 w 118"/>
                  <a:gd name="T1" fmla="*/ 36 h 43"/>
                  <a:gd name="T2" fmla="*/ 0 w 118"/>
                  <a:gd name="T3" fmla="*/ 43 h 43"/>
                  <a:gd name="T4" fmla="*/ 29 w 118"/>
                  <a:gd name="T5" fmla="*/ 7 h 43"/>
                  <a:gd name="T6" fmla="*/ 118 w 118"/>
                  <a:gd name="T7" fmla="*/ 0 h 43"/>
                  <a:gd name="T8" fmla="*/ 89 w 118"/>
                  <a:gd name="T9" fmla="*/ 36 h 43"/>
                </a:gdLst>
                <a:ahLst/>
                <a:cxnLst>
                  <a:cxn ang="0">
                    <a:pos x="T0" y="T1"/>
                  </a:cxn>
                  <a:cxn ang="0">
                    <a:pos x="T2" y="T3"/>
                  </a:cxn>
                  <a:cxn ang="0">
                    <a:pos x="T4" y="T5"/>
                  </a:cxn>
                  <a:cxn ang="0">
                    <a:pos x="T6" y="T7"/>
                  </a:cxn>
                  <a:cxn ang="0">
                    <a:pos x="T8" y="T9"/>
                  </a:cxn>
                </a:cxnLst>
                <a:rect l="0" t="0" r="r" b="b"/>
                <a:pathLst>
                  <a:path w="118" h="43">
                    <a:moveTo>
                      <a:pt x="89" y="36"/>
                    </a:moveTo>
                    <a:lnTo>
                      <a:pt x="0" y="43"/>
                    </a:lnTo>
                    <a:lnTo>
                      <a:pt x="29" y="7"/>
                    </a:lnTo>
                    <a:lnTo>
                      <a:pt x="118" y="0"/>
                    </a:lnTo>
                    <a:lnTo>
                      <a:pt x="8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628" name="Freeform 8">
                <a:extLst>
                  <a:ext uri="{FF2B5EF4-FFF2-40B4-BE49-F238E27FC236}">
                    <a16:creationId xmlns:a16="http://schemas.microsoft.com/office/drawing/2014/main" id="{95DE49E0-E526-A0E2-F8C1-875CC4A3BC34}"/>
                  </a:ext>
                </a:extLst>
              </p:cNvPr>
              <p:cNvSpPr>
                <a:spLocks/>
              </p:cNvSpPr>
              <p:nvPr/>
            </p:nvSpPr>
            <p:spPr bwMode="auto">
              <a:xfrm>
                <a:off x="5624982" y="-564463"/>
                <a:ext cx="59140" cy="178862"/>
              </a:xfrm>
              <a:custGeom>
                <a:avLst/>
                <a:gdLst>
                  <a:gd name="T0" fmla="*/ 0 w 41"/>
                  <a:gd name="T1" fmla="*/ 38 h 124"/>
                  <a:gd name="T2" fmla="*/ 10 w 41"/>
                  <a:gd name="T3" fmla="*/ 124 h 124"/>
                  <a:gd name="T4" fmla="*/ 41 w 41"/>
                  <a:gd name="T5" fmla="*/ 86 h 124"/>
                  <a:gd name="T6" fmla="*/ 29 w 41"/>
                  <a:gd name="T7" fmla="*/ 0 h 124"/>
                  <a:gd name="T8" fmla="*/ 0 w 41"/>
                  <a:gd name="T9" fmla="*/ 38 h 124"/>
                </a:gdLst>
                <a:ahLst/>
                <a:cxnLst>
                  <a:cxn ang="0">
                    <a:pos x="T0" y="T1"/>
                  </a:cxn>
                  <a:cxn ang="0">
                    <a:pos x="T2" y="T3"/>
                  </a:cxn>
                  <a:cxn ang="0">
                    <a:pos x="T4" y="T5"/>
                  </a:cxn>
                  <a:cxn ang="0">
                    <a:pos x="T6" y="T7"/>
                  </a:cxn>
                  <a:cxn ang="0">
                    <a:pos x="T8" y="T9"/>
                  </a:cxn>
                </a:cxnLst>
                <a:rect l="0" t="0" r="r" b="b"/>
                <a:pathLst>
                  <a:path w="41" h="124">
                    <a:moveTo>
                      <a:pt x="0" y="38"/>
                    </a:moveTo>
                    <a:lnTo>
                      <a:pt x="10" y="124"/>
                    </a:lnTo>
                    <a:lnTo>
                      <a:pt x="41" y="86"/>
                    </a:lnTo>
                    <a:lnTo>
                      <a:pt x="29" y="0"/>
                    </a:lnTo>
                    <a:lnTo>
                      <a:pt x="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629" name="Freeform 9">
                <a:extLst>
                  <a:ext uri="{FF2B5EF4-FFF2-40B4-BE49-F238E27FC236}">
                    <a16:creationId xmlns:a16="http://schemas.microsoft.com/office/drawing/2014/main" id="{D85D58AF-7D83-B924-B3AC-88776921DCAA}"/>
                  </a:ext>
                </a:extLst>
              </p:cNvPr>
              <p:cNvSpPr>
                <a:spLocks/>
              </p:cNvSpPr>
              <p:nvPr/>
            </p:nvSpPr>
            <p:spPr bwMode="auto">
              <a:xfrm>
                <a:off x="5736051" y="-561578"/>
                <a:ext cx="148572" cy="100971"/>
              </a:xfrm>
              <a:custGeom>
                <a:avLst/>
                <a:gdLst>
                  <a:gd name="T0" fmla="*/ 84 w 103"/>
                  <a:gd name="T1" fmla="*/ 43 h 70"/>
                  <a:gd name="T2" fmla="*/ 0 w 103"/>
                  <a:gd name="T3" fmla="*/ 70 h 70"/>
                  <a:gd name="T4" fmla="*/ 22 w 103"/>
                  <a:gd name="T5" fmla="*/ 27 h 70"/>
                  <a:gd name="T6" fmla="*/ 103 w 103"/>
                  <a:gd name="T7" fmla="*/ 0 h 70"/>
                  <a:gd name="T8" fmla="*/ 84 w 103"/>
                  <a:gd name="T9" fmla="*/ 43 h 70"/>
                </a:gdLst>
                <a:ahLst/>
                <a:cxnLst>
                  <a:cxn ang="0">
                    <a:pos x="T0" y="T1"/>
                  </a:cxn>
                  <a:cxn ang="0">
                    <a:pos x="T2" y="T3"/>
                  </a:cxn>
                  <a:cxn ang="0">
                    <a:pos x="T4" y="T5"/>
                  </a:cxn>
                  <a:cxn ang="0">
                    <a:pos x="T6" y="T7"/>
                  </a:cxn>
                  <a:cxn ang="0">
                    <a:pos x="T8" y="T9"/>
                  </a:cxn>
                </a:cxnLst>
                <a:rect l="0" t="0" r="r" b="b"/>
                <a:pathLst>
                  <a:path w="103" h="70">
                    <a:moveTo>
                      <a:pt x="84" y="43"/>
                    </a:moveTo>
                    <a:lnTo>
                      <a:pt x="0" y="70"/>
                    </a:lnTo>
                    <a:lnTo>
                      <a:pt x="22" y="27"/>
                    </a:lnTo>
                    <a:lnTo>
                      <a:pt x="103" y="0"/>
                    </a:lnTo>
                    <a:lnTo>
                      <a:pt x="84"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630" name="Freeform 10">
                <a:extLst>
                  <a:ext uri="{FF2B5EF4-FFF2-40B4-BE49-F238E27FC236}">
                    <a16:creationId xmlns:a16="http://schemas.microsoft.com/office/drawing/2014/main" id="{323C003C-7C4D-8115-A4C5-324521A8EF2C}"/>
                  </a:ext>
                </a:extLst>
              </p:cNvPr>
              <p:cNvSpPr>
                <a:spLocks/>
              </p:cNvSpPr>
              <p:nvPr/>
            </p:nvSpPr>
            <p:spPr bwMode="auto">
              <a:xfrm>
                <a:off x="5671140" y="-651009"/>
                <a:ext cx="72122" cy="175977"/>
              </a:xfrm>
              <a:custGeom>
                <a:avLst/>
                <a:gdLst>
                  <a:gd name="T0" fmla="*/ 0 w 50"/>
                  <a:gd name="T1" fmla="*/ 41 h 122"/>
                  <a:gd name="T2" fmla="*/ 28 w 50"/>
                  <a:gd name="T3" fmla="*/ 122 h 122"/>
                  <a:gd name="T4" fmla="*/ 50 w 50"/>
                  <a:gd name="T5" fmla="*/ 81 h 122"/>
                  <a:gd name="T6" fmla="*/ 21 w 50"/>
                  <a:gd name="T7" fmla="*/ 0 h 122"/>
                  <a:gd name="T8" fmla="*/ 0 w 50"/>
                  <a:gd name="T9" fmla="*/ 41 h 122"/>
                </a:gdLst>
                <a:ahLst/>
                <a:cxnLst>
                  <a:cxn ang="0">
                    <a:pos x="T0" y="T1"/>
                  </a:cxn>
                  <a:cxn ang="0">
                    <a:pos x="T2" y="T3"/>
                  </a:cxn>
                  <a:cxn ang="0">
                    <a:pos x="T4" y="T5"/>
                  </a:cxn>
                  <a:cxn ang="0">
                    <a:pos x="T6" y="T7"/>
                  </a:cxn>
                  <a:cxn ang="0">
                    <a:pos x="T8" y="T9"/>
                  </a:cxn>
                </a:cxnLst>
                <a:rect l="0" t="0" r="r" b="b"/>
                <a:pathLst>
                  <a:path w="50" h="122">
                    <a:moveTo>
                      <a:pt x="0" y="41"/>
                    </a:moveTo>
                    <a:lnTo>
                      <a:pt x="28" y="122"/>
                    </a:lnTo>
                    <a:lnTo>
                      <a:pt x="50" y="81"/>
                    </a:lnTo>
                    <a:lnTo>
                      <a:pt x="21" y="0"/>
                    </a:lnTo>
                    <a:lnTo>
                      <a:pt x="0"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631" name="Freeform 11">
                <a:extLst>
                  <a:ext uri="{FF2B5EF4-FFF2-40B4-BE49-F238E27FC236}">
                    <a16:creationId xmlns:a16="http://schemas.microsoft.com/office/drawing/2014/main" id="{4096384B-E0E3-0682-9950-53012651CB98}"/>
                  </a:ext>
                </a:extLst>
              </p:cNvPr>
              <p:cNvSpPr>
                <a:spLocks/>
              </p:cNvSpPr>
              <p:nvPr/>
            </p:nvSpPr>
            <p:spPr bwMode="auto">
              <a:xfrm>
                <a:off x="5790863" y="-692840"/>
                <a:ext cx="124050" cy="125493"/>
              </a:xfrm>
              <a:custGeom>
                <a:avLst/>
                <a:gdLst>
                  <a:gd name="T0" fmla="*/ 74 w 86"/>
                  <a:gd name="T1" fmla="*/ 43 h 87"/>
                  <a:gd name="T2" fmla="*/ 0 w 86"/>
                  <a:gd name="T3" fmla="*/ 87 h 87"/>
                  <a:gd name="T4" fmla="*/ 10 w 86"/>
                  <a:gd name="T5" fmla="*/ 41 h 87"/>
                  <a:gd name="T6" fmla="*/ 86 w 86"/>
                  <a:gd name="T7" fmla="*/ 0 h 87"/>
                  <a:gd name="T8" fmla="*/ 74 w 86"/>
                  <a:gd name="T9" fmla="*/ 43 h 87"/>
                </a:gdLst>
                <a:ahLst/>
                <a:cxnLst>
                  <a:cxn ang="0">
                    <a:pos x="T0" y="T1"/>
                  </a:cxn>
                  <a:cxn ang="0">
                    <a:pos x="T2" y="T3"/>
                  </a:cxn>
                  <a:cxn ang="0">
                    <a:pos x="T4" y="T5"/>
                  </a:cxn>
                  <a:cxn ang="0">
                    <a:pos x="T6" y="T7"/>
                  </a:cxn>
                  <a:cxn ang="0">
                    <a:pos x="T8" y="T9"/>
                  </a:cxn>
                </a:cxnLst>
                <a:rect l="0" t="0" r="r" b="b"/>
                <a:pathLst>
                  <a:path w="86" h="87">
                    <a:moveTo>
                      <a:pt x="74" y="43"/>
                    </a:moveTo>
                    <a:lnTo>
                      <a:pt x="0" y="87"/>
                    </a:lnTo>
                    <a:lnTo>
                      <a:pt x="10" y="41"/>
                    </a:lnTo>
                    <a:lnTo>
                      <a:pt x="86" y="0"/>
                    </a:lnTo>
                    <a:lnTo>
                      <a:pt x="74"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632" name="Freeform 12">
                <a:extLst>
                  <a:ext uri="{FF2B5EF4-FFF2-40B4-BE49-F238E27FC236}">
                    <a16:creationId xmlns:a16="http://schemas.microsoft.com/office/drawing/2014/main" id="{827FC330-58DF-AF3E-3B01-46E6D0B0E9EF}"/>
                  </a:ext>
                </a:extLst>
              </p:cNvPr>
              <p:cNvSpPr>
                <a:spLocks/>
              </p:cNvSpPr>
              <p:nvPr/>
            </p:nvSpPr>
            <p:spPr bwMode="auto">
              <a:xfrm>
                <a:off x="5698547" y="-747653"/>
                <a:ext cx="82220" cy="173093"/>
              </a:xfrm>
              <a:custGeom>
                <a:avLst/>
                <a:gdLst>
                  <a:gd name="T0" fmla="*/ 0 w 57"/>
                  <a:gd name="T1" fmla="*/ 45 h 120"/>
                  <a:gd name="T2" fmla="*/ 45 w 57"/>
                  <a:gd name="T3" fmla="*/ 120 h 120"/>
                  <a:gd name="T4" fmla="*/ 57 w 57"/>
                  <a:gd name="T5" fmla="*/ 74 h 120"/>
                  <a:gd name="T6" fmla="*/ 12 w 57"/>
                  <a:gd name="T7" fmla="*/ 0 h 120"/>
                  <a:gd name="T8" fmla="*/ 0 w 57"/>
                  <a:gd name="T9" fmla="*/ 45 h 120"/>
                </a:gdLst>
                <a:ahLst/>
                <a:cxnLst>
                  <a:cxn ang="0">
                    <a:pos x="T0" y="T1"/>
                  </a:cxn>
                  <a:cxn ang="0">
                    <a:pos x="T2" y="T3"/>
                  </a:cxn>
                  <a:cxn ang="0">
                    <a:pos x="T4" y="T5"/>
                  </a:cxn>
                  <a:cxn ang="0">
                    <a:pos x="T6" y="T7"/>
                  </a:cxn>
                  <a:cxn ang="0">
                    <a:pos x="T8" y="T9"/>
                  </a:cxn>
                </a:cxnLst>
                <a:rect l="0" t="0" r="r" b="b"/>
                <a:pathLst>
                  <a:path w="57" h="120">
                    <a:moveTo>
                      <a:pt x="0" y="45"/>
                    </a:moveTo>
                    <a:lnTo>
                      <a:pt x="45" y="120"/>
                    </a:lnTo>
                    <a:lnTo>
                      <a:pt x="57" y="74"/>
                    </a:lnTo>
                    <a:lnTo>
                      <a:pt x="12" y="0"/>
                    </a:lnTo>
                    <a:lnTo>
                      <a:pt x="0"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633" name="Freeform 13">
                <a:extLst>
                  <a:ext uri="{FF2B5EF4-FFF2-40B4-BE49-F238E27FC236}">
                    <a16:creationId xmlns:a16="http://schemas.microsoft.com/office/drawing/2014/main" id="{CD17FEFB-E59A-2DF5-8EEC-8F2438831E85}"/>
                  </a:ext>
                </a:extLst>
              </p:cNvPr>
              <p:cNvSpPr>
                <a:spLocks/>
              </p:cNvSpPr>
              <p:nvPr/>
            </p:nvSpPr>
            <p:spPr bwMode="auto">
              <a:xfrm>
                <a:off x="5818269" y="-831314"/>
                <a:ext cx="100971" cy="148572"/>
              </a:xfrm>
              <a:custGeom>
                <a:avLst/>
                <a:gdLst>
                  <a:gd name="T0" fmla="*/ 67 w 70"/>
                  <a:gd name="T1" fmla="*/ 46 h 103"/>
                  <a:gd name="T2" fmla="*/ 0 w 70"/>
                  <a:gd name="T3" fmla="*/ 103 h 103"/>
                  <a:gd name="T4" fmla="*/ 3 w 70"/>
                  <a:gd name="T5" fmla="*/ 58 h 103"/>
                  <a:gd name="T6" fmla="*/ 70 w 70"/>
                  <a:gd name="T7" fmla="*/ 0 h 103"/>
                  <a:gd name="T8" fmla="*/ 67 w 70"/>
                  <a:gd name="T9" fmla="*/ 46 h 103"/>
                </a:gdLst>
                <a:ahLst/>
                <a:cxnLst>
                  <a:cxn ang="0">
                    <a:pos x="T0" y="T1"/>
                  </a:cxn>
                  <a:cxn ang="0">
                    <a:pos x="T2" y="T3"/>
                  </a:cxn>
                  <a:cxn ang="0">
                    <a:pos x="T4" y="T5"/>
                  </a:cxn>
                  <a:cxn ang="0">
                    <a:pos x="T6" y="T7"/>
                  </a:cxn>
                  <a:cxn ang="0">
                    <a:pos x="T8" y="T9"/>
                  </a:cxn>
                </a:cxnLst>
                <a:rect l="0" t="0" r="r" b="b"/>
                <a:pathLst>
                  <a:path w="70" h="103">
                    <a:moveTo>
                      <a:pt x="67" y="46"/>
                    </a:moveTo>
                    <a:lnTo>
                      <a:pt x="0" y="103"/>
                    </a:lnTo>
                    <a:lnTo>
                      <a:pt x="3" y="58"/>
                    </a:lnTo>
                    <a:lnTo>
                      <a:pt x="70" y="0"/>
                    </a:lnTo>
                    <a:lnTo>
                      <a:pt x="67"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634" name="Freeform 14">
                <a:extLst>
                  <a:ext uri="{FF2B5EF4-FFF2-40B4-BE49-F238E27FC236}">
                    <a16:creationId xmlns:a16="http://schemas.microsoft.com/office/drawing/2014/main" id="{46E2357C-4E46-6F30-8931-C21A0574B861}"/>
                  </a:ext>
                </a:extLst>
              </p:cNvPr>
              <p:cNvSpPr>
                <a:spLocks/>
              </p:cNvSpPr>
              <p:nvPr/>
            </p:nvSpPr>
            <p:spPr bwMode="auto">
              <a:xfrm>
                <a:off x="5708644" y="-841411"/>
                <a:ext cx="89431" cy="158668"/>
              </a:xfrm>
              <a:custGeom>
                <a:avLst/>
                <a:gdLst>
                  <a:gd name="T0" fmla="*/ 0 w 62"/>
                  <a:gd name="T1" fmla="*/ 46 h 110"/>
                  <a:gd name="T2" fmla="*/ 60 w 62"/>
                  <a:gd name="T3" fmla="*/ 110 h 110"/>
                  <a:gd name="T4" fmla="*/ 62 w 62"/>
                  <a:gd name="T5" fmla="*/ 63 h 110"/>
                  <a:gd name="T6" fmla="*/ 2 w 62"/>
                  <a:gd name="T7" fmla="*/ 0 h 110"/>
                  <a:gd name="T8" fmla="*/ 0 w 62"/>
                  <a:gd name="T9" fmla="*/ 46 h 110"/>
                </a:gdLst>
                <a:ahLst/>
                <a:cxnLst>
                  <a:cxn ang="0">
                    <a:pos x="T0" y="T1"/>
                  </a:cxn>
                  <a:cxn ang="0">
                    <a:pos x="T2" y="T3"/>
                  </a:cxn>
                  <a:cxn ang="0">
                    <a:pos x="T4" y="T5"/>
                  </a:cxn>
                  <a:cxn ang="0">
                    <a:pos x="T6" y="T7"/>
                  </a:cxn>
                  <a:cxn ang="0">
                    <a:pos x="T8" y="T9"/>
                  </a:cxn>
                </a:cxnLst>
                <a:rect l="0" t="0" r="r" b="b"/>
                <a:pathLst>
                  <a:path w="62" h="110">
                    <a:moveTo>
                      <a:pt x="0" y="46"/>
                    </a:moveTo>
                    <a:lnTo>
                      <a:pt x="60" y="110"/>
                    </a:lnTo>
                    <a:lnTo>
                      <a:pt x="62" y="63"/>
                    </a:lnTo>
                    <a:lnTo>
                      <a:pt x="2" y="0"/>
                    </a:lnTo>
                    <a:lnTo>
                      <a:pt x="0"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635" name="Freeform 15">
                <a:extLst>
                  <a:ext uri="{FF2B5EF4-FFF2-40B4-BE49-F238E27FC236}">
                    <a16:creationId xmlns:a16="http://schemas.microsoft.com/office/drawing/2014/main" id="{DF8C69B2-9BC6-AB44-71B9-1064ED3ED004}"/>
                  </a:ext>
                </a:extLst>
              </p:cNvPr>
              <p:cNvSpPr>
                <a:spLocks/>
              </p:cNvSpPr>
              <p:nvPr/>
            </p:nvSpPr>
            <p:spPr bwMode="auto">
              <a:xfrm>
                <a:off x="5815384" y="-968345"/>
                <a:ext cx="86546" cy="168766"/>
              </a:xfrm>
              <a:custGeom>
                <a:avLst/>
                <a:gdLst>
                  <a:gd name="T0" fmla="*/ 60 w 60"/>
                  <a:gd name="T1" fmla="*/ 48 h 117"/>
                  <a:gd name="T2" fmla="*/ 7 w 60"/>
                  <a:gd name="T3" fmla="*/ 117 h 117"/>
                  <a:gd name="T4" fmla="*/ 0 w 60"/>
                  <a:gd name="T5" fmla="*/ 72 h 117"/>
                  <a:gd name="T6" fmla="*/ 53 w 60"/>
                  <a:gd name="T7" fmla="*/ 0 h 117"/>
                  <a:gd name="T8" fmla="*/ 60 w 60"/>
                  <a:gd name="T9" fmla="*/ 48 h 117"/>
                </a:gdLst>
                <a:ahLst/>
                <a:cxnLst>
                  <a:cxn ang="0">
                    <a:pos x="T0" y="T1"/>
                  </a:cxn>
                  <a:cxn ang="0">
                    <a:pos x="T2" y="T3"/>
                  </a:cxn>
                  <a:cxn ang="0">
                    <a:pos x="T4" y="T5"/>
                  </a:cxn>
                  <a:cxn ang="0">
                    <a:pos x="T6" y="T7"/>
                  </a:cxn>
                  <a:cxn ang="0">
                    <a:pos x="T8" y="T9"/>
                  </a:cxn>
                </a:cxnLst>
                <a:rect l="0" t="0" r="r" b="b"/>
                <a:pathLst>
                  <a:path w="60" h="117">
                    <a:moveTo>
                      <a:pt x="60" y="48"/>
                    </a:moveTo>
                    <a:lnTo>
                      <a:pt x="7" y="117"/>
                    </a:lnTo>
                    <a:lnTo>
                      <a:pt x="0" y="72"/>
                    </a:lnTo>
                    <a:lnTo>
                      <a:pt x="53" y="0"/>
                    </a:lnTo>
                    <a:lnTo>
                      <a:pt x="60"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636" name="Freeform 16">
                <a:extLst>
                  <a:ext uri="{FF2B5EF4-FFF2-40B4-BE49-F238E27FC236}">
                    <a16:creationId xmlns:a16="http://schemas.microsoft.com/office/drawing/2014/main" id="{4AD9AB92-464B-039E-C046-3C7D4031FF69}"/>
                  </a:ext>
                </a:extLst>
              </p:cNvPr>
              <p:cNvSpPr>
                <a:spLocks/>
              </p:cNvSpPr>
              <p:nvPr/>
            </p:nvSpPr>
            <p:spPr bwMode="auto">
              <a:xfrm>
                <a:off x="5688450" y="-933727"/>
                <a:ext cx="112510" cy="137032"/>
              </a:xfrm>
              <a:custGeom>
                <a:avLst/>
                <a:gdLst>
                  <a:gd name="T0" fmla="*/ 7 w 78"/>
                  <a:gd name="T1" fmla="*/ 48 h 95"/>
                  <a:gd name="T2" fmla="*/ 78 w 78"/>
                  <a:gd name="T3" fmla="*/ 95 h 95"/>
                  <a:gd name="T4" fmla="*/ 71 w 78"/>
                  <a:gd name="T5" fmla="*/ 50 h 95"/>
                  <a:gd name="T6" fmla="*/ 0 w 78"/>
                  <a:gd name="T7" fmla="*/ 0 h 95"/>
                  <a:gd name="T8" fmla="*/ 7 w 78"/>
                  <a:gd name="T9" fmla="*/ 48 h 95"/>
                </a:gdLst>
                <a:ahLst/>
                <a:cxnLst>
                  <a:cxn ang="0">
                    <a:pos x="T0" y="T1"/>
                  </a:cxn>
                  <a:cxn ang="0">
                    <a:pos x="T2" y="T3"/>
                  </a:cxn>
                  <a:cxn ang="0">
                    <a:pos x="T4" y="T5"/>
                  </a:cxn>
                  <a:cxn ang="0">
                    <a:pos x="T6" y="T7"/>
                  </a:cxn>
                  <a:cxn ang="0">
                    <a:pos x="T8" y="T9"/>
                  </a:cxn>
                </a:cxnLst>
                <a:rect l="0" t="0" r="r" b="b"/>
                <a:pathLst>
                  <a:path w="78" h="95">
                    <a:moveTo>
                      <a:pt x="7" y="48"/>
                    </a:moveTo>
                    <a:lnTo>
                      <a:pt x="78" y="95"/>
                    </a:lnTo>
                    <a:lnTo>
                      <a:pt x="71" y="50"/>
                    </a:lnTo>
                    <a:lnTo>
                      <a:pt x="0" y="0"/>
                    </a:lnTo>
                    <a:lnTo>
                      <a:pt x="7"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637" name="Freeform 17">
                <a:extLst>
                  <a:ext uri="{FF2B5EF4-FFF2-40B4-BE49-F238E27FC236}">
                    <a16:creationId xmlns:a16="http://schemas.microsoft.com/office/drawing/2014/main" id="{0D7BF340-F8F8-2753-8DFD-8DB658BAC7A5}"/>
                  </a:ext>
                </a:extLst>
              </p:cNvPr>
              <p:cNvSpPr>
                <a:spLocks/>
              </p:cNvSpPr>
              <p:nvPr/>
            </p:nvSpPr>
            <p:spPr bwMode="auto">
              <a:xfrm>
                <a:off x="5783651" y="-1093838"/>
                <a:ext cx="76450" cy="177420"/>
              </a:xfrm>
              <a:custGeom>
                <a:avLst/>
                <a:gdLst>
                  <a:gd name="T0" fmla="*/ 53 w 53"/>
                  <a:gd name="T1" fmla="*/ 44 h 123"/>
                  <a:gd name="T2" fmla="*/ 17 w 53"/>
                  <a:gd name="T3" fmla="*/ 123 h 123"/>
                  <a:gd name="T4" fmla="*/ 0 w 53"/>
                  <a:gd name="T5" fmla="*/ 80 h 123"/>
                  <a:gd name="T6" fmla="*/ 36 w 53"/>
                  <a:gd name="T7" fmla="*/ 0 h 123"/>
                  <a:gd name="T8" fmla="*/ 53 w 53"/>
                  <a:gd name="T9" fmla="*/ 44 h 123"/>
                </a:gdLst>
                <a:ahLst/>
                <a:cxnLst>
                  <a:cxn ang="0">
                    <a:pos x="T0" y="T1"/>
                  </a:cxn>
                  <a:cxn ang="0">
                    <a:pos x="T2" y="T3"/>
                  </a:cxn>
                  <a:cxn ang="0">
                    <a:pos x="T4" y="T5"/>
                  </a:cxn>
                  <a:cxn ang="0">
                    <a:pos x="T6" y="T7"/>
                  </a:cxn>
                  <a:cxn ang="0">
                    <a:pos x="T8" y="T9"/>
                  </a:cxn>
                </a:cxnLst>
                <a:rect l="0" t="0" r="r" b="b"/>
                <a:pathLst>
                  <a:path w="53" h="123">
                    <a:moveTo>
                      <a:pt x="53" y="44"/>
                    </a:moveTo>
                    <a:lnTo>
                      <a:pt x="17" y="123"/>
                    </a:lnTo>
                    <a:lnTo>
                      <a:pt x="0" y="80"/>
                    </a:lnTo>
                    <a:lnTo>
                      <a:pt x="36" y="0"/>
                    </a:lnTo>
                    <a:lnTo>
                      <a:pt x="53" y="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638" name="Freeform 18">
                <a:extLst>
                  <a:ext uri="{FF2B5EF4-FFF2-40B4-BE49-F238E27FC236}">
                    <a16:creationId xmlns:a16="http://schemas.microsoft.com/office/drawing/2014/main" id="{87ADF4F5-5A38-D0AE-EB96-A96B4C41DD79}"/>
                  </a:ext>
                </a:extLst>
              </p:cNvPr>
              <p:cNvSpPr>
                <a:spLocks/>
              </p:cNvSpPr>
              <p:nvPr/>
            </p:nvSpPr>
            <p:spPr bwMode="auto">
              <a:xfrm>
                <a:off x="5642292" y="-1017388"/>
                <a:ext cx="141359" cy="111068"/>
              </a:xfrm>
              <a:custGeom>
                <a:avLst/>
                <a:gdLst>
                  <a:gd name="T0" fmla="*/ 17 w 98"/>
                  <a:gd name="T1" fmla="*/ 43 h 77"/>
                  <a:gd name="T2" fmla="*/ 98 w 98"/>
                  <a:gd name="T3" fmla="*/ 77 h 77"/>
                  <a:gd name="T4" fmla="*/ 82 w 98"/>
                  <a:gd name="T5" fmla="*/ 34 h 77"/>
                  <a:gd name="T6" fmla="*/ 0 w 98"/>
                  <a:gd name="T7" fmla="*/ 0 h 77"/>
                  <a:gd name="T8" fmla="*/ 17 w 98"/>
                  <a:gd name="T9" fmla="*/ 43 h 77"/>
                </a:gdLst>
                <a:ahLst/>
                <a:cxnLst>
                  <a:cxn ang="0">
                    <a:pos x="T0" y="T1"/>
                  </a:cxn>
                  <a:cxn ang="0">
                    <a:pos x="T2" y="T3"/>
                  </a:cxn>
                  <a:cxn ang="0">
                    <a:pos x="T4" y="T5"/>
                  </a:cxn>
                  <a:cxn ang="0">
                    <a:pos x="T6" y="T7"/>
                  </a:cxn>
                  <a:cxn ang="0">
                    <a:pos x="T8" y="T9"/>
                  </a:cxn>
                </a:cxnLst>
                <a:rect l="0" t="0" r="r" b="b"/>
                <a:pathLst>
                  <a:path w="98" h="77">
                    <a:moveTo>
                      <a:pt x="17" y="43"/>
                    </a:moveTo>
                    <a:lnTo>
                      <a:pt x="98" y="77"/>
                    </a:lnTo>
                    <a:lnTo>
                      <a:pt x="82" y="34"/>
                    </a:lnTo>
                    <a:lnTo>
                      <a:pt x="0" y="0"/>
                    </a:lnTo>
                    <a:lnTo>
                      <a:pt x="17"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639" name="Freeform 19">
                <a:extLst>
                  <a:ext uri="{FF2B5EF4-FFF2-40B4-BE49-F238E27FC236}">
                    <a16:creationId xmlns:a16="http://schemas.microsoft.com/office/drawing/2014/main" id="{33B3577C-D5F6-3C43-E209-D1B2DDE189C8}"/>
                  </a:ext>
                </a:extLst>
              </p:cNvPr>
              <p:cNvSpPr>
                <a:spLocks/>
              </p:cNvSpPr>
              <p:nvPr/>
            </p:nvSpPr>
            <p:spPr bwMode="auto">
              <a:xfrm>
                <a:off x="5728838" y="-1207790"/>
                <a:ext cx="66352" cy="180305"/>
              </a:xfrm>
              <a:custGeom>
                <a:avLst/>
                <a:gdLst>
                  <a:gd name="T0" fmla="*/ 46 w 46"/>
                  <a:gd name="T1" fmla="*/ 39 h 125"/>
                  <a:gd name="T2" fmla="*/ 27 w 46"/>
                  <a:gd name="T3" fmla="*/ 125 h 125"/>
                  <a:gd name="T4" fmla="*/ 0 w 46"/>
                  <a:gd name="T5" fmla="*/ 87 h 125"/>
                  <a:gd name="T6" fmla="*/ 19 w 46"/>
                  <a:gd name="T7" fmla="*/ 0 h 125"/>
                  <a:gd name="T8" fmla="*/ 46 w 46"/>
                  <a:gd name="T9" fmla="*/ 39 h 125"/>
                </a:gdLst>
                <a:ahLst/>
                <a:cxnLst>
                  <a:cxn ang="0">
                    <a:pos x="T0" y="T1"/>
                  </a:cxn>
                  <a:cxn ang="0">
                    <a:pos x="T2" y="T3"/>
                  </a:cxn>
                  <a:cxn ang="0">
                    <a:pos x="T4" y="T5"/>
                  </a:cxn>
                  <a:cxn ang="0">
                    <a:pos x="T6" y="T7"/>
                  </a:cxn>
                  <a:cxn ang="0">
                    <a:pos x="T8" y="T9"/>
                  </a:cxn>
                </a:cxnLst>
                <a:rect l="0" t="0" r="r" b="b"/>
                <a:pathLst>
                  <a:path w="46" h="125">
                    <a:moveTo>
                      <a:pt x="46" y="39"/>
                    </a:moveTo>
                    <a:lnTo>
                      <a:pt x="27" y="125"/>
                    </a:lnTo>
                    <a:lnTo>
                      <a:pt x="0" y="87"/>
                    </a:lnTo>
                    <a:lnTo>
                      <a:pt x="19" y="0"/>
                    </a:lnTo>
                    <a:lnTo>
                      <a:pt x="46"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640" name="Freeform 20">
                <a:extLst>
                  <a:ext uri="{FF2B5EF4-FFF2-40B4-BE49-F238E27FC236}">
                    <a16:creationId xmlns:a16="http://schemas.microsoft.com/office/drawing/2014/main" id="{24647762-7F73-3C9C-619A-DBA19980C733}"/>
                  </a:ext>
                </a:extLst>
              </p:cNvPr>
              <p:cNvSpPr>
                <a:spLocks/>
              </p:cNvSpPr>
              <p:nvPr/>
            </p:nvSpPr>
            <p:spPr bwMode="auto">
              <a:xfrm>
                <a:off x="5584594" y="-1093838"/>
                <a:ext cx="161553" cy="80777"/>
              </a:xfrm>
              <a:custGeom>
                <a:avLst/>
                <a:gdLst>
                  <a:gd name="T0" fmla="*/ 26 w 112"/>
                  <a:gd name="T1" fmla="*/ 41 h 56"/>
                  <a:gd name="T2" fmla="*/ 112 w 112"/>
                  <a:gd name="T3" fmla="*/ 56 h 56"/>
                  <a:gd name="T4" fmla="*/ 86 w 112"/>
                  <a:gd name="T5" fmla="*/ 17 h 56"/>
                  <a:gd name="T6" fmla="*/ 0 w 112"/>
                  <a:gd name="T7" fmla="*/ 0 h 56"/>
                  <a:gd name="T8" fmla="*/ 26 w 112"/>
                  <a:gd name="T9" fmla="*/ 41 h 56"/>
                </a:gdLst>
                <a:ahLst/>
                <a:cxnLst>
                  <a:cxn ang="0">
                    <a:pos x="T0" y="T1"/>
                  </a:cxn>
                  <a:cxn ang="0">
                    <a:pos x="T2" y="T3"/>
                  </a:cxn>
                  <a:cxn ang="0">
                    <a:pos x="T4" y="T5"/>
                  </a:cxn>
                  <a:cxn ang="0">
                    <a:pos x="T6" y="T7"/>
                  </a:cxn>
                  <a:cxn ang="0">
                    <a:pos x="T8" y="T9"/>
                  </a:cxn>
                </a:cxnLst>
                <a:rect l="0" t="0" r="r" b="b"/>
                <a:pathLst>
                  <a:path w="112" h="56">
                    <a:moveTo>
                      <a:pt x="26" y="41"/>
                    </a:moveTo>
                    <a:lnTo>
                      <a:pt x="112" y="56"/>
                    </a:lnTo>
                    <a:lnTo>
                      <a:pt x="86" y="17"/>
                    </a:lnTo>
                    <a:lnTo>
                      <a:pt x="0" y="0"/>
                    </a:lnTo>
                    <a:lnTo>
                      <a:pt x="26"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641" name="Freeform 21">
                <a:extLst>
                  <a:ext uri="{FF2B5EF4-FFF2-40B4-BE49-F238E27FC236}">
                    <a16:creationId xmlns:a16="http://schemas.microsoft.com/office/drawing/2014/main" id="{263B55F7-7D39-ED6A-C978-425D6092506E}"/>
                  </a:ext>
                </a:extLst>
              </p:cNvPr>
              <p:cNvSpPr>
                <a:spLocks/>
              </p:cNvSpPr>
              <p:nvPr/>
            </p:nvSpPr>
            <p:spPr bwMode="auto">
              <a:xfrm>
                <a:off x="5653831" y="-1300106"/>
                <a:ext cx="50486" cy="173093"/>
              </a:xfrm>
              <a:custGeom>
                <a:avLst/>
                <a:gdLst>
                  <a:gd name="T0" fmla="*/ 35 w 35"/>
                  <a:gd name="T1" fmla="*/ 33 h 120"/>
                  <a:gd name="T2" fmla="*/ 33 w 35"/>
                  <a:gd name="T3" fmla="*/ 120 h 120"/>
                  <a:gd name="T4" fmla="*/ 0 w 35"/>
                  <a:gd name="T5" fmla="*/ 88 h 120"/>
                  <a:gd name="T6" fmla="*/ 2 w 35"/>
                  <a:gd name="T7" fmla="*/ 0 h 120"/>
                  <a:gd name="T8" fmla="*/ 35 w 35"/>
                  <a:gd name="T9" fmla="*/ 33 h 120"/>
                </a:gdLst>
                <a:ahLst/>
                <a:cxnLst>
                  <a:cxn ang="0">
                    <a:pos x="T0" y="T1"/>
                  </a:cxn>
                  <a:cxn ang="0">
                    <a:pos x="T2" y="T3"/>
                  </a:cxn>
                  <a:cxn ang="0">
                    <a:pos x="T4" y="T5"/>
                  </a:cxn>
                  <a:cxn ang="0">
                    <a:pos x="T6" y="T7"/>
                  </a:cxn>
                  <a:cxn ang="0">
                    <a:pos x="T8" y="T9"/>
                  </a:cxn>
                </a:cxnLst>
                <a:rect l="0" t="0" r="r" b="b"/>
                <a:pathLst>
                  <a:path w="35" h="120">
                    <a:moveTo>
                      <a:pt x="35" y="33"/>
                    </a:moveTo>
                    <a:lnTo>
                      <a:pt x="33" y="120"/>
                    </a:lnTo>
                    <a:lnTo>
                      <a:pt x="0" y="88"/>
                    </a:lnTo>
                    <a:lnTo>
                      <a:pt x="2" y="0"/>
                    </a:lnTo>
                    <a:lnTo>
                      <a:pt x="35"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642" name="Freeform 22">
                <a:extLst>
                  <a:ext uri="{FF2B5EF4-FFF2-40B4-BE49-F238E27FC236}">
                    <a16:creationId xmlns:a16="http://schemas.microsoft.com/office/drawing/2014/main" id="{E78B3BD0-236C-EC35-7CA9-165804E94002}"/>
                  </a:ext>
                </a:extLst>
              </p:cNvPr>
              <p:cNvSpPr>
                <a:spLocks/>
              </p:cNvSpPr>
              <p:nvPr/>
            </p:nvSpPr>
            <p:spPr bwMode="auto">
              <a:xfrm>
                <a:off x="5512472" y="-1155862"/>
                <a:ext cx="171651" cy="51928"/>
              </a:xfrm>
              <a:custGeom>
                <a:avLst/>
                <a:gdLst>
                  <a:gd name="T0" fmla="*/ 31 w 119"/>
                  <a:gd name="T1" fmla="*/ 36 h 36"/>
                  <a:gd name="T2" fmla="*/ 119 w 119"/>
                  <a:gd name="T3" fmla="*/ 31 h 36"/>
                  <a:gd name="T4" fmla="*/ 86 w 119"/>
                  <a:gd name="T5" fmla="*/ 0 h 36"/>
                  <a:gd name="T6" fmla="*/ 0 w 119"/>
                  <a:gd name="T7" fmla="*/ 3 h 36"/>
                  <a:gd name="T8" fmla="*/ 31 w 119"/>
                  <a:gd name="T9" fmla="*/ 36 h 36"/>
                </a:gdLst>
                <a:ahLst/>
                <a:cxnLst>
                  <a:cxn ang="0">
                    <a:pos x="T0" y="T1"/>
                  </a:cxn>
                  <a:cxn ang="0">
                    <a:pos x="T2" y="T3"/>
                  </a:cxn>
                  <a:cxn ang="0">
                    <a:pos x="T4" y="T5"/>
                  </a:cxn>
                  <a:cxn ang="0">
                    <a:pos x="T6" y="T7"/>
                  </a:cxn>
                  <a:cxn ang="0">
                    <a:pos x="T8" y="T9"/>
                  </a:cxn>
                </a:cxnLst>
                <a:rect l="0" t="0" r="r" b="b"/>
                <a:pathLst>
                  <a:path w="119" h="36">
                    <a:moveTo>
                      <a:pt x="31" y="36"/>
                    </a:moveTo>
                    <a:lnTo>
                      <a:pt x="119" y="31"/>
                    </a:lnTo>
                    <a:lnTo>
                      <a:pt x="86" y="0"/>
                    </a:lnTo>
                    <a:lnTo>
                      <a:pt x="0" y="3"/>
                    </a:lnTo>
                    <a:lnTo>
                      <a:pt x="31"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643" name="Freeform 23">
                <a:extLst>
                  <a:ext uri="{FF2B5EF4-FFF2-40B4-BE49-F238E27FC236}">
                    <a16:creationId xmlns:a16="http://schemas.microsoft.com/office/drawing/2014/main" id="{24B72DFF-0B94-D115-ED5D-DB3EC7B61EC8}"/>
                  </a:ext>
                </a:extLst>
              </p:cNvPr>
              <p:cNvSpPr>
                <a:spLocks/>
              </p:cNvSpPr>
              <p:nvPr/>
            </p:nvSpPr>
            <p:spPr bwMode="auto">
              <a:xfrm>
                <a:off x="5294664" y="-299054"/>
                <a:ext cx="258197" cy="93759"/>
              </a:xfrm>
              <a:custGeom>
                <a:avLst/>
                <a:gdLst>
                  <a:gd name="T0" fmla="*/ 75 w 75"/>
                  <a:gd name="T1" fmla="*/ 2 h 27"/>
                  <a:gd name="T2" fmla="*/ 0 w 75"/>
                  <a:gd name="T3" fmla="*/ 27 h 27"/>
                  <a:gd name="T4" fmla="*/ 0 w 75"/>
                  <a:gd name="T5" fmla="*/ 19 h 27"/>
                  <a:gd name="T6" fmla="*/ 74 w 75"/>
                  <a:gd name="T7" fmla="*/ 0 h 27"/>
                  <a:gd name="T8" fmla="*/ 75 w 75"/>
                  <a:gd name="T9" fmla="*/ 2 h 27"/>
                </a:gdLst>
                <a:ahLst/>
                <a:cxnLst>
                  <a:cxn ang="0">
                    <a:pos x="T0" y="T1"/>
                  </a:cxn>
                  <a:cxn ang="0">
                    <a:pos x="T2" y="T3"/>
                  </a:cxn>
                  <a:cxn ang="0">
                    <a:pos x="T4" y="T5"/>
                  </a:cxn>
                  <a:cxn ang="0">
                    <a:pos x="T6" y="T7"/>
                  </a:cxn>
                  <a:cxn ang="0">
                    <a:pos x="T8" y="T9"/>
                  </a:cxn>
                </a:cxnLst>
                <a:rect l="0" t="0" r="r" b="b"/>
                <a:pathLst>
                  <a:path w="75" h="27">
                    <a:moveTo>
                      <a:pt x="75" y="2"/>
                    </a:moveTo>
                    <a:cubicBezTo>
                      <a:pt x="53" y="16"/>
                      <a:pt x="27" y="25"/>
                      <a:pt x="0" y="27"/>
                    </a:cubicBezTo>
                    <a:cubicBezTo>
                      <a:pt x="0" y="19"/>
                      <a:pt x="0" y="19"/>
                      <a:pt x="0" y="19"/>
                    </a:cubicBezTo>
                    <a:cubicBezTo>
                      <a:pt x="25" y="19"/>
                      <a:pt x="51" y="13"/>
                      <a:pt x="74" y="0"/>
                    </a:cubicBezTo>
                    <a:lnTo>
                      <a:pt x="75"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644" name="Freeform 24">
                <a:extLst>
                  <a:ext uri="{FF2B5EF4-FFF2-40B4-BE49-F238E27FC236}">
                    <a16:creationId xmlns:a16="http://schemas.microsoft.com/office/drawing/2014/main" id="{41B59005-8544-7DEB-2D6A-B289D86C6295}"/>
                  </a:ext>
                </a:extLst>
              </p:cNvPr>
              <p:cNvSpPr>
                <a:spLocks/>
              </p:cNvSpPr>
              <p:nvPr/>
            </p:nvSpPr>
            <p:spPr bwMode="auto">
              <a:xfrm>
                <a:off x="5597576" y="-1317415"/>
                <a:ext cx="34619" cy="124050"/>
              </a:xfrm>
              <a:custGeom>
                <a:avLst/>
                <a:gdLst>
                  <a:gd name="T0" fmla="*/ 24 w 24"/>
                  <a:gd name="T1" fmla="*/ 24 h 86"/>
                  <a:gd name="T2" fmla="*/ 24 w 24"/>
                  <a:gd name="T3" fmla="*/ 86 h 86"/>
                  <a:gd name="T4" fmla="*/ 0 w 24"/>
                  <a:gd name="T5" fmla="*/ 62 h 86"/>
                  <a:gd name="T6" fmla="*/ 0 w 24"/>
                  <a:gd name="T7" fmla="*/ 0 h 86"/>
                  <a:gd name="T8" fmla="*/ 24 w 24"/>
                  <a:gd name="T9" fmla="*/ 24 h 86"/>
                </a:gdLst>
                <a:ahLst/>
                <a:cxnLst>
                  <a:cxn ang="0">
                    <a:pos x="T0" y="T1"/>
                  </a:cxn>
                  <a:cxn ang="0">
                    <a:pos x="T2" y="T3"/>
                  </a:cxn>
                  <a:cxn ang="0">
                    <a:pos x="T4" y="T5"/>
                  </a:cxn>
                  <a:cxn ang="0">
                    <a:pos x="T6" y="T7"/>
                  </a:cxn>
                  <a:cxn ang="0">
                    <a:pos x="T8" y="T9"/>
                  </a:cxn>
                </a:cxnLst>
                <a:rect l="0" t="0" r="r" b="b"/>
                <a:pathLst>
                  <a:path w="24" h="86">
                    <a:moveTo>
                      <a:pt x="24" y="24"/>
                    </a:moveTo>
                    <a:lnTo>
                      <a:pt x="24" y="86"/>
                    </a:lnTo>
                    <a:lnTo>
                      <a:pt x="0" y="62"/>
                    </a:lnTo>
                    <a:lnTo>
                      <a:pt x="0" y="0"/>
                    </a:lnTo>
                    <a:lnTo>
                      <a:pt x="24"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645" name="Freeform 25">
                <a:extLst>
                  <a:ext uri="{FF2B5EF4-FFF2-40B4-BE49-F238E27FC236}">
                    <a16:creationId xmlns:a16="http://schemas.microsoft.com/office/drawing/2014/main" id="{644153C2-F6E2-0F29-9F07-CE8CEDC198AC}"/>
                  </a:ext>
                </a:extLst>
              </p:cNvPr>
              <p:cNvSpPr>
                <a:spLocks/>
              </p:cNvSpPr>
              <p:nvPr/>
            </p:nvSpPr>
            <p:spPr bwMode="auto">
              <a:xfrm>
                <a:off x="5495163" y="-1213560"/>
                <a:ext cx="124050" cy="37503"/>
              </a:xfrm>
              <a:custGeom>
                <a:avLst/>
                <a:gdLst>
                  <a:gd name="T0" fmla="*/ 24 w 86"/>
                  <a:gd name="T1" fmla="*/ 26 h 26"/>
                  <a:gd name="T2" fmla="*/ 86 w 86"/>
                  <a:gd name="T3" fmla="*/ 24 h 26"/>
                  <a:gd name="T4" fmla="*/ 62 w 86"/>
                  <a:gd name="T5" fmla="*/ 0 h 26"/>
                  <a:gd name="T6" fmla="*/ 0 w 86"/>
                  <a:gd name="T7" fmla="*/ 2 h 26"/>
                  <a:gd name="T8" fmla="*/ 24 w 86"/>
                  <a:gd name="T9" fmla="*/ 26 h 26"/>
                </a:gdLst>
                <a:ahLst/>
                <a:cxnLst>
                  <a:cxn ang="0">
                    <a:pos x="T0" y="T1"/>
                  </a:cxn>
                  <a:cxn ang="0">
                    <a:pos x="T2" y="T3"/>
                  </a:cxn>
                  <a:cxn ang="0">
                    <a:pos x="T4" y="T5"/>
                  </a:cxn>
                  <a:cxn ang="0">
                    <a:pos x="T6" y="T7"/>
                  </a:cxn>
                  <a:cxn ang="0">
                    <a:pos x="T8" y="T9"/>
                  </a:cxn>
                </a:cxnLst>
                <a:rect l="0" t="0" r="r" b="b"/>
                <a:pathLst>
                  <a:path w="86" h="26">
                    <a:moveTo>
                      <a:pt x="24" y="26"/>
                    </a:moveTo>
                    <a:lnTo>
                      <a:pt x="86" y="24"/>
                    </a:lnTo>
                    <a:lnTo>
                      <a:pt x="62" y="0"/>
                    </a:lnTo>
                    <a:lnTo>
                      <a:pt x="0" y="2"/>
                    </a:lnTo>
                    <a:lnTo>
                      <a:pt x="24"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grpSp>
        <p:grpSp>
          <p:nvGrpSpPr>
            <p:cNvPr id="603" name="组合 602">
              <a:extLst>
                <a:ext uri="{FF2B5EF4-FFF2-40B4-BE49-F238E27FC236}">
                  <a16:creationId xmlns:a16="http://schemas.microsoft.com/office/drawing/2014/main" id="{B6E4B95B-49B9-E2F0-BF31-4CFEAFCEB699}"/>
                </a:ext>
              </a:extLst>
            </p:cNvPr>
            <p:cNvGrpSpPr/>
            <p:nvPr/>
          </p:nvGrpSpPr>
          <p:grpSpPr>
            <a:xfrm>
              <a:off x="6768997" y="6057555"/>
              <a:ext cx="255329" cy="403528"/>
              <a:chOff x="5294664" y="-1317415"/>
              <a:chExt cx="624576" cy="1112120"/>
            </a:xfrm>
            <a:gradFill flip="none" rotWithShape="1">
              <a:gsLst>
                <a:gs pos="71000">
                  <a:schemeClr val="accent4">
                    <a:lumMod val="40000"/>
                    <a:lumOff val="60000"/>
                  </a:schemeClr>
                </a:gs>
                <a:gs pos="0">
                  <a:schemeClr val="accent4">
                    <a:lumMod val="20000"/>
                    <a:lumOff val="80000"/>
                  </a:schemeClr>
                </a:gs>
                <a:gs pos="100000">
                  <a:schemeClr val="accent4">
                    <a:lumMod val="20000"/>
                    <a:lumOff val="80000"/>
                  </a:schemeClr>
                </a:gs>
                <a:gs pos="39000">
                  <a:schemeClr val="accent4">
                    <a:lumMod val="10000"/>
                    <a:lumOff val="90000"/>
                  </a:schemeClr>
                </a:gs>
              </a:gsLst>
              <a:lin ang="5400000" scaled="1"/>
              <a:tileRect/>
            </a:gradFill>
          </p:grpSpPr>
          <p:sp>
            <p:nvSpPr>
              <p:cNvPr id="604" name="Freeform 5">
                <a:extLst>
                  <a:ext uri="{FF2B5EF4-FFF2-40B4-BE49-F238E27FC236}">
                    <a16:creationId xmlns:a16="http://schemas.microsoft.com/office/drawing/2014/main" id="{E6AB6EBE-CB42-85D8-DFDD-1E6B131DD7EA}"/>
                  </a:ext>
                </a:extLst>
              </p:cNvPr>
              <p:cNvSpPr>
                <a:spLocks/>
              </p:cNvSpPr>
              <p:nvPr/>
            </p:nvSpPr>
            <p:spPr bwMode="auto">
              <a:xfrm>
                <a:off x="5570169" y="-339442"/>
                <a:ext cx="175978" cy="57698"/>
              </a:xfrm>
              <a:custGeom>
                <a:avLst/>
                <a:gdLst>
                  <a:gd name="T0" fmla="*/ 86 w 122"/>
                  <a:gd name="T1" fmla="*/ 40 h 40"/>
                  <a:gd name="T2" fmla="*/ 0 w 122"/>
                  <a:gd name="T3" fmla="*/ 31 h 40"/>
                  <a:gd name="T4" fmla="*/ 36 w 122"/>
                  <a:gd name="T5" fmla="*/ 0 h 40"/>
                  <a:gd name="T6" fmla="*/ 122 w 122"/>
                  <a:gd name="T7" fmla="*/ 12 h 40"/>
                  <a:gd name="T8" fmla="*/ 86 w 122"/>
                  <a:gd name="T9" fmla="*/ 40 h 40"/>
                </a:gdLst>
                <a:ahLst/>
                <a:cxnLst>
                  <a:cxn ang="0">
                    <a:pos x="T0" y="T1"/>
                  </a:cxn>
                  <a:cxn ang="0">
                    <a:pos x="T2" y="T3"/>
                  </a:cxn>
                  <a:cxn ang="0">
                    <a:pos x="T4" y="T5"/>
                  </a:cxn>
                  <a:cxn ang="0">
                    <a:pos x="T6" y="T7"/>
                  </a:cxn>
                  <a:cxn ang="0">
                    <a:pos x="T8" y="T9"/>
                  </a:cxn>
                </a:cxnLst>
                <a:rect l="0" t="0" r="r" b="b"/>
                <a:pathLst>
                  <a:path w="122" h="40">
                    <a:moveTo>
                      <a:pt x="86" y="40"/>
                    </a:moveTo>
                    <a:lnTo>
                      <a:pt x="0" y="31"/>
                    </a:lnTo>
                    <a:lnTo>
                      <a:pt x="36" y="0"/>
                    </a:lnTo>
                    <a:lnTo>
                      <a:pt x="122" y="12"/>
                    </a:lnTo>
                    <a:lnTo>
                      <a:pt x="86"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605" name="Freeform 6">
                <a:extLst>
                  <a:ext uri="{FF2B5EF4-FFF2-40B4-BE49-F238E27FC236}">
                    <a16:creationId xmlns:a16="http://schemas.microsoft.com/office/drawing/2014/main" id="{C741A9A5-A50A-EC32-8696-98AEF7DE85FD}"/>
                  </a:ext>
                </a:extLst>
              </p:cNvPr>
              <p:cNvSpPr>
                <a:spLocks/>
              </p:cNvSpPr>
              <p:nvPr/>
            </p:nvSpPr>
            <p:spPr bwMode="auto">
              <a:xfrm>
                <a:off x="5552860" y="-485129"/>
                <a:ext cx="62025" cy="168766"/>
              </a:xfrm>
              <a:custGeom>
                <a:avLst/>
                <a:gdLst>
                  <a:gd name="T0" fmla="*/ 7 w 43"/>
                  <a:gd name="T1" fmla="*/ 31 h 117"/>
                  <a:gd name="T2" fmla="*/ 0 w 43"/>
                  <a:gd name="T3" fmla="*/ 117 h 117"/>
                  <a:gd name="T4" fmla="*/ 36 w 43"/>
                  <a:gd name="T5" fmla="*/ 89 h 117"/>
                  <a:gd name="T6" fmla="*/ 43 w 43"/>
                  <a:gd name="T7" fmla="*/ 0 h 117"/>
                  <a:gd name="T8" fmla="*/ 7 w 43"/>
                  <a:gd name="T9" fmla="*/ 31 h 117"/>
                </a:gdLst>
                <a:ahLst/>
                <a:cxnLst>
                  <a:cxn ang="0">
                    <a:pos x="T0" y="T1"/>
                  </a:cxn>
                  <a:cxn ang="0">
                    <a:pos x="T2" y="T3"/>
                  </a:cxn>
                  <a:cxn ang="0">
                    <a:pos x="T4" y="T5"/>
                  </a:cxn>
                  <a:cxn ang="0">
                    <a:pos x="T6" y="T7"/>
                  </a:cxn>
                  <a:cxn ang="0">
                    <a:pos x="T8" y="T9"/>
                  </a:cxn>
                </a:cxnLst>
                <a:rect l="0" t="0" r="r" b="b"/>
                <a:pathLst>
                  <a:path w="43" h="117">
                    <a:moveTo>
                      <a:pt x="7" y="31"/>
                    </a:moveTo>
                    <a:lnTo>
                      <a:pt x="0" y="117"/>
                    </a:lnTo>
                    <a:lnTo>
                      <a:pt x="36" y="89"/>
                    </a:lnTo>
                    <a:lnTo>
                      <a:pt x="43" y="0"/>
                    </a:lnTo>
                    <a:lnTo>
                      <a:pt x="7"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606" name="Freeform 7">
                <a:extLst>
                  <a:ext uri="{FF2B5EF4-FFF2-40B4-BE49-F238E27FC236}">
                    <a16:creationId xmlns:a16="http://schemas.microsoft.com/office/drawing/2014/main" id="{6CC8FE68-4416-35A7-3666-F54583AD39DB}"/>
                  </a:ext>
                </a:extLst>
              </p:cNvPr>
              <p:cNvSpPr>
                <a:spLocks/>
              </p:cNvSpPr>
              <p:nvPr/>
            </p:nvSpPr>
            <p:spPr bwMode="auto">
              <a:xfrm>
                <a:off x="5659601" y="-433201"/>
                <a:ext cx="170208" cy="62025"/>
              </a:xfrm>
              <a:custGeom>
                <a:avLst/>
                <a:gdLst>
                  <a:gd name="T0" fmla="*/ 89 w 118"/>
                  <a:gd name="T1" fmla="*/ 36 h 43"/>
                  <a:gd name="T2" fmla="*/ 0 w 118"/>
                  <a:gd name="T3" fmla="*/ 43 h 43"/>
                  <a:gd name="T4" fmla="*/ 29 w 118"/>
                  <a:gd name="T5" fmla="*/ 7 h 43"/>
                  <a:gd name="T6" fmla="*/ 118 w 118"/>
                  <a:gd name="T7" fmla="*/ 0 h 43"/>
                  <a:gd name="T8" fmla="*/ 89 w 118"/>
                  <a:gd name="T9" fmla="*/ 36 h 43"/>
                </a:gdLst>
                <a:ahLst/>
                <a:cxnLst>
                  <a:cxn ang="0">
                    <a:pos x="T0" y="T1"/>
                  </a:cxn>
                  <a:cxn ang="0">
                    <a:pos x="T2" y="T3"/>
                  </a:cxn>
                  <a:cxn ang="0">
                    <a:pos x="T4" y="T5"/>
                  </a:cxn>
                  <a:cxn ang="0">
                    <a:pos x="T6" y="T7"/>
                  </a:cxn>
                  <a:cxn ang="0">
                    <a:pos x="T8" y="T9"/>
                  </a:cxn>
                </a:cxnLst>
                <a:rect l="0" t="0" r="r" b="b"/>
                <a:pathLst>
                  <a:path w="118" h="43">
                    <a:moveTo>
                      <a:pt x="89" y="36"/>
                    </a:moveTo>
                    <a:lnTo>
                      <a:pt x="0" y="43"/>
                    </a:lnTo>
                    <a:lnTo>
                      <a:pt x="29" y="7"/>
                    </a:lnTo>
                    <a:lnTo>
                      <a:pt x="118" y="0"/>
                    </a:lnTo>
                    <a:lnTo>
                      <a:pt x="8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607" name="Freeform 8">
                <a:extLst>
                  <a:ext uri="{FF2B5EF4-FFF2-40B4-BE49-F238E27FC236}">
                    <a16:creationId xmlns:a16="http://schemas.microsoft.com/office/drawing/2014/main" id="{5E902D04-BD38-4C79-88B2-77A7D3A4C71B}"/>
                  </a:ext>
                </a:extLst>
              </p:cNvPr>
              <p:cNvSpPr>
                <a:spLocks/>
              </p:cNvSpPr>
              <p:nvPr/>
            </p:nvSpPr>
            <p:spPr bwMode="auto">
              <a:xfrm>
                <a:off x="5624982" y="-564463"/>
                <a:ext cx="59140" cy="178862"/>
              </a:xfrm>
              <a:custGeom>
                <a:avLst/>
                <a:gdLst>
                  <a:gd name="T0" fmla="*/ 0 w 41"/>
                  <a:gd name="T1" fmla="*/ 38 h 124"/>
                  <a:gd name="T2" fmla="*/ 10 w 41"/>
                  <a:gd name="T3" fmla="*/ 124 h 124"/>
                  <a:gd name="T4" fmla="*/ 41 w 41"/>
                  <a:gd name="T5" fmla="*/ 86 h 124"/>
                  <a:gd name="T6" fmla="*/ 29 w 41"/>
                  <a:gd name="T7" fmla="*/ 0 h 124"/>
                  <a:gd name="T8" fmla="*/ 0 w 41"/>
                  <a:gd name="T9" fmla="*/ 38 h 124"/>
                </a:gdLst>
                <a:ahLst/>
                <a:cxnLst>
                  <a:cxn ang="0">
                    <a:pos x="T0" y="T1"/>
                  </a:cxn>
                  <a:cxn ang="0">
                    <a:pos x="T2" y="T3"/>
                  </a:cxn>
                  <a:cxn ang="0">
                    <a:pos x="T4" y="T5"/>
                  </a:cxn>
                  <a:cxn ang="0">
                    <a:pos x="T6" y="T7"/>
                  </a:cxn>
                  <a:cxn ang="0">
                    <a:pos x="T8" y="T9"/>
                  </a:cxn>
                </a:cxnLst>
                <a:rect l="0" t="0" r="r" b="b"/>
                <a:pathLst>
                  <a:path w="41" h="124">
                    <a:moveTo>
                      <a:pt x="0" y="38"/>
                    </a:moveTo>
                    <a:lnTo>
                      <a:pt x="10" y="124"/>
                    </a:lnTo>
                    <a:lnTo>
                      <a:pt x="41" y="86"/>
                    </a:lnTo>
                    <a:lnTo>
                      <a:pt x="29" y="0"/>
                    </a:lnTo>
                    <a:lnTo>
                      <a:pt x="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608" name="Freeform 9">
                <a:extLst>
                  <a:ext uri="{FF2B5EF4-FFF2-40B4-BE49-F238E27FC236}">
                    <a16:creationId xmlns:a16="http://schemas.microsoft.com/office/drawing/2014/main" id="{3AFC9EC1-DD59-A509-818F-7BBE6E780C84}"/>
                  </a:ext>
                </a:extLst>
              </p:cNvPr>
              <p:cNvSpPr>
                <a:spLocks/>
              </p:cNvSpPr>
              <p:nvPr/>
            </p:nvSpPr>
            <p:spPr bwMode="auto">
              <a:xfrm>
                <a:off x="5736051" y="-561578"/>
                <a:ext cx="148572" cy="100971"/>
              </a:xfrm>
              <a:custGeom>
                <a:avLst/>
                <a:gdLst>
                  <a:gd name="T0" fmla="*/ 84 w 103"/>
                  <a:gd name="T1" fmla="*/ 43 h 70"/>
                  <a:gd name="T2" fmla="*/ 0 w 103"/>
                  <a:gd name="T3" fmla="*/ 70 h 70"/>
                  <a:gd name="T4" fmla="*/ 22 w 103"/>
                  <a:gd name="T5" fmla="*/ 27 h 70"/>
                  <a:gd name="T6" fmla="*/ 103 w 103"/>
                  <a:gd name="T7" fmla="*/ 0 h 70"/>
                  <a:gd name="T8" fmla="*/ 84 w 103"/>
                  <a:gd name="T9" fmla="*/ 43 h 70"/>
                </a:gdLst>
                <a:ahLst/>
                <a:cxnLst>
                  <a:cxn ang="0">
                    <a:pos x="T0" y="T1"/>
                  </a:cxn>
                  <a:cxn ang="0">
                    <a:pos x="T2" y="T3"/>
                  </a:cxn>
                  <a:cxn ang="0">
                    <a:pos x="T4" y="T5"/>
                  </a:cxn>
                  <a:cxn ang="0">
                    <a:pos x="T6" y="T7"/>
                  </a:cxn>
                  <a:cxn ang="0">
                    <a:pos x="T8" y="T9"/>
                  </a:cxn>
                </a:cxnLst>
                <a:rect l="0" t="0" r="r" b="b"/>
                <a:pathLst>
                  <a:path w="103" h="70">
                    <a:moveTo>
                      <a:pt x="84" y="43"/>
                    </a:moveTo>
                    <a:lnTo>
                      <a:pt x="0" y="70"/>
                    </a:lnTo>
                    <a:lnTo>
                      <a:pt x="22" y="27"/>
                    </a:lnTo>
                    <a:lnTo>
                      <a:pt x="103" y="0"/>
                    </a:lnTo>
                    <a:lnTo>
                      <a:pt x="84"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609" name="Freeform 10">
                <a:extLst>
                  <a:ext uri="{FF2B5EF4-FFF2-40B4-BE49-F238E27FC236}">
                    <a16:creationId xmlns:a16="http://schemas.microsoft.com/office/drawing/2014/main" id="{185D09E3-D034-8203-77AB-0AEFB0CD53F2}"/>
                  </a:ext>
                </a:extLst>
              </p:cNvPr>
              <p:cNvSpPr>
                <a:spLocks/>
              </p:cNvSpPr>
              <p:nvPr/>
            </p:nvSpPr>
            <p:spPr bwMode="auto">
              <a:xfrm>
                <a:off x="5671140" y="-651009"/>
                <a:ext cx="72122" cy="175977"/>
              </a:xfrm>
              <a:custGeom>
                <a:avLst/>
                <a:gdLst>
                  <a:gd name="T0" fmla="*/ 0 w 50"/>
                  <a:gd name="T1" fmla="*/ 41 h 122"/>
                  <a:gd name="T2" fmla="*/ 28 w 50"/>
                  <a:gd name="T3" fmla="*/ 122 h 122"/>
                  <a:gd name="T4" fmla="*/ 50 w 50"/>
                  <a:gd name="T5" fmla="*/ 81 h 122"/>
                  <a:gd name="T6" fmla="*/ 21 w 50"/>
                  <a:gd name="T7" fmla="*/ 0 h 122"/>
                  <a:gd name="T8" fmla="*/ 0 w 50"/>
                  <a:gd name="T9" fmla="*/ 41 h 122"/>
                </a:gdLst>
                <a:ahLst/>
                <a:cxnLst>
                  <a:cxn ang="0">
                    <a:pos x="T0" y="T1"/>
                  </a:cxn>
                  <a:cxn ang="0">
                    <a:pos x="T2" y="T3"/>
                  </a:cxn>
                  <a:cxn ang="0">
                    <a:pos x="T4" y="T5"/>
                  </a:cxn>
                  <a:cxn ang="0">
                    <a:pos x="T6" y="T7"/>
                  </a:cxn>
                  <a:cxn ang="0">
                    <a:pos x="T8" y="T9"/>
                  </a:cxn>
                </a:cxnLst>
                <a:rect l="0" t="0" r="r" b="b"/>
                <a:pathLst>
                  <a:path w="50" h="122">
                    <a:moveTo>
                      <a:pt x="0" y="41"/>
                    </a:moveTo>
                    <a:lnTo>
                      <a:pt x="28" y="122"/>
                    </a:lnTo>
                    <a:lnTo>
                      <a:pt x="50" y="81"/>
                    </a:lnTo>
                    <a:lnTo>
                      <a:pt x="21" y="0"/>
                    </a:lnTo>
                    <a:lnTo>
                      <a:pt x="0"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610" name="Freeform 11">
                <a:extLst>
                  <a:ext uri="{FF2B5EF4-FFF2-40B4-BE49-F238E27FC236}">
                    <a16:creationId xmlns:a16="http://schemas.microsoft.com/office/drawing/2014/main" id="{B1AC4D3F-FE16-89D0-38AD-A9B931651745}"/>
                  </a:ext>
                </a:extLst>
              </p:cNvPr>
              <p:cNvSpPr>
                <a:spLocks/>
              </p:cNvSpPr>
              <p:nvPr/>
            </p:nvSpPr>
            <p:spPr bwMode="auto">
              <a:xfrm>
                <a:off x="5790863" y="-692840"/>
                <a:ext cx="124050" cy="125493"/>
              </a:xfrm>
              <a:custGeom>
                <a:avLst/>
                <a:gdLst>
                  <a:gd name="T0" fmla="*/ 74 w 86"/>
                  <a:gd name="T1" fmla="*/ 43 h 87"/>
                  <a:gd name="T2" fmla="*/ 0 w 86"/>
                  <a:gd name="T3" fmla="*/ 87 h 87"/>
                  <a:gd name="T4" fmla="*/ 10 w 86"/>
                  <a:gd name="T5" fmla="*/ 41 h 87"/>
                  <a:gd name="T6" fmla="*/ 86 w 86"/>
                  <a:gd name="T7" fmla="*/ 0 h 87"/>
                  <a:gd name="T8" fmla="*/ 74 w 86"/>
                  <a:gd name="T9" fmla="*/ 43 h 87"/>
                </a:gdLst>
                <a:ahLst/>
                <a:cxnLst>
                  <a:cxn ang="0">
                    <a:pos x="T0" y="T1"/>
                  </a:cxn>
                  <a:cxn ang="0">
                    <a:pos x="T2" y="T3"/>
                  </a:cxn>
                  <a:cxn ang="0">
                    <a:pos x="T4" y="T5"/>
                  </a:cxn>
                  <a:cxn ang="0">
                    <a:pos x="T6" y="T7"/>
                  </a:cxn>
                  <a:cxn ang="0">
                    <a:pos x="T8" y="T9"/>
                  </a:cxn>
                </a:cxnLst>
                <a:rect l="0" t="0" r="r" b="b"/>
                <a:pathLst>
                  <a:path w="86" h="87">
                    <a:moveTo>
                      <a:pt x="74" y="43"/>
                    </a:moveTo>
                    <a:lnTo>
                      <a:pt x="0" y="87"/>
                    </a:lnTo>
                    <a:lnTo>
                      <a:pt x="10" y="41"/>
                    </a:lnTo>
                    <a:lnTo>
                      <a:pt x="86" y="0"/>
                    </a:lnTo>
                    <a:lnTo>
                      <a:pt x="74"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611" name="Freeform 12">
                <a:extLst>
                  <a:ext uri="{FF2B5EF4-FFF2-40B4-BE49-F238E27FC236}">
                    <a16:creationId xmlns:a16="http://schemas.microsoft.com/office/drawing/2014/main" id="{708552B6-52A9-7EE6-3571-F220539C7D15}"/>
                  </a:ext>
                </a:extLst>
              </p:cNvPr>
              <p:cNvSpPr>
                <a:spLocks/>
              </p:cNvSpPr>
              <p:nvPr/>
            </p:nvSpPr>
            <p:spPr bwMode="auto">
              <a:xfrm>
                <a:off x="5698547" y="-747653"/>
                <a:ext cx="82220" cy="173093"/>
              </a:xfrm>
              <a:custGeom>
                <a:avLst/>
                <a:gdLst>
                  <a:gd name="T0" fmla="*/ 0 w 57"/>
                  <a:gd name="T1" fmla="*/ 45 h 120"/>
                  <a:gd name="T2" fmla="*/ 45 w 57"/>
                  <a:gd name="T3" fmla="*/ 120 h 120"/>
                  <a:gd name="T4" fmla="*/ 57 w 57"/>
                  <a:gd name="T5" fmla="*/ 74 h 120"/>
                  <a:gd name="T6" fmla="*/ 12 w 57"/>
                  <a:gd name="T7" fmla="*/ 0 h 120"/>
                  <a:gd name="T8" fmla="*/ 0 w 57"/>
                  <a:gd name="T9" fmla="*/ 45 h 120"/>
                </a:gdLst>
                <a:ahLst/>
                <a:cxnLst>
                  <a:cxn ang="0">
                    <a:pos x="T0" y="T1"/>
                  </a:cxn>
                  <a:cxn ang="0">
                    <a:pos x="T2" y="T3"/>
                  </a:cxn>
                  <a:cxn ang="0">
                    <a:pos x="T4" y="T5"/>
                  </a:cxn>
                  <a:cxn ang="0">
                    <a:pos x="T6" y="T7"/>
                  </a:cxn>
                  <a:cxn ang="0">
                    <a:pos x="T8" y="T9"/>
                  </a:cxn>
                </a:cxnLst>
                <a:rect l="0" t="0" r="r" b="b"/>
                <a:pathLst>
                  <a:path w="57" h="120">
                    <a:moveTo>
                      <a:pt x="0" y="45"/>
                    </a:moveTo>
                    <a:lnTo>
                      <a:pt x="45" y="120"/>
                    </a:lnTo>
                    <a:lnTo>
                      <a:pt x="57" y="74"/>
                    </a:lnTo>
                    <a:lnTo>
                      <a:pt x="12" y="0"/>
                    </a:lnTo>
                    <a:lnTo>
                      <a:pt x="0"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612" name="Freeform 13">
                <a:extLst>
                  <a:ext uri="{FF2B5EF4-FFF2-40B4-BE49-F238E27FC236}">
                    <a16:creationId xmlns:a16="http://schemas.microsoft.com/office/drawing/2014/main" id="{8660B924-F93F-EC20-AC87-896F48608259}"/>
                  </a:ext>
                </a:extLst>
              </p:cNvPr>
              <p:cNvSpPr>
                <a:spLocks/>
              </p:cNvSpPr>
              <p:nvPr/>
            </p:nvSpPr>
            <p:spPr bwMode="auto">
              <a:xfrm>
                <a:off x="5818269" y="-831314"/>
                <a:ext cx="100971" cy="148572"/>
              </a:xfrm>
              <a:custGeom>
                <a:avLst/>
                <a:gdLst>
                  <a:gd name="T0" fmla="*/ 67 w 70"/>
                  <a:gd name="T1" fmla="*/ 46 h 103"/>
                  <a:gd name="T2" fmla="*/ 0 w 70"/>
                  <a:gd name="T3" fmla="*/ 103 h 103"/>
                  <a:gd name="T4" fmla="*/ 3 w 70"/>
                  <a:gd name="T5" fmla="*/ 58 h 103"/>
                  <a:gd name="T6" fmla="*/ 70 w 70"/>
                  <a:gd name="T7" fmla="*/ 0 h 103"/>
                  <a:gd name="T8" fmla="*/ 67 w 70"/>
                  <a:gd name="T9" fmla="*/ 46 h 103"/>
                </a:gdLst>
                <a:ahLst/>
                <a:cxnLst>
                  <a:cxn ang="0">
                    <a:pos x="T0" y="T1"/>
                  </a:cxn>
                  <a:cxn ang="0">
                    <a:pos x="T2" y="T3"/>
                  </a:cxn>
                  <a:cxn ang="0">
                    <a:pos x="T4" y="T5"/>
                  </a:cxn>
                  <a:cxn ang="0">
                    <a:pos x="T6" y="T7"/>
                  </a:cxn>
                  <a:cxn ang="0">
                    <a:pos x="T8" y="T9"/>
                  </a:cxn>
                </a:cxnLst>
                <a:rect l="0" t="0" r="r" b="b"/>
                <a:pathLst>
                  <a:path w="70" h="103">
                    <a:moveTo>
                      <a:pt x="67" y="46"/>
                    </a:moveTo>
                    <a:lnTo>
                      <a:pt x="0" y="103"/>
                    </a:lnTo>
                    <a:lnTo>
                      <a:pt x="3" y="58"/>
                    </a:lnTo>
                    <a:lnTo>
                      <a:pt x="70" y="0"/>
                    </a:lnTo>
                    <a:lnTo>
                      <a:pt x="67"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613" name="Freeform 14">
                <a:extLst>
                  <a:ext uri="{FF2B5EF4-FFF2-40B4-BE49-F238E27FC236}">
                    <a16:creationId xmlns:a16="http://schemas.microsoft.com/office/drawing/2014/main" id="{BA6C37A2-AD63-B4D1-413A-7C2FC09270C4}"/>
                  </a:ext>
                </a:extLst>
              </p:cNvPr>
              <p:cNvSpPr>
                <a:spLocks/>
              </p:cNvSpPr>
              <p:nvPr/>
            </p:nvSpPr>
            <p:spPr bwMode="auto">
              <a:xfrm>
                <a:off x="5708644" y="-841411"/>
                <a:ext cx="89431" cy="158668"/>
              </a:xfrm>
              <a:custGeom>
                <a:avLst/>
                <a:gdLst>
                  <a:gd name="T0" fmla="*/ 0 w 62"/>
                  <a:gd name="T1" fmla="*/ 46 h 110"/>
                  <a:gd name="T2" fmla="*/ 60 w 62"/>
                  <a:gd name="T3" fmla="*/ 110 h 110"/>
                  <a:gd name="T4" fmla="*/ 62 w 62"/>
                  <a:gd name="T5" fmla="*/ 63 h 110"/>
                  <a:gd name="T6" fmla="*/ 2 w 62"/>
                  <a:gd name="T7" fmla="*/ 0 h 110"/>
                  <a:gd name="T8" fmla="*/ 0 w 62"/>
                  <a:gd name="T9" fmla="*/ 46 h 110"/>
                </a:gdLst>
                <a:ahLst/>
                <a:cxnLst>
                  <a:cxn ang="0">
                    <a:pos x="T0" y="T1"/>
                  </a:cxn>
                  <a:cxn ang="0">
                    <a:pos x="T2" y="T3"/>
                  </a:cxn>
                  <a:cxn ang="0">
                    <a:pos x="T4" y="T5"/>
                  </a:cxn>
                  <a:cxn ang="0">
                    <a:pos x="T6" y="T7"/>
                  </a:cxn>
                  <a:cxn ang="0">
                    <a:pos x="T8" y="T9"/>
                  </a:cxn>
                </a:cxnLst>
                <a:rect l="0" t="0" r="r" b="b"/>
                <a:pathLst>
                  <a:path w="62" h="110">
                    <a:moveTo>
                      <a:pt x="0" y="46"/>
                    </a:moveTo>
                    <a:lnTo>
                      <a:pt x="60" y="110"/>
                    </a:lnTo>
                    <a:lnTo>
                      <a:pt x="62" y="63"/>
                    </a:lnTo>
                    <a:lnTo>
                      <a:pt x="2" y="0"/>
                    </a:lnTo>
                    <a:lnTo>
                      <a:pt x="0"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614" name="Freeform 15">
                <a:extLst>
                  <a:ext uri="{FF2B5EF4-FFF2-40B4-BE49-F238E27FC236}">
                    <a16:creationId xmlns:a16="http://schemas.microsoft.com/office/drawing/2014/main" id="{F89F5B04-79DF-761E-5821-914D6D9C7B6C}"/>
                  </a:ext>
                </a:extLst>
              </p:cNvPr>
              <p:cNvSpPr>
                <a:spLocks/>
              </p:cNvSpPr>
              <p:nvPr/>
            </p:nvSpPr>
            <p:spPr bwMode="auto">
              <a:xfrm>
                <a:off x="5815384" y="-968345"/>
                <a:ext cx="86546" cy="168766"/>
              </a:xfrm>
              <a:custGeom>
                <a:avLst/>
                <a:gdLst>
                  <a:gd name="T0" fmla="*/ 60 w 60"/>
                  <a:gd name="T1" fmla="*/ 48 h 117"/>
                  <a:gd name="T2" fmla="*/ 7 w 60"/>
                  <a:gd name="T3" fmla="*/ 117 h 117"/>
                  <a:gd name="T4" fmla="*/ 0 w 60"/>
                  <a:gd name="T5" fmla="*/ 72 h 117"/>
                  <a:gd name="T6" fmla="*/ 53 w 60"/>
                  <a:gd name="T7" fmla="*/ 0 h 117"/>
                  <a:gd name="T8" fmla="*/ 60 w 60"/>
                  <a:gd name="T9" fmla="*/ 48 h 117"/>
                </a:gdLst>
                <a:ahLst/>
                <a:cxnLst>
                  <a:cxn ang="0">
                    <a:pos x="T0" y="T1"/>
                  </a:cxn>
                  <a:cxn ang="0">
                    <a:pos x="T2" y="T3"/>
                  </a:cxn>
                  <a:cxn ang="0">
                    <a:pos x="T4" y="T5"/>
                  </a:cxn>
                  <a:cxn ang="0">
                    <a:pos x="T6" y="T7"/>
                  </a:cxn>
                  <a:cxn ang="0">
                    <a:pos x="T8" y="T9"/>
                  </a:cxn>
                </a:cxnLst>
                <a:rect l="0" t="0" r="r" b="b"/>
                <a:pathLst>
                  <a:path w="60" h="117">
                    <a:moveTo>
                      <a:pt x="60" y="48"/>
                    </a:moveTo>
                    <a:lnTo>
                      <a:pt x="7" y="117"/>
                    </a:lnTo>
                    <a:lnTo>
                      <a:pt x="0" y="72"/>
                    </a:lnTo>
                    <a:lnTo>
                      <a:pt x="53" y="0"/>
                    </a:lnTo>
                    <a:lnTo>
                      <a:pt x="60"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615" name="Freeform 16">
                <a:extLst>
                  <a:ext uri="{FF2B5EF4-FFF2-40B4-BE49-F238E27FC236}">
                    <a16:creationId xmlns:a16="http://schemas.microsoft.com/office/drawing/2014/main" id="{6EC377AF-D5FC-281B-1429-3B5FFE9D14FD}"/>
                  </a:ext>
                </a:extLst>
              </p:cNvPr>
              <p:cNvSpPr>
                <a:spLocks/>
              </p:cNvSpPr>
              <p:nvPr/>
            </p:nvSpPr>
            <p:spPr bwMode="auto">
              <a:xfrm>
                <a:off x="5688450" y="-933727"/>
                <a:ext cx="112510" cy="137032"/>
              </a:xfrm>
              <a:custGeom>
                <a:avLst/>
                <a:gdLst>
                  <a:gd name="T0" fmla="*/ 7 w 78"/>
                  <a:gd name="T1" fmla="*/ 48 h 95"/>
                  <a:gd name="T2" fmla="*/ 78 w 78"/>
                  <a:gd name="T3" fmla="*/ 95 h 95"/>
                  <a:gd name="T4" fmla="*/ 71 w 78"/>
                  <a:gd name="T5" fmla="*/ 50 h 95"/>
                  <a:gd name="T6" fmla="*/ 0 w 78"/>
                  <a:gd name="T7" fmla="*/ 0 h 95"/>
                  <a:gd name="T8" fmla="*/ 7 w 78"/>
                  <a:gd name="T9" fmla="*/ 48 h 95"/>
                </a:gdLst>
                <a:ahLst/>
                <a:cxnLst>
                  <a:cxn ang="0">
                    <a:pos x="T0" y="T1"/>
                  </a:cxn>
                  <a:cxn ang="0">
                    <a:pos x="T2" y="T3"/>
                  </a:cxn>
                  <a:cxn ang="0">
                    <a:pos x="T4" y="T5"/>
                  </a:cxn>
                  <a:cxn ang="0">
                    <a:pos x="T6" y="T7"/>
                  </a:cxn>
                  <a:cxn ang="0">
                    <a:pos x="T8" y="T9"/>
                  </a:cxn>
                </a:cxnLst>
                <a:rect l="0" t="0" r="r" b="b"/>
                <a:pathLst>
                  <a:path w="78" h="95">
                    <a:moveTo>
                      <a:pt x="7" y="48"/>
                    </a:moveTo>
                    <a:lnTo>
                      <a:pt x="78" y="95"/>
                    </a:lnTo>
                    <a:lnTo>
                      <a:pt x="71" y="50"/>
                    </a:lnTo>
                    <a:lnTo>
                      <a:pt x="0" y="0"/>
                    </a:lnTo>
                    <a:lnTo>
                      <a:pt x="7"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616" name="Freeform 17">
                <a:extLst>
                  <a:ext uri="{FF2B5EF4-FFF2-40B4-BE49-F238E27FC236}">
                    <a16:creationId xmlns:a16="http://schemas.microsoft.com/office/drawing/2014/main" id="{2546E930-6801-A195-8A35-44EA1A799219}"/>
                  </a:ext>
                </a:extLst>
              </p:cNvPr>
              <p:cNvSpPr>
                <a:spLocks/>
              </p:cNvSpPr>
              <p:nvPr/>
            </p:nvSpPr>
            <p:spPr bwMode="auto">
              <a:xfrm>
                <a:off x="5783651" y="-1093838"/>
                <a:ext cx="76450" cy="177420"/>
              </a:xfrm>
              <a:custGeom>
                <a:avLst/>
                <a:gdLst>
                  <a:gd name="T0" fmla="*/ 53 w 53"/>
                  <a:gd name="T1" fmla="*/ 44 h 123"/>
                  <a:gd name="T2" fmla="*/ 17 w 53"/>
                  <a:gd name="T3" fmla="*/ 123 h 123"/>
                  <a:gd name="T4" fmla="*/ 0 w 53"/>
                  <a:gd name="T5" fmla="*/ 80 h 123"/>
                  <a:gd name="T6" fmla="*/ 36 w 53"/>
                  <a:gd name="T7" fmla="*/ 0 h 123"/>
                  <a:gd name="T8" fmla="*/ 53 w 53"/>
                  <a:gd name="T9" fmla="*/ 44 h 123"/>
                </a:gdLst>
                <a:ahLst/>
                <a:cxnLst>
                  <a:cxn ang="0">
                    <a:pos x="T0" y="T1"/>
                  </a:cxn>
                  <a:cxn ang="0">
                    <a:pos x="T2" y="T3"/>
                  </a:cxn>
                  <a:cxn ang="0">
                    <a:pos x="T4" y="T5"/>
                  </a:cxn>
                  <a:cxn ang="0">
                    <a:pos x="T6" y="T7"/>
                  </a:cxn>
                  <a:cxn ang="0">
                    <a:pos x="T8" y="T9"/>
                  </a:cxn>
                </a:cxnLst>
                <a:rect l="0" t="0" r="r" b="b"/>
                <a:pathLst>
                  <a:path w="53" h="123">
                    <a:moveTo>
                      <a:pt x="53" y="44"/>
                    </a:moveTo>
                    <a:lnTo>
                      <a:pt x="17" y="123"/>
                    </a:lnTo>
                    <a:lnTo>
                      <a:pt x="0" y="80"/>
                    </a:lnTo>
                    <a:lnTo>
                      <a:pt x="36" y="0"/>
                    </a:lnTo>
                    <a:lnTo>
                      <a:pt x="53" y="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617" name="Freeform 18">
                <a:extLst>
                  <a:ext uri="{FF2B5EF4-FFF2-40B4-BE49-F238E27FC236}">
                    <a16:creationId xmlns:a16="http://schemas.microsoft.com/office/drawing/2014/main" id="{12533482-384C-ECBD-4439-B0648C096DA9}"/>
                  </a:ext>
                </a:extLst>
              </p:cNvPr>
              <p:cNvSpPr>
                <a:spLocks/>
              </p:cNvSpPr>
              <p:nvPr/>
            </p:nvSpPr>
            <p:spPr bwMode="auto">
              <a:xfrm>
                <a:off x="5642292" y="-1017388"/>
                <a:ext cx="141359" cy="111068"/>
              </a:xfrm>
              <a:custGeom>
                <a:avLst/>
                <a:gdLst>
                  <a:gd name="T0" fmla="*/ 17 w 98"/>
                  <a:gd name="T1" fmla="*/ 43 h 77"/>
                  <a:gd name="T2" fmla="*/ 98 w 98"/>
                  <a:gd name="T3" fmla="*/ 77 h 77"/>
                  <a:gd name="T4" fmla="*/ 82 w 98"/>
                  <a:gd name="T5" fmla="*/ 34 h 77"/>
                  <a:gd name="T6" fmla="*/ 0 w 98"/>
                  <a:gd name="T7" fmla="*/ 0 h 77"/>
                  <a:gd name="T8" fmla="*/ 17 w 98"/>
                  <a:gd name="T9" fmla="*/ 43 h 77"/>
                </a:gdLst>
                <a:ahLst/>
                <a:cxnLst>
                  <a:cxn ang="0">
                    <a:pos x="T0" y="T1"/>
                  </a:cxn>
                  <a:cxn ang="0">
                    <a:pos x="T2" y="T3"/>
                  </a:cxn>
                  <a:cxn ang="0">
                    <a:pos x="T4" y="T5"/>
                  </a:cxn>
                  <a:cxn ang="0">
                    <a:pos x="T6" y="T7"/>
                  </a:cxn>
                  <a:cxn ang="0">
                    <a:pos x="T8" y="T9"/>
                  </a:cxn>
                </a:cxnLst>
                <a:rect l="0" t="0" r="r" b="b"/>
                <a:pathLst>
                  <a:path w="98" h="77">
                    <a:moveTo>
                      <a:pt x="17" y="43"/>
                    </a:moveTo>
                    <a:lnTo>
                      <a:pt x="98" y="77"/>
                    </a:lnTo>
                    <a:lnTo>
                      <a:pt x="82" y="34"/>
                    </a:lnTo>
                    <a:lnTo>
                      <a:pt x="0" y="0"/>
                    </a:lnTo>
                    <a:lnTo>
                      <a:pt x="17"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618" name="Freeform 19">
                <a:extLst>
                  <a:ext uri="{FF2B5EF4-FFF2-40B4-BE49-F238E27FC236}">
                    <a16:creationId xmlns:a16="http://schemas.microsoft.com/office/drawing/2014/main" id="{1C9B04C7-FE6E-EB3C-72FE-5BB7F5A335B6}"/>
                  </a:ext>
                </a:extLst>
              </p:cNvPr>
              <p:cNvSpPr>
                <a:spLocks/>
              </p:cNvSpPr>
              <p:nvPr/>
            </p:nvSpPr>
            <p:spPr bwMode="auto">
              <a:xfrm>
                <a:off x="5728838" y="-1207790"/>
                <a:ext cx="66352" cy="180305"/>
              </a:xfrm>
              <a:custGeom>
                <a:avLst/>
                <a:gdLst>
                  <a:gd name="T0" fmla="*/ 46 w 46"/>
                  <a:gd name="T1" fmla="*/ 39 h 125"/>
                  <a:gd name="T2" fmla="*/ 27 w 46"/>
                  <a:gd name="T3" fmla="*/ 125 h 125"/>
                  <a:gd name="T4" fmla="*/ 0 w 46"/>
                  <a:gd name="T5" fmla="*/ 87 h 125"/>
                  <a:gd name="T6" fmla="*/ 19 w 46"/>
                  <a:gd name="T7" fmla="*/ 0 h 125"/>
                  <a:gd name="T8" fmla="*/ 46 w 46"/>
                  <a:gd name="T9" fmla="*/ 39 h 125"/>
                </a:gdLst>
                <a:ahLst/>
                <a:cxnLst>
                  <a:cxn ang="0">
                    <a:pos x="T0" y="T1"/>
                  </a:cxn>
                  <a:cxn ang="0">
                    <a:pos x="T2" y="T3"/>
                  </a:cxn>
                  <a:cxn ang="0">
                    <a:pos x="T4" y="T5"/>
                  </a:cxn>
                  <a:cxn ang="0">
                    <a:pos x="T6" y="T7"/>
                  </a:cxn>
                  <a:cxn ang="0">
                    <a:pos x="T8" y="T9"/>
                  </a:cxn>
                </a:cxnLst>
                <a:rect l="0" t="0" r="r" b="b"/>
                <a:pathLst>
                  <a:path w="46" h="125">
                    <a:moveTo>
                      <a:pt x="46" y="39"/>
                    </a:moveTo>
                    <a:lnTo>
                      <a:pt x="27" y="125"/>
                    </a:lnTo>
                    <a:lnTo>
                      <a:pt x="0" y="87"/>
                    </a:lnTo>
                    <a:lnTo>
                      <a:pt x="19" y="0"/>
                    </a:lnTo>
                    <a:lnTo>
                      <a:pt x="46"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619" name="Freeform 20">
                <a:extLst>
                  <a:ext uri="{FF2B5EF4-FFF2-40B4-BE49-F238E27FC236}">
                    <a16:creationId xmlns:a16="http://schemas.microsoft.com/office/drawing/2014/main" id="{489E24D9-C97C-E025-F3C9-61B2000D3E5B}"/>
                  </a:ext>
                </a:extLst>
              </p:cNvPr>
              <p:cNvSpPr>
                <a:spLocks/>
              </p:cNvSpPr>
              <p:nvPr/>
            </p:nvSpPr>
            <p:spPr bwMode="auto">
              <a:xfrm>
                <a:off x="5584594" y="-1093838"/>
                <a:ext cx="161553" cy="80777"/>
              </a:xfrm>
              <a:custGeom>
                <a:avLst/>
                <a:gdLst>
                  <a:gd name="T0" fmla="*/ 26 w 112"/>
                  <a:gd name="T1" fmla="*/ 41 h 56"/>
                  <a:gd name="T2" fmla="*/ 112 w 112"/>
                  <a:gd name="T3" fmla="*/ 56 h 56"/>
                  <a:gd name="T4" fmla="*/ 86 w 112"/>
                  <a:gd name="T5" fmla="*/ 17 h 56"/>
                  <a:gd name="T6" fmla="*/ 0 w 112"/>
                  <a:gd name="T7" fmla="*/ 0 h 56"/>
                  <a:gd name="T8" fmla="*/ 26 w 112"/>
                  <a:gd name="T9" fmla="*/ 41 h 56"/>
                </a:gdLst>
                <a:ahLst/>
                <a:cxnLst>
                  <a:cxn ang="0">
                    <a:pos x="T0" y="T1"/>
                  </a:cxn>
                  <a:cxn ang="0">
                    <a:pos x="T2" y="T3"/>
                  </a:cxn>
                  <a:cxn ang="0">
                    <a:pos x="T4" y="T5"/>
                  </a:cxn>
                  <a:cxn ang="0">
                    <a:pos x="T6" y="T7"/>
                  </a:cxn>
                  <a:cxn ang="0">
                    <a:pos x="T8" y="T9"/>
                  </a:cxn>
                </a:cxnLst>
                <a:rect l="0" t="0" r="r" b="b"/>
                <a:pathLst>
                  <a:path w="112" h="56">
                    <a:moveTo>
                      <a:pt x="26" y="41"/>
                    </a:moveTo>
                    <a:lnTo>
                      <a:pt x="112" y="56"/>
                    </a:lnTo>
                    <a:lnTo>
                      <a:pt x="86" y="17"/>
                    </a:lnTo>
                    <a:lnTo>
                      <a:pt x="0" y="0"/>
                    </a:lnTo>
                    <a:lnTo>
                      <a:pt x="26"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620" name="Freeform 21">
                <a:extLst>
                  <a:ext uri="{FF2B5EF4-FFF2-40B4-BE49-F238E27FC236}">
                    <a16:creationId xmlns:a16="http://schemas.microsoft.com/office/drawing/2014/main" id="{2B08740F-97B3-E70E-E88B-086CC67F7C82}"/>
                  </a:ext>
                </a:extLst>
              </p:cNvPr>
              <p:cNvSpPr>
                <a:spLocks/>
              </p:cNvSpPr>
              <p:nvPr/>
            </p:nvSpPr>
            <p:spPr bwMode="auto">
              <a:xfrm>
                <a:off x="5653831" y="-1300106"/>
                <a:ext cx="50486" cy="173093"/>
              </a:xfrm>
              <a:custGeom>
                <a:avLst/>
                <a:gdLst>
                  <a:gd name="T0" fmla="*/ 35 w 35"/>
                  <a:gd name="T1" fmla="*/ 33 h 120"/>
                  <a:gd name="T2" fmla="*/ 33 w 35"/>
                  <a:gd name="T3" fmla="*/ 120 h 120"/>
                  <a:gd name="T4" fmla="*/ 0 w 35"/>
                  <a:gd name="T5" fmla="*/ 88 h 120"/>
                  <a:gd name="T6" fmla="*/ 2 w 35"/>
                  <a:gd name="T7" fmla="*/ 0 h 120"/>
                  <a:gd name="T8" fmla="*/ 35 w 35"/>
                  <a:gd name="T9" fmla="*/ 33 h 120"/>
                </a:gdLst>
                <a:ahLst/>
                <a:cxnLst>
                  <a:cxn ang="0">
                    <a:pos x="T0" y="T1"/>
                  </a:cxn>
                  <a:cxn ang="0">
                    <a:pos x="T2" y="T3"/>
                  </a:cxn>
                  <a:cxn ang="0">
                    <a:pos x="T4" y="T5"/>
                  </a:cxn>
                  <a:cxn ang="0">
                    <a:pos x="T6" y="T7"/>
                  </a:cxn>
                  <a:cxn ang="0">
                    <a:pos x="T8" y="T9"/>
                  </a:cxn>
                </a:cxnLst>
                <a:rect l="0" t="0" r="r" b="b"/>
                <a:pathLst>
                  <a:path w="35" h="120">
                    <a:moveTo>
                      <a:pt x="35" y="33"/>
                    </a:moveTo>
                    <a:lnTo>
                      <a:pt x="33" y="120"/>
                    </a:lnTo>
                    <a:lnTo>
                      <a:pt x="0" y="88"/>
                    </a:lnTo>
                    <a:lnTo>
                      <a:pt x="2" y="0"/>
                    </a:lnTo>
                    <a:lnTo>
                      <a:pt x="35"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621" name="Freeform 22">
                <a:extLst>
                  <a:ext uri="{FF2B5EF4-FFF2-40B4-BE49-F238E27FC236}">
                    <a16:creationId xmlns:a16="http://schemas.microsoft.com/office/drawing/2014/main" id="{B4F1DAAA-AA2B-D9D3-5BD5-E755744BFAED}"/>
                  </a:ext>
                </a:extLst>
              </p:cNvPr>
              <p:cNvSpPr>
                <a:spLocks/>
              </p:cNvSpPr>
              <p:nvPr/>
            </p:nvSpPr>
            <p:spPr bwMode="auto">
              <a:xfrm>
                <a:off x="5512472" y="-1155862"/>
                <a:ext cx="171651" cy="51928"/>
              </a:xfrm>
              <a:custGeom>
                <a:avLst/>
                <a:gdLst>
                  <a:gd name="T0" fmla="*/ 31 w 119"/>
                  <a:gd name="T1" fmla="*/ 36 h 36"/>
                  <a:gd name="T2" fmla="*/ 119 w 119"/>
                  <a:gd name="T3" fmla="*/ 31 h 36"/>
                  <a:gd name="T4" fmla="*/ 86 w 119"/>
                  <a:gd name="T5" fmla="*/ 0 h 36"/>
                  <a:gd name="T6" fmla="*/ 0 w 119"/>
                  <a:gd name="T7" fmla="*/ 3 h 36"/>
                  <a:gd name="T8" fmla="*/ 31 w 119"/>
                  <a:gd name="T9" fmla="*/ 36 h 36"/>
                </a:gdLst>
                <a:ahLst/>
                <a:cxnLst>
                  <a:cxn ang="0">
                    <a:pos x="T0" y="T1"/>
                  </a:cxn>
                  <a:cxn ang="0">
                    <a:pos x="T2" y="T3"/>
                  </a:cxn>
                  <a:cxn ang="0">
                    <a:pos x="T4" y="T5"/>
                  </a:cxn>
                  <a:cxn ang="0">
                    <a:pos x="T6" y="T7"/>
                  </a:cxn>
                  <a:cxn ang="0">
                    <a:pos x="T8" y="T9"/>
                  </a:cxn>
                </a:cxnLst>
                <a:rect l="0" t="0" r="r" b="b"/>
                <a:pathLst>
                  <a:path w="119" h="36">
                    <a:moveTo>
                      <a:pt x="31" y="36"/>
                    </a:moveTo>
                    <a:lnTo>
                      <a:pt x="119" y="31"/>
                    </a:lnTo>
                    <a:lnTo>
                      <a:pt x="86" y="0"/>
                    </a:lnTo>
                    <a:lnTo>
                      <a:pt x="0" y="3"/>
                    </a:lnTo>
                    <a:lnTo>
                      <a:pt x="31"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622" name="Freeform 23">
                <a:extLst>
                  <a:ext uri="{FF2B5EF4-FFF2-40B4-BE49-F238E27FC236}">
                    <a16:creationId xmlns:a16="http://schemas.microsoft.com/office/drawing/2014/main" id="{C35ADCEC-465E-99FD-38F8-B5E68D5366D8}"/>
                  </a:ext>
                </a:extLst>
              </p:cNvPr>
              <p:cNvSpPr>
                <a:spLocks/>
              </p:cNvSpPr>
              <p:nvPr/>
            </p:nvSpPr>
            <p:spPr bwMode="auto">
              <a:xfrm>
                <a:off x="5294664" y="-299054"/>
                <a:ext cx="258197" cy="93759"/>
              </a:xfrm>
              <a:custGeom>
                <a:avLst/>
                <a:gdLst>
                  <a:gd name="T0" fmla="*/ 75 w 75"/>
                  <a:gd name="T1" fmla="*/ 2 h 27"/>
                  <a:gd name="T2" fmla="*/ 0 w 75"/>
                  <a:gd name="T3" fmla="*/ 27 h 27"/>
                  <a:gd name="T4" fmla="*/ 0 w 75"/>
                  <a:gd name="T5" fmla="*/ 19 h 27"/>
                  <a:gd name="T6" fmla="*/ 74 w 75"/>
                  <a:gd name="T7" fmla="*/ 0 h 27"/>
                  <a:gd name="T8" fmla="*/ 75 w 75"/>
                  <a:gd name="T9" fmla="*/ 2 h 27"/>
                </a:gdLst>
                <a:ahLst/>
                <a:cxnLst>
                  <a:cxn ang="0">
                    <a:pos x="T0" y="T1"/>
                  </a:cxn>
                  <a:cxn ang="0">
                    <a:pos x="T2" y="T3"/>
                  </a:cxn>
                  <a:cxn ang="0">
                    <a:pos x="T4" y="T5"/>
                  </a:cxn>
                  <a:cxn ang="0">
                    <a:pos x="T6" y="T7"/>
                  </a:cxn>
                  <a:cxn ang="0">
                    <a:pos x="T8" y="T9"/>
                  </a:cxn>
                </a:cxnLst>
                <a:rect l="0" t="0" r="r" b="b"/>
                <a:pathLst>
                  <a:path w="75" h="27">
                    <a:moveTo>
                      <a:pt x="75" y="2"/>
                    </a:moveTo>
                    <a:cubicBezTo>
                      <a:pt x="53" y="16"/>
                      <a:pt x="27" y="25"/>
                      <a:pt x="0" y="27"/>
                    </a:cubicBezTo>
                    <a:cubicBezTo>
                      <a:pt x="0" y="19"/>
                      <a:pt x="0" y="19"/>
                      <a:pt x="0" y="19"/>
                    </a:cubicBezTo>
                    <a:cubicBezTo>
                      <a:pt x="25" y="19"/>
                      <a:pt x="51" y="13"/>
                      <a:pt x="74" y="0"/>
                    </a:cubicBezTo>
                    <a:lnTo>
                      <a:pt x="75"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623" name="Freeform 24">
                <a:extLst>
                  <a:ext uri="{FF2B5EF4-FFF2-40B4-BE49-F238E27FC236}">
                    <a16:creationId xmlns:a16="http://schemas.microsoft.com/office/drawing/2014/main" id="{9406DBAF-79F3-3349-3483-F13EE1C43EB9}"/>
                  </a:ext>
                </a:extLst>
              </p:cNvPr>
              <p:cNvSpPr>
                <a:spLocks/>
              </p:cNvSpPr>
              <p:nvPr/>
            </p:nvSpPr>
            <p:spPr bwMode="auto">
              <a:xfrm>
                <a:off x="5597576" y="-1317415"/>
                <a:ext cx="34619" cy="124050"/>
              </a:xfrm>
              <a:custGeom>
                <a:avLst/>
                <a:gdLst>
                  <a:gd name="T0" fmla="*/ 24 w 24"/>
                  <a:gd name="T1" fmla="*/ 24 h 86"/>
                  <a:gd name="T2" fmla="*/ 24 w 24"/>
                  <a:gd name="T3" fmla="*/ 86 h 86"/>
                  <a:gd name="T4" fmla="*/ 0 w 24"/>
                  <a:gd name="T5" fmla="*/ 62 h 86"/>
                  <a:gd name="T6" fmla="*/ 0 w 24"/>
                  <a:gd name="T7" fmla="*/ 0 h 86"/>
                  <a:gd name="T8" fmla="*/ 24 w 24"/>
                  <a:gd name="T9" fmla="*/ 24 h 86"/>
                </a:gdLst>
                <a:ahLst/>
                <a:cxnLst>
                  <a:cxn ang="0">
                    <a:pos x="T0" y="T1"/>
                  </a:cxn>
                  <a:cxn ang="0">
                    <a:pos x="T2" y="T3"/>
                  </a:cxn>
                  <a:cxn ang="0">
                    <a:pos x="T4" y="T5"/>
                  </a:cxn>
                  <a:cxn ang="0">
                    <a:pos x="T6" y="T7"/>
                  </a:cxn>
                  <a:cxn ang="0">
                    <a:pos x="T8" y="T9"/>
                  </a:cxn>
                </a:cxnLst>
                <a:rect l="0" t="0" r="r" b="b"/>
                <a:pathLst>
                  <a:path w="24" h="86">
                    <a:moveTo>
                      <a:pt x="24" y="24"/>
                    </a:moveTo>
                    <a:lnTo>
                      <a:pt x="24" y="86"/>
                    </a:lnTo>
                    <a:lnTo>
                      <a:pt x="0" y="62"/>
                    </a:lnTo>
                    <a:lnTo>
                      <a:pt x="0" y="0"/>
                    </a:lnTo>
                    <a:lnTo>
                      <a:pt x="24"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624" name="Freeform 25">
                <a:extLst>
                  <a:ext uri="{FF2B5EF4-FFF2-40B4-BE49-F238E27FC236}">
                    <a16:creationId xmlns:a16="http://schemas.microsoft.com/office/drawing/2014/main" id="{393AF209-7163-4852-7E06-1796CFF023AF}"/>
                  </a:ext>
                </a:extLst>
              </p:cNvPr>
              <p:cNvSpPr>
                <a:spLocks/>
              </p:cNvSpPr>
              <p:nvPr/>
            </p:nvSpPr>
            <p:spPr bwMode="auto">
              <a:xfrm>
                <a:off x="5495163" y="-1213560"/>
                <a:ext cx="124050" cy="37503"/>
              </a:xfrm>
              <a:custGeom>
                <a:avLst/>
                <a:gdLst>
                  <a:gd name="T0" fmla="*/ 24 w 86"/>
                  <a:gd name="T1" fmla="*/ 26 h 26"/>
                  <a:gd name="T2" fmla="*/ 86 w 86"/>
                  <a:gd name="T3" fmla="*/ 24 h 26"/>
                  <a:gd name="T4" fmla="*/ 62 w 86"/>
                  <a:gd name="T5" fmla="*/ 0 h 26"/>
                  <a:gd name="T6" fmla="*/ 0 w 86"/>
                  <a:gd name="T7" fmla="*/ 2 h 26"/>
                  <a:gd name="T8" fmla="*/ 24 w 86"/>
                  <a:gd name="T9" fmla="*/ 26 h 26"/>
                </a:gdLst>
                <a:ahLst/>
                <a:cxnLst>
                  <a:cxn ang="0">
                    <a:pos x="T0" y="T1"/>
                  </a:cxn>
                  <a:cxn ang="0">
                    <a:pos x="T2" y="T3"/>
                  </a:cxn>
                  <a:cxn ang="0">
                    <a:pos x="T4" y="T5"/>
                  </a:cxn>
                  <a:cxn ang="0">
                    <a:pos x="T6" y="T7"/>
                  </a:cxn>
                  <a:cxn ang="0">
                    <a:pos x="T8" y="T9"/>
                  </a:cxn>
                </a:cxnLst>
                <a:rect l="0" t="0" r="r" b="b"/>
                <a:pathLst>
                  <a:path w="86" h="26">
                    <a:moveTo>
                      <a:pt x="24" y="26"/>
                    </a:moveTo>
                    <a:lnTo>
                      <a:pt x="86" y="24"/>
                    </a:lnTo>
                    <a:lnTo>
                      <a:pt x="62" y="0"/>
                    </a:lnTo>
                    <a:lnTo>
                      <a:pt x="0" y="2"/>
                    </a:lnTo>
                    <a:lnTo>
                      <a:pt x="24"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grpSp>
      </p:grpSp>
      <p:grpSp>
        <p:nvGrpSpPr>
          <p:cNvPr id="693" name="组合 692">
            <a:extLst>
              <a:ext uri="{FF2B5EF4-FFF2-40B4-BE49-F238E27FC236}">
                <a16:creationId xmlns:a16="http://schemas.microsoft.com/office/drawing/2014/main" id="{57974602-5075-FA88-42BE-A6D823966617}"/>
              </a:ext>
            </a:extLst>
          </p:cNvPr>
          <p:cNvGrpSpPr/>
          <p:nvPr/>
        </p:nvGrpSpPr>
        <p:grpSpPr>
          <a:xfrm>
            <a:off x="7859107" y="5981885"/>
            <a:ext cx="3369169" cy="403528"/>
            <a:chOff x="8104153" y="6076083"/>
            <a:chExt cx="3369169" cy="403528"/>
          </a:xfrm>
        </p:grpSpPr>
        <p:sp>
          <p:nvSpPr>
            <p:cNvPr id="648" name="文本框 647">
              <a:extLst>
                <a:ext uri="{FF2B5EF4-FFF2-40B4-BE49-F238E27FC236}">
                  <a16:creationId xmlns:a16="http://schemas.microsoft.com/office/drawing/2014/main" id="{998BD49D-8683-2157-1011-69D35B585176}"/>
                </a:ext>
              </a:extLst>
            </p:cNvPr>
            <p:cNvSpPr txBox="1"/>
            <p:nvPr/>
          </p:nvSpPr>
          <p:spPr>
            <a:xfrm>
              <a:off x="8268553" y="6121161"/>
              <a:ext cx="3037595" cy="338554"/>
            </a:xfrm>
            <a:prstGeom prst="rect">
              <a:avLst/>
            </a:prstGeom>
            <a:noFill/>
          </p:spPr>
          <p:txBody>
            <a:bodyPr wrap="square" rtlCol="0">
              <a:spAutoFit/>
            </a:bodyPr>
            <a:lstStyle/>
            <a:p>
              <a:r>
                <a:rPr lang="zh-CN" altLang="en-US" sz="1600" b="1" dirty="0">
                  <a:gradFill>
                    <a:gsLst>
                      <a:gs pos="100000">
                        <a:schemeClr val="accent4">
                          <a:lumMod val="60000"/>
                          <a:lumOff val="40000"/>
                        </a:schemeClr>
                      </a:gs>
                      <a:gs pos="0">
                        <a:schemeClr val="bg1"/>
                      </a:gs>
                    </a:gsLst>
                    <a:lin ang="5400000" scaled="1"/>
                  </a:gradFill>
                  <a:latin typeface="Source Han Sans CN Bold" panose="020B0500000000000000" pitchFamily="34" charset="-128"/>
                  <a:ea typeface="Source Han Sans CN Bold" panose="020B0500000000000000" pitchFamily="34" charset="-128"/>
                  <a:cs typeface="+mn-ea"/>
                  <a:sym typeface="+mn-lt"/>
                </a:rPr>
                <a:t>为多方提供便捷实用的优质服务</a:t>
              </a:r>
            </a:p>
          </p:txBody>
        </p:sp>
        <p:grpSp>
          <p:nvGrpSpPr>
            <p:cNvPr id="649" name="组合 648">
              <a:extLst>
                <a:ext uri="{FF2B5EF4-FFF2-40B4-BE49-F238E27FC236}">
                  <a16:creationId xmlns:a16="http://schemas.microsoft.com/office/drawing/2014/main" id="{2FF49198-04E6-5162-6CA3-EF906B19BC76}"/>
                </a:ext>
              </a:extLst>
            </p:cNvPr>
            <p:cNvGrpSpPr/>
            <p:nvPr/>
          </p:nvGrpSpPr>
          <p:grpSpPr>
            <a:xfrm flipH="1">
              <a:off x="8104153" y="6076083"/>
              <a:ext cx="255329" cy="403528"/>
              <a:chOff x="5294664" y="-1317415"/>
              <a:chExt cx="624576" cy="1112120"/>
            </a:xfrm>
            <a:gradFill flip="none" rotWithShape="1">
              <a:gsLst>
                <a:gs pos="71000">
                  <a:schemeClr val="accent4">
                    <a:lumMod val="40000"/>
                    <a:lumOff val="60000"/>
                  </a:schemeClr>
                </a:gs>
                <a:gs pos="0">
                  <a:schemeClr val="accent4">
                    <a:lumMod val="20000"/>
                    <a:lumOff val="80000"/>
                  </a:schemeClr>
                </a:gs>
                <a:gs pos="100000">
                  <a:schemeClr val="accent4">
                    <a:lumMod val="20000"/>
                    <a:lumOff val="80000"/>
                  </a:schemeClr>
                </a:gs>
                <a:gs pos="39000">
                  <a:schemeClr val="accent4">
                    <a:lumMod val="10000"/>
                    <a:lumOff val="90000"/>
                  </a:schemeClr>
                </a:gs>
              </a:gsLst>
              <a:lin ang="5400000" scaled="1"/>
              <a:tileRect/>
            </a:gradFill>
          </p:grpSpPr>
          <p:sp>
            <p:nvSpPr>
              <p:cNvPr id="672" name="Freeform 5">
                <a:extLst>
                  <a:ext uri="{FF2B5EF4-FFF2-40B4-BE49-F238E27FC236}">
                    <a16:creationId xmlns:a16="http://schemas.microsoft.com/office/drawing/2014/main" id="{D1F832BC-7FE2-350A-663E-06DDEB8A3590}"/>
                  </a:ext>
                </a:extLst>
              </p:cNvPr>
              <p:cNvSpPr>
                <a:spLocks/>
              </p:cNvSpPr>
              <p:nvPr/>
            </p:nvSpPr>
            <p:spPr bwMode="auto">
              <a:xfrm>
                <a:off x="5570169" y="-339442"/>
                <a:ext cx="175978" cy="57698"/>
              </a:xfrm>
              <a:custGeom>
                <a:avLst/>
                <a:gdLst>
                  <a:gd name="T0" fmla="*/ 86 w 122"/>
                  <a:gd name="T1" fmla="*/ 40 h 40"/>
                  <a:gd name="T2" fmla="*/ 0 w 122"/>
                  <a:gd name="T3" fmla="*/ 31 h 40"/>
                  <a:gd name="T4" fmla="*/ 36 w 122"/>
                  <a:gd name="T5" fmla="*/ 0 h 40"/>
                  <a:gd name="T6" fmla="*/ 122 w 122"/>
                  <a:gd name="T7" fmla="*/ 12 h 40"/>
                  <a:gd name="T8" fmla="*/ 86 w 122"/>
                  <a:gd name="T9" fmla="*/ 40 h 40"/>
                </a:gdLst>
                <a:ahLst/>
                <a:cxnLst>
                  <a:cxn ang="0">
                    <a:pos x="T0" y="T1"/>
                  </a:cxn>
                  <a:cxn ang="0">
                    <a:pos x="T2" y="T3"/>
                  </a:cxn>
                  <a:cxn ang="0">
                    <a:pos x="T4" y="T5"/>
                  </a:cxn>
                  <a:cxn ang="0">
                    <a:pos x="T6" y="T7"/>
                  </a:cxn>
                  <a:cxn ang="0">
                    <a:pos x="T8" y="T9"/>
                  </a:cxn>
                </a:cxnLst>
                <a:rect l="0" t="0" r="r" b="b"/>
                <a:pathLst>
                  <a:path w="122" h="40">
                    <a:moveTo>
                      <a:pt x="86" y="40"/>
                    </a:moveTo>
                    <a:lnTo>
                      <a:pt x="0" y="31"/>
                    </a:lnTo>
                    <a:lnTo>
                      <a:pt x="36" y="0"/>
                    </a:lnTo>
                    <a:lnTo>
                      <a:pt x="122" y="12"/>
                    </a:lnTo>
                    <a:lnTo>
                      <a:pt x="86"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673" name="Freeform 6">
                <a:extLst>
                  <a:ext uri="{FF2B5EF4-FFF2-40B4-BE49-F238E27FC236}">
                    <a16:creationId xmlns:a16="http://schemas.microsoft.com/office/drawing/2014/main" id="{292B24D8-012D-EAF8-814E-FFDE144EBCDE}"/>
                  </a:ext>
                </a:extLst>
              </p:cNvPr>
              <p:cNvSpPr>
                <a:spLocks/>
              </p:cNvSpPr>
              <p:nvPr/>
            </p:nvSpPr>
            <p:spPr bwMode="auto">
              <a:xfrm>
                <a:off x="5552860" y="-485129"/>
                <a:ext cx="62025" cy="168766"/>
              </a:xfrm>
              <a:custGeom>
                <a:avLst/>
                <a:gdLst>
                  <a:gd name="T0" fmla="*/ 7 w 43"/>
                  <a:gd name="T1" fmla="*/ 31 h 117"/>
                  <a:gd name="T2" fmla="*/ 0 w 43"/>
                  <a:gd name="T3" fmla="*/ 117 h 117"/>
                  <a:gd name="T4" fmla="*/ 36 w 43"/>
                  <a:gd name="T5" fmla="*/ 89 h 117"/>
                  <a:gd name="T6" fmla="*/ 43 w 43"/>
                  <a:gd name="T7" fmla="*/ 0 h 117"/>
                  <a:gd name="T8" fmla="*/ 7 w 43"/>
                  <a:gd name="T9" fmla="*/ 31 h 117"/>
                </a:gdLst>
                <a:ahLst/>
                <a:cxnLst>
                  <a:cxn ang="0">
                    <a:pos x="T0" y="T1"/>
                  </a:cxn>
                  <a:cxn ang="0">
                    <a:pos x="T2" y="T3"/>
                  </a:cxn>
                  <a:cxn ang="0">
                    <a:pos x="T4" y="T5"/>
                  </a:cxn>
                  <a:cxn ang="0">
                    <a:pos x="T6" y="T7"/>
                  </a:cxn>
                  <a:cxn ang="0">
                    <a:pos x="T8" y="T9"/>
                  </a:cxn>
                </a:cxnLst>
                <a:rect l="0" t="0" r="r" b="b"/>
                <a:pathLst>
                  <a:path w="43" h="117">
                    <a:moveTo>
                      <a:pt x="7" y="31"/>
                    </a:moveTo>
                    <a:lnTo>
                      <a:pt x="0" y="117"/>
                    </a:lnTo>
                    <a:lnTo>
                      <a:pt x="36" y="89"/>
                    </a:lnTo>
                    <a:lnTo>
                      <a:pt x="43" y="0"/>
                    </a:lnTo>
                    <a:lnTo>
                      <a:pt x="7"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674" name="Freeform 7">
                <a:extLst>
                  <a:ext uri="{FF2B5EF4-FFF2-40B4-BE49-F238E27FC236}">
                    <a16:creationId xmlns:a16="http://schemas.microsoft.com/office/drawing/2014/main" id="{2246A2AB-51FE-2AC6-1D66-CB23D5CD9DA3}"/>
                  </a:ext>
                </a:extLst>
              </p:cNvPr>
              <p:cNvSpPr>
                <a:spLocks/>
              </p:cNvSpPr>
              <p:nvPr/>
            </p:nvSpPr>
            <p:spPr bwMode="auto">
              <a:xfrm>
                <a:off x="5659601" y="-433201"/>
                <a:ext cx="170208" cy="62025"/>
              </a:xfrm>
              <a:custGeom>
                <a:avLst/>
                <a:gdLst>
                  <a:gd name="T0" fmla="*/ 89 w 118"/>
                  <a:gd name="T1" fmla="*/ 36 h 43"/>
                  <a:gd name="T2" fmla="*/ 0 w 118"/>
                  <a:gd name="T3" fmla="*/ 43 h 43"/>
                  <a:gd name="T4" fmla="*/ 29 w 118"/>
                  <a:gd name="T5" fmla="*/ 7 h 43"/>
                  <a:gd name="T6" fmla="*/ 118 w 118"/>
                  <a:gd name="T7" fmla="*/ 0 h 43"/>
                  <a:gd name="T8" fmla="*/ 89 w 118"/>
                  <a:gd name="T9" fmla="*/ 36 h 43"/>
                </a:gdLst>
                <a:ahLst/>
                <a:cxnLst>
                  <a:cxn ang="0">
                    <a:pos x="T0" y="T1"/>
                  </a:cxn>
                  <a:cxn ang="0">
                    <a:pos x="T2" y="T3"/>
                  </a:cxn>
                  <a:cxn ang="0">
                    <a:pos x="T4" y="T5"/>
                  </a:cxn>
                  <a:cxn ang="0">
                    <a:pos x="T6" y="T7"/>
                  </a:cxn>
                  <a:cxn ang="0">
                    <a:pos x="T8" y="T9"/>
                  </a:cxn>
                </a:cxnLst>
                <a:rect l="0" t="0" r="r" b="b"/>
                <a:pathLst>
                  <a:path w="118" h="43">
                    <a:moveTo>
                      <a:pt x="89" y="36"/>
                    </a:moveTo>
                    <a:lnTo>
                      <a:pt x="0" y="43"/>
                    </a:lnTo>
                    <a:lnTo>
                      <a:pt x="29" y="7"/>
                    </a:lnTo>
                    <a:lnTo>
                      <a:pt x="118" y="0"/>
                    </a:lnTo>
                    <a:lnTo>
                      <a:pt x="8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675" name="Freeform 8">
                <a:extLst>
                  <a:ext uri="{FF2B5EF4-FFF2-40B4-BE49-F238E27FC236}">
                    <a16:creationId xmlns:a16="http://schemas.microsoft.com/office/drawing/2014/main" id="{62B44900-E76C-B822-6545-EA1A8320DC22}"/>
                  </a:ext>
                </a:extLst>
              </p:cNvPr>
              <p:cNvSpPr>
                <a:spLocks/>
              </p:cNvSpPr>
              <p:nvPr/>
            </p:nvSpPr>
            <p:spPr bwMode="auto">
              <a:xfrm>
                <a:off x="5624982" y="-564463"/>
                <a:ext cx="59140" cy="178862"/>
              </a:xfrm>
              <a:custGeom>
                <a:avLst/>
                <a:gdLst>
                  <a:gd name="T0" fmla="*/ 0 w 41"/>
                  <a:gd name="T1" fmla="*/ 38 h 124"/>
                  <a:gd name="T2" fmla="*/ 10 w 41"/>
                  <a:gd name="T3" fmla="*/ 124 h 124"/>
                  <a:gd name="T4" fmla="*/ 41 w 41"/>
                  <a:gd name="T5" fmla="*/ 86 h 124"/>
                  <a:gd name="T6" fmla="*/ 29 w 41"/>
                  <a:gd name="T7" fmla="*/ 0 h 124"/>
                  <a:gd name="T8" fmla="*/ 0 w 41"/>
                  <a:gd name="T9" fmla="*/ 38 h 124"/>
                </a:gdLst>
                <a:ahLst/>
                <a:cxnLst>
                  <a:cxn ang="0">
                    <a:pos x="T0" y="T1"/>
                  </a:cxn>
                  <a:cxn ang="0">
                    <a:pos x="T2" y="T3"/>
                  </a:cxn>
                  <a:cxn ang="0">
                    <a:pos x="T4" y="T5"/>
                  </a:cxn>
                  <a:cxn ang="0">
                    <a:pos x="T6" y="T7"/>
                  </a:cxn>
                  <a:cxn ang="0">
                    <a:pos x="T8" y="T9"/>
                  </a:cxn>
                </a:cxnLst>
                <a:rect l="0" t="0" r="r" b="b"/>
                <a:pathLst>
                  <a:path w="41" h="124">
                    <a:moveTo>
                      <a:pt x="0" y="38"/>
                    </a:moveTo>
                    <a:lnTo>
                      <a:pt x="10" y="124"/>
                    </a:lnTo>
                    <a:lnTo>
                      <a:pt x="41" y="86"/>
                    </a:lnTo>
                    <a:lnTo>
                      <a:pt x="29" y="0"/>
                    </a:lnTo>
                    <a:lnTo>
                      <a:pt x="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676" name="Freeform 9">
                <a:extLst>
                  <a:ext uri="{FF2B5EF4-FFF2-40B4-BE49-F238E27FC236}">
                    <a16:creationId xmlns:a16="http://schemas.microsoft.com/office/drawing/2014/main" id="{8DB1FDB0-8C4C-CC75-8845-947871C734E7}"/>
                  </a:ext>
                </a:extLst>
              </p:cNvPr>
              <p:cNvSpPr>
                <a:spLocks/>
              </p:cNvSpPr>
              <p:nvPr/>
            </p:nvSpPr>
            <p:spPr bwMode="auto">
              <a:xfrm>
                <a:off x="5736051" y="-561578"/>
                <a:ext cx="148572" cy="100971"/>
              </a:xfrm>
              <a:custGeom>
                <a:avLst/>
                <a:gdLst>
                  <a:gd name="T0" fmla="*/ 84 w 103"/>
                  <a:gd name="T1" fmla="*/ 43 h 70"/>
                  <a:gd name="T2" fmla="*/ 0 w 103"/>
                  <a:gd name="T3" fmla="*/ 70 h 70"/>
                  <a:gd name="T4" fmla="*/ 22 w 103"/>
                  <a:gd name="T5" fmla="*/ 27 h 70"/>
                  <a:gd name="T6" fmla="*/ 103 w 103"/>
                  <a:gd name="T7" fmla="*/ 0 h 70"/>
                  <a:gd name="T8" fmla="*/ 84 w 103"/>
                  <a:gd name="T9" fmla="*/ 43 h 70"/>
                </a:gdLst>
                <a:ahLst/>
                <a:cxnLst>
                  <a:cxn ang="0">
                    <a:pos x="T0" y="T1"/>
                  </a:cxn>
                  <a:cxn ang="0">
                    <a:pos x="T2" y="T3"/>
                  </a:cxn>
                  <a:cxn ang="0">
                    <a:pos x="T4" y="T5"/>
                  </a:cxn>
                  <a:cxn ang="0">
                    <a:pos x="T6" y="T7"/>
                  </a:cxn>
                  <a:cxn ang="0">
                    <a:pos x="T8" y="T9"/>
                  </a:cxn>
                </a:cxnLst>
                <a:rect l="0" t="0" r="r" b="b"/>
                <a:pathLst>
                  <a:path w="103" h="70">
                    <a:moveTo>
                      <a:pt x="84" y="43"/>
                    </a:moveTo>
                    <a:lnTo>
                      <a:pt x="0" y="70"/>
                    </a:lnTo>
                    <a:lnTo>
                      <a:pt x="22" y="27"/>
                    </a:lnTo>
                    <a:lnTo>
                      <a:pt x="103" y="0"/>
                    </a:lnTo>
                    <a:lnTo>
                      <a:pt x="84"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677" name="Freeform 10">
                <a:extLst>
                  <a:ext uri="{FF2B5EF4-FFF2-40B4-BE49-F238E27FC236}">
                    <a16:creationId xmlns:a16="http://schemas.microsoft.com/office/drawing/2014/main" id="{98647733-E6B1-129D-2936-4F5B1CA19383}"/>
                  </a:ext>
                </a:extLst>
              </p:cNvPr>
              <p:cNvSpPr>
                <a:spLocks/>
              </p:cNvSpPr>
              <p:nvPr/>
            </p:nvSpPr>
            <p:spPr bwMode="auto">
              <a:xfrm>
                <a:off x="5671140" y="-651009"/>
                <a:ext cx="72122" cy="175977"/>
              </a:xfrm>
              <a:custGeom>
                <a:avLst/>
                <a:gdLst>
                  <a:gd name="T0" fmla="*/ 0 w 50"/>
                  <a:gd name="T1" fmla="*/ 41 h 122"/>
                  <a:gd name="T2" fmla="*/ 28 w 50"/>
                  <a:gd name="T3" fmla="*/ 122 h 122"/>
                  <a:gd name="T4" fmla="*/ 50 w 50"/>
                  <a:gd name="T5" fmla="*/ 81 h 122"/>
                  <a:gd name="T6" fmla="*/ 21 w 50"/>
                  <a:gd name="T7" fmla="*/ 0 h 122"/>
                  <a:gd name="T8" fmla="*/ 0 w 50"/>
                  <a:gd name="T9" fmla="*/ 41 h 122"/>
                </a:gdLst>
                <a:ahLst/>
                <a:cxnLst>
                  <a:cxn ang="0">
                    <a:pos x="T0" y="T1"/>
                  </a:cxn>
                  <a:cxn ang="0">
                    <a:pos x="T2" y="T3"/>
                  </a:cxn>
                  <a:cxn ang="0">
                    <a:pos x="T4" y="T5"/>
                  </a:cxn>
                  <a:cxn ang="0">
                    <a:pos x="T6" y="T7"/>
                  </a:cxn>
                  <a:cxn ang="0">
                    <a:pos x="T8" y="T9"/>
                  </a:cxn>
                </a:cxnLst>
                <a:rect l="0" t="0" r="r" b="b"/>
                <a:pathLst>
                  <a:path w="50" h="122">
                    <a:moveTo>
                      <a:pt x="0" y="41"/>
                    </a:moveTo>
                    <a:lnTo>
                      <a:pt x="28" y="122"/>
                    </a:lnTo>
                    <a:lnTo>
                      <a:pt x="50" y="81"/>
                    </a:lnTo>
                    <a:lnTo>
                      <a:pt x="21" y="0"/>
                    </a:lnTo>
                    <a:lnTo>
                      <a:pt x="0"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678" name="Freeform 11">
                <a:extLst>
                  <a:ext uri="{FF2B5EF4-FFF2-40B4-BE49-F238E27FC236}">
                    <a16:creationId xmlns:a16="http://schemas.microsoft.com/office/drawing/2014/main" id="{55F58878-2E34-D934-FFCF-13390B87EAF3}"/>
                  </a:ext>
                </a:extLst>
              </p:cNvPr>
              <p:cNvSpPr>
                <a:spLocks/>
              </p:cNvSpPr>
              <p:nvPr/>
            </p:nvSpPr>
            <p:spPr bwMode="auto">
              <a:xfrm>
                <a:off x="5790863" y="-692840"/>
                <a:ext cx="124050" cy="125493"/>
              </a:xfrm>
              <a:custGeom>
                <a:avLst/>
                <a:gdLst>
                  <a:gd name="T0" fmla="*/ 74 w 86"/>
                  <a:gd name="T1" fmla="*/ 43 h 87"/>
                  <a:gd name="T2" fmla="*/ 0 w 86"/>
                  <a:gd name="T3" fmla="*/ 87 h 87"/>
                  <a:gd name="T4" fmla="*/ 10 w 86"/>
                  <a:gd name="T5" fmla="*/ 41 h 87"/>
                  <a:gd name="T6" fmla="*/ 86 w 86"/>
                  <a:gd name="T7" fmla="*/ 0 h 87"/>
                  <a:gd name="T8" fmla="*/ 74 w 86"/>
                  <a:gd name="T9" fmla="*/ 43 h 87"/>
                </a:gdLst>
                <a:ahLst/>
                <a:cxnLst>
                  <a:cxn ang="0">
                    <a:pos x="T0" y="T1"/>
                  </a:cxn>
                  <a:cxn ang="0">
                    <a:pos x="T2" y="T3"/>
                  </a:cxn>
                  <a:cxn ang="0">
                    <a:pos x="T4" y="T5"/>
                  </a:cxn>
                  <a:cxn ang="0">
                    <a:pos x="T6" y="T7"/>
                  </a:cxn>
                  <a:cxn ang="0">
                    <a:pos x="T8" y="T9"/>
                  </a:cxn>
                </a:cxnLst>
                <a:rect l="0" t="0" r="r" b="b"/>
                <a:pathLst>
                  <a:path w="86" h="87">
                    <a:moveTo>
                      <a:pt x="74" y="43"/>
                    </a:moveTo>
                    <a:lnTo>
                      <a:pt x="0" y="87"/>
                    </a:lnTo>
                    <a:lnTo>
                      <a:pt x="10" y="41"/>
                    </a:lnTo>
                    <a:lnTo>
                      <a:pt x="86" y="0"/>
                    </a:lnTo>
                    <a:lnTo>
                      <a:pt x="74"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679" name="Freeform 12">
                <a:extLst>
                  <a:ext uri="{FF2B5EF4-FFF2-40B4-BE49-F238E27FC236}">
                    <a16:creationId xmlns:a16="http://schemas.microsoft.com/office/drawing/2014/main" id="{402DF004-E013-A4DA-9D60-14A74E2CBAA8}"/>
                  </a:ext>
                </a:extLst>
              </p:cNvPr>
              <p:cNvSpPr>
                <a:spLocks/>
              </p:cNvSpPr>
              <p:nvPr/>
            </p:nvSpPr>
            <p:spPr bwMode="auto">
              <a:xfrm>
                <a:off x="5698547" y="-747653"/>
                <a:ext cx="82220" cy="173093"/>
              </a:xfrm>
              <a:custGeom>
                <a:avLst/>
                <a:gdLst>
                  <a:gd name="T0" fmla="*/ 0 w 57"/>
                  <a:gd name="T1" fmla="*/ 45 h 120"/>
                  <a:gd name="T2" fmla="*/ 45 w 57"/>
                  <a:gd name="T3" fmla="*/ 120 h 120"/>
                  <a:gd name="T4" fmla="*/ 57 w 57"/>
                  <a:gd name="T5" fmla="*/ 74 h 120"/>
                  <a:gd name="T6" fmla="*/ 12 w 57"/>
                  <a:gd name="T7" fmla="*/ 0 h 120"/>
                  <a:gd name="T8" fmla="*/ 0 w 57"/>
                  <a:gd name="T9" fmla="*/ 45 h 120"/>
                </a:gdLst>
                <a:ahLst/>
                <a:cxnLst>
                  <a:cxn ang="0">
                    <a:pos x="T0" y="T1"/>
                  </a:cxn>
                  <a:cxn ang="0">
                    <a:pos x="T2" y="T3"/>
                  </a:cxn>
                  <a:cxn ang="0">
                    <a:pos x="T4" y="T5"/>
                  </a:cxn>
                  <a:cxn ang="0">
                    <a:pos x="T6" y="T7"/>
                  </a:cxn>
                  <a:cxn ang="0">
                    <a:pos x="T8" y="T9"/>
                  </a:cxn>
                </a:cxnLst>
                <a:rect l="0" t="0" r="r" b="b"/>
                <a:pathLst>
                  <a:path w="57" h="120">
                    <a:moveTo>
                      <a:pt x="0" y="45"/>
                    </a:moveTo>
                    <a:lnTo>
                      <a:pt x="45" y="120"/>
                    </a:lnTo>
                    <a:lnTo>
                      <a:pt x="57" y="74"/>
                    </a:lnTo>
                    <a:lnTo>
                      <a:pt x="12" y="0"/>
                    </a:lnTo>
                    <a:lnTo>
                      <a:pt x="0"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680" name="Freeform 13">
                <a:extLst>
                  <a:ext uri="{FF2B5EF4-FFF2-40B4-BE49-F238E27FC236}">
                    <a16:creationId xmlns:a16="http://schemas.microsoft.com/office/drawing/2014/main" id="{BC7C47D6-223F-89D1-FD41-CACD6B494407}"/>
                  </a:ext>
                </a:extLst>
              </p:cNvPr>
              <p:cNvSpPr>
                <a:spLocks/>
              </p:cNvSpPr>
              <p:nvPr/>
            </p:nvSpPr>
            <p:spPr bwMode="auto">
              <a:xfrm>
                <a:off x="5818269" y="-831314"/>
                <a:ext cx="100971" cy="148572"/>
              </a:xfrm>
              <a:custGeom>
                <a:avLst/>
                <a:gdLst>
                  <a:gd name="T0" fmla="*/ 67 w 70"/>
                  <a:gd name="T1" fmla="*/ 46 h 103"/>
                  <a:gd name="T2" fmla="*/ 0 w 70"/>
                  <a:gd name="T3" fmla="*/ 103 h 103"/>
                  <a:gd name="T4" fmla="*/ 3 w 70"/>
                  <a:gd name="T5" fmla="*/ 58 h 103"/>
                  <a:gd name="T6" fmla="*/ 70 w 70"/>
                  <a:gd name="T7" fmla="*/ 0 h 103"/>
                  <a:gd name="T8" fmla="*/ 67 w 70"/>
                  <a:gd name="T9" fmla="*/ 46 h 103"/>
                </a:gdLst>
                <a:ahLst/>
                <a:cxnLst>
                  <a:cxn ang="0">
                    <a:pos x="T0" y="T1"/>
                  </a:cxn>
                  <a:cxn ang="0">
                    <a:pos x="T2" y="T3"/>
                  </a:cxn>
                  <a:cxn ang="0">
                    <a:pos x="T4" y="T5"/>
                  </a:cxn>
                  <a:cxn ang="0">
                    <a:pos x="T6" y="T7"/>
                  </a:cxn>
                  <a:cxn ang="0">
                    <a:pos x="T8" y="T9"/>
                  </a:cxn>
                </a:cxnLst>
                <a:rect l="0" t="0" r="r" b="b"/>
                <a:pathLst>
                  <a:path w="70" h="103">
                    <a:moveTo>
                      <a:pt x="67" y="46"/>
                    </a:moveTo>
                    <a:lnTo>
                      <a:pt x="0" y="103"/>
                    </a:lnTo>
                    <a:lnTo>
                      <a:pt x="3" y="58"/>
                    </a:lnTo>
                    <a:lnTo>
                      <a:pt x="70" y="0"/>
                    </a:lnTo>
                    <a:lnTo>
                      <a:pt x="67"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681" name="Freeform 14">
                <a:extLst>
                  <a:ext uri="{FF2B5EF4-FFF2-40B4-BE49-F238E27FC236}">
                    <a16:creationId xmlns:a16="http://schemas.microsoft.com/office/drawing/2014/main" id="{9AD58F4E-2283-79BD-1863-86A2BD90E3C3}"/>
                  </a:ext>
                </a:extLst>
              </p:cNvPr>
              <p:cNvSpPr>
                <a:spLocks/>
              </p:cNvSpPr>
              <p:nvPr/>
            </p:nvSpPr>
            <p:spPr bwMode="auto">
              <a:xfrm>
                <a:off x="5708644" y="-841411"/>
                <a:ext cx="89431" cy="158668"/>
              </a:xfrm>
              <a:custGeom>
                <a:avLst/>
                <a:gdLst>
                  <a:gd name="T0" fmla="*/ 0 w 62"/>
                  <a:gd name="T1" fmla="*/ 46 h 110"/>
                  <a:gd name="T2" fmla="*/ 60 w 62"/>
                  <a:gd name="T3" fmla="*/ 110 h 110"/>
                  <a:gd name="T4" fmla="*/ 62 w 62"/>
                  <a:gd name="T5" fmla="*/ 63 h 110"/>
                  <a:gd name="T6" fmla="*/ 2 w 62"/>
                  <a:gd name="T7" fmla="*/ 0 h 110"/>
                  <a:gd name="T8" fmla="*/ 0 w 62"/>
                  <a:gd name="T9" fmla="*/ 46 h 110"/>
                </a:gdLst>
                <a:ahLst/>
                <a:cxnLst>
                  <a:cxn ang="0">
                    <a:pos x="T0" y="T1"/>
                  </a:cxn>
                  <a:cxn ang="0">
                    <a:pos x="T2" y="T3"/>
                  </a:cxn>
                  <a:cxn ang="0">
                    <a:pos x="T4" y="T5"/>
                  </a:cxn>
                  <a:cxn ang="0">
                    <a:pos x="T6" y="T7"/>
                  </a:cxn>
                  <a:cxn ang="0">
                    <a:pos x="T8" y="T9"/>
                  </a:cxn>
                </a:cxnLst>
                <a:rect l="0" t="0" r="r" b="b"/>
                <a:pathLst>
                  <a:path w="62" h="110">
                    <a:moveTo>
                      <a:pt x="0" y="46"/>
                    </a:moveTo>
                    <a:lnTo>
                      <a:pt x="60" y="110"/>
                    </a:lnTo>
                    <a:lnTo>
                      <a:pt x="62" y="63"/>
                    </a:lnTo>
                    <a:lnTo>
                      <a:pt x="2" y="0"/>
                    </a:lnTo>
                    <a:lnTo>
                      <a:pt x="0"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682" name="Freeform 15">
                <a:extLst>
                  <a:ext uri="{FF2B5EF4-FFF2-40B4-BE49-F238E27FC236}">
                    <a16:creationId xmlns:a16="http://schemas.microsoft.com/office/drawing/2014/main" id="{4D1508CA-99B2-1004-EE68-8016A326979E}"/>
                  </a:ext>
                </a:extLst>
              </p:cNvPr>
              <p:cNvSpPr>
                <a:spLocks/>
              </p:cNvSpPr>
              <p:nvPr/>
            </p:nvSpPr>
            <p:spPr bwMode="auto">
              <a:xfrm>
                <a:off x="5815384" y="-968345"/>
                <a:ext cx="86546" cy="168766"/>
              </a:xfrm>
              <a:custGeom>
                <a:avLst/>
                <a:gdLst>
                  <a:gd name="T0" fmla="*/ 60 w 60"/>
                  <a:gd name="T1" fmla="*/ 48 h 117"/>
                  <a:gd name="T2" fmla="*/ 7 w 60"/>
                  <a:gd name="T3" fmla="*/ 117 h 117"/>
                  <a:gd name="T4" fmla="*/ 0 w 60"/>
                  <a:gd name="T5" fmla="*/ 72 h 117"/>
                  <a:gd name="T6" fmla="*/ 53 w 60"/>
                  <a:gd name="T7" fmla="*/ 0 h 117"/>
                  <a:gd name="T8" fmla="*/ 60 w 60"/>
                  <a:gd name="T9" fmla="*/ 48 h 117"/>
                </a:gdLst>
                <a:ahLst/>
                <a:cxnLst>
                  <a:cxn ang="0">
                    <a:pos x="T0" y="T1"/>
                  </a:cxn>
                  <a:cxn ang="0">
                    <a:pos x="T2" y="T3"/>
                  </a:cxn>
                  <a:cxn ang="0">
                    <a:pos x="T4" y="T5"/>
                  </a:cxn>
                  <a:cxn ang="0">
                    <a:pos x="T6" y="T7"/>
                  </a:cxn>
                  <a:cxn ang="0">
                    <a:pos x="T8" y="T9"/>
                  </a:cxn>
                </a:cxnLst>
                <a:rect l="0" t="0" r="r" b="b"/>
                <a:pathLst>
                  <a:path w="60" h="117">
                    <a:moveTo>
                      <a:pt x="60" y="48"/>
                    </a:moveTo>
                    <a:lnTo>
                      <a:pt x="7" y="117"/>
                    </a:lnTo>
                    <a:lnTo>
                      <a:pt x="0" y="72"/>
                    </a:lnTo>
                    <a:lnTo>
                      <a:pt x="53" y="0"/>
                    </a:lnTo>
                    <a:lnTo>
                      <a:pt x="60"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683" name="Freeform 16">
                <a:extLst>
                  <a:ext uri="{FF2B5EF4-FFF2-40B4-BE49-F238E27FC236}">
                    <a16:creationId xmlns:a16="http://schemas.microsoft.com/office/drawing/2014/main" id="{D08BD990-532D-42E2-4A7F-3B96C8749157}"/>
                  </a:ext>
                </a:extLst>
              </p:cNvPr>
              <p:cNvSpPr>
                <a:spLocks/>
              </p:cNvSpPr>
              <p:nvPr/>
            </p:nvSpPr>
            <p:spPr bwMode="auto">
              <a:xfrm>
                <a:off x="5688450" y="-933727"/>
                <a:ext cx="112510" cy="137032"/>
              </a:xfrm>
              <a:custGeom>
                <a:avLst/>
                <a:gdLst>
                  <a:gd name="T0" fmla="*/ 7 w 78"/>
                  <a:gd name="T1" fmla="*/ 48 h 95"/>
                  <a:gd name="T2" fmla="*/ 78 w 78"/>
                  <a:gd name="T3" fmla="*/ 95 h 95"/>
                  <a:gd name="T4" fmla="*/ 71 w 78"/>
                  <a:gd name="T5" fmla="*/ 50 h 95"/>
                  <a:gd name="T6" fmla="*/ 0 w 78"/>
                  <a:gd name="T7" fmla="*/ 0 h 95"/>
                  <a:gd name="T8" fmla="*/ 7 w 78"/>
                  <a:gd name="T9" fmla="*/ 48 h 95"/>
                </a:gdLst>
                <a:ahLst/>
                <a:cxnLst>
                  <a:cxn ang="0">
                    <a:pos x="T0" y="T1"/>
                  </a:cxn>
                  <a:cxn ang="0">
                    <a:pos x="T2" y="T3"/>
                  </a:cxn>
                  <a:cxn ang="0">
                    <a:pos x="T4" y="T5"/>
                  </a:cxn>
                  <a:cxn ang="0">
                    <a:pos x="T6" y="T7"/>
                  </a:cxn>
                  <a:cxn ang="0">
                    <a:pos x="T8" y="T9"/>
                  </a:cxn>
                </a:cxnLst>
                <a:rect l="0" t="0" r="r" b="b"/>
                <a:pathLst>
                  <a:path w="78" h="95">
                    <a:moveTo>
                      <a:pt x="7" y="48"/>
                    </a:moveTo>
                    <a:lnTo>
                      <a:pt x="78" y="95"/>
                    </a:lnTo>
                    <a:lnTo>
                      <a:pt x="71" y="50"/>
                    </a:lnTo>
                    <a:lnTo>
                      <a:pt x="0" y="0"/>
                    </a:lnTo>
                    <a:lnTo>
                      <a:pt x="7"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684" name="Freeform 17">
                <a:extLst>
                  <a:ext uri="{FF2B5EF4-FFF2-40B4-BE49-F238E27FC236}">
                    <a16:creationId xmlns:a16="http://schemas.microsoft.com/office/drawing/2014/main" id="{E505FC1F-5CCA-9E9B-1F1E-D5BFFD01E492}"/>
                  </a:ext>
                </a:extLst>
              </p:cNvPr>
              <p:cNvSpPr>
                <a:spLocks/>
              </p:cNvSpPr>
              <p:nvPr/>
            </p:nvSpPr>
            <p:spPr bwMode="auto">
              <a:xfrm>
                <a:off x="5783651" y="-1093838"/>
                <a:ext cx="76450" cy="177420"/>
              </a:xfrm>
              <a:custGeom>
                <a:avLst/>
                <a:gdLst>
                  <a:gd name="T0" fmla="*/ 53 w 53"/>
                  <a:gd name="T1" fmla="*/ 44 h 123"/>
                  <a:gd name="T2" fmla="*/ 17 w 53"/>
                  <a:gd name="T3" fmla="*/ 123 h 123"/>
                  <a:gd name="T4" fmla="*/ 0 w 53"/>
                  <a:gd name="T5" fmla="*/ 80 h 123"/>
                  <a:gd name="T6" fmla="*/ 36 w 53"/>
                  <a:gd name="T7" fmla="*/ 0 h 123"/>
                  <a:gd name="T8" fmla="*/ 53 w 53"/>
                  <a:gd name="T9" fmla="*/ 44 h 123"/>
                </a:gdLst>
                <a:ahLst/>
                <a:cxnLst>
                  <a:cxn ang="0">
                    <a:pos x="T0" y="T1"/>
                  </a:cxn>
                  <a:cxn ang="0">
                    <a:pos x="T2" y="T3"/>
                  </a:cxn>
                  <a:cxn ang="0">
                    <a:pos x="T4" y="T5"/>
                  </a:cxn>
                  <a:cxn ang="0">
                    <a:pos x="T6" y="T7"/>
                  </a:cxn>
                  <a:cxn ang="0">
                    <a:pos x="T8" y="T9"/>
                  </a:cxn>
                </a:cxnLst>
                <a:rect l="0" t="0" r="r" b="b"/>
                <a:pathLst>
                  <a:path w="53" h="123">
                    <a:moveTo>
                      <a:pt x="53" y="44"/>
                    </a:moveTo>
                    <a:lnTo>
                      <a:pt x="17" y="123"/>
                    </a:lnTo>
                    <a:lnTo>
                      <a:pt x="0" y="80"/>
                    </a:lnTo>
                    <a:lnTo>
                      <a:pt x="36" y="0"/>
                    </a:lnTo>
                    <a:lnTo>
                      <a:pt x="53" y="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685" name="Freeform 18">
                <a:extLst>
                  <a:ext uri="{FF2B5EF4-FFF2-40B4-BE49-F238E27FC236}">
                    <a16:creationId xmlns:a16="http://schemas.microsoft.com/office/drawing/2014/main" id="{ED900423-2058-4806-744C-3BC6E0865C80}"/>
                  </a:ext>
                </a:extLst>
              </p:cNvPr>
              <p:cNvSpPr>
                <a:spLocks/>
              </p:cNvSpPr>
              <p:nvPr/>
            </p:nvSpPr>
            <p:spPr bwMode="auto">
              <a:xfrm>
                <a:off x="5642292" y="-1017388"/>
                <a:ext cx="141359" cy="111068"/>
              </a:xfrm>
              <a:custGeom>
                <a:avLst/>
                <a:gdLst>
                  <a:gd name="T0" fmla="*/ 17 w 98"/>
                  <a:gd name="T1" fmla="*/ 43 h 77"/>
                  <a:gd name="T2" fmla="*/ 98 w 98"/>
                  <a:gd name="T3" fmla="*/ 77 h 77"/>
                  <a:gd name="T4" fmla="*/ 82 w 98"/>
                  <a:gd name="T5" fmla="*/ 34 h 77"/>
                  <a:gd name="T6" fmla="*/ 0 w 98"/>
                  <a:gd name="T7" fmla="*/ 0 h 77"/>
                  <a:gd name="T8" fmla="*/ 17 w 98"/>
                  <a:gd name="T9" fmla="*/ 43 h 77"/>
                </a:gdLst>
                <a:ahLst/>
                <a:cxnLst>
                  <a:cxn ang="0">
                    <a:pos x="T0" y="T1"/>
                  </a:cxn>
                  <a:cxn ang="0">
                    <a:pos x="T2" y="T3"/>
                  </a:cxn>
                  <a:cxn ang="0">
                    <a:pos x="T4" y="T5"/>
                  </a:cxn>
                  <a:cxn ang="0">
                    <a:pos x="T6" y="T7"/>
                  </a:cxn>
                  <a:cxn ang="0">
                    <a:pos x="T8" y="T9"/>
                  </a:cxn>
                </a:cxnLst>
                <a:rect l="0" t="0" r="r" b="b"/>
                <a:pathLst>
                  <a:path w="98" h="77">
                    <a:moveTo>
                      <a:pt x="17" y="43"/>
                    </a:moveTo>
                    <a:lnTo>
                      <a:pt x="98" y="77"/>
                    </a:lnTo>
                    <a:lnTo>
                      <a:pt x="82" y="34"/>
                    </a:lnTo>
                    <a:lnTo>
                      <a:pt x="0" y="0"/>
                    </a:lnTo>
                    <a:lnTo>
                      <a:pt x="17"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686" name="Freeform 19">
                <a:extLst>
                  <a:ext uri="{FF2B5EF4-FFF2-40B4-BE49-F238E27FC236}">
                    <a16:creationId xmlns:a16="http://schemas.microsoft.com/office/drawing/2014/main" id="{8FA919E4-1134-79A2-FA89-6FBA656C2E74}"/>
                  </a:ext>
                </a:extLst>
              </p:cNvPr>
              <p:cNvSpPr>
                <a:spLocks/>
              </p:cNvSpPr>
              <p:nvPr/>
            </p:nvSpPr>
            <p:spPr bwMode="auto">
              <a:xfrm>
                <a:off x="5728838" y="-1207790"/>
                <a:ext cx="66352" cy="180305"/>
              </a:xfrm>
              <a:custGeom>
                <a:avLst/>
                <a:gdLst>
                  <a:gd name="T0" fmla="*/ 46 w 46"/>
                  <a:gd name="T1" fmla="*/ 39 h 125"/>
                  <a:gd name="T2" fmla="*/ 27 w 46"/>
                  <a:gd name="T3" fmla="*/ 125 h 125"/>
                  <a:gd name="T4" fmla="*/ 0 w 46"/>
                  <a:gd name="T5" fmla="*/ 87 h 125"/>
                  <a:gd name="T6" fmla="*/ 19 w 46"/>
                  <a:gd name="T7" fmla="*/ 0 h 125"/>
                  <a:gd name="T8" fmla="*/ 46 w 46"/>
                  <a:gd name="T9" fmla="*/ 39 h 125"/>
                </a:gdLst>
                <a:ahLst/>
                <a:cxnLst>
                  <a:cxn ang="0">
                    <a:pos x="T0" y="T1"/>
                  </a:cxn>
                  <a:cxn ang="0">
                    <a:pos x="T2" y="T3"/>
                  </a:cxn>
                  <a:cxn ang="0">
                    <a:pos x="T4" y="T5"/>
                  </a:cxn>
                  <a:cxn ang="0">
                    <a:pos x="T6" y="T7"/>
                  </a:cxn>
                  <a:cxn ang="0">
                    <a:pos x="T8" y="T9"/>
                  </a:cxn>
                </a:cxnLst>
                <a:rect l="0" t="0" r="r" b="b"/>
                <a:pathLst>
                  <a:path w="46" h="125">
                    <a:moveTo>
                      <a:pt x="46" y="39"/>
                    </a:moveTo>
                    <a:lnTo>
                      <a:pt x="27" y="125"/>
                    </a:lnTo>
                    <a:lnTo>
                      <a:pt x="0" y="87"/>
                    </a:lnTo>
                    <a:lnTo>
                      <a:pt x="19" y="0"/>
                    </a:lnTo>
                    <a:lnTo>
                      <a:pt x="46"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687" name="Freeform 20">
                <a:extLst>
                  <a:ext uri="{FF2B5EF4-FFF2-40B4-BE49-F238E27FC236}">
                    <a16:creationId xmlns:a16="http://schemas.microsoft.com/office/drawing/2014/main" id="{E384381F-9D58-B48E-D05B-A70349972FBC}"/>
                  </a:ext>
                </a:extLst>
              </p:cNvPr>
              <p:cNvSpPr>
                <a:spLocks/>
              </p:cNvSpPr>
              <p:nvPr/>
            </p:nvSpPr>
            <p:spPr bwMode="auto">
              <a:xfrm>
                <a:off x="5584594" y="-1093838"/>
                <a:ext cx="161553" cy="80777"/>
              </a:xfrm>
              <a:custGeom>
                <a:avLst/>
                <a:gdLst>
                  <a:gd name="T0" fmla="*/ 26 w 112"/>
                  <a:gd name="T1" fmla="*/ 41 h 56"/>
                  <a:gd name="T2" fmla="*/ 112 w 112"/>
                  <a:gd name="T3" fmla="*/ 56 h 56"/>
                  <a:gd name="T4" fmla="*/ 86 w 112"/>
                  <a:gd name="T5" fmla="*/ 17 h 56"/>
                  <a:gd name="T6" fmla="*/ 0 w 112"/>
                  <a:gd name="T7" fmla="*/ 0 h 56"/>
                  <a:gd name="T8" fmla="*/ 26 w 112"/>
                  <a:gd name="T9" fmla="*/ 41 h 56"/>
                </a:gdLst>
                <a:ahLst/>
                <a:cxnLst>
                  <a:cxn ang="0">
                    <a:pos x="T0" y="T1"/>
                  </a:cxn>
                  <a:cxn ang="0">
                    <a:pos x="T2" y="T3"/>
                  </a:cxn>
                  <a:cxn ang="0">
                    <a:pos x="T4" y="T5"/>
                  </a:cxn>
                  <a:cxn ang="0">
                    <a:pos x="T6" y="T7"/>
                  </a:cxn>
                  <a:cxn ang="0">
                    <a:pos x="T8" y="T9"/>
                  </a:cxn>
                </a:cxnLst>
                <a:rect l="0" t="0" r="r" b="b"/>
                <a:pathLst>
                  <a:path w="112" h="56">
                    <a:moveTo>
                      <a:pt x="26" y="41"/>
                    </a:moveTo>
                    <a:lnTo>
                      <a:pt x="112" y="56"/>
                    </a:lnTo>
                    <a:lnTo>
                      <a:pt x="86" y="17"/>
                    </a:lnTo>
                    <a:lnTo>
                      <a:pt x="0" y="0"/>
                    </a:lnTo>
                    <a:lnTo>
                      <a:pt x="26"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688" name="Freeform 21">
                <a:extLst>
                  <a:ext uri="{FF2B5EF4-FFF2-40B4-BE49-F238E27FC236}">
                    <a16:creationId xmlns:a16="http://schemas.microsoft.com/office/drawing/2014/main" id="{656D1026-A276-74EB-850F-A8CE641AADF8}"/>
                  </a:ext>
                </a:extLst>
              </p:cNvPr>
              <p:cNvSpPr>
                <a:spLocks/>
              </p:cNvSpPr>
              <p:nvPr/>
            </p:nvSpPr>
            <p:spPr bwMode="auto">
              <a:xfrm>
                <a:off x="5653831" y="-1300106"/>
                <a:ext cx="50486" cy="173093"/>
              </a:xfrm>
              <a:custGeom>
                <a:avLst/>
                <a:gdLst>
                  <a:gd name="T0" fmla="*/ 35 w 35"/>
                  <a:gd name="T1" fmla="*/ 33 h 120"/>
                  <a:gd name="T2" fmla="*/ 33 w 35"/>
                  <a:gd name="T3" fmla="*/ 120 h 120"/>
                  <a:gd name="T4" fmla="*/ 0 w 35"/>
                  <a:gd name="T5" fmla="*/ 88 h 120"/>
                  <a:gd name="T6" fmla="*/ 2 w 35"/>
                  <a:gd name="T7" fmla="*/ 0 h 120"/>
                  <a:gd name="T8" fmla="*/ 35 w 35"/>
                  <a:gd name="T9" fmla="*/ 33 h 120"/>
                </a:gdLst>
                <a:ahLst/>
                <a:cxnLst>
                  <a:cxn ang="0">
                    <a:pos x="T0" y="T1"/>
                  </a:cxn>
                  <a:cxn ang="0">
                    <a:pos x="T2" y="T3"/>
                  </a:cxn>
                  <a:cxn ang="0">
                    <a:pos x="T4" y="T5"/>
                  </a:cxn>
                  <a:cxn ang="0">
                    <a:pos x="T6" y="T7"/>
                  </a:cxn>
                  <a:cxn ang="0">
                    <a:pos x="T8" y="T9"/>
                  </a:cxn>
                </a:cxnLst>
                <a:rect l="0" t="0" r="r" b="b"/>
                <a:pathLst>
                  <a:path w="35" h="120">
                    <a:moveTo>
                      <a:pt x="35" y="33"/>
                    </a:moveTo>
                    <a:lnTo>
                      <a:pt x="33" y="120"/>
                    </a:lnTo>
                    <a:lnTo>
                      <a:pt x="0" y="88"/>
                    </a:lnTo>
                    <a:lnTo>
                      <a:pt x="2" y="0"/>
                    </a:lnTo>
                    <a:lnTo>
                      <a:pt x="35"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689" name="Freeform 22">
                <a:extLst>
                  <a:ext uri="{FF2B5EF4-FFF2-40B4-BE49-F238E27FC236}">
                    <a16:creationId xmlns:a16="http://schemas.microsoft.com/office/drawing/2014/main" id="{E91494F3-AC9A-3FF6-DB5C-17FAAC5D6FFF}"/>
                  </a:ext>
                </a:extLst>
              </p:cNvPr>
              <p:cNvSpPr>
                <a:spLocks/>
              </p:cNvSpPr>
              <p:nvPr/>
            </p:nvSpPr>
            <p:spPr bwMode="auto">
              <a:xfrm>
                <a:off x="5512472" y="-1155862"/>
                <a:ext cx="171651" cy="51928"/>
              </a:xfrm>
              <a:custGeom>
                <a:avLst/>
                <a:gdLst>
                  <a:gd name="T0" fmla="*/ 31 w 119"/>
                  <a:gd name="T1" fmla="*/ 36 h 36"/>
                  <a:gd name="T2" fmla="*/ 119 w 119"/>
                  <a:gd name="T3" fmla="*/ 31 h 36"/>
                  <a:gd name="T4" fmla="*/ 86 w 119"/>
                  <a:gd name="T5" fmla="*/ 0 h 36"/>
                  <a:gd name="T6" fmla="*/ 0 w 119"/>
                  <a:gd name="T7" fmla="*/ 3 h 36"/>
                  <a:gd name="T8" fmla="*/ 31 w 119"/>
                  <a:gd name="T9" fmla="*/ 36 h 36"/>
                </a:gdLst>
                <a:ahLst/>
                <a:cxnLst>
                  <a:cxn ang="0">
                    <a:pos x="T0" y="T1"/>
                  </a:cxn>
                  <a:cxn ang="0">
                    <a:pos x="T2" y="T3"/>
                  </a:cxn>
                  <a:cxn ang="0">
                    <a:pos x="T4" y="T5"/>
                  </a:cxn>
                  <a:cxn ang="0">
                    <a:pos x="T6" y="T7"/>
                  </a:cxn>
                  <a:cxn ang="0">
                    <a:pos x="T8" y="T9"/>
                  </a:cxn>
                </a:cxnLst>
                <a:rect l="0" t="0" r="r" b="b"/>
                <a:pathLst>
                  <a:path w="119" h="36">
                    <a:moveTo>
                      <a:pt x="31" y="36"/>
                    </a:moveTo>
                    <a:lnTo>
                      <a:pt x="119" y="31"/>
                    </a:lnTo>
                    <a:lnTo>
                      <a:pt x="86" y="0"/>
                    </a:lnTo>
                    <a:lnTo>
                      <a:pt x="0" y="3"/>
                    </a:lnTo>
                    <a:lnTo>
                      <a:pt x="31"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690" name="Freeform 23">
                <a:extLst>
                  <a:ext uri="{FF2B5EF4-FFF2-40B4-BE49-F238E27FC236}">
                    <a16:creationId xmlns:a16="http://schemas.microsoft.com/office/drawing/2014/main" id="{2C360449-CC74-49CA-F4B6-4561EEC16201}"/>
                  </a:ext>
                </a:extLst>
              </p:cNvPr>
              <p:cNvSpPr>
                <a:spLocks/>
              </p:cNvSpPr>
              <p:nvPr/>
            </p:nvSpPr>
            <p:spPr bwMode="auto">
              <a:xfrm>
                <a:off x="5294664" y="-299054"/>
                <a:ext cx="258197" cy="93759"/>
              </a:xfrm>
              <a:custGeom>
                <a:avLst/>
                <a:gdLst>
                  <a:gd name="T0" fmla="*/ 75 w 75"/>
                  <a:gd name="T1" fmla="*/ 2 h 27"/>
                  <a:gd name="T2" fmla="*/ 0 w 75"/>
                  <a:gd name="T3" fmla="*/ 27 h 27"/>
                  <a:gd name="T4" fmla="*/ 0 w 75"/>
                  <a:gd name="T5" fmla="*/ 19 h 27"/>
                  <a:gd name="T6" fmla="*/ 74 w 75"/>
                  <a:gd name="T7" fmla="*/ 0 h 27"/>
                  <a:gd name="T8" fmla="*/ 75 w 75"/>
                  <a:gd name="T9" fmla="*/ 2 h 27"/>
                </a:gdLst>
                <a:ahLst/>
                <a:cxnLst>
                  <a:cxn ang="0">
                    <a:pos x="T0" y="T1"/>
                  </a:cxn>
                  <a:cxn ang="0">
                    <a:pos x="T2" y="T3"/>
                  </a:cxn>
                  <a:cxn ang="0">
                    <a:pos x="T4" y="T5"/>
                  </a:cxn>
                  <a:cxn ang="0">
                    <a:pos x="T6" y="T7"/>
                  </a:cxn>
                  <a:cxn ang="0">
                    <a:pos x="T8" y="T9"/>
                  </a:cxn>
                </a:cxnLst>
                <a:rect l="0" t="0" r="r" b="b"/>
                <a:pathLst>
                  <a:path w="75" h="27">
                    <a:moveTo>
                      <a:pt x="75" y="2"/>
                    </a:moveTo>
                    <a:cubicBezTo>
                      <a:pt x="53" y="16"/>
                      <a:pt x="27" y="25"/>
                      <a:pt x="0" y="27"/>
                    </a:cubicBezTo>
                    <a:cubicBezTo>
                      <a:pt x="0" y="19"/>
                      <a:pt x="0" y="19"/>
                      <a:pt x="0" y="19"/>
                    </a:cubicBezTo>
                    <a:cubicBezTo>
                      <a:pt x="25" y="19"/>
                      <a:pt x="51" y="13"/>
                      <a:pt x="74" y="0"/>
                    </a:cubicBezTo>
                    <a:lnTo>
                      <a:pt x="75"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691" name="Freeform 24">
                <a:extLst>
                  <a:ext uri="{FF2B5EF4-FFF2-40B4-BE49-F238E27FC236}">
                    <a16:creationId xmlns:a16="http://schemas.microsoft.com/office/drawing/2014/main" id="{7AB8CD8D-61F8-5402-CF8E-17D178937AFC}"/>
                  </a:ext>
                </a:extLst>
              </p:cNvPr>
              <p:cNvSpPr>
                <a:spLocks/>
              </p:cNvSpPr>
              <p:nvPr/>
            </p:nvSpPr>
            <p:spPr bwMode="auto">
              <a:xfrm>
                <a:off x="5597576" y="-1317415"/>
                <a:ext cx="34619" cy="124050"/>
              </a:xfrm>
              <a:custGeom>
                <a:avLst/>
                <a:gdLst>
                  <a:gd name="T0" fmla="*/ 24 w 24"/>
                  <a:gd name="T1" fmla="*/ 24 h 86"/>
                  <a:gd name="T2" fmla="*/ 24 w 24"/>
                  <a:gd name="T3" fmla="*/ 86 h 86"/>
                  <a:gd name="T4" fmla="*/ 0 w 24"/>
                  <a:gd name="T5" fmla="*/ 62 h 86"/>
                  <a:gd name="T6" fmla="*/ 0 w 24"/>
                  <a:gd name="T7" fmla="*/ 0 h 86"/>
                  <a:gd name="T8" fmla="*/ 24 w 24"/>
                  <a:gd name="T9" fmla="*/ 24 h 86"/>
                </a:gdLst>
                <a:ahLst/>
                <a:cxnLst>
                  <a:cxn ang="0">
                    <a:pos x="T0" y="T1"/>
                  </a:cxn>
                  <a:cxn ang="0">
                    <a:pos x="T2" y="T3"/>
                  </a:cxn>
                  <a:cxn ang="0">
                    <a:pos x="T4" y="T5"/>
                  </a:cxn>
                  <a:cxn ang="0">
                    <a:pos x="T6" y="T7"/>
                  </a:cxn>
                  <a:cxn ang="0">
                    <a:pos x="T8" y="T9"/>
                  </a:cxn>
                </a:cxnLst>
                <a:rect l="0" t="0" r="r" b="b"/>
                <a:pathLst>
                  <a:path w="24" h="86">
                    <a:moveTo>
                      <a:pt x="24" y="24"/>
                    </a:moveTo>
                    <a:lnTo>
                      <a:pt x="24" y="86"/>
                    </a:lnTo>
                    <a:lnTo>
                      <a:pt x="0" y="62"/>
                    </a:lnTo>
                    <a:lnTo>
                      <a:pt x="0" y="0"/>
                    </a:lnTo>
                    <a:lnTo>
                      <a:pt x="24"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692" name="Freeform 25">
                <a:extLst>
                  <a:ext uri="{FF2B5EF4-FFF2-40B4-BE49-F238E27FC236}">
                    <a16:creationId xmlns:a16="http://schemas.microsoft.com/office/drawing/2014/main" id="{03539041-700B-724D-1B70-7D1BF00201F8}"/>
                  </a:ext>
                </a:extLst>
              </p:cNvPr>
              <p:cNvSpPr>
                <a:spLocks/>
              </p:cNvSpPr>
              <p:nvPr/>
            </p:nvSpPr>
            <p:spPr bwMode="auto">
              <a:xfrm>
                <a:off x="5495163" y="-1213560"/>
                <a:ext cx="124050" cy="37503"/>
              </a:xfrm>
              <a:custGeom>
                <a:avLst/>
                <a:gdLst>
                  <a:gd name="T0" fmla="*/ 24 w 86"/>
                  <a:gd name="T1" fmla="*/ 26 h 26"/>
                  <a:gd name="T2" fmla="*/ 86 w 86"/>
                  <a:gd name="T3" fmla="*/ 24 h 26"/>
                  <a:gd name="T4" fmla="*/ 62 w 86"/>
                  <a:gd name="T5" fmla="*/ 0 h 26"/>
                  <a:gd name="T6" fmla="*/ 0 w 86"/>
                  <a:gd name="T7" fmla="*/ 2 h 26"/>
                  <a:gd name="T8" fmla="*/ 24 w 86"/>
                  <a:gd name="T9" fmla="*/ 26 h 26"/>
                </a:gdLst>
                <a:ahLst/>
                <a:cxnLst>
                  <a:cxn ang="0">
                    <a:pos x="T0" y="T1"/>
                  </a:cxn>
                  <a:cxn ang="0">
                    <a:pos x="T2" y="T3"/>
                  </a:cxn>
                  <a:cxn ang="0">
                    <a:pos x="T4" y="T5"/>
                  </a:cxn>
                  <a:cxn ang="0">
                    <a:pos x="T6" y="T7"/>
                  </a:cxn>
                  <a:cxn ang="0">
                    <a:pos x="T8" y="T9"/>
                  </a:cxn>
                </a:cxnLst>
                <a:rect l="0" t="0" r="r" b="b"/>
                <a:pathLst>
                  <a:path w="86" h="26">
                    <a:moveTo>
                      <a:pt x="24" y="26"/>
                    </a:moveTo>
                    <a:lnTo>
                      <a:pt x="86" y="24"/>
                    </a:lnTo>
                    <a:lnTo>
                      <a:pt x="62" y="0"/>
                    </a:lnTo>
                    <a:lnTo>
                      <a:pt x="0" y="2"/>
                    </a:lnTo>
                    <a:lnTo>
                      <a:pt x="24"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grpSp>
        <p:grpSp>
          <p:nvGrpSpPr>
            <p:cNvPr id="650" name="组合 649">
              <a:extLst>
                <a:ext uri="{FF2B5EF4-FFF2-40B4-BE49-F238E27FC236}">
                  <a16:creationId xmlns:a16="http://schemas.microsoft.com/office/drawing/2014/main" id="{AA6776DE-82F3-2039-7507-80BB1C299B1A}"/>
                </a:ext>
              </a:extLst>
            </p:cNvPr>
            <p:cNvGrpSpPr/>
            <p:nvPr/>
          </p:nvGrpSpPr>
          <p:grpSpPr>
            <a:xfrm>
              <a:off x="11217993" y="6076083"/>
              <a:ext cx="255329" cy="403528"/>
              <a:chOff x="5294664" y="-1317415"/>
              <a:chExt cx="624576" cy="1112120"/>
            </a:xfrm>
            <a:gradFill flip="none" rotWithShape="1">
              <a:gsLst>
                <a:gs pos="71000">
                  <a:schemeClr val="accent4">
                    <a:lumMod val="40000"/>
                    <a:lumOff val="60000"/>
                  </a:schemeClr>
                </a:gs>
                <a:gs pos="0">
                  <a:schemeClr val="accent4">
                    <a:lumMod val="20000"/>
                    <a:lumOff val="80000"/>
                  </a:schemeClr>
                </a:gs>
                <a:gs pos="100000">
                  <a:schemeClr val="accent4">
                    <a:lumMod val="20000"/>
                    <a:lumOff val="80000"/>
                  </a:schemeClr>
                </a:gs>
                <a:gs pos="39000">
                  <a:schemeClr val="accent4">
                    <a:lumMod val="10000"/>
                    <a:lumOff val="90000"/>
                  </a:schemeClr>
                </a:gs>
              </a:gsLst>
              <a:lin ang="5400000" scaled="1"/>
              <a:tileRect/>
            </a:gradFill>
          </p:grpSpPr>
          <p:sp>
            <p:nvSpPr>
              <p:cNvPr id="651" name="Freeform 5">
                <a:extLst>
                  <a:ext uri="{FF2B5EF4-FFF2-40B4-BE49-F238E27FC236}">
                    <a16:creationId xmlns:a16="http://schemas.microsoft.com/office/drawing/2014/main" id="{46EC3424-7B59-0D47-2A85-61A9ABFF097D}"/>
                  </a:ext>
                </a:extLst>
              </p:cNvPr>
              <p:cNvSpPr>
                <a:spLocks/>
              </p:cNvSpPr>
              <p:nvPr/>
            </p:nvSpPr>
            <p:spPr bwMode="auto">
              <a:xfrm>
                <a:off x="5570169" y="-339442"/>
                <a:ext cx="175978" cy="57698"/>
              </a:xfrm>
              <a:custGeom>
                <a:avLst/>
                <a:gdLst>
                  <a:gd name="T0" fmla="*/ 86 w 122"/>
                  <a:gd name="T1" fmla="*/ 40 h 40"/>
                  <a:gd name="T2" fmla="*/ 0 w 122"/>
                  <a:gd name="T3" fmla="*/ 31 h 40"/>
                  <a:gd name="T4" fmla="*/ 36 w 122"/>
                  <a:gd name="T5" fmla="*/ 0 h 40"/>
                  <a:gd name="T6" fmla="*/ 122 w 122"/>
                  <a:gd name="T7" fmla="*/ 12 h 40"/>
                  <a:gd name="T8" fmla="*/ 86 w 122"/>
                  <a:gd name="T9" fmla="*/ 40 h 40"/>
                </a:gdLst>
                <a:ahLst/>
                <a:cxnLst>
                  <a:cxn ang="0">
                    <a:pos x="T0" y="T1"/>
                  </a:cxn>
                  <a:cxn ang="0">
                    <a:pos x="T2" y="T3"/>
                  </a:cxn>
                  <a:cxn ang="0">
                    <a:pos x="T4" y="T5"/>
                  </a:cxn>
                  <a:cxn ang="0">
                    <a:pos x="T6" y="T7"/>
                  </a:cxn>
                  <a:cxn ang="0">
                    <a:pos x="T8" y="T9"/>
                  </a:cxn>
                </a:cxnLst>
                <a:rect l="0" t="0" r="r" b="b"/>
                <a:pathLst>
                  <a:path w="122" h="40">
                    <a:moveTo>
                      <a:pt x="86" y="40"/>
                    </a:moveTo>
                    <a:lnTo>
                      <a:pt x="0" y="31"/>
                    </a:lnTo>
                    <a:lnTo>
                      <a:pt x="36" y="0"/>
                    </a:lnTo>
                    <a:lnTo>
                      <a:pt x="122" y="12"/>
                    </a:lnTo>
                    <a:lnTo>
                      <a:pt x="86"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652" name="Freeform 6">
                <a:extLst>
                  <a:ext uri="{FF2B5EF4-FFF2-40B4-BE49-F238E27FC236}">
                    <a16:creationId xmlns:a16="http://schemas.microsoft.com/office/drawing/2014/main" id="{AA76C5EA-CA9C-812C-14B1-ADC4B5F7FC40}"/>
                  </a:ext>
                </a:extLst>
              </p:cNvPr>
              <p:cNvSpPr>
                <a:spLocks/>
              </p:cNvSpPr>
              <p:nvPr/>
            </p:nvSpPr>
            <p:spPr bwMode="auto">
              <a:xfrm>
                <a:off x="5552860" y="-485129"/>
                <a:ext cx="62025" cy="168766"/>
              </a:xfrm>
              <a:custGeom>
                <a:avLst/>
                <a:gdLst>
                  <a:gd name="T0" fmla="*/ 7 w 43"/>
                  <a:gd name="T1" fmla="*/ 31 h 117"/>
                  <a:gd name="T2" fmla="*/ 0 w 43"/>
                  <a:gd name="T3" fmla="*/ 117 h 117"/>
                  <a:gd name="T4" fmla="*/ 36 w 43"/>
                  <a:gd name="T5" fmla="*/ 89 h 117"/>
                  <a:gd name="T6" fmla="*/ 43 w 43"/>
                  <a:gd name="T7" fmla="*/ 0 h 117"/>
                  <a:gd name="T8" fmla="*/ 7 w 43"/>
                  <a:gd name="T9" fmla="*/ 31 h 117"/>
                </a:gdLst>
                <a:ahLst/>
                <a:cxnLst>
                  <a:cxn ang="0">
                    <a:pos x="T0" y="T1"/>
                  </a:cxn>
                  <a:cxn ang="0">
                    <a:pos x="T2" y="T3"/>
                  </a:cxn>
                  <a:cxn ang="0">
                    <a:pos x="T4" y="T5"/>
                  </a:cxn>
                  <a:cxn ang="0">
                    <a:pos x="T6" y="T7"/>
                  </a:cxn>
                  <a:cxn ang="0">
                    <a:pos x="T8" y="T9"/>
                  </a:cxn>
                </a:cxnLst>
                <a:rect l="0" t="0" r="r" b="b"/>
                <a:pathLst>
                  <a:path w="43" h="117">
                    <a:moveTo>
                      <a:pt x="7" y="31"/>
                    </a:moveTo>
                    <a:lnTo>
                      <a:pt x="0" y="117"/>
                    </a:lnTo>
                    <a:lnTo>
                      <a:pt x="36" y="89"/>
                    </a:lnTo>
                    <a:lnTo>
                      <a:pt x="43" y="0"/>
                    </a:lnTo>
                    <a:lnTo>
                      <a:pt x="7"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653" name="Freeform 7">
                <a:extLst>
                  <a:ext uri="{FF2B5EF4-FFF2-40B4-BE49-F238E27FC236}">
                    <a16:creationId xmlns:a16="http://schemas.microsoft.com/office/drawing/2014/main" id="{11B237B0-1426-92EF-F01A-DF273BDEB620}"/>
                  </a:ext>
                </a:extLst>
              </p:cNvPr>
              <p:cNvSpPr>
                <a:spLocks/>
              </p:cNvSpPr>
              <p:nvPr/>
            </p:nvSpPr>
            <p:spPr bwMode="auto">
              <a:xfrm>
                <a:off x="5659601" y="-433201"/>
                <a:ext cx="170208" cy="62025"/>
              </a:xfrm>
              <a:custGeom>
                <a:avLst/>
                <a:gdLst>
                  <a:gd name="T0" fmla="*/ 89 w 118"/>
                  <a:gd name="T1" fmla="*/ 36 h 43"/>
                  <a:gd name="T2" fmla="*/ 0 w 118"/>
                  <a:gd name="T3" fmla="*/ 43 h 43"/>
                  <a:gd name="T4" fmla="*/ 29 w 118"/>
                  <a:gd name="T5" fmla="*/ 7 h 43"/>
                  <a:gd name="T6" fmla="*/ 118 w 118"/>
                  <a:gd name="T7" fmla="*/ 0 h 43"/>
                  <a:gd name="T8" fmla="*/ 89 w 118"/>
                  <a:gd name="T9" fmla="*/ 36 h 43"/>
                </a:gdLst>
                <a:ahLst/>
                <a:cxnLst>
                  <a:cxn ang="0">
                    <a:pos x="T0" y="T1"/>
                  </a:cxn>
                  <a:cxn ang="0">
                    <a:pos x="T2" y="T3"/>
                  </a:cxn>
                  <a:cxn ang="0">
                    <a:pos x="T4" y="T5"/>
                  </a:cxn>
                  <a:cxn ang="0">
                    <a:pos x="T6" y="T7"/>
                  </a:cxn>
                  <a:cxn ang="0">
                    <a:pos x="T8" y="T9"/>
                  </a:cxn>
                </a:cxnLst>
                <a:rect l="0" t="0" r="r" b="b"/>
                <a:pathLst>
                  <a:path w="118" h="43">
                    <a:moveTo>
                      <a:pt x="89" y="36"/>
                    </a:moveTo>
                    <a:lnTo>
                      <a:pt x="0" y="43"/>
                    </a:lnTo>
                    <a:lnTo>
                      <a:pt x="29" y="7"/>
                    </a:lnTo>
                    <a:lnTo>
                      <a:pt x="118" y="0"/>
                    </a:lnTo>
                    <a:lnTo>
                      <a:pt x="8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654" name="Freeform 8">
                <a:extLst>
                  <a:ext uri="{FF2B5EF4-FFF2-40B4-BE49-F238E27FC236}">
                    <a16:creationId xmlns:a16="http://schemas.microsoft.com/office/drawing/2014/main" id="{2176DAAE-FA38-C0EF-2CC4-B952D31C6DE8}"/>
                  </a:ext>
                </a:extLst>
              </p:cNvPr>
              <p:cNvSpPr>
                <a:spLocks/>
              </p:cNvSpPr>
              <p:nvPr/>
            </p:nvSpPr>
            <p:spPr bwMode="auto">
              <a:xfrm>
                <a:off x="5624982" y="-564463"/>
                <a:ext cx="59140" cy="178862"/>
              </a:xfrm>
              <a:custGeom>
                <a:avLst/>
                <a:gdLst>
                  <a:gd name="T0" fmla="*/ 0 w 41"/>
                  <a:gd name="T1" fmla="*/ 38 h 124"/>
                  <a:gd name="T2" fmla="*/ 10 w 41"/>
                  <a:gd name="T3" fmla="*/ 124 h 124"/>
                  <a:gd name="T4" fmla="*/ 41 w 41"/>
                  <a:gd name="T5" fmla="*/ 86 h 124"/>
                  <a:gd name="T6" fmla="*/ 29 w 41"/>
                  <a:gd name="T7" fmla="*/ 0 h 124"/>
                  <a:gd name="T8" fmla="*/ 0 w 41"/>
                  <a:gd name="T9" fmla="*/ 38 h 124"/>
                </a:gdLst>
                <a:ahLst/>
                <a:cxnLst>
                  <a:cxn ang="0">
                    <a:pos x="T0" y="T1"/>
                  </a:cxn>
                  <a:cxn ang="0">
                    <a:pos x="T2" y="T3"/>
                  </a:cxn>
                  <a:cxn ang="0">
                    <a:pos x="T4" y="T5"/>
                  </a:cxn>
                  <a:cxn ang="0">
                    <a:pos x="T6" y="T7"/>
                  </a:cxn>
                  <a:cxn ang="0">
                    <a:pos x="T8" y="T9"/>
                  </a:cxn>
                </a:cxnLst>
                <a:rect l="0" t="0" r="r" b="b"/>
                <a:pathLst>
                  <a:path w="41" h="124">
                    <a:moveTo>
                      <a:pt x="0" y="38"/>
                    </a:moveTo>
                    <a:lnTo>
                      <a:pt x="10" y="124"/>
                    </a:lnTo>
                    <a:lnTo>
                      <a:pt x="41" y="86"/>
                    </a:lnTo>
                    <a:lnTo>
                      <a:pt x="29" y="0"/>
                    </a:lnTo>
                    <a:lnTo>
                      <a:pt x="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655" name="Freeform 9">
                <a:extLst>
                  <a:ext uri="{FF2B5EF4-FFF2-40B4-BE49-F238E27FC236}">
                    <a16:creationId xmlns:a16="http://schemas.microsoft.com/office/drawing/2014/main" id="{F00AF841-C11A-4735-3771-0C281DCB356A}"/>
                  </a:ext>
                </a:extLst>
              </p:cNvPr>
              <p:cNvSpPr>
                <a:spLocks/>
              </p:cNvSpPr>
              <p:nvPr/>
            </p:nvSpPr>
            <p:spPr bwMode="auto">
              <a:xfrm>
                <a:off x="5736051" y="-561578"/>
                <a:ext cx="148572" cy="100971"/>
              </a:xfrm>
              <a:custGeom>
                <a:avLst/>
                <a:gdLst>
                  <a:gd name="T0" fmla="*/ 84 w 103"/>
                  <a:gd name="T1" fmla="*/ 43 h 70"/>
                  <a:gd name="T2" fmla="*/ 0 w 103"/>
                  <a:gd name="T3" fmla="*/ 70 h 70"/>
                  <a:gd name="T4" fmla="*/ 22 w 103"/>
                  <a:gd name="T5" fmla="*/ 27 h 70"/>
                  <a:gd name="T6" fmla="*/ 103 w 103"/>
                  <a:gd name="T7" fmla="*/ 0 h 70"/>
                  <a:gd name="T8" fmla="*/ 84 w 103"/>
                  <a:gd name="T9" fmla="*/ 43 h 70"/>
                </a:gdLst>
                <a:ahLst/>
                <a:cxnLst>
                  <a:cxn ang="0">
                    <a:pos x="T0" y="T1"/>
                  </a:cxn>
                  <a:cxn ang="0">
                    <a:pos x="T2" y="T3"/>
                  </a:cxn>
                  <a:cxn ang="0">
                    <a:pos x="T4" y="T5"/>
                  </a:cxn>
                  <a:cxn ang="0">
                    <a:pos x="T6" y="T7"/>
                  </a:cxn>
                  <a:cxn ang="0">
                    <a:pos x="T8" y="T9"/>
                  </a:cxn>
                </a:cxnLst>
                <a:rect l="0" t="0" r="r" b="b"/>
                <a:pathLst>
                  <a:path w="103" h="70">
                    <a:moveTo>
                      <a:pt x="84" y="43"/>
                    </a:moveTo>
                    <a:lnTo>
                      <a:pt x="0" y="70"/>
                    </a:lnTo>
                    <a:lnTo>
                      <a:pt x="22" y="27"/>
                    </a:lnTo>
                    <a:lnTo>
                      <a:pt x="103" y="0"/>
                    </a:lnTo>
                    <a:lnTo>
                      <a:pt x="84"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656" name="Freeform 10">
                <a:extLst>
                  <a:ext uri="{FF2B5EF4-FFF2-40B4-BE49-F238E27FC236}">
                    <a16:creationId xmlns:a16="http://schemas.microsoft.com/office/drawing/2014/main" id="{86351173-CBC0-AE5C-1BBB-1DD7E062CD7F}"/>
                  </a:ext>
                </a:extLst>
              </p:cNvPr>
              <p:cNvSpPr>
                <a:spLocks/>
              </p:cNvSpPr>
              <p:nvPr/>
            </p:nvSpPr>
            <p:spPr bwMode="auto">
              <a:xfrm>
                <a:off x="5671140" y="-651009"/>
                <a:ext cx="72122" cy="175977"/>
              </a:xfrm>
              <a:custGeom>
                <a:avLst/>
                <a:gdLst>
                  <a:gd name="T0" fmla="*/ 0 w 50"/>
                  <a:gd name="T1" fmla="*/ 41 h 122"/>
                  <a:gd name="T2" fmla="*/ 28 w 50"/>
                  <a:gd name="T3" fmla="*/ 122 h 122"/>
                  <a:gd name="T4" fmla="*/ 50 w 50"/>
                  <a:gd name="T5" fmla="*/ 81 h 122"/>
                  <a:gd name="T6" fmla="*/ 21 w 50"/>
                  <a:gd name="T7" fmla="*/ 0 h 122"/>
                  <a:gd name="T8" fmla="*/ 0 w 50"/>
                  <a:gd name="T9" fmla="*/ 41 h 122"/>
                </a:gdLst>
                <a:ahLst/>
                <a:cxnLst>
                  <a:cxn ang="0">
                    <a:pos x="T0" y="T1"/>
                  </a:cxn>
                  <a:cxn ang="0">
                    <a:pos x="T2" y="T3"/>
                  </a:cxn>
                  <a:cxn ang="0">
                    <a:pos x="T4" y="T5"/>
                  </a:cxn>
                  <a:cxn ang="0">
                    <a:pos x="T6" y="T7"/>
                  </a:cxn>
                  <a:cxn ang="0">
                    <a:pos x="T8" y="T9"/>
                  </a:cxn>
                </a:cxnLst>
                <a:rect l="0" t="0" r="r" b="b"/>
                <a:pathLst>
                  <a:path w="50" h="122">
                    <a:moveTo>
                      <a:pt x="0" y="41"/>
                    </a:moveTo>
                    <a:lnTo>
                      <a:pt x="28" y="122"/>
                    </a:lnTo>
                    <a:lnTo>
                      <a:pt x="50" y="81"/>
                    </a:lnTo>
                    <a:lnTo>
                      <a:pt x="21" y="0"/>
                    </a:lnTo>
                    <a:lnTo>
                      <a:pt x="0"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657" name="Freeform 11">
                <a:extLst>
                  <a:ext uri="{FF2B5EF4-FFF2-40B4-BE49-F238E27FC236}">
                    <a16:creationId xmlns:a16="http://schemas.microsoft.com/office/drawing/2014/main" id="{8C7846A6-5F8A-1F38-1623-4E1870AFC9A7}"/>
                  </a:ext>
                </a:extLst>
              </p:cNvPr>
              <p:cNvSpPr>
                <a:spLocks/>
              </p:cNvSpPr>
              <p:nvPr/>
            </p:nvSpPr>
            <p:spPr bwMode="auto">
              <a:xfrm>
                <a:off x="5790863" y="-692840"/>
                <a:ext cx="124050" cy="125493"/>
              </a:xfrm>
              <a:custGeom>
                <a:avLst/>
                <a:gdLst>
                  <a:gd name="T0" fmla="*/ 74 w 86"/>
                  <a:gd name="T1" fmla="*/ 43 h 87"/>
                  <a:gd name="T2" fmla="*/ 0 w 86"/>
                  <a:gd name="T3" fmla="*/ 87 h 87"/>
                  <a:gd name="T4" fmla="*/ 10 w 86"/>
                  <a:gd name="T5" fmla="*/ 41 h 87"/>
                  <a:gd name="T6" fmla="*/ 86 w 86"/>
                  <a:gd name="T7" fmla="*/ 0 h 87"/>
                  <a:gd name="T8" fmla="*/ 74 w 86"/>
                  <a:gd name="T9" fmla="*/ 43 h 87"/>
                </a:gdLst>
                <a:ahLst/>
                <a:cxnLst>
                  <a:cxn ang="0">
                    <a:pos x="T0" y="T1"/>
                  </a:cxn>
                  <a:cxn ang="0">
                    <a:pos x="T2" y="T3"/>
                  </a:cxn>
                  <a:cxn ang="0">
                    <a:pos x="T4" y="T5"/>
                  </a:cxn>
                  <a:cxn ang="0">
                    <a:pos x="T6" y="T7"/>
                  </a:cxn>
                  <a:cxn ang="0">
                    <a:pos x="T8" y="T9"/>
                  </a:cxn>
                </a:cxnLst>
                <a:rect l="0" t="0" r="r" b="b"/>
                <a:pathLst>
                  <a:path w="86" h="87">
                    <a:moveTo>
                      <a:pt x="74" y="43"/>
                    </a:moveTo>
                    <a:lnTo>
                      <a:pt x="0" y="87"/>
                    </a:lnTo>
                    <a:lnTo>
                      <a:pt x="10" y="41"/>
                    </a:lnTo>
                    <a:lnTo>
                      <a:pt x="86" y="0"/>
                    </a:lnTo>
                    <a:lnTo>
                      <a:pt x="74"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658" name="Freeform 12">
                <a:extLst>
                  <a:ext uri="{FF2B5EF4-FFF2-40B4-BE49-F238E27FC236}">
                    <a16:creationId xmlns:a16="http://schemas.microsoft.com/office/drawing/2014/main" id="{638693F3-336B-71B9-35AE-E51819CD558C}"/>
                  </a:ext>
                </a:extLst>
              </p:cNvPr>
              <p:cNvSpPr>
                <a:spLocks/>
              </p:cNvSpPr>
              <p:nvPr/>
            </p:nvSpPr>
            <p:spPr bwMode="auto">
              <a:xfrm>
                <a:off x="5698547" y="-747653"/>
                <a:ext cx="82220" cy="173093"/>
              </a:xfrm>
              <a:custGeom>
                <a:avLst/>
                <a:gdLst>
                  <a:gd name="T0" fmla="*/ 0 w 57"/>
                  <a:gd name="T1" fmla="*/ 45 h 120"/>
                  <a:gd name="T2" fmla="*/ 45 w 57"/>
                  <a:gd name="T3" fmla="*/ 120 h 120"/>
                  <a:gd name="T4" fmla="*/ 57 w 57"/>
                  <a:gd name="T5" fmla="*/ 74 h 120"/>
                  <a:gd name="T6" fmla="*/ 12 w 57"/>
                  <a:gd name="T7" fmla="*/ 0 h 120"/>
                  <a:gd name="T8" fmla="*/ 0 w 57"/>
                  <a:gd name="T9" fmla="*/ 45 h 120"/>
                </a:gdLst>
                <a:ahLst/>
                <a:cxnLst>
                  <a:cxn ang="0">
                    <a:pos x="T0" y="T1"/>
                  </a:cxn>
                  <a:cxn ang="0">
                    <a:pos x="T2" y="T3"/>
                  </a:cxn>
                  <a:cxn ang="0">
                    <a:pos x="T4" y="T5"/>
                  </a:cxn>
                  <a:cxn ang="0">
                    <a:pos x="T6" y="T7"/>
                  </a:cxn>
                  <a:cxn ang="0">
                    <a:pos x="T8" y="T9"/>
                  </a:cxn>
                </a:cxnLst>
                <a:rect l="0" t="0" r="r" b="b"/>
                <a:pathLst>
                  <a:path w="57" h="120">
                    <a:moveTo>
                      <a:pt x="0" y="45"/>
                    </a:moveTo>
                    <a:lnTo>
                      <a:pt x="45" y="120"/>
                    </a:lnTo>
                    <a:lnTo>
                      <a:pt x="57" y="74"/>
                    </a:lnTo>
                    <a:lnTo>
                      <a:pt x="12" y="0"/>
                    </a:lnTo>
                    <a:lnTo>
                      <a:pt x="0"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659" name="Freeform 13">
                <a:extLst>
                  <a:ext uri="{FF2B5EF4-FFF2-40B4-BE49-F238E27FC236}">
                    <a16:creationId xmlns:a16="http://schemas.microsoft.com/office/drawing/2014/main" id="{7E2CBB49-613F-69B0-953C-A8C08487C3C5}"/>
                  </a:ext>
                </a:extLst>
              </p:cNvPr>
              <p:cNvSpPr>
                <a:spLocks/>
              </p:cNvSpPr>
              <p:nvPr/>
            </p:nvSpPr>
            <p:spPr bwMode="auto">
              <a:xfrm>
                <a:off x="5818269" y="-831314"/>
                <a:ext cx="100971" cy="148572"/>
              </a:xfrm>
              <a:custGeom>
                <a:avLst/>
                <a:gdLst>
                  <a:gd name="T0" fmla="*/ 67 w 70"/>
                  <a:gd name="T1" fmla="*/ 46 h 103"/>
                  <a:gd name="T2" fmla="*/ 0 w 70"/>
                  <a:gd name="T3" fmla="*/ 103 h 103"/>
                  <a:gd name="T4" fmla="*/ 3 w 70"/>
                  <a:gd name="T5" fmla="*/ 58 h 103"/>
                  <a:gd name="T6" fmla="*/ 70 w 70"/>
                  <a:gd name="T7" fmla="*/ 0 h 103"/>
                  <a:gd name="T8" fmla="*/ 67 w 70"/>
                  <a:gd name="T9" fmla="*/ 46 h 103"/>
                </a:gdLst>
                <a:ahLst/>
                <a:cxnLst>
                  <a:cxn ang="0">
                    <a:pos x="T0" y="T1"/>
                  </a:cxn>
                  <a:cxn ang="0">
                    <a:pos x="T2" y="T3"/>
                  </a:cxn>
                  <a:cxn ang="0">
                    <a:pos x="T4" y="T5"/>
                  </a:cxn>
                  <a:cxn ang="0">
                    <a:pos x="T6" y="T7"/>
                  </a:cxn>
                  <a:cxn ang="0">
                    <a:pos x="T8" y="T9"/>
                  </a:cxn>
                </a:cxnLst>
                <a:rect l="0" t="0" r="r" b="b"/>
                <a:pathLst>
                  <a:path w="70" h="103">
                    <a:moveTo>
                      <a:pt x="67" y="46"/>
                    </a:moveTo>
                    <a:lnTo>
                      <a:pt x="0" y="103"/>
                    </a:lnTo>
                    <a:lnTo>
                      <a:pt x="3" y="58"/>
                    </a:lnTo>
                    <a:lnTo>
                      <a:pt x="70" y="0"/>
                    </a:lnTo>
                    <a:lnTo>
                      <a:pt x="67"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660" name="Freeform 14">
                <a:extLst>
                  <a:ext uri="{FF2B5EF4-FFF2-40B4-BE49-F238E27FC236}">
                    <a16:creationId xmlns:a16="http://schemas.microsoft.com/office/drawing/2014/main" id="{AE06A027-3CFC-E229-4F86-D020D847DF2D}"/>
                  </a:ext>
                </a:extLst>
              </p:cNvPr>
              <p:cNvSpPr>
                <a:spLocks/>
              </p:cNvSpPr>
              <p:nvPr/>
            </p:nvSpPr>
            <p:spPr bwMode="auto">
              <a:xfrm>
                <a:off x="5708644" y="-841411"/>
                <a:ext cx="89431" cy="158668"/>
              </a:xfrm>
              <a:custGeom>
                <a:avLst/>
                <a:gdLst>
                  <a:gd name="T0" fmla="*/ 0 w 62"/>
                  <a:gd name="T1" fmla="*/ 46 h 110"/>
                  <a:gd name="T2" fmla="*/ 60 w 62"/>
                  <a:gd name="T3" fmla="*/ 110 h 110"/>
                  <a:gd name="T4" fmla="*/ 62 w 62"/>
                  <a:gd name="T5" fmla="*/ 63 h 110"/>
                  <a:gd name="T6" fmla="*/ 2 w 62"/>
                  <a:gd name="T7" fmla="*/ 0 h 110"/>
                  <a:gd name="T8" fmla="*/ 0 w 62"/>
                  <a:gd name="T9" fmla="*/ 46 h 110"/>
                </a:gdLst>
                <a:ahLst/>
                <a:cxnLst>
                  <a:cxn ang="0">
                    <a:pos x="T0" y="T1"/>
                  </a:cxn>
                  <a:cxn ang="0">
                    <a:pos x="T2" y="T3"/>
                  </a:cxn>
                  <a:cxn ang="0">
                    <a:pos x="T4" y="T5"/>
                  </a:cxn>
                  <a:cxn ang="0">
                    <a:pos x="T6" y="T7"/>
                  </a:cxn>
                  <a:cxn ang="0">
                    <a:pos x="T8" y="T9"/>
                  </a:cxn>
                </a:cxnLst>
                <a:rect l="0" t="0" r="r" b="b"/>
                <a:pathLst>
                  <a:path w="62" h="110">
                    <a:moveTo>
                      <a:pt x="0" y="46"/>
                    </a:moveTo>
                    <a:lnTo>
                      <a:pt x="60" y="110"/>
                    </a:lnTo>
                    <a:lnTo>
                      <a:pt x="62" y="63"/>
                    </a:lnTo>
                    <a:lnTo>
                      <a:pt x="2" y="0"/>
                    </a:lnTo>
                    <a:lnTo>
                      <a:pt x="0"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661" name="Freeform 15">
                <a:extLst>
                  <a:ext uri="{FF2B5EF4-FFF2-40B4-BE49-F238E27FC236}">
                    <a16:creationId xmlns:a16="http://schemas.microsoft.com/office/drawing/2014/main" id="{8816D3BF-C14F-39F3-A6CF-6F35F37BE41E}"/>
                  </a:ext>
                </a:extLst>
              </p:cNvPr>
              <p:cNvSpPr>
                <a:spLocks/>
              </p:cNvSpPr>
              <p:nvPr/>
            </p:nvSpPr>
            <p:spPr bwMode="auto">
              <a:xfrm>
                <a:off x="5815384" y="-968345"/>
                <a:ext cx="86546" cy="168766"/>
              </a:xfrm>
              <a:custGeom>
                <a:avLst/>
                <a:gdLst>
                  <a:gd name="T0" fmla="*/ 60 w 60"/>
                  <a:gd name="T1" fmla="*/ 48 h 117"/>
                  <a:gd name="T2" fmla="*/ 7 w 60"/>
                  <a:gd name="T3" fmla="*/ 117 h 117"/>
                  <a:gd name="T4" fmla="*/ 0 w 60"/>
                  <a:gd name="T5" fmla="*/ 72 h 117"/>
                  <a:gd name="T6" fmla="*/ 53 w 60"/>
                  <a:gd name="T7" fmla="*/ 0 h 117"/>
                  <a:gd name="T8" fmla="*/ 60 w 60"/>
                  <a:gd name="T9" fmla="*/ 48 h 117"/>
                </a:gdLst>
                <a:ahLst/>
                <a:cxnLst>
                  <a:cxn ang="0">
                    <a:pos x="T0" y="T1"/>
                  </a:cxn>
                  <a:cxn ang="0">
                    <a:pos x="T2" y="T3"/>
                  </a:cxn>
                  <a:cxn ang="0">
                    <a:pos x="T4" y="T5"/>
                  </a:cxn>
                  <a:cxn ang="0">
                    <a:pos x="T6" y="T7"/>
                  </a:cxn>
                  <a:cxn ang="0">
                    <a:pos x="T8" y="T9"/>
                  </a:cxn>
                </a:cxnLst>
                <a:rect l="0" t="0" r="r" b="b"/>
                <a:pathLst>
                  <a:path w="60" h="117">
                    <a:moveTo>
                      <a:pt x="60" y="48"/>
                    </a:moveTo>
                    <a:lnTo>
                      <a:pt x="7" y="117"/>
                    </a:lnTo>
                    <a:lnTo>
                      <a:pt x="0" y="72"/>
                    </a:lnTo>
                    <a:lnTo>
                      <a:pt x="53" y="0"/>
                    </a:lnTo>
                    <a:lnTo>
                      <a:pt x="60"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662" name="Freeform 16">
                <a:extLst>
                  <a:ext uri="{FF2B5EF4-FFF2-40B4-BE49-F238E27FC236}">
                    <a16:creationId xmlns:a16="http://schemas.microsoft.com/office/drawing/2014/main" id="{44FE8F08-FF82-14B4-847E-E89B0295473A}"/>
                  </a:ext>
                </a:extLst>
              </p:cNvPr>
              <p:cNvSpPr>
                <a:spLocks/>
              </p:cNvSpPr>
              <p:nvPr/>
            </p:nvSpPr>
            <p:spPr bwMode="auto">
              <a:xfrm>
                <a:off x="5688450" y="-933727"/>
                <a:ext cx="112510" cy="137032"/>
              </a:xfrm>
              <a:custGeom>
                <a:avLst/>
                <a:gdLst>
                  <a:gd name="T0" fmla="*/ 7 w 78"/>
                  <a:gd name="T1" fmla="*/ 48 h 95"/>
                  <a:gd name="T2" fmla="*/ 78 w 78"/>
                  <a:gd name="T3" fmla="*/ 95 h 95"/>
                  <a:gd name="T4" fmla="*/ 71 w 78"/>
                  <a:gd name="T5" fmla="*/ 50 h 95"/>
                  <a:gd name="T6" fmla="*/ 0 w 78"/>
                  <a:gd name="T7" fmla="*/ 0 h 95"/>
                  <a:gd name="T8" fmla="*/ 7 w 78"/>
                  <a:gd name="T9" fmla="*/ 48 h 95"/>
                </a:gdLst>
                <a:ahLst/>
                <a:cxnLst>
                  <a:cxn ang="0">
                    <a:pos x="T0" y="T1"/>
                  </a:cxn>
                  <a:cxn ang="0">
                    <a:pos x="T2" y="T3"/>
                  </a:cxn>
                  <a:cxn ang="0">
                    <a:pos x="T4" y="T5"/>
                  </a:cxn>
                  <a:cxn ang="0">
                    <a:pos x="T6" y="T7"/>
                  </a:cxn>
                  <a:cxn ang="0">
                    <a:pos x="T8" y="T9"/>
                  </a:cxn>
                </a:cxnLst>
                <a:rect l="0" t="0" r="r" b="b"/>
                <a:pathLst>
                  <a:path w="78" h="95">
                    <a:moveTo>
                      <a:pt x="7" y="48"/>
                    </a:moveTo>
                    <a:lnTo>
                      <a:pt x="78" y="95"/>
                    </a:lnTo>
                    <a:lnTo>
                      <a:pt x="71" y="50"/>
                    </a:lnTo>
                    <a:lnTo>
                      <a:pt x="0" y="0"/>
                    </a:lnTo>
                    <a:lnTo>
                      <a:pt x="7"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663" name="Freeform 17">
                <a:extLst>
                  <a:ext uri="{FF2B5EF4-FFF2-40B4-BE49-F238E27FC236}">
                    <a16:creationId xmlns:a16="http://schemas.microsoft.com/office/drawing/2014/main" id="{A576CAA4-3750-857C-EBE2-026AE1491B69}"/>
                  </a:ext>
                </a:extLst>
              </p:cNvPr>
              <p:cNvSpPr>
                <a:spLocks/>
              </p:cNvSpPr>
              <p:nvPr/>
            </p:nvSpPr>
            <p:spPr bwMode="auto">
              <a:xfrm>
                <a:off x="5783651" y="-1093838"/>
                <a:ext cx="76450" cy="177420"/>
              </a:xfrm>
              <a:custGeom>
                <a:avLst/>
                <a:gdLst>
                  <a:gd name="T0" fmla="*/ 53 w 53"/>
                  <a:gd name="T1" fmla="*/ 44 h 123"/>
                  <a:gd name="T2" fmla="*/ 17 w 53"/>
                  <a:gd name="T3" fmla="*/ 123 h 123"/>
                  <a:gd name="T4" fmla="*/ 0 w 53"/>
                  <a:gd name="T5" fmla="*/ 80 h 123"/>
                  <a:gd name="T6" fmla="*/ 36 w 53"/>
                  <a:gd name="T7" fmla="*/ 0 h 123"/>
                  <a:gd name="T8" fmla="*/ 53 w 53"/>
                  <a:gd name="T9" fmla="*/ 44 h 123"/>
                </a:gdLst>
                <a:ahLst/>
                <a:cxnLst>
                  <a:cxn ang="0">
                    <a:pos x="T0" y="T1"/>
                  </a:cxn>
                  <a:cxn ang="0">
                    <a:pos x="T2" y="T3"/>
                  </a:cxn>
                  <a:cxn ang="0">
                    <a:pos x="T4" y="T5"/>
                  </a:cxn>
                  <a:cxn ang="0">
                    <a:pos x="T6" y="T7"/>
                  </a:cxn>
                  <a:cxn ang="0">
                    <a:pos x="T8" y="T9"/>
                  </a:cxn>
                </a:cxnLst>
                <a:rect l="0" t="0" r="r" b="b"/>
                <a:pathLst>
                  <a:path w="53" h="123">
                    <a:moveTo>
                      <a:pt x="53" y="44"/>
                    </a:moveTo>
                    <a:lnTo>
                      <a:pt x="17" y="123"/>
                    </a:lnTo>
                    <a:lnTo>
                      <a:pt x="0" y="80"/>
                    </a:lnTo>
                    <a:lnTo>
                      <a:pt x="36" y="0"/>
                    </a:lnTo>
                    <a:lnTo>
                      <a:pt x="53" y="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664" name="Freeform 18">
                <a:extLst>
                  <a:ext uri="{FF2B5EF4-FFF2-40B4-BE49-F238E27FC236}">
                    <a16:creationId xmlns:a16="http://schemas.microsoft.com/office/drawing/2014/main" id="{436EF93B-B77F-9F83-2E79-A927946D913C}"/>
                  </a:ext>
                </a:extLst>
              </p:cNvPr>
              <p:cNvSpPr>
                <a:spLocks/>
              </p:cNvSpPr>
              <p:nvPr/>
            </p:nvSpPr>
            <p:spPr bwMode="auto">
              <a:xfrm>
                <a:off x="5642292" y="-1017388"/>
                <a:ext cx="141359" cy="111068"/>
              </a:xfrm>
              <a:custGeom>
                <a:avLst/>
                <a:gdLst>
                  <a:gd name="T0" fmla="*/ 17 w 98"/>
                  <a:gd name="T1" fmla="*/ 43 h 77"/>
                  <a:gd name="T2" fmla="*/ 98 w 98"/>
                  <a:gd name="T3" fmla="*/ 77 h 77"/>
                  <a:gd name="T4" fmla="*/ 82 w 98"/>
                  <a:gd name="T5" fmla="*/ 34 h 77"/>
                  <a:gd name="T6" fmla="*/ 0 w 98"/>
                  <a:gd name="T7" fmla="*/ 0 h 77"/>
                  <a:gd name="T8" fmla="*/ 17 w 98"/>
                  <a:gd name="T9" fmla="*/ 43 h 77"/>
                </a:gdLst>
                <a:ahLst/>
                <a:cxnLst>
                  <a:cxn ang="0">
                    <a:pos x="T0" y="T1"/>
                  </a:cxn>
                  <a:cxn ang="0">
                    <a:pos x="T2" y="T3"/>
                  </a:cxn>
                  <a:cxn ang="0">
                    <a:pos x="T4" y="T5"/>
                  </a:cxn>
                  <a:cxn ang="0">
                    <a:pos x="T6" y="T7"/>
                  </a:cxn>
                  <a:cxn ang="0">
                    <a:pos x="T8" y="T9"/>
                  </a:cxn>
                </a:cxnLst>
                <a:rect l="0" t="0" r="r" b="b"/>
                <a:pathLst>
                  <a:path w="98" h="77">
                    <a:moveTo>
                      <a:pt x="17" y="43"/>
                    </a:moveTo>
                    <a:lnTo>
                      <a:pt x="98" y="77"/>
                    </a:lnTo>
                    <a:lnTo>
                      <a:pt x="82" y="34"/>
                    </a:lnTo>
                    <a:lnTo>
                      <a:pt x="0" y="0"/>
                    </a:lnTo>
                    <a:lnTo>
                      <a:pt x="17"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665" name="Freeform 19">
                <a:extLst>
                  <a:ext uri="{FF2B5EF4-FFF2-40B4-BE49-F238E27FC236}">
                    <a16:creationId xmlns:a16="http://schemas.microsoft.com/office/drawing/2014/main" id="{B38B7E3A-8F66-0324-1F94-21194D0704CF}"/>
                  </a:ext>
                </a:extLst>
              </p:cNvPr>
              <p:cNvSpPr>
                <a:spLocks/>
              </p:cNvSpPr>
              <p:nvPr/>
            </p:nvSpPr>
            <p:spPr bwMode="auto">
              <a:xfrm>
                <a:off x="5728838" y="-1207790"/>
                <a:ext cx="66352" cy="180305"/>
              </a:xfrm>
              <a:custGeom>
                <a:avLst/>
                <a:gdLst>
                  <a:gd name="T0" fmla="*/ 46 w 46"/>
                  <a:gd name="T1" fmla="*/ 39 h 125"/>
                  <a:gd name="T2" fmla="*/ 27 w 46"/>
                  <a:gd name="T3" fmla="*/ 125 h 125"/>
                  <a:gd name="T4" fmla="*/ 0 w 46"/>
                  <a:gd name="T5" fmla="*/ 87 h 125"/>
                  <a:gd name="T6" fmla="*/ 19 w 46"/>
                  <a:gd name="T7" fmla="*/ 0 h 125"/>
                  <a:gd name="T8" fmla="*/ 46 w 46"/>
                  <a:gd name="T9" fmla="*/ 39 h 125"/>
                </a:gdLst>
                <a:ahLst/>
                <a:cxnLst>
                  <a:cxn ang="0">
                    <a:pos x="T0" y="T1"/>
                  </a:cxn>
                  <a:cxn ang="0">
                    <a:pos x="T2" y="T3"/>
                  </a:cxn>
                  <a:cxn ang="0">
                    <a:pos x="T4" y="T5"/>
                  </a:cxn>
                  <a:cxn ang="0">
                    <a:pos x="T6" y="T7"/>
                  </a:cxn>
                  <a:cxn ang="0">
                    <a:pos x="T8" y="T9"/>
                  </a:cxn>
                </a:cxnLst>
                <a:rect l="0" t="0" r="r" b="b"/>
                <a:pathLst>
                  <a:path w="46" h="125">
                    <a:moveTo>
                      <a:pt x="46" y="39"/>
                    </a:moveTo>
                    <a:lnTo>
                      <a:pt x="27" y="125"/>
                    </a:lnTo>
                    <a:lnTo>
                      <a:pt x="0" y="87"/>
                    </a:lnTo>
                    <a:lnTo>
                      <a:pt x="19" y="0"/>
                    </a:lnTo>
                    <a:lnTo>
                      <a:pt x="46"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666" name="Freeform 20">
                <a:extLst>
                  <a:ext uri="{FF2B5EF4-FFF2-40B4-BE49-F238E27FC236}">
                    <a16:creationId xmlns:a16="http://schemas.microsoft.com/office/drawing/2014/main" id="{85E9275A-3950-BD7A-F1A0-5DDC947A28BF}"/>
                  </a:ext>
                </a:extLst>
              </p:cNvPr>
              <p:cNvSpPr>
                <a:spLocks/>
              </p:cNvSpPr>
              <p:nvPr/>
            </p:nvSpPr>
            <p:spPr bwMode="auto">
              <a:xfrm>
                <a:off x="5584594" y="-1093838"/>
                <a:ext cx="161553" cy="80777"/>
              </a:xfrm>
              <a:custGeom>
                <a:avLst/>
                <a:gdLst>
                  <a:gd name="T0" fmla="*/ 26 w 112"/>
                  <a:gd name="T1" fmla="*/ 41 h 56"/>
                  <a:gd name="T2" fmla="*/ 112 w 112"/>
                  <a:gd name="T3" fmla="*/ 56 h 56"/>
                  <a:gd name="T4" fmla="*/ 86 w 112"/>
                  <a:gd name="T5" fmla="*/ 17 h 56"/>
                  <a:gd name="T6" fmla="*/ 0 w 112"/>
                  <a:gd name="T7" fmla="*/ 0 h 56"/>
                  <a:gd name="T8" fmla="*/ 26 w 112"/>
                  <a:gd name="T9" fmla="*/ 41 h 56"/>
                </a:gdLst>
                <a:ahLst/>
                <a:cxnLst>
                  <a:cxn ang="0">
                    <a:pos x="T0" y="T1"/>
                  </a:cxn>
                  <a:cxn ang="0">
                    <a:pos x="T2" y="T3"/>
                  </a:cxn>
                  <a:cxn ang="0">
                    <a:pos x="T4" y="T5"/>
                  </a:cxn>
                  <a:cxn ang="0">
                    <a:pos x="T6" y="T7"/>
                  </a:cxn>
                  <a:cxn ang="0">
                    <a:pos x="T8" y="T9"/>
                  </a:cxn>
                </a:cxnLst>
                <a:rect l="0" t="0" r="r" b="b"/>
                <a:pathLst>
                  <a:path w="112" h="56">
                    <a:moveTo>
                      <a:pt x="26" y="41"/>
                    </a:moveTo>
                    <a:lnTo>
                      <a:pt x="112" y="56"/>
                    </a:lnTo>
                    <a:lnTo>
                      <a:pt x="86" y="17"/>
                    </a:lnTo>
                    <a:lnTo>
                      <a:pt x="0" y="0"/>
                    </a:lnTo>
                    <a:lnTo>
                      <a:pt x="26"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667" name="Freeform 21">
                <a:extLst>
                  <a:ext uri="{FF2B5EF4-FFF2-40B4-BE49-F238E27FC236}">
                    <a16:creationId xmlns:a16="http://schemas.microsoft.com/office/drawing/2014/main" id="{FEB72595-76AA-01B8-7E10-D329CEBFFD11}"/>
                  </a:ext>
                </a:extLst>
              </p:cNvPr>
              <p:cNvSpPr>
                <a:spLocks/>
              </p:cNvSpPr>
              <p:nvPr/>
            </p:nvSpPr>
            <p:spPr bwMode="auto">
              <a:xfrm>
                <a:off x="5653831" y="-1300106"/>
                <a:ext cx="50486" cy="173093"/>
              </a:xfrm>
              <a:custGeom>
                <a:avLst/>
                <a:gdLst>
                  <a:gd name="T0" fmla="*/ 35 w 35"/>
                  <a:gd name="T1" fmla="*/ 33 h 120"/>
                  <a:gd name="T2" fmla="*/ 33 w 35"/>
                  <a:gd name="T3" fmla="*/ 120 h 120"/>
                  <a:gd name="T4" fmla="*/ 0 w 35"/>
                  <a:gd name="T5" fmla="*/ 88 h 120"/>
                  <a:gd name="T6" fmla="*/ 2 w 35"/>
                  <a:gd name="T7" fmla="*/ 0 h 120"/>
                  <a:gd name="T8" fmla="*/ 35 w 35"/>
                  <a:gd name="T9" fmla="*/ 33 h 120"/>
                </a:gdLst>
                <a:ahLst/>
                <a:cxnLst>
                  <a:cxn ang="0">
                    <a:pos x="T0" y="T1"/>
                  </a:cxn>
                  <a:cxn ang="0">
                    <a:pos x="T2" y="T3"/>
                  </a:cxn>
                  <a:cxn ang="0">
                    <a:pos x="T4" y="T5"/>
                  </a:cxn>
                  <a:cxn ang="0">
                    <a:pos x="T6" y="T7"/>
                  </a:cxn>
                  <a:cxn ang="0">
                    <a:pos x="T8" y="T9"/>
                  </a:cxn>
                </a:cxnLst>
                <a:rect l="0" t="0" r="r" b="b"/>
                <a:pathLst>
                  <a:path w="35" h="120">
                    <a:moveTo>
                      <a:pt x="35" y="33"/>
                    </a:moveTo>
                    <a:lnTo>
                      <a:pt x="33" y="120"/>
                    </a:lnTo>
                    <a:lnTo>
                      <a:pt x="0" y="88"/>
                    </a:lnTo>
                    <a:lnTo>
                      <a:pt x="2" y="0"/>
                    </a:lnTo>
                    <a:lnTo>
                      <a:pt x="35"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668" name="Freeform 22">
                <a:extLst>
                  <a:ext uri="{FF2B5EF4-FFF2-40B4-BE49-F238E27FC236}">
                    <a16:creationId xmlns:a16="http://schemas.microsoft.com/office/drawing/2014/main" id="{E2842616-9AF0-1E38-B8A7-41D9F0E43115}"/>
                  </a:ext>
                </a:extLst>
              </p:cNvPr>
              <p:cNvSpPr>
                <a:spLocks/>
              </p:cNvSpPr>
              <p:nvPr/>
            </p:nvSpPr>
            <p:spPr bwMode="auto">
              <a:xfrm>
                <a:off x="5512472" y="-1155862"/>
                <a:ext cx="171651" cy="51928"/>
              </a:xfrm>
              <a:custGeom>
                <a:avLst/>
                <a:gdLst>
                  <a:gd name="T0" fmla="*/ 31 w 119"/>
                  <a:gd name="T1" fmla="*/ 36 h 36"/>
                  <a:gd name="T2" fmla="*/ 119 w 119"/>
                  <a:gd name="T3" fmla="*/ 31 h 36"/>
                  <a:gd name="T4" fmla="*/ 86 w 119"/>
                  <a:gd name="T5" fmla="*/ 0 h 36"/>
                  <a:gd name="T6" fmla="*/ 0 w 119"/>
                  <a:gd name="T7" fmla="*/ 3 h 36"/>
                  <a:gd name="T8" fmla="*/ 31 w 119"/>
                  <a:gd name="T9" fmla="*/ 36 h 36"/>
                </a:gdLst>
                <a:ahLst/>
                <a:cxnLst>
                  <a:cxn ang="0">
                    <a:pos x="T0" y="T1"/>
                  </a:cxn>
                  <a:cxn ang="0">
                    <a:pos x="T2" y="T3"/>
                  </a:cxn>
                  <a:cxn ang="0">
                    <a:pos x="T4" y="T5"/>
                  </a:cxn>
                  <a:cxn ang="0">
                    <a:pos x="T6" y="T7"/>
                  </a:cxn>
                  <a:cxn ang="0">
                    <a:pos x="T8" y="T9"/>
                  </a:cxn>
                </a:cxnLst>
                <a:rect l="0" t="0" r="r" b="b"/>
                <a:pathLst>
                  <a:path w="119" h="36">
                    <a:moveTo>
                      <a:pt x="31" y="36"/>
                    </a:moveTo>
                    <a:lnTo>
                      <a:pt x="119" y="31"/>
                    </a:lnTo>
                    <a:lnTo>
                      <a:pt x="86" y="0"/>
                    </a:lnTo>
                    <a:lnTo>
                      <a:pt x="0" y="3"/>
                    </a:lnTo>
                    <a:lnTo>
                      <a:pt x="31"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669" name="Freeform 23">
                <a:extLst>
                  <a:ext uri="{FF2B5EF4-FFF2-40B4-BE49-F238E27FC236}">
                    <a16:creationId xmlns:a16="http://schemas.microsoft.com/office/drawing/2014/main" id="{56074D7B-9619-3AA0-34C5-FD6810D7169B}"/>
                  </a:ext>
                </a:extLst>
              </p:cNvPr>
              <p:cNvSpPr>
                <a:spLocks/>
              </p:cNvSpPr>
              <p:nvPr/>
            </p:nvSpPr>
            <p:spPr bwMode="auto">
              <a:xfrm>
                <a:off x="5294664" y="-299054"/>
                <a:ext cx="258197" cy="93759"/>
              </a:xfrm>
              <a:custGeom>
                <a:avLst/>
                <a:gdLst>
                  <a:gd name="T0" fmla="*/ 75 w 75"/>
                  <a:gd name="T1" fmla="*/ 2 h 27"/>
                  <a:gd name="T2" fmla="*/ 0 w 75"/>
                  <a:gd name="T3" fmla="*/ 27 h 27"/>
                  <a:gd name="T4" fmla="*/ 0 w 75"/>
                  <a:gd name="T5" fmla="*/ 19 h 27"/>
                  <a:gd name="T6" fmla="*/ 74 w 75"/>
                  <a:gd name="T7" fmla="*/ 0 h 27"/>
                  <a:gd name="T8" fmla="*/ 75 w 75"/>
                  <a:gd name="T9" fmla="*/ 2 h 27"/>
                </a:gdLst>
                <a:ahLst/>
                <a:cxnLst>
                  <a:cxn ang="0">
                    <a:pos x="T0" y="T1"/>
                  </a:cxn>
                  <a:cxn ang="0">
                    <a:pos x="T2" y="T3"/>
                  </a:cxn>
                  <a:cxn ang="0">
                    <a:pos x="T4" y="T5"/>
                  </a:cxn>
                  <a:cxn ang="0">
                    <a:pos x="T6" y="T7"/>
                  </a:cxn>
                  <a:cxn ang="0">
                    <a:pos x="T8" y="T9"/>
                  </a:cxn>
                </a:cxnLst>
                <a:rect l="0" t="0" r="r" b="b"/>
                <a:pathLst>
                  <a:path w="75" h="27">
                    <a:moveTo>
                      <a:pt x="75" y="2"/>
                    </a:moveTo>
                    <a:cubicBezTo>
                      <a:pt x="53" y="16"/>
                      <a:pt x="27" y="25"/>
                      <a:pt x="0" y="27"/>
                    </a:cubicBezTo>
                    <a:cubicBezTo>
                      <a:pt x="0" y="19"/>
                      <a:pt x="0" y="19"/>
                      <a:pt x="0" y="19"/>
                    </a:cubicBezTo>
                    <a:cubicBezTo>
                      <a:pt x="25" y="19"/>
                      <a:pt x="51" y="13"/>
                      <a:pt x="74" y="0"/>
                    </a:cubicBezTo>
                    <a:lnTo>
                      <a:pt x="75"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670" name="Freeform 24">
                <a:extLst>
                  <a:ext uri="{FF2B5EF4-FFF2-40B4-BE49-F238E27FC236}">
                    <a16:creationId xmlns:a16="http://schemas.microsoft.com/office/drawing/2014/main" id="{F400CCEF-CFE5-FB8F-51B6-6F7C7EF4B0BA}"/>
                  </a:ext>
                </a:extLst>
              </p:cNvPr>
              <p:cNvSpPr>
                <a:spLocks/>
              </p:cNvSpPr>
              <p:nvPr/>
            </p:nvSpPr>
            <p:spPr bwMode="auto">
              <a:xfrm>
                <a:off x="5597576" y="-1317415"/>
                <a:ext cx="34619" cy="124050"/>
              </a:xfrm>
              <a:custGeom>
                <a:avLst/>
                <a:gdLst>
                  <a:gd name="T0" fmla="*/ 24 w 24"/>
                  <a:gd name="T1" fmla="*/ 24 h 86"/>
                  <a:gd name="T2" fmla="*/ 24 w 24"/>
                  <a:gd name="T3" fmla="*/ 86 h 86"/>
                  <a:gd name="T4" fmla="*/ 0 w 24"/>
                  <a:gd name="T5" fmla="*/ 62 h 86"/>
                  <a:gd name="T6" fmla="*/ 0 w 24"/>
                  <a:gd name="T7" fmla="*/ 0 h 86"/>
                  <a:gd name="T8" fmla="*/ 24 w 24"/>
                  <a:gd name="T9" fmla="*/ 24 h 86"/>
                </a:gdLst>
                <a:ahLst/>
                <a:cxnLst>
                  <a:cxn ang="0">
                    <a:pos x="T0" y="T1"/>
                  </a:cxn>
                  <a:cxn ang="0">
                    <a:pos x="T2" y="T3"/>
                  </a:cxn>
                  <a:cxn ang="0">
                    <a:pos x="T4" y="T5"/>
                  </a:cxn>
                  <a:cxn ang="0">
                    <a:pos x="T6" y="T7"/>
                  </a:cxn>
                  <a:cxn ang="0">
                    <a:pos x="T8" y="T9"/>
                  </a:cxn>
                </a:cxnLst>
                <a:rect l="0" t="0" r="r" b="b"/>
                <a:pathLst>
                  <a:path w="24" h="86">
                    <a:moveTo>
                      <a:pt x="24" y="24"/>
                    </a:moveTo>
                    <a:lnTo>
                      <a:pt x="24" y="86"/>
                    </a:lnTo>
                    <a:lnTo>
                      <a:pt x="0" y="62"/>
                    </a:lnTo>
                    <a:lnTo>
                      <a:pt x="0" y="0"/>
                    </a:lnTo>
                    <a:lnTo>
                      <a:pt x="24"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671" name="Freeform 25">
                <a:extLst>
                  <a:ext uri="{FF2B5EF4-FFF2-40B4-BE49-F238E27FC236}">
                    <a16:creationId xmlns:a16="http://schemas.microsoft.com/office/drawing/2014/main" id="{33A4737B-0AB4-77AE-EDEE-EE31181CA580}"/>
                  </a:ext>
                </a:extLst>
              </p:cNvPr>
              <p:cNvSpPr>
                <a:spLocks/>
              </p:cNvSpPr>
              <p:nvPr/>
            </p:nvSpPr>
            <p:spPr bwMode="auto">
              <a:xfrm>
                <a:off x="5495163" y="-1213560"/>
                <a:ext cx="124050" cy="37503"/>
              </a:xfrm>
              <a:custGeom>
                <a:avLst/>
                <a:gdLst>
                  <a:gd name="T0" fmla="*/ 24 w 86"/>
                  <a:gd name="T1" fmla="*/ 26 h 26"/>
                  <a:gd name="T2" fmla="*/ 86 w 86"/>
                  <a:gd name="T3" fmla="*/ 24 h 26"/>
                  <a:gd name="T4" fmla="*/ 62 w 86"/>
                  <a:gd name="T5" fmla="*/ 0 h 26"/>
                  <a:gd name="T6" fmla="*/ 0 w 86"/>
                  <a:gd name="T7" fmla="*/ 2 h 26"/>
                  <a:gd name="T8" fmla="*/ 24 w 86"/>
                  <a:gd name="T9" fmla="*/ 26 h 26"/>
                </a:gdLst>
                <a:ahLst/>
                <a:cxnLst>
                  <a:cxn ang="0">
                    <a:pos x="T0" y="T1"/>
                  </a:cxn>
                  <a:cxn ang="0">
                    <a:pos x="T2" y="T3"/>
                  </a:cxn>
                  <a:cxn ang="0">
                    <a:pos x="T4" y="T5"/>
                  </a:cxn>
                  <a:cxn ang="0">
                    <a:pos x="T6" y="T7"/>
                  </a:cxn>
                  <a:cxn ang="0">
                    <a:pos x="T8" y="T9"/>
                  </a:cxn>
                </a:cxnLst>
                <a:rect l="0" t="0" r="r" b="b"/>
                <a:pathLst>
                  <a:path w="86" h="26">
                    <a:moveTo>
                      <a:pt x="24" y="26"/>
                    </a:moveTo>
                    <a:lnTo>
                      <a:pt x="86" y="24"/>
                    </a:lnTo>
                    <a:lnTo>
                      <a:pt x="62" y="0"/>
                    </a:lnTo>
                    <a:lnTo>
                      <a:pt x="0" y="2"/>
                    </a:lnTo>
                    <a:lnTo>
                      <a:pt x="24"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grpSp>
      </p:grpSp>
      <p:grpSp>
        <p:nvGrpSpPr>
          <p:cNvPr id="500" name="组合 499">
            <a:extLst>
              <a:ext uri="{FF2B5EF4-FFF2-40B4-BE49-F238E27FC236}">
                <a16:creationId xmlns:a16="http://schemas.microsoft.com/office/drawing/2014/main" id="{134493C6-223E-E9BA-50A5-805FD2D7D823}"/>
              </a:ext>
            </a:extLst>
          </p:cNvPr>
          <p:cNvGrpSpPr/>
          <p:nvPr/>
        </p:nvGrpSpPr>
        <p:grpSpPr>
          <a:xfrm>
            <a:off x="9158579" y="2071710"/>
            <a:ext cx="1620957" cy="649223"/>
            <a:chOff x="9158579" y="2095942"/>
            <a:chExt cx="1620957" cy="649223"/>
          </a:xfrm>
        </p:grpSpPr>
        <p:sp>
          <p:nvSpPr>
            <p:cNvPr id="44" name="文本框 43">
              <a:extLst>
                <a:ext uri="{FF2B5EF4-FFF2-40B4-BE49-F238E27FC236}">
                  <a16:creationId xmlns:a16="http://schemas.microsoft.com/office/drawing/2014/main" id="{DF381470-9607-A6C6-501A-C577F3C5059A}"/>
                </a:ext>
              </a:extLst>
            </p:cNvPr>
            <p:cNvSpPr txBox="1"/>
            <p:nvPr/>
          </p:nvSpPr>
          <p:spPr>
            <a:xfrm>
              <a:off x="9158579" y="2437388"/>
              <a:ext cx="1620957" cy="307777"/>
            </a:xfrm>
            <a:prstGeom prst="rect">
              <a:avLst/>
            </a:prstGeom>
            <a:noFill/>
          </p:spPr>
          <p:txBody>
            <a:bodyPr wrap="none" rtlCol="0">
              <a:spAutoFit/>
            </a:bodyPr>
            <a:lstStyle/>
            <a:p>
              <a:r>
                <a:rPr lang="zh-CN" altLang="en-US" sz="1400" dirty="0">
                  <a:solidFill>
                    <a:srgbClr val="013580"/>
                  </a:solidFill>
                  <a:latin typeface="Source Han Sans CN Medium" panose="020B0500000000000000" pitchFamily="34" charset="-128"/>
                  <a:ea typeface="Source Han Sans CN Medium" panose="020B0500000000000000" pitchFamily="34" charset="-128"/>
                </a:rPr>
                <a:t>智能实时控制平台</a:t>
              </a:r>
            </a:p>
          </p:txBody>
        </p:sp>
        <p:grpSp>
          <p:nvGrpSpPr>
            <p:cNvPr id="29" name="组合 28">
              <a:extLst>
                <a:ext uri="{FF2B5EF4-FFF2-40B4-BE49-F238E27FC236}">
                  <a16:creationId xmlns:a16="http://schemas.microsoft.com/office/drawing/2014/main" id="{05807736-CAB7-51FB-9042-66BA947C18F7}"/>
                </a:ext>
              </a:extLst>
            </p:cNvPr>
            <p:cNvGrpSpPr/>
            <p:nvPr/>
          </p:nvGrpSpPr>
          <p:grpSpPr>
            <a:xfrm>
              <a:off x="9834056" y="2095942"/>
              <a:ext cx="270003" cy="255754"/>
              <a:chOff x="9834055" y="2033734"/>
              <a:chExt cx="270003" cy="255754"/>
            </a:xfrm>
            <a:gradFill flip="none" rotWithShape="1">
              <a:gsLst>
                <a:gs pos="0">
                  <a:srgbClr val="0364AF"/>
                </a:gs>
                <a:gs pos="100000">
                  <a:srgbClr val="2A49AD"/>
                </a:gs>
              </a:gsLst>
              <a:lin ang="8100000" scaled="1"/>
              <a:tileRect/>
            </a:gradFill>
          </p:grpSpPr>
          <p:sp>
            <p:nvSpPr>
              <p:cNvPr id="27" name="任意形状 26">
                <a:extLst>
                  <a:ext uri="{FF2B5EF4-FFF2-40B4-BE49-F238E27FC236}">
                    <a16:creationId xmlns:a16="http://schemas.microsoft.com/office/drawing/2014/main" id="{FEFE26BF-DBE3-CB7B-48A8-FDEAB4708BA2}"/>
                  </a:ext>
                </a:extLst>
              </p:cNvPr>
              <p:cNvSpPr/>
              <p:nvPr/>
            </p:nvSpPr>
            <p:spPr>
              <a:xfrm>
                <a:off x="9834055" y="2033734"/>
                <a:ext cx="270003" cy="195003"/>
              </a:xfrm>
              <a:custGeom>
                <a:avLst/>
                <a:gdLst>
                  <a:gd name="connsiteX0" fmla="*/ 232502 w 270003"/>
                  <a:gd name="connsiteY0" fmla="*/ 195002 h 195003"/>
                  <a:gd name="connsiteX1" fmla="*/ 37502 w 270003"/>
                  <a:gd name="connsiteY1" fmla="*/ 195002 h 195003"/>
                  <a:gd name="connsiteX2" fmla="*/ 2 w 270003"/>
                  <a:gd name="connsiteY2" fmla="*/ 158241 h 195003"/>
                  <a:gd name="connsiteX3" fmla="*/ 2 w 270003"/>
                  <a:gd name="connsiteY3" fmla="*/ 157502 h 195003"/>
                  <a:gd name="connsiteX4" fmla="*/ 2 w 270003"/>
                  <a:gd name="connsiteY4" fmla="*/ 37502 h 195003"/>
                  <a:gd name="connsiteX5" fmla="*/ 36763 w 270003"/>
                  <a:gd name="connsiteY5" fmla="*/ 2 h 195003"/>
                  <a:gd name="connsiteX6" fmla="*/ 37502 w 270003"/>
                  <a:gd name="connsiteY6" fmla="*/ 2 h 195003"/>
                  <a:gd name="connsiteX7" fmla="*/ 232502 w 270003"/>
                  <a:gd name="connsiteY7" fmla="*/ 2 h 195003"/>
                  <a:gd name="connsiteX8" fmla="*/ 270002 w 270003"/>
                  <a:gd name="connsiteY8" fmla="*/ 36763 h 195003"/>
                  <a:gd name="connsiteX9" fmla="*/ 270002 w 270003"/>
                  <a:gd name="connsiteY9" fmla="*/ 37502 h 195003"/>
                  <a:gd name="connsiteX10" fmla="*/ 270002 w 270003"/>
                  <a:gd name="connsiteY10" fmla="*/ 157502 h 195003"/>
                  <a:gd name="connsiteX11" fmla="*/ 233240 w 270003"/>
                  <a:gd name="connsiteY11" fmla="*/ 195002 h 195003"/>
                  <a:gd name="connsiteX12" fmla="*/ 232502 w 270003"/>
                  <a:gd name="connsiteY12" fmla="*/ 195002 h 195003"/>
                  <a:gd name="connsiteX13" fmla="*/ 37502 w 270003"/>
                  <a:gd name="connsiteY13" fmla="*/ 30002 h 195003"/>
                  <a:gd name="connsiteX14" fmla="*/ 30002 w 270003"/>
                  <a:gd name="connsiteY14" fmla="*/ 36651 h 195003"/>
                  <a:gd name="connsiteX15" fmla="*/ 30002 w 270003"/>
                  <a:gd name="connsiteY15" fmla="*/ 37502 h 195003"/>
                  <a:gd name="connsiteX16" fmla="*/ 30002 w 270003"/>
                  <a:gd name="connsiteY16" fmla="*/ 157502 h 195003"/>
                  <a:gd name="connsiteX17" fmla="*/ 36651 w 270003"/>
                  <a:gd name="connsiteY17" fmla="*/ 165002 h 195003"/>
                  <a:gd name="connsiteX18" fmla="*/ 37502 w 270003"/>
                  <a:gd name="connsiteY18" fmla="*/ 165002 h 195003"/>
                  <a:gd name="connsiteX19" fmla="*/ 232502 w 270003"/>
                  <a:gd name="connsiteY19" fmla="*/ 165002 h 195003"/>
                  <a:gd name="connsiteX20" fmla="*/ 240002 w 270003"/>
                  <a:gd name="connsiteY20" fmla="*/ 158352 h 195003"/>
                  <a:gd name="connsiteX21" fmla="*/ 240002 w 270003"/>
                  <a:gd name="connsiteY21" fmla="*/ 157502 h 195003"/>
                  <a:gd name="connsiteX22" fmla="*/ 240002 w 270003"/>
                  <a:gd name="connsiteY22" fmla="*/ 37502 h 195003"/>
                  <a:gd name="connsiteX23" fmla="*/ 233353 w 270003"/>
                  <a:gd name="connsiteY23" fmla="*/ 30002 h 195003"/>
                  <a:gd name="connsiteX24" fmla="*/ 232502 w 270003"/>
                  <a:gd name="connsiteY24" fmla="*/ 30002 h 1950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0003" h="195003">
                    <a:moveTo>
                      <a:pt x="232502" y="195002"/>
                    </a:moveTo>
                    <a:lnTo>
                      <a:pt x="37502" y="195002"/>
                    </a:lnTo>
                    <a:cubicBezTo>
                      <a:pt x="16995" y="195206"/>
                      <a:pt x="206" y="178747"/>
                      <a:pt x="2" y="158241"/>
                    </a:cubicBezTo>
                    <a:cubicBezTo>
                      <a:pt x="-1" y="157994"/>
                      <a:pt x="-1" y="157748"/>
                      <a:pt x="2" y="157502"/>
                    </a:cubicBezTo>
                    <a:lnTo>
                      <a:pt x="2" y="37502"/>
                    </a:lnTo>
                    <a:cubicBezTo>
                      <a:pt x="-202" y="16995"/>
                      <a:pt x="16256" y="206"/>
                      <a:pt x="36763" y="2"/>
                    </a:cubicBezTo>
                    <a:cubicBezTo>
                      <a:pt x="37009" y="-1"/>
                      <a:pt x="37256" y="-1"/>
                      <a:pt x="37502" y="2"/>
                    </a:cubicBezTo>
                    <a:lnTo>
                      <a:pt x="232502" y="2"/>
                    </a:lnTo>
                    <a:cubicBezTo>
                      <a:pt x="253008" y="-202"/>
                      <a:pt x="269798" y="16256"/>
                      <a:pt x="270002" y="36763"/>
                    </a:cubicBezTo>
                    <a:cubicBezTo>
                      <a:pt x="270004" y="37009"/>
                      <a:pt x="270004" y="37256"/>
                      <a:pt x="270002" y="37502"/>
                    </a:cubicBezTo>
                    <a:lnTo>
                      <a:pt x="270002" y="157502"/>
                    </a:lnTo>
                    <a:cubicBezTo>
                      <a:pt x="270206" y="178009"/>
                      <a:pt x="253747" y="194798"/>
                      <a:pt x="233240" y="195002"/>
                    </a:cubicBezTo>
                    <a:cubicBezTo>
                      <a:pt x="232994" y="195004"/>
                      <a:pt x="232748" y="195004"/>
                      <a:pt x="232502" y="195002"/>
                    </a:cubicBezTo>
                    <a:close/>
                    <a:moveTo>
                      <a:pt x="37502" y="30002"/>
                    </a:moveTo>
                    <a:cubicBezTo>
                      <a:pt x="33595" y="29767"/>
                      <a:pt x="30237" y="32744"/>
                      <a:pt x="30002" y="36651"/>
                    </a:cubicBezTo>
                    <a:cubicBezTo>
                      <a:pt x="29985" y="36935"/>
                      <a:pt x="29985" y="37219"/>
                      <a:pt x="30002" y="37502"/>
                    </a:cubicBezTo>
                    <a:lnTo>
                      <a:pt x="30002" y="157502"/>
                    </a:lnTo>
                    <a:cubicBezTo>
                      <a:pt x="29767" y="161409"/>
                      <a:pt x="32744" y="164767"/>
                      <a:pt x="36651" y="165002"/>
                    </a:cubicBezTo>
                    <a:cubicBezTo>
                      <a:pt x="36935" y="165019"/>
                      <a:pt x="37219" y="165019"/>
                      <a:pt x="37502" y="165002"/>
                    </a:cubicBezTo>
                    <a:lnTo>
                      <a:pt x="232502" y="165002"/>
                    </a:lnTo>
                    <a:cubicBezTo>
                      <a:pt x="236409" y="165237"/>
                      <a:pt x="239767" y="162260"/>
                      <a:pt x="240002" y="158352"/>
                    </a:cubicBezTo>
                    <a:cubicBezTo>
                      <a:pt x="240019" y="158069"/>
                      <a:pt x="240019" y="157785"/>
                      <a:pt x="240002" y="157502"/>
                    </a:cubicBezTo>
                    <a:lnTo>
                      <a:pt x="240002" y="37502"/>
                    </a:lnTo>
                    <a:cubicBezTo>
                      <a:pt x="240237" y="33595"/>
                      <a:pt x="237260" y="30237"/>
                      <a:pt x="233353" y="30002"/>
                    </a:cubicBezTo>
                    <a:cubicBezTo>
                      <a:pt x="233069" y="29985"/>
                      <a:pt x="232785" y="29985"/>
                      <a:pt x="232502" y="30002"/>
                    </a:cubicBezTo>
                    <a:close/>
                  </a:path>
                </a:pathLst>
              </a:custGeom>
              <a:grpFill/>
              <a:ln w="344" cap="flat">
                <a:noFill/>
                <a:prstDash val="solid"/>
                <a:miter/>
              </a:ln>
            </p:spPr>
            <p:txBody>
              <a:bodyPr rtlCol="0" anchor="ctr"/>
              <a:lstStyle/>
              <a:p>
                <a:endParaRPr lang="zh-CN" altLang="en-US"/>
              </a:p>
            </p:txBody>
          </p:sp>
          <p:sp>
            <p:nvSpPr>
              <p:cNvPr id="28" name="任意形状 27">
                <a:extLst>
                  <a:ext uri="{FF2B5EF4-FFF2-40B4-BE49-F238E27FC236}">
                    <a16:creationId xmlns:a16="http://schemas.microsoft.com/office/drawing/2014/main" id="{178679E3-D0EB-0438-84D3-EB23903EE88E}"/>
                  </a:ext>
                </a:extLst>
              </p:cNvPr>
              <p:cNvSpPr/>
              <p:nvPr/>
            </p:nvSpPr>
            <p:spPr>
              <a:xfrm>
                <a:off x="9849054" y="2093736"/>
                <a:ext cx="240754" cy="195752"/>
              </a:xfrm>
              <a:custGeom>
                <a:avLst/>
                <a:gdLst>
                  <a:gd name="connsiteX0" fmla="*/ 60002 w 240754"/>
                  <a:gd name="connsiteY0" fmla="*/ 0 h 195752"/>
                  <a:gd name="connsiteX1" fmla="*/ 75002 w 240754"/>
                  <a:gd name="connsiteY1" fmla="*/ 15000 h 195752"/>
                  <a:gd name="connsiteX2" fmla="*/ 75002 w 240754"/>
                  <a:gd name="connsiteY2" fmla="*/ 67500 h 195752"/>
                  <a:gd name="connsiteX3" fmla="*/ 60002 w 240754"/>
                  <a:gd name="connsiteY3" fmla="*/ 82500 h 195752"/>
                  <a:gd name="connsiteX4" fmla="*/ 45002 w 240754"/>
                  <a:gd name="connsiteY4" fmla="*/ 67500 h 195752"/>
                  <a:gd name="connsiteX5" fmla="*/ 45002 w 240754"/>
                  <a:gd name="connsiteY5" fmla="*/ 15000 h 195752"/>
                  <a:gd name="connsiteX6" fmla="*/ 60002 w 240754"/>
                  <a:gd name="connsiteY6" fmla="*/ 0 h 195752"/>
                  <a:gd name="connsiteX7" fmla="*/ 120002 w 240754"/>
                  <a:gd name="connsiteY7" fmla="*/ 37500 h 195752"/>
                  <a:gd name="connsiteX8" fmla="*/ 135002 w 240754"/>
                  <a:gd name="connsiteY8" fmla="*/ 52500 h 195752"/>
                  <a:gd name="connsiteX9" fmla="*/ 135002 w 240754"/>
                  <a:gd name="connsiteY9" fmla="*/ 67500 h 195752"/>
                  <a:gd name="connsiteX10" fmla="*/ 120002 w 240754"/>
                  <a:gd name="connsiteY10" fmla="*/ 82500 h 195752"/>
                  <a:gd name="connsiteX11" fmla="*/ 105002 w 240754"/>
                  <a:gd name="connsiteY11" fmla="*/ 67500 h 195752"/>
                  <a:gd name="connsiteX12" fmla="*/ 105002 w 240754"/>
                  <a:gd name="connsiteY12" fmla="*/ 52500 h 195752"/>
                  <a:gd name="connsiteX13" fmla="*/ 120002 w 240754"/>
                  <a:gd name="connsiteY13" fmla="*/ 37500 h 195752"/>
                  <a:gd name="connsiteX14" fmla="*/ 180002 w 240754"/>
                  <a:gd name="connsiteY14" fmla="*/ 22500 h 195752"/>
                  <a:gd name="connsiteX15" fmla="*/ 195002 w 240754"/>
                  <a:gd name="connsiteY15" fmla="*/ 37500 h 195752"/>
                  <a:gd name="connsiteX16" fmla="*/ 195002 w 240754"/>
                  <a:gd name="connsiteY16" fmla="*/ 67500 h 195752"/>
                  <a:gd name="connsiteX17" fmla="*/ 180002 w 240754"/>
                  <a:gd name="connsiteY17" fmla="*/ 82500 h 195752"/>
                  <a:gd name="connsiteX18" fmla="*/ 165002 w 240754"/>
                  <a:gd name="connsiteY18" fmla="*/ 67500 h 195752"/>
                  <a:gd name="connsiteX19" fmla="*/ 165002 w 240754"/>
                  <a:gd name="connsiteY19" fmla="*/ 37500 h 195752"/>
                  <a:gd name="connsiteX20" fmla="*/ 180002 w 240754"/>
                  <a:gd name="connsiteY20" fmla="*/ 22500 h 195752"/>
                  <a:gd name="connsiteX21" fmla="*/ 17252 w 240754"/>
                  <a:gd name="connsiteY21" fmla="*/ 161250 h 195752"/>
                  <a:gd name="connsiteX22" fmla="*/ 223502 w 240754"/>
                  <a:gd name="connsiteY22" fmla="*/ 161250 h 195752"/>
                  <a:gd name="connsiteX23" fmla="*/ 240752 w 240754"/>
                  <a:gd name="connsiteY23" fmla="*/ 178500 h 195752"/>
                  <a:gd name="connsiteX24" fmla="*/ 224062 w 240754"/>
                  <a:gd name="connsiteY24" fmla="*/ 195750 h 195752"/>
                  <a:gd name="connsiteX25" fmla="*/ 223502 w 240754"/>
                  <a:gd name="connsiteY25" fmla="*/ 195750 h 195752"/>
                  <a:gd name="connsiteX26" fmla="*/ 17252 w 240754"/>
                  <a:gd name="connsiteY26" fmla="*/ 195750 h 195752"/>
                  <a:gd name="connsiteX27" fmla="*/ 2 w 240754"/>
                  <a:gd name="connsiteY27" fmla="*/ 178500 h 195752"/>
                  <a:gd name="connsiteX28" fmla="*/ 16693 w 240754"/>
                  <a:gd name="connsiteY28" fmla="*/ 161250 h 195752"/>
                  <a:gd name="connsiteX29" fmla="*/ 17252 w 240754"/>
                  <a:gd name="connsiteY29" fmla="*/ 161250 h 195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40754" h="195752">
                    <a:moveTo>
                      <a:pt x="60002" y="0"/>
                    </a:moveTo>
                    <a:cubicBezTo>
                      <a:pt x="68276" y="25"/>
                      <a:pt x="74978" y="6726"/>
                      <a:pt x="75002" y="15000"/>
                    </a:cubicBezTo>
                    <a:lnTo>
                      <a:pt x="75002" y="67500"/>
                    </a:lnTo>
                    <a:cubicBezTo>
                      <a:pt x="74978" y="75774"/>
                      <a:pt x="68276" y="82475"/>
                      <a:pt x="60002" y="82500"/>
                    </a:cubicBezTo>
                    <a:cubicBezTo>
                      <a:pt x="51728" y="82475"/>
                      <a:pt x="45027" y="75774"/>
                      <a:pt x="45002" y="67500"/>
                    </a:cubicBezTo>
                    <a:lnTo>
                      <a:pt x="45002" y="15000"/>
                    </a:lnTo>
                    <a:cubicBezTo>
                      <a:pt x="45027" y="6726"/>
                      <a:pt x="51728" y="25"/>
                      <a:pt x="60002" y="0"/>
                    </a:cubicBezTo>
                    <a:close/>
                    <a:moveTo>
                      <a:pt x="120002" y="37500"/>
                    </a:moveTo>
                    <a:cubicBezTo>
                      <a:pt x="128276" y="37525"/>
                      <a:pt x="134977" y="44226"/>
                      <a:pt x="135002" y="52500"/>
                    </a:cubicBezTo>
                    <a:lnTo>
                      <a:pt x="135002" y="67500"/>
                    </a:lnTo>
                    <a:cubicBezTo>
                      <a:pt x="134977" y="75774"/>
                      <a:pt x="128276" y="82475"/>
                      <a:pt x="120002" y="82500"/>
                    </a:cubicBezTo>
                    <a:cubicBezTo>
                      <a:pt x="111728" y="82475"/>
                      <a:pt x="105027" y="75774"/>
                      <a:pt x="105002" y="67500"/>
                    </a:cubicBezTo>
                    <a:lnTo>
                      <a:pt x="105002" y="52500"/>
                    </a:lnTo>
                    <a:cubicBezTo>
                      <a:pt x="105027" y="44226"/>
                      <a:pt x="111728" y="37525"/>
                      <a:pt x="120002" y="37500"/>
                    </a:cubicBezTo>
                    <a:close/>
                    <a:moveTo>
                      <a:pt x="180002" y="22500"/>
                    </a:moveTo>
                    <a:cubicBezTo>
                      <a:pt x="188276" y="22525"/>
                      <a:pt x="194978" y="29226"/>
                      <a:pt x="195002" y="37500"/>
                    </a:cubicBezTo>
                    <a:lnTo>
                      <a:pt x="195002" y="67500"/>
                    </a:lnTo>
                    <a:cubicBezTo>
                      <a:pt x="194978" y="75774"/>
                      <a:pt x="188276" y="82475"/>
                      <a:pt x="180002" y="82500"/>
                    </a:cubicBezTo>
                    <a:cubicBezTo>
                      <a:pt x="171728" y="82475"/>
                      <a:pt x="165027" y="75774"/>
                      <a:pt x="165002" y="67500"/>
                    </a:cubicBezTo>
                    <a:lnTo>
                      <a:pt x="165002" y="37500"/>
                    </a:lnTo>
                    <a:cubicBezTo>
                      <a:pt x="165027" y="29226"/>
                      <a:pt x="171728" y="22525"/>
                      <a:pt x="180002" y="22500"/>
                    </a:cubicBezTo>
                    <a:close/>
                    <a:moveTo>
                      <a:pt x="17252" y="161250"/>
                    </a:moveTo>
                    <a:lnTo>
                      <a:pt x="223502" y="161250"/>
                    </a:lnTo>
                    <a:cubicBezTo>
                      <a:pt x="232985" y="161355"/>
                      <a:pt x="240647" y="169017"/>
                      <a:pt x="240752" y="178500"/>
                    </a:cubicBezTo>
                    <a:cubicBezTo>
                      <a:pt x="240907" y="187872"/>
                      <a:pt x="233434" y="195595"/>
                      <a:pt x="224062" y="195750"/>
                    </a:cubicBezTo>
                    <a:cubicBezTo>
                      <a:pt x="223875" y="195753"/>
                      <a:pt x="223689" y="195753"/>
                      <a:pt x="223502" y="195750"/>
                    </a:cubicBezTo>
                    <a:lnTo>
                      <a:pt x="17252" y="195750"/>
                    </a:lnTo>
                    <a:cubicBezTo>
                      <a:pt x="7769" y="195645"/>
                      <a:pt x="108" y="187983"/>
                      <a:pt x="2" y="178500"/>
                    </a:cubicBezTo>
                    <a:cubicBezTo>
                      <a:pt x="-152" y="169128"/>
                      <a:pt x="7320" y="161404"/>
                      <a:pt x="16693" y="161250"/>
                    </a:cubicBezTo>
                    <a:cubicBezTo>
                      <a:pt x="16879" y="161247"/>
                      <a:pt x="17066" y="161247"/>
                      <a:pt x="17252" y="161250"/>
                    </a:cubicBezTo>
                    <a:close/>
                  </a:path>
                </a:pathLst>
              </a:custGeom>
              <a:grpFill/>
              <a:ln w="344" cap="flat">
                <a:noFill/>
                <a:prstDash val="solid"/>
                <a:miter/>
              </a:ln>
            </p:spPr>
            <p:txBody>
              <a:bodyPr rtlCol="0" anchor="ctr"/>
              <a:lstStyle/>
              <a:p>
                <a:endParaRPr lang="zh-CN" altLang="en-US"/>
              </a:p>
            </p:txBody>
          </p:sp>
        </p:grpSp>
      </p:grpSp>
      <p:grpSp>
        <p:nvGrpSpPr>
          <p:cNvPr id="509" name="组合 508">
            <a:extLst>
              <a:ext uri="{FF2B5EF4-FFF2-40B4-BE49-F238E27FC236}">
                <a16:creationId xmlns:a16="http://schemas.microsoft.com/office/drawing/2014/main" id="{31C1D967-7441-53DA-3F3C-638B8EB83C61}"/>
              </a:ext>
            </a:extLst>
          </p:cNvPr>
          <p:cNvGrpSpPr/>
          <p:nvPr/>
        </p:nvGrpSpPr>
        <p:grpSpPr>
          <a:xfrm>
            <a:off x="8503539" y="3059740"/>
            <a:ext cx="2931037" cy="1033950"/>
            <a:chOff x="8503539" y="3059740"/>
            <a:chExt cx="2931037" cy="1033950"/>
          </a:xfrm>
        </p:grpSpPr>
        <p:sp>
          <p:nvSpPr>
            <p:cNvPr id="41" name="矩形: 圆角 37">
              <a:extLst>
                <a:ext uri="{FF2B5EF4-FFF2-40B4-BE49-F238E27FC236}">
                  <a16:creationId xmlns:a16="http://schemas.microsoft.com/office/drawing/2014/main" id="{1665DA0D-A44B-0EBA-E6AC-2F157AC1A276}"/>
                </a:ext>
              </a:extLst>
            </p:cNvPr>
            <p:cNvSpPr/>
            <p:nvPr/>
          </p:nvSpPr>
          <p:spPr>
            <a:xfrm>
              <a:off x="8503539" y="3059740"/>
              <a:ext cx="2931037" cy="1033950"/>
            </a:xfrm>
            <a:prstGeom prst="roundRect">
              <a:avLst>
                <a:gd name="adj" fmla="val 4706"/>
              </a:avLst>
            </a:prstGeom>
            <a:solidFill>
              <a:srgbClr val="004EA2">
                <a:alpha val="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defRPr/>
              </a:pPr>
              <a:endParaRPr lang="zh-CN" altLang="en-US" sz="1400" dirty="0">
                <a:solidFill>
                  <a:srgbClr val="013580"/>
                </a:solidFill>
                <a:latin typeface="Source Han Sans CN Medium" panose="020B0500000000000000" pitchFamily="34" charset="-128"/>
                <a:ea typeface="Source Han Sans CN Medium" panose="020B0500000000000000" pitchFamily="34" charset="-128"/>
              </a:endParaRPr>
            </a:p>
          </p:txBody>
        </p:sp>
        <p:grpSp>
          <p:nvGrpSpPr>
            <p:cNvPr id="501" name="组合 500">
              <a:extLst>
                <a:ext uri="{FF2B5EF4-FFF2-40B4-BE49-F238E27FC236}">
                  <a16:creationId xmlns:a16="http://schemas.microsoft.com/office/drawing/2014/main" id="{BA5D5BB6-8EA9-B7B5-9274-88E8E7962033}"/>
                </a:ext>
              </a:extLst>
            </p:cNvPr>
            <p:cNvGrpSpPr/>
            <p:nvPr/>
          </p:nvGrpSpPr>
          <p:grpSpPr>
            <a:xfrm>
              <a:off x="9248347" y="3236617"/>
              <a:ext cx="1441420" cy="680196"/>
              <a:chOff x="9248347" y="3276202"/>
              <a:chExt cx="1441420" cy="680196"/>
            </a:xfrm>
          </p:grpSpPr>
          <p:sp>
            <p:nvSpPr>
              <p:cNvPr id="45" name="文本框 44">
                <a:extLst>
                  <a:ext uri="{FF2B5EF4-FFF2-40B4-BE49-F238E27FC236}">
                    <a16:creationId xmlns:a16="http://schemas.microsoft.com/office/drawing/2014/main" id="{81967E4C-B0EF-D0E4-1B94-6B1A96F441FA}"/>
                  </a:ext>
                </a:extLst>
              </p:cNvPr>
              <p:cNvSpPr txBox="1"/>
              <p:nvPr/>
            </p:nvSpPr>
            <p:spPr>
              <a:xfrm>
                <a:off x="9248347" y="3648621"/>
                <a:ext cx="1441420" cy="307777"/>
              </a:xfrm>
              <a:prstGeom prst="rect">
                <a:avLst/>
              </a:prstGeom>
              <a:noFill/>
            </p:spPr>
            <p:txBody>
              <a:bodyPr wrap="none" rtlCol="0">
                <a:spAutoFit/>
              </a:bodyPr>
              <a:lstStyle/>
              <a:p>
                <a:r>
                  <a:rPr lang="zh-CN" altLang="en-US" sz="1400" dirty="0">
                    <a:solidFill>
                      <a:srgbClr val="013580"/>
                    </a:solidFill>
                    <a:latin typeface="Source Han Sans CN Medium" panose="020B0500000000000000" pitchFamily="34" charset="-128"/>
                    <a:ea typeface="Source Han Sans CN Medium" panose="020B0500000000000000" pitchFamily="34" charset="-128"/>
                  </a:rPr>
                  <a:t>建设数字化科室</a:t>
                </a:r>
              </a:p>
            </p:txBody>
          </p:sp>
          <p:sp>
            <p:nvSpPr>
              <p:cNvPr id="454" name="图形 452">
                <a:extLst>
                  <a:ext uri="{FF2B5EF4-FFF2-40B4-BE49-F238E27FC236}">
                    <a16:creationId xmlns:a16="http://schemas.microsoft.com/office/drawing/2014/main" id="{A70824D7-3D3F-A6F9-A151-7E2C9A7D5691}"/>
                  </a:ext>
                </a:extLst>
              </p:cNvPr>
              <p:cNvSpPr>
                <a:spLocks noChangeAspect="1"/>
              </p:cNvSpPr>
              <p:nvPr/>
            </p:nvSpPr>
            <p:spPr>
              <a:xfrm>
                <a:off x="9814816" y="3276202"/>
                <a:ext cx="308482" cy="270000"/>
              </a:xfrm>
              <a:custGeom>
                <a:avLst/>
                <a:gdLst>
                  <a:gd name="connsiteX0" fmla="*/ 1071646 w 1587652"/>
                  <a:gd name="connsiteY0" fmla="*/ 0 h 1389081"/>
                  <a:gd name="connsiteX1" fmla="*/ 1309741 w 1587652"/>
                  <a:gd name="connsiteY1" fmla="*/ 238155 h 1389081"/>
                  <a:gd name="connsiteX2" fmla="*/ 1225634 w 1587652"/>
                  <a:gd name="connsiteY2" fmla="*/ 419734 h 1389081"/>
                  <a:gd name="connsiteX3" fmla="*/ 1331362 w 1587652"/>
                  <a:gd name="connsiteY3" fmla="*/ 638294 h 1389081"/>
                  <a:gd name="connsiteX4" fmla="*/ 1584288 w 1587652"/>
                  <a:gd name="connsiteY4" fmla="*/ 815273 h 1389081"/>
                  <a:gd name="connsiteX5" fmla="*/ 1407309 w 1587652"/>
                  <a:gd name="connsiteY5" fmla="*/ 1068199 h 1389081"/>
                  <a:gd name="connsiteX6" fmla="*/ 1154383 w 1587652"/>
                  <a:gd name="connsiteY6" fmla="*/ 891220 h 1389081"/>
                  <a:gd name="connsiteX7" fmla="*/ 1224245 w 1587652"/>
                  <a:gd name="connsiteY7" fmla="*/ 690166 h 1389081"/>
                  <a:gd name="connsiteX8" fmla="*/ 1118517 w 1587652"/>
                  <a:gd name="connsiteY8" fmla="*/ 471646 h 1389081"/>
                  <a:gd name="connsiteX9" fmla="*/ 1037555 w 1587652"/>
                  <a:gd name="connsiteY9" fmla="*/ 473830 h 1389081"/>
                  <a:gd name="connsiteX10" fmla="*/ 789110 w 1587652"/>
                  <a:gd name="connsiteY10" fmla="*/ 969368 h 1389081"/>
                  <a:gd name="connsiteX11" fmla="*/ 816647 w 1587652"/>
                  <a:gd name="connsiteY11" fmla="*/ 1304999 h 1389081"/>
                  <a:gd name="connsiteX12" fmla="*/ 481015 w 1587652"/>
                  <a:gd name="connsiteY12" fmla="*/ 1332535 h 1389081"/>
                  <a:gd name="connsiteX13" fmla="*/ 450180 w 1587652"/>
                  <a:gd name="connsiteY13" fmla="*/ 1000878 h 1389081"/>
                  <a:gd name="connsiteX14" fmla="*/ 257734 w 1587652"/>
                  <a:gd name="connsiteY14" fmla="*/ 745054 h 1389081"/>
                  <a:gd name="connsiteX15" fmla="*/ 9103 w 1587652"/>
                  <a:gd name="connsiteY15" fmla="*/ 614909 h 1389081"/>
                  <a:gd name="connsiteX16" fmla="*/ 139247 w 1587652"/>
                  <a:gd name="connsiteY16" fmla="*/ 366279 h 1389081"/>
                  <a:gd name="connsiteX17" fmla="*/ 387879 w 1587652"/>
                  <a:gd name="connsiteY17" fmla="*/ 496422 h 1389081"/>
                  <a:gd name="connsiteX18" fmla="*/ 355365 w 1587652"/>
                  <a:gd name="connsiteY18" fmla="*/ 677188 h 1389081"/>
                  <a:gd name="connsiteX19" fmla="*/ 545668 w 1587652"/>
                  <a:gd name="connsiteY19" fmla="*/ 930155 h 1389081"/>
                  <a:gd name="connsiteX20" fmla="*/ 682549 w 1587652"/>
                  <a:gd name="connsiteY20" fmla="*/ 917535 h 1389081"/>
                  <a:gd name="connsiteX21" fmla="*/ 927859 w 1587652"/>
                  <a:gd name="connsiteY21" fmla="*/ 427950 h 1389081"/>
                  <a:gd name="connsiteX22" fmla="*/ 881802 w 1587652"/>
                  <a:gd name="connsiteY22" fmla="*/ 94355 h 1389081"/>
                  <a:gd name="connsiteX23" fmla="*/ 1071646 w 1587652"/>
                  <a:gd name="connsiteY23" fmla="*/ 0 h 1389081"/>
                  <a:gd name="connsiteX24" fmla="*/ 635084 w 1587652"/>
                  <a:gd name="connsiteY24" fmla="*/ 1042710 h 1389081"/>
                  <a:gd name="connsiteX25" fmla="*/ 526856 w 1587652"/>
                  <a:gd name="connsiteY25" fmla="*/ 1150938 h 1389081"/>
                  <a:gd name="connsiteX26" fmla="*/ 635084 w 1587652"/>
                  <a:gd name="connsiteY26" fmla="*/ 1259166 h 1389081"/>
                  <a:gd name="connsiteX27" fmla="*/ 743312 w 1587652"/>
                  <a:gd name="connsiteY27" fmla="*/ 1150938 h 1389081"/>
                  <a:gd name="connsiteX28" fmla="*/ 635084 w 1587652"/>
                  <a:gd name="connsiteY28" fmla="*/ 1042710 h 1389081"/>
                  <a:gd name="connsiteX29" fmla="*/ 1369302 w 1587652"/>
                  <a:gd name="connsiteY29" fmla="*/ 754062 h 1389081"/>
                  <a:gd name="connsiteX30" fmla="*/ 1270084 w 1587652"/>
                  <a:gd name="connsiteY30" fmla="*/ 853282 h 1389081"/>
                  <a:gd name="connsiteX31" fmla="*/ 1369302 w 1587652"/>
                  <a:gd name="connsiteY31" fmla="*/ 952500 h 1389081"/>
                  <a:gd name="connsiteX32" fmla="*/ 1468522 w 1587652"/>
                  <a:gd name="connsiteY32" fmla="*/ 853282 h 1389081"/>
                  <a:gd name="connsiteX33" fmla="*/ 1369302 w 1587652"/>
                  <a:gd name="connsiteY33" fmla="*/ 754062 h 1389081"/>
                  <a:gd name="connsiteX34" fmla="*/ 198521 w 1587652"/>
                  <a:gd name="connsiteY34" fmla="*/ 465415 h 1389081"/>
                  <a:gd name="connsiteX35" fmla="*/ 108298 w 1587652"/>
                  <a:gd name="connsiteY35" fmla="*/ 555613 h 1389081"/>
                  <a:gd name="connsiteX36" fmla="*/ 198495 w 1587652"/>
                  <a:gd name="connsiteY36" fmla="*/ 645834 h 1389081"/>
                  <a:gd name="connsiteX37" fmla="*/ 198521 w 1587652"/>
                  <a:gd name="connsiteY37" fmla="*/ 645834 h 1389081"/>
                  <a:gd name="connsiteX38" fmla="*/ 288718 w 1587652"/>
                  <a:gd name="connsiteY38" fmla="*/ 555613 h 1389081"/>
                  <a:gd name="connsiteX39" fmla="*/ 198521 w 1587652"/>
                  <a:gd name="connsiteY39" fmla="*/ 465415 h 1389081"/>
                  <a:gd name="connsiteX40" fmla="*/ 1071646 w 1587652"/>
                  <a:gd name="connsiteY40" fmla="*/ 129897 h 1389081"/>
                  <a:gd name="connsiteX41" fmla="*/ 963418 w 1587652"/>
                  <a:gd name="connsiteY41" fmla="*/ 238125 h 1389081"/>
                  <a:gd name="connsiteX42" fmla="*/ 1071646 w 1587652"/>
                  <a:gd name="connsiteY42" fmla="*/ 346353 h 1389081"/>
                  <a:gd name="connsiteX43" fmla="*/ 1179873 w 1587652"/>
                  <a:gd name="connsiteY43" fmla="*/ 238125 h 1389081"/>
                  <a:gd name="connsiteX44" fmla="*/ 1071646 w 1587652"/>
                  <a:gd name="connsiteY44" fmla="*/ 129897 h 1389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1587652" h="1389081">
                    <a:moveTo>
                      <a:pt x="1071646" y="0"/>
                    </a:moveTo>
                    <a:cubicBezTo>
                      <a:pt x="1203159" y="17"/>
                      <a:pt x="1309757" y="106643"/>
                      <a:pt x="1309741" y="238155"/>
                    </a:cubicBezTo>
                    <a:cubicBezTo>
                      <a:pt x="1309733" y="308097"/>
                      <a:pt x="1278976" y="374498"/>
                      <a:pt x="1225634" y="419734"/>
                    </a:cubicBezTo>
                    <a:lnTo>
                      <a:pt x="1331362" y="638294"/>
                    </a:lnTo>
                    <a:cubicBezTo>
                      <a:pt x="1450076" y="617322"/>
                      <a:pt x="1563316" y="696558"/>
                      <a:pt x="1584288" y="815273"/>
                    </a:cubicBezTo>
                    <a:cubicBezTo>
                      <a:pt x="1605260" y="933988"/>
                      <a:pt x="1526023" y="1047227"/>
                      <a:pt x="1407309" y="1068199"/>
                    </a:cubicBezTo>
                    <a:cubicBezTo>
                      <a:pt x="1288594" y="1089173"/>
                      <a:pt x="1175355" y="1009937"/>
                      <a:pt x="1154383" y="891220"/>
                    </a:cubicBezTo>
                    <a:cubicBezTo>
                      <a:pt x="1141204" y="816620"/>
                      <a:pt x="1167647" y="740520"/>
                      <a:pt x="1224245" y="690166"/>
                    </a:cubicBezTo>
                    <a:lnTo>
                      <a:pt x="1118517" y="471646"/>
                    </a:lnTo>
                    <a:cubicBezTo>
                      <a:pt x="1091849" y="476970"/>
                      <a:pt x="1064470" y="477707"/>
                      <a:pt x="1037555" y="473830"/>
                    </a:cubicBezTo>
                    <a:lnTo>
                      <a:pt x="789110" y="969368"/>
                    </a:lnTo>
                    <a:cubicBezTo>
                      <a:pt x="889396" y="1054445"/>
                      <a:pt x="901725" y="1204714"/>
                      <a:pt x="816647" y="1304999"/>
                    </a:cubicBezTo>
                    <a:cubicBezTo>
                      <a:pt x="731570" y="1405285"/>
                      <a:pt x="581301" y="1417614"/>
                      <a:pt x="481015" y="1332535"/>
                    </a:cubicBezTo>
                    <a:cubicBezTo>
                      <a:pt x="382264" y="1248759"/>
                      <a:pt x="368567" y="1101425"/>
                      <a:pt x="450180" y="1000878"/>
                    </a:cubicBezTo>
                    <a:lnTo>
                      <a:pt x="257734" y="745054"/>
                    </a:lnTo>
                    <a:cubicBezTo>
                      <a:pt x="153140" y="777774"/>
                      <a:pt x="41824" y="719506"/>
                      <a:pt x="9103" y="614909"/>
                    </a:cubicBezTo>
                    <a:cubicBezTo>
                      <a:pt x="-23616" y="510315"/>
                      <a:pt x="34650" y="398999"/>
                      <a:pt x="139247" y="366279"/>
                    </a:cubicBezTo>
                    <a:cubicBezTo>
                      <a:pt x="243843" y="333559"/>
                      <a:pt x="355159" y="391825"/>
                      <a:pt x="387879" y="496422"/>
                    </a:cubicBezTo>
                    <a:cubicBezTo>
                      <a:pt x="407256" y="558368"/>
                      <a:pt x="395114" y="625876"/>
                      <a:pt x="355365" y="677188"/>
                    </a:cubicBezTo>
                    <a:lnTo>
                      <a:pt x="545668" y="930155"/>
                    </a:lnTo>
                    <a:cubicBezTo>
                      <a:pt x="589078" y="912649"/>
                      <a:pt x="636671" y="908261"/>
                      <a:pt x="682549" y="917535"/>
                    </a:cubicBezTo>
                    <a:lnTo>
                      <a:pt x="927859" y="427950"/>
                    </a:lnTo>
                    <a:cubicBezTo>
                      <a:pt x="823021" y="348548"/>
                      <a:pt x="802400" y="199192"/>
                      <a:pt x="881802" y="94355"/>
                    </a:cubicBezTo>
                    <a:cubicBezTo>
                      <a:pt x="926821" y="34915"/>
                      <a:pt x="997083" y="-6"/>
                      <a:pt x="1071646" y="0"/>
                    </a:cubicBezTo>
                    <a:close/>
                    <a:moveTo>
                      <a:pt x="635084" y="1042710"/>
                    </a:moveTo>
                    <a:cubicBezTo>
                      <a:pt x="575311" y="1042710"/>
                      <a:pt x="526856" y="1091165"/>
                      <a:pt x="526856" y="1150938"/>
                    </a:cubicBezTo>
                    <a:cubicBezTo>
                      <a:pt x="526856" y="1210709"/>
                      <a:pt x="575311" y="1259166"/>
                      <a:pt x="635084" y="1259166"/>
                    </a:cubicBezTo>
                    <a:cubicBezTo>
                      <a:pt x="694855" y="1259166"/>
                      <a:pt x="743312" y="1210709"/>
                      <a:pt x="743312" y="1150938"/>
                    </a:cubicBezTo>
                    <a:cubicBezTo>
                      <a:pt x="743312" y="1091165"/>
                      <a:pt x="694855" y="1042710"/>
                      <a:pt x="635084" y="1042710"/>
                    </a:cubicBezTo>
                    <a:close/>
                    <a:moveTo>
                      <a:pt x="1369302" y="754062"/>
                    </a:moveTo>
                    <a:cubicBezTo>
                      <a:pt x="1314505" y="754062"/>
                      <a:pt x="1270084" y="798483"/>
                      <a:pt x="1270084" y="853282"/>
                    </a:cubicBezTo>
                    <a:cubicBezTo>
                      <a:pt x="1270084" y="908079"/>
                      <a:pt x="1314505" y="952500"/>
                      <a:pt x="1369302" y="952500"/>
                    </a:cubicBezTo>
                    <a:cubicBezTo>
                      <a:pt x="1424100" y="952500"/>
                      <a:pt x="1468522" y="908079"/>
                      <a:pt x="1468522" y="853282"/>
                    </a:cubicBezTo>
                    <a:cubicBezTo>
                      <a:pt x="1468522" y="798483"/>
                      <a:pt x="1424098" y="754062"/>
                      <a:pt x="1369302" y="754062"/>
                    </a:cubicBezTo>
                    <a:close/>
                    <a:moveTo>
                      <a:pt x="198521" y="465415"/>
                    </a:moveTo>
                    <a:cubicBezTo>
                      <a:pt x="148699" y="465408"/>
                      <a:pt x="108305" y="505791"/>
                      <a:pt x="108298" y="555613"/>
                    </a:cubicBezTo>
                    <a:cubicBezTo>
                      <a:pt x="108292" y="605433"/>
                      <a:pt x="148673" y="645827"/>
                      <a:pt x="198495" y="645834"/>
                    </a:cubicBezTo>
                    <a:cubicBezTo>
                      <a:pt x="198504" y="645834"/>
                      <a:pt x="198512" y="645834"/>
                      <a:pt x="198521" y="645834"/>
                    </a:cubicBezTo>
                    <a:cubicBezTo>
                      <a:pt x="248343" y="645827"/>
                      <a:pt x="288726" y="605433"/>
                      <a:pt x="288718" y="555613"/>
                    </a:cubicBezTo>
                    <a:cubicBezTo>
                      <a:pt x="288711" y="505800"/>
                      <a:pt x="248332" y="465423"/>
                      <a:pt x="198521" y="465415"/>
                    </a:cubicBezTo>
                    <a:close/>
                    <a:moveTo>
                      <a:pt x="1071646" y="129897"/>
                    </a:moveTo>
                    <a:cubicBezTo>
                      <a:pt x="1011874" y="129897"/>
                      <a:pt x="963418" y="178352"/>
                      <a:pt x="963418" y="238125"/>
                    </a:cubicBezTo>
                    <a:cubicBezTo>
                      <a:pt x="963418" y="297898"/>
                      <a:pt x="1011874" y="346353"/>
                      <a:pt x="1071646" y="346353"/>
                    </a:cubicBezTo>
                    <a:cubicBezTo>
                      <a:pt x="1131419" y="346353"/>
                      <a:pt x="1179873" y="297898"/>
                      <a:pt x="1179873" y="238125"/>
                    </a:cubicBezTo>
                    <a:cubicBezTo>
                      <a:pt x="1179873" y="178352"/>
                      <a:pt x="1131419" y="129897"/>
                      <a:pt x="1071646" y="129897"/>
                    </a:cubicBezTo>
                    <a:close/>
                  </a:path>
                </a:pathLst>
              </a:custGeom>
              <a:gradFill flip="none" rotWithShape="1">
                <a:gsLst>
                  <a:gs pos="0">
                    <a:srgbClr val="2A49AD"/>
                  </a:gs>
                  <a:gs pos="100000">
                    <a:srgbClr val="026DBE"/>
                  </a:gs>
                </a:gsLst>
                <a:lin ang="0" scaled="0"/>
                <a:tileRect/>
              </a:gradFill>
              <a:ln w="3175" cap="flat">
                <a:gradFill>
                  <a:gsLst>
                    <a:gs pos="0">
                      <a:srgbClr val="2A49AD"/>
                    </a:gs>
                    <a:gs pos="100000">
                      <a:srgbClr val="026DBE"/>
                    </a:gs>
                  </a:gsLst>
                  <a:lin ang="5400000" scaled="1"/>
                </a:gradFill>
                <a:prstDash val="solid"/>
                <a:miter/>
              </a:ln>
            </p:spPr>
            <p:txBody>
              <a:bodyPr rtlCol="0" anchor="ctr"/>
              <a:lstStyle/>
              <a:p>
                <a:endParaRPr lang="zh-CN" altLang="en-US"/>
              </a:p>
            </p:txBody>
          </p:sp>
        </p:grpSp>
      </p:grpSp>
      <p:grpSp>
        <p:nvGrpSpPr>
          <p:cNvPr id="508" name="组合 507">
            <a:extLst>
              <a:ext uri="{FF2B5EF4-FFF2-40B4-BE49-F238E27FC236}">
                <a16:creationId xmlns:a16="http://schemas.microsoft.com/office/drawing/2014/main" id="{5914F4EE-5A52-7CC7-3409-6DBE28323953}"/>
              </a:ext>
            </a:extLst>
          </p:cNvPr>
          <p:cNvGrpSpPr/>
          <p:nvPr/>
        </p:nvGrpSpPr>
        <p:grpSpPr>
          <a:xfrm>
            <a:off x="8503539" y="4240133"/>
            <a:ext cx="2931037" cy="1033200"/>
            <a:chOff x="8503539" y="4240133"/>
            <a:chExt cx="2931037" cy="1033200"/>
          </a:xfrm>
        </p:grpSpPr>
        <p:sp>
          <p:nvSpPr>
            <p:cNvPr id="42" name="矩形: 圆角 37">
              <a:extLst>
                <a:ext uri="{FF2B5EF4-FFF2-40B4-BE49-F238E27FC236}">
                  <a16:creationId xmlns:a16="http://schemas.microsoft.com/office/drawing/2014/main" id="{289A3B9D-9EBE-AEC9-8D71-FC40158E489B}"/>
                </a:ext>
              </a:extLst>
            </p:cNvPr>
            <p:cNvSpPr/>
            <p:nvPr/>
          </p:nvSpPr>
          <p:spPr>
            <a:xfrm>
              <a:off x="8503539" y="4240133"/>
              <a:ext cx="2931037" cy="1033200"/>
            </a:xfrm>
            <a:prstGeom prst="roundRect">
              <a:avLst>
                <a:gd name="adj" fmla="val 5046"/>
              </a:avLst>
            </a:prstGeom>
            <a:solidFill>
              <a:srgbClr val="004EA2">
                <a:alpha val="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defRPr/>
              </a:pPr>
              <a:endParaRPr lang="zh-CN" altLang="en-US" sz="1400" dirty="0">
                <a:solidFill>
                  <a:srgbClr val="013580"/>
                </a:solidFill>
                <a:latin typeface="Source Han Sans CN Medium" panose="020B0500000000000000" pitchFamily="34" charset="-128"/>
                <a:ea typeface="Source Han Sans CN Medium" panose="020B0500000000000000" pitchFamily="34" charset="-128"/>
              </a:endParaRPr>
            </a:p>
          </p:txBody>
        </p:sp>
        <p:sp>
          <p:nvSpPr>
            <p:cNvPr id="47" name="文本框 46">
              <a:extLst>
                <a:ext uri="{FF2B5EF4-FFF2-40B4-BE49-F238E27FC236}">
                  <a16:creationId xmlns:a16="http://schemas.microsoft.com/office/drawing/2014/main" id="{0AC05C8F-0B00-9E4A-B23D-8D2C4BCCB426}"/>
                </a:ext>
              </a:extLst>
            </p:cNvPr>
            <p:cNvSpPr txBox="1"/>
            <p:nvPr/>
          </p:nvSpPr>
          <p:spPr>
            <a:xfrm>
              <a:off x="9158579" y="4743022"/>
              <a:ext cx="1620957" cy="307777"/>
            </a:xfrm>
            <a:prstGeom prst="rect">
              <a:avLst/>
            </a:prstGeom>
            <a:noFill/>
          </p:spPr>
          <p:txBody>
            <a:bodyPr wrap="none" rtlCol="0">
              <a:spAutoFit/>
            </a:bodyPr>
            <a:lstStyle/>
            <a:p>
              <a:r>
                <a:rPr lang="zh-CN" altLang="en-US" sz="1400" dirty="0">
                  <a:solidFill>
                    <a:srgbClr val="013580"/>
                  </a:solidFill>
                  <a:latin typeface="Source Han Sans CN Medium" panose="020B0500000000000000" pitchFamily="34" charset="-128"/>
                  <a:ea typeface="Source Han Sans CN Medium" panose="020B0500000000000000" pitchFamily="34" charset="-128"/>
                </a:rPr>
                <a:t>医疗信息共享平台</a:t>
              </a:r>
            </a:p>
          </p:txBody>
        </p:sp>
        <p:pic>
          <p:nvPicPr>
            <p:cNvPr id="507" name="图片 506" descr="卡通人物&#10;&#10;低可信度描述已自动生成">
              <a:extLst>
                <a:ext uri="{FF2B5EF4-FFF2-40B4-BE49-F238E27FC236}">
                  <a16:creationId xmlns:a16="http://schemas.microsoft.com/office/drawing/2014/main" id="{70223C1E-0127-3338-54F4-54E4AAB1FAF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837657" y="4412511"/>
              <a:ext cx="262800" cy="262800"/>
            </a:xfrm>
            <a:prstGeom prst="rect">
              <a:avLst/>
            </a:prstGeom>
          </p:spPr>
        </p:pic>
      </p:grpSp>
      <p:graphicFrame>
        <p:nvGraphicFramePr>
          <p:cNvPr id="511" name="表格 31">
            <a:extLst>
              <a:ext uri="{FF2B5EF4-FFF2-40B4-BE49-F238E27FC236}">
                <a16:creationId xmlns:a16="http://schemas.microsoft.com/office/drawing/2014/main" id="{CC3CB645-52F3-B3B4-C0EA-FC8A99179822}"/>
              </a:ext>
            </a:extLst>
          </p:cNvPr>
          <p:cNvGraphicFramePr>
            <a:graphicFrameLocks noGrp="1"/>
          </p:cNvGraphicFramePr>
          <p:nvPr>
            <p:extLst>
              <p:ext uri="{D42A27DB-BD31-4B8C-83A1-F6EECF244321}">
                <p14:modId xmlns:p14="http://schemas.microsoft.com/office/powerpoint/2010/main" val="823385764"/>
              </p:ext>
            </p:extLst>
          </p:nvPr>
        </p:nvGraphicFramePr>
        <p:xfrm>
          <a:off x="742458" y="2247158"/>
          <a:ext cx="2899616" cy="623173"/>
        </p:xfrm>
        <a:graphic>
          <a:graphicData uri="http://schemas.openxmlformats.org/drawingml/2006/table">
            <a:tbl>
              <a:tblPr firstRow="1" bandRow="1">
                <a:tableStyleId>{5C22544A-7EE6-4342-B048-85BDC9FD1C3A}</a:tableStyleId>
              </a:tblPr>
              <a:tblGrid>
                <a:gridCol w="1449808">
                  <a:extLst>
                    <a:ext uri="{9D8B030D-6E8A-4147-A177-3AD203B41FA5}">
                      <a16:colId xmlns:a16="http://schemas.microsoft.com/office/drawing/2014/main" val="3147085836"/>
                    </a:ext>
                  </a:extLst>
                </a:gridCol>
                <a:gridCol w="1449808">
                  <a:extLst>
                    <a:ext uri="{9D8B030D-6E8A-4147-A177-3AD203B41FA5}">
                      <a16:colId xmlns:a16="http://schemas.microsoft.com/office/drawing/2014/main" val="3272807220"/>
                    </a:ext>
                  </a:extLst>
                </a:gridCol>
              </a:tblGrid>
              <a:tr h="295703">
                <a:tc>
                  <a:txBody>
                    <a:bodyPr/>
                    <a:lstStyle/>
                    <a:p>
                      <a:pPr algn="just">
                        <a:lnSpc>
                          <a:spcPct val="130000"/>
                        </a:lnSpc>
                        <a:defRPr/>
                      </a:pPr>
                      <a:r>
                        <a:rPr lang="zh-CN" altLang="en-US" sz="1300" b="0" kern="0" dirty="0">
                          <a:solidFill>
                            <a:srgbClr val="667CA0"/>
                          </a:solidFill>
                          <a:latin typeface="Source Han Sans CN Regular" panose="020B0500000000000000" pitchFamily="34" charset="-128"/>
                          <a:ea typeface="Source Han Sans CN Regular" panose="020B0500000000000000" pitchFamily="34" charset="-128"/>
                          <a:cs typeface="+mn-ea"/>
                          <a:sym typeface="+mn-lt"/>
                        </a:rPr>
                        <a:t>    临床信息数据</a:t>
                      </a:r>
                      <a:endParaRPr lang="en-US" altLang="zh-CN" sz="1300" b="0" kern="0" dirty="0">
                        <a:solidFill>
                          <a:srgbClr val="667CA0"/>
                        </a:solidFill>
                        <a:latin typeface="Source Han Sans CN Regular" panose="020B0500000000000000" pitchFamily="34" charset="-128"/>
                        <a:ea typeface="Source Han Sans CN Regular" panose="020B0500000000000000" pitchFamily="34" charset="-128"/>
                        <a:cs typeface="+mn-ea"/>
                        <a:sym typeface="+mn-lt"/>
                      </a:endParaRPr>
                    </a:p>
                  </a:txBody>
                  <a:tcPr anchor="ctr">
                    <a:lnL w="12700" cmpd="sng">
                      <a:noFill/>
                    </a:lnL>
                    <a:lnR w="6350" cap="flat" cmpd="sng" algn="ctr">
                      <a:noFill/>
                      <a:prstDash val="dash"/>
                      <a:round/>
                      <a:headEnd type="none" w="med" len="med"/>
                      <a:tailEnd type="none" w="med" len="med"/>
                    </a:lnR>
                    <a:lnT w="12700" cmpd="sng">
                      <a:noFill/>
                    </a:lnT>
                    <a:lnB w="6350" cap="flat" cmpd="sng" algn="ctr">
                      <a:noFill/>
                      <a:prstDash val="dash"/>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30000"/>
                        </a:lnSpc>
                        <a:defRPr/>
                      </a:pPr>
                      <a:r>
                        <a:rPr lang="zh-CN" altLang="en-US" sz="1300" b="0" kern="0" dirty="0">
                          <a:solidFill>
                            <a:srgbClr val="002561">
                              <a:alpha val="60000"/>
                            </a:srgbClr>
                          </a:solidFill>
                          <a:latin typeface="Source Han Sans CN Regular" panose="020B0500000000000000" pitchFamily="34" charset="-128"/>
                          <a:ea typeface="Source Han Sans CN Regular" panose="020B0500000000000000" pitchFamily="34" charset="-128"/>
                          <a:cs typeface="+mn-ea"/>
                          <a:sym typeface="+mn-lt"/>
                        </a:rPr>
                        <a:t>健康档案数据</a:t>
                      </a:r>
                      <a:endParaRPr lang="en-US" altLang="zh-CN" sz="1300" b="0" kern="0" dirty="0">
                        <a:solidFill>
                          <a:srgbClr val="002561">
                            <a:alpha val="60000"/>
                          </a:srgbClr>
                        </a:solidFill>
                        <a:latin typeface="Source Han Sans CN Regular" panose="020B0500000000000000" pitchFamily="34" charset="-128"/>
                        <a:ea typeface="Source Han Sans CN Regular" panose="020B0500000000000000" pitchFamily="34" charset="-128"/>
                        <a:cs typeface="+mn-ea"/>
                        <a:sym typeface="+mn-lt"/>
                      </a:endParaRPr>
                    </a:p>
                  </a:txBody>
                  <a:tcPr anchor="ctr">
                    <a:lnL w="6350" cap="flat" cmpd="sng" algn="ctr">
                      <a:noFill/>
                      <a:prstDash val="dash"/>
                      <a:round/>
                      <a:headEnd type="none" w="med" len="med"/>
                      <a:tailEnd type="none" w="med" len="med"/>
                    </a:lnL>
                    <a:lnR w="12700" cmpd="sng">
                      <a:noFill/>
                    </a:lnR>
                    <a:lnT w="12700" cmpd="sng">
                      <a:noFill/>
                    </a:lnT>
                    <a:lnB w="6350" cap="flat" cmpd="sng" algn="ctr">
                      <a:noFill/>
                      <a:prstDash val="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317316438"/>
                  </a:ext>
                </a:extLst>
              </a:tr>
              <a:tr h="295703">
                <a:tc>
                  <a:txBody>
                    <a:bodyPr/>
                    <a:lstStyle/>
                    <a:p>
                      <a:pPr algn="just"/>
                      <a:r>
                        <a:rPr lang="zh-CN" altLang="en-US" sz="1300" b="0" dirty="0">
                          <a:solidFill>
                            <a:srgbClr val="667CA0"/>
                          </a:solidFill>
                          <a:latin typeface="Source Han Sans CN Regular" panose="020B0500000000000000" pitchFamily="34" charset="-128"/>
                          <a:ea typeface="Source Han Sans CN Regular" panose="020B0500000000000000" pitchFamily="34" charset="-128"/>
                        </a:rPr>
                        <a:t>    多组学数据</a:t>
                      </a:r>
                    </a:p>
                  </a:txBody>
                  <a:tcPr anchor="ctr">
                    <a:lnL w="12700" cmpd="sng">
                      <a:noFill/>
                    </a:lnL>
                    <a:lnR w="6350" cap="flat" cmpd="sng" algn="ctr">
                      <a:noFill/>
                      <a:prstDash val="dash"/>
                      <a:round/>
                      <a:headEnd type="none" w="med" len="med"/>
                      <a:tailEnd type="none" w="med" len="med"/>
                    </a:lnR>
                    <a:lnT w="6350" cap="flat" cmpd="sng" algn="ctr">
                      <a:noFill/>
                      <a:prstDash val="dash"/>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zh-CN" altLang="en-US" sz="1300" b="0" dirty="0">
                          <a:solidFill>
                            <a:srgbClr val="667CA0"/>
                          </a:solidFill>
                          <a:latin typeface="Source Han Sans CN Regular" panose="020B0500000000000000" pitchFamily="34" charset="-128"/>
                          <a:ea typeface="Source Han Sans CN Regular" panose="020B0500000000000000" pitchFamily="34" charset="-128"/>
                        </a:rPr>
                        <a:t>操作实验数据</a:t>
                      </a:r>
                    </a:p>
                  </a:txBody>
                  <a:tcPr anchor="ctr">
                    <a:lnL w="6350" cap="flat" cmpd="sng" algn="ctr">
                      <a:noFill/>
                      <a:prstDash val="dash"/>
                      <a:round/>
                      <a:headEnd type="none" w="med" len="med"/>
                      <a:tailEnd type="none" w="med" len="med"/>
                    </a:lnL>
                    <a:lnR w="12700" cmpd="sng">
                      <a:noFill/>
                    </a:lnR>
                    <a:lnT w="6350" cap="flat" cmpd="sng" algn="ctr">
                      <a:noFill/>
                      <a:prstDash val="dash"/>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580661313"/>
                  </a:ext>
                </a:extLst>
              </a:tr>
            </a:tbl>
          </a:graphicData>
        </a:graphic>
      </p:graphicFrame>
      <p:grpSp>
        <p:nvGrpSpPr>
          <p:cNvPr id="2" name="组合 1">
            <a:extLst>
              <a:ext uri="{FF2B5EF4-FFF2-40B4-BE49-F238E27FC236}">
                <a16:creationId xmlns:a16="http://schemas.microsoft.com/office/drawing/2014/main" id="{6485C872-FEDA-6882-8CB9-B45B46A80AA4}"/>
              </a:ext>
            </a:extLst>
          </p:cNvPr>
          <p:cNvGrpSpPr/>
          <p:nvPr/>
        </p:nvGrpSpPr>
        <p:grpSpPr>
          <a:xfrm>
            <a:off x="7943430" y="2105278"/>
            <a:ext cx="189288" cy="582087"/>
            <a:chOff x="8973641" y="2893619"/>
            <a:chExt cx="189288" cy="582087"/>
          </a:xfrm>
        </p:grpSpPr>
        <p:sp>
          <p:nvSpPr>
            <p:cNvPr id="8" name="等腰三角形 5">
              <a:extLst>
                <a:ext uri="{FF2B5EF4-FFF2-40B4-BE49-F238E27FC236}">
                  <a16:creationId xmlns:a16="http://schemas.microsoft.com/office/drawing/2014/main" id="{22DF5418-EA46-BABF-6C64-414C946B7C7B}"/>
                </a:ext>
              </a:extLst>
            </p:cNvPr>
            <p:cNvSpPr/>
            <p:nvPr/>
          </p:nvSpPr>
          <p:spPr>
            <a:xfrm rot="5400000">
              <a:off x="8822973" y="3133899"/>
              <a:ext cx="402864" cy="101528"/>
            </a:xfrm>
            <a:prstGeom prst="triangle">
              <a:avLst/>
            </a:prstGeom>
            <a:gradFill flip="none" rotWithShape="1">
              <a:gsLst>
                <a:gs pos="100000">
                  <a:srgbClr val="0975C3"/>
                </a:gs>
                <a:gs pos="0">
                  <a:srgbClr val="036DBF">
                    <a:alpha val="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prstClr val="white"/>
                </a:solidFill>
                <a:latin typeface="Arial"/>
                <a:ea typeface="微软雅黑"/>
              </a:endParaRPr>
            </a:p>
          </p:txBody>
        </p:sp>
        <p:sp>
          <p:nvSpPr>
            <p:cNvPr id="9" name="等腰三角形 13">
              <a:extLst>
                <a:ext uri="{FF2B5EF4-FFF2-40B4-BE49-F238E27FC236}">
                  <a16:creationId xmlns:a16="http://schemas.microsoft.com/office/drawing/2014/main" id="{FF8E8B37-A642-9C9A-A38A-D6A24EAF9AFF}"/>
                </a:ext>
              </a:extLst>
            </p:cNvPr>
            <p:cNvSpPr/>
            <p:nvPr/>
          </p:nvSpPr>
          <p:spPr>
            <a:xfrm rot="5400000">
              <a:off x="8798538" y="3111315"/>
              <a:ext cx="582087" cy="146695"/>
            </a:xfrm>
            <a:prstGeom prst="triangle">
              <a:avLst/>
            </a:prstGeom>
            <a:gradFill flip="none" rotWithShape="1">
              <a:gsLst>
                <a:gs pos="100000">
                  <a:srgbClr val="0975C3">
                    <a:alpha val="30000"/>
                  </a:srgbClr>
                </a:gs>
                <a:gs pos="0">
                  <a:srgbClr val="036DBF">
                    <a:alpha val="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prstClr val="white"/>
                </a:solidFill>
                <a:latin typeface="Arial"/>
                <a:ea typeface="微软雅黑"/>
              </a:endParaRPr>
            </a:p>
          </p:txBody>
        </p:sp>
      </p:grpSp>
      <p:sp>
        <p:nvSpPr>
          <p:cNvPr id="12" name="等腰三角形 5">
            <a:extLst>
              <a:ext uri="{FF2B5EF4-FFF2-40B4-BE49-F238E27FC236}">
                <a16:creationId xmlns:a16="http://schemas.microsoft.com/office/drawing/2014/main" id="{980BCE92-B5B6-6BF0-618C-C44F2551503F}"/>
              </a:ext>
            </a:extLst>
          </p:cNvPr>
          <p:cNvSpPr/>
          <p:nvPr/>
        </p:nvSpPr>
        <p:spPr>
          <a:xfrm rot="5400000">
            <a:off x="7731140" y="4705970"/>
            <a:ext cx="402864" cy="101528"/>
          </a:xfrm>
          <a:prstGeom prst="triangle">
            <a:avLst/>
          </a:prstGeom>
          <a:gradFill flip="none" rotWithShape="1">
            <a:gsLst>
              <a:gs pos="100000">
                <a:srgbClr val="0975C3"/>
              </a:gs>
              <a:gs pos="0">
                <a:srgbClr val="036DBF">
                  <a:alpha val="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prstClr val="white"/>
              </a:solidFill>
              <a:latin typeface="Arial"/>
              <a:ea typeface="微软雅黑"/>
            </a:endParaRPr>
          </a:p>
        </p:txBody>
      </p:sp>
      <p:sp>
        <p:nvSpPr>
          <p:cNvPr id="14" name="等腰三角形 13">
            <a:extLst>
              <a:ext uri="{FF2B5EF4-FFF2-40B4-BE49-F238E27FC236}">
                <a16:creationId xmlns:a16="http://schemas.microsoft.com/office/drawing/2014/main" id="{5D01D55B-6FFC-BBB3-306D-F248D9BBD298}"/>
              </a:ext>
            </a:extLst>
          </p:cNvPr>
          <p:cNvSpPr/>
          <p:nvPr/>
        </p:nvSpPr>
        <p:spPr>
          <a:xfrm rot="5400000">
            <a:off x="7706705" y="4683386"/>
            <a:ext cx="582087" cy="146695"/>
          </a:xfrm>
          <a:prstGeom prst="triangle">
            <a:avLst/>
          </a:prstGeom>
          <a:gradFill flip="none" rotWithShape="1">
            <a:gsLst>
              <a:gs pos="100000">
                <a:srgbClr val="0975C3">
                  <a:alpha val="29775"/>
                </a:srgbClr>
              </a:gs>
              <a:gs pos="0">
                <a:srgbClr val="036DBF">
                  <a:alpha val="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prstClr val="white"/>
              </a:solidFill>
              <a:latin typeface="Arial"/>
              <a:ea typeface="微软雅黑"/>
            </a:endParaRPr>
          </a:p>
        </p:txBody>
      </p:sp>
    </p:spTree>
    <p:extLst>
      <p:ext uri="{BB962C8B-B14F-4D97-AF65-F5344CB8AC3E}">
        <p14:creationId xmlns:p14="http://schemas.microsoft.com/office/powerpoint/2010/main" val="58160005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a:extLst>
              <a:ext uri="{FF2B5EF4-FFF2-40B4-BE49-F238E27FC236}">
                <a16:creationId xmlns:a16="http://schemas.microsoft.com/office/drawing/2014/main" id="{2B5C7346-7E3E-442F-22C9-FB8B255FFC3A}"/>
              </a:ext>
            </a:extLst>
          </p:cNvPr>
          <p:cNvPicPr>
            <a:picLocks noChangeAspect="1"/>
          </p:cNvPicPr>
          <p:nvPr/>
        </p:nvPicPr>
        <p:blipFill>
          <a:blip r:embed="rId3"/>
          <a:stretch>
            <a:fillRect/>
          </a:stretch>
        </p:blipFill>
        <p:spPr>
          <a:xfrm>
            <a:off x="-529" y="-297"/>
            <a:ext cx="12193057" cy="6858594"/>
          </a:xfrm>
          <a:prstGeom prst="rect">
            <a:avLst/>
          </a:prstGeom>
        </p:spPr>
      </p:pic>
      <p:pic>
        <p:nvPicPr>
          <p:cNvPr id="9" name="图片 3">
            <a:extLst>
              <a:ext uri="{FF2B5EF4-FFF2-40B4-BE49-F238E27FC236}">
                <a16:creationId xmlns:a16="http://schemas.microsoft.com/office/drawing/2014/main" id="{04FE4069-826A-AE99-DD0F-E6AA1F5D5DA3}"/>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745612" y="2670678"/>
            <a:ext cx="1053114" cy="1053114"/>
          </a:xfrm>
          <a:prstGeom prst="snip2DiagRect">
            <a:avLst>
              <a:gd name="adj1" fmla="val 0"/>
              <a:gd name="adj2" fmla="val 7255"/>
            </a:avLst>
          </a:prstGeom>
          <a:blipFill>
            <a:blip r:embed="rId5" cstate="screen">
              <a:extLst>
                <a:ext uri="{28A0092B-C50C-407E-A947-70E740481C1C}">
                  <a14:useLocalDpi xmlns:a14="http://schemas.microsoft.com/office/drawing/2010/main"/>
                </a:ext>
              </a:extLst>
            </a:blip>
            <a:stretch>
              <a:fillRect/>
            </a:stretch>
          </a:blipFill>
          <a:ln w="10477">
            <a:gradFill>
              <a:gsLst>
                <a:gs pos="0">
                  <a:srgbClr val="00B0F0">
                    <a:lumMod val="50000"/>
                    <a:lumOff val="50000"/>
                  </a:srgbClr>
                </a:gs>
                <a:gs pos="50000">
                  <a:schemeClr val="bg1"/>
                </a:gs>
                <a:gs pos="100000">
                  <a:srgbClr val="00B0F0">
                    <a:lumMod val="50000"/>
                    <a:lumOff val="50000"/>
                  </a:srgbClr>
                </a:gs>
              </a:gsLst>
              <a:lin ang="3600000" scaled="0"/>
            </a:gradFill>
          </a:ln>
          <a:effectLst/>
        </p:spPr>
      </p:pic>
      <p:sp>
        <p:nvSpPr>
          <p:cNvPr id="10" name="文本框 9">
            <a:extLst>
              <a:ext uri="{FF2B5EF4-FFF2-40B4-BE49-F238E27FC236}">
                <a16:creationId xmlns:a16="http://schemas.microsoft.com/office/drawing/2014/main" id="{3D72279C-79D4-CEB8-A750-D20430CF8113}"/>
              </a:ext>
            </a:extLst>
          </p:cNvPr>
          <p:cNvSpPr txBox="1"/>
          <p:nvPr/>
        </p:nvSpPr>
        <p:spPr>
          <a:xfrm>
            <a:off x="2976319" y="2838257"/>
            <a:ext cx="2043412" cy="473976"/>
          </a:xfrm>
          <a:prstGeom prst="rect">
            <a:avLst/>
          </a:prstGeom>
          <a:noFill/>
          <a:effectLst/>
        </p:spPr>
        <p:txBody>
          <a:bodyPr wrap="square" lIns="0" tIns="0" rIns="0" bIns="0" rtlCol="0">
            <a:spAutoFit/>
          </a:bodyPr>
          <a:lstStyle>
            <a:defPPr>
              <a:defRPr lang="zh-CN"/>
            </a:defPPr>
            <a:lvl1pPr algn="ctr">
              <a:defRPr sz="4800">
                <a:ln w="57150">
                  <a:noFill/>
                </a:ln>
                <a:gradFill>
                  <a:gsLst>
                    <a:gs pos="0">
                      <a:srgbClr val="E0F0FE"/>
                    </a:gs>
                    <a:gs pos="57000">
                      <a:schemeClr val="bg1"/>
                    </a:gs>
                    <a:gs pos="100000">
                      <a:srgbClr val="F7E2F9"/>
                    </a:gs>
                  </a:gsLst>
                  <a:lin ang="5400000" scaled="1"/>
                </a:gradFill>
                <a:effectLst>
                  <a:outerShdw blurRad="50800" dist="38100" dir="2700000" algn="tl" rotWithShape="0">
                    <a:srgbClr val="4F54F3">
                      <a:alpha val="40000"/>
                    </a:srgbClr>
                  </a:outerShdw>
                </a:effectLst>
                <a:latin typeface="点字倔强黑" panose="00020600040101010101" pitchFamily="18" charset="-122"/>
                <a:ea typeface="点字倔强黑" panose="00020600040101010101" pitchFamily="18" charset="-122"/>
                <a:cs typeface="OPPOSans B" panose="00020600040101010101" pitchFamily="18" charset="-122"/>
              </a:defRPr>
            </a:lvl1pPr>
          </a:lstStyle>
          <a:p>
            <a:pPr algn="l"/>
            <a:r>
              <a:rPr lang="zh-CN" altLang="en-US" sz="3080" b="1" dirty="0">
                <a:solidFill>
                  <a:schemeClr val="tx1">
                    <a:lumMod val="85000"/>
                    <a:lumOff val="15000"/>
                  </a:schemeClr>
                </a:solidFill>
                <a:effectLst/>
                <a:latin typeface="MiSans" panose="00000500000000000000" pitchFamily="2" charset="-122"/>
                <a:ea typeface="MiSans" panose="00000500000000000000" pitchFamily="2" charset="-122"/>
              </a:rPr>
              <a:t>有几知渔</a:t>
            </a:r>
          </a:p>
        </p:txBody>
      </p:sp>
      <p:sp>
        <p:nvSpPr>
          <p:cNvPr id="11" name="文本框 10">
            <a:extLst>
              <a:ext uri="{FF2B5EF4-FFF2-40B4-BE49-F238E27FC236}">
                <a16:creationId xmlns:a16="http://schemas.microsoft.com/office/drawing/2014/main" id="{74F338DA-C5AB-D921-6241-510E10F4710B}"/>
              </a:ext>
            </a:extLst>
          </p:cNvPr>
          <p:cNvSpPr txBox="1"/>
          <p:nvPr/>
        </p:nvSpPr>
        <p:spPr>
          <a:xfrm>
            <a:off x="2976320" y="3369462"/>
            <a:ext cx="1751528" cy="203133"/>
          </a:xfrm>
          <a:prstGeom prst="rect">
            <a:avLst/>
          </a:prstGeom>
          <a:solidFill>
            <a:schemeClr val="accent1"/>
          </a:solidFill>
          <a:effectLst/>
        </p:spPr>
        <p:txBody>
          <a:bodyPr wrap="square" lIns="0" tIns="0" rIns="0" bIns="0" rtlCol="0">
            <a:spAutoFit/>
          </a:bodyPr>
          <a:lstStyle/>
          <a:p>
            <a:pPr>
              <a:spcBef>
                <a:spcPts val="2000"/>
              </a:spcBef>
            </a:pPr>
            <a:r>
              <a:rPr lang="zh-CN" altLang="en-US" sz="1320" dirty="0">
                <a:solidFill>
                  <a:schemeClr val="bg1"/>
                </a:solidFill>
                <a:latin typeface="OPPOSans H" panose="00020600040101010101" pitchFamily="18" charset="-122"/>
                <a:ea typeface="OPPOSans H" panose="00020600040101010101" pitchFamily="18" charset="-122"/>
                <a:cs typeface="OPPOSans H" panose="00020600040101010101" pitchFamily="18" charset="-122"/>
              </a:rPr>
              <a:t>微信：</a:t>
            </a:r>
            <a:r>
              <a:rPr lang="en-US" altLang="zh-CN" sz="1320" dirty="0">
                <a:solidFill>
                  <a:schemeClr val="bg1"/>
                </a:solidFill>
                <a:latin typeface="OPPOSans H" panose="00020600040101010101" pitchFamily="18" charset="-122"/>
                <a:ea typeface="OPPOSans H" panose="00020600040101010101" pitchFamily="18" charset="-122"/>
                <a:cs typeface="OPPOSans H" panose="00020600040101010101" pitchFamily="18" charset="-122"/>
              </a:rPr>
              <a:t>haoyun-0829</a:t>
            </a:r>
            <a:endParaRPr lang="zh-CN" altLang="en-US" sz="132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12" name="文本框 11">
            <a:extLst>
              <a:ext uri="{FF2B5EF4-FFF2-40B4-BE49-F238E27FC236}">
                <a16:creationId xmlns:a16="http://schemas.microsoft.com/office/drawing/2014/main" id="{2BED1512-6EA3-A21A-D9BF-F9BB71EC69A6}"/>
              </a:ext>
            </a:extLst>
          </p:cNvPr>
          <p:cNvSpPr txBox="1"/>
          <p:nvPr/>
        </p:nvSpPr>
        <p:spPr>
          <a:xfrm>
            <a:off x="1742458" y="3923350"/>
            <a:ext cx="3277271" cy="297517"/>
          </a:xfrm>
          <a:prstGeom prst="rect">
            <a:avLst/>
          </a:prstGeom>
          <a:noFill/>
          <a:effectLst/>
        </p:spPr>
        <p:txBody>
          <a:bodyPr wrap="square" lIns="0" tIns="0" rIns="0" bIns="0" rtlCol="0">
            <a:spAutoFit/>
          </a:bodyPr>
          <a:lstStyle/>
          <a:p>
            <a:pPr marL="216000" indent="-216000">
              <a:lnSpc>
                <a:spcPct val="120000"/>
              </a:lnSpc>
              <a:buFont typeface="Arial" panose="020B0604020202020204" pitchFamily="34" charset="0"/>
              <a:buChar char="•"/>
            </a:pPr>
            <a:r>
              <a:rPr lang="en-US" altLang="zh-CN" sz="176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PPT</a:t>
            </a:r>
            <a:r>
              <a:rPr lang="zh-CN" altLang="en-US" sz="176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爱好者</a:t>
            </a:r>
            <a:endParaRPr lang="en-US" altLang="zh-CN" sz="176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endParaRPr>
          </a:p>
        </p:txBody>
      </p:sp>
      <p:pic>
        <p:nvPicPr>
          <p:cNvPr id="13" name="图片 12">
            <a:extLst>
              <a:ext uri="{FF2B5EF4-FFF2-40B4-BE49-F238E27FC236}">
                <a16:creationId xmlns:a16="http://schemas.microsoft.com/office/drawing/2014/main" id="{4566C67C-CEF0-A054-22CE-A5665F0F7408}"/>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5658626" y="2677336"/>
            <a:ext cx="2166750" cy="2166747"/>
          </a:xfrm>
          <a:prstGeom prst="roundRect">
            <a:avLst>
              <a:gd name="adj" fmla="val 7978"/>
            </a:avLst>
          </a:prstGeom>
          <a:blipFill>
            <a:blip r:embed="rId7" cstate="screen">
              <a:extLst>
                <a:ext uri="{28A0092B-C50C-407E-A947-70E740481C1C}">
                  <a14:useLocalDpi xmlns:a14="http://schemas.microsoft.com/office/drawing/2010/main"/>
                </a:ext>
              </a:extLst>
            </a:blip>
            <a:stretch>
              <a:fillRect/>
            </a:stretch>
          </a:blipFill>
          <a:ln w="10477">
            <a:solidFill>
              <a:schemeClr val="bg1">
                <a:lumMod val="85000"/>
              </a:schemeClr>
            </a:solidFill>
          </a:ln>
          <a:effectLst/>
        </p:spPr>
      </p:pic>
    </p:spTree>
    <p:extLst>
      <p:ext uri="{BB962C8B-B14F-4D97-AF65-F5344CB8AC3E}">
        <p14:creationId xmlns:p14="http://schemas.microsoft.com/office/powerpoint/2010/main" val="16920624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DC2546A6-03B4-B4A9-0FCF-ABA076415249}"/>
              </a:ext>
            </a:extLst>
          </p:cNvPr>
          <p:cNvSpPr txBox="1"/>
          <p:nvPr/>
        </p:nvSpPr>
        <p:spPr>
          <a:xfrm>
            <a:off x="979158" y="715073"/>
            <a:ext cx="9517349" cy="2062103"/>
          </a:xfrm>
          <a:prstGeom prst="rect">
            <a:avLst/>
          </a:prstGeom>
          <a:noFill/>
        </p:spPr>
        <p:txBody>
          <a:bodyPr wrap="none" rtlCol="0">
            <a:spAutoFit/>
          </a:bodyPr>
          <a:lstStyle/>
          <a:p>
            <a:r>
              <a:rPr lang="en-US" altLang="zh-CN" sz="2400" b="1" dirty="0">
                <a:hlinkClick r:id="rId3"/>
              </a:rPr>
              <a:t>PPT</a:t>
            </a:r>
            <a:r>
              <a:rPr lang="zh-CN" altLang="en-US" sz="2400" b="1" dirty="0">
                <a:hlinkClick r:id="rId3"/>
              </a:rPr>
              <a:t>竞技场</a:t>
            </a:r>
            <a:r>
              <a:rPr lang="zh-CN" altLang="en-US" sz="2400" b="1" dirty="0"/>
              <a:t>  </a:t>
            </a:r>
            <a:r>
              <a:rPr lang="zh-CN" altLang="en-US" sz="2400" dirty="0">
                <a:solidFill>
                  <a:srgbClr val="000000"/>
                </a:solidFill>
                <a:latin typeface="微软雅黑" panose="020B0503020204020204" pitchFamily="34" charset="-122"/>
                <a:ea typeface="微软雅黑" panose="020B0503020204020204" pitchFamily="34" charset="-122"/>
              </a:rPr>
              <a:t>作品。</a:t>
            </a:r>
            <a:endParaRPr lang="en-US" altLang="zh-CN" sz="2400" dirty="0">
              <a:solidFill>
                <a:srgbClr val="000000"/>
              </a:solidFill>
              <a:latin typeface="微软雅黑" panose="020B0503020204020204" pitchFamily="34" charset="-122"/>
              <a:ea typeface="微软雅黑" panose="020B0503020204020204" pitchFamily="34" charset="-122"/>
            </a:endParaRPr>
          </a:p>
          <a:p>
            <a:endParaRPr lang="en-US" altLang="zh-TW" sz="2400" b="0" i="0" dirty="0">
              <a:solidFill>
                <a:srgbClr val="000000"/>
              </a:solidFill>
              <a:effectLst/>
              <a:latin typeface="微软雅黑" panose="020B0503020204020204" pitchFamily="34" charset="-122"/>
              <a:ea typeface="微软雅黑" panose="020B0503020204020204" pitchFamily="34" charset="-122"/>
            </a:endParaRPr>
          </a:p>
          <a:p>
            <a:r>
              <a:rPr lang="en-US" altLang="zh-CN" sz="2400" dirty="0">
                <a:solidFill>
                  <a:schemeClr val="tx1">
                    <a:lumMod val="85000"/>
                    <a:lumOff val="1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a:t>
            </a:r>
            <a:r>
              <a:rPr lang="zh-CN" altLang="en-US" sz="2400" dirty="0">
                <a:solidFill>
                  <a:schemeClr val="tx1">
                    <a:lumMod val="85000"/>
                    <a:lumOff val="1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模板网   </a:t>
            </a:r>
            <a:r>
              <a:rPr lang="en-US" altLang="zh-CN" sz="2400" dirty="0">
                <a:solidFill>
                  <a:schemeClr val="tx1">
                    <a:lumMod val="85000"/>
                    <a:lumOff val="1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hlinkClick r:id="rId4">
                  <a:extLst>
                    <a:ext uri="{A12FA001-AC4F-418D-AE19-62706E023703}">
                      <ahyp:hlinkClr xmlns:ahyp="http://schemas.microsoft.com/office/drawing/2018/hyperlinkcolor" val="tx"/>
                    </a:ext>
                  </a:extLst>
                </a:hlinkClick>
              </a:rPr>
              <a:t>www.51pptmoban.com</a:t>
            </a:r>
            <a:r>
              <a:rPr lang="en-US" altLang="zh-CN" sz="2400" dirty="0">
                <a:solidFill>
                  <a:schemeClr val="tx1">
                    <a:lumMod val="85000"/>
                    <a:lumOff val="1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  </a:t>
            </a:r>
            <a:r>
              <a:rPr lang="zh-CN" altLang="en-US" sz="2400" dirty="0">
                <a:solidFill>
                  <a:schemeClr val="tx1">
                    <a:lumMod val="85000"/>
                    <a:lumOff val="1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授权发布</a:t>
            </a:r>
            <a:endParaRPr lang="en-US" altLang="zh-CN" sz="2400" dirty="0">
              <a:solidFill>
                <a:schemeClr val="tx1">
                  <a:lumMod val="85000"/>
                  <a:lumOff val="1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a:p>
            <a:endParaRPr lang="en-US" altLang="zh-CN" sz="2400" dirty="0">
              <a:solidFill>
                <a:schemeClr val="tx1">
                  <a:lumMod val="85000"/>
                  <a:lumOff val="1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a:p>
            <a:r>
              <a:rPr lang="zh-CN" altLang="en-US" sz="32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仅供学习参考之用！禁止</a:t>
            </a:r>
            <a:r>
              <a:rPr lang="en-US" altLang="zh-CN" sz="32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PC/M/App</a:t>
            </a:r>
            <a:r>
              <a:rPr lang="zh-CN" altLang="en-US" sz="32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平台盗用贩卖！</a:t>
            </a:r>
          </a:p>
        </p:txBody>
      </p:sp>
      <p:sp>
        <p:nvSpPr>
          <p:cNvPr id="4" name="文本框 3">
            <a:extLst>
              <a:ext uri="{FF2B5EF4-FFF2-40B4-BE49-F238E27FC236}">
                <a16:creationId xmlns:a16="http://schemas.microsoft.com/office/drawing/2014/main" id="{ADF3773D-1A08-5FE5-E954-78522110419C}"/>
              </a:ext>
            </a:extLst>
          </p:cNvPr>
          <p:cNvSpPr txBox="1"/>
          <p:nvPr/>
        </p:nvSpPr>
        <p:spPr>
          <a:xfrm>
            <a:off x="979156" y="4899060"/>
            <a:ext cx="9955544" cy="1243867"/>
          </a:xfrm>
          <a:prstGeom prst="rect">
            <a:avLst/>
          </a:prstGeom>
          <a:noFill/>
        </p:spPr>
        <p:txBody>
          <a:bodyPr wrap="square">
            <a:spAutoFit/>
          </a:bodyPr>
          <a:lstStyle/>
          <a:p>
            <a:pPr>
              <a:lnSpc>
                <a:spcPct val="150000"/>
              </a:lnSpc>
            </a:pPr>
            <a:r>
              <a:rPr lang="zh-CN" altLang="en-US" sz="2400"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51PPT模板网，幻灯片演示模板及素材 </a:t>
            </a:r>
            <a:r>
              <a:rPr lang="zh-CN" altLang="en-US" sz="2800" b="1" dirty="0">
                <a:solidFill>
                  <a:schemeClr val="bg1"/>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免费 </a:t>
            </a:r>
            <a:r>
              <a:rPr lang="zh-CN" altLang="en-US" sz="2400"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下载！</a:t>
            </a:r>
          </a:p>
          <a:p>
            <a:pPr>
              <a:lnSpc>
                <a:spcPct val="150000"/>
              </a:lnSpc>
            </a:pPr>
            <a:r>
              <a:rPr lang="zh-CN" altLang="en-US" sz="2400"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 唯一访问网址：www.51pptmoban.com</a:t>
            </a:r>
          </a:p>
        </p:txBody>
      </p:sp>
    </p:spTree>
    <p:extLst>
      <p:ext uri="{BB962C8B-B14F-4D97-AF65-F5344CB8AC3E}">
        <p14:creationId xmlns:p14="http://schemas.microsoft.com/office/powerpoint/2010/main" val="83838517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 2013 - 2022</Template>
  <TotalTime>1467</TotalTime>
  <Words>712</Words>
  <Application>Microsoft Office PowerPoint</Application>
  <PresentationFormat>宽屏</PresentationFormat>
  <Paragraphs>108</Paragraphs>
  <Slides>6</Slides>
  <Notes>6</Notes>
  <HiddenSlides>0</HiddenSlides>
  <MMClips>0</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6</vt:i4>
      </vt:variant>
    </vt:vector>
  </HeadingPairs>
  <TitlesOfParts>
    <vt:vector size="25" baseType="lpstr">
      <vt:lpstr>Gotham Book</vt:lpstr>
      <vt:lpstr>HarmonyOS Sans SC Light</vt:lpstr>
      <vt:lpstr>Helvetica85-Heavy</vt:lpstr>
      <vt:lpstr>MiSans</vt:lpstr>
      <vt:lpstr>OPPOSans H</vt:lpstr>
      <vt:lpstr>OPPOSans R</vt:lpstr>
      <vt:lpstr>Roboto Regular</vt:lpstr>
      <vt:lpstr>Source Han Sans CN Bold</vt:lpstr>
      <vt:lpstr>Source Han Sans CN Medium</vt:lpstr>
      <vt:lpstr>Source Han Sans CN Regular</vt:lpstr>
      <vt:lpstr>阿里巴巴普惠体 2.0 55 Regular</vt:lpstr>
      <vt:lpstr>阿里巴巴普惠体 2.0 65 Medium</vt:lpstr>
      <vt:lpstr>等线</vt:lpstr>
      <vt:lpstr>等线 Light</vt:lpstr>
      <vt:lpstr>思源黑体 CN Bold</vt:lpstr>
      <vt:lpstr>微软雅黑</vt:lpstr>
      <vt:lpstr>Arial</vt:lpstr>
      <vt:lpstr>Helvetica</vt:lpstr>
      <vt:lpstr>Office 主题​​</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www.51pptmoban.com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渐变蓝蒙版医疗风项目汇报ppt模板</dc:title>
  <dc:creator>有几知鱼</dc:creator>
  <cp:keywords>PPT竞技场</cp:keywords>
  <dc:description>51PPT模板网，幻灯片演示模板及素材免费下载！_x000d_
51PPT模板网 唯一访问网址：www.51pptmoban.com</dc:description>
  <cp:lastModifiedBy>Power user</cp:lastModifiedBy>
  <cp:revision>60</cp:revision>
  <dcterms:created xsi:type="dcterms:W3CDTF">2023-03-15T02:29:02Z</dcterms:created>
  <dcterms:modified xsi:type="dcterms:W3CDTF">2023-04-24T13:45:03Z</dcterms:modified>
</cp:coreProperties>
</file>