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65" r:id="rId3"/>
    <p:sldId id="272" r:id="rId4"/>
    <p:sldId id="273" r:id="rId5"/>
    <p:sldId id="264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A4"/>
    <a:srgbClr val="004391"/>
    <a:srgbClr val="024D99"/>
    <a:srgbClr val="014C98"/>
    <a:srgbClr val="E0E7F0"/>
    <a:srgbClr val="CFDEED"/>
    <a:srgbClr val="CAD6EA"/>
    <a:srgbClr val="E5EAF7"/>
    <a:srgbClr val="E2EAF3"/>
    <a:srgbClr val="D3D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46" autoAdjust="0"/>
    <p:restoredTop sz="89084" autoAdjust="0"/>
  </p:normalViewPr>
  <p:slideViewPr>
    <p:cSldViewPr snapToGrid="0">
      <p:cViewPr varScale="1">
        <p:scale>
          <a:sx n="84" d="100"/>
          <a:sy n="84" d="100"/>
        </p:scale>
        <p:origin x="4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65123-8E3B-4B79-9449-248374BA403A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86A52-C60E-40CE-A41E-F31C56302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86A52-C60E-40CE-A41E-F31C563024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64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86A52-C60E-40CE-A41E-F31C563024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883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86A52-C60E-40CE-A41E-F31C563024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27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86A52-C60E-40CE-A41E-F31C563024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56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86A52-C60E-40CE-A41E-F31C563024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6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BFDE421-B936-B803-9921-8223ED31F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F13A2-833E-47AF-A1F7-85F0D98C0D54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C57D9F9-761E-5F31-FE2F-A67B4FA9B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C91042-0083-119E-9087-17EF9AFA2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A1BE-72E2-4FF7-A8CB-DFA6F346B2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216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0546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0CA714-1A62-8AEE-89FC-849211D95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3CB8A5-DFBD-57F9-496F-B89D141ED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2D24D9-7B0D-BE8F-89A9-E18E08888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F13A2-833E-47AF-A1F7-85F0D98C0D54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17F076-E73B-FCF0-0292-5F2ED0FBE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CCA805-6D99-E736-7836-A4D40BBB35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A1BE-72E2-4FF7-A8CB-DFA6F346B2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42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svg"/><Relationship Id="rId10" Type="http://schemas.openxmlformats.org/officeDocument/2006/relationships/image" Target="../media/image16.jpeg"/><Relationship Id="rId4" Type="http://schemas.openxmlformats.org/officeDocument/2006/relationships/image" Target="../media/image11.pn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7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4F107BEC-B380-CF82-5BDB-41C5745C42AF}"/>
              </a:ext>
            </a:extLst>
          </p:cNvPr>
          <p:cNvSpPr/>
          <p:nvPr/>
        </p:nvSpPr>
        <p:spPr>
          <a:xfrm>
            <a:off x="0" y="8289"/>
            <a:ext cx="12192000" cy="6849711"/>
          </a:xfrm>
          <a:prstGeom prst="roundRect">
            <a:avLst>
              <a:gd name="adj" fmla="val 0"/>
            </a:avLst>
          </a:prstGeom>
          <a:gradFill flip="none" rotWithShape="1">
            <a:gsLst>
              <a:gs pos="38000">
                <a:srgbClr val="005AA9">
                  <a:alpha val="85000"/>
                </a:srgbClr>
              </a:gs>
              <a:gs pos="75000">
                <a:srgbClr val="004391">
                  <a:alpha val="66000"/>
                </a:srgbClr>
              </a:gs>
              <a:gs pos="2000">
                <a:srgbClr val="0070C0">
                  <a:alpha val="5000"/>
                </a:srgbClr>
              </a:gs>
            </a:gsLst>
            <a:lin ang="10800000" scaled="1"/>
            <a:tileRect/>
          </a:gra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9C16B3-49E6-4688-568B-C6A5C30EC5DB}"/>
              </a:ext>
            </a:extLst>
          </p:cNvPr>
          <p:cNvSpPr txBox="1"/>
          <p:nvPr/>
        </p:nvSpPr>
        <p:spPr>
          <a:xfrm>
            <a:off x="418348" y="1390908"/>
            <a:ext cx="8181421" cy="166128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功能性出生缺陷疾病病因学研究和精准干预及救助体系构建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0EC19A-4B0C-1A79-5105-7F241913A3BA}"/>
              </a:ext>
            </a:extLst>
          </p:cNvPr>
          <p:cNvSpPr txBox="1"/>
          <p:nvPr/>
        </p:nvSpPr>
        <p:spPr>
          <a:xfrm>
            <a:off x="762000" y="4271763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项目申请人：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版式库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2FD638-2DDF-B6BC-5B96-1017E431986D}"/>
              </a:ext>
            </a:extLst>
          </p:cNvPr>
          <p:cNvSpPr txBox="1"/>
          <p:nvPr/>
        </p:nvSpPr>
        <p:spPr>
          <a:xfrm>
            <a:off x="762000" y="5540000"/>
            <a:ext cx="7711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项目牵头单位：医学科学院，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大学、卫生健康技术研究所、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科技大学、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A8B232-AE6E-97D0-CD89-048AA345E656}"/>
              </a:ext>
            </a:extLst>
          </p:cNvPr>
          <p:cNvSpPr txBox="1"/>
          <p:nvPr/>
        </p:nvSpPr>
        <p:spPr>
          <a:xfrm>
            <a:off x="762000" y="4798160"/>
            <a:ext cx="7796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项目负责单位：附属第一医院、版式库总医院、反卷医疗研究中心、中智医学研究所、版式库第一医院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EE62E2B-CBB6-7E2F-5DF6-EEBCF5E6EC64}"/>
              </a:ext>
            </a:extLst>
          </p:cNvPr>
          <p:cNvGrpSpPr/>
          <p:nvPr/>
        </p:nvGrpSpPr>
        <p:grpSpPr>
          <a:xfrm>
            <a:off x="483496" y="3127360"/>
            <a:ext cx="4648200" cy="307770"/>
            <a:chOff x="399487" y="1253718"/>
            <a:chExt cx="5245663" cy="364782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C843C3A3-8752-38AE-9AAE-9460A86B5186}"/>
                </a:ext>
              </a:extLst>
            </p:cNvPr>
            <p:cNvSpPr/>
            <p:nvPr/>
          </p:nvSpPr>
          <p:spPr>
            <a:xfrm>
              <a:off x="399487" y="1253718"/>
              <a:ext cx="5035125" cy="36478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51901CE-317A-1E44-2FE9-6E0359ACAB12}"/>
                </a:ext>
              </a:extLst>
            </p:cNvPr>
            <p:cNvSpPr/>
            <p:nvPr/>
          </p:nvSpPr>
          <p:spPr>
            <a:xfrm>
              <a:off x="399487" y="1282221"/>
              <a:ext cx="5245663" cy="328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kern="1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200" kern="1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Times New Roman" panose="02020603050405020304" pitchFamily="18" charset="0"/>
                </a:rPr>
                <a:t>生育健康及妇女儿童健康保障</a:t>
              </a:r>
              <a:r>
                <a:rPr lang="en-US" altLang="zh-CN" sz="1200" kern="1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200" kern="1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Times New Roman" panose="02020603050405020304" pitchFamily="18" charset="0"/>
                </a:rPr>
                <a:t>重点研发计划专项项目申报</a:t>
              </a:r>
              <a:r>
                <a:rPr lang="zh-CN" altLang="zh-CN" sz="12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44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3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7188BF8-FE68-158A-196E-405B7A86E861}"/>
              </a:ext>
            </a:extLst>
          </p:cNvPr>
          <p:cNvSpPr/>
          <p:nvPr/>
        </p:nvSpPr>
        <p:spPr>
          <a:xfrm>
            <a:off x="54754" y="15450"/>
            <a:ext cx="12315059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5000"/>
                  <a:alpha val="0"/>
                </a:schemeClr>
              </a:gs>
              <a:gs pos="35000">
                <a:schemeClr val="accent1">
                  <a:lumMod val="15000"/>
                  <a:lumOff val="85000"/>
                  <a:alpha val="69000"/>
                </a:schemeClr>
              </a:gs>
              <a:gs pos="100000">
                <a:schemeClr val="accent1">
                  <a:alpha val="0"/>
                  <a:lumMod val="0"/>
                  <a:lumOff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443B174-BF44-AC39-DAF9-B059F15616D6}"/>
              </a:ext>
            </a:extLst>
          </p:cNvPr>
          <p:cNvSpPr/>
          <p:nvPr/>
        </p:nvSpPr>
        <p:spPr>
          <a:xfrm>
            <a:off x="8760337" y="1225267"/>
            <a:ext cx="2399310" cy="5079916"/>
          </a:xfrm>
          <a:prstGeom prst="roundRect">
            <a:avLst>
              <a:gd name="adj" fmla="val 7998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accent1">
                  <a:lumMod val="10000"/>
                  <a:lumOff val="9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316E926-31B6-D7F0-8497-D1911173843A}"/>
              </a:ext>
            </a:extLst>
          </p:cNvPr>
          <p:cNvSpPr/>
          <p:nvPr/>
        </p:nvSpPr>
        <p:spPr>
          <a:xfrm>
            <a:off x="5457177" y="3130529"/>
            <a:ext cx="1216027" cy="1200757"/>
          </a:xfrm>
          <a:prstGeom prst="roundRect">
            <a:avLst>
              <a:gd name="adj" fmla="val 7998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accent1">
                  <a:lumMod val="10000"/>
                  <a:lumOff val="9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D62E54C-F06C-59F8-EEF5-62C1004961E2}"/>
              </a:ext>
            </a:extLst>
          </p:cNvPr>
          <p:cNvSpPr/>
          <p:nvPr/>
        </p:nvSpPr>
        <p:spPr>
          <a:xfrm>
            <a:off x="3317098" y="3154044"/>
            <a:ext cx="1216027" cy="1225614"/>
          </a:xfrm>
          <a:prstGeom prst="roundRect">
            <a:avLst>
              <a:gd name="adj" fmla="val 7998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accent1">
                  <a:lumMod val="10000"/>
                  <a:lumOff val="9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DF5CE9C-F265-E86C-A4A4-DADF782002FD}"/>
              </a:ext>
            </a:extLst>
          </p:cNvPr>
          <p:cNvSpPr/>
          <p:nvPr/>
        </p:nvSpPr>
        <p:spPr>
          <a:xfrm>
            <a:off x="941195" y="2910661"/>
            <a:ext cx="1577454" cy="1577454"/>
          </a:xfrm>
          <a:prstGeom prst="ellipse">
            <a:avLst/>
          </a:prstGeom>
          <a:gradFill>
            <a:gsLst>
              <a:gs pos="58000">
                <a:srgbClr val="0037A4"/>
              </a:gs>
              <a:gs pos="0">
                <a:srgbClr val="0070C0">
                  <a:alpha val="58000"/>
                </a:srgbClr>
              </a:gs>
            </a:gsLst>
            <a:lin ang="5400000" scaled="1"/>
          </a:gra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E498C51-82F2-4EA3-02C0-5E425CC273AD}"/>
              </a:ext>
            </a:extLst>
          </p:cNvPr>
          <p:cNvSpPr txBox="1"/>
          <p:nvPr/>
        </p:nvSpPr>
        <p:spPr>
          <a:xfrm>
            <a:off x="3979670" y="5011995"/>
            <a:ext cx="1970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有效评价及全程质量指标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4F19154-B583-D785-2373-1041264BABA8}"/>
              </a:ext>
            </a:extLst>
          </p:cNvPr>
          <p:cNvSpPr txBox="1"/>
          <p:nvPr/>
        </p:nvSpPr>
        <p:spPr>
          <a:xfrm>
            <a:off x="4103375" y="2423005"/>
            <a:ext cx="1723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系统全程闭环，质量评价持续改进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EE813A-0BDA-36F7-A12A-AEC4C976752F}"/>
              </a:ext>
            </a:extLst>
          </p:cNvPr>
          <p:cNvSpPr txBox="1"/>
          <p:nvPr/>
        </p:nvSpPr>
        <p:spPr>
          <a:xfrm>
            <a:off x="1027048" y="3488951"/>
            <a:ext cx="1424617" cy="461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靶点发现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52F8549-71E6-7D86-FE42-D76EB67DFDFB}"/>
              </a:ext>
            </a:extLst>
          </p:cNvPr>
          <p:cNvSpPr txBox="1"/>
          <p:nvPr/>
        </p:nvSpPr>
        <p:spPr>
          <a:xfrm>
            <a:off x="815127" y="4719593"/>
            <a:ext cx="1685361" cy="4850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多组学在药物机制解析和网络模型的研究</a:t>
            </a:r>
          </a:p>
          <a:p>
            <a:endParaRPr lang="zh-CN" altLang="en-US" dirty="0"/>
          </a:p>
        </p:txBody>
      </p: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7E785BAE-848E-6309-9302-45D356D39E80}"/>
              </a:ext>
            </a:extLst>
          </p:cNvPr>
          <p:cNvCxnSpPr>
            <a:cxnSpLocks/>
          </p:cNvCxnSpPr>
          <p:nvPr/>
        </p:nvCxnSpPr>
        <p:spPr>
          <a:xfrm>
            <a:off x="3500465" y="3645679"/>
            <a:ext cx="778977" cy="0"/>
          </a:xfrm>
          <a:prstGeom prst="straightConnector1">
            <a:avLst/>
          </a:prstGeom>
          <a:ln w="19050">
            <a:solidFill>
              <a:srgbClr val="0167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1AB8C846-A6B9-6200-841C-F7D99B2AB1E0}"/>
              </a:ext>
            </a:extLst>
          </p:cNvPr>
          <p:cNvCxnSpPr>
            <a:cxnSpLocks/>
          </p:cNvCxnSpPr>
          <p:nvPr/>
        </p:nvCxnSpPr>
        <p:spPr>
          <a:xfrm flipH="1">
            <a:off x="3500465" y="3856981"/>
            <a:ext cx="778977" cy="0"/>
          </a:xfrm>
          <a:prstGeom prst="straightConnector1">
            <a:avLst/>
          </a:prstGeom>
          <a:ln w="19050">
            <a:solidFill>
              <a:srgbClr val="0167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E834B88-3322-C422-AE0F-B4454311A431}"/>
              </a:ext>
            </a:extLst>
          </p:cNvPr>
          <p:cNvSpPr txBox="1"/>
          <p:nvPr/>
        </p:nvSpPr>
        <p:spPr>
          <a:xfrm>
            <a:off x="3500465" y="3305951"/>
            <a:ext cx="8492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成果转化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6E2DAE0-6BAA-2251-86C6-740E26A9130D}"/>
              </a:ext>
            </a:extLst>
          </p:cNvPr>
          <p:cNvSpPr txBox="1"/>
          <p:nvPr/>
        </p:nvSpPr>
        <p:spPr>
          <a:xfrm>
            <a:off x="3487590" y="3947183"/>
            <a:ext cx="8492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效果反馈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AA93D6B-45D9-580C-3D7D-4BFA7B091414}"/>
              </a:ext>
            </a:extLst>
          </p:cNvPr>
          <p:cNvCxnSpPr>
            <a:cxnSpLocks/>
          </p:cNvCxnSpPr>
          <p:nvPr/>
        </p:nvCxnSpPr>
        <p:spPr>
          <a:xfrm>
            <a:off x="4933048" y="2968263"/>
            <a:ext cx="23482" cy="149673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418A0A2-EE55-6204-DD27-09EECF9ACD6A}"/>
              </a:ext>
            </a:extLst>
          </p:cNvPr>
          <p:cNvGrpSpPr/>
          <p:nvPr/>
        </p:nvGrpSpPr>
        <p:grpSpPr>
          <a:xfrm>
            <a:off x="5684831" y="3216691"/>
            <a:ext cx="856278" cy="868991"/>
            <a:chOff x="6050345" y="3056915"/>
            <a:chExt cx="856278" cy="868991"/>
          </a:xfrm>
        </p:grpSpPr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ADF366DF-AF35-6535-8DD3-696C36EFF174}"/>
                </a:ext>
              </a:extLst>
            </p:cNvPr>
            <p:cNvCxnSpPr>
              <a:cxnSpLocks/>
            </p:cNvCxnSpPr>
            <p:nvPr/>
          </p:nvCxnSpPr>
          <p:spPr>
            <a:xfrm>
              <a:off x="6055472" y="3382835"/>
              <a:ext cx="778977" cy="0"/>
            </a:xfrm>
            <a:prstGeom prst="straightConnector1">
              <a:avLst/>
            </a:prstGeom>
            <a:ln w="19050">
              <a:solidFill>
                <a:srgbClr val="0167B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>
              <a:extLst>
                <a:ext uri="{FF2B5EF4-FFF2-40B4-BE49-F238E27FC236}">
                  <a16:creationId xmlns:a16="http://schemas.microsoft.com/office/drawing/2014/main" id="{8CC9B939-6786-129B-7EFD-532137075A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55472" y="3605449"/>
              <a:ext cx="778977" cy="0"/>
            </a:xfrm>
            <a:prstGeom prst="straightConnector1">
              <a:avLst/>
            </a:prstGeom>
            <a:ln w="19050">
              <a:solidFill>
                <a:srgbClr val="0167B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BC9003E-4BA4-5609-BD52-740F0D606A4A}"/>
                </a:ext>
              </a:extLst>
            </p:cNvPr>
            <p:cNvSpPr txBox="1"/>
            <p:nvPr/>
          </p:nvSpPr>
          <p:spPr>
            <a:xfrm>
              <a:off x="6050345" y="3056915"/>
              <a:ext cx="8492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应用实践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CB1B0FC-0730-1614-C6D8-B0320DD6F2F7}"/>
                </a:ext>
              </a:extLst>
            </p:cNvPr>
            <p:cNvSpPr txBox="1"/>
            <p:nvPr/>
          </p:nvSpPr>
          <p:spPr>
            <a:xfrm>
              <a:off x="6057329" y="3648907"/>
              <a:ext cx="8492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验证优化</a:t>
              </a:r>
            </a:p>
          </p:txBody>
        </p:sp>
      </p:grp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D800C0F9-A5A0-0281-26AB-5FB121EEBCA4}"/>
              </a:ext>
            </a:extLst>
          </p:cNvPr>
          <p:cNvCxnSpPr>
            <a:cxnSpLocks/>
          </p:cNvCxnSpPr>
          <p:nvPr/>
        </p:nvCxnSpPr>
        <p:spPr>
          <a:xfrm>
            <a:off x="8517980" y="268199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箭头连接符 106">
            <a:extLst>
              <a:ext uri="{FF2B5EF4-FFF2-40B4-BE49-F238E27FC236}">
                <a16:creationId xmlns:a16="http://schemas.microsoft.com/office/drawing/2014/main" id="{5F4D4166-A964-4428-42B0-CC2AD498CC31}"/>
              </a:ext>
            </a:extLst>
          </p:cNvPr>
          <p:cNvCxnSpPr>
            <a:cxnSpLocks/>
          </p:cNvCxnSpPr>
          <p:nvPr/>
        </p:nvCxnSpPr>
        <p:spPr>
          <a:xfrm flipH="1">
            <a:off x="3166220" y="1745576"/>
            <a:ext cx="3723311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箭头连接符 109">
            <a:extLst>
              <a:ext uri="{FF2B5EF4-FFF2-40B4-BE49-F238E27FC236}">
                <a16:creationId xmlns:a16="http://schemas.microsoft.com/office/drawing/2014/main" id="{6D5DFF7F-5ED7-C0CA-0F3A-C1D3F7B414D4}"/>
              </a:ext>
            </a:extLst>
          </p:cNvPr>
          <p:cNvCxnSpPr>
            <a:cxnSpLocks/>
          </p:cNvCxnSpPr>
          <p:nvPr/>
        </p:nvCxnSpPr>
        <p:spPr>
          <a:xfrm flipH="1">
            <a:off x="3166220" y="5502478"/>
            <a:ext cx="3723311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E7D97D7-F590-BBAA-36DE-BB46DB1CB1A5}"/>
              </a:ext>
            </a:extLst>
          </p:cNvPr>
          <p:cNvSpPr txBox="1"/>
          <p:nvPr/>
        </p:nvSpPr>
        <p:spPr>
          <a:xfrm>
            <a:off x="4195228" y="5603459"/>
            <a:ext cx="1739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多组学数据库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3A388E0A-3406-1CE3-FEDE-21EF01B4DFDE}"/>
              </a:ext>
            </a:extLst>
          </p:cNvPr>
          <p:cNvSpPr txBox="1"/>
          <p:nvPr/>
        </p:nvSpPr>
        <p:spPr>
          <a:xfrm>
            <a:off x="4195228" y="1273479"/>
            <a:ext cx="1552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队列数据库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E2DE9A-3BCE-85AE-B383-4349678DC915}"/>
              </a:ext>
            </a:extLst>
          </p:cNvPr>
          <p:cNvSpPr txBox="1"/>
          <p:nvPr/>
        </p:nvSpPr>
        <p:spPr>
          <a:xfrm>
            <a:off x="7137581" y="3455280"/>
            <a:ext cx="1424617" cy="461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4400" b="1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应用示范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7A8DD6-8FD0-4DED-6749-1612E4E4175E}"/>
              </a:ext>
            </a:extLst>
          </p:cNvPr>
          <p:cNvGrpSpPr/>
          <p:nvPr/>
        </p:nvGrpSpPr>
        <p:grpSpPr>
          <a:xfrm>
            <a:off x="4157933" y="2022599"/>
            <a:ext cx="1781361" cy="400110"/>
            <a:chOff x="4157933" y="2022599"/>
            <a:chExt cx="1781361" cy="40011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5B835C5D-7FF6-01DA-4E19-E777A1903D9E}"/>
                </a:ext>
              </a:extLst>
            </p:cNvPr>
            <p:cNvSpPr/>
            <p:nvPr/>
          </p:nvSpPr>
          <p:spPr>
            <a:xfrm flipV="1">
              <a:off x="4157933" y="2054227"/>
              <a:ext cx="1614423" cy="344317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rgbClr val="0037A4"/>
                </a:gs>
                <a:gs pos="0">
                  <a:srgbClr val="0070C0">
                    <a:alpha val="58000"/>
                  </a:srgbClr>
                </a:gs>
              </a:gsLst>
              <a:lin ang="54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E4B0883-79C5-E580-DE38-8C6F6332DB66}"/>
                </a:ext>
              </a:extLst>
            </p:cNvPr>
            <p:cNvSpPr txBox="1"/>
            <p:nvPr/>
          </p:nvSpPr>
          <p:spPr>
            <a:xfrm>
              <a:off x="4324870" y="2022599"/>
              <a:ext cx="1614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主要环节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9718CDA-5883-4E36-1D39-DDBB04A968DD}"/>
              </a:ext>
            </a:extLst>
          </p:cNvPr>
          <p:cNvSpPr txBox="1"/>
          <p:nvPr/>
        </p:nvSpPr>
        <p:spPr>
          <a:xfrm>
            <a:off x="9107141" y="5016262"/>
            <a:ext cx="1723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医学自然语言结构化处理系统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D41108-DB70-3973-0939-946744108A22}"/>
              </a:ext>
            </a:extLst>
          </p:cNvPr>
          <p:cNvSpPr txBox="1"/>
          <p:nvPr/>
        </p:nvSpPr>
        <p:spPr>
          <a:xfrm>
            <a:off x="9022033" y="2408761"/>
            <a:ext cx="1723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综合服务数据库云平台建设</a:t>
            </a:r>
          </a:p>
        </p:txBody>
      </p: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799A9E24-895A-DBD4-2ADF-81173AC9B914}"/>
              </a:ext>
            </a:extLst>
          </p:cNvPr>
          <p:cNvCxnSpPr>
            <a:cxnSpLocks/>
          </p:cNvCxnSpPr>
          <p:nvPr/>
        </p:nvCxnSpPr>
        <p:spPr>
          <a:xfrm>
            <a:off x="10037070" y="3242823"/>
            <a:ext cx="0" cy="1046707"/>
          </a:xfrm>
          <a:prstGeom prst="straightConnector1">
            <a:avLst/>
          </a:prstGeom>
          <a:ln w="57150">
            <a:solidFill>
              <a:srgbClr val="0167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箭头连接符 99">
            <a:extLst>
              <a:ext uri="{FF2B5EF4-FFF2-40B4-BE49-F238E27FC236}">
                <a16:creationId xmlns:a16="http://schemas.microsoft.com/office/drawing/2014/main" id="{688BB417-3480-C5B4-CEDA-B7F6C4967EA0}"/>
              </a:ext>
            </a:extLst>
          </p:cNvPr>
          <p:cNvCxnSpPr>
            <a:cxnSpLocks/>
          </p:cNvCxnSpPr>
          <p:nvPr/>
        </p:nvCxnSpPr>
        <p:spPr>
          <a:xfrm flipH="1" flipV="1">
            <a:off x="9803887" y="3236650"/>
            <a:ext cx="1" cy="992451"/>
          </a:xfrm>
          <a:prstGeom prst="straightConnector1">
            <a:avLst/>
          </a:prstGeom>
          <a:ln w="57150">
            <a:solidFill>
              <a:srgbClr val="0167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F2D28265-3D5A-0C89-68CE-BB2E357BEC76}"/>
              </a:ext>
            </a:extLst>
          </p:cNvPr>
          <p:cNvSpPr txBox="1"/>
          <p:nvPr/>
        </p:nvSpPr>
        <p:spPr>
          <a:xfrm>
            <a:off x="9375991" y="3404338"/>
            <a:ext cx="400110" cy="841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/>
              <a:t>专员质控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A356132-A8BF-71DD-A9B8-6C15E14FA858}"/>
              </a:ext>
            </a:extLst>
          </p:cNvPr>
          <p:cNvSpPr txBox="1"/>
          <p:nvPr/>
        </p:nvSpPr>
        <p:spPr>
          <a:xfrm>
            <a:off x="10075253" y="3377895"/>
            <a:ext cx="400110" cy="841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/>
              <a:t>建设推广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778FB8C-0443-ADA2-4AF1-2B9533F1C9F9}"/>
              </a:ext>
            </a:extLst>
          </p:cNvPr>
          <p:cNvSpPr txBox="1"/>
          <p:nvPr/>
        </p:nvSpPr>
        <p:spPr>
          <a:xfrm>
            <a:off x="257110" y="451225"/>
            <a:ext cx="3410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61000">
                      <a:srgbClr val="0167BB"/>
                    </a:gs>
                    <a:gs pos="26000">
                      <a:srgbClr val="0037A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课题间相互关系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7C7D17E-410D-F7A5-04EA-E29321CD3D86}"/>
              </a:ext>
            </a:extLst>
          </p:cNvPr>
          <p:cNvGrpSpPr/>
          <p:nvPr/>
        </p:nvGrpSpPr>
        <p:grpSpPr>
          <a:xfrm>
            <a:off x="4195228" y="4561984"/>
            <a:ext cx="1781361" cy="400110"/>
            <a:chOff x="4157933" y="2022599"/>
            <a:chExt cx="1781361" cy="40011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90F0169-6D8C-AB96-ACBC-D0B80897CA41}"/>
                </a:ext>
              </a:extLst>
            </p:cNvPr>
            <p:cNvSpPr/>
            <p:nvPr/>
          </p:nvSpPr>
          <p:spPr>
            <a:xfrm flipV="1">
              <a:off x="4157933" y="2054227"/>
              <a:ext cx="1614423" cy="344317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rgbClr val="0037A4"/>
                </a:gs>
                <a:gs pos="0">
                  <a:srgbClr val="0070C0">
                    <a:alpha val="58000"/>
                  </a:srgbClr>
                </a:gs>
              </a:gsLst>
              <a:lin ang="54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2E37998-825C-8ECB-B59B-1137D963BE59}"/>
                </a:ext>
              </a:extLst>
            </p:cNvPr>
            <p:cNvSpPr txBox="1"/>
            <p:nvPr/>
          </p:nvSpPr>
          <p:spPr>
            <a:xfrm>
              <a:off x="4324870" y="2022599"/>
              <a:ext cx="1614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反馈控制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18614F1-61D8-477E-00DE-0C6672972C86}"/>
              </a:ext>
            </a:extLst>
          </p:cNvPr>
          <p:cNvGrpSpPr/>
          <p:nvPr/>
        </p:nvGrpSpPr>
        <p:grpSpPr>
          <a:xfrm>
            <a:off x="9080998" y="2024402"/>
            <a:ext cx="1696253" cy="400110"/>
            <a:chOff x="4157933" y="2022599"/>
            <a:chExt cx="1781361" cy="40011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4701EE6B-21E8-1582-E157-968C4641E63A}"/>
                </a:ext>
              </a:extLst>
            </p:cNvPr>
            <p:cNvSpPr/>
            <p:nvPr/>
          </p:nvSpPr>
          <p:spPr>
            <a:xfrm flipV="1">
              <a:off x="4157933" y="2054227"/>
              <a:ext cx="1614423" cy="344317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rgbClr val="0037A4"/>
                </a:gs>
                <a:gs pos="0">
                  <a:srgbClr val="0070C0">
                    <a:alpha val="58000"/>
                  </a:srgbClr>
                </a:gs>
              </a:gsLst>
              <a:lin ang="54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6D760A5-ECD2-FDE9-0E22-1CA768AC06B0}"/>
                </a:ext>
              </a:extLst>
            </p:cNvPr>
            <p:cNvSpPr txBox="1"/>
            <p:nvPr/>
          </p:nvSpPr>
          <p:spPr>
            <a:xfrm>
              <a:off x="4324870" y="2022599"/>
              <a:ext cx="1614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平台建设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3B90FF5-0784-2109-5905-B86880403CC3}"/>
              </a:ext>
            </a:extLst>
          </p:cNvPr>
          <p:cNvGrpSpPr/>
          <p:nvPr/>
        </p:nvGrpSpPr>
        <p:grpSpPr>
          <a:xfrm>
            <a:off x="9114010" y="4617119"/>
            <a:ext cx="1820076" cy="400110"/>
            <a:chOff x="4157933" y="2026330"/>
            <a:chExt cx="1820076" cy="400110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66DEB07-5F64-0884-C28D-75340B2D04F0}"/>
                </a:ext>
              </a:extLst>
            </p:cNvPr>
            <p:cNvSpPr/>
            <p:nvPr/>
          </p:nvSpPr>
          <p:spPr>
            <a:xfrm flipV="1">
              <a:off x="4157933" y="2054227"/>
              <a:ext cx="1614423" cy="344317"/>
            </a:xfrm>
            <a:prstGeom prst="roundRect">
              <a:avLst>
                <a:gd name="adj" fmla="val 50000"/>
              </a:avLst>
            </a:prstGeom>
            <a:gradFill>
              <a:gsLst>
                <a:gs pos="58000">
                  <a:srgbClr val="0037A4"/>
                </a:gs>
                <a:gs pos="0">
                  <a:srgbClr val="0070C0">
                    <a:alpha val="58000"/>
                  </a:srgbClr>
                </a:gs>
              </a:gsLst>
              <a:lin ang="5400000" scaled="1"/>
            </a:gradFill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B036E05-AF01-9A3D-F3F9-706DACE36255}"/>
                </a:ext>
              </a:extLst>
            </p:cNvPr>
            <p:cNvSpPr txBox="1"/>
            <p:nvPr/>
          </p:nvSpPr>
          <p:spPr>
            <a:xfrm>
              <a:off x="4363585" y="2026330"/>
              <a:ext cx="1614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思源宋体 CN ExtraLight" panose="02020200000000000000" pitchFamily="18" charset="-122"/>
                  <a:ea typeface="思源宋体 CN ExtraLight" panose="02020200000000000000" pitchFamily="18" charset="-122"/>
                </a:rPr>
                <a:t>技术研发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5912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3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47EB7E5-9F21-D730-0433-59519A339FAB}"/>
              </a:ext>
            </a:extLst>
          </p:cNvPr>
          <p:cNvSpPr/>
          <p:nvPr/>
        </p:nvSpPr>
        <p:spPr>
          <a:xfrm>
            <a:off x="58129" y="-104631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5000"/>
                  <a:alpha val="0"/>
                </a:schemeClr>
              </a:gs>
              <a:gs pos="35000">
                <a:schemeClr val="accent1">
                  <a:lumMod val="15000"/>
                  <a:lumOff val="85000"/>
                  <a:alpha val="69000"/>
                </a:schemeClr>
              </a:gs>
              <a:gs pos="100000">
                <a:schemeClr val="accent1">
                  <a:alpha val="0"/>
                  <a:lumMod val="0"/>
                  <a:lumOff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AD7F5CF-0C34-BF9B-573E-8A7A6A0872DB}"/>
              </a:ext>
            </a:extLst>
          </p:cNvPr>
          <p:cNvSpPr/>
          <p:nvPr/>
        </p:nvSpPr>
        <p:spPr>
          <a:xfrm>
            <a:off x="246790" y="1276005"/>
            <a:ext cx="7234529" cy="4735403"/>
          </a:xfrm>
          <a:prstGeom prst="roundRect">
            <a:avLst>
              <a:gd name="adj" fmla="val 7998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accent1">
                  <a:lumMod val="10000"/>
                  <a:lumOff val="9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0F73430-C20D-9B99-633B-66F8D48FF2EB}"/>
              </a:ext>
            </a:extLst>
          </p:cNvPr>
          <p:cNvSpPr/>
          <p:nvPr/>
        </p:nvSpPr>
        <p:spPr>
          <a:xfrm>
            <a:off x="8857845" y="0"/>
            <a:ext cx="3334155" cy="6858000"/>
          </a:xfrm>
          <a:prstGeom prst="roundRect">
            <a:avLst>
              <a:gd name="adj" fmla="val 0"/>
            </a:avLst>
          </a:prstGeom>
          <a:gradFill>
            <a:gsLst>
              <a:gs pos="58000">
                <a:srgbClr val="0037A4"/>
              </a:gs>
              <a:gs pos="0">
                <a:srgbClr val="0070C0">
                  <a:alpha val="58000"/>
                </a:srgbClr>
              </a:gs>
            </a:gsLst>
            <a:lin ang="5400000" scaled="1"/>
          </a:gra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6A0C61-392C-C699-39AD-17065E038D4E}"/>
              </a:ext>
            </a:extLst>
          </p:cNvPr>
          <p:cNvSpPr txBox="1"/>
          <p:nvPr/>
        </p:nvSpPr>
        <p:spPr>
          <a:xfrm>
            <a:off x="257110" y="490949"/>
            <a:ext cx="6083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61000">
                      <a:srgbClr val="0167BB"/>
                    </a:gs>
                    <a:gs pos="26000">
                      <a:srgbClr val="004392"/>
                    </a:gs>
                    <a:gs pos="100000">
                      <a:srgbClr val="0167BB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立项依据</a:t>
            </a:r>
            <a:r>
              <a:rPr lang="en-US" altLang="zh-CN" sz="3200" dirty="0">
                <a:gradFill>
                  <a:gsLst>
                    <a:gs pos="61000">
                      <a:srgbClr val="0167BB"/>
                    </a:gs>
                    <a:gs pos="26000">
                      <a:srgbClr val="004392"/>
                    </a:gs>
                    <a:gs pos="100000">
                      <a:srgbClr val="0167BB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— </a:t>
            </a:r>
            <a:r>
              <a:rPr lang="zh-CN" altLang="en-US" sz="3200" dirty="0">
                <a:gradFill>
                  <a:gsLst>
                    <a:gs pos="61000">
                      <a:srgbClr val="0167BB"/>
                    </a:gs>
                    <a:gs pos="26000">
                      <a:srgbClr val="004392"/>
                    </a:gs>
                    <a:gs pos="100000">
                      <a:srgbClr val="0167BB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国内外研究现状对比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E0E61C-35EB-4DAC-2095-2D98F26CFA8A}"/>
              </a:ext>
            </a:extLst>
          </p:cNvPr>
          <p:cNvSpPr txBox="1"/>
          <p:nvPr/>
        </p:nvSpPr>
        <p:spPr>
          <a:xfrm>
            <a:off x="1295782" y="1711274"/>
            <a:ext cx="933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国外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5BAD9BB-A043-5958-C46B-F27E84992F7F}"/>
              </a:ext>
            </a:extLst>
          </p:cNvPr>
          <p:cNvCxnSpPr>
            <a:cxnSpLocks/>
          </p:cNvCxnSpPr>
          <p:nvPr/>
        </p:nvCxnSpPr>
        <p:spPr>
          <a:xfrm>
            <a:off x="390455" y="2753674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5366827-CEF9-C8C9-F283-63DA84407407}"/>
              </a:ext>
            </a:extLst>
          </p:cNvPr>
          <p:cNvCxnSpPr>
            <a:cxnSpLocks/>
          </p:cNvCxnSpPr>
          <p:nvPr/>
        </p:nvCxnSpPr>
        <p:spPr>
          <a:xfrm>
            <a:off x="453073" y="3682891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7E85C62-6125-5DC9-CF5B-2A6644C58038}"/>
              </a:ext>
            </a:extLst>
          </p:cNvPr>
          <p:cNvCxnSpPr>
            <a:cxnSpLocks/>
          </p:cNvCxnSpPr>
          <p:nvPr/>
        </p:nvCxnSpPr>
        <p:spPr>
          <a:xfrm>
            <a:off x="453073" y="4612108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55A159A-71B5-2009-37FD-5B46F67F2DE0}"/>
              </a:ext>
            </a:extLst>
          </p:cNvPr>
          <p:cNvCxnSpPr>
            <a:cxnSpLocks/>
          </p:cNvCxnSpPr>
          <p:nvPr/>
        </p:nvCxnSpPr>
        <p:spPr>
          <a:xfrm>
            <a:off x="453073" y="5541324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B9424A4A-06D8-875F-288D-A20548C63F0E}"/>
              </a:ext>
            </a:extLst>
          </p:cNvPr>
          <p:cNvSpPr txBox="1"/>
          <p:nvPr/>
        </p:nvSpPr>
        <p:spPr>
          <a:xfrm>
            <a:off x="743189" y="2290411"/>
            <a:ext cx="2241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单细胞多组学技术成熟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CB92B9A-30AE-276D-DAFB-2E07A86ADA04}"/>
              </a:ext>
            </a:extLst>
          </p:cNvPr>
          <p:cNvSpPr txBox="1"/>
          <p:nvPr/>
        </p:nvSpPr>
        <p:spPr>
          <a:xfrm>
            <a:off x="743189" y="4908206"/>
            <a:ext cx="2363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建设集成平台</a:t>
            </a: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提高医疗质量和安全。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2F35A1C-26FE-DD30-B882-35266637A9AC}"/>
              </a:ext>
            </a:extLst>
          </p:cNvPr>
          <p:cNvSpPr txBox="1"/>
          <p:nvPr/>
        </p:nvSpPr>
        <p:spPr>
          <a:xfrm>
            <a:off x="743189" y="3994526"/>
            <a:ext cx="2241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建立互助共享联盟，形成创新合力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04BB38-E4AA-96F6-EDEC-49B119139B78}"/>
              </a:ext>
            </a:extLst>
          </p:cNvPr>
          <p:cNvSpPr txBox="1"/>
          <p:nvPr/>
        </p:nvSpPr>
        <p:spPr>
          <a:xfrm>
            <a:off x="743189" y="3060765"/>
            <a:ext cx="2241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利用转录组学和代谢组学来分析疾病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DC373B4-477A-D68D-2CBD-48557E9D6749}"/>
              </a:ext>
            </a:extLst>
          </p:cNvPr>
          <p:cNvCxnSpPr>
            <a:cxnSpLocks/>
          </p:cNvCxnSpPr>
          <p:nvPr/>
        </p:nvCxnSpPr>
        <p:spPr>
          <a:xfrm>
            <a:off x="4510017" y="2775294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76F135E-DE34-35F9-A5F6-BDD3372061E0}"/>
              </a:ext>
            </a:extLst>
          </p:cNvPr>
          <p:cNvCxnSpPr>
            <a:cxnSpLocks/>
          </p:cNvCxnSpPr>
          <p:nvPr/>
        </p:nvCxnSpPr>
        <p:spPr>
          <a:xfrm>
            <a:off x="4510017" y="5581994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85A89C2-5A59-A3F6-C134-207793910D07}"/>
              </a:ext>
            </a:extLst>
          </p:cNvPr>
          <p:cNvCxnSpPr>
            <a:cxnSpLocks/>
          </p:cNvCxnSpPr>
          <p:nvPr/>
        </p:nvCxnSpPr>
        <p:spPr>
          <a:xfrm>
            <a:off x="4510017" y="4646428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8CD1457-BFE6-C816-420F-42F4289EE589}"/>
              </a:ext>
            </a:extLst>
          </p:cNvPr>
          <p:cNvCxnSpPr>
            <a:cxnSpLocks/>
          </p:cNvCxnSpPr>
          <p:nvPr/>
        </p:nvCxnSpPr>
        <p:spPr>
          <a:xfrm>
            <a:off x="4510017" y="3710861"/>
            <a:ext cx="29083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B23168EF-A192-2A45-3C5E-1BDD672B3CE7}"/>
              </a:ext>
            </a:extLst>
          </p:cNvPr>
          <p:cNvSpPr txBox="1"/>
          <p:nvPr/>
        </p:nvSpPr>
        <p:spPr>
          <a:xfrm>
            <a:off x="4715939" y="2126800"/>
            <a:ext cx="2476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利用数据揭示疾病与正常组织间的差异表达模式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A59F911-1909-64BF-FD97-9C945B7E840A}"/>
              </a:ext>
            </a:extLst>
          </p:cNvPr>
          <p:cNvSpPr txBox="1"/>
          <p:nvPr/>
        </p:nvSpPr>
        <p:spPr>
          <a:xfrm>
            <a:off x="4715939" y="3090687"/>
            <a:ext cx="2476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多组学角度考虑问题，获取对应疾病的治疗手段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953471-A2AC-6744-D8E1-E948C92D3E65}"/>
              </a:ext>
            </a:extLst>
          </p:cNvPr>
          <p:cNvSpPr txBox="1"/>
          <p:nvPr/>
        </p:nvSpPr>
        <p:spPr>
          <a:xfrm>
            <a:off x="4715939" y="4028846"/>
            <a:ext cx="2575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全国多中心建设网络，培训</a:t>
            </a: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200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名专科医生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2BD9FD7-4471-B49F-A930-B27562191B44}"/>
              </a:ext>
            </a:extLst>
          </p:cNvPr>
          <p:cNvSpPr txBox="1"/>
          <p:nvPr/>
        </p:nvSpPr>
        <p:spPr>
          <a:xfrm>
            <a:off x="4715939" y="4942525"/>
            <a:ext cx="2491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创建安全监督方式，建立安全指标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9EE53A8-FCAB-0D64-F469-3800DFAF118E}"/>
              </a:ext>
            </a:extLst>
          </p:cNvPr>
          <p:cNvSpPr txBox="1"/>
          <p:nvPr/>
        </p:nvSpPr>
        <p:spPr>
          <a:xfrm>
            <a:off x="3364212" y="3178917"/>
            <a:ext cx="12992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61000">
                      <a:srgbClr val="0167BB"/>
                    </a:gs>
                    <a:gs pos="26000">
                      <a:srgbClr val="004392"/>
                    </a:gs>
                    <a:gs pos="100000">
                      <a:srgbClr val="0167BB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VS</a:t>
            </a:r>
            <a:endParaRPr lang="zh-CN" altLang="en-US" sz="6600" dirty="0">
              <a:gradFill>
                <a:gsLst>
                  <a:gs pos="61000">
                    <a:srgbClr val="0167BB"/>
                  </a:gs>
                  <a:gs pos="26000">
                    <a:srgbClr val="004392"/>
                  </a:gs>
                  <a:gs pos="100000">
                    <a:srgbClr val="0167BB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F9C42FE-4E6B-894D-E5F3-38B7B98DB48E}"/>
              </a:ext>
            </a:extLst>
          </p:cNvPr>
          <p:cNvSpPr txBox="1"/>
          <p:nvPr/>
        </p:nvSpPr>
        <p:spPr>
          <a:xfrm>
            <a:off x="9019643" y="4785094"/>
            <a:ext cx="2897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数据的完整性和准确性欠缺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2BBE00-6A5F-FE9F-93E6-11A8FA19D509}"/>
              </a:ext>
            </a:extLst>
          </p:cNvPr>
          <p:cNvSpPr txBox="1"/>
          <p:nvPr/>
        </p:nvSpPr>
        <p:spPr>
          <a:xfrm>
            <a:off x="8869362" y="4124966"/>
            <a:ext cx="326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人才与机构资源少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252AD7D-51CB-AB1A-C07D-1C88C08F0759}"/>
              </a:ext>
            </a:extLst>
          </p:cNvPr>
          <p:cNvSpPr txBox="1"/>
          <p:nvPr/>
        </p:nvSpPr>
        <p:spPr>
          <a:xfrm>
            <a:off x="8922618" y="2044189"/>
            <a:ext cx="3022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医学研究内容与深度不足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15F3DA3-0720-02DB-5C77-27432B0BCAAA}"/>
              </a:ext>
            </a:extLst>
          </p:cNvPr>
          <p:cNvSpPr txBox="1"/>
          <p:nvPr/>
        </p:nvSpPr>
        <p:spPr>
          <a:xfrm>
            <a:off x="8985620" y="3088078"/>
            <a:ext cx="29595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资金投入和政策支持不足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6664044-8968-7DA0-D1A9-5E0A94100093}"/>
              </a:ext>
            </a:extLst>
          </p:cNvPr>
          <p:cNvSpPr txBox="1"/>
          <p:nvPr/>
        </p:nvSpPr>
        <p:spPr>
          <a:xfrm>
            <a:off x="5439150" y="1693456"/>
            <a:ext cx="1136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国内</a:t>
            </a:r>
          </a:p>
        </p:txBody>
      </p:sp>
      <p:sp>
        <p:nvSpPr>
          <p:cNvPr id="44" name="箭头: 右 43">
            <a:extLst>
              <a:ext uri="{FF2B5EF4-FFF2-40B4-BE49-F238E27FC236}">
                <a16:creationId xmlns:a16="http://schemas.microsoft.com/office/drawing/2014/main" id="{42311682-BA84-01E7-CBE6-0F274CD96466}"/>
              </a:ext>
            </a:extLst>
          </p:cNvPr>
          <p:cNvSpPr/>
          <p:nvPr/>
        </p:nvSpPr>
        <p:spPr>
          <a:xfrm>
            <a:off x="7622820" y="3444875"/>
            <a:ext cx="1147966" cy="476031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5741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3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2D15011-8EBB-54D1-8C2F-DC688CB41BD5}"/>
              </a:ext>
            </a:extLst>
          </p:cNvPr>
          <p:cNvSpPr/>
          <p:nvPr/>
        </p:nvSpPr>
        <p:spPr>
          <a:xfrm>
            <a:off x="-24425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5000"/>
                  <a:alpha val="0"/>
                </a:schemeClr>
              </a:gs>
              <a:gs pos="35000">
                <a:schemeClr val="accent1">
                  <a:lumMod val="15000"/>
                  <a:lumOff val="85000"/>
                  <a:alpha val="69000"/>
                </a:schemeClr>
              </a:gs>
              <a:gs pos="100000">
                <a:schemeClr val="accent1">
                  <a:alpha val="0"/>
                  <a:lumMod val="0"/>
                  <a:lumOff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0F69F4D-27FD-CBEC-0D38-6C842CB3B0BA}"/>
              </a:ext>
            </a:extLst>
          </p:cNvPr>
          <p:cNvSpPr/>
          <p:nvPr/>
        </p:nvSpPr>
        <p:spPr>
          <a:xfrm>
            <a:off x="550912" y="2782850"/>
            <a:ext cx="10934895" cy="1831386"/>
          </a:xfrm>
          <a:prstGeom prst="roundRect">
            <a:avLst>
              <a:gd name="adj" fmla="val 7998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accent1">
                  <a:lumMod val="10000"/>
                  <a:lumOff val="9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HarmonyOS Sans SC"/>
              <a:cs typeface="+mn-cs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36677AA-9FAC-E16A-A6F8-FD97B92682BD}"/>
              </a:ext>
            </a:extLst>
          </p:cNvPr>
          <p:cNvSpPr/>
          <p:nvPr/>
        </p:nvSpPr>
        <p:spPr>
          <a:xfrm>
            <a:off x="3125220" y="2113520"/>
            <a:ext cx="8358712" cy="529271"/>
          </a:xfrm>
          <a:prstGeom prst="roundRect">
            <a:avLst>
              <a:gd name="adj" fmla="val 4777"/>
            </a:avLst>
          </a:prstGeom>
          <a:gradFill flip="none" rotWithShape="1">
            <a:gsLst>
              <a:gs pos="3000">
                <a:schemeClr val="bg1">
                  <a:alpha val="70000"/>
                </a:schemeClr>
              </a:gs>
              <a:gs pos="57000">
                <a:srgbClr val="E7EDF4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EA30316D-7319-FBE7-D53B-E05C19EC8265}"/>
              </a:ext>
            </a:extLst>
          </p:cNvPr>
          <p:cNvSpPr/>
          <p:nvPr/>
        </p:nvSpPr>
        <p:spPr>
          <a:xfrm>
            <a:off x="3196478" y="1427840"/>
            <a:ext cx="8289329" cy="529271"/>
          </a:xfrm>
          <a:prstGeom prst="roundRect">
            <a:avLst>
              <a:gd name="adj" fmla="val 4777"/>
            </a:avLst>
          </a:prstGeom>
          <a:gradFill flip="none" rotWithShape="1">
            <a:gsLst>
              <a:gs pos="61000">
                <a:schemeClr val="bg1">
                  <a:alpha val="70000"/>
                </a:schemeClr>
              </a:gs>
              <a:gs pos="1000">
                <a:srgbClr val="E7EDF4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1F6D9FB-BF49-F6D2-B447-E065183FB436}"/>
              </a:ext>
            </a:extLst>
          </p:cNvPr>
          <p:cNvSpPr/>
          <p:nvPr/>
        </p:nvSpPr>
        <p:spPr>
          <a:xfrm>
            <a:off x="507116" y="1318329"/>
            <a:ext cx="2689362" cy="1358274"/>
          </a:xfrm>
          <a:prstGeom prst="roundRect">
            <a:avLst>
              <a:gd name="adj" fmla="val 12429"/>
            </a:avLst>
          </a:prstGeom>
          <a:gradFill>
            <a:gsLst>
              <a:gs pos="58000">
                <a:srgbClr val="0037A4"/>
              </a:gs>
              <a:gs pos="0">
                <a:srgbClr val="0070C0">
                  <a:alpha val="58000"/>
                </a:srgbClr>
              </a:gs>
            </a:gsLst>
            <a:lin ang="5400000" scaled="1"/>
          </a:gra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A706AE2-6853-9762-30D1-E861C9022B28}"/>
              </a:ext>
            </a:extLst>
          </p:cNvPr>
          <p:cNvSpPr/>
          <p:nvPr/>
        </p:nvSpPr>
        <p:spPr>
          <a:xfrm>
            <a:off x="509529" y="4768416"/>
            <a:ext cx="2689362" cy="1683184"/>
          </a:xfrm>
          <a:prstGeom prst="roundRect">
            <a:avLst>
              <a:gd name="adj" fmla="val 12429"/>
            </a:avLst>
          </a:prstGeom>
          <a:gradFill>
            <a:gsLst>
              <a:gs pos="58000">
                <a:srgbClr val="0037A4"/>
              </a:gs>
              <a:gs pos="0">
                <a:srgbClr val="0070C0">
                  <a:alpha val="58000"/>
                </a:srgbClr>
              </a:gs>
            </a:gsLst>
            <a:lin ang="5400000" scaled="1"/>
          </a:gradFill>
          <a:ln>
            <a:noFill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0040303-C7BB-BCE8-8026-1E55D5E935F9}"/>
              </a:ext>
            </a:extLst>
          </p:cNvPr>
          <p:cNvSpPr txBox="1"/>
          <p:nvPr/>
        </p:nvSpPr>
        <p:spPr>
          <a:xfrm>
            <a:off x="616193" y="1793654"/>
            <a:ext cx="2332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基础技术研发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52B222A-A187-6886-05EA-98DCC8BCBCB5}"/>
              </a:ext>
            </a:extLst>
          </p:cNvPr>
          <p:cNvSpPr txBox="1"/>
          <p:nvPr/>
        </p:nvSpPr>
        <p:spPr>
          <a:xfrm>
            <a:off x="901175" y="5318633"/>
            <a:ext cx="17549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功能模块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CCA6467B-6000-3C97-091B-3A0208BD816B}"/>
              </a:ext>
            </a:extLst>
          </p:cNvPr>
          <p:cNvSpPr/>
          <p:nvPr/>
        </p:nvSpPr>
        <p:spPr>
          <a:xfrm>
            <a:off x="3305555" y="1529478"/>
            <a:ext cx="69518" cy="369190"/>
          </a:xfrm>
          <a:prstGeom prst="rect">
            <a:avLst/>
          </a:prstGeom>
          <a:solidFill>
            <a:srgbClr val="005B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46DFB2B-436C-7163-C09C-D24F1A9830C7}"/>
              </a:ext>
            </a:extLst>
          </p:cNvPr>
          <p:cNvSpPr txBox="1"/>
          <p:nvPr/>
        </p:nvSpPr>
        <p:spPr>
          <a:xfrm>
            <a:off x="3448979" y="1544796"/>
            <a:ext cx="113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数据支撑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44A2C3A-23AE-5878-A658-7D5BCBAEFE60}"/>
              </a:ext>
            </a:extLst>
          </p:cNvPr>
          <p:cNvSpPr txBox="1"/>
          <p:nvPr/>
        </p:nvSpPr>
        <p:spPr>
          <a:xfrm>
            <a:off x="4654957" y="1600215"/>
            <a:ext cx="829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临床信息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CBED78F-9782-2A40-9208-9E0519B8AA6B}"/>
              </a:ext>
            </a:extLst>
          </p:cNvPr>
          <p:cNvSpPr txBox="1"/>
          <p:nvPr/>
        </p:nvSpPr>
        <p:spPr>
          <a:xfrm>
            <a:off x="5714198" y="1600215"/>
            <a:ext cx="829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健康档案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93BFAE5-6B1C-2457-1625-7B514BF45925}"/>
              </a:ext>
            </a:extLst>
          </p:cNvPr>
          <p:cNvSpPr txBox="1"/>
          <p:nvPr/>
        </p:nvSpPr>
        <p:spPr>
          <a:xfrm>
            <a:off x="7832681" y="1606351"/>
            <a:ext cx="1025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多组学数据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3913BA0-C615-D6AA-C48C-9315AC443225}"/>
              </a:ext>
            </a:extLst>
          </p:cNvPr>
          <p:cNvSpPr txBox="1"/>
          <p:nvPr/>
        </p:nvSpPr>
        <p:spPr>
          <a:xfrm>
            <a:off x="6773439" y="1596841"/>
            <a:ext cx="829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操作实验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C4F33D89-52D4-28F9-B30F-B62BF87B4F17}"/>
              </a:ext>
            </a:extLst>
          </p:cNvPr>
          <p:cNvCxnSpPr>
            <a:cxnSpLocks/>
          </p:cNvCxnSpPr>
          <p:nvPr/>
        </p:nvCxnSpPr>
        <p:spPr>
          <a:xfrm>
            <a:off x="5635545" y="1575935"/>
            <a:ext cx="0" cy="289325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AA5C088F-CD4A-9C0F-E0A3-B19E30C685BF}"/>
              </a:ext>
            </a:extLst>
          </p:cNvPr>
          <p:cNvCxnSpPr>
            <a:cxnSpLocks/>
          </p:cNvCxnSpPr>
          <p:nvPr/>
        </p:nvCxnSpPr>
        <p:spPr>
          <a:xfrm>
            <a:off x="6670480" y="1575935"/>
            <a:ext cx="0" cy="289325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5B1DB505-A0B0-E3EC-E910-ADDD7AED1097}"/>
              </a:ext>
            </a:extLst>
          </p:cNvPr>
          <p:cNvCxnSpPr>
            <a:cxnSpLocks/>
          </p:cNvCxnSpPr>
          <p:nvPr/>
        </p:nvCxnSpPr>
        <p:spPr>
          <a:xfrm>
            <a:off x="7705414" y="1575935"/>
            <a:ext cx="0" cy="289325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>
            <a:extLst>
              <a:ext uri="{FF2B5EF4-FFF2-40B4-BE49-F238E27FC236}">
                <a16:creationId xmlns:a16="http://schemas.microsoft.com/office/drawing/2014/main" id="{41341790-9CF2-7A51-2A48-21386DA3CC05}"/>
              </a:ext>
            </a:extLst>
          </p:cNvPr>
          <p:cNvSpPr/>
          <p:nvPr/>
        </p:nvSpPr>
        <p:spPr>
          <a:xfrm>
            <a:off x="3322661" y="2188625"/>
            <a:ext cx="69518" cy="369190"/>
          </a:xfrm>
          <a:prstGeom prst="rect">
            <a:avLst/>
          </a:prstGeom>
          <a:solidFill>
            <a:srgbClr val="005B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CFE64BC6-C3FB-53CC-B468-221F9085C828}"/>
              </a:ext>
            </a:extLst>
          </p:cNvPr>
          <p:cNvSpPr txBox="1"/>
          <p:nvPr/>
        </p:nvSpPr>
        <p:spPr>
          <a:xfrm>
            <a:off x="3481200" y="2214639"/>
            <a:ext cx="1132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技术系统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B2E3D5DD-96A8-77EF-B199-9FA65358D751}"/>
              </a:ext>
            </a:extLst>
          </p:cNvPr>
          <p:cNvGrpSpPr/>
          <p:nvPr/>
        </p:nvGrpSpPr>
        <p:grpSpPr>
          <a:xfrm>
            <a:off x="4669099" y="2214639"/>
            <a:ext cx="852512" cy="320893"/>
            <a:chOff x="4770513" y="1928721"/>
            <a:chExt cx="852512" cy="320893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59024E16-B2AB-A119-7657-12053A1F0008}"/>
                </a:ext>
              </a:extLst>
            </p:cNvPr>
            <p:cNvSpPr/>
            <p:nvPr/>
          </p:nvSpPr>
          <p:spPr>
            <a:xfrm>
              <a:off x="4770513" y="1928721"/>
              <a:ext cx="852512" cy="32089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9BD1D00F-47A3-D04F-00EC-58B3E655D3C5}"/>
                </a:ext>
              </a:extLst>
            </p:cNvPr>
            <p:cNvSpPr txBox="1"/>
            <p:nvPr/>
          </p:nvSpPr>
          <p:spPr>
            <a:xfrm>
              <a:off x="4779763" y="1961864"/>
              <a:ext cx="8340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病例检索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9B4BD123-83C0-8C76-261F-067849EA49BD}"/>
              </a:ext>
            </a:extLst>
          </p:cNvPr>
          <p:cNvGrpSpPr/>
          <p:nvPr/>
        </p:nvGrpSpPr>
        <p:grpSpPr>
          <a:xfrm>
            <a:off x="5677079" y="2214639"/>
            <a:ext cx="852512" cy="320893"/>
            <a:chOff x="4770513" y="1928721"/>
            <a:chExt cx="852512" cy="320893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F7B3E191-7D74-7149-8786-F662FFF9240C}"/>
                </a:ext>
              </a:extLst>
            </p:cNvPr>
            <p:cNvSpPr/>
            <p:nvPr/>
          </p:nvSpPr>
          <p:spPr>
            <a:xfrm>
              <a:off x="4770513" y="1928721"/>
              <a:ext cx="852512" cy="32089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80E46CCB-C169-3054-D571-A9087DE52A9A}"/>
                </a:ext>
              </a:extLst>
            </p:cNvPr>
            <p:cNvSpPr txBox="1"/>
            <p:nvPr/>
          </p:nvSpPr>
          <p:spPr>
            <a:xfrm>
              <a:off x="4779763" y="1961864"/>
              <a:ext cx="8340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患者随访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9157D40-F387-027B-9A36-F15E20C3A2BB}"/>
              </a:ext>
            </a:extLst>
          </p:cNvPr>
          <p:cNvGrpSpPr/>
          <p:nvPr/>
        </p:nvGrpSpPr>
        <p:grpSpPr>
          <a:xfrm>
            <a:off x="6705221" y="2204550"/>
            <a:ext cx="1811570" cy="679474"/>
            <a:chOff x="4770513" y="1928721"/>
            <a:chExt cx="852512" cy="679474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1C30EFE5-21A8-1539-4F1A-96FD6BA87D27}"/>
                </a:ext>
              </a:extLst>
            </p:cNvPr>
            <p:cNvSpPr/>
            <p:nvPr/>
          </p:nvSpPr>
          <p:spPr>
            <a:xfrm>
              <a:off x="4770513" y="1928721"/>
              <a:ext cx="852512" cy="32089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B81864D9-30E3-5143-3CEB-DD272C388C5B}"/>
                </a:ext>
              </a:extLst>
            </p:cNvPr>
            <p:cNvSpPr txBox="1"/>
            <p:nvPr/>
          </p:nvSpPr>
          <p:spPr>
            <a:xfrm>
              <a:off x="4779763" y="1961864"/>
              <a:ext cx="8340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医疗数据去隐私处理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7EDF5E3B-0D0E-D5CD-FD01-87389154A326}"/>
              </a:ext>
            </a:extLst>
          </p:cNvPr>
          <p:cNvGrpSpPr/>
          <p:nvPr/>
        </p:nvGrpSpPr>
        <p:grpSpPr>
          <a:xfrm>
            <a:off x="8741128" y="2214253"/>
            <a:ext cx="1969692" cy="679474"/>
            <a:chOff x="4770513" y="1928721"/>
            <a:chExt cx="852512" cy="679474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3229AF03-BEF2-3B77-F4CA-C0728526D249}"/>
                </a:ext>
              </a:extLst>
            </p:cNvPr>
            <p:cNvSpPr/>
            <p:nvPr/>
          </p:nvSpPr>
          <p:spPr>
            <a:xfrm>
              <a:off x="4770513" y="1928721"/>
              <a:ext cx="852512" cy="320893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A9C0C9CA-3544-C26A-00AB-CB699B17ABA5}"/>
                </a:ext>
              </a:extLst>
            </p:cNvPr>
            <p:cNvSpPr txBox="1"/>
            <p:nvPr/>
          </p:nvSpPr>
          <p:spPr>
            <a:xfrm>
              <a:off x="4779763" y="1961864"/>
              <a:ext cx="8340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医学自然语言结构化处理</a:t>
              </a:r>
            </a:p>
          </p:txBody>
        </p:sp>
      </p:grp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7A8F07A6-95CF-D3A6-3772-07F65A6B248C}"/>
              </a:ext>
            </a:extLst>
          </p:cNvPr>
          <p:cNvSpPr/>
          <p:nvPr/>
        </p:nvSpPr>
        <p:spPr>
          <a:xfrm>
            <a:off x="3190850" y="4851867"/>
            <a:ext cx="8293082" cy="1500202"/>
          </a:xfrm>
          <a:prstGeom prst="roundRect">
            <a:avLst>
              <a:gd name="adj" fmla="val 4777"/>
            </a:avLst>
          </a:prstGeom>
          <a:gradFill flip="none" rotWithShape="1">
            <a:gsLst>
              <a:gs pos="61000">
                <a:schemeClr val="bg1">
                  <a:alpha val="70000"/>
                </a:schemeClr>
              </a:gs>
              <a:gs pos="34000">
                <a:srgbClr val="E7EDF4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6048FA79-53CC-16E7-A437-426ABC503DA3}"/>
              </a:ext>
            </a:extLst>
          </p:cNvPr>
          <p:cNvGrpSpPr/>
          <p:nvPr/>
        </p:nvGrpSpPr>
        <p:grpSpPr>
          <a:xfrm>
            <a:off x="5850925" y="5087258"/>
            <a:ext cx="2633822" cy="1045391"/>
            <a:chOff x="4915318" y="2225543"/>
            <a:chExt cx="2633822" cy="1045391"/>
          </a:xfrm>
        </p:grpSpPr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id="{02AE5320-F064-8578-AF65-DACC1BE87114}"/>
                </a:ext>
              </a:extLst>
            </p:cNvPr>
            <p:cNvSpPr/>
            <p:nvPr/>
          </p:nvSpPr>
          <p:spPr>
            <a:xfrm>
              <a:off x="5135968" y="2225543"/>
              <a:ext cx="69518" cy="369190"/>
            </a:xfrm>
            <a:prstGeom prst="rect">
              <a:avLst/>
            </a:prstGeom>
            <a:solidFill>
              <a:srgbClr val="005B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98F4B5CF-36D2-16A5-E982-69B1992D5CD5}"/>
                </a:ext>
              </a:extLst>
            </p:cNvPr>
            <p:cNvSpPr txBox="1"/>
            <p:nvPr/>
          </p:nvSpPr>
          <p:spPr>
            <a:xfrm>
              <a:off x="5250471" y="2240861"/>
              <a:ext cx="17549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诊断流程</a:t>
              </a:r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AFBFDF17-C152-FCF5-21CE-5F46CFC3A53A}"/>
                </a:ext>
              </a:extLst>
            </p:cNvPr>
            <p:cNvSpPr txBox="1"/>
            <p:nvPr/>
          </p:nvSpPr>
          <p:spPr>
            <a:xfrm>
              <a:off x="5009839" y="2722940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流程重组</a:t>
              </a: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4D580674-B3F6-1209-33CA-9AC608E780D2}"/>
                </a:ext>
              </a:extLst>
            </p:cNvPr>
            <p:cNvSpPr txBox="1"/>
            <p:nvPr/>
          </p:nvSpPr>
          <p:spPr>
            <a:xfrm>
              <a:off x="5845543" y="2729102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会诊制度</a:t>
              </a:r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510BEF23-9F20-80EB-B21A-595DEBDF387C}"/>
                </a:ext>
              </a:extLst>
            </p:cNvPr>
            <p:cNvSpPr txBox="1"/>
            <p:nvPr/>
          </p:nvSpPr>
          <p:spPr>
            <a:xfrm>
              <a:off x="4915318" y="2993935"/>
              <a:ext cx="1025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全院联动</a:t>
              </a: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D47821AA-CD96-A34E-ED24-9A45A1F55D05}"/>
                </a:ext>
              </a:extLst>
            </p:cNvPr>
            <p:cNvSpPr txBox="1"/>
            <p:nvPr/>
          </p:nvSpPr>
          <p:spPr>
            <a:xfrm>
              <a:off x="6719284" y="2726376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影响传输</a:t>
              </a:r>
            </a:p>
          </p:txBody>
        </p: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FF6D351C-1744-78FD-4EC1-9B0BEBE505CA}"/>
                </a:ext>
              </a:extLst>
            </p:cNvPr>
            <p:cNvCxnSpPr>
              <a:cxnSpLocks/>
            </p:cNvCxnSpPr>
            <p:nvPr/>
          </p:nvCxnSpPr>
          <p:spPr>
            <a:xfrm>
              <a:off x="5842345" y="2716776"/>
              <a:ext cx="0" cy="28932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6833E911-C13E-FFE3-25DA-B3BD0543F525}"/>
                </a:ext>
              </a:extLst>
            </p:cNvPr>
            <p:cNvCxnSpPr>
              <a:cxnSpLocks/>
            </p:cNvCxnSpPr>
            <p:nvPr/>
          </p:nvCxnSpPr>
          <p:spPr>
            <a:xfrm>
              <a:off x="6691133" y="2701824"/>
              <a:ext cx="0" cy="28932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D0A286F0-D2DB-8C75-9183-516CB3F46C17}"/>
              </a:ext>
            </a:extLst>
          </p:cNvPr>
          <p:cNvGrpSpPr/>
          <p:nvPr/>
        </p:nvGrpSpPr>
        <p:grpSpPr>
          <a:xfrm>
            <a:off x="8591933" y="5088421"/>
            <a:ext cx="2581409" cy="1048504"/>
            <a:chOff x="4912250" y="2225543"/>
            <a:chExt cx="2581409" cy="1048504"/>
          </a:xfrm>
        </p:grpSpPr>
        <p:sp>
          <p:nvSpPr>
            <p:cNvPr id="247" name="矩形 246">
              <a:extLst>
                <a:ext uri="{FF2B5EF4-FFF2-40B4-BE49-F238E27FC236}">
                  <a16:creationId xmlns:a16="http://schemas.microsoft.com/office/drawing/2014/main" id="{168FD011-74A7-607A-30C8-B53EF7E38C35}"/>
                </a:ext>
              </a:extLst>
            </p:cNvPr>
            <p:cNvSpPr/>
            <p:nvPr/>
          </p:nvSpPr>
          <p:spPr>
            <a:xfrm>
              <a:off x="5107048" y="2225543"/>
              <a:ext cx="69518" cy="369190"/>
            </a:xfrm>
            <a:prstGeom prst="rect">
              <a:avLst/>
            </a:prstGeom>
            <a:solidFill>
              <a:srgbClr val="005B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0BA957E4-2F82-D058-BEAA-2C5C63CC616D}"/>
                </a:ext>
              </a:extLst>
            </p:cNvPr>
            <p:cNvSpPr txBox="1"/>
            <p:nvPr/>
          </p:nvSpPr>
          <p:spPr>
            <a:xfrm>
              <a:off x="5250471" y="2240861"/>
              <a:ext cx="17549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医护方面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8B26BDAF-C9D5-3556-32CA-87D789A4DEEB}"/>
                </a:ext>
              </a:extLst>
            </p:cNvPr>
            <p:cNvSpPr txBox="1"/>
            <p:nvPr/>
          </p:nvSpPr>
          <p:spPr>
            <a:xfrm>
              <a:off x="5009839" y="2722940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医患沟通</a:t>
              </a:r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0752A358-BAED-1BA0-6F80-3A1AB77DA0D8}"/>
                </a:ext>
              </a:extLst>
            </p:cNvPr>
            <p:cNvSpPr txBox="1"/>
            <p:nvPr/>
          </p:nvSpPr>
          <p:spPr>
            <a:xfrm>
              <a:off x="5839695" y="2750200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化验优化</a:t>
              </a: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6E73C8DB-D713-CE03-277A-CB9A025A9687}"/>
                </a:ext>
              </a:extLst>
            </p:cNvPr>
            <p:cNvSpPr txBox="1"/>
            <p:nvPr/>
          </p:nvSpPr>
          <p:spPr>
            <a:xfrm>
              <a:off x="4912250" y="2997048"/>
              <a:ext cx="1025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医护培训</a:t>
              </a: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2A784FCA-8B9D-1C2B-AD16-63C3AD4D57F6}"/>
                </a:ext>
              </a:extLst>
            </p:cNvPr>
            <p:cNvSpPr txBox="1"/>
            <p:nvPr/>
          </p:nvSpPr>
          <p:spPr>
            <a:xfrm>
              <a:off x="6663803" y="2743638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康复跟进</a:t>
              </a:r>
            </a:p>
          </p:txBody>
        </p: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B0B1BDBF-6EAD-6EE9-DF12-73E33D0F403B}"/>
                </a:ext>
              </a:extLst>
            </p:cNvPr>
            <p:cNvCxnSpPr>
              <a:cxnSpLocks/>
            </p:cNvCxnSpPr>
            <p:nvPr/>
          </p:nvCxnSpPr>
          <p:spPr>
            <a:xfrm>
              <a:off x="5851190" y="2722524"/>
              <a:ext cx="0" cy="28932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93DECA76-0B7C-1E87-4737-FC4BC7CED214}"/>
              </a:ext>
            </a:extLst>
          </p:cNvPr>
          <p:cNvGrpSpPr/>
          <p:nvPr/>
        </p:nvGrpSpPr>
        <p:grpSpPr>
          <a:xfrm>
            <a:off x="3243216" y="5109121"/>
            <a:ext cx="2633822" cy="1045391"/>
            <a:chOff x="4915318" y="2225543"/>
            <a:chExt cx="2633822" cy="1045391"/>
          </a:xfrm>
        </p:grpSpPr>
        <p:sp>
          <p:nvSpPr>
            <p:cNvPr id="256" name="矩形 255">
              <a:extLst>
                <a:ext uri="{FF2B5EF4-FFF2-40B4-BE49-F238E27FC236}">
                  <a16:creationId xmlns:a16="http://schemas.microsoft.com/office/drawing/2014/main" id="{99CF3118-1AB7-13AD-048F-802D518075E7}"/>
                </a:ext>
              </a:extLst>
            </p:cNvPr>
            <p:cNvSpPr/>
            <p:nvPr/>
          </p:nvSpPr>
          <p:spPr>
            <a:xfrm>
              <a:off x="5107048" y="2225543"/>
              <a:ext cx="69518" cy="369190"/>
            </a:xfrm>
            <a:prstGeom prst="rect">
              <a:avLst/>
            </a:prstGeom>
            <a:solidFill>
              <a:srgbClr val="005B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2A4F1190-DC6B-3E67-684B-8295BF04ADA8}"/>
                </a:ext>
              </a:extLst>
            </p:cNvPr>
            <p:cNvSpPr txBox="1"/>
            <p:nvPr/>
          </p:nvSpPr>
          <p:spPr>
            <a:xfrm>
              <a:off x="5250471" y="2240861"/>
              <a:ext cx="17549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数字技术</a:t>
              </a: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2F85CC13-808D-2A06-6413-C2ABCC40B676}"/>
                </a:ext>
              </a:extLst>
            </p:cNvPr>
            <p:cNvSpPr txBox="1"/>
            <p:nvPr/>
          </p:nvSpPr>
          <p:spPr>
            <a:xfrm>
              <a:off x="5009839" y="2722940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技术应用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A3344A79-3D73-B22E-D18E-5F4010016FEC}"/>
                </a:ext>
              </a:extLst>
            </p:cNvPr>
            <p:cNvSpPr txBox="1"/>
            <p:nvPr/>
          </p:nvSpPr>
          <p:spPr>
            <a:xfrm>
              <a:off x="5845543" y="2729102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设备更新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0DAC29B6-3141-FAE5-D074-BE8217042546}"/>
                </a:ext>
              </a:extLst>
            </p:cNvPr>
            <p:cNvSpPr txBox="1"/>
            <p:nvPr/>
          </p:nvSpPr>
          <p:spPr>
            <a:xfrm>
              <a:off x="4915318" y="2993935"/>
              <a:ext cx="10250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5G</a:t>
              </a:r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应用</a:t>
              </a: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AE5CF954-C313-FBAD-F1FB-CD96D2F62778}"/>
                </a:ext>
              </a:extLst>
            </p:cNvPr>
            <p:cNvSpPr txBox="1"/>
            <p:nvPr/>
          </p:nvSpPr>
          <p:spPr>
            <a:xfrm>
              <a:off x="6719284" y="2726376"/>
              <a:ext cx="8298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信息安全</a:t>
              </a:r>
            </a:p>
          </p:txBody>
        </p: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FB897243-6AAD-AEDC-0937-F8EF38A173A2}"/>
                </a:ext>
              </a:extLst>
            </p:cNvPr>
            <p:cNvCxnSpPr>
              <a:cxnSpLocks/>
            </p:cNvCxnSpPr>
            <p:nvPr/>
          </p:nvCxnSpPr>
          <p:spPr>
            <a:xfrm>
              <a:off x="5842345" y="2716776"/>
              <a:ext cx="0" cy="28932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16AA8A07-5F65-E839-C1C6-F209CFCA8154}"/>
                </a:ext>
              </a:extLst>
            </p:cNvPr>
            <p:cNvCxnSpPr>
              <a:cxnSpLocks/>
            </p:cNvCxnSpPr>
            <p:nvPr/>
          </p:nvCxnSpPr>
          <p:spPr>
            <a:xfrm>
              <a:off x="6691133" y="2701824"/>
              <a:ext cx="0" cy="289325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4" name="直接连接符 263">
            <a:extLst>
              <a:ext uri="{FF2B5EF4-FFF2-40B4-BE49-F238E27FC236}">
                <a16:creationId xmlns:a16="http://schemas.microsoft.com/office/drawing/2014/main" id="{532D182B-0B2E-8597-63B7-CDF5EAE4B207}"/>
              </a:ext>
            </a:extLst>
          </p:cNvPr>
          <p:cNvCxnSpPr>
            <a:cxnSpLocks/>
          </p:cNvCxnSpPr>
          <p:nvPr/>
        </p:nvCxnSpPr>
        <p:spPr>
          <a:xfrm>
            <a:off x="10349234" y="5563538"/>
            <a:ext cx="0" cy="289325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文本框 265">
            <a:extLst>
              <a:ext uri="{FF2B5EF4-FFF2-40B4-BE49-F238E27FC236}">
                <a16:creationId xmlns:a16="http://schemas.microsoft.com/office/drawing/2014/main" id="{B7B64C69-AEA1-70C8-78D0-2C6DC50E9BA8}"/>
              </a:ext>
            </a:extLst>
          </p:cNvPr>
          <p:cNvSpPr txBox="1"/>
          <p:nvPr/>
        </p:nvSpPr>
        <p:spPr>
          <a:xfrm>
            <a:off x="1008330" y="3982581"/>
            <a:ext cx="2857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智能实时控制平台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2BC366AA-1A76-2748-748C-BC5AE07CE231}"/>
              </a:ext>
            </a:extLst>
          </p:cNvPr>
          <p:cNvSpPr txBox="1"/>
          <p:nvPr/>
        </p:nvSpPr>
        <p:spPr>
          <a:xfrm>
            <a:off x="4479646" y="3988393"/>
            <a:ext cx="2857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建设数字化科室</a:t>
            </a: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4674BDE4-A32F-32B7-7126-7CA6824426F3}"/>
              </a:ext>
            </a:extLst>
          </p:cNvPr>
          <p:cNvSpPr txBox="1"/>
          <p:nvPr/>
        </p:nvSpPr>
        <p:spPr>
          <a:xfrm>
            <a:off x="7950962" y="3990481"/>
            <a:ext cx="2857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医疗信息共享平台</a:t>
            </a:r>
          </a:p>
        </p:txBody>
      </p:sp>
      <p:pic>
        <p:nvPicPr>
          <p:cNvPr id="270" name="图形 269" descr="计算机">
            <a:extLst>
              <a:ext uri="{FF2B5EF4-FFF2-40B4-BE49-F238E27FC236}">
                <a16:creationId xmlns:a16="http://schemas.microsoft.com/office/drawing/2014/main" id="{1FEFCF02-585E-A93D-B29B-8419DB7CA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54210" y="3136904"/>
            <a:ext cx="914400" cy="914400"/>
          </a:xfrm>
          <a:prstGeom prst="rect">
            <a:avLst/>
          </a:prstGeom>
        </p:spPr>
      </p:pic>
      <p:pic>
        <p:nvPicPr>
          <p:cNvPr id="272" name="图形 271" descr="信号塔">
            <a:extLst>
              <a:ext uri="{FF2B5EF4-FFF2-40B4-BE49-F238E27FC236}">
                <a16:creationId xmlns:a16="http://schemas.microsoft.com/office/drawing/2014/main" id="{BF66AD33-31B2-91B4-23DA-9915E2C467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09383" y="3137678"/>
            <a:ext cx="786612" cy="786612"/>
          </a:xfrm>
          <a:prstGeom prst="rect">
            <a:avLst/>
          </a:prstGeom>
        </p:spPr>
      </p:pic>
      <p:pic>
        <p:nvPicPr>
          <p:cNvPr id="274" name="图形 273" descr="云计算">
            <a:extLst>
              <a:ext uri="{FF2B5EF4-FFF2-40B4-BE49-F238E27FC236}">
                <a16:creationId xmlns:a16="http://schemas.microsoft.com/office/drawing/2014/main" id="{DCF35E88-9A88-2C0C-0BC4-4BB9886568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14367" y="3037252"/>
            <a:ext cx="914400" cy="914400"/>
          </a:xfrm>
          <a:prstGeom prst="rect">
            <a:avLst/>
          </a:prstGeom>
        </p:spPr>
      </p:pic>
      <p:sp>
        <p:nvSpPr>
          <p:cNvPr id="276" name="文本框 275">
            <a:extLst>
              <a:ext uri="{FF2B5EF4-FFF2-40B4-BE49-F238E27FC236}">
                <a16:creationId xmlns:a16="http://schemas.microsoft.com/office/drawing/2014/main" id="{2B32C7A8-7C5F-D1FA-A036-F51494381AE2}"/>
              </a:ext>
            </a:extLst>
          </p:cNvPr>
          <p:cNvSpPr txBox="1"/>
          <p:nvPr/>
        </p:nvSpPr>
        <p:spPr>
          <a:xfrm>
            <a:off x="3657237" y="487388"/>
            <a:ext cx="5272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61000">
                      <a:srgbClr val="0167BB"/>
                    </a:gs>
                    <a:gs pos="26000">
                      <a:srgbClr val="004392"/>
                    </a:gs>
                    <a:gs pos="100000">
                      <a:srgbClr val="0167BB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综合服务数据库云平台建设</a:t>
            </a:r>
          </a:p>
        </p:txBody>
      </p:sp>
    </p:spTree>
    <p:extLst>
      <p:ext uri="{BB962C8B-B14F-4D97-AF65-F5344CB8AC3E}">
        <p14:creationId xmlns:p14="http://schemas.microsoft.com/office/powerpoint/2010/main" val="886951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2B5C7346-7E3E-442F-22C9-FB8B255FF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9" name="图片 3">
            <a:extLst>
              <a:ext uri="{FF2B5EF4-FFF2-40B4-BE49-F238E27FC236}">
                <a16:creationId xmlns:a16="http://schemas.microsoft.com/office/drawing/2014/main" id="{04FE4069-826A-AE99-DD0F-E6AA1F5D5D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78" r="1478"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D72279C-79D4-CEB8-A750-D20430CF8113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308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lang="zh-CN" altLang="en-US" sz="308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F338DA-C5AB-D921-6241-510E10F4710B}"/>
              </a:ext>
            </a:extLst>
          </p:cNvPr>
          <p:cNvSpPr txBox="1"/>
          <p:nvPr/>
        </p:nvSpPr>
        <p:spPr>
          <a:xfrm>
            <a:off x="2976320" y="3224072"/>
            <a:ext cx="1177271" cy="406265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2000"/>
              </a:spcBef>
            </a:pPr>
            <a:r>
              <a:rPr lang="zh-CN" altLang="en-US" sz="132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lang="en-US" altLang="zh-CN" sz="132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15807627120</a:t>
            </a:r>
            <a:endParaRPr lang="zh-CN" altLang="en-US" sz="132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ED1512-6EA3-A21A-D9BF-F9BB71EC69A6}"/>
              </a:ext>
            </a:extLst>
          </p:cNvPr>
          <p:cNvSpPr txBox="1"/>
          <p:nvPr/>
        </p:nvSpPr>
        <p:spPr>
          <a:xfrm>
            <a:off x="1742458" y="3777960"/>
            <a:ext cx="3277271" cy="16093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反卷课堂特邀设计师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世界认证设计师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51PPT  P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届达人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金山</a:t>
            </a: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KOS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大师级认证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百万粉丝教育大</a:t>
            </a: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V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566C67C-CEF0-A054-22CE-A5665F0F74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BBC79E1-7584-BEAD-5705-443FB3DAF9E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9774" y="2427712"/>
            <a:ext cx="2405883" cy="249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62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rgbClr val="0167BB">
                <a:alpha val="38000"/>
              </a:srgbClr>
            </a:gs>
            <a:gs pos="0">
              <a:srgbClr val="0070C0">
                <a:alpha val="58000"/>
              </a:srgbClr>
            </a:gs>
          </a:gsLst>
          <a:lin ang="5400000" scaled="1"/>
        </a:gradFill>
        <a:ln>
          <a:noFill/>
        </a:ln>
        <a:effectLst>
          <a:glow>
            <a:schemeClr val="accent1">
              <a:alpha val="40000"/>
            </a:schemeClr>
          </a:glo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</TotalTime>
  <Words>426</Words>
  <Application>Microsoft Office PowerPoint</Application>
  <PresentationFormat>宽屏</PresentationFormat>
  <Paragraphs>92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思源宋体 CN Light</vt:lpstr>
      <vt:lpstr>OPPOSans R</vt:lpstr>
      <vt:lpstr>OPPOSans H</vt:lpstr>
      <vt:lpstr>微软雅黑</vt:lpstr>
      <vt:lpstr>阿里巴巴普惠体 2.0 65 Medium</vt:lpstr>
      <vt:lpstr>思源黑体 CN Bold</vt:lpstr>
      <vt:lpstr>MiSans</vt:lpstr>
      <vt:lpstr>阿里巴巴普惠体 2.0 55 Regular</vt:lpstr>
      <vt:lpstr>思源宋体 CN ExtraLight</vt:lpstr>
      <vt:lpstr>思源黑体 CN Heavy</vt:lpstr>
      <vt:lpstr>等线</vt:lpstr>
      <vt:lpstr>思源黑体 CN Light</vt:lpstr>
      <vt:lpstr>Arial</vt:lpstr>
      <vt:lpstr>等线 Light</vt:lpstr>
      <vt:lpstr>思源宋体 CN</vt:lpstr>
      <vt:lpstr>HarmonyOS Sans SC Light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渐变蓝蒙版医疗风项目汇报ppt模板</dc:title>
  <dc:creator>任性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32</cp:revision>
  <dcterms:created xsi:type="dcterms:W3CDTF">2023-03-15T02:29:02Z</dcterms:created>
  <dcterms:modified xsi:type="dcterms:W3CDTF">2023-04-24T13:44:45Z</dcterms:modified>
</cp:coreProperties>
</file>