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9" r:id="rId2"/>
    <p:sldId id="265" r:id="rId3"/>
    <p:sldId id="266" r:id="rId4"/>
    <p:sldId id="267" r:id="rId5"/>
    <p:sldId id="264" r:id="rId6"/>
    <p:sldId id="3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BCA5363-B1F6-459C-8ACE-58469A12E94F}">
          <p14:sldIdLst>
            <p14:sldId id="259"/>
            <p14:sldId id="265"/>
            <p14:sldId id="266"/>
            <p14:sldId id="267"/>
          </p14:sldIdLst>
        </p14:section>
        <p14:section name="无标题节" id="{B201F450-F3B2-4F66-9C7F-FC8208FD98FF}">
          <p14:sldIdLst>
            <p14:sldId id="264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795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7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1018"/>
    <a:srgbClr val="EDFBFD"/>
    <a:srgbClr val="D5111A"/>
    <a:srgbClr val="FDEDED"/>
    <a:srgbClr val="EE232B"/>
    <a:srgbClr val="FEF4F4"/>
    <a:srgbClr val="F8FDFE"/>
    <a:srgbClr val="D9F7FB"/>
    <a:srgbClr val="0BBBEF"/>
    <a:srgbClr val="16C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61" autoAdjust="0"/>
    <p:restoredTop sz="88643" autoAdjust="0"/>
  </p:normalViewPr>
  <p:slideViewPr>
    <p:cSldViewPr snapToGrid="0">
      <p:cViewPr varScale="1">
        <p:scale>
          <a:sx n="87" d="100"/>
          <a:sy n="87" d="100"/>
        </p:scale>
        <p:origin x="114" y="192"/>
      </p:cViewPr>
      <p:guideLst>
        <p:guide pos="3795"/>
        <p:guide pos="529"/>
        <p:guide pos="7151"/>
        <p:guide orient="horz" pos="640"/>
        <p:guide orient="horz" pos="572"/>
        <p:guide orient="horz" pos="37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730EA-1285-475C-89F8-C171AAE3D849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B1987-D355-4003-AE90-DB632AB04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467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B1987-D355-4003-AE90-DB632AB04F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220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B1987-D355-4003-AE90-DB632AB04F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415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B1987-D355-4003-AE90-DB632AB04F6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257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B1987-D355-4003-AE90-DB632AB04F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516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B1987-D355-4003-AE90-DB632AB04F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8375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BFDE421-B936-B803-9921-8223ED31F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13A2-833E-47AF-A1F7-85F0D98C0D54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C57D9F9-761E-5F31-FE2F-A67B4FA9B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C91042-0083-119E-9087-17EF9AFA2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A1BE-72E2-4FF7-A8CB-DFA6F346B2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216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EFA6B29-9CD3-D45D-8D44-BBB566406B93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40C1C58-70C9-A550-3084-DC27B81278B5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90BC6C2-7125-D47B-D36A-A71F84A5E0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2785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0CA714-1A62-8AEE-89FC-849211D95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3CB8A5-DFBD-57F9-496F-B89D141ED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2D24D9-7B0D-BE8F-89A9-E18E08888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F13A2-833E-47AF-A1F7-85F0D98C0D54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17F076-E73B-FCF0-0292-5F2ED0FBE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CCA805-6D99-E736-7836-A4D40BBB35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A1BE-72E2-4FF7-A8CB-DFA6F346B2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42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3" Type="http://schemas.openxmlformats.org/officeDocument/2006/relationships/tags" Target="../tags/tag8.xml"/><Relationship Id="rId21" Type="http://schemas.openxmlformats.org/officeDocument/2006/relationships/notesSlide" Target="../notesSlides/notesSlide4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19" Type="http://schemas.openxmlformats.org/officeDocument/2006/relationships/tags" Target="../tags/tag24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microsoft.com/office/2007/relationships/hdphoto" Target="../media/hdphoto2.wdp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86FD65C9-CED9-B635-D71A-E7ABB6F5B02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2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1784" y="0"/>
            <a:ext cx="10110216" cy="6858000"/>
          </a:xfrm>
          <a:custGeom>
            <a:avLst/>
            <a:gdLst>
              <a:gd name="connsiteX0" fmla="*/ 0 w 10110216"/>
              <a:gd name="connsiteY0" fmla="*/ 0 h 6858000"/>
              <a:gd name="connsiteX1" fmla="*/ 10110216 w 10110216"/>
              <a:gd name="connsiteY1" fmla="*/ 0 h 6858000"/>
              <a:gd name="connsiteX2" fmla="*/ 10110216 w 10110216"/>
              <a:gd name="connsiteY2" fmla="*/ 6858000 h 6858000"/>
              <a:gd name="connsiteX3" fmla="*/ 0 w 101102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10216" h="6858000">
                <a:moveTo>
                  <a:pt x="0" y="0"/>
                </a:moveTo>
                <a:lnTo>
                  <a:pt x="10110216" y="0"/>
                </a:lnTo>
                <a:lnTo>
                  <a:pt x="1011021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Picture 23-mask">
            <a:extLst>
              <a:ext uri="{FF2B5EF4-FFF2-40B4-BE49-F238E27FC236}">
                <a16:creationId xmlns:a16="http://schemas.microsoft.com/office/drawing/2014/main" id="{3B63C439-BA8A-F2C1-122E-7F167CCAA2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75000"/>
                </a:schemeClr>
              </a:gs>
              <a:gs pos="2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9C16B3-49E6-4688-568B-C6A5C30EC5DB}"/>
              </a:ext>
            </a:extLst>
          </p:cNvPr>
          <p:cNvSpPr txBox="1"/>
          <p:nvPr/>
        </p:nvSpPr>
        <p:spPr>
          <a:xfrm>
            <a:off x="790688" y="1318879"/>
            <a:ext cx="4858053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gradFill>
                  <a:gsLst>
                    <a:gs pos="12000">
                      <a:schemeClr val="accent2"/>
                    </a:gs>
                    <a:gs pos="88000">
                      <a:schemeClr val="accent1"/>
                    </a:gs>
                  </a:gsLst>
                  <a:lin ang="10800000" scaled="1"/>
                </a:gradFill>
                <a:effectLst>
                  <a:outerShdw blurRad="127000" dist="63500" dir="2700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rPr>
              <a:t>功能性出生缺陷疾病</a:t>
            </a:r>
            <a:endParaRPr lang="en-US" altLang="zh-CN" sz="3600" dirty="0">
              <a:gradFill>
                <a:gsLst>
                  <a:gs pos="12000">
                    <a:schemeClr val="accent2"/>
                  </a:gs>
                  <a:gs pos="88000">
                    <a:schemeClr val="accent1"/>
                  </a:gs>
                </a:gsLst>
                <a:lin ang="10800000" scaled="1"/>
              </a:gradFill>
              <a:effectLst>
                <a:outerShdw blurRad="127000" dist="63500" dir="2700000" algn="tl" rotWithShape="0">
                  <a:schemeClr val="accent1">
                    <a:alpha val="3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病因学研究和精准干预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及救助体系构建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627706-00DE-94F1-C061-4D3C4EE865B9}"/>
              </a:ext>
            </a:extLst>
          </p:cNvPr>
          <p:cNvSpPr txBox="1"/>
          <p:nvPr/>
        </p:nvSpPr>
        <p:spPr>
          <a:xfrm>
            <a:off x="2340129" y="3910444"/>
            <a:ext cx="1645368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spc="300" dirty="0"/>
              <a:t>PPT</a:t>
            </a:r>
            <a:r>
              <a:rPr lang="zh-CN" altLang="en-US" sz="1600" spc="300" dirty="0"/>
              <a:t>版式库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0DC6BF-BEAF-9A5A-B11E-922965073172}"/>
              </a:ext>
            </a:extLst>
          </p:cNvPr>
          <p:cNvSpPr txBox="1"/>
          <p:nvPr/>
        </p:nvSpPr>
        <p:spPr>
          <a:xfrm>
            <a:off x="2340129" y="4391209"/>
            <a:ext cx="156131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spc="300" dirty="0"/>
              <a:t>医学科学院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A9AF76-D9A6-FA72-132C-838ACD883F55}"/>
              </a:ext>
            </a:extLst>
          </p:cNvPr>
          <p:cNvSpPr txBox="1"/>
          <p:nvPr/>
        </p:nvSpPr>
        <p:spPr>
          <a:xfrm>
            <a:off x="2340129" y="4893017"/>
            <a:ext cx="397151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hangingPunct="0"/>
            <a:r>
              <a:rPr lang="en-US" altLang="zh-CN" sz="1600" dirty="0">
                <a:latin typeface="+mn-ea"/>
              </a:rPr>
              <a:t>XX</a:t>
            </a:r>
            <a:r>
              <a:rPr lang="zh-CN" altLang="en-US" sz="1600" dirty="0">
                <a:latin typeface="+mn-ea"/>
              </a:rPr>
              <a:t>大学、卫生健康技术研究所、</a:t>
            </a:r>
            <a:r>
              <a:rPr lang="en-US" altLang="zh-CN" sz="1600" dirty="0">
                <a:latin typeface="+mn-ea"/>
              </a:rPr>
              <a:t>XX</a:t>
            </a:r>
          </a:p>
          <a:p>
            <a:pPr algn="just" hangingPunct="0"/>
            <a:r>
              <a:rPr lang="zh-CN" altLang="en-US" sz="1600" dirty="0">
                <a:latin typeface="+mn-ea"/>
              </a:rPr>
              <a:t>科技大学、</a:t>
            </a:r>
            <a:r>
              <a:rPr lang="en-US" altLang="zh-CN" sz="1600" dirty="0">
                <a:latin typeface="+mn-ea"/>
              </a:rPr>
              <a:t>XX</a:t>
            </a:r>
            <a:r>
              <a:rPr lang="zh-CN" altLang="en-US" sz="1600" dirty="0">
                <a:latin typeface="+mn-ea"/>
              </a:rPr>
              <a:t>大学附属第一医院、</a:t>
            </a:r>
            <a:endParaRPr lang="en-US" altLang="zh-CN" sz="1600" dirty="0">
              <a:latin typeface="+mn-ea"/>
            </a:endParaRPr>
          </a:p>
          <a:p>
            <a:pPr algn="just" hangingPunct="0"/>
            <a:r>
              <a:rPr lang="zh-CN" altLang="en-US" sz="1600" dirty="0">
                <a:latin typeface="+mn-ea"/>
              </a:rPr>
              <a:t>版式库总医院、反卷医疗研究中心、</a:t>
            </a:r>
            <a:endParaRPr lang="en-US" altLang="zh-CN" sz="1600" dirty="0">
              <a:latin typeface="+mn-ea"/>
            </a:endParaRPr>
          </a:p>
          <a:p>
            <a:pPr algn="just" hangingPunct="0"/>
            <a:r>
              <a:rPr lang="zh-CN" altLang="en-US" sz="1600" dirty="0">
                <a:latin typeface="+mn-ea"/>
              </a:rPr>
              <a:t>中智医学研究所、版式库第一医院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F2E088E-BBC5-5408-34F3-5DD3ED5B779C}"/>
              </a:ext>
            </a:extLst>
          </p:cNvPr>
          <p:cNvGrpSpPr/>
          <p:nvPr/>
        </p:nvGrpSpPr>
        <p:grpSpPr>
          <a:xfrm>
            <a:off x="701072" y="3258288"/>
            <a:ext cx="5433546" cy="359048"/>
            <a:chOff x="701072" y="3095588"/>
            <a:chExt cx="5433546" cy="359048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1CC9C9F-246C-BC46-B747-526F32992668}"/>
                </a:ext>
              </a:extLst>
            </p:cNvPr>
            <p:cNvSpPr/>
            <p:nvPr/>
          </p:nvSpPr>
          <p:spPr>
            <a:xfrm>
              <a:off x="880353" y="3095588"/>
              <a:ext cx="5074983" cy="359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1"/>
              </a:solidFill>
            </a:ln>
            <a:effectLst>
              <a:outerShdw blurRad="50800" dist="38100" dir="2700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8092115D-0AA9-2523-DA81-39BDE806F7A5}"/>
                </a:ext>
              </a:extLst>
            </p:cNvPr>
            <p:cNvSpPr/>
            <p:nvPr/>
          </p:nvSpPr>
          <p:spPr>
            <a:xfrm>
              <a:off x="701072" y="3121223"/>
              <a:ext cx="54335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75000"/>
                    </a:schemeClr>
                  </a:solidFill>
                </a:rPr>
                <a:t>《</a:t>
              </a:r>
              <a:r>
                <a:rPr lang="zh-CN" altLang="en-US" sz="1400" dirty="0">
                  <a:solidFill>
                    <a:schemeClr val="accent1">
                      <a:lumMod val="75000"/>
                    </a:schemeClr>
                  </a:solidFill>
                </a:rPr>
                <a:t>生育健康及妇女儿童健康保障</a:t>
              </a:r>
              <a:r>
                <a:rPr lang="en-US" altLang="zh-CN" sz="1400" dirty="0">
                  <a:solidFill>
                    <a:schemeClr val="accent1">
                      <a:lumMod val="75000"/>
                    </a:schemeClr>
                  </a:solidFill>
                </a:rPr>
                <a:t>》</a:t>
              </a:r>
              <a:r>
                <a:rPr lang="zh-CN" altLang="en-US" sz="1400" dirty="0">
                  <a:solidFill>
                    <a:schemeClr val="accent1">
                      <a:lumMod val="75000"/>
                    </a:schemeClr>
                  </a:solidFill>
                </a:rPr>
                <a:t>重点研发计划专项项目申报</a:t>
              </a:r>
              <a:endParaRPr lang="zh-CN" altLang="zh-CN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053" name="Freeform 2050+">
            <a:extLst>
              <a:ext uri="{FF2B5EF4-FFF2-40B4-BE49-F238E27FC236}">
                <a16:creationId xmlns:a16="http://schemas.microsoft.com/office/drawing/2014/main" id="{4C54311C-B6E2-B4AC-25C7-182AFDC2B2DF}"/>
              </a:ext>
            </a:extLst>
          </p:cNvPr>
          <p:cNvSpPr/>
          <p:nvPr/>
        </p:nvSpPr>
        <p:spPr>
          <a:xfrm flipH="1">
            <a:off x="0" y="5663060"/>
            <a:ext cx="12192000" cy="1194940"/>
          </a:xfrm>
          <a:custGeom>
            <a:avLst/>
            <a:gdLst>
              <a:gd name="connsiteX0" fmla="*/ 0 w 12192000"/>
              <a:gd name="connsiteY0" fmla="*/ 0 h 1194940"/>
              <a:gd name="connsiteX1" fmla="*/ 387144 w 12192000"/>
              <a:gd name="connsiteY1" fmla="*/ 120144 h 1194940"/>
              <a:gd name="connsiteX2" fmla="*/ 9135735 w 12192000"/>
              <a:gd name="connsiteY2" fmla="*/ 898564 h 1194940"/>
              <a:gd name="connsiteX3" fmla="*/ 12094392 w 12192000"/>
              <a:gd name="connsiteY3" fmla="*/ 831693 h 1194940"/>
              <a:gd name="connsiteX4" fmla="*/ 12192000 w 12192000"/>
              <a:gd name="connsiteY4" fmla="*/ 826353 h 1194940"/>
              <a:gd name="connsiteX5" fmla="*/ 12192000 w 12192000"/>
              <a:gd name="connsiteY5" fmla="*/ 1194940 h 1194940"/>
              <a:gd name="connsiteX6" fmla="*/ 0 w 12192000"/>
              <a:gd name="connsiteY6" fmla="*/ 1194940 h 119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94940">
                <a:moveTo>
                  <a:pt x="0" y="0"/>
                </a:moveTo>
                <a:lnTo>
                  <a:pt x="387144" y="120144"/>
                </a:lnTo>
                <a:cubicBezTo>
                  <a:pt x="2071974" y="583806"/>
                  <a:pt x="5357977" y="898564"/>
                  <a:pt x="9135735" y="898564"/>
                </a:cubicBezTo>
                <a:cubicBezTo>
                  <a:pt x="10166033" y="898564"/>
                  <a:pt x="11159754" y="875152"/>
                  <a:pt x="12094392" y="831693"/>
                </a:cubicBezTo>
                <a:lnTo>
                  <a:pt x="12192000" y="826353"/>
                </a:lnTo>
                <a:lnTo>
                  <a:pt x="12192000" y="1194940"/>
                </a:lnTo>
                <a:lnTo>
                  <a:pt x="0" y="1194940"/>
                </a:lnTo>
                <a:close/>
              </a:path>
            </a:pathLst>
          </a:custGeom>
          <a:gradFill flip="none" rotWithShape="1">
            <a:gsLst>
              <a:gs pos="12000">
                <a:schemeClr val="accent2">
                  <a:lumMod val="0"/>
                  <a:lumOff val="100000"/>
                </a:schemeClr>
              </a:gs>
              <a:gs pos="88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10800000" algn="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CBA790C8-FA76-65E5-49AA-333148D394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8096" y="0"/>
            <a:ext cx="3803904" cy="6858000"/>
          </a:xfrm>
          <a:custGeom>
            <a:avLst/>
            <a:gdLst>
              <a:gd name="connsiteX0" fmla="*/ 0 w 8477260"/>
              <a:gd name="connsiteY0" fmla="*/ 0 h 6858000"/>
              <a:gd name="connsiteX1" fmla="*/ 8477260 w 8477260"/>
              <a:gd name="connsiteY1" fmla="*/ 0 h 6858000"/>
              <a:gd name="connsiteX2" fmla="*/ 8477260 w 8477260"/>
              <a:gd name="connsiteY2" fmla="*/ 6858000 h 6858000"/>
              <a:gd name="connsiteX3" fmla="*/ 0 w 84772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7260" h="6858000">
                <a:moveTo>
                  <a:pt x="0" y="0"/>
                </a:moveTo>
                <a:lnTo>
                  <a:pt x="8477260" y="0"/>
                </a:lnTo>
                <a:lnTo>
                  <a:pt x="847726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51" name="任意多边形: 形状 2050">
            <a:extLst>
              <a:ext uri="{FF2B5EF4-FFF2-40B4-BE49-F238E27FC236}">
                <a16:creationId xmlns:a16="http://schemas.microsoft.com/office/drawing/2014/main" id="{27F15C41-C5AC-4ECA-B27E-75A828B41FFE}"/>
              </a:ext>
            </a:extLst>
          </p:cNvPr>
          <p:cNvSpPr/>
          <p:nvPr/>
        </p:nvSpPr>
        <p:spPr>
          <a:xfrm>
            <a:off x="0" y="5663060"/>
            <a:ext cx="12192000" cy="1194940"/>
          </a:xfrm>
          <a:custGeom>
            <a:avLst/>
            <a:gdLst>
              <a:gd name="connsiteX0" fmla="*/ 0 w 12192000"/>
              <a:gd name="connsiteY0" fmla="*/ 0 h 1194940"/>
              <a:gd name="connsiteX1" fmla="*/ 387144 w 12192000"/>
              <a:gd name="connsiteY1" fmla="*/ 120144 h 1194940"/>
              <a:gd name="connsiteX2" fmla="*/ 9135735 w 12192000"/>
              <a:gd name="connsiteY2" fmla="*/ 898564 h 1194940"/>
              <a:gd name="connsiteX3" fmla="*/ 12094392 w 12192000"/>
              <a:gd name="connsiteY3" fmla="*/ 831693 h 1194940"/>
              <a:gd name="connsiteX4" fmla="*/ 12192000 w 12192000"/>
              <a:gd name="connsiteY4" fmla="*/ 826353 h 1194940"/>
              <a:gd name="connsiteX5" fmla="*/ 12192000 w 12192000"/>
              <a:gd name="connsiteY5" fmla="*/ 1194940 h 1194940"/>
              <a:gd name="connsiteX6" fmla="*/ 0 w 12192000"/>
              <a:gd name="connsiteY6" fmla="*/ 1194940 h 119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94940">
                <a:moveTo>
                  <a:pt x="0" y="0"/>
                </a:moveTo>
                <a:lnTo>
                  <a:pt x="387144" y="120144"/>
                </a:lnTo>
                <a:cubicBezTo>
                  <a:pt x="2071974" y="583806"/>
                  <a:pt x="5357977" y="898564"/>
                  <a:pt x="9135735" y="898564"/>
                </a:cubicBezTo>
                <a:cubicBezTo>
                  <a:pt x="10166033" y="898564"/>
                  <a:pt x="11159754" y="875152"/>
                  <a:pt x="12094392" y="831693"/>
                </a:cubicBezTo>
                <a:lnTo>
                  <a:pt x="12192000" y="826353"/>
                </a:lnTo>
                <a:lnTo>
                  <a:pt x="12192000" y="1194940"/>
                </a:lnTo>
                <a:lnTo>
                  <a:pt x="0" y="1194940"/>
                </a:lnTo>
                <a:close/>
              </a:path>
            </a:pathLst>
          </a:custGeom>
          <a:gradFill>
            <a:gsLst>
              <a:gs pos="12000">
                <a:schemeClr val="accent2"/>
              </a:gs>
              <a:gs pos="8800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F3E4DA-2B35-E958-5F17-E4A88B7C74B3}"/>
              </a:ext>
            </a:extLst>
          </p:cNvPr>
          <p:cNvSpPr txBox="1"/>
          <p:nvPr/>
        </p:nvSpPr>
        <p:spPr>
          <a:xfrm>
            <a:off x="909326" y="3898781"/>
            <a:ext cx="1278117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81000">
                      <a:schemeClr val="accent1"/>
                    </a:gs>
                    <a:gs pos="13000">
                      <a:schemeClr val="accent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项目申请人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3411C6C-F00C-1729-CDF4-650ACF3C92C3}"/>
              </a:ext>
            </a:extLst>
          </p:cNvPr>
          <p:cNvSpPr txBox="1"/>
          <p:nvPr/>
        </p:nvSpPr>
        <p:spPr>
          <a:xfrm>
            <a:off x="909326" y="4383042"/>
            <a:ext cx="148608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81000">
                      <a:schemeClr val="accent1"/>
                    </a:gs>
                    <a:gs pos="13000">
                      <a:schemeClr val="accent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项目牵头单位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3C6A530-8B65-3CF6-BAB9-CFA690F8B39E}"/>
              </a:ext>
            </a:extLst>
          </p:cNvPr>
          <p:cNvSpPr txBox="1"/>
          <p:nvPr/>
        </p:nvSpPr>
        <p:spPr>
          <a:xfrm>
            <a:off x="909326" y="4867304"/>
            <a:ext cx="148608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项目负责单位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2CC146D-5A01-15AA-E5F5-3B746FEC171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8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2954287" cy="2620098"/>
          </a:xfrm>
          <a:custGeom>
            <a:avLst/>
            <a:gdLst>
              <a:gd name="connsiteX0" fmla="*/ 0 w 2954287"/>
              <a:gd name="connsiteY0" fmla="*/ 0 h 2620098"/>
              <a:gd name="connsiteX1" fmla="*/ 2954287 w 2954287"/>
              <a:gd name="connsiteY1" fmla="*/ 0 h 2620098"/>
              <a:gd name="connsiteX2" fmla="*/ 2954287 w 2954287"/>
              <a:gd name="connsiteY2" fmla="*/ 2620098 h 2620098"/>
              <a:gd name="connsiteX3" fmla="*/ 0 w 2954287"/>
              <a:gd name="connsiteY3" fmla="*/ 2620098 h 262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4287" h="2620098">
                <a:moveTo>
                  <a:pt x="0" y="0"/>
                </a:moveTo>
                <a:lnTo>
                  <a:pt x="2954287" y="0"/>
                </a:lnTo>
                <a:lnTo>
                  <a:pt x="2954287" y="2620098"/>
                </a:lnTo>
                <a:lnTo>
                  <a:pt x="0" y="2620098"/>
                </a:lnTo>
                <a:close/>
              </a:path>
            </a:pathLst>
          </a:cu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7680A1E-C679-BEB4-DED1-0EA9B3DE62EC}"/>
              </a:ext>
            </a:extLst>
          </p:cNvPr>
          <p:cNvSpPr/>
          <p:nvPr/>
        </p:nvSpPr>
        <p:spPr>
          <a:xfrm>
            <a:off x="886467" y="3927030"/>
            <a:ext cx="45719" cy="2950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24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8DFD2A6-C1D7-AE3A-CC6C-C6C1EF044585}"/>
              </a:ext>
            </a:extLst>
          </p:cNvPr>
          <p:cNvSpPr/>
          <p:nvPr/>
        </p:nvSpPr>
        <p:spPr>
          <a:xfrm>
            <a:off x="886467" y="4411292"/>
            <a:ext cx="45719" cy="2950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24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E903D4A1-39EA-B8A5-9FBF-1855586CC644}"/>
              </a:ext>
            </a:extLst>
          </p:cNvPr>
          <p:cNvSpPr/>
          <p:nvPr/>
        </p:nvSpPr>
        <p:spPr>
          <a:xfrm>
            <a:off x="886467" y="4869917"/>
            <a:ext cx="45719" cy="2950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24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4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id="{FCD9C639-91D1-5C45-0892-7CAEADCA8A6A}"/>
              </a:ext>
            </a:extLst>
          </p:cNvPr>
          <p:cNvSpPr/>
          <p:nvPr/>
        </p:nvSpPr>
        <p:spPr>
          <a:xfrm>
            <a:off x="0" y="882502"/>
            <a:ext cx="12191999" cy="5847482"/>
          </a:xfrm>
          <a:prstGeom prst="rect">
            <a:avLst/>
          </a:prstGeom>
          <a:solidFill>
            <a:srgbClr val="EDFBFD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73397DFF-608B-0561-E72E-614D644BDDB4}"/>
              </a:ext>
            </a:extLst>
          </p:cNvPr>
          <p:cNvSpPr/>
          <p:nvPr/>
        </p:nvSpPr>
        <p:spPr>
          <a:xfrm>
            <a:off x="537292" y="0"/>
            <a:ext cx="11117416" cy="6858000"/>
          </a:xfrm>
          <a:custGeom>
            <a:avLst/>
            <a:gdLst>
              <a:gd name="connsiteX0" fmla="*/ 1185368 w 11117416"/>
              <a:gd name="connsiteY0" fmla="*/ 0 h 6858000"/>
              <a:gd name="connsiteX1" fmla="*/ 9932049 w 11117416"/>
              <a:gd name="connsiteY1" fmla="*/ 0 h 6858000"/>
              <a:gd name="connsiteX2" fmla="*/ 10013098 w 11117416"/>
              <a:gd name="connsiteY2" fmla="*/ 103136 h 6858000"/>
              <a:gd name="connsiteX3" fmla="*/ 11117416 w 11117416"/>
              <a:gd name="connsiteY3" fmla="*/ 3429000 h 6858000"/>
              <a:gd name="connsiteX4" fmla="*/ 10013098 w 11117416"/>
              <a:gd name="connsiteY4" fmla="*/ 6754864 h 6858000"/>
              <a:gd name="connsiteX5" fmla="*/ 9932049 w 11117416"/>
              <a:gd name="connsiteY5" fmla="*/ 6858000 h 6858000"/>
              <a:gd name="connsiteX6" fmla="*/ 1185368 w 11117416"/>
              <a:gd name="connsiteY6" fmla="*/ 6858000 h 6858000"/>
              <a:gd name="connsiteX7" fmla="*/ 1104319 w 11117416"/>
              <a:gd name="connsiteY7" fmla="*/ 6754864 h 6858000"/>
              <a:gd name="connsiteX8" fmla="*/ 0 w 11117416"/>
              <a:gd name="connsiteY8" fmla="*/ 3429000 h 6858000"/>
              <a:gd name="connsiteX9" fmla="*/ 1104319 w 11117416"/>
              <a:gd name="connsiteY9" fmla="*/ 1031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17416" h="6858000">
                <a:moveTo>
                  <a:pt x="1185368" y="0"/>
                </a:moveTo>
                <a:lnTo>
                  <a:pt x="9932049" y="0"/>
                </a:lnTo>
                <a:lnTo>
                  <a:pt x="10013098" y="103136"/>
                </a:lnTo>
                <a:cubicBezTo>
                  <a:pt x="10706680" y="1030566"/>
                  <a:pt x="11117416" y="2181817"/>
                  <a:pt x="11117416" y="3429000"/>
                </a:cubicBezTo>
                <a:cubicBezTo>
                  <a:pt x="11117416" y="4676184"/>
                  <a:pt x="10706680" y="5827434"/>
                  <a:pt x="10013098" y="6754864"/>
                </a:cubicBezTo>
                <a:lnTo>
                  <a:pt x="9932049" y="6858000"/>
                </a:lnTo>
                <a:lnTo>
                  <a:pt x="1185368" y="6858000"/>
                </a:lnTo>
                <a:lnTo>
                  <a:pt x="1104319" y="6754864"/>
                </a:lnTo>
                <a:cubicBezTo>
                  <a:pt x="410736" y="5827434"/>
                  <a:pt x="0" y="4676184"/>
                  <a:pt x="0" y="3429000"/>
                </a:cubicBezTo>
                <a:cubicBezTo>
                  <a:pt x="0" y="2181817"/>
                  <a:pt x="410736" y="1030566"/>
                  <a:pt x="1104319" y="103136"/>
                </a:cubicBezTo>
                <a:close/>
              </a:path>
            </a:pathLst>
          </a:custGeom>
          <a:gradFill flip="none" rotWithShape="1">
            <a:gsLst>
              <a:gs pos="51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alpha val="1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gradFill>
              <a:gsLst>
                <a:gs pos="0">
                  <a:schemeClr val="accent2">
                    <a:alpha val="0"/>
                  </a:schemeClr>
                </a:gs>
                <a:gs pos="80400">
                  <a:srgbClr val="35C6E5">
                    <a:alpha val="0"/>
                  </a:srgbClr>
                </a:gs>
                <a:gs pos="22400">
                  <a:srgbClr val="11C4E9">
                    <a:alpha val="0"/>
                  </a:srgbClr>
                </a:gs>
                <a:gs pos="50000">
                  <a:schemeClr val="accent1">
                    <a:lumMod val="60000"/>
                    <a:lumOff val="40000"/>
                    <a:alpha val="27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Freeform 2050+">
            <a:extLst>
              <a:ext uri="{FF2B5EF4-FFF2-40B4-BE49-F238E27FC236}">
                <a16:creationId xmlns:a16="http://schemas.microsoft.com/office/drawing/2014/main" id="{4FAC753C-BB27-4E32-627E-2BEF5993EF74}"/>
              </a:ext>
            </a:extLst>
          </p:cNvPr>
          <p:cNvSpPr/>
          <p:nvPr/>
        </p:nvSpPr>
        <p:spPr>
          <a:xfrm flipH="1">
            <a:off x="0" y="5909708"/>
            <a:ext cx="12192000" cy="948292"/>
          </a:xfrm>
          <a:custGeom>
            <a:avLst/>
            <a:gdLst>
              <a:gd name="connsiteX0" fmla="*/ 0 w 12192000"/>
              <a:gd name="connsiteY0" fmla="*/ 0 h 1194940"/>
              <a:gd name="connsiteX1" fmla="*/ 387144 w 12192000"/>
              <a:gd name="connsiteY1" fmla="*/ 120144 h 1194940"/>
              <a:gd name="connsiteX2" fmla="*/ 9135735 w 12192000"/>
              <a:gd name="connsiteY2" fmla="*/ 898564 h 1194940"/>
              <a:gd name="connsiteX3" fmla="*/ 12094392 w 12192000"/>
              <a:gd name="connsiteY3" fmla="*/ 831693 h 1194940"/>
              <a:gd name="connsiteX4" fmla="*/ 12192000 w 12192000"/>
              <a:gd name="connsiteY4" fmla="*/ 826353 h 1194940"/>
              <a:gd name="connsiteX5" fmla="*/ 12192000 w 12192000"/>
              <a:gd name="connsiteY5" fmla="*/ 1194940 h 1194940"/>
              <a:gd name="connsiteX6" fmla="*/ 0 w 12192000"/>
              <a:gd name="connsiteY6" fmla="*/ 1194940 h 119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94940">
                <a:moveTo>
                  <a:pt x="0" y="0"/>
                </a:moveTo>
                <a:lnTo>
                  <a:pt x="387144" y="120144"/>
                </a:lnTo>
                <a:cubicBezTo>
                  <a:pt x="2071974" y="583806"/>
                  <a:pt x="5357977" y="898564"/>
                  <a:pt x="9135735" y="898564"/>
                </a:cubicBezTo>
                <a:cubicBezTo>
                  <a:pt x="10166033" y="898564"/>
                  <a:pt x="11159754" y="875152"/>
                  <a:pt x="12094392" y="831693"/>
                </a:cubicBezTo>
                <a:lnTo>
                  <a:pt x="12192000" y="826353"/>
                </a:lnTo>
                <a:lnTo>
                  <a:pt x="12192000" y="1194940"/>
                </a:lnTo>
                <a:lnTo>
                  <a:pt x="0" y="1194940"/>
                </a:lnTo>
                <a:close/>
              </a:path>
            </a:pathLst>
          </a:custGeom>
          <a:gradFill flip="none" rotWithShape="1">
            <a:gsLst>
              <a:gs pos="12000">
                <a:schemeClr val="accent2">
                  <a:lumMod val="0"/>
                  <a:lumOff val="100000"/>
                </a:schemeClr>
              </a:gs>
              <a:gs pos="88000">
                <a:schemeClr val="accent2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10800000" algn="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3BB00AB-C5BE-85A0-DBB2-850ED7E50694}"/>
              </a:ext>
            </a:extLst>
          </p:cNvPr>
          <p:cNvSpPr/>
          <p:nvPr/>
        </p:nvSpPr>
        <p:spPr>
          <a:xfrm>
            <a:off x="1951216" y="3648578"/>
            <a:ext cx="8313641" cy="2729270"/>
          </a:xfrm>
          <a:prstGeom prst="roundRect">
            <a:avLst>
              <a:gd name="adj" fmla="val 2986"/>
            </a:avLst>
          </a:prstGeom>
          <a:solidFill>
            <a:schemeClr val="bg1"/>
          </a:solidFill>
          <a:ln w="12700">
            <a:solidFill>
              <a:schemeClr val="accent2"/>
            </a:solidFill>
            <a:prstDash val="lgDash"/>
          </a:ln>
          <a:effectLst>
            <a:innerShdw blurRad="114300">
              <a:schemeClr val="accent1">
                <a:alpha val="31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8A0E2B9-B48D-5024-3C61-3A4D135E9ADF}"/>
              </a:ext>
            </a:extLst>
          </p:cNvPr>
          <p:cNvSpPr txBox="1"/>
          <p:nvPr/>
        </p:nvSpPr>
        <p:spPr>
          <a:xfrm>
            <a:off x="699201" y="42507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课题间相互关系</a:t>
            </a:r>
          </a:p>
        </p:txBody>
      </p:sp>
      <p:sp>
        <p:nvSpPr>
          <p:cNvPr id="59" name="59">
            <a:extLst>
              <a:ext uri="{FF2B5EF4-FFF2-40B4-BE49-F238E27FC236}">
                <a16:creationId xmlns:a16="http://schemas.microsoft.com/office/drawing/2014/main" id="{0120B201-363D-47C7-B9E8-7BB88A31F051}"/>
              </a:ext>
            </a:extLst>
          </p:cNvPr>
          <p:cNvSpPr/>
          <p:nvPr/>
        </p:nvSpPr>
        <p:spPr>
          <a:xfrm>
            <a:off x="10242960" y="1459346"/>
            <a:ext cx="367461" cy="4355200"/>
          </a:xfrm>
          <a:custGeom>
            <a:avLst/>
            <a:gdLst>
              <a:gd name="connsiteX0" fmla="*/ 197718 w 1186286"/>
              <a:gd name="connsiteY0" fmla="*/ 0 h 4839112"/>
              <a:gd name="connsiteX1" fmla="*/ 988568 w 1186286"/>
              <a:gd name="connsiteY1" fmla="*/ 0 h 4839112"/>
              <a:gd name="connsiteX2" fmla="*/ 1186286 w 1186286"/>
              <a:gd name="connsiteY2" fmla="*/ 197718 h 4839112"/>
              <a:gd name="connsiteX3" fmla="*/ 1186286 w 1186286"/>
              <a:gd name="connsiteY3" fmla="*/ 4641394 h 4839112"/>
              <a:gd name="connsiteX4" fmla="*/ 988568 w 1186286"/>
              <a:gd name="connsiteY4" fmla="*/ 4839112 h 4839112"/>
              <a:gd name="connsiteX5" fmla="*/ 197718 w 1186286"/>
              <a:gd name="connsiteY5" fmla="*/ 4839112 h 4839112"/>
              <a:gd name="connsiteX6" fmla="*/ 0 w 1186286"/>
              <a:gd name="connsiteY6" fmla="*/ 4641394 h 4839112"/>
              <a:gd name="connsiteX7" fmla="*/ 0 w 1186286"/>
              <a:gd name="connsiteY7" fmla="*/ 4603107 h 4839112"/>
              <a:gd name="connsiteX8" fmla="*/ 1514 w 1186286"/>
              <a:gd name="connsiteY8" fmla="*/ 4607983 h 4839112"/>
              <a:gd name="connsiteX9" fmla="*/ 174947 w 1186286"/>
              <a:gd name="connsiteY9" fmla="*/ 4722942 h 4839112"/>
              <a:gd name="connsiteX10" fmla="*/ 927825 w 1186286"/>
              <a:gd name="connsiteY10" fmla="*/ 4722942 h 4839112"/>
              <a:gd name="connsiteX11" fmla="*/ 1116050 w 1186286"/>
              <a:gd name="connsiteY11" fmla="*/ 4534717 h 4839112"/>
              <a:gd name="connsiteX12" fmla="*/ 1116050 w 1186286"/>
              <a:gd name="connsiteY12" fmla="*/ 304395 h 4839112"/>
              <a:gd name="connsiteX13" fmla="*/ 927825 w 1186286"/>
              <a:gd name="connsiteY13" fmla="*/ 116170 h 4839112"/>
              <a:gd name="connsiteX14" fmla="*/ 174947 w 1186286"/>
              <a:gd name="connsiteY14" fmla="*/ 116170 h 4839112"/>
              <a:gd name="connsiteX15" fmla="*/ 1514 w 1186286"/>
              <a:gd name="connsiteY15" fmla="*/ 231129 h 4839112"/>
              <a:gd name="connsiteX16" fmla="*/ 0 w 1186286"/>
              <a:gd name="connsiteY16" fmla="*/ 236006 h 4839112"/>
              <a:gd name="connsiteX17" fmla="*/ 0 w 1186286"/>
              <a:gd name="connsiteY17" fmla="*/ 197718 h 4839112"/>
              <a:gd name="connsiteX18" fmla="*/ 197718 w 1186286"/>
              <a:gd name="connsiteY18" fmla="*/ 0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15" fmla="*/ 1116050 w 1186286"/>
              <a:gd name="connsiteY15" fmla="*/ 4534717 h 4839112"/>
              <a:gd name="connsiteX16" fmla="*/ 1116050 w 1186286"/>
              <a:gd name="connsiteY16" fmla="*/ 304395 h 4839112"/>
              <a:gd name="connsiteX17" fmla="*/ 927825 w 1186286"/>
              <a:gd name="connsiteY17" fmla="*/ 116170 h 4839112"/>
              <a:gd name="connsiteX18" fmla="*/ 266387 w 1186286"/>
              <a:gd name="connsiteY18" fmla="*/ 207610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15" fmla="*/ 1116050 w 1186286"/>
              <a:gd name="connsiteY15" fmla="*/ 4534717 h 4839112"/>
              <a:gd name="connsiteX16" fmla="*/ 1116050 w 1186286"/>
              <a:gd name="connsiteY16" fmla="*/ 304395 h 4839112"/>
              <a:gd name="connsiteX17" fmla="*/ 927825 w 1186286"/>
              <a:gd name="connsiteY17" fmla="*/ 116170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15" fmla="*/ 1116050 w 1186286"/>
              <a:gd name="connsiteY15" fmla="*/ 4534717 h 4839112"/>
              <a:gd name="connsiteX16" fmla="*/ 1116050 w 1186286"/>
              <a:gd name="connsiteY16" fmla="*/ 304395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15" fmla="*/ 1116050 w 1186286"/>
              <a:gd name="connsiteY15" fmla="*/ 4534717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74947 w 1186286"/>
              <a:gd name="connsiteY12" fmla="*/ 4722942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197718 w 1186286"/>
              <a:gd name="connsiteY3" fmla="*/ 0 h 4839112"/>
              <a:gd name="connsiteX4" fmla="*/ 988568 w 1186286"/>
              <a:gd name="connsiteY4" fmla="*/ 0 h 4839112"/>
              <a:gd name="connsiteX5" fmla="*/ 1186286 w 1186286"/>
              <a:gd name="connsiteY5" fmla="*/ 197718 h 4839112"/>
              <a:gd name="connsiteX6" fmla="*/ 1186286 w 1186286"/>
              <a:gd name="connsiteY6" fmla="*/ 4641394 h 4839112"/>
              <a:gd name="connsiteX7" fmla="*/ 988568 w 1186286"/>
              <a:gd name="connsiteY7" fmla="*/ 4839112 h 4839112"/>
              <a:gd name="connsiteX8" fmla="*/ 197718 w 1186286"/>
              <a:gd name="connsiteY8" fmla="*/ 4839112 h 4839112"/>
              <a:gd name="connsiteX9" fmla="*/ 0 w 1186286"/>
              <a:gd name="connsiteY9" fmla="*/ 4641394 h 4839112"/>
              <a:gd name="connsiteX10" fmla="*/ 0 w 1186286"/>
              <a:gd name="connsiteY10" fmla="*/ 4603107 h 4839112"/>
              <a:gd name="connsiteX11" fmla="*/ 174947 w 1186286"/>
              <a:gd name="connsiteY11" fmla="*/ 4722942 h 4839112"/>
              <a:gd name="connsiteX0" fmla="*/ 1514 w 1186286"/>
              <a:gd name="connsiteY0" fmla="*/ 231129 h 4839112"/>
              <a:gd name="connsiteX1" fmla="*/ 0 w 1186286"/>
              <a:gd name="connsiteY1" fmla="*/ 236006 h 4839112"/>
              <a:gd name="connsiteX2" fmla="*/ 197718 w 1186286"/>
              <a:gd name="connsiteY2" fmla="*/ 0 h 4839112"/>
              <a:gd name="connsiteX3" fmla="*/ 988568 w 1186286"/>
              <a:gd name="connsiteY3" fmla="*/ 0 h 4839112"/>
              <a:gd name="connsiteX4" fmla="*/ 1186286 w 1186286"/>
              <a:gd name="connsiteY4" fmla="*/ 197718 h 4839112"/>
              <a:gd name="connsiteX5" fmla="*/ 1186286 w 1186286"/>
              <a:gd name="connsiteY5" fmla="*/ 4641394 h 4839112"/>
              <a:gd name="connsiteX6" fmla="*/ 988568 w 1186286"/>
              <a:gd name="connsiteY6" fmla="*/ 4839112 h 4839112"/>
              <a:gd name="connsiteX7" fmla="*/ 197718 w 1186286"/>
              <a:gd name="connsiteY7" fmla="*/ 4839112 h 4839112"/>
              <a:gd name="connsiteX8" fmla="*/ 0 w 1186286"/>
              <a:gd name="connsiteY8" fmla="*/ 4641394 h 4839112"/>
              <a:gd name="connsiteX9" fmla="*/ 0 w 1186286"/>
              <a:gd name="connsiteY9" fmla="*/ 4603107 h 4839112"/>
              <a:gd name="connsiteX10" fmla="*/ 174947 w 1186286"/>
              <a:gd name="connsiteY10" fmla="*/ 4722942 h 4839112"/>
              <a:gd name="connsiteX0" fmla="*/ 1514 w 1186286"/>
              <a:gd name="connsiteY0" fmla="*/ 231129 h 4839112"/>
              <a:gd name="connsiteX1" fmla="*/ 197718 w 1186286"/>
              <a:gd name="connsiteY1" fmla="*/ 0 h 4839112"/>
              <a:gd name="connsiteX2" fmla="*/ 988568 w 1186286"/>
              <a:gd name="connsiteY2" fmla="*/ 0 h 4839112"/>
              <a:gd name="connsiteX3" fmla="*/ 1186286 w 1186286"/>
              <a:gd name="connsiteY3" fmla="*/ 197718 h 4839112"/>
              <a:gd name="connsiteX4" fmla="*/ 1186286 w 1186286"/>
              <a:gd name="connsiteY4" fmla="*/ 4641394 h 4839112"/>
              <a:gd name="connsiteX5" fmla="*/ 988568 w 1186286"/>
              <a:gd name="connsiteY5" fmla="*/ 4839112 h 4839112"/>
              <a:gd name="connsiteX6" fmla="*/ 197718 w 1186286"/>
              <a:gd name="connsiteY6" fmla="*/ 4839112 h 4839112"/>
              <a:gd name="connsiteX7" fmla="*/ 0 w 1186286"/>
              <a:gd name="connsiteY7" fmla="*/ 4641394 h 4839112"/>
              <a:gd name="connsiteX8" fmla="*/ 0 w 1186286"/>
              <a:gd name="connsiteY8" fmla="*/ 4603107 h 4839112"/>
              <a:gd name="connsiteX9" fmla="*/ 174947 w 1186286"/>
              <a:gd name="connsiteY9" fmla="*/ 4722942 h 4839112"/>
              <a:gd name="connsiteX0" fmla="*/ 197718 w 1186286"/>
              <a:gd name="connsiteY0" fmla="*/ 0 h 4839112"/>
              <a:gd name="connsiteX1" fmla="*/ 988568 w 1186286"/>
              <a:gd name="connsiteY1" fmla="*/ 0 h 4839112"/>
              <a:gd name="connsiteX2" fmla="*/ 1186286 w 1186286"/>
              <a:gd name="connsiteY2" fmla="*/ 197718 h 4839112"/>
              <a:gd name="connsiteX3" fmla="*/ 1186286 w 1186286"/>
              <a:gd name="connsiteY3" fmla="*/ 4641394 h 4839112"/>
              <a:gd name="connsiteX4" fmla="*/ 988568 w 1186286"/>
              <a:gd name="connsiteY4" fmla="*/ 4839112 h 4839112"/>
              <a:gd name="connsiteX5" fmla="*/ 197718 w 1186286"/>
              <a:gd name="connsiteY5" fmla="*/ 4839112 h 4839112"/>
              <a:gd name="connsiteX6" fmla="*/ 0 w 1186286"/>
              <a:gd name="connsiteY6" fmla="*/ 4641394 h 4839112"/>
              <a:gd name="connsiteX7" fmla="*/ 0 w 1186286"/>
              <a:gd name="connsiteY7" fmla="*/ 4603107 h 4839112"/>
              <a:gd name="connsiteX8" fmla="*/ 174947 w 1186286"/>
              <a:gd name="connsiteY8" fmla="*/ 4722942 h 4839112"/>
              <a:gd name="connsiteX0" fmla="*/ 197718 w 1186286"/>
              <a:gd name="connsiteY0" fmla="*/ 0 h 4839112"/>
              <a:gd name="connsiteX1" fmla="*/ 988568 w 1186286"/>
              <a:gd name="connsiteY1" fmla="*/ 0 h 4839112"/>
              <a:gd name="connsiteX2" fmla="*/ 1186286 w 1186286"/>
              <a:gd name="connsiteY2" fmla="*/ 197718 h 4839112"/>
              <a:gd name="connsiteX3" fmla="*/ 1186286 w 1186286"/>
              <a:gd name="connsiteY3" fmla="*/ 4641394 h 4839112"/>
              <a:gd name="connsiteX4" fmla="*/ 988568 w 1186286"/>
              <a:gd name="connsiteY4" fmla="*/ 4839112 h 4839112"/>
              <a:gd name="connsiteX5" fmla="*/ 197718 w 1186286"/>
              <a:gd name="connsiteY5" fmla="*/ 4839112 h 4839112"/>
              <a:gd name="connsiteX6" fmla="*/ 0 w 1186286"/>
              <a:gd name="connsiteY6" fmla="*/ 4641394 h 4839112"/>
              <a:gd name="connsiteX7" fmla="*/ 0 w 1186286"/>
              <a:gd name="connsiteY7" fmla="*/ 4603107 h 4839112"/>
              <a:gd name="connsiteX0" fmla="*/ 197718 w 1186286"/>
              <a:gd name="connsiteY0" fmla="*/ 0 h 4839112"/>
              <a:gd name="connsiteX1" fmla="*/ 988568 w 1186286"/>
              <a:gd name="connsiteY1" fmla="*/ 0 h 4839112"/>
              <a:gd name="connsiteX2" fmla="*/ 1186286 w 1186286"/>
              <a:gd name="connsiteY2" fmla="*/ 197718 h 4839112"/>
              <a:gd name="connsiteX3" fmla="*/ 1186286 w 1186286"/>
              <a:gd name="connsiteY3" fmla="*/ 4641394 h 4839112"/>
              <a:gd name="connsiteX4" fmla="*/ 988568 w 1186286"/>
              <a:gd name="connsiteY4" fmla="*/ 4839112 h 4839112"/>
              <a:gd name="connsiteX5" fmla="*/ 197718 w 1186286"/>
              <a:gd name="connsiteY5" fmla="*/ 4839112 h 4839112"/>
              <a:gd name="connsiteX6" fmla="*/ 0 w 1186286"/>
              <a:gd name="connsiteY6" fmla="*/ 4641394 h 4839112"/>
              <a:gd name="connsiteX0" fmla="*/ 0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0 w 559130"/>
              <a:gd name="connsiteY0" fmla="*/ 0 h 4839112"/>
              <a:gd name="connsiteX1" fmla="*/ 361412 w 559130"/>
              <a:gd name="connsiteY1" fmla="*/ 0 h 4839112"/>
              <a:gd name="connsiteX2" fmla="*/ 559130 w 559130"/>
              <a:gd name="connsiteY2" fmla="*/ 197718 h 4839112"/>
              <a:gd name="connsiteX3" fmla="*/ 559130 w 559130"/>
              <a:gd name="connsiteY3" fmla="*/ 4641394 h 4839112"/>
              <a:gd name="connsiteX4" fmla="*/ 361412 w 559130"/>
              <a:gd name="connsiteY4" fmla="*/ 4839112 h 4839112"/>
              <a:gd name="connsiteX5" fmla="*/ 150840 w 55913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290" h="4839112">
                <a:moveTo>
                  <a:pt x="12854" y="0"/>
                </a:moveTo>
                <a:lnTo>
                  <a:pt x="210572" y="0"/>
                </a:lnTo>
                <a:cubicBezTo>
                  <a:pt x="319769" y="0"/>
                  <a:pt x="408290" y="88521"/>
                  <a:pt x="408290" y="197718"/>
                </a:cubicBezTo>
                <a:lnTo>
                  <a:pt x="408290" y="4641394"/>
                </a:lnTo>
                <a:cubicBezTo>
                  <a:pt x="408290" y="4750591"/>
                  <a:pt x="319769" y="4839112"/>
                  <a:pt x="210572" y="4839112"/>
                </a:cubicBezTo>
                <a:lnTo>
                  <a:pt x="0" y="4839112"/>
                </a:lnTo>
              </a:path>
            </a:pathLst>
          </a:custGeom>
          <a:noFill/>
          <a:ln w="6350">
            <a:solidFill>
              <a:schemeClr val="accent1"/>
            </a:solidFill>
            <a:headEnd type="arrow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1052" name="59">
            <a:extLst>
              <a:ext uri="{FF2B5EF4-FFF2-40B4-BE49-F238E27FC236}">
                <a16:creationId xmlns:a16="http://schemas.microsoft.com/office/drawing/2014/main" id="{4892C336-C077-E14C-7638-CBCA9F5FB779}"/>
              </a:ext>
            </a:extLst>
          </p:cNvPr>
          <p:cNvSpPr/>
          <p:nvPr/>
        </p:nvSpPr>
        <p:spPr>
          <a:xfrm flipH="1" flipV="1">
            <a:off x="1588196" y="1459346"/>
            <a:ext cx="367461" cy="4355200"/>
          </a:xfrm>
          <a:custGeom>
            <a:avLst/>
            <a:gdLst>
              <a:gd name="connsiteX0" fmla="*/ 197718 w 1186286"/>
              <a:gd name="connsiteY0" fmla="*/ 0 h 4839112"/>
              <a:gd name="connsiteX1" fmla="*/ 988568 w 1186286"/>
              <a:gd name="connsiteY1" fmla="*/ 0 h 4839112"/>
              <a:gd name="connsiteX2" fmla="*/ 1186286 w 1186286"/>
              <a:gd name="connsiteY2" fmla="*/ 197718 h 4839112"/>
              <a:gd name="connsiteX3" fmla="*/ 1186286 w 1186286"/>
              <a:gd name="connsiteY3" fmla="*/ 4641394 h 4839112"/>
              <a:gd name="connsiteX4" fmla="*/ 988568 w 1186286"/>
              <a:gd name="connsiteY4" fmla="*/ 4839112 h 4839112"/>
              <a:gd name="connsiteX5" fmla="*/ 197718 w 1186286"/>
              <a:gd name="connsiteY5" fmla="*/ 4839112 h 4839112"/>
              <a:gd name="connsiteX6" fmla="*/ 0 w 1186286"/>
              <a:gd name="connsiteY6" fmla="*/ 4641394 h 4839112"/>
              <a:gd name="connsiteX7" fmla="*/ 0 w 1186286"/>
              <a:gd name="connsiteY7" fmla="*/ 4603107 h 4839112"/>
              <a:gd name="connsiteX8" fmla="*/ 1514 w 1186286"/>
              <a:gd name="connsiteY8" fmla="*/ 4607983 h 4839112"/>
              <a:gd name="connsiteX9" fmla="*/ 174947 w 1186286"/>
              <a:gd name="connsiteY9" fmla="*/ 4722942 h 4839112"/>
              <a:gd name="connsiteX10" fmla="*/ 927825 w 1186286"/>
              <a:gd name="connsiteY10" fmla="*/ 4722942 h 4839112"/>
              <a:gd name="connsiteX11" fmla="*/ 1116050 w 1186286"/>
              <a:gd name="connsiteY11" fmla="*/ 4534717 h 4839112"/>
              <a:gd name="connsiteX12" fmla="*/ 1116050 w 1186286"/>
              <a:gd name="connsiteY12" fmla="*/ 304395 h 4839112"/>
              <a:gd name="connsiteX13" fmla="*/ 927825 w 1186286"/>
              <a:gd name="connsiteY13" fmla="*/ 116170 h 4839112"/>
              <a:gd name="connsiteX14" fmla="*/ 174947 w 1186286"/>
              <a:gd name="connsiteY14" fmla="*/ 116170 h 4839112"/>
              <a:gd name="connsiteX15" fmla="*/ 1514 w 1186286"/>
              <a:gd name="connsiteY15" fmla="*/ 231129 h 4839112"/>
              <a:gd name="connsiteX16" fmla="*/ 0 w 1186286"/>
              <a:gd name="connsiteY16" fmla="*/ 236006 h 4839112"/>
              <a:gd name="connsiteX17" fmla="*/ 0 w 1186286"/>
              <a:gd name="connsiteY17" fmla="*/ 197718 h 4839112"/>
              <a:gd name="connsiteX18" fmla="*/ 197718 w 1186286"/>
              <a:gd name="connsiteY18" fmla="*/ 0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15" fmla="*/ 1116050 w 1186286"/>
              <a:gd name="connsiteY15" fmla="*/ 4534717 h 4839112"/>
              <a:gd name="connsiteX16" fmla="*/ 1116050 w 1186286"/>
              <a:gd name="connsiteY16" fmla="*/ 304395 h 4839112"/>
              <a:gd name="connsiteX17" fmla="*/ 927825 w 1186286"/>
              <a:gd name="connsiteY17" fmla="*/ 116170 h 4839112"/>
              <a:gd name="connsiteX18" fmla="*/ 266387 w 1186286"/>
              <a:gd name="connsiteY18" fmla="*/ 207610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15" fmla="*/ 1116050 w 1186286"/>
              <a:gd name="connsiteY15" fmla="*/ 4534717 h 4839112"/>
              <a:gd name="connsiteX16" fmla="*/ 1116050 w 1186286"/>
              <a:gd name="connsiteY16" fmla="*/ 304395 h 4839112"/>
              <a:gd name="connsiteX17" fmla="*/ 927825 w 1186286"/>
              <a:gd name="connsiteY17" fmla="*/ 116170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15" fmla="*/ 1116050 w 1186286"/>
              <a:gd name="connsiteY15" fmla="*/ 4534717 h 4839112"/>
              <a:gd name="connsiteX16" fmla="*/ 1116050 w 1186286"/>
              <a:gd name="connsiteY16" fmla="*/ 304395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15" fmla="*/ 1116050 w 1186286"/>
              <a:gd name="connsiteY15" fmla="*/ 4534717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14" fmla="*/ 927825 w 1186286"/>
              <a:gd name="connsiteY14" fmla="*/ 4722942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514 w 1186286"/>
              <a:gd name="connsiteY12" fmla="*/ 4607983 h 4839112"/>
              <a:gd name="connsiteX13" fmla="*/ 174947 w 1186286"/>
              <a:gd name="connsiteY13" fmla="*/ 4722942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0 w 1186286"/>
              <a:gd name="connsiteY3" fmla="*/ 197718 h 4839112"/>
              <a:gd name="connsiteX4" fmla="*/ 197718 w 1186286"/>
              <a:gd name="connsiteY4" fmla="*/ 0 h 4839112"/>
              <a:gd name="connsiteX5" fmla="*/ 988568 w 1186286"/>
              <a:gd name="connsiteY5" fmla="*/ 0 h 4839112"/>
              <a:gd name="connsiteX6" fmla="*/ 1186286 w 1186286"/>
              <a:gd name="connsiteY6" fmla="*/ 197718 h 4839112"/>
              <a:gd name="connsiteX7" fmla="*/ 1186286 w 1186286"/>
              <a:gd name="connsiteY7" fmla="*/ 4641394 h 4839112"/>
              <a:gd name="connsiteX8" fmla="*/ 988568 w 1186286"/>
              <a:gd name="connsiteY8" fmla="*/ 4839112 h 4839112"/>
              <a:gd name="connsiteX9" fmla="*/ 197718 w 1186286"/>
              <a:gd name="connsiteY9" fmla="*/ 4839112 h 4839112"/>
              <a:gd name="connsiteX10" fmla="*/ 0 w 1186286"/>
              <a:gd name="connsiteY10" fmla="*/ 4641394 h 4839112"/>
              <a:gd name="connsiteX11" fmla="*/ 0 w 1186286"/>
              <a:gd name="connsiteY11" fmla="*/ 4603107 h 4839112"/>
              <a:gd name="connsiteX12" fmla="*/ 174947 w 1186286"/>
              <a:gd name="connsiteY12" fmla="*/ 4722942 h 4839112"/>
              <a:gd name="connsiteX0" fmla="*/ 174947 w 1186286"/>
              <a:gd name="connsiteY0" fmla="*/ 116170 h 4839112"/>
              <a:gd name="connsiteX1" fmla="*/ 1514 w 1186286"/>
              <a:gd name="connsiteY1" fmla="*/ 231129 h 4839112"/>
              <a:gd name="connsiteX2" fmla="*/ 0 w 1186286"/>
              <a:gd name="connsiteY2" fmla="*/ 236006 h 4839112"/>
              <a:gd name="connsiteX3" fmla="*/ 197718 w 1186286"/>
              <a:gd name="connsiteY3" fmla="*/ 0 h 4839112"/>
              <a:gd name="connsiteX4" fmla="*/ 988568 w 1186286"/>
              <a:gd name="connsiteY4" fmla="*/ 0 h 4839112"/>
              <a:gd name="connsiteX5" fmla="*/ 1186286 w 1186286"/>
              <a:gd name="connsiteY5" fmla="*/ 197718 h 4839112"/>
              <a:gd name="connsiteX6" fmla="*/ 1186286 w 1186286"/>
              <a:gd name="connsiteY6" fmla="*/ 4641394 h 4839112"/>
              <a:gd name="connsiteX7" fmla="*/ 988568 w 1186286"/>
              <a:gd name="connsiteY7" fmla="*/ 4839112 h 4839112"/>
              <a:gd name="connsiteX8" fmla="*/ 197718 w 1186286"/>
              <a:gd name="connsiteY8" fmla="*/ 4839112 h 4839112"/>
              <a:gd name="connsiteX9" fmla="*/ 0 w 1186286"/>
              <a:gd name="connsiteY9" fmla="*/ 4641394 h 4839112"/>
              <a:gd name="connsiteX10" fmla="*/ 0 w 1186286"/>
              <a:gd name="connsiteY10" fmla="*/ 4603107 h 4839112"/>
              <a:gd name="connsiteX11" fmla="*/ 174947 w 1186286"/>
              <a:gd name="connsiteY11" fmla="*/ 4722942 h 4839112"/>
              <a:gd name="connsiteX0" fmla="*/ 1514 w 1186286"/>
              <a:gd name="connsiteY0" fmla="*/ 231129 h 4839112"/>
              <a:gd name="connsiteX1" fmla="*/ 0 w 1186286"/>
              <a:gd name="connsiteY1" fmla="*/ 236006 h 4839112"/>
              <a:gd name="connsiteX2" fmla="*/ 197718 w 1186286"/>
              <a:gd name="connsiteY2" fmla="*/ 0 h 4839112"/>
              <a:gd name="connsiteX3" fmla="*/ 988568 w 1186286"/>
              <a:gd name="connsiteY3" fmla="*/ 0 h 4839112"/>
              <a:gd name="connsiteX4" fmla="*/ 1186286 w 1186286"/>
              <a:gd name="connsiteY4" fmla="*/ 197718 h 4839112"/>
              <a:gd name="connsiteX5" fmla="*/ 1186286 w 1186286"/>
              <a:gd name="connsiteY5" fmla="*/ 4641394 h 4839112"/>
              <a:gd name="connsiteX6" fmla="*/ 988568 w 1186286"/>
              <a:gd name="connsiteY6" fmla="*/ 4839112 h 4839112"/>
              <a:gd name="connsiteX7" fmla="*/ 197718 w 1186286"/>
              <a:gd name="connsiteY7" fmla="*/ 4839112 h 4839112"/>
              <a:gd name="connsiteX8" fmla="*/ 0 w 1186286"/>
              <a:gd name="connsiteY8" fmla="*/ 4641394 h 4839112"/>
              <a:gd name="connsiteX9" fmla="*/ 0 w 1186286"/>
              <a:gd name="connsiteY9" fmla="*/ 4603107 h 4839112"/>
              <a:gd name="connsiteX10" fmla="*/ 174947 w 1186286"/>
              <a:gd name="connsiteY10" fmla="*/ 4722942 h 4839112"/>
              <a:gd name="connsiteX0" fmla="*/ 1514 w 1186286"/>
              <a:gd name="connsiteY0" fmla="*/ 231129 h 4839112"/>
              <a:gd name="connsiteX1" fmla="*/ 197718 w 1186286"/>
              <a:gd name="connsiteY1" fmla="*/ 0 h 4839112"/>
              <a:gd name="connsiteX2" fmla="*/ 988568 w 1186286"/>
              <a:gd name="connsiteY2" fmla="*/ 0 h 4839112"/>
              <a:gd name="connsiteX3" fmla="*/ 1186286 w 1186286"/>
              <a:gd name="connsiteY3" fmla="*/ 197718 h 4839112"/>
              <a:gd name="connsiteX4" fmla="*/ 1186286 w 1186286"/>
              <a:gd name="connsiteY4" fmla="*/ 4641394 h 4839112"/>
              <a:gd name="connsiteX5" fmla="*/ 988568 w 1186286"/>
              <a:gd name="connsiteY5" fmla="*/ 4839112 h 4839112"/>
              <a:gd name="connsiteX6" fmla="*/ 197718 w 1186286"/>
              <a:gd name="connsiteY6" fmla="*/ 4839112 h 4839112"/>
              <a:gd name="connsiteX7" fmla="*/ 0 w 1186286"/>
              <a:gd name="connsiteY7" fmla="*/ 4641394 h 4839112"/>
              <a:gd name="connsiteX8" fmla="*/ 0 w 1186286"/>
              <a:gd name="connsiteY8" fmla="*/ 4603107 h 4839112"/>
              <a:gd name="connsiteX9" fmla="*/ 174947 w 1186286"/>
              <a:gd name="connsiteY9" fmla="*/ 4722942 h 4839112"/>
              <a:gd name="connsiteX0" fmla="*/ 197718 w 1186286"/>
              <a:gd name="connsiteY0" fmla="*/ 0 h 4839112"/>
              <a:gd name="connsiteX1" fmla="*/ 988568 w 1186286"/>
              <a:gd name="connsiteY1" fmla="*/ 0 h 4839112"/>
              <a:gd name="connsiteX2" fmla="*/ 1186286 w 1186286"/>
              <a:gd name="connsiteY2" fmla="*/ 197718 h 4839112"/>
              <a:gd name="connsiteX3" fmla="*/ 1186286 w 1186286"/>
              <a:gd name="connsiteY3" fmla="*/ 4641394 h 4839112"/>
              <a:gd name="connsiteX4" fmla="*/ 988568 w 1186286"/>
              <a:gd name="connsiteY4" fmla="*/ 4839112 h 4839112"/>
              <a:gd name="connsiteX5" fmla="*/ 197718 w 1186286"/>
              <a:gd name="connsiteY5" fmla="*/ 4839112 h 4839112"/>
              <a:gd name="connsiteX6" fmla="*/ 0 w 1186286"/>
              <a:gd name="connsiteY6" fmla="*/ 4641394 h 4839112"/>
              <a:gd name="connsiteX7" fmla="*/ 0 w 1186286"/>
              <a:gd name="connsiteY7" fmla="*/ 4603107 h 4839112"/>
              <a:gd name="connsiteX8" fmla="*/ 174947 w 1186286"/>
              <a:gd name="connsiteY8" fmla="*/ 4722942 h 4839112"/>
              <a:gd name="connsiteX0" fmla="*/ 197718 w 1186286"/>
              <a:gd name="connsiteY0" fmla="*/ 0 h 4839112"/>
              <a:gd name="connsiteX1" fmla="*/ 988568 w 1186286"/>
              <a:gd name="connsiteY1" fmla="*/ 0 h 4839112"/>
              <a:gd name="connsiteX2" fmla="*/ 1186286 w 1186286"/>
              <a:gd name="connsiteY2" fmla="*/ 197718 h 4839112"/>
              <a:gd name="connsiteX3" fmla="*/ 1186286 w 1186286"/>
              <a:gd name="connsiteY3" fmla="*/ 4641394 h 4839112"/>
              <a:gd name="connsiteX4" fmla="*/ 988568 w 1186286"/>
              <a:gd name="connsiteY4" fmla="*/ 4839112 h 4839112"/>
              <a:gd name="connsiteX5" fmla="*/ 197718 w 1186286"/>
              <a:gd name="connsiteY5" fmla="*/ 4839112 h 4839112"/>
              <a:gd name="connsiteX6" fmla="*/ 0 w 1186286"/>
              <a:gd name="connsiteY6" fmla="*/ 4641394 h 4839112"/>
              <a:gd name="connsiteX7" fmla="*/ 0 w 1186286"/>
              <a:gd name="connsiteY7" fmla="*/ 4603107 h 4839112"/>
              <a:gd name="connsiteX0" fmla="*/ 197718 w 1186286"/>
              <a:gd name="connsiteY0" fmla="*/ 0 h 4839112"/>
              <a:gd name="connsiteX1" fmla="*/ 988568 w 1186286"/>
              <a:gd name="connsiteY1" fmla="*/ 0 h 4839112"/>
              <a:gd name="connsiteX2" fmla="*/ 1186286 w 1186286"/>
              <a:gd name="connsiteY2" fmla="*/ 197718 h 4839112"/>
              <a:gd name="connsiteX3" fmla="*/ 1186286 w 1186286"/>
              <a:gd name="connsiteY3" fmla="*/ 4641394 h 4839112"/>
              <a:gd name="connsiteX4" fmla="*/ 988568 w 1186286"/>
              <a:gd name="connsiteY4" fmla="*/ 4839112 h 4839112"/>
              <a:gd name="connsiteX5" fmla="*/ 197718 w 1186286"/>
              <a:gd name="connsiteY5" fmla="*/ 4839112 h 4839112"/>
              <a:gd name="connsiteX6" fmla="*/ 0 w 1186286"/>
              <a:gd name="connsiteY6" fmla="*/ 4641394 h 4839112"/>
              <a:gd name="connsiteX0" fmla="*/ 0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429438 w 988568"/>
              <a:gd name="connsiteY0" fmla="*/ 0 h 4839112"/>
              <a:gd name="connsiteX1" fmla="*/ 790850 w 988568"/>
              <a:gd name="connsiteY1" fmla="*/ 0 h 4839112"/>
              <a:gd name="connsiteX2" fmla="*/ 988568 w 988568"/>
              <a:gd name="connsiteY2" fmla="*/ 197718 h 4839112"/>
              <a:gd name="connsiteX3" fmla="*/ 988568 w 988568"/>
              <a:gd name="connsiteY3" fmla="*/ 4641394 h 4839112"/>
              <a:gd name="connsiteX4" fmla="*/ 790850 w 988568"/>
              <a:gd name="connsiteY4" fmla="*/ 4839112 h 4839112"/>
              <a:gd name="connsiteX5" fmla="*/ 0 w 988568"/>
              <a:gd name="connsiteY5" fmla="*/ 4839112 h 4839112"/>
              <a:gd name="connsiteX0" fmla="*/ 0 w 559130"/>
              <a:gd name="connsiteY0" fmla="*/ 0 h 4839112"/>
              <a:gd name="connsiteX1" fmla="*/ 361412 w 559130"/>
              <a:gd name="connsiteY1" fmla="*/ 0 h 4839112"/>
              <a:gd name="connsiteX2" fmla="*/ 559130 w 559130"/>
              <a:gd name="connsiteY2" fmla="*/ 197718 h 4839112"/>
              <a:gd name="connsiteX3" fmla="*/ 559130 w 559130"/>
              <a:gd name="connsiteY3" fmla="*/ 4641394 h 4839112"/>
              <a:gd name="connsiteX4" fmla="*/ 361412 w 559130"/>
              <a:gd name="connsiteY4" fmla="*/ 4839112 h 4839112"/>
              <a:gd name="connsiteX5" fmla="*/ 150840 w 55913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  <a:gd name="connsiteX0" fmla="*/ 12854 w 408290"/>
              <a:gd name="connsiteY0" fmla="*/ 0 h 4839112"/>
              <a:gd name="connsiteX1" fmla="*/ 210572 w 408290"/>
              <a:gd name="connsiteY1" fmla="*/ 0 h 4839112"/>
              <a:gd name="connsiteX2" fmla="*/ 408290 w 408290"/>
              <a:gd name="connsiteY2" fmla="*/ 197718 h 4839112"/>
              <a:gd name="connsiteX3" fmla="*/ 408290 w 408290"/>
              <a:gd name="connsiteY3" fmla="*/ 4641394 h 4839112"/>
              <a:gd name="connsiteX4" fmla="*/ 210572 w 408290"/>
              <a:gd name="connsiteY4" fmla="*/ 4839112 h 4839112"/>
              <a:gd name="connsiteX5" fmla="*/ 0 w 408290"/>
              <a:gd name="connsiteY5" fmla="*/ 4839112 h 48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290" h="4839112">
                <a:moveTo>
                  <a:pt x="12854" y="0"/>
                </a:moveTo>
                <a:lnTo>
                  <a:pt x="210572" y="0"/>
                </a:lnTo>
                <a:cubicBezTo>
                  <a:pt x="319769" y="0"/>
                  <a:pt x="408290" y="88521"/>
                  <a:pt x="408290" y="197718"/>
                </a:cubicBezTo>
                <a:lnTo>
                  <a:pt x="408290" y="4641394"/>
                </a:lnTo>
                <a:cubicBezTo>
                  <a:pt x="408290" y="4750591"/>
                  <a:pt x="319769" y="4839112"/>
                  <a:pt x="210572" y="4839112"/>
                </a:cubicBezTo>
                <a:lnTo>
                  <a:pt x="0" y="4839112"/>
                </a:lnTo>
              </a:path>
            </a:pathLst>
          </a:custGeom>
          <a:noFill/>
          <a:ln w="6350">
            <a:solidFill>
              <a:schemeClr val="accent1"/>
            </a:solidFill>
            <a:headEnd type="arrow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31" name="箭头: 上下 30">
            <a:extLst>
              <a:ext uri="{FF2B5EF4-FFF2-40B4-BE49-F238E27FC236}">
                <a16:creationId xmlns:a16="http://schemas.microsoft.com/office/drawing/2014/main" id="{EFA1682D-5CAF-39A6-45AE-23139A1103E1}"/>
              </a:ext>
            </a:extLst>
          </p:cNvPr>
          <p:cNvSpPr/>
          <p:nvPr/>
        </p:nvSpPr>
        <p:spPr>
          <a:xfrm>
            <a:off x="5961086" y="4824342"/>
            <a:ext cx="269828" cy="488132"/>
          </a:xfrm>
          <a:prstGeom prst="upDownArrow">
            <a:avLst/>
          </a:prstGeom>
          <a:gradFill flip="none" rotWithShape="1">
            <a:gsLst>
              <a:gs pos="12000">
                <a:schemeClr val="accent2"/>
              </a:gs>
              <a:gs pos="79000">
                <a:schemeClr val="accent1"/>
              </a:gs>
            </a:gsLst>
            <a:lin ang="5400000" scaled="1"/>
            <a:tileRect/>
          </a:gradFill>
          <a:ln w="1143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>
              <a:solidFill>
                <a:schemeClr val="dk1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4F34C35-17F9-BD19-B855-1E50CBDBD176}"/>
              </a:ext>
            </a:extLst>
          </p:cNvPr>
          <p:cNvGrpSpPr/>
          <p:nvPr/>
        </p:nvGrpSpPr>
        <p:grpSpPr>
          <a:xfrm>
            <a:off x="2048289" y="5294213"/>
            <a:ext cx="8084774" cy="796651"/>
            <a:chOff x="1937791" y="1051675"/>
            <a:chExt cx="8327066" cy="796651"/>
          </a:xfrm>
          <a:effectLst>
            <a:outerShdw blurRad="152400" dist="114300" dir="2700000" sx="98000" sy="98000" algn="tl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CB563D37-1F0A-B29A-BA06-A27BE38B07E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937791" y="1067487"/>
              <a:ext cx="8327066" cy="780839"/>
            </a:xfrm>
            <a:prstGeom prst="roundRect">
              <a:avLst>
                <a:gd name="adj" fmla="val 9641"/>
              </a:avLst>
            </a:prstGeom>
            <a:gradFill>
              <a:gsLst>
                <a:gs pos="0">
                  <a:schemeClr val="bg1"/>
                </a:gs>
                <a:gs pos="100000">
                  <a:srgbClr val="EDFBFD"/>
                </a:gs>
              </a:gsLst>
              <a:lin ang="5400000" scaled="1"/>
            </a:gradFill>
            <a:ln w="1143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56" name="Rounded Rectangle 3+">
              <a:extLst>
                <a:ext uri="{FF2B5EF4-FFF2-40B4-BE49-F238E27FC236}">
                  <a16:creationId xmlns:a16="http://schemas.microsoft.com/office/drawing/2014/main" id="{5F288C5E-20F5-759F-1919-3BBEDE1AE7A5}"/>
                </a:ext>
              </a:extLst>
            </p:cNvPr>
            <p:cNvSpPr/>
            <p:nvPr/>
          </p:nvSpPr>
          <p:spPr>
            <a:xfrm>
              <a:off x="1937791" y="1051675"/>
              <a:ext cx="8327066" cy="355530"/>
            </a:xfrm>
            <a:prstGeom prst="round2SameRect">
              <a:avLst/>
            </a:prstGeom>
            <a:gradFill flip="none" rotWithShape="1">
              <a:gsLst>
                <a:gs pos="12000">
                  <a:schemeClr val="accent2"/>
                </a:gs>
                <a:gs pos="79000">
                  <a:schemeClr val="accent1"/>
                </a:gs>
              </a:gsLst>
              <a:lin ang="5400000" scaled="1"/>
              <a:tileRect/>
            </a:gradFill>
            <a:ln w="1143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D098D9F-5057-6407-087C-C37B4A4F40DB}"/>
              </a:ext>
            </a:extLst>
          </p:cNvPr>
          <p:cNvGrpSpPr/>
          <p:nvPr/>
        </p:nvGrpSpPr>
        <p:grpSpPr>
          <a:xfrm>
            <a:off x="2052320" y="4042834"/>
            <a:ext cx="8098008" cy="796651"/>
            <a:chOff x="1937791" y="1051675"/>
            <a:chExt cx="8327066" cy="796651"/>
          </a:xfrm>
          <a:effectLst>
            <a:outerShdw blurRad="152400" dist="63500" dir="2700000" sx="98000" sy="98000" algn="tl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643AACEF-8F95-21A7-1FF3-61C4233862C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937791" y="1067487"/>
              <a:ext cx="8327066" cy="780839"/>
            </a:xfrm>
            <a:prstGeom prst="roundRect">
              <a:avLst>
                <a:gd name="adj" fmla="val 9641"/>
              </a:avLst>
            </a:prstGeom>
            <a:gradFill>
              <a:gsLst>
                <a:gs pos="0">
                  <a:schemeClr val="bg1"/>
                </a:gs>
                <a:gs pos="100000">
                  <a:srgbClr val="EDFBFD"/>
                </a:gs>
              </a:gsLst>
              <a:lin ang="5400000" scaled="1"/>
            </a:gradFill>
            <a:ln w="1143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46" name="Rounded Rectangle 3+">
              <a:extLst>
                <a:ext uri="{FF2B5EF4-FFF2-40B4-BE49-F238E27FC236}">
                  <a16:creationId xmlns:a16="http://schemas.microsoft.com/office/drawing/2014/main" id="{177BFBEE-59D4-127E-6809-A215AE4199E2}"/>
                </a:ext>
              </a:extLst>
            </p:cNvPr>
            <p:cNvSpPr/>
            <p:nvPr/>
          </p:nvSpPr>
          <p:spPr>
            <a:xfrm>
              <a:off x="1937791" y="1051675"/>
              <a:ext cx="8327066" cy="355530"/>
            </a:xfrm>
            <a:prstGeom prst="round2SameRect">
              <a:avLst/>
            </a:prstGeom>
            <a:gradFill flip="none" rotWithShape="1">
              <a:gsLst>
                <a:gs pos="12000">
                  <a:schemeClr val="accent2"/>
                </a:gs>
                <a:gs pos="79000">
                  <a:schemeClr val="accent1"/>
                </a:gs>
              </a:gsLst>
              <a:lin ang="5400000" scaled="1"/>
              <a:tileRect/>
            </a:gradFill>
            <a:ln w="1143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DE7115E-83FE-8AEE-5B23-B19487050F56}"/>
              </a:ext>
            </a:extLst>
          </p:cNvPr>
          <p:cNvGrpSpPr/>
          <p:nvPr/>
        </p:nvGrpSpPr>
        <p:grpSpPr>
          <a:xfrm>
            <a:off x="6329701" y="2402731"/>
            <a:ext cx="3950848" cy="780839"/>
            <a:chOff x="6329701" y="2380842"/>
            <a:chExt cx="3950848" cy="780839"/>
          </a:xfrm>
          <a:effectLst>
            <a:outerShdw blurRad="152400" dist="76200" dir="5400000" sx="95000" sy="95000" algn="t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BCDC25EE-6E97-82F0-7E3E-5394ACFFF21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329701" y="2380842"/>
              <a:ext cx="3950848" cy="780839"/>
            </a:xfrm>
            <a:prstGeom prst="roundRect">
              <a:avLst>
                <a:gd name="adj" fmla="val 9641"/>
              </a:avLst>
            </a:prstGeom>
            <a:gradFill>
              <a:gsLst>
                <a:gs pos="0">
                  <a:schemeClr val="bg1"/>
                </a:gs>
                <a:gs pos="100000">
                  <a:srgbClr val="EDFBFD"/>
                </a:gs>
              </a:gsLst>
              <a:lin ang="5400000" scaled="1"/>
            </a:gradFill>
            <a:ln w="1143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8124ED8-35C6-016A-C981-CD8F08E62A3C}"/>
                </a:ext>
              </a:extLst>
            </p:cNvPr>
            <p:cNvSpPr txBox="1"/>
            <p:nvPr/>
          </p:nvSpPr>
          <p:spPr>
            <a:xfrm>
              <a:off x="6329701" y="2380842"/>
              <a:ext cx="3950848" cy="345246"/>
            </a:xfrm>
            <a:prstGeom prst="round2SameRect">
              <a:avLst/>
            </a:prstGeom>
            <a:gradFill>
              <a:gsLst>
                <a:gs pos="12000">
                  <a:schemeClr val="accent2"/>
                </a:gs>
                <a:gs pos="79000">
                  <a:schemeClr val="accent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square" lIns="82296" tIns="41148" rIns="82296" bIns="41148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反馈控制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A416A99-D18A-1F3E-E349-C85E77B452AE}"/>
              </a:ext>
            </a:extLst>
          </p:cNvPr>
          <p:cNvGrpSpPr/>
          <p:nvPr/>
        </p:nvGrpSpPr>
        <p:grpSpPr>
          <a:xfrm>
            <a:off x="1937792" y="2402731"/>
            <a:ext cx="3972063" cy="796650"/>
            <a:chOff x="2760034" y="1100733"/>
            <a:chExt cx="8327065" cy="796650"/>
          </a:xfrm>
          <a:effectLst>
            <a:outerShdw blurRad="152400" dist="76200" dir="5400000" sx="95000" sy="95000" algn="t" rotWithShape="0">
              <a:schemeClr val="accent2">
                <a:lumMod val="75000"/>
                <a:alpha val="40000"/>
              </a:schemeClr>
            </a:outerShdw>
          </a:effectLst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51B2B979-DCDC-CE10-F07E-EFA08FC2461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760034" y="1116544"/>
              <a:ext cx="8327065" cy="780839"/>
            </a:xfrm>
            <a:prstGeom prst="roundRect">
              <a:avLst>
                <a:gd name="adj" fmla="val 9641"/>
              </a:avLst>
            </a:prstGeom>
            <a:gradFill>
              <a:gsLst>
                <a:gs pos="0">
                  <a:schemeClr val="bg1"/>
                </a:gs>
                <a:gs pos="100000">
                  <a:srgbClr val="EDFBFD"/>
                </a:gs>
              </a:gsLst>
              <a:lin ang="5400000" scaled="1"/>
            </a:gradFill>
            <a:ln w="1143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20" name="Rounded Rectangle 3+">
              <a:extLst>
                <a:ext uri="{FF2B5EF4-FFF2-40B4-BE49-F238E27FC236}">
                  <a16:creationId xmlns:a16="http://schemas.microsoft.com/office/drawing/2014/main" id="{EAD3CB64-F8C2-985C-F884-C987F6139948}"/>
                </a:ext>
              </a:extLst>
            </p:cNvPr>
            <p:cNvSpPr/>
            <p:nvPr/>
          </p:nvSpPr>
          <p:spPr>
            <a:xfrm>
              <a:off x="2760034" y="1100733"/>
              <a:ext cx="8327065" cy="355530"/>
            </a:xfrm>
            <a:prstGeom prst="round2SameRect">
              <a:avLst/>
            </a:prstGeom>
            <a:gradFill>
              <a:gsLst>
                <a:gs pos="12000">
                  <a:schemeClr val="accent2"/>
                </a:gs>
                <a:gs pos="79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6E56407-DCD3-3169-FCBC-22C782E7FB30}"/>
              </a:ext>
            </a:extLst>
          </p:cNvPr>
          <p:cNvGrpSpPr/>
          <p:nvPr/>
        </p:nvGrpSpPr>
        <p:grpSpPr>
          <a:xfrm>
            <a:off x="1937791" y="1073564"/>
            <a:ext cx="8327066" cy="796651"/>
            <a:chOff x="1937791" y="1051675"/>
            <a:chExt cx="8327066" cy="796651"/>
          </a:xfrm>
          <a:effectLst>
            <a:outerShdw blurRad="114300" dist="88900" dir="2700000" sx="98000" sy="98000" algn="tl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7860ABF1-08D3-87A3-7FFA-7220FD937B0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937791" y="1067487"/>
              <a:ext cx="8327066" cy="780839"/>
            </a:xfrm>
            <a:prstGeom prst="roundRect">
              <a:avLst>
                <a:gd name="adj" fmla="val 9641"/>
              </a:avLst>
            </a:prstGeom>
            <a:gradFill>
              <a:gsLst>
                <a:gs pos="0">
                  <a:schemeClr val="bg1"/>
                </a:gs>
                <a:gs pos="100000">
                  <a:srgbClr val="EDFBFD"/>
                </a:gs>
              </a:gsLst>
              <a:lin ang="5400000" scaled="1"/>
            </a:gradFill>
            <a:ln w="1143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7" name="Rounded Rectangle 3+">
              <a:extLst>
                <a:ext uri="{FF2B5EF4-FFF2-40B4-BE49-F238E27FC236}">
                  <a16:creationId xmlns:a16="http://schemas.microsoft.com/office/drawing/2014/main" id="{7A576D06-6E16-6EF5-DBA1-6F28FCDE98DC}"/>
                </a:ext>
              </a:extLst>
            </p:cNvPr>
            <p:cNvSpPr/>
            <p:nvPr/>
          </p:nvSpPr>
          <p:spPr>
            <a:xfrm>
              <a:off x="1937791" y="1051675"/>
              <a:ext cx="8327066" cy="355530"/>
            </a:xfrm>
            <a:prstGeom prst="round2SameRect">
              <a:avLst/>
            </a:prstGeom>
            <a:gradFill flip="none" rotWithShape="1">
              <a:gsLst>
                <a:gs pos="12000">
                  <a:schemeClr val="accent2"/>
                </a:gs>
                <a:gs pos="79000">
                  <a:schemeClr val="accent1"/>
                </a:gs>
              </a:gsLst>
              <a:lin ang="5400000" scaled="1"/>
              <a:tileRect/>
            </a:gradFill>
            <a:ln w="1143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71915241-6F21-638D-F386-63CD4DE94671}"/>
              </a:ext>
            </a:extLst>
          </p:cNvPr>
          <p:cNvSpPr/>
          <p:nvPr/>
        </p:nvSpPr>
        <p:spPr>
          <a:xfrm>
            <a:off x="3973396" y="1513379"/>
            <a:ext cx="4245208" cy="29244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b" anchorCtr="1"/>
          <a:lstStyle/>
          <a:p>
            <a:pPr algn="ctr"/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课题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一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：多组学在药物机制解析和网络模型的研究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71EE9F2-0989-1A46-34DA-E094E02889E7}"/>
              </a:ext>
            </a:extLst>
          </p:cNvPr>
          <p:cNvSpPr/>
          <p:nvPr/>
        </p:nvSpPr>
        <p:spPr>
          <a:xfrm>
            <a:off x="6355046" y="2811997"/>
            <a:ext cx="3925503" cy="31826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课题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三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：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有效性评价及全程质量指标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72AD3A3-BDCF-B114-1F86-D98EE78ED971}"/>
              </a:ext>
            </a:extLst>
          </p:cNvPr>
          <p:cNvSpPr/>
          <p:nvPr/>
        </p:nvSpPr>
        <p:spPr>
          <a:xfrm>
            <a:off x="1964366" y="2816180"/>
            <a:ext cx="3950848" cy="30989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课题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：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系统全程闭环，质量评价持续改进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C7E3B5C-E9E0-0E6F-B5FB-F250A8656571}"/>
              </a:ext>
            </a:extLst>
          </p:cNvPr>
          <p:cNvSpPr txBox="1"/>
          <p:nvPr/>
        </p:nvSpPr>
        <p:spPr>
          <a:xfrm>
            <a:off x="3353061" y="2419757"/>
            <a:ext cx="1173456" cy="332399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主要环节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D1D5042-A082-11B8-F1EC-41BEB9E55993}"/>
              </a:ext>
            </a:extLst>
          </p:cNvPr>
          <p:cNvSpPr/>
          <p:nvPr/>
        </p:nvSpPr>
        <p:spPr>
          <a:xfrm>
            <a:off x="3911529" y="4526719"/>
            <a:ext cx="3880414" cy="19439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课题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四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医学自然语言结构化处理系统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242EDCB-0219-08AE-12A1-6DF930DB4235}"/>
              </a:ext>
            </a:extLst>
          </p:cNvPr>
          <p:cNvSpPr txBox="1"/>
          <p:nvPr/>
        </p:nvSpPr>
        <p:spPr>
          <a:xfrm>
            <a:off x="5489291" y="4050842"/>
            <a:ext cx="1213418" cy="332399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技术研发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72906B8-2F33-F2B1-41BF-63CB9B4C4845}"/>
              </a:ext>
            </a:extLst>
          </p:cNvPr>
          <p:cNvSpPr/>
          <p:nvPr/>
        </p:nvSpPr>
        <p:spPr>
          <a:xfrm>
            <a:off x="4051888" y="5707268"/>
            <a:ext cx="3599697" cy="36009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t" anchorCtr="1"/>
          <a:lstStyle/>
          <a:p>
            <a:pPr algn="ctr"/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课题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五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：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综合服务数据库云平台建设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47BFDE3-DE87-8F6D-E13A-371D60C4A756}"/>
              </a:ext>
            </a:extLst>
          </p:cNvPr>
          <p:cNvSpPr txBox="1"/>
          <p:nvPr/>
        </p:nvSpPr>
        <p:spPr>
          <a:xfrm>
            <a:off x="5461727" y="5314922"/>
            <a:ext cx="1268546" cy="332399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平台建设</a:t>
            </a: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FDE709BB-1E95-7BAC-FE37-AB6C61861C38}"/>
              </a:ext>
            </a:extLst>
          </p:cNvPr>
          <p:cNvSpPr/>
          <p:nvPr/>
        </p:nvSpPr>
        <p:spPr>
          <a:xfrm rot="5400000">
            <a:off x="3603213" y="3275089"/>
            <a:ext cx="327151" cy="325032"/>
          </a:xfrm>
          <a:prstGeom prst="rightArrow">
            <a:avLst/>
          </a:prstGeom>
          <a:gradFill flip="none" rotWithShape="1">
            <a:gsLst>
              <a:gs pos="12000">
                <a:schemeClr val="accent2">
                  <a:alpha val="0"/>
                </a:schemeClr>
              </a:gs>
              <a:gs pos="79000">
                <a:schemeClr val="accent1">
                  <a:alpha val="52000"/>
                </a:schemeClr>
              </a:gs>
            </a:gsLst>
            <a:lin ang="0" scaled="1"/>
            <a:tileRect/>
          </a:gradFill>
          <a:ln w="1143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07CA230-B793-5604-6678-2FF123E71A7C}"/>
              </a:ext>
            </a:extLst>
          </p:cNvPr>
          <p:cNvSpPr txBox="1"/>
          <p:nvPr/>
        </p:nvSpPr>
        <p:spPr>
          <a:xfrm>
            <a:off x="3096318" y="1931280"/>
            <a:ext cx="496936" cy="452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alpha val="45000"/>
                  </a:schemeClr>
                </a:solidFill>
              </a:rPr>
              <a:t>成果转化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751FE2-5DB7-9BE5-B9AC-83BE29F329BA}"/>
              </a:ext>
            </a:extLst>
          </p:cNvPr>
          <p:cNvSpPr txBox="1"/>
          <p:nvPr/>
        </p:nvSpPr>
        <p:spPr>
          <a:xfrm>
            <a:off x="6197862" y="4862730"/>
            <a:ext cx="607460" cy="4697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  <a:alpha val="45000"/>
                  </a:schemeClr>
                </a:solidFill>
                <a:latin typeface="+mn-ea"/>
              </a:rPr>
              <a:t>建设推广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0E7AE5A-4EC6-B281-9D68-3F6A2DF90BF7}"/>
              </a:ext>
            </a:extLst>
          </p:cNvPr>
          <p:cNvSpPr txBox="1"/>
          <p:nvPr/>
        </p:nvSpPr>
        <p:spPr>
          <a:xfrm>
            <a:off x="3096318" y="3232178"/>
            <a:ext cx="496936" cy="452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alpha val="45000"/>
                  </a:schemeClr>
                </a:solidFill>
              </a:rPr>
              <a:t>应用实践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529B3C5-8499-58D9-0288-A750376A8C7C}"/>
              </a:ext>
            </a:extLst>
          </p:cNvPr>
          <p:cNvSpPr txBox="1"/>
          <p:nvPr/>
        </p:nvSpPr>
        <p:spPr>
          <a:xfrm>
            <a:off x="7409010" y="1922384"/>
            <a:ext cx="496936" cy="452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alpha val="45000"/>
                  </a:schemeClr>
                </a:solidFill>
              </a:rPr>
              <a:t>成果转化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9F8BB30-1649-22C7-EF95-1EABD65C96E3}"/>
              </a:ext>
            </a:extLst>
          </p:cNvPr>
          <p:cNvSpPr txBox="1"/>
          <p:nvPr/>
        </p:nvSpPr>
        <p:spPr>
          <a:xfrm>
            <a:off x="7409010" y="3232178"/>
            <a:ext cx="496936" cy="452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alpha val="45000"/>
                  </a:schemeClr>
                </a:solidFill>
              </a:rPr>
              <a:t>应用实践</a:t>
            </a:r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15C70324-A64B-1DFB-857D-08C495E8C820}"/>
              </a:ext>
            </a:extLst>
          </p:cNvPr>
          <p:cNvSpPr/>
          <p:nvPr/>
        </p:nvSpPr>
        <p:spPr>
          <a:xfrm rot="5400000">
            <a:off x="3552291" y="1980030"/>
            <a:ext cx="388453" cy="326571"/>
          </a:xfrm>
          <a:prstGeom prst="rightArrow">
            <a:avLst/>
          </a:prstGeom>
          <a:gradFill flip="none" rotWithShape="1">
            <a:gsLst>
              <a:gs pos="12000">
                <a:schemeClr val="accent2">
                  <a:alpha val="0"/>
                </a:schemeClr>
              </a:gs>
              <a:gs pos="79000">
                <a:schemeClr val="accent1">
                  <a:alpha val="52000"/>
                </a:schemeClr>
              </a:gs>
            </a:gsLst>
            <a:lin ang="0" scaled="1"/>
            <a:tileRect/>
          </a:gradFill>
          <a:ln w="1143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/>
          </a:p>
        </p:txBody>
      </p:sp>
      <p:sp>
        <p:nvSpPr>
          <p:cNvPr id="18" name="箭头: 右 17">
            <a:extLst>
              <a:ext uri="{FF2B5EF4-FFF2-40B4-BE49-F238E27FC236}">
                <a16:creationId xmlns:a16="http://schemas.microsoft.com/office/drawing/2014/main" id="{97D62D7A-3886-DEF8-32F5-2D438951D694}"/>
              </a:ext>
            </a:extLst>
          </p:cNvPr>
          <p:cNvSpPr/>
          <p:nvPr/>
        </p:nvSpPr>
        <p:spPr>
          <a:xfrm rot="5400000">
            <a:off x="7870042" y="1993720"/>
            <a:ext cx="388453" cy="326571"/>
          </a:xfrm>
          <a:prstGeom prst="rightArrow">
            <a:avLst/>
          </a:prstGeom>
          <a:gradFill flip="none" rotWithShape="1">
            <a:gsLst>
              <a:gs pos="12000">
                <a:schemeClr val="accent2">
                  <a:alpha val="0"/>
                </a:schemeClr>
              </a:gs>
              <a:gs pos="79000">
                <a:schemeClr val="accent1">
                  <a:alpha val="52000"/>
                </a:schemeClr>
              </a:gs>
            </a:gsLst>
            <a:lin ang="0" scaled="1"/>
            <a:tileRect/>
          </a:gradFill>
          <a:ln w="1143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30ED23F-ECB1-9B5E-73D2-6DB2CB03CFFC}"/>
              </a:ext>
            </a:extLst>
          </p:cNvPr>
          <p:cNvSpPr txBox="1"/>
          <p:nvPr/>
        </p:nvSpPr>
        <p:spPr>
          <a:xfrm>
            <a:off x="10653044" y="2648786"/>
            <a:ext cx="447928" cy="1560427"/>
          </a:xfrm>
          <a:prstGeom prst="rect">
            <a:avLst/>
          </a:prstGeom>
          <a:noFill/>
          <a:effectLst/>
        </p:spPr>
        <p:txBody>
          <a:bodyPr vert="horz" wrap="square" lIns="82296" tIns="41148" rIns="82296" bIns="41148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多组学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数据库</a:t>
            </a:r>
          </a:p>
        </p:txBody>
      </p:sp>
      <p:sp>
        <p:nvSpPr>
          <p:cNvPr id="22" name="箭头: 右 21">
            <a:extLst>
              <a:ext uri="{FF2B5EF4-FFF2-40B4-BE49-F238E27FC236}">
                <a16:creationId xmlns:a16="http://schemas.microsoft.com/office/drawing/2014/main" id="{FA2DFA34-2289-3625-72DC-580120853410}"/>
              </a:ext>
            </a:extLst>
          </p:cNvPr>
          <p:cNvSpPr/>
          <p:nvPr/>
        </p:nvSpPr>
        <p:spPr>
          <a:xfrm rot="16200000">
            <a:off x="4136067" y="1986642"/>
            <a:ext cx="388453" cy="326571"/>
          </a:xfrm>
          <a:prstGeom prst="rightArrow">
            <a:avLst/>
          </a:prstGeom>
          <a:gradFill flip="none" rotWithShape="1">
            <a:gsLst>
              <a:gs pos="12000">
                <a:schemeClr val="accent2">
                  <a:alpha val="0"/>
                </a:schemeClr>
              </a:gs>
              <a:gs pos="79000">
                <a:schemeClr val="accent1">
                  <a:alpha val="52000"/>
                </a:schemeClr>
              </a:gs>
            </a:gsLst>
            <a:lin ang="0" scaled="1"/>
            <a:tileRect/>
          </a:gradFill>
          <a:ln w="1143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D07D101-AD1B-40AF-4E65-8FCD0ECF7EC2}"/>
              </a:ext>
            </a:extLst>
          </p:cNvPr>
          <p:cNvSpPr txBox="1"/>
          <p:nvPr/>
        </p:nvSpPr>
        <p:spPr>
          <a:xfrm>
            <a:off x="4516658" y="1931280"/>
            <a:ext cx="545629" cy="452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alpha val="45000"/>
                  </a:schemeClr>
                </a:solidFill>
              </a:rPr>
              <a:t>效果反馈</a:t>
            </a:r>
          </a:p>
        </p:txBody>
      </p:sp>
      <p:sp>
        <p:nvSpPr>
          <p:cNvPr id="25" name="箭头: 右 24">
            <a:extLst>
              <a:ext uri="{FF2B5EF4-FFF2-40B4-BE49-F238E27FC236}">
                <a16:creationId xmlns:a16="http://schemas.microsoft.com/office/drawing/2014/main" id="{9DAFB98A-B268-CA54-F41B-4ECADA058BDD}"/>
              </a:ext>
            </a:extLst>
          </p:cNvPr>
          <p:cNvSpPr/>
          <p:nvPr/>
        </p:nvSpPr>
        <p:spPr>
          <a:xfrm rot="16200000">
            <a:off x="8282520" y="1986642"/>
            <a:ext cx="388453" cy="326571"/>
          </a:xfrm>
          <a:prstGeom prst="rightArrow">
            <a:avLst/>
          </a:prstGeom>
          <a:gradFill flip="none" rotWithShape="1">
            <a:gsLst>
              <a:gs pos="12000">
                <a:schemeClr val="accent2">
                  <a:alpha val="0"/>
                </a:schemeClr>
              </a:gs>
              <a:gs pos="79000">
                <a:schemeClr val="accent1">
                  <a:alpha val="52000"/>
                </a:schemeClr>
              </a:gs>
            </a:gsLst>
            <a:lin ang="0" scaled="1"/>
            <a:tileRect/>
          </a:gradFill>
          <a:ln w="1143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7F641EE-120E-38EB-33D1-28EDC1061265}"/>
              </a:ext>
            </a:extLst>
          </p:cNvPr>
          <p:cNvSpPr txBox="1"/>
          <p:nvPr/>
        </p:nvSpPr>
        <p:spPr>
          <a:xfrm>
            <a:off x="8686348" y="1922384"/>
            <a:ext cx="545629" cy="452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alpha val="45000"/>
                  </a:schemeClr>
                </a:solidFill>
              </a:rPr>
              <a:t>效果反馈</a:t>
            </a:r>
          </a:p>
        </p:txBody>
      </p:sp>
      <p:sp>
        <p:nvSpPr>
          <p:cNvPr id="27" name="箭头: 右 26">
            <a:extLst>
              <a:ext uri="{FF2B5EF4-FFF2-40B4-BE49-F238E27FC236}">
                <a16:creationId xmlns:a16="http://schemas.microsoft.com/office/drawing/2014/main" id="{BA502BF0-CAA7-C6E8-E8CD-A91B25202993}"/>
              </a:ext>
            </a:extLst>
          </p:cNvPr>
          <p:cNvSpPr/>
          <p:nvPr/>
        </p:nvSpPr>
        <p:spPr>
          <a:xfrm rot="16200000">
            <a:off x="4156760" y="3305780"/>
            <a:ext cx="332653" cy="282078"/>
          </a:xfrm>
          <a:prstGeom prst="rightArrow">
            <a:avLst/>
          </a:prstGeom>
          <a:gradFill flip="none" rotWithShape="1">
            <a:gsLst>
              <a:gs pos="12000">
                <a:schemeClr val="accent2">
                  <a:alpha val="0"/>
                </a:schemeClr>
              </a:gs>
              <a:gs pos="79000">
                <a:schemeClr val="accent1">
                  <a:alpha val="52000"/>
                </a:schemeClr>
              </a:gs>
            </a:gsLst>
            <a:lin ang="0" scaled="1"/>
            <a:tileRect/>
          </a:gradFill>
          <a:ln w="1143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AFE2067-D6F4-4C9C-8630-CC0B4633FCDA}"/>
              </a:ext>
            </a:extLst>
          </p:cNvPr>
          <p:cNvSpPr txBox="1"/>
          <p:nvPr/>
        </p:nvSpPr>
        <p:spPr>
          <a:xfrm>
            <a:off x="4510813" y="3232178"/>
            <a:ext cx="496936" cy="452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alpha val="45000"/>
                  </a:schemeClr>
                </a:solidFill>
              </a:rPr>
              <a:t>验证优化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5A29513-9661-A1BA-D544-A5FD815F1920}"/>
              </a:ext>
            </a:extLst>
          </p:cNvPr>
          <p:cNvSpPr txBox="1"/>
          <p:nvPr/>
        </p:nvSpPr>
        <p:spPr>
          <a:xfrm>
            <a:off x="8686348" y="3232178"/>
            <a:ext cx="496936" cy="452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alpha val="45000"/>
                  </a:schemeClr>
                </a:solidFill>
              </a:rPr>
              <a:t>验证优化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46A4358-9F09-863A-9ECC-4F7078CA4A17}"/>
              </a:ext>
            </a:extLst>
          </p:cNvPr>
          <p:cNvSpPr txBox="1"/>
          <p:nvPr/>
        </p:nvSpPr>
        <p:spPr>
          <a:xfrm>
            <a:off x="5403190" y="4857535"/>
            <a:ext cx="607460" cy="4697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2296" tIns="41148" rIns="82296" bIns="41148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  <a:alpha val="45000"/>
                  </a:schemeClr>
                </a:solidFill>
                <a:latin typeface="+mn-ea"/>
              </a:rPr>
              <a:t>专员质控</a:t>
            </a:r>
          </a:p>
        </p:txBody>
      </p:sp>
      <p:sp>
        <p:nvSpPr>
          <p:cNvPr id="33" name="箭头: 右 32">
            <a:extLst>
              <a:ext uri="{FF2B5EF4-FFF2-40B4-BE49-F238E27FC236}">
                <a16:creationId xmlns:a16="http://schemas.microsoft.com/office/drawing/2014/main" id="{9BD5F98D-FE49-585D-46C4-C7FAF2F1F683}"/>
              </a:ext>
            </a:extLst>
          </p:cNvPr>
          <p:cNvSpPr/>
          <p:nvPr/>
        </p:nvSpPr>
        <p:spPr>
          <a:xfrm rot="5400000">
            <a:off x="7938354" y="3275089"/>
            <a:ext cx="327151" cy="325032"/>
          </a:xfrm>
          <a:prstGeom prst="rightArrow">
            <a:avLst/>
          </a:prstGeom>
          <a:gradFill flip="none" rotWithShape="1">
            <a:gsLst>
              <a:gs pos="12000">
                <a:schemeClr val="accent2">
                  <a:alpha val="0"/>
                </a:schemeClr>
              </a:gs>
              <a:gs pos="79000">
                <a:schemeClr val="accent1">
                  <a:alpha val="52000"/>
                </a:schemeClr>
              </a:gs>
            </a:gsLst>
            <a:lin ang="0" scaled="1"/>
            <a:tileRect/>
          </a:gradFill>
          <a:ln w="1143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/>
          </a:p>
        </p:txBody>
      </p:sp>
      <p:sp>
        <p:nvSpPr>
          <p:cNvPr id="34" name="箭头: 右 33">
            <a:extLst>
              <a:ext uri="{FF2B5EF4-FFF2-40B4-BE49-F238E27FC236}">
                <a16:creationId xmlns:a16="http://schemas.microsoft.com/office/drawing/2014/main" id="{AB148865-6AF1-1CAE-B6B4-5359A3F8C14D}"/>
              </a:ext>
            </a:extLst>
          </p:cNvPr>
          <p:cNvSpPr/>
          <p:nvPr/>
        </p:nvSpPr>
        <p:spPr>
          <a:xfrm rot="16200000">
            <a:off x="8332124" y="3305780"/>
            <a:ext cx="332653" cy="282078"/>
          </a:xfrm>
          <a:prstGeom prst="rightArrow">
            <a:avLst/>
          </a:prstGeom>
          <a:gradFill flip="none" rotWithShape="1">
            <a:gsLst>
              <a:gs pos="12000">
                <a:schemeClr val="accent2">
                  <a:alpha val="0"/>
                </a:schemeClr>
              </a:gs>
              <a:gs pos="79000">
                <a:schemeClr val="accent1">
                  <a:alpha val="52000"/>
                </a:schemeClr>
              </a:gs>
            </a:gsLst>
            <a:lin ang="0" scaled="1"/>
            <a:tileRect/>
          </a:gradFill>
          <a:ln w="1143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BFD9D61-8A61-D672-441A-4D748E4B1DDB}"/>
              </a:ext>
            </a:extLst>
          </p:cNvPr>
          <p:cNvSpPr txBox="1"/>
          <p:nvPr/>
        </p:nvSpPr>
        <p:spPr>
          <a:xfrm>
            <a:off x="5542002" y="36756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800" dirty="0"/>
              <a:t>应用示范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CFE81E-5BE8-4170-368B-CC4DA9DDD4DC}"/>
              </a:ext>
            </a:extLst>
          </p:cNvPr>
          <p:cNvSpPr txBox="1"/>
          <p:nvPr/>
        </p:nvSpPr>
        <p:spPr>
          <a:xfrm>
            <a:off x="1128351" y="2771897"/>
            <a:ext cx="303950" cy="1314206"/>
          </a:xfrm>
          <a:prstGeom prst="rect">
            <a:avLst/>
          </a:prstGeom>
          <a:noFill/>
          <a:effectLst/>
        </p:spPr>
        <p:txBody>
          <a:bodyPr vert="horz" wrap="square" lIns="82296" tIns="41148" rIns="82296" bIns="41148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队列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数据库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B2621F-DDB5-38EA-B85E-2F428E86444C}"/>
              </a:ext>
            </a:extLst>
          </p:cNvPr>
          <p:cNvSpPr txBox="1"/>
          <p:nvPr/>
        </p:nvSpPr>
        <p:spPr>
          <a:xfrm>
            <a:off x="5454211" y="1084807"/>
            <a:ext cx="1283578" cy="332399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靶点发现</a:t>
            </a: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324B99E2-32CA-0CA7-BCA6-67B373850CED}"/>
              </a:ext>
            </a:extLst>
          </p:cNvPr>
          <p:cNvSpPr/>
          <p:nvPr/>
        </p:nvSpPr>
        <p:spPr>
          <a:xfrm>
            <a:off x="0" y="6004499"/>
            <a:ext cx="12192000" cy="853501"/>
          </a:xfrm>
          <a:custGeom>
            <a:avLst/>
            <a:gdLst>
              <a:gd name="connsiteX0" fmla="*/ 0 w 12192000"/>
              <a:gd name="connsiteY0" fmla="*/ 0 h 1194940"/>
              <a:gd name="connsiteX1" fmla="*/ 387144 w 12192000"/>
              <a:gd name="connsiteY1" fmla="*/ 120144 h 1194940"/>
              <a:gd name="connsiteX2" fmla="*/ 9135735 w 12192000"/>
              <a:gd name="connsiteY2" fmla="*/ 898564 h 1194940"/>
              <a:gd name="connsiteX3" fmla="*/ 12094392 w 12192000"/>
              <a:gd name="connsiteY3" fmla="*/ 831693 h 1194940"/>
              <a:gd name="connsiteX4" fmla="*/ 12192000 w 12192000"/>
              <a:gd name="connsiteY4" fmla="*/ 826353 h 1194940"/>
              <a:gd name="connsiteX5" fmla="*/ 12192000 w 12192000"/>
              <a:gd name="connsiteY5" fmla="*/ 1194940 h 1194940"/>
              <a:gd name="connsiteX6" fmla="*/ 0 w 12192000"/>
              <a:gd name="connsiteY6" fmla="*/ 1194940 h 119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94940">
                <a:moveTo>
                  <a:pt x="0" y="0"/>
                </a:moveTo>
                <a:lnTo>
                  <a:pt x="387144" y="120144"/>
                </a:lnTo>
                <a:cubicBezTo>
                  <a:pt x="2071974" y="583806"/>
                  <a:pt x="5357977" y="898564"/>
                  <a:pt x="9135735" y="898564"/>
                </a:cubicBezTo>
                <a:cubicBezTo>
                  <a:pt x="10166033" y="898564"/>
                  <a:pt x="11159754" y="875152"/>
                  <a:pt x="12094392" y="831693"/>
                </a:cubicBezTo>
                <a:lnTo>
                  <a:pt x="12192000" y="826353"/>
                </a:lnTo>
                <a:lnTo>
                  <a:pt x="12192000" y="1194940"/>
                </a:lnTo>
                <a:lnTo>
                  <a:pt x="0" y="1194940"/>
                </a:lnTo>
                <a:close/>
              </a:path>
            </a:pathLst>
          </a:custGeom>
          <a:gradFill>
            <a:gsLst>
              <a:gs pos="12000">
                <a:schemeClr val="accent2"/>
              </a:gs>
              <a:gs pos="8800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984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20000"/>
                <a:lumOff val="80000"/>
              </a:schemeClr>
            </a:gs>
            <a:gs pos="56000">
              <a:srgbClr val="EDFBFD">
                <a:lumMod val="41000"/>
                <a:lumOff val="59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764B247E-1868-FE63-2B99-4FA67C3F2C69}"/>
              </a:ext>
            </a:extLst>
          </p:cNvPr>
          <p:cNvSpPr/>
          <p:nvPr/>
        </p:nvSpPr>
        <p:spPr>
          <a:xfrm>
            <a:off x="7461457" y="1189024"/>
            <a:ext cx="1298562" cy="433260"/>
          </a:xfrm>
          <a:prstGeom prst="roundRect">
            <a:avLst/>
          </a:prstGeom>
          <a:gradFill>
            <a:gsLst>
              <a:gs pos="0">
                <a:srgbClr val="D5111A"/>
              </a:gs>
              <a:gs pos="100000">
                <a:srgbClr val="D5111A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88900" dist="63500" dir="2700000" sx="98000" sy="98000" algn="tl" rotWithShape="0">
              <a:srgbClr val="D5111A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7487A4-E160-47A8-4EBC-0A792348105D}"/>
              </a:ext>
            </a:extLst>
          </p:cNvPr>
          <p:cNvSpPr txBox="1"/>
          <p:nvPr/>
        </p:nvSpPr>
        <p:spPr>
          <a:xfrm>
            <a:off x="722276" y="423161"/>
            <a:ext cx="470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立项依据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—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国内外研究现状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40D910-C229-2894-8821-1E3F9324D014}"/>
              </a:ext>
            </a:extLst>
          </p:cNvPr>
          <p:cNvSpPr txBox="1"/>
          <p:nvPr/>
        </p:nvSpPr>
        <p:spPr>
          <a:xfrm>
            <a:off x="3313373" y="1707455"/>
            <a:ext cx="397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rPr>
              <a:t>一、进一步了解疾病的作用机制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2007FE-5DB3-AD27-616D-80CCFF309C6E}"/>
              </a:ext>
            </a:extLst>
          </p:cNvPr>
          <p:cNvSpPr txBox="1"/>
          <p:nvPr/>
        </p:nvSpPr>
        <p:spPr>
          <a:xfrm>
            <a:off x="3313372" y="2000446"/>
            <a:ext cx="3771413" cy="540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单细胞的多组学技术能在同一细胞中获取多组层信息，更好地反映了负责细胞功能之间的相互作用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900E998-B939-3E8D-D187-62C8F4D63D18}"/>
              </a:ext>
            </a:extLst>
          </p:cNvPr>
          <p:cNvSpPr txBox="1"/>
          <p:nvPr/>
        </p:nvSpPr>
        <p:spPr>
          <a:xfrm>
            <a:off x="3313373" y="2719128"/>
            <a:ext cx="397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二、多组学的分析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27825DC-56EC-31BF-4DEC-B74B7DBBBAA7}"/>
              </a:ext>
            </a:extLst>
          </p:cNvPr>
          <p:cNvSpPr txBox="1"/>
          <p:nvPr/>
        </p:nvSpPr>
        <p:spPr>
          <a:xfrm>
            <a:off x="3324302" y="2991809"/>
            <a:ext cx="3795765" cy="771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利用转录组学和代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数据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谢组学的分析方法来确定疾病的潜在诊断和预后生物标记物，使其容易受到靶向治疗的影响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8265851-36B4-0227-2EA3-23BDAC392AD8}"/>
              </a:ext>
            </a:extLst>
          </p:cNvPr>
          <p:cNvSpPr txBox="1"/>
          <p:nvPr/>
        </p:nvSpPr>
        <p:spPr>
          <a:xfrm>
            <a:off x="3313373" y="3861977"/>
            <a:ext cx="397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三、全球开展数据资源协作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E098EF6-572E-E496-9CC9-31ACDC1D455E}"/>
              </a:ext>
            </a:extLst>
          </p:cNvPr>
          <p:cNvSpPr txBox="1"/>
          <p:nvPr/>
        </p:nvSpPr>
        <p:spPr>
          <a:xfrm>
            <a:off x="3313373" y="4139024"/>
            <a:ext cx="3795765" cy="540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建立互助共享联盟，开展数据资源的共享，联合开展技术攻关，实现产、学、 研、用结合，形成创新合力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EADED16-C127-29D7-859C-B7AC5C5B74FA}"/>
              </a:ext>
            </a:extLst>
          </p:cNvPr>
          <p:cNvSpPr txBox="1"/>
          <p:nvPr/>
        </p:nvSpPr>
        <p:spPr>
          <a:xfrm>
            <a:off x="3301197" y="4958723"/>
            <a:ext cx="3795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四、开展信息化系统建设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4861B57-38CC-AA6F-194A-9169AF31F2B6}"/>
              </a:ext>
            </a:extLst>
          </p:cNvPr>
          <p:cNvSpPr txBox="1"/>
          <p:nvPr/>
        </p:nvSpPr>
        <p:spPr>
          <a:xfrm>
            <a:off x="3301197" y="5223892"/>
            <a:ext cx="3807941" cy="540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建设集成平台，实现以病人为中心的系统应用，为临床医护人员提供有效的支持，提高医疗质量和安全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A622EE4-C717-52FE-CCA6-A1A88AE5AAE0}"/>
              </a:ext>
            </a:extLst>
          </p:cNvPr>
          <p:cNvSpPr txBox="1"/>
          <p:nvPr/>
        </p:nvSpPr>
        <p:spPr>
          <a:xfrm>
            <a:off x="7380674" y="1707455"/>
            <a:ext cx="397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EE232B"/>
                </a:solidFill>
                <a:effectLst>
                  <a:outerShdw blurRad="127000" dist="63500" dir="2700000" sx="99000" sy="99000" algn="tl" rotWithShape="0">
                    <a:srgbClr val="EE232B">
                      <a:alpha val="30000"/>
                    </a:srgbClr>
                  </a:outerShdw>
                </a:effectLst>
              </a:rPr>
              <a:t>一、当下医疗研究情况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025F24D-39FC-39E8-2CAF-43EFA15C3277}"/>
              </a:ext>
            </a:extLst>
          </p:cNvPr>
          <p:cNvSpPr txBox="1"/>
          <p:nvPr/>
        </p:nvSpPr>
        <p:spPr>
          <a:xfrm>
            <a:off x="7380674" y="2000446"/>
            <a:ext cx="3875775" cy="540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数据揭示了疾病组织与正常对应组织之间的差异基因表达模式，为揭示疾病复杂的分子机制提供了强大的动力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C2E56CA-6F9D-41AC-8730-E8D433D87E95}"/>
              </a:ext>
            </a:extLst>
          </p:cNvPr>
          <p:cNvSpPr txBox="1"/>
          <p:nvPr/>
        </p:nvSpPr>
        <p:spPr>
          <a:xfrm>
            <a:off x="7380674" y="2719128"/>
            <a:ext cx="397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EE232B"/>
                </a:solidFill>
                <a:effectLst>
                  <a:outerShdw blurRad="127000" dist="63500" dir="2700000" sx="99000" sy="99000" algn="tl" rotWithShape="0">
                    <a:srgbClr val="EE232B">
                      <a:alpha val="30000"/>
                    </a:srgbClr>
                  </a:outerShdw>
                </a:effectLst>
              </a:rPr>
              <a:t>二、针对疾病治疗方法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3486957-3A43-AE45-1A1A-070DB4A48E43}"/>
              </a:ext>
            </a:extLst>
          </p:cNvPr>
          <p:cNvSpPr txBox="1"/>
          <p:nvPr/>
        </p:nvSpPr>
        <p:spPr>
          <a:xfrm>
            <a:off x="7380674" y="2991809"/>
            <a:ext cx="3875775" cy="771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从多组学角度考虑问题，分析多个基因组层，获得每个细胞更加完整的信息，发现新的标记物，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以及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对于疾病的治疗手段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77456EC-561A-4845-2A97-7FB6FED108F9}"/>
              </a:ext>
            </a:extLst>
          </p:cNvPr>
          <p:cNvSpPr txBox="1"/>
          <p:nvPr/>
        </p:nvSpPr>
        <p:spPr>
          <a:xfrm>
            <a:off x="7380675" y="3861977"/>
            <a:ext cx="397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EE232B"/>
                </a:solidFill>
                <a:effectLst>
                  <a:outerShdw blurRad="127000" dist="63500" dir="2700000" sx="99000" sy="99000" algn="tl" rotWithShape="0">
                    <a:srgbClr val="EE232B">
                      <a:alpha val="30000"/>
                    </a:srgbClr>
                  </a:outerShdw>
                </a:effectLst>
              </a:rPr>
              <a:t>三、全国多中心建设网络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316E8A1-9CD3-4A8E-C38A-346B15F1C7B0}"/>
              </a:ext>
            </a:extLst>
          </p:cNvPr>
          <p:cNvSpPr txBox="1"/>
          <p:nvPr/>
        </p:nvSpPr>
        <p:spPr>
          <a:xfrm>
            <a:off x="7380674" y="4139024"/>
            <a:ext cx="3971537" cy="76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建立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个实验中心、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20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个专病数据库。产品在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30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家以上医疗机构推广应用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举办学习班，﻿培养超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名专科医生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E8707B8-94DF-D898-FB94-D22877B59C66}"/>
              </a:ext>
            </a:extLst>
          </p:cNvPr>
          <p:cNvSpPr txBox="1"/>
          <p:nvPr/>
        </p:nvSpPr>
        <p:spPr>
          <a:xfrm>
            <a:off x="7392851" y="4958723"/>
            <a:ext cx="256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98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127000" dist="63500" dir="2700000" sx="99000" sy="99000" algn="tl" rotWithShape="0">
                    <a:schemeClr val="accent1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EE232B"/>
                </a:solidFill>
                <a:effectLst>
                  <a:outerShdw blurRad="127000" dist="63500" dir="2700000" sx="99000" sy="99000" algn="tl" rotWithShape="0">
                    <a:srgbClr val="EE232B">
                      <a:alpha val="30000"/>
                    </a:srgbClr>
                  </a:outerShdw>
                </a:effectLst>
              </a:rPr>
              <a:t>四、开展实践方面的研究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488B617-CDFD-D2B0-B4FD-18271500E79D}"/>
              </a:ext>
            </a:extLst>
          </p:cNvPr>
          <p:cNvSpPr txBox="1"/>
          <p:nvPr/>
        </p:nvSpPr>
        <p:spPr>
          <a:xfrm>
            <a:off x="7394320" y="5223892"/>
            <a:ext cx="3862129" cy="771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创建一种集中且协调的患者安全监督方式。建立一套通用的安全指标且所反映的结果有意义。确保技术安全和优化以改善患者安全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57C762E5-8140-10FF-BB50-F9DB6D3F1A1E}"/>
              </a:ext>
            </a:extLst>
          </p:cNvPr>
          <p:cNvSpPr/>
          <p:nvPr/>
        </p:nvSpPr>
        <p:spPr>
          <a:xfrm>
            <a:off x="3412747" y="1187297"/>
            <a:ext cx="1298562" cy="43326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88900" dist="63500" dir="27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BB3D540-CF84-B3C3-5E55-D87ED6EFB865}"/>
              </a:ext>
            </a:extLst>
          </p:cNvPr>
          <p:cNvSpPr txBox="1"/>
          <p:nvPr/>
        </p:nvSpPr>
        <p:spPr>
          <a:xfrm>
            <a:off x="7284911" y="1213577"/>
            <a:ext cx="16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0"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lumMod val="62000"/>
                        <a:lumOff val="38000"/>
                      </a:schemeClr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rgbClr val="FDEDED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C21018">
                      <a:alpha val="40000"/>
                    </a:srgbClr>
                  </a:outerShdw>
                </a:effectLst>
              </a:rPr>
              <a:t>国内现状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F544F437-281B-0136-FAAD-5A180A6C3555}"/>
              </a:ext>
            </a:extLst>
          </p:cNvPr>
          <p:cNvCxnSpPr>
            <a:cxnSpLocks/>
          </p:cNvCxnSpPr>
          <p:nvPr/>
        </p:nvCxnSpPr>
        <p:spPr>
          <a:xfrm>
            <a:off x="4273662" y="6633502"/>
            <a:ext cx="0" cy="618817"/>
          </a:xfrm>
          <a:prstGeom prst="line">
            <a:avLst/>
          </a:prstGeom>
          <a:ln w="127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5BDD990C-DF3C-E310-37DA-53BE893FED4F}"/>
              </a:ext>
            </a:extLst>
          </p:cNvPr>
          <p:cNvCxnSpPr>
            <a:cxnSpLocks/>
          </p:cNvCxnSpPr>
          <p:nvPr/>
        </p:nvCxnSpPr>
        <p:spPr>
          <a:xfrm>
            <a:off x="8601394" y="6633502"/>
            <a:ext cx="0" cy="618817"/>
          </a:xfrm>
          <a:prstGeom prst="line">
            <a:avLst/>
          </a:prstGeom>
          <a:ln w="127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5EFBDA0-5FE9-4232-91E4-B4818B13AA68}"/>
              </a:ext>
            </a:extLst>
          </p:cNvPr>
          <p:cNvGrpSpPr/>
          <p:nvPr/>
        </p:nvGrpSpPr>
        <p:grpSpPr>
          <a:xfrm>
            <a:off x="573425" y="1193790"/>
            <a:ext cx="2686069" cy="4776516"/>
            <a:chOff x="573425" y="1219190"/>
            <a:chExt cx="2686069" cy="4776516"/>
          </a:xfrm>
        </p:grpSpPr>
        <p:sp>
          <p:nvSpPr>
            <p:cNvPr id="10" name="衬底_0">
              <a:extLst>
                <a:ext uri="{FF2B5EF4-FFF2-40B4-BE49-F238E27FC236}">
                  <a16:creationId xmlns:a16="http://schemas.microsoft.com/office/drawing/2014/main" id="{1AF55FBC-2CCB-93BF-AC80-FB240521423D}"/>
                </a:ext>
              </a:extLst>
            </p:cNvPr>
            <p:cNvSpPr/>
            <p:nvPr/>
          </p:nvSpPr>
          <p:spPr>
            <a:xfrm>
              <a:off x="1791145" y="1963456"/>
              <a:ext cx="250632" cy="21606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D85861B-159A-BA5B-27DA-400018329D03}"/>
                </a:ext>
              </a:extLst>
            </p:cNvPr>
            <p:cNvSpPr/>
            <p:nvPr/>
          </p:nvSpPr>
          <p:spPr>
            <a:xfrm>
              <a:off x="827612" y="1219190"/>
              <a:ext cx="2177696" cy="4776516"/>
            </a:xfrm>
            <a:prstGeom prst="roundRect">
              <a:avLst>
                <a:gd name="adj" fmla="val 4273"/>
              </a:avLst>
            </a:prstGeom>
            <a:gradFill flip="none" rotWithShape="1">
              <a:gsLst>
                <a:gs pos="69000">
                  <a:srgbClr val="F0FCFD"/>
                </a:gs>
                <a:gs pos="0">
                  <a:schemeClr val="accent1">
                    <a:lumMod val="10000"/>
                    <a:lumOff val="90000"/>
                  </a:schemeClr>
                </a:gs>
                <a:gs pos="38000">
                  <a:schemeClr val="bg1"/>
                </a:gs>
                <a:gs pos="98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0516">
              <a:gradFill>
                <a:gsLst>
                  <a:gs pos="0">
                    <a:schemeClr val="accent1">
                      <a:alpha val="38000"/>
                    </a:schemeClr>
                  </a:gs>
                  <a:gs pos="100000">
                    <a:schemeClr val="accent1">
                      <a:alpha val="53000"/>
                    </a:schemeClr>
                  </a:gs>
                </a:gsLst>
                <a:lin ang="5400000" scaled="1"/>
              </a:gradFill>
            </a:ln>
            <a:effectLst>
              <a:outerShdw blurRad="165100" dist="101600" dir="2700000" sx="98000" sy="98000" algn="tl" rotWithShape="0">
                <a:schemeClr val="accent2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712" tIns="37856" rIns="75712" bIns="37856" rtlCol="0" anchor="ctr"/>
            <a:lstStyle/>
            <a:p>
              <a:pPr algn="ctr"/>
              <a:endParaRPr lang="zh-CN" altLang="en-US" sz="1490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C738C28-B400-9A2B-D9A0-C388E65A0958}"/>
                </a:ext>
              </a:extLst>
            </p:cNvPr>
            <p:cNvGrpSpPr/>
            <p:nvPr/>
          </p:nvGrpSpPr>
          <p:grpSpPr>
            <a:xfrm>
              <a:off x="573425" y="1224602"/>
              <a:ext cx="2686069" cy="554271"/>
              <a:chOff x="585600" y="1460111"/>
              <a:chExt cx="2686069" cy="554271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730FA6A-FA70-FC33-13DA-BB954C181C4C}"/>
                  </a:ext>
                </a:extLst>
              </p:cNvPr>
              <p:cNvSpPr/>
              <p:nvPr/>
            </p:nvSpPr>
            <p:spPr>
              <a:xfrm>
                <a:off x="839787" y="1460111"/>
                <a:ext cx="2177696" cy="554271"/>
              </a:xfrm>
              <a:custGeom>
                <a:avLst/>
                <a:gdLst>
                  <a:gd name="connsiteX0" fmla="*/ 74996 w 2177696"/>
                  <a:gd name="connsiteY0" fmla="*/ 0 h 554271"/>
                  <a:gd name="connsiteX1" fmla="*/ 2102700 w 2177696"/>
                  <a:gd name="connsiteY1" fmla="*/ 0 h 554271"/>
                  <a:gd name="connsiteX2" fmla="*/ 2177696 w 2177696"/>
                  <a:gd name="connsiteY2" fmla="*/ 74996 h 554271"/>
                  <a:gd name="connsiteX3" fmla="*/ 2177696 w 2177696"/>
                  <a:gd name="connsiteY3" fmla="*/ 449969 h 554271"/>
                  <a:gd name="connsiteX4" fmla="*/ 1149344 w 2177696"/>
                  <a:gd name="connsiteY4" fmla="*/ 449969 h 554271"/>
                  <a:gd name="connsiteX5" fmla="*/ 1088849 w 2177696"/>
                  <a:gd name="connsiteY5" fmla="*/ 554271 h 554271"/>
                  <a:gd name="connsiteX6" fmla="*/ 1028354 w 2177696"/>
                  <a:gd name="connsiteY6" fmla="*/ 449969 h 554271"/>
                  <a:gd name="connsiteX7" fmla="*/ 0 w 2177696"/>
                  <a:gd name="connsiteY7" fmla="*/ 449969 h 554271"/>
                  <a:gd name="connsiteX8" fmla="*/ 0 w 2177696"/>
                  <a:gd name="connsiteY8" fmla="*/ 74996 h 554271"/>
                  <a:gd name="connsiteX9" fmla="*/ 74996 w 2177696"/>
                  <a:gd name="connsiteY9" fmla="*/ 0 h 554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77696" h="554271">
                    <a:moveTo>
                      <a:pt x="74996" y="0"/>
                    </a:moveTo>
                    <a:lnTo>
                      <a:pt x="2102700" y="0"/>
                    </a:lnTo>
                    <a:cubicBezTo>
                      <a:pt x="2144119" y="0"/>
                      <a:pt x="2177696" y="33577"/>
                      <a:pt x="2177696" y="74996"/>
                    </a:cubicBezTo>
                    <a:lnTo>
                      <a:pt x="2177696" y="449969"/>
                    </a:lnTo>
                    <a:lnTo>
                      <a:pt x="1149344" y="449969"/>
                    </a:lnTo>
                    <a:lnTo>
                      <a:pt x="1088849" y="554271"/>
                    </a:lnTo>
                    <a:lnTo>
                      <a:pt x="1028354" y="449969"/>
                    </a:lnTo>
                    <a:lnTo>
                      <a:pt x="0" y="449969"/>
                    </a:lnTo>
                    <a:lnTo>
                      <a:pt x="0" y="74996"/>
                    </a:lnTo>
                    <a:cubicBezTo>
                      <a:pt x="0" y="33577"/>
                      <a:pt x="33577" y="0"/>
                      <a:pt x="7499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84000"/>
                      <a:lumOff val="16000"/>
                    </a:schemeClr>
                  </a:gs>
                  <a:gs pos="81000">
                    <a:schemeClr val="accent1">
                      <a:lumMod val="9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CCDC088A-3D77-9A14-A1E6-381D1B13CDAD}"/>
                  </a:ext>
                </a:extLst>
              </p:cNvPr>
              <p:cNvSpPr txBox="1"/>
              <p:nvPr/>
            </p:nvSpPr>
            <p:spPr>
              <a:xfrm>
                <a:off x="585600" y="1511126"/>
                <a:ext cx="26860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bg1"/>
                    </a:solidFill>
                  </a:defRPr>
                </a:lvl1pPr>
              </a:lstStyle>
              <a:p>
                <a:pPr algn="ctr"/>
                <a:r>
                  <a:rPr lang="zh-CN" altLang="en-US" b="0" dirty="0">
                    <a:gradFill>
                      <a:gsLst>
                        <a:gs pos="17000">
                          <a:schemeClr val="bg1"/>
                        </a:gs>
                        <a:gs pos="72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effectLst>
                      <a:outerShdw blurRad="50800" dist="38100" dir="2700000" algn="tl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国内研究的瓶颈</a:t>
                </a: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B2593C0-AA1B-030D-58EF-76D0CAFF4249}"/>
                </a:ext>
              </a:extLst>
            </p:cNvPr>
            <p:cNvSpPr txBox="1">
              <a:spLocks/>
            </p:cNvSpPr>
            <p:nvPr/>
          </p:nvSpPr>
          <p:spPr>
            <a:xfrm>
              <a:off x="992736" y="1872679"/>
              <a:ext cx="184744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/>
                <a:t>数据收集和汇总</a:t>
              </a:r>
              <a:endParaRPr lang="en-US" altLang="zh-CN" sz="1400" dirty="0"/>
            </a:p>
            <a:p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不完整、不准确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EDDC795-988F-4BA6-B63D-6DC50BF3875E}"/>
                </a:ext>
              </a:extLst>
            </p:cNvPr>
            <p:cNvSpPr txBox="1">
              <a:spLocks/>
            </p:cNvSpPr>
            <p:nvPr/>
          </p:nvSpPr>
          <p:spPr>
            <a:xfrm>
              <a:off x="992736" y="3981506"/>
              <a:ext cx="2036534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/>
                <a:t>研究机构和人才资源</a:t>
              </a:r>
              <a:endParaRPr lang="en-US" altLang="zh-CN" sz="1400" dirty="0"/>
            </a:p>
            <a:p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相对较少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7511382-4C81-F4CF-08D2-40926E7A0BA7}"/>
                </a:ext>
              </a:extLst>
            </p:cNvPr>
            <p:cNvSpPr txBox="1">
              <a:spLocks/>
            </p:cNvSpPr>
            <p:nvPr/>
          </p:nvSpPr>
          <p:spPr>
            <a:xfrm>
              <a:off x="992736" y="2817202"/>
              <a:ext cx="171766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/>
                <a:t>研究内容和深度</a:t>
              </a:r>
              <a:endParaRPr lang="en-US" altLang="zh-CN" sz="1400" dirty="0"/>
            </a:p>
            <a:p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有待加强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8B40DFF-805F-0DC0-27A8-2198931234FE}"/>
                </a:ext>
              </a:extLst>
            </p:cNvPr>
            <p:cNvSpPr txBox="1">
              <a:spLocks/>
            </p:cNvSpPr>
            <p:nvPr/>
          </p:nvSpPr>
          <p:spPr>
            <a:xfrm>
              <a:off x="992736" y="5049285"/>
              <a:ext cx="171766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/>
                <a:t>资金投入和政策</a:t>
              </a:r>
              <a:endParaRPr lang="en-US" altLang="zh-CN" sz="1400" dirty="0"/>
            </a:p>
            <a:p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支持不足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DBD4A7D-A45A-2BE3-AD6C-B56BA46BDF2D}"/>
                </a:ext>
              </a:extLst>
            </p:cNvPr>
            <p:cNvCxnSpPr>
              <a:cxnSpLocks/>
            </p:cNvCxnSpPr>
            <p:nvPr/>
          </p:nvCxnSpPr>
          <p:spPr>
            <a:xfrm>
              <a:off x="1105643" y="2627788"/>
              <a:ext cx="1642637" cy="0"/>
            </a:xfrm>
            <a:prstGeom prst="line">
              <a:avLst/>
            </a:prstGeom>
            <a:ln w="12700" cap="rnd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F4758B24-DE82-3661-6A11-D723288E932E}"/>
                </a:ext>
              </a:extLst>
            </p:cNvPr>
            <p:cNvCxnSpPr>
              <a:cxnSpLocks/>
            </p:cNvCxnSpPr>
            <p:nvPr/>
          </p:nvCxnSpPr>
          <p:spPr>
            <a:xfrm>
              <a:off x="1105643" y="3694588"/>
              <a:ext cx="1642637" cy="0"/>
            </a:xfrm>
            <a:prstGeom prst="line">
              <a:avLst/>
            </a:prstGeom>
            <a:ln w="12700" cap="rnd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4A120C11-EE92-BDE3-B788-542614F9C00D}"/>
                </a:ext>
              </a:extLst>
            </p:cNvPr>
            <p:cNvCxnSpPr>
              <a:cxnSpLocks/>
            </p:cNvCxnSpPr>
            <p:nvPr/>
          </p:nvCxnSpPr>
          <p:spPr>
            <a:xfrm>
              <a:off x="1105643" y="4761388"/>
              <a:ext cx="1642637" cy="0"/>
            </a:xfrm>
            <a:prstGeom prst="line">
              <a:avLst/>
            </a:prstGeom>
            <a:ln w="12700" cap="rnd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CAFF2B5-275F-3C86-D4C2-95FDDE1E22CD}"/>
              </a:ext>
            </a:extLst>
          </p:cNvPr>
          <p:cNvCxnSpPr>
            <a:cxnSpLocks/>
          </p:cNvCxnSpPr>
          <p:nvPr/>
        </p:nvCxnSpPr>
        <p:spPr>
          <a:xfrm>
            <a:off x="3324302" y="2627788"/>
            <a:ext cx="8027911" cy="0"/>
          </a:xfrm>
          <a:prstGeom prst="line">
            <a:avLst/>
          </a:prstGeom>
          <a:ln w="12700" cap="rnd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E1A3F751-F5C6-CB43-A9BB-33CC36783409}"/>
              </a:ext>
            </a:extLst>
          </p:cNvPr>
          <p:cNvCxnSpPr>
            <a:cxnSpLocks/>
          </p:cNvCxnSpPr>
          <p:nvPr/>
        </p:nvCxnSpPr>
        <p:spPr>
          <a:xfrm>
            <a:off x="3324302" y="3763623"/>
            <a:ext cx="8027911" cy="0"/>
          </a:xfrm>
          <a:prstGeom prst="line">
            <a:avLst/>
          </a:prstGeom>
          <a:ln w="12700" cap="rnd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A4A64F7B-FE76-2BAE-CAFB-56874166455F}"/>
              </a:ext>
            </a:extLst>
          </p:cNvPr>
          <p:cNvCxnSpPr>
            <a:cxnSpLocks/>
          </p:cNvCxnSpPr>
          <p:nvPr/>
        </p:nvCxnSpPr>
        <p:spPr>
          <a:xfrm>
            <a:off x="3324302" y="4877358"/>
            <a:ext cx="8027911" cy="0"/>
          </a:xfrm>
          <a:prstGeom prst="line">
            <a:avLst/>
          </a:prstGeom>
          <a:ln w="12700" cap="rnd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D75C2A81-F6F2-DF5F-1258-9C610BB672C5}"/>
              </a:ext>
            </a:extLst>
          </p:cNvPr>
          <p:cNvCxnSpPr>
            <a:cxnSpLocks/>
          </p:cNvCxnSpPr>
          <p:nvPr/>
        </p:nvCxnSpPr>
        <p:spPr>
          <a:xfrm>
            <a:off x="3324302" y="5904333"/>
            <a:ext cx="8027911" cy="0"/>
          </a:xfrm>
          <a:prstGeom prst="line">
            <a:avLst/>
          </a:prstGeom>
          <a:ln w="12700" cap="rnd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41FB87FC-11F6-6457-F759-DE90B5B125C9}"/>
              </a:ext>
            </a:extLst>
          </p:cNvPr>
          <p:cNvSpPr txBox="1"/>
          <p:nvPr/>
        </p:nvSpPr>
        <p:spPr>
          <a:xfrm>
            <a:off x="3330715" y="1220448"/>
            <a:ext cx="1462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b="0" dirty="0">
                <a:gradFill>
                  <a:gsLst>
                    <a:gs pos="17000">
                      <a:schemeClr val="bg1"/>
                    </a:gs>
                    <a:gs pos="72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国外现状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53DF6E4-8665-D3F6-90CE-F9EFB23D1FFE}"/>
              </a:ext>
            </a:extLst>
          </p:cNvPr>
          <p:cNvGrpSpPr/>
          <p:nvPr/>
        </p:nvGrpSpPr>
        <p:grpSpPr>
          <a:xfrm>
            <a:off x="-1" y="5925185"/>
            <a:ext cx="12197705" cy="942975"/>
            <a:chOff x="-1" y="5925185"/>
            <a:chExt cx="12197705" cy="942975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033F70C-FD08-A42B-6DF1-D919DD77194C}"/>
                </a:ext>
              </a:extLst>
            </p:cNvPr>
            <p:cNvSpPr/>
            <p:nvPr/>
          </p:nvSpPr>
          <p:spPr>
            <a:xfrm>
              <a:off x="-1" y="5925185"/>
              <a:ext cx="5630156" cy="942975"/>
            </a:xfrm>
            <a:custGeom>
              <a:avLst/>
              <a:gdLst>
                <a:gd name="connsiteX0" fmla="*/ 0 w 5317570"/>
                <a:gd name="connsiteY0" fmla="*/ 0 h 890621"/>
                <a:gd name="connsiteX1" fmla="*/ 140392 w 5317570"/>
                <a:gd name="connsiteY1" fmla="*/ 8487 h 890621"/>
                <a:gd name="connsiteX2" fmla="*/ 4903804 w 5317570"/>
                <a:gd name="connsiteY2" fmla="*/ 795513 h 890621"/>
                <a:gd name="connsiteX3" fmla="*/ 5317570 w 5317570"/>
                <a:gd name="connsiteY3" fmla="*/ 890621 h 890621"/>
                <a:gd name="connsiteX4" fmla="*/ 4526941 w 5317570"/>
                <a:gd name="connsiteY4" fmla="*/ 890621 h 890621"/>
                <a:gd name="connsiteX5" fmla="*/ 4296205 w 5317570"/>
                <a:gd name="connsiteY5" fmla="*/ 864541 h 890621"/>
                <a:gd name="connsiteX6" fmla="*/ 104587 w 5317570"/>
                <a:gd name="connsiteY6" fmla="*/ 680865 h 890621"/>
                <a:gd name="connsiteX7" fmla="*/ 0 w 5317570"/>
                <a:gd name="connsiteY7" fmla="*/ 691965 h 89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7570" h="890621">
                  <a:moveTo>
                    <a:pt x="0" y="0"/>
                  </a:moveTo>
                  <a:lnTo>
                    <a:pt x="140392" y="8487"/>
                  </a:lnTo>
                  <a:cubicBezTo>
                    <a:pt x="1694439" y="112102"/>
                    <a:pt x="2858300" y="328846"/>
                    <a:pt x="4903804" y="795513"/>
                  </a:cubicBezTo>
                  <a:lnTo>
                    <a:pt x="5317570" y="890621"/>
                  </a:lnTo>
                  <a:lnTo>
                    <a:pt x="4526941" y="890621"/>
                  </a:lnTo>
                  <a:lnTo>
                    <a:pt x="4296205" y="864541"/>
                  </a:lnTo>
                  <a:cubicBezTo>
                    <a:pt x="2880152" y="703169"/>
                    <a:pt x="1480181" y="553855"/>
                    <a:pt x="104587" y="680865"/>
                  </a:cubicBezTo>
                  <a:lnTo>
                    <a:pt x="0" y="691965"/>
                  </a:lnTo>
                  <a:close/>
                </a:path>
              </a:pathLst>
            </a:custGeom>
            <a:gradFill>
              <a:gsLst>
                <a:gs pos="12000">
                  <a:schemeClr val="accent2"/>
                </a:gs>
                <a:gs pos="88000">
                  <a:schemeClr val="accent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18EC04D-6A57-5936-850F-C4E7507B07A3}"/>
                </a:ext>
              </a:extLst>
            </p:cNvPr>
            <p:cNvSpPr/>
            <p:nvPr/>
          </p:nvSpPr>
          <p:spPr>
            <a:xfrm flipH="1">
              <a:off x="6567548" y="5925185"/>
              <a:ext cx="5630156" cy="942975"/>
            </a:xfrm>
            <a:custGeom>
              <a:avLst/>
              <a:gdLst>
                <a:gd name="connsiteX0" fmla="*/ 0 w 5317570"/>
                <a:gd name="connsiteY0" fmla="*/ 0 h 890621"/>
                <a:gd name="connsiteX1" fmla="*/ 140392 w 5317570"/>
                <a:gd name="connsiteY1" fmla="*/ 8487 h 890621"/>
                <a:gd name="connsiteX2" fmla="*/ 4903804 w 5317570"/>
                <a:gd name="connsiteY2" fmla="*/ 795513 h 890621"/>
                <a:gd name="connsiteX3" fmla="*/ 5317570 w 5317570"/>
                <a:gd name="connsiteY3" fmla="*/ 890621 h 890621"/>
                <a:gd name="connsiteX4" fmla="*/ 4526941 w 5317570"/>
                <a:gd name="connsiteY4" fmla="*/ 890621 h 890621"/>
                <a:gd name="connsiteX5" fmla="*/ 4296205 w 5317570"/>
                <a:gd name="connsiteY5" fmla="*/ 864541 h 890621"/>
                <a:gd name="connsiteX6" fmla="*/ 104587 w 5317570"/>
                <a:gd name="connsiteY6" fmla="*/ 680865 h 890621"/>
                <a:gd name="connsiteX7" fmla="*/ 0 w 5317570"/>
                <a:gd name="connsiteY7" fmla="*/ 691965 h 89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7570" h="890621">
                  <a:moveTo>
                    <a:pt x="0" y="0"/>
                  </a:moveTo>
                  <a:lnTo>
                    <a:pt x="140392" y="8487"/>
                  </a:lnTo>
                  <a:cubicBezTo>
                    <a:pt x="1694439" y="112102"/>
                    <a:pt x="2858300" y="328846"/>
                    <a:pt x="4903804" y="795513"/>
                  </a:cubicBezTo>
                  <a:lnTo>
                    <a:pt x="5317570" y="890621"/>
                  </a:lnTo>
                  <a:lnTo>
                    <a:pt x="4526941" y="890621"/>
                  </a:lnTo>
                  <a:lnTo>
                    <a:pt x="4296205" y="864541"/>
                  </a:lnTo>
                  <a:cubicBezTo>
                    <a:pt x="2880152" y="703169"/>
                    <a:pt x="1480181" y="553855"/>
                    <a:pt x="104587" y="680865"/>
                  </a:cubicBezTo>
                  <a:lnTo>
                    <a:pt x="0" y="691965"/>
                  </a:lnTo>
                  <a:close/>
                </a:path>
              </a:pathLst>
            </a:custGeom>
            <a:gradFill>
              <a:gsLst>
                <a:gs pos="12000">
                  <a:schemeClr val="accent2"/>
                </a:gs>
                <a:gs pos="88000">
                  <a:schemeClr val="accent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7284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20000"/>
                <a:lumOff val="80000"/>
                <a:alpha val="66000"/>
              </a:schemeClr>
            </a:gs>
            <a:gs pos="57000">
              <a:schemeClr val="accent1">
                <a:lumMod val="0"/>
                <a:lumOff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AF65ED92-419F-A336-1A0E-2CEFE8883F48}"/>
              </a:ext>
            </a:extLst>
          </p:cNvPr>
          <p:cNvSpPr/>
          <p:nvPr/>
        </p:nvSpPr>
        <p:spPr>
          <a:xfrm>
            <a:off x="0" y="1095292"/>
            <a:ext cx="12192000" cy="960402"/>
          </a:xfrm>
          <a:custGeom>
            <a:avLst/>
            <a:gdLst>
              <a:gd name="connsiteX0" fmla="*/ 0 w 12192000"/>
              <a:gd name="connsiteY0" fmla="*/ 0 h 960402"/>
              <a:gd name="connsiteX1" fmla="*/ 12192000 w 12192000"/>
              <a:gd name="connsiteY1" fmla="*/ 0 h 960402"/>
              <a:gd name="connsiteX2" fmla="*/ 12192000 w 12192000"/>
              <a:gd name="connsiteY2" fmla="*/ 960402 h 960402"/>
              <a:gd name="connsiteX3" fmla="*/ 0 w 12192000"/>
              <a:gd name="connsiteY3" fmla="*/ 960402 h 960402"/>
              <a:gd name="connsiteX4" fmla="*/ 0 w 12192000"/>
              <a:gd name="connsiteY4" fmla="*/ 0 h 960402"/>
              <a:gd name="connsiteX0" fmla="*/ 0 w 12192000"/>
              <a:gd name="connsiteY0" fmla="*/ 0 h 960402"/>
              <a:gd name="connsiteX1" fmla="*/ 12192000 w 12192000"/>
              <a:gd name="connsiteY1" fmla="*/ 0 h 960402"/>
              <a:gd name="connsiteX2" fmla="*/ 12192000 w 12192000"/>
              <a:gd name="connsiteY2" fmla="*/ 960402 h 960402"/>
              <a:gd name="connsiteX3" fmla="*/ 0 w 12192000"/>
              <a:gd name="connsiteY3" fmla="*/ 960402 h 960402"/>
              <a:gd name="connsiteX4" fmla="*/ 91440 w 12192000"/>
              <a:gd name="connsiteY4" fmla="*/ 91440 h 960402"/>
              <a:gd name="connsiteX0" fmla="*/ 0 w 12192000"/>
              <a:gd name="connsiteY0" fmla="*/ 0 h 960402"/>
              <a:gd name="connsiteX1" fmla="*/ 12192000 w 12192000"/>
              <a:gd name="connsiteY1" fmla="*/ 0 h 960402"/>
              <a:gd name="connsiteX2" fmla="*/ 12192000 w 12192000"/>
              <a:gd name="connsiteY2" fmla="*/ 960402 h 960402"/>
              <a:gd name="connsiteX3" fmla="*/ 0 w 12192000"/>
              <a:gd name="connsiteY3" fmla="*/ 960402 h 96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60402">
                <a:moveTo>
                  <a:pt x="0" y="0"/>
                </a:moveTo>
                <a:lnTo>
                  <a:pt x="12192000" y="0"/>
                </a:lnTo>
                <a:lnTo>
                  <a:pt x="12192000" y="960402"/>
                </a:lnTo>
                <a:lnTo>
                  <a:pt x="0" y="960402"/>
                </a:lnTo>
              </a:path>
            </a:pathLst>
          </a:custGeom>
          <a:gradFill>
            <a:gsLst>
              <a:gs pos="100000">
                <a:schemeClr val="accent2">
                  <a:lumMod val="16000"/>
                  <a:lumOff val="84000"/>
                </a:schemeClr>
              </a:gs>
              <a:gs pos="48000">
                <a:schemeClr val="accent2">
                  <a:lumMod val="6000"/>
                  <a:lumOff val="94000"/>
                </a:schemeClr>
              </a:gs>
            </a:gsLst>
            <a:path path="circle">
              <a:fillToRect l="50000" t="50000" r="50000" b="50000"/>
            </a:path>
          </a:gradFill>
          <a:ln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1700">
                  <a:srgbClr val="71E1F1">
                    <a:alpha val="0"/>
                  </a:srgb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2050+">
            <a:extLst>
              <a:ext uri="{FF2B5EF4-FFF2-40B4-BE49-F238E27FC236}">
                <a16:creationId xmlns:a16="http://schemas.microsoft.com/office/drawing/2014/main" id="{2EFB4F09-16AE-A2CE-C52D-498B34A7AA0F}"/>
              </a:ext>
            </a:extLst>
          </p:cNvPr>
          <p:cNvSpPr/>
          <p:nvPr/>
        </p:nvSpPr>
        <p:spPr>
          <a:xfrm flipH="1">
            <a:off x="0" y="5909708"/>
            <a:ext cx="12192000" cy="948292"/>
          </a:xfrm>
          <a:custGeom>
            <a:avLst/>
            <a:gdLst>
              <a:gd name="connsiteX0" fmla="*/ 0 w 12192000"/>
              <a:gd name="connsiteY0" fmla="*/ 0 h 1194940"/>
              <a:gd name="connsiteX1" fmla="*/ 387144 w 12192000"/>
              <a:gd name="connsiteY1" fmla="*/ 120144 h 1194940"/>
              <a:gd name="connsiteX2" fmla="*/ 9135735 w 12192000"/>
              <a:gd name="connsiteY2" fmla="*/ 898564 h 1194940"/>
              <a:gd name="connsiteX3" fmla="*/ 12094392 w 12192000"/>
              <a:gd name="connsiteY3" fmla="*/ 831693 h 1194940"/>
              <a:gd name="connsiteX4" fmla="*/ 12192000 w 12192000"/>
              <a:gd name="connsiteY4" fmla="*/ 826353 h 1194940"/>
              <a:gd name="connsiteX5" fmla="*/ 12192000 w 12192000"/>
              <a:gd name="connsiteY5" fmla="*/ 1194940 h 1194940"/>
              <a:gd name="connsiteX6" fmla="*/ 0 w 12192000"/>
              <a:gd name="connsiteY6" fmla="*/ 1194940 h 119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94940">
                <a:moveTo>
                  <a:pt x="0" y="0"/>
                </a:moveTo>
                <a:lnTo>
                  <a:pt x="387144" y="120144"/>
                </a:lnTo>
                <a:cubicBezTo>
                  <a:pt x="2071974" y="583806"/>
                  <a:pt x="5357977" y="898564"/>
                  <a:pt x="9135735" y="898564"/>
                </a:cubicBezTo>
                <a:cubicBezTo>
                  <a:pt x="10166033" y="898564"/>
                  <a:pt x="11159754" y="875152"/>
                  <a:pt x="12094392" y="831693"/>
                </a:cubicBezTo>
                <a:lnTo>
                  <a:pt x="12192000" y="826353"/>
                </a:lnTo>
                <a:lnTo>
                  <a:pt x="12192000" y="1194940"/>
                </a:lnTo>
                <a:lnTo>
                  <a:pt x="0" y="1194940"/>
                </a:lnTo>
                <a:close/>
              </a:path>
            </a:pathLst>
          </a:custGeom>
          <a:gradFill flip="none" rotWithShape="1">
            <a:gsLst>
              <a:gs pos="12000">
                <a:schemeClr val="accent2">
                  <a:lumMod val="0"/>
                  <a:lumOff val="100000"/>
                </a:schemeClr>
              </a:gs>
              <a:gs pos="88000">
                <a:schemeClr val="accent2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10800000" algn="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AA45345-C53A-3313-B1AD-28934ED5024F}"/>
              </a:ext>
            </a:extLst>
          </p:cNvPr>
          <p:cNvSpPr/>
          <p:nvPr/>
        </p:nvSpPr>
        <p:spPr>
          <a:xfrm>
            <a:off x="0" y="5569669"/>
            <a:ext cx="12192000" cy="1288331"/>
          </a:xfrm>
          <a:custGeom>
            <a:avLst/>
            <a:gdLst>
              <a:gd name="connsiteX0" fmla="*/ 0 w 12192000"/>
              <a:gd name="connsiteY0" fmla="*/ 0 h 1194940"/>
              <a:gd name="connsiteX1" fmla="*/ 387144 w 12192000"/>
              <a:gd name="connsiteY1" fmla="*/ 120144 h 1194940"/>
              <a:gd name="connsiteX2" fmla="*/ 9135735 w 12192000"/>
              <a:gd name="connsiteY2" fmla="*/ 898564 h 1194940"/>
              <a:gd name="connsiteX3" fmla="*/ 12094392 w 12192000"/>
              <a:gd name="connsiteY3" fmla="*/ 831693 h 1194940"/>
              <a:gd name="connsiteX4" fmla="*/ 12192000 w 12192000"/>
              <a:gd name="connsiteY4" fmla="*/ 826353 h 1194940"/>
              <a:gd name="connsiteX5" fmla="*/ 12192000 w 12192000"/>
              <a:gd name="connsiteY5" fmla="*/ 1194940 h 1194940"/>
              <a:gd name="connsiteX6" fmla="*/ 0 w 12192000"/>
              <a:gd name="connsiteY6" fmla="*/ 1194940 h 119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94940">
                <a:moveTo>
                  <a:pt x="0" y="0"/>
                </a:moveTo>
                <a:lnTo>
                  <a:pt x="387144" y="120144"/>
                </a:lnTo>
                <a:cubicBezTo>
                  <a:pt x="2071974" y="583806"/>
                  <a:pt x="5357977" y="898564"/>
                  <a:pt x="9135735" y="898564"/>
                </a:cubicBezTo>
                <a:cubicBezTo>
                  <a:pt x="10166033" y="898564"/>
                  <a:pt x="11159754" y="875152"/>
                  <a:pt x="12094392" y="831693"/>
                </a:cubicBezTo>
                <a:lnTo>
                  <a:pt x="12192000" y="826353"/>
                </a:lnTo>
                <a:lnTo>
                  <a:pt x="12192000" y="1194940"/>
                </a:lnTo>
                <a:lnTo>
                  <a:pt x="0" y="1194940"/>
                </a:lnTo>
                <a:close/>
              </a:path>
            </a:pathLst>
          </a:custGeom>
          <a:gradFill>
            <a:gsLst>
              <a:gs pos="12000">
                <a:schemeClr val="accent2"/>
              </a:gs>
              <a:gs pos="8800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A62E3B6B-A9DA-44D0-4C90-3DDEC92181CE}"/>
              </a:ext>
            </a:extLst>
          </p:cNvPr>
          <p:cNvSpPr/>
          <p:nvPr/>
        </p:nvSpPr>
        <p:spPr>
          <a:xfrm>
            <a:off x="758859" y="438522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+mn-lt"/>
              </a:rPr>
              <a:t>课题五：综合服务数据库云平台建设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F345C8BE-2437-D78E-F452-8D2731E98106}"/>
              </a:ext>
            </a:extLst>
          </p:cNvPr>
          <p:cNvSpPr txBox="1"/>
          <p:nvPr/>
        </p:nvSpPr>
        <p:spPr>
          <a:xfrm>
            <a:off x="758859" y="1193630"/>
            <a:ext cx="9308534" cy="670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打造一站式云服务平台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满足医患双方</a:t>
            </a:r>
            <a:r>
              <a:rPr lang="zh-CN" altLang="en-US" sz="1400" dirty="0">
                <a:solidFill>
                  <a:srgbClr val="FF0000"/>
                </a:solidFill>
                <a:latin typeface="+mn-ea"/>
                <a:cs typeface="+mn-ea"/>
                <a:sym typeface="+mn-lt"/>
              </a:rPr>
              <a:t>多层次需求</a:t>
            </a:r>
            <a:r>
              <a:rPr lang="zh-CN" altLang="en-US" sz="1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，为疾病诊疗、病人管理、临床队伍建设提供</a:t>
            </a:r>
            <a:r>
              <a:rPr lang="zh-CN" altLang="en-US" sz="1400" dirty="0">
                <a:solidFill>
                  <a:srgbClr val="FF0000"/>
                </a:solidFill>
                <a:latin typeface="+mn-ea"/>
                <a:cs typeface="+mn-ea"/>
                <a:sym typeface="+mn-lt"/>
              </a:rPr>
              <a:t>便捷实用</a:t>
            </a:r>
            <a:r>
              <a:rPr lang="zh-CN" altLang="en-US" sz="1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的优质服务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9FD8CC7A-7D62-6BA3-A0A8-0248A40CB1A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758575" y="1942405"/>
            <a:ext cx="2745946" cy="420746"/>
          </a:xfrm>
          <a:prstGeom prst="roundRect">
            <a:avLst>
              <a:gd name="adj" fmla="val 20461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84" tIns="41642" rIns="83284" bIns="41642" rtlCol="0" anchor="ctr"/>
          <a:lstStyle/>
          <a:p>
            <a:pPr algn="ctr"/>
            <a:endParaRPr lang="zh-CN" altLang="en-US" sz="1639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BF2CF40-73DB-31B7-D6C0-526547708F0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121902" y="2381413"/>
            <a:ext cx="2745946" cy="3731239"/>
          </a:xfrm>
          <a:prstGeom prst="roundRect">
            <a:avLst>
              <a:gd name="adj" fmla="val 2900"/>
            </a:avLst>
          </a:prstGeom>
          <a:gradFill flip="none" rotWithShape="1">
            <a:gsLst>
              <a:gs pos="0">
                <a:schemeClr val="accent1">
                  <a:lumMod val="10000"/>
                  <a:lumOff val="90000"/>
                </a:schemeClr>
              </a:gs>
              <a:gs pos="43000">
                <a:schemeClr val="bg1"/>
              </a:gs>
              <a:gs pos="98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0516">
            <a:gradFill>
              <a:gsLst>
                <a:gs pos="0">
                  <a:schemeClr val="accent1">
                    <a:alpha val="38000"/>
                  </a:schemeClr>
                </a:gs>
                <a:gs pos="100000">
                  <a:schemeClr val="accent1">
                    <a:alpha val="53000"/>
                  </a:schemeClr>
                </a:gs>
              </a:gsLst>
              <a:lin ang="5400000" scaled="1"/>
            </a:gradFill>
          </a:ln>
          <a:effectLst>
            <a:outerShdw blurRad="165100" dist="101600" dir="27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712" tIns="37856" rIns="75712" bIns="37856" rtlCol="0" anchor="ctr"/>
          <a:lstStyle/>
          <a:p>
            <a:pPr algn="ctr"/>
            <a:endParaRPr lang="zh-CN" altLang="en-US" sz="1490"/>
          </a:p>
        </p:txBody>
      </p:sp>
      <p:sp>
        <p:nvSpPr>
          <p:cNvPr id="139" name="等腰三角形 138">
            <a:extLst>
              <a:ext uri="{FF2B5EF4-FFF2-40B4-BE49-F238E27FC236}">
                <a16:creationId xmlns:a16="http://schemas.microsoft.com/office/drawing/2014/main" id="{0A937026-C899-2496-34C1-ADF094F0C73B}"/>
              </a:ext>
            </a:extLst>
          </p:cNvPr>
          <p:cNvSpPr/>
          <p:nvPr/>
        </p:nvSpPr>
        <p:spPr>
          <a:xfrm rot="5400000">
            <a:off x="4150312" y="3776147"/>
            <a:ext cx="513308" cy="345545"/>
          </a:xfrm>
          <a:prstGeom prst="triangle">
            <a:avLst/>
          </a:prstGeom>
          <a:gradFill flip="none" rotWithShape="1">
            <a:gsLst>
              <a:gs pos="9000">
                <a:schemeClr val="accent1">
                  <a:alpha val="0"/>
                </a:schemeClr>
              </a:gs>
              <a:gs pos="100000">
                <a:schemeClr val="accent2">
                  <a:alpha val="52000"/>
                </a:schemeClr>
              </a:gs>
            </a:gsLst>
            <a:lin ang="16200000" scaled="1"/>
            <a:tileRect/>
          </a:gradFill>
          <a:ln w="17526" cap="flat" cmpd="sng" algn="ctr">
            <a:gradFill flip="none" rotWithShape="1"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lIns="83284" tIns="41642" rIns="83284" bIns="4164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39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1ABC95F-0F8D-805A-C264-BEC60EB9F6D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758575" y="2381413"/>
            <a:ext cx="2745946" cy="3731239"/>
          </a:xfrm>
          <a:prstGeom prst="roundRect">
            <a:avLst>
              <a:gd name="adj" fmla="val 1871"/>
            </a:avLst>
          </a:prstGeom>
          <a:gradFill flip="none" rotWithShape="1">
            <a:gsLst>
              <a:gs pos="0">
                <a:schemeClr val="accent1">
                  <a:lumMod val="10000"/>
                  <a:lumOff val="90000"/>
                </a:schemeClr>
              </a:gs>
              <a:gs pos="43000">
                <a:schemeClr val="bg1"/>
              </a:gs>
              <a:gs pos="98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0516">
            <a:gradFill>
              <a:gsLst>
                <a:gs pos="0">
                  <a:schemeClr val="accent1">
                    <a:alpha val="38000"/>
                  </a:schemeClr>
                </a:gs>
                <a:gs pos="100000">
                  <a:schemeClr val="accent1">
                    <a:alpha val="53000"/>
                  </a:schemeClr>
                </a:gs>
              </a:gsLst>
              <a:lin ang="5400000" scaled="1"/>
            </a:gradFill>
          </a:ln>
          <a:effectLst>
            <a:outerShdw blurRad="165100" dist="101600" dir="27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712" tIns="37856" rIns="75712" bIns="37856" rtlCol="0" anchor="ctr"/>
          <a:lstStyle/>
          <a:p>
            <a:pPr algn="ctr"/>
            <a:endParaRPr lang="zh-CN" altLang="en-US" sz="149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BFB6F457-3CA0-B75D-7BA5-D60BF42BA23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394409" y="1942405"/>
            <a:ext cx="2745946" cy="420746"/>
          </a:xfrm>
          <a:prstGeom prst="roundRect">
            <a:avLst>
              <a:gd name="adj" fmla="val 20461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84" tIns="41642" rIns="83284" bIns="41642" rtlCol="0" anchor="ctr"/>
          <a:lstStyle/>
          <a:p>
            <a:pPr algn="ctr"/>
            <a:endParaRPr lang="zh-CN" altLang="en-US" sz="1639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7F329C3-D65E-18A7-F382-F1FE7978143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394409" y="2381413"/>
            <a:ext cx="2745946" cy="3731239"/>
          </a:xfrm>
          <a:prstGeom prst="roundRect">
            <a:avLst>
              <a:gd name="adj" fmla="val 3930"/>
            </a:avLst>
          </a:prstGeom>
          <a:gradFill flip="none" rotWithShape="1">
            <a:gsLst>
              <a:gs pos="0">
                <a:schemeClr val="accent1">
                  <a:lumMod val="10000"/>
                  <a:lumOff val="90000"/>
                </a:schemeClr>
              </a:gs>
              <a:gs pos="43000">
                <a:schemeClr val="bg1"/>
              </a:gs>
              <a:gs pos="98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0516">
            <a:gradFill>
              <a:gsLst>
                <a:gs pos="0">
                  <a:schemeClr val="accent1">
                    <a:alpha val="38000"/>
                  </a:schemeClr>
                </a:gs>
                <a:gs pos="100000">
                  <a:schemeClr val="accent1">
                    <a:alpha val="53000"/>
                  </a:schemeClr>
                </a:gs>
              </a:gsLst>
              <a:lin ang="5400000" scaled="1"/>
            </a:gradFill>
          </a:ln>
          <a:effectLst>
            <a:outerShdw blurRad="165100" dist="101600" dir="27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712" tIns="37856" rIns="75712" bIns="37856" rtlCol="0" anchor="ctr"/>
          <a:lstStyle/>
          <a:p>
            <a:pPr algn="ctr"/>
            <a:endParaRPr lang="zh-CN" altLang="en-US" sz="149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A02F846-53B1-5BE5-9466-8CA20B4D9141}"/>
              </a:ext>
            </a:extLst>
          </p:cNvPr>
          <p:cNvSpPr txBox="1"/>
          <p:nvPr/>
        </p:nvSpPr>
        <p:spPr>
          <a:xfrm>
            <a:off x="4889729" y="1991352"/>
            <a:ext cx="2483635" cy="338936"/>
          </a:xfrm>
          <a:prstGeom prst="rect">
            <a:avLst/>
          </a:prstGeom>
          <a:noFill/>
          <a:effectLst/>
        </p:spPr>
        <p:txBody>
          <a:bodyPr wrap="square" lIns="83284" tIns="41642" rIns="83284" bIns="41642">
            <a:spAutoFit/>
          </a:bodyPr>
          <a:lstStyle/>
          <a:p>
            <a:pPr algn="ctr">
              <a:defRPr/>
            </a:pPr>
            <a:r>
              <a:rPr lang="zh-CN" altLang="en-US" sz="1656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功能模块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1D2C143-A0B0-6DB2-A26B-996EB49F65F7}"/>
              </a:ext>
            </a:extLst>
          </p:cNvPr>
          <p:cNvGrpSpPr/>
          <p:nvPr/>
        </p:nvGrpSpPr>
        <p:grpSpPr>
          <a:xfrm>
            <a:off x="8391628" y="2933637"/>
            <a:ext cx="2206487" cy="375952"/>
            <a:chOff x="8455741" y="2982556"/>
            <a:chExt cx="2343566" cy="399311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475483DF-A85C-1CCC-0C26-B821841BDE60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8644608" y="2982556"/>
              <a:ext cx="1948062" cy="399311"/>
            </a:xfrm>
            <a:prstGeom prst="roundRect">
              <a:avLst>
                <a:gd name="adj" fmla="val 16667"/>
              </a:avLst>
            </a:prstGeom>
            <a:noFill/>
            <a:ln w="5784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83284" tIns="41642" rIns="83284" bIns="41642" rtlCol="0" anchor="ctr"/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tabLst/>
                <a:defRPr/>
              </a:pPr>
              <a:endParaRPr kumimoji="0" lang="zh-CN" altLang="en-US" sz="1457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52E5383A-12F0-0022-4719-DBD0987DAADF}"/>
                </a:ext>
              </a:extLst>
            </p:cNvPr>
            <p:cNvSpPr txBox="1"/>
            <p:nvPr/>
          </p:nvSpPr>
          <p:spPr>
            <a:xfrm>
              <a:off x="8455741" y="3029445"/>
              <a:ext cx="2343566" cy="327514"/>
            </a:xfrm>
            <a:prstGeom prst="rect">
              <a:avLst/>
            </a:prstGeom>
            <a:noFill/>
            <a:effectLst/>
          </p:spPr>
          <p:txBody>
            <a:bodyPr wrap="square" lIns="83284" tIns="41642" rIns="83284" bIns="41642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tabLst/>
                <a:defRPr/>
              </a:pPr>
              <a:r>
                <a:rPr kumimoji="0" lang="zh-CN" altLang="en-US" sz="145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智能实时控制平台</a:t>
              </a:r>
              <a:endParaRPr kumimoji="0" lang="en-US" altLang="zh-CN" sz="1457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175347E-8627-7A1C-9BD7-E07AE4B7086B}"/>
              </a:ext>
            </a:extLst>
          </p:cNvPr>
          <p:cNvGrpSpPr/>
          <p:nvPr/>
        </p:nvGrpSpPr>
        <p:grpSpPr>
          <a:xfrm>
            <a:off x="4900328" y="2571320"/>
            <a:ext cx="2481871" cy="1029770"/>
            <a:chOff x="5026984" y="2513469"/>
            <a:chExt cx="2481871" cy="1029770"/>
          </a:xfrm>
        </p:grpSpPr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F219B584-B274-F348-D8B0-15D7FFA28351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5026984" y="2513469"/>
              <a:ext cx="2481871" cy="1029770"/>
            </a:xfrm>
            <a:prstGeom prst="roundRect">
              <a:avLst>
                <a:gd name="adj" fmla="val 8214"/>
              </a:avLst>
            </a:prstGeom>
            <a:solidFill>
              <a:srgbClr val="EDFBFD"/>
            </a:solidFill>
            <a:ln w="10411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55" tIns="37478" rIns="74955" bIns="37478" rtlCol="0" anchor="ctr"/>
            <a:lstStyle/>
            <a:p>
              <a:pPr algn="ctr"/>
              <a:endParaRPr lang="zh-CN" altLang="en-US" sz="1476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D1C70C0-1E5E-36AC-DFD3-9306ED57793F}"/>
                </a:ext>
              </a:extLst>
            </p:cNvPr>
            <p:cNvSpPr txBox="1"/>
            <p:nvPr/>
          </p:nvSpPr>
          <p:spPr>
            <a:xfrm>
              <a:off x="6448705" y="2700684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会诊制度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DB88F90-8EDF-9446-FDC7-1FFDAE078DC0}"/>
                </a:ext>
              </a:extLst>
            </p:cNvPr>
            <p:cNvSpPr txBox="1"/>
            <p:nvPr/>
          </p:nvSpPr>
          <p:spPr>
            <a:xfrm>
              <a:off x="5223903" y="2693695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流程重组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6A45FE12-F25B-707A-6B8E-FBA9C8052F6B}"/>
                </a:ext>
              </a:extLst>
            </p:cNvPr>
            <p:cNvSpPr txBox="1"/>
            <p:nvPr/>
          </p:nvSpPr>
          <p:spPr>
            <a:xfrm>
              <a:off x="5222613" y="3117838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影像传输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8139C0E2-6B10-14F1-20FC-F05D8F39B407}"/>
                </a:ext>
              </a:extLst>
            </p:cNvPr>
            <p:cNvSpPr txBox="1"/>
            <p:nvPr/>
          </p:nvSpPr>
          <p:spPr>
            <a:xfrm>
              <a:off x="6448705" y="3123283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全院联动</a:t>
              </a:r>
            </a:p>
          </p:txBody>
        </p:sp>
      </p:grpSp>
      <p:sp>
        <p:nvSpPr>
          <p:cNvPr id="128" name="等腰三角形 127">
            <a:extLst>
              <a:ext uri="{FF2B5EF4-FFF2-40B4-BE49-F238E27FC236}">
                <a16:creationId xmlns:a16="http://schemas.microsoft.com/office/drawing/2014/main" id="{A2385E26-73F8-ACD7-4EFD-95C6D3E8B9F3}"/>
              </a:ext>
            </a:extLst>
          </p:cNvPr>
          <p:cNvSpPr/>
          <p:nvPr/>
        </p:nvSpPr>
        <p:spPr>
          <a:xfrm rot="5400000">
            <a:off x="7554491" y="3021926"/>
            <a:ext cx="473994" cy="225859"/>
          </a:xfrm>
          <a:prstGeom prst="triangle">
            <a:avLst/>
          </a:prstGeom>
          <a:gradFill flip="none" rotWithShape="1">
            <a:gsLst>
              <a:gs pos="9000">
                <a:schemeClr val="accent1">
                  <a:alpha val="0"/>
                </a:schemeClr>
              </a:gs>
              <a:gs pos="100000">
                <a:schemeClr val="accent2">
                  <a:alpha val="52000"/>
                </a:schemeClr>
              </a:gs>
            </a:gsLst>
            <a:lin ang="16200000" scaled="1"/>
            <a:tileRect/>
          </a:gradFill>
          <a:ln w="17526" cap="flat" cmpd="sng" algn="ctr">
            <a:gradFill flip="none" rotWithShape="1"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lIns="83284" tIns="41642" rIns="83284" bIns="41642" rtlCol="0" anchor="ctr"/>
          <a:lstStyle/>
          <a:p>
            <a:pPr algn="ctr"/>
            <a:endParaRPr lang="zh-CN" altLang="en-US" sz="1639" kern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2" name="等腰三角形 131">
            <a:extLst>
              <a:ext uri="{FF2B5EF4-FFF2-40B4-BE49-F238E27FC236}">
                <a16:creationId xmlns:a16="http://schemas.microsoft.com/office/drawing/2014/main" id="{1939AC60-510E-5CA7-9FE3-9DCDF007823E}"/>
              </a:ext>
            </a:extLst>
          </p:cNvPr>
          <p:cNvSpPr/>
          <p:nvPr/>
        </p:nvSpPr>
        <p:spPr>
          <a:xfrm rot="5400000">
            <a:off x="7560304" y="4214482"/>
            <a:ext cx="473994" cy="225859"/>
          </a:xfrm>
          <a:prstGeom prst="triangle">
            <a:avLst/>
          </a:prstGeom>
          <a:gradFill flip="none" rotWithShape="1">
            <a:gsLst>
              <a:gs pos="9000">
                <a:schemeClr val="accent1">
                  <a:alpha val="0"/>
                </a:schemeClr>
              </a:gs>
              <a:gs pos="100000">
                <a:schemeClr val="accent2">
                  <a:alpha val="52000"/>
                </a:schemeClr>
              </a:gs>
            </a:gsLst>
            <a:lin ang="16200000" scaled="1"/>
            <a:tileRect/>
          </a:gradFill>
          <a:ln w="17526" cap="flat" cmpd="sng" algn="ctr">
            <a:gradFill flip="none" rotWithShape="1"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lIns="83284" tIns="41642" rIns="83284" bIns="41642" rtlCol="0" anchor="ctr"/>
          <a:lstStyle/>
          <a:p>
            <a:pPr algn="ctr"/>
            <a:endParaRPr lang="zh-CN" altLang="en-US" sz="1639" kern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6332D21-1CD0-8A37-1C87-891A779196E6}"/>
              </a:ext>
            </a:extLst>
          </p:cNvPr>
          <p:cNvGrpSpPr/>
          <p:nvPr/>
        </p:nvGrpSpPr>
        <p:grpSpPr>
          <a:xfrm>
            <a:off x="4929845" y="5037414"/>
            <a:ext cx="2463103" cy="897928"/>
            <a:chOff x="5056501" y="4979563"/>
            <a:chExt cx="2463103" cy="897928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7CE888A4-9837-A4A4-4A4C-F712CAE59071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5056501" y="4979563"/>
              <a:ext cx="2463103" cy="897928"/>
            </a:xfrm>
            <a:prstGeom prst="roundRect">
              <a:avLst>
                <a:gd name="adj" fmla="val 8214"/>
              </a:avLst>
            </a:prstGeom>
            <a:solidFill>
              <a:srgbClr val="EDFBFD"/>
            </a:solidFill>
            <a:ln w="10411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55" tIns="37478" rIns="74955" bIns="37478" rtlCol="0" anchor="ctr"/>
            <a:lstStyle/>
            <a:p>
              <a:pPr algn="ctr"/>
              <a:endParaRPr lang="zh-CN" altLang="en-US" sz="1476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DC7CEEBD-C68B-AC70-EC0B-43F6A43E1841}"/>
                </a:ext>
              </a:extLst>
            </p:cNvPr>
            <p:cNvSpPr txBox="1"/>
            <p:nvPr/>
          </p:nvSpPr>
          <p:spPr>
            <a:xfrm>
              <a:off x="5202578" y="5096965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医患沟通</a:t>
              </a:r>
              <a:endParaRPr kumimoji="0" lang="en-US" altLang="zh-CN" sz="1147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3156A785-9581-E4D8-4111-05A256DD065A}"/>
                </a:ext>
              </a:extLst>
            </p:cNvPr>
            <p:cNvSpPr txBox="1"/>
            <p:nvPr/>
          </p:nvSpPr>
          <p:spPr>
            <a:xfrm>
              <a:off x="6448705" y="5089615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化验优化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848788AF-6696-E17D-9D28-1D0DF8D3FBFC}"/>
                </a:ext>
              </a:extLst>
            </p:cNvPr>
            <p:cNvSpPr txBox="1"/>
            <p:nvPr/>
          </p:nvSpPr>
          <p:spPr>
            <a:xfrm>
              <a:off x="5196791" y="5512704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康复跟进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7EAE69AA-11FA-ACB2-4230-E986A9A7150C}"/>
                </a:ext>
              </a:extLst>
            </p:cNvPr>
            <p:cNvSpPr txBox="1"/>
            <p:nvPr/>
          </p:nvSpPr>
          <p:spPr>
            <a:xfrm>
              <a:off x="6462613" y="5513534"/>
              <a:ext cx="874535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医护培训</a:t>
              </a:r>
              <a:endParaRPr kumimoji="0" lang="en-US" altLang="zh-CN" sz="1147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38" name="等腰三角形 137">
            <a:extLst>
              <a:ext uri="{FF2B5EF4-FFF2-40B4-BE49-F238E27FC236}">
                <a16:creationId xmlns:a16="http://schemas.microsoft.com/office/drawing/2014/main" id="{DD0AA3CD-2FDA-9AB7-8370-64BE05C934C8}"/>
              </a:ext>
            </a:extLst>
          </p:cNvPr>
          <p:cNvSpPr/>
          <p:nvPr/>
        </p:nvSpPr>
        <p:spPr>
          <a:xfrm rot="5400000">
            <a:off x="7562408" y="5407038"/>
            <a:ext cx="473994" cy="225859"/>
          </a:xfrm>
          <a:prstGeom prst="triangle">
            <a:avLst/>
          </a:prstGeom>
          <a:gradFill flip="none" rotWithShape="1">
            <a:gsLst>
              <a:gs pos="9000">
                <a:schemeClr val="accent1">
                  <a:alpha val="0"/>
                </a:schemeClr>
              </a:gs>
              <a:gs pos="100000">
                <a:schemeClr val="accent2">
                  <a:alpha val="52000"/>
                </a:schemeClr>
              </a:gs>
            </a:gsLst>
            <a:lin ang="16200000" scaled="1"/>
            <a:tileRect/>
          </a:gradFill>
          <a:ln w="17526" cap="flat" cmpd="sng" algn="ctr">
            <a:gradFill flip="none" rotWithShape="1"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lIns="83284" tIns="41642" rIns="83284" bIns="41642" rtlCol="0" anchor="ctr"/>
          <a:lstStyle/>
          <a:p>
            <a:pPr algn="ctr"/>
            <a:endParaRPr lang="zh-CN" altLang="en-US" sz="1639" kern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140" name="图片 139">
            <a:extLst>
              <a:ext uri="{FF2B5EF4-FFF2-40B4-BE49-F238E27FC236}">
                <a16:creationId xmlns:a16="http://schemas.microsoft.com/office/drawing/2014/main" id="{AFB8DE04-E83C-BB67-969B-F75BA4727C12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968726" y="3635536"/>
            <a:ext cx="251008" cy="231343"/>
          </a:xfrm>
          <a:prstGeom prst="roundRect">
            <a:avLst/>
          </a:prstGeom>
          <a:ln>
            <a:noFill/>
          </a:ln>
          <a:effectLst/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2A896CC-431F-0693-1F31-165AED124F9C}"/>
              </a:ext>
            </a:extLst>
          </p:cNvPr>
          <p:cNvGrpSpPr/>
          <p:nvPr/>
        </p:nvGrpSpPr>
        <p:grpSpPr>
          <a:xfrm>
            <a:off x="4929845" y="3887818"/>
            <a:ext cx="2463103" cy="897928"/>
            <a:chOff x="5056501" y="3829967"/>
            <a:chExt cx="2463103" cy="89792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99F6B31C-B37A-4CCA-21F3-7901BF58FDEE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056501" y="3829967"/>
              <a:ext cx="2463103" cy="897928"/>
            </a:xfrm>
            <a:prstGeom prst="roundRect">
              <a:avLst>
                <a:gd name="adj" fmla="val 8214"/>
              </a:avLst>
            </a:prstGeom>
            <a:solidFill>
              <a:srgbClr val="EDFBFD"/>
            </a:solidFill>
            <a:ln w="10411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55" tIns="37478" rIns="74955" bIns="37478" rtlCol="0" anchor="ctr"/>
            <a:lstStyle/>
            <a:p>
              <a:pPr algn="ctr"/>
              <a:endParaRPr lang="zh-CN" altLang="en-US" sz="1476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5E52BE66-8D95-F4BA-4486-04CE4EB4588D}"/>
                </a:ext>
              </a:extLst>
            </p:cNvPr>
            <p:cNvSpPr txBox="1"/>
            <p:nvPr/>
          </p:nvSpPr>
          <p:spPr>
            <a:xfrm>
              <a:off x="5196793" y="3929405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技术应用</a:t>
              </a:r>
              <a:endParaRPr kumimoji="0" lang="en-US" altLang="zh-CN" sz="1147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DE0C4543-3AEB-2AA4-DC90-19381456AF66}"/>
                </a:ext>
              </a:extLst>
            </p:cNvPr>
            <p:cNvSpPr txBox="1"/>
            <p:nvPr/>
          </p:nvSpPr>
          <p:spPr>
            <a:xfrm>
              <a:off x="6448705" y="3910321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设备更新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A3F8D19C-35AE-B964-03E1-78DA1249817A}"/>
                </a:ext>
              </a:extLst>
            </p:cNvPr>
            <p:cNvSpPr txBox="1"/>
            <p:nvPr/>
          </p:nvSpPr>
          <p:spPr>
            <a:xfrm>
              <a:off x="5202283" y="4368482"/>
              <a:ext cx="902349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信息安全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85C84B09-3124-A1A7-6A82-460125E56D3E}"/>
                </a:ext>
              </a:extLst>
            </p:cNvPr>
            <p:cNvSpPr txBox="1"/>
            <p:nvPr/>
          </p:nvSpPr>
          <p:spPr>
            <a:xfrm>
              <a:off x="6443348" y="4366025"/>
              <a:ext cx="913063" cy="279130"/>
            </a:xfrm>
            <a:prstGeom prst="roundRect">
              <a:avLst/>
            </a:prstGeom>
            <a:noFill/>
            <a:ln w="7808">
              <a:solidFill>
                <a:schemeClr val="accent1"/>
              </a:solidFill>
            </a:ln>
            <a:effectLst/>
          </p:spPr>
          <p:txBody>
            <a:bodyPr wrap="square" lIns="74955" tIns="37478" rIns="74955" bIns="3747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5G</a:t>
              </a: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应用</a:t>
              </a:r>
              <a:endParaRPr kumimoji="0" lang="en-US" altLang="zh-CN" sz="1147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141" name="图片 140">
            <a:extLst>
              <a:ext uri="{FF2B5EF4-FFF2-40B4-BE49-F238E27FC236}">
                <a16:creationId xmlns:a16="http://schemas.microsoft.com/office/drawing/2014/main" id="{A2F52C7F-23C8-D3DD-A28E-190261D64B8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968726" y="4798737"/>
            <a:ext cx="251008" cy="231343"/>
          </a:xfrm>
          <a:prstGeom prst="roundRect">
            <a:avLst/>
          </a:prstGeom>
          <a:ln>
            <a:noFill/>
          </a:ln>
          <a:effectLst/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A9E1ECBA-D656-C8EB-182B-8C49A9F1D5A2}"/>
              </a:ext>
            </a:extLst>
          </p:cNvPr>
          <p:cNvGrpSpPr/>
          <p:nvPr/>
        </p:nvGrpSpPr>
        <p:grpSpPr>
          <a:xfrm>
            <a:off x="1598932" y="3830581"/>
            <a:ext cx="2329881" cy="288277"/>
            <a:chOff x="1598932" y="3875736"/>
            <a:chExt cx="2329881" cy="288277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id="{34253A8B-7FBA-6429-5748-BE8E53233211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598932" y="3875736"/>
              <a:ext cx="2329881" cy="28827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1430" cap="flat" cmpd="sng" algn="ctr">
              <a:noFill/>
              <a:prstDash val="solid"/>
              <a:miter lim="800000"/>
            </a:ln>
            <a:effectLst/>
          </p:spPr>
          <p:txBody>
            <a:bodyPr lIns="74955" tIns="37478" rIns="74955" bIns="3747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476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BDCCA398-431F-C43A-1AAB-24807A7F5DF3}"/>
                </a:ext>
              </a:extLst>
            </p:cNvPr>
            <p:cNvSpPr txBox="1"/>
            <p:nvPr/>
          </p:nvSpPr>
          <p:spPr>
            <a:xfrm>
              <a:off x="2147152" y="3882424"/>
              <a:ext cx="1233442" cy="252291"/>
            </a:xfrm>
            <a:prstGeom prst="rect">
              <a:avLst/>
            </a:prstGeom>
            <a:noFill/>
            <a:effectLst/>
          </p:spPr>
          <p:txBody>
            <a:bodyPr wrap="square" lIns="74955" tIns="37478" rIns="74955" bIns="3747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病例检索系统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BFC0B36-12C2-91A0-7136-74BAE6B69FA3}"/>
              </a:ext>
            </a:extLst>
          </p:cNvPr>
          <p:cNvGrpSpPr/>
          <p:nvPr/>
        </p:nvGrpSpPr>
        <p:grpSpPr>
          <a:xfrm>
            <a:off x="1598932" y="4419215"/>
            <a:ext cx="2329881" cy="288277"/>
            <a:chOff x="1598932" y="4424618"/>
            <a:chExt cx="2329881" cy="288277"/>
          </a:xfrm>
        </p:grpSpPr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93FE4079-FA57-EE3E-EF8D-D933ACBC3B92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598932" y="4424618"/>
              <a:ext cx="2329881" cy="28827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1430" cap="flat" cmpd="sng" algn="ctr">
              <a:noFill/>
              <a:prstDash val="solid"/>
              <a:miter lim="800000"/>
            </a:ln>
            <a:effectLst/>
          </p:spPr>
          <p:txBody>
            <a:bodyPr lIns="74955" tIns="37478" rIns="74955" bIns="37478" rtlCol="0" anchor="ctr"/>
            <a:lstStyle/>
            <a:p>
              <a:pPr algn="ctr"/>
              <a:endParaRPr lang="zh-CN" altLang="en-US" sz="1476" kern="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E704B18D-2EB0-BAE6-986F-37938B918DB6}"/>
                </a:ext>
              </a:extLst>
            </p:cNvPr>
            <p:cNvSpPr txBox="1"/>
            <p:nvPr/>
          </p:nvSpPr>
          <p:spPr>
            <a:xfrm>
              <a:off x="2147152" y="4449997"/>
              <a:ext cx="1233442" cy="252291"/>
            </a:xfrm>
            <a:prstGeom prst="rect">
              <a:avLst/>
            </a:prstGeom>
            <a:noFill/>
            <a:effectLst/>
          </p:spPr>
          <p:txBody>
            <a:bodyPr wrap="square" lIns="74955" tIns="37478" rIns="74955" bIns="3747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患者随访系统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2A6DF4E-0510-6812-E27D-1AAAE9CA8F26}"/>
              </a:ext>
            </a:extLst>
          </p:cNvPr>
          <p:cNvGrpSpPr/>
          <p:nvPr/>
        </p:nvGrpSpPr>
        <p:grpSpPr>
          <a:xfrm>
            <a:off x="1598932" y="5007849"/>
            <a:ext cx="2329881" cy="295178"/>
            <a:chOff x="1598932" y="4963578"/>
            <a:chExt cx="2329881" cy="295178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9A1ECF9A-2C11-0788-DE36-0B48523F4F78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598932" y="4963578"/>
              <a:ext cx="2329881" cy="28827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1430" cap="flat" cmpd="sng" algn="ctr">
              <a:noFill/>
              <a:prstDash val="solid"/>
              <a:miter lim="800000"/>
            </a:ln>
            <a:effectLst/>
          </p:spPr>
          <p:txBody>
            <a:bodyPr lIns="74955" tIns="37478" rIns="74955" bIns="37478" rtlCol="0" anchor="ctr"/>
            <a:lstStyle/>
            <a:p>
              <a:pPr algn="ctr"/>
              <a:endParaRPr lang="zh-CN" altLang="en-US" sz="1476" kern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2606A97-E2F7-3162-4004-A8E44197EDE7}"/>
                </a:ext>
              </a:extLst>
            </p:cNvPr>
            <p:cNvSpPr txBox="1"/>
            <p:nvPr/>
          </p:nvSpPr>
          <p:spPr>
            <a:xfrm>
              <a:off x="1657847" y="4979626"/>
              <a:ext cx="2212052" cy="279130"/>
            </a:xfrm>
            <a:prstGeom prst="roundRect">
              <a:avLst/>
            </a:prstGeom>
            <a:noFill/>
            <a:effectLst/>
          </p:spPr>
          <p:txBody>
            <a:bodyPr wrap="square" lIns="74955" tIns="37478" rIns="74955" bIns="3747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医学自然语言结构化处理系统</a:t>
              </a:r>
            </a:p>
          </p:txBody>
        </p:sp>
      </p:grp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EAE4B0B1-B790-88C2-D948-5CAD4C132759}"/>
              </a:ext>
            </a:extLst>
          </p:cNvPr>
          <p:cNvSpPr/>
          <p:nvPr/>
        </p:nvSpPr>
        <p:spPr>
          <a:xfrm rot="10800000">
            <a:off x="2609561" y="5337760"/>
            <a:ext cx="306060" cy="215232"/>
          </a:xfrm>
          <a:prstGeom prst="triangle">
            <a:avLst/>
          </a:prstGeom>
          <a:gradFill flip="none" rotWithShape="1">
            <a:gsLst>
              <a:gs pos="9000">
                <a:schemeClr val="accent1">
                  <a:alpha val="0"/>
                </a:schemeClr>
              </a:gs>
              <a:gs pos="100000">
                <a:schemeClr val="accent2">
                  <a:alpha val="52000"/>
                </a:schemeClr>
              </a:gs>
            </a:gsLst>
            <a:lin ang="16200000" scaled="1"/>
            <a:tileRect/>
          </a:gradFill>
          <a:ln w="11684" cap="flat" cmpd="sng" algn="ctr">
            <a:gradFill flip="none" rotWithShape="1"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lIns="83284" tIns="41642" rIns="83284" bIns="41642" rtlCol="0" anchor="ctr"/>
          <a:lstStyle/>
          <a:p>
            <a:pPr algn="ctr"/>
            <a:endParaRPr lang="zh-CN" altLang="en-US" sz="1639" kern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89B2621-CFB1-3E66-91F5-9389E07E526F}"/>
              </a:ext>
            </a:extLst>
          </p:cNvPr>
          <p:cNvGrpSpPr/>
          <p:nvPr/>
        </p:nvGrpSpPr>
        <p:grpSpPr>
          <a:xfrm>
            <a:off x="1598932" y="5603383"/>
            <a:ext cx="2329881" cy="288277"/>
            <a:chOff x="1598932" y="5512322"/>
            <a:chExt cx="2329881" cy="288277"/>
          </a:xfrm>
        </p:grpSpPr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967237E4-6F3C-9EEF-5B3D-BDF791611B19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598932" y="5512322"/>
              <a:ext cx="2329881" cy="28827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1430" cap="flat" cmpd="sng" algn="ctr">
              <a:noFill/>
              <a:prstDash val="solid"/>
              <a:miter lim="800000"/>
            </a:ln>
            <a:effectLst/>
          </p:spPr>
          <p:txBody>
            <a:bodyPr lIns="74955" tIns="37478" rIns="74955" bIns="37478" rtlCol="0" anchor="ctr"/>
            <a:lstStyle/>
            <a:p>
              <a:pPr algn="ctr"/>
              <a:endParaRPr lang="zh-CN" altLang="en-US" sz="1476" kern="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9B0E6B20-3D61-6C0D-2ED8-899D994136B9}"/>
                </a:ext>
              </a:extLst>
            </p:cNvPr>
            <p:cNvSpPr txBox="1"/>
            <p:nvPr/>
          </p:nvSpPr>
          <p:spPr>
            <a:xfrm>
              <a:off x="1722104" y="5538410"/>
              <a:ext cx="2083536" cy="252291"/>
            </a:xfrm>
            <a:prstGeom prst="rect">
              <a:avLst/>
            </a:prstGeom>
            <a:noFill/>
            <a:effectLst/>
          </p:spPr>
          <p:txBody>
            <a:bodyPr wrap="square" lIns="74955" tIns="37478" rIns="74955" bIns="3747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医疗数据去隐私处理系统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77542C1-A777-BD2D-9344-84323C8986A8}"/>
              </a:ext>
            </a:extLst>
          </p:cNvPr>
          <p:cNvGrpSpPr/>
          <p:nvPr/>
        </p:nvGrpSpPr>
        <p:grpSpPr>
          <a:xfrm>
            <a:off x="1572210" y="2527638"/>
            <a:ext cx="2327137" cy="961232"/>
            <a:chOff x="1572210" y="2569030"/>
            <a:chExt cx="2327137" cy="961232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B55A9F3D-545B-37E9-DC4A-BB932FD67208}"/>
                </a:ext>
              </a:extLst>
            </p:cNvPr>
            <p:cNvSpPr txBox="1"/>
            <p:nvPr/>
          </p:nvSpPr>
          <p:spPr>
            <a:xfrm>
              <a:off x="1635645" y="2940472"/>
              <a:ext cx="1231016" cy="252291"/>
            </a:xfrm>
            <a:prstGeom prst="rect">
              <a:avLst/>
            </a:prstGeom>
            <a:noFill/>
            <a:effectLst/>
          </p:spPr>
          <p:txBody>
            <a:bodyPr wrap="square" lIns="74955" tIns="37478" rIns="74955" bIns="3747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临床信息数据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7E19DE29-2095-F60F-26FB-1BCDFE94F981}"/>
                </a:ext>
              </a:extLst>
            </p:cNvPr>
            <p:cNvSpPr txBox="1"/>
            <p:nvPr/>
          </p:nvSpPr>
          <p:spPr>
            <a:xfrm>
              <a:off x="1572210" y="3249958"/>
              <a:ext cx="1231016" cy="258427"/>
            </a:xfrm>
            <a:prstGeom prst="rect">
              <a:avLst/>
            </a:prstGeom>
            <a:noFill/>
            <a:effectLst/>
          </p:spPr>
          <p:txBody>
            <a:bodyPr wrap="square" lIns="74955" tIns="37478" rIns="74955" bIns="3747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多组学数据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87287C16-0937-79E8-974E-194F531CAE70}"/>
                </a:ext>
              </a:extLst>
            </p:cNvPr>
            <p:cNvSpPr txBox="1"/>
            <p:nvPr/>
          </p:nvSpPr>
          <p:spPr>
            <a:xfrm>
              <a:off x="2664459" y="3268981"/>
              <a:ext cx="1154842" cy="252291"/>
            </a:xfrm>
            <a:prstGeom prst="rect">
              <a:avLst/>
            </a:prstGeom>
            <a:noFill/>
            <a:effectLst/>
          </p:spPr>
          <p:txBody>
            <a:bodyPr wrap="square" lIns="74955" tIns="37478" rIns="74955" bIns="3747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操作实验数据</a:t>
              </a:r>
            </a:p>
          </p:txBody>
        </p:sp>
        <p:sp>
          <p:nvSpPr>
            <p:cNvPr id="102" name="矩形: 圆顶角 101">
              <a:extLst>
                <a:ext uri="{FF2B5EF4-FFF2-40B4-BE49-F238E27FC236}">
                  <a16:creationId xmlns:a16="http://schemas.microsoft.com/office/drawing/2014/main" id="{B5AA6673-0918-7268-B309-3F395158421C}"/>
                </a:ext>
              </a:extLst>
            </p:cNvPr>
            <p:cNvSpPr/>
            <p:nvPr/>
          </p:nvSpPr>
          <p:spPr>
            <a:xfrm rot="10800000">
              <a:off x="1580315" y="2573627"/>
              <a:ext cx="2310928" cy="956635"/>
            </a:xfrm>
            <a:prstGeom prst="round2SameRect">
              <a:avLst>
                <a:gd name="adj1" fmla="val 7961"/>
                <a:gd name="adj2" fmla="val 4353"/>
              </a:avLst>
            </a:prstGeom>
            <a:noFill/>
            <a:ln w="2892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955" tIns="37478" rIns="74955" bIns="3747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476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3" name="矩形: 圆顶角 102">
              <a:extLst>
                <a:ext uri="{FF2B5EF4-FFF2-40B4-BE49-F238E27FC236}">
                  <a16:creationId xmlns:a16="http://schemas.microsoft.com/office/drawing/2014/main" id="{B70A4ED8-7A51-8131-5581-F2C2A2DACE2C}"/>
                </a:ext>
              </a:extLst>
            </p:cNvPr>
            <p:cNvSpPr/>
            <p:nvPr/>
          </p:nvSpPr>
          <p:spPr>
            <a:xfrm>
              <a:off x="1591836" y="2569030"/>
              <a:ext cx="2307511" cy="304379"/>
            </a:xfrm>
            <a:prstGeom prst="round2Same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4955" tIns="37478" rIns="74955" bIns="3747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476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3417EFA-318D-2C56-7999-F5D3BF89FCBB}"/>
                </a:ext>
              </a:extLst>
            </p:cNvPr>
            <p:cNvSpPr txBox="1"/>
            <p:nvPr/>
          </p:nvSpPr>
          <p:spPr>
            <a:xfrm>
              <a:off x="2327832" y="2589598"/>
              <a:ext cx="872079" cy="277520"/>
            </a:xfrm>
            <a:prstGeom prst="rect">
              <a:avLst/>
            </a:prstGeom>
            <a:noFill/>
            <a:effectLst/>
          </p:spPr>
          <p:txBody>
            <a:bodyPr wrap="square" lIns="74955" tIns="37478" rIns="74955" bIns="3747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12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数据支撑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0266E1C0-52CA-BD04-6C68-67E34F3B08EC}"/>
                </a:ext>
              </a:extLst>
            </p:cNvPr>
            <p:cNvSpPr txBox="1"/>
            <p:nvPr/>
          </p:nvSpPr>
          <p:spPr>
            <a:xfrm>
              <a:off x="2685751" y="2940479"/>
              <a:ext cx="1114967" cy="252291"/>
            </a:xfrm>
            <a:prstGeom prst="rect">
              <a:avLst/>
            </a:prstGeom>
            <a:noFill/>
            <a:effectLst/>
          </p:spPr>
          <p:txBody>
            <a:bodyPr wrap="square" lIns="74955" tIns="37478" rIns="74955" bIns="3747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4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健康档案数据</a:t>
              </a: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A797DE63-4EDC-257F-4837-D4DD2880DF76}"/>
              </a:ext>
            </a:extLst>
          </p:cNvPr>
          <p:cNvSpPr txBox="1"/>
          <p:nvPr/>
        </p:nvSpPr>
        <p:spPr>
          <a:xfrm>
            <a:off x="1578168" y="1981362"/>
            <a:ext cx="2378424" cy="338936"/>
          </a:xfrm>
          <a:prstGeom prst="rect">
            <a:avLst/>
          </a:prstGeom>
          <a:noFill/>
          <a:effectLst/>
        </p:spPr>
        <p:txBody>
          <a:bodyPr wrap="square" lIns="83284" tIns="41642" rIns="83284" bIns="4164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656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基础技术研发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74F923E-A5DB-C176-4785-C39475AC32D3}"/>
              </a:ext>
            </a:extLst>
          </p:cNvPr>
          <p:cNvGrpSpPr/>
          <p:nvPr/>
        </p:nvGrpSpPr>
        <p:grpSpPr>
          <a:xfrm>
            <a:off x="8391628" y="4136968"/>
            <a:ext cx="2206487" cy="375952"/>
            <a:chOff x="8445988" y="2857414"/>
            <a:chExt cx="2343568" cy="399308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99FCFCD4-128B-9991-45A0-12A6C2DDD64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8643744" y="2857414"/>
              <a:ext cx="1948064" cy="399308"/>
            </a:xfrm>
            <a:prstGeom prst="roundRect">
              <a:avLst>
                <a:gd name="adj" fmla="val 16667"/>
              </a:avLst>
            </a:prstGeom>
            <a:noFill/>
            <a:ln w="5784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lIns="83284" tIns="41642" rIns="83284" bIns="41642" rtlCol="0" anchor="ctr"/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tabLst/>
                <a:defRPr/>
              </a:pPr>
              <a:endParaRPr kumimoji="0" lang="zh-CN" altLang="en-US" sz="1457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0817CD4-722F-2A9B-E03D-7E683F6EBB45}"/>
                </a:ext>
              </a:extLst>
            </p:cNvPr>
            <p:cNvSpPr txBox="1"/>
            <p:nvPr/>
          </p:nvSpPr>
          <p:spPr>
            <a:xfrm>
              <a:off x="8445988" y="2888878"/>
              <a:ext cx="2343568" cy="327512"/>
            </a:xfrm>
            <a:prstGeom prst="rect">
              <a:avLst/>
            </a:prstGeom>
            <a:noFill/>
            <a:effectLst/>
          </p:spPr>
          <p:txBody>
            <a:bodyPr wrap="square" lIns="83284" tIns="41642" rIns="83284" bIns="41642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tabLst/>
                <a:defRPr/>
              </a:pPr>
              <a:r>
                <a:rPr kumimoji="0" lang="zh-CN" altLang="en-US" sz="145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建设数字化科室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48EF4EF-24AD-E7CC-868B-447445FB7BD6}"/>
              </a:ext>
            </a:extLst>
          </p:cNvPr>
          <p:cNvGrpSpPr/>
          <p:nvPr/>
        </p:nvGrpSpPr>
        <p:grpSpPr>
          <a:xfrm>
            <a:off x="8391628" y="5305764"/>
            <a:ext cx="2206487" cy="375952"/>
            <a:chOff x="8445988" y="2734943"/>
            <a:chExt cx="2343568" cy="39931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801855D2-E62B-687C-0A3C-57D00A7B8042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8643744" y="2734943"/>
              <a:ext cx="1948064" cy="399310"/>
            </a:xfrm>
            <a:prstGeom prst="roundRect">
              <a:avLst>
                <a:gd name="adj" fmla="val 16667"/>
              </a:avLst>
            </a:prstGeom>
            <a:noFill/>
            <a:ln w="5784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lIns="83284" tIns="41642" rIns="83284" bIns="41642" rtlCol="0" anchor="ctr"/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tabLst/>
                <a:defRPr/>
              </a:pPr>
              <a:endParaRPr kumimoji="0" lang="zh-CN" altLang="en-US" sz="1457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972B288-8136-A308-0E1A-604B90BC7287}"/>
                </a:ext>
              </a:extLst>
            </p:cNvPr>
            <p:cNvSpPr txBox="1"/>
            <p:nvPr/>
          </p:nvSpPr>
          <p:spPr>
            <a:xfrm>
              <a:off x="8445988" y="2794728"/>
              <a:ext cx="2343568" cy="327513"/>
            </a:xfrm>
            <a:prstGeom prst="rect">
              <a:avLst/>
            </a:prstGeom>
            <a:noFill/>
            <a:effectLst/>
          </p:spPr>
          <p:txBody>
            <a:bodyPr wrap="square" lIns="83284" tIns="41642" rIns="83284" bIns="41642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tabLst/>
                <a:defRPr/>
              </a:pPr>
              <a:r>
                <a:rPr kumimoji="0" lang="zh-CN" altLang="en-US" sz="1457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医疗信息共享平台</a:t>
              </a: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068EAF6F-5750-3BE4-1CD4-B54EA9402EB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9964" y="3532796"/>
            <a:ext cx="349816" cy="398770"/>
          </a:xfrm>
          <a:prstGeom prst="rect">
            <a:avLst/>
          </a:prstGeom>
          <a:effectLst/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4EE184B9-217D-1411-E96D-91D4992982E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113533" y="1942405"/>
            <a:ext cx="2745946" cy="420746"/>
          </a:xfrm>
          <a:prstGeom prst="roundRect">
            <a:avLst>
              <a:gd name="adj" fmla="val 20461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84" tIns="41642" rIns="83284" bIns="41642" rtlCol="0" anchor="ctr"/>
          <a:lstStyle/>
          <a:p>
            <a:pPr algn="ctr"/>
            <a:endParaRPr lang="zh-CN" altLang="en-US" sz="1639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946F0F1-EA53-A776-9432-102F20CA6624}"/>
              </a:ext>
            </a:extLst>
          </p:cNvPr>
          <p:cNvSpPr txBox="1"/>
          <p:nvPr/>
        </p:nvSpPr>
        <p:spPr>
          <a:xfrm>
            <a:off x="8244687" y="1997383"/>
            <a:ext cx="2483635" cy="339552"/>
          </a:xfrm>
          <a:prstGeom prst="rect">
            <a:avLst/>
          </a:prstGeom>
          <a:noFill/>
          <a:effectLst/>
        </p:spPr>
        <p:txBody>
          <a:bodyPr wrap="square" lIns="83284" tIns="41642" rIns="83284" bIns="4164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66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一站式综合服务云平台</a:t>
            </a: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150A8340-7FBA-AF91-8A77-24C204B2920D}"/>
              </a:ext>
            </a:extLst>
          </p:cNvPr>
          <p:cNvSpPr/>
          <p:nvPr/>
        </p:nvSpPr>
        <p:spPr>
          <a:xfrm rot="10800000">
            <a:off x="2609561" y="4742619"/>
            <a:ext cx="306060" cy="215232"/>
          </a:xfrm>
          <a:prstGeom prst="triangle">
            <a:avLst/>
          </a:prstGeom>
          <a:gradFill flip="none" rotWithShape="1">
            <a:gsLst>
              <a:gs pos="9000">
                <a:schemeClr val="accent1">
                  <a:alpha val="0"/>
                </a:schemeClr>
              </a:gs>
              <a:gs pos="100000">
                <a:schemeClr val="accent2">
                  <a:alpha val="52000"/>
                </a:schemeClr>
              </a:gs>
            </a:gsLst>
            <a:lin ang="16200000" scaled="1"/>
            <a:tileRect/>
          </a:gradFill>
          <a:ln w="11684" cap="flat" cmpd="sng" algn="ctr">
            <a:gradFill flip="none" rotWithShape="1"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lIns="83284" tIns="41642" rIns="83284" bIns="41642" rtlCol="0" anchor="ctr"/>
          <a:lstStyle/>
          <a:p>
            <a:pPr algn="ctr"/>
            <a:endParaRPr lang="zh-CN" altLang="en-US" sz="1639" kern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B137CE75-69EF-EC32-F6CD-22810E329B18}"/>
              </a:ext>
            </a:extLst>
          </p:cNvPr>
          <p:cNvSpPr/>
          <p:nvPr/>
        </p:nvSpPr>
        <p:spPr>
          <a:xfrm rot="10800000">
            <a:off x="2609561" y="4147477"/>
            <a:ext cx="306060" cy="215232"/>
          </a:xfrm>
          <a:prstGeom prst="triangle">
            <a:avLst/>
          </a:prstGeom>
          <a:gradFill flip="none" rotWithShape="1">
            <a:gsLst>
              <a:gs pos="9000">
                <a:schemeClr val="accent1">
                  <a:alpha val="0"/>
                </a:schemeClr>
              </a:gs>
              <a:gs pos="100000">
                <a:schemeClr val="accent2">
                  <a:alpha val="52000"/>
                </a:schemeClr>
              </a:gs>
            </a:gsLst>
            <a:lin ang="16200000" scaled="1"/>
            <a:tileRect/>
          </a:gradFill>
          <a:ln w="11684" cap="flat" cmpd="sng" algn="ctr">
            <a:gradFill flip="none" rotWithShape="1"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lIns="83284" tIns="41642" rIns="83284" bIns="41642" rtlCol="0" anchor="ctr"/>
          <a:lstStyle/>
          <a:p>
            <a:pPr algn="ctr"/>
            <a:endParaRPr lang="zh-CN" altLang="en-US" sz="1639" kern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2E07C357-AECE-1B79-3028-714E458974DF}"/>
              </a:ext>
            </a:extLst>
          </p:cNvPr>
          <p:cNvSpPr/>
          <p:nvPr/>
        </p:nvSpPr>
        <p:spPr>
          <a:xfrm rot="10800000">
            <a:off x="2609561" y="3552336"/>
            <a:ext cx="306060" cy="215232"/>
          </a:xfrm>
          <a:prstGeom prst="triangle">
            <a:avLst/>
          </a:prstGeom>
          <a:gradFill flip="none" rotWithShape="1">
            <a:gsLst>
              <a:gs pos="9000">
                <a:schemeClr val="accent1">
                  <a:alpha val="0"/>
                </a:schemeClr>
              </a:gs>
              <a:gs pos="100000">
                <a:schemeClr val="accent2">
                  <a:alpha val="52000"/>
                </a:schemeClr>
              </a:gs>
            </a:gsLst>
            <a:lin ang="16200000" scaled="1"/>
            <a:tileRect/>
          </a:gradFill>
          <a:ln w="11684" cap="flat" cmpd="sng" algn="ctr">
            <a:gradFill flip="none" rotWithShape="1"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lIns="83284" tIns="41642" rIns="83284" bIns="41642" rtlCol="0" anchor="ctr"/>
          <a:lstStyle/>
          <a:p>
            <a:pPr algn="ctr"/>
            <a:endParaRPr lang="zh-CN" altLang="en-US" sz="1639" kern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1A0A8490-3550-5AF6-8140-4ABB3C1A4BB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9964" y="4722780"/>
            <a:ext cx="349816" cy="398770"/>
          </a:xfrm>
          <a:prstGeom prst="rect">
            <a:avLst/>
          </a:prstGeom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9208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4566C67C-CEF0-A054-22CE-A5665F0F740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8626" y="2677336"/>
            <a:ext cx="2166750" cy="2166747"/>
          </a:xfrm>
          <a:prstGeom prst="roundRect">
            <a:avLst>
              <a:gd name="adj" fmla="val 7978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B5C7346-7E3E-442F-22C9-FB8B255FFC3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FAF6F9A-0DE7-64FB-9744-6AF68DB9732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58626" y="2677337"/>
            <a:ext cx="2166750" cy="2166747"/>
          </a:xfrm>
          <a:custGeom>
            <a:avLst/>
            <a:gdLst>
              <a:gd name="connsiteX0" fmla="*/ 172863 w 2166750"/>
              <a:gd name="connsiteY0" fmla="*/ 0 h 2166747"/>
              <a:gd name="connsiteX1" fmla="*/ 1993887 w 2166750"/>
              <a:gd name="connsiteY1" fmla="*/ 0 h 2166747"/>
              <a:gd name="connsiteX2" fmla="*/ 2166750 w 2166750"/>
              <a:gd name="connsiteY2" fmla="*/ 172863 h 2166747"/>
              <a:gd name="connsiteX3" fmla="*/ 2166750 w 2166750"/>
              <a:gd name="connsiteY3" fmla="*/ 1993884 h 2166747"/>
              <a:gd name="connsiteX4" fmla="*/ 1993887 w 2166750"/>
              <a:gd name="connsiteY4" fmla="*/ 2166747 h 2166747"/>
              <a:gd name="connsiteX5" fmla="*/ 172863 w 2166750"/>
              <a:gd name="connsiteY5" fmla="*/ 2166747 h 2166747"/>
              <a:gd name="connsiteX6" fmla="*/ 0 w 2166750"/>
              <a:gd name="connsiteY6" fmla="*/ 1993884 h 2166747"/>
              <a:gd name="connsiteX7" fmla="*/ 0 w 2166750"/>
              <a:gd name="connsiteY7" fmla="*/ 172863 h 2166747"/>
              <a:gd name="connsiteX8" fmla="*/ 172863 w 2166750"/>
              <a:gd name="connsiteY8" fmla="*/ 0 h 2166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6750" h="2166747">
                <a:moveTo>
                  <a:pt x="172863" y="0"/>
                </a:moveTo>
                <a:lnTo>
                  <a:pt x="1993887" y="0"/>
                </a:lnTo>
                <a:cubicBezTo>
                  <a:pt x="2089357" y="0"/>
                  <a:pt x="2166750" y="77393"/>
                  <a:pt x="2166750" y="172863"/>
                </a:cubicBezTo>
                <a:lnTo>
                  <a:pt x="2166750" y="1993884"/>
                </a:lnTo>
                <a:cubicBezTo>
                  <a:pt x="2166750" y="2089354"/>
                  <a:pt x="2089357" y="2166747"/>
                  <a:pt x="1993887" y="2166747"/>
                </a:cubicBezTo>
                <a:lnTo>
                  <a:pt x="172863" y="2166747"/>
                </a:lnTo>
                <a:cubicBezTo>
                  <a:pt x="77393" y="2166747"/>
                  <a:pt x="0" y="2089354"/>
                  <a:pt x="0" y="1993884"/>
                </a:cubicBezTo>
                <a:lnTo>
                  <a:pt x="0" y="172863"/>
                </a:lnTo>
                <a:cubicBezTo>
                  <a:pt x="0" y="77393"/>
                  <a:pt x="77393" y="0"/>
                  <a:pt x="172863" y="0"/>
                </a:cubicBezTo>
                <a:close/>
              </a:path>
            </a:pathLst>
          </a:custGeom>
        </p:spPr>
      </p:pic>
      <p:pic>
        <p:nvPicPr>
          <p:cNvPr id="9" name="图片 3">
            <a:extLst>
              <a:ext uri="{FF2B5EF4-FFF2-40B4-BE49-F238E27FC236}">
                <a16:creationId xmlns:a16="http://schemas.microsoft.com/office/drawing/2014/main" id="{04FE4069-826A-AE99-DD0F-E6AA1F5D5DA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1478" r="1478"/>
          <a:stretch/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D72279C-79D4-CEB8-A750-D20430CF8113}"/>
              </a:ext>
            </a:extLst>
          </p:cNvPr>
          <p:cNvSpPr txBox="1"/>
          <p:nvPr/>
        </p:nvSpPr>
        <p:spPr>
          <a:xfrm>
            <a:off x="2935736" y="2678528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zh-CN" altLang="en-US" sz="308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阿呆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F338DA-C5AB-D921-6241-510E10F4710B}"/>
              </a:ext>
            </a:extLst>
          </p:cNvPr>
          <p:cNvSpPr txBox="1"/>
          <p:nvPr/>
        </p:nvSpPr>
        <p:spPr>
          <a:xfrm>
            <a:off x="2970859" y="3167396"/>
            <a:ext cx="2284528" cy="184666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2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lang="en-US" altLang="zh-CN" sz="1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SANCTUARY_DRIFTER</a:t>
            </a:r>
            <a:endParaRPr lang="zh-CN" altLang="en-US" sz="12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ED1512-6EA3-A21A-D9BF-F9BB71EC69A6}"/>
              </a:ext>
            </a:extLst>
          </p:cNvPr>
          <p:cNvSpPr txBox="1"/>
          <p:nvPr/>
        </p:nvSpPr>
        <p:spPr>
          <a:xfrm>
            <a:off x="1742458" y="3777960"/>
            <a:ext cx="3277271" cy="30931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爱好者</a:t>
            </a:r>
            <a:endParaRPr lang="en-US" altLang="zh-CN" sz="176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C786D11-3613-0731-6917-F9D3C2DDFF1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2458" y="2523090"/>
            <a:ext cx="1053114" cy="1055312"/>
          </a:xfrm>
          <a:prstGeom prst="snip1Rect">
            <a:avLst>
              <a:gd name="adj" fmla="val 7405"/>
            </a:avLst>
          </a:prstGeom>
        </p:spPr>
      </p:pic>
    </p:spTree>
    <p:extLst>
      <p:ext uri="{BB962C8B-B14F-4D97-AF65-F5344CB8AC3E}">
        <p14:creationId xmlns:p14="http://schemas.microsoft.com/office/powerpoint/2010/main" val="1692062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586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7.3681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9.2361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30006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30006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7.3681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36288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36288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1122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1122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1122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58623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1122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125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125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2394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36288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58623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5862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58623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0164;"/>
  <p:tag name="ISLIDE.PICTURE" val="#663778;#663569;#714477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7.3681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6.81550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4.397179"/>
</p:tagLst>
</file>

<file path=ppt/theme/theme1.xml><?xml version="1.0" encoding="utf-8"?>
<a:theme xmlns:a="http://schemas.openxmlformats.org/drawingml/2006/main" name="Office 主题​​">
  <a:themeElements>
    <a:clrScheme name="医疗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BBEF"/>
      </a:accent1>
      <a:accent2>
        <a:srgbClr val="16CBE5"/>
      </a:accent2>
      <a:accent3>
        <a:srgbClr val="50CDDE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 sans字体组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</TotalTime>
  <Words>692</Words>
  <Application>Microsoft Office PowerPoint</Application>
  <PresentationFormat>宽屏</PresentationFormat>
  <Paragraphs>114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微软雅黑</vt:lpstr>
      <vt:lpstr>MiSans</vt:lpstr>
      <vt:lpstr>OPPOSans H</vt:lpstr>
      <vt:lpstr>OPPOSans R</vt:lpstr>
      <vt:lpstr>阿里巴巴普惠体 2.0 55 Regular</vt:lpstr>
      <vt:lpstr>HarmonyOS Sans SC Light</vt:lpstr>
      <vt:lpstr>等线</vt:lpstr>
      <vt:lpstr>OPPOSans B</vt:lpstr>
      <vt:lpstr>阿里巴巴普惠体 2.0 65 Medium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《生育健康及妇女儿童健康保障》重点研发计划专项项目申报ppt模板</dc:title>
  <dc:creator>阿呆</dc:creator>
  <cp:keywords>PPT竞技场</cp:keywords>
  <dc:description>51PPT模板网，幻灯片演示模板及素材免费下载！_x000d_
51PPT模板网 唯一访问网址：www.51pptmoban.com</dc:description>
  <cp:lastModifiedBy>Power user</cp:lastModifiedBy>
  <cp:revision>37</cp:revision>
  <dcterms:created xsi:type="dcterms:W3CDTF">2023-03-15T02:29:02Z</dcterms:created>
  <dcterms:modified xsi:type="dcterms:W3CDTF">2023-04-27T13:38:07Z</dcterms:modified>
</cp:coreProperties>
</file>