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
  </p:notesMasterIdLst>
  <p:sldIdLst>
    <p:sldId id="273" r:id="rId3"/>
    <p:sldId id="271" r:id="rId4"/>
    <p:sldId id="272" r:id="rId5"/>
    <p:sldId id="269" r:id="rId6"/>
    <p:sldId id="264" r:id="rId7"/>
    <p:sldId id="317" r:id="rId8"/>
  </p:sldIdLst>
  <p:sldSz cx="12192000" cy="6858000"/>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C1C1"/>
    <a:srgbClr val="18C897"/>
    <a:srgbClr val="0D908D"/>
    <a:srgbClr val="FBE660"/>
    <a:srgbClr val="FECD70"/>
    <a:srgbClr val="FDAD58"/>
    <a:srgbClr val="12C8C4"/>
    <a:srgbClr val="DCFDFC"/>
    <a:srgbClr val="FBE760"/>
    <a:srgbClr val="FDA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04" autoAdjust="0"/>
    <p:restoredTop sz="94660"/>
  </p:normalViewPr>
  <p:slideViewPr>
    <p:cSldViewPr snapToGrid="0">
      <p:cViewPr>
        <p:scale>
          <a:sx n="66" d="100"/>
          <a:sy n="66" d="100"/>
        </p:scale>
        <p:origin x="960" y="648"/>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5FE930-6227-4CD8-9E86-17B7ED64052F}" type="datetimeFigureOut">
              <a:rPr lang="zh-CN" altLang="en-US" smtClean="0"/>
              <a:t>2023/4/27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01404A-AAD2-419A-9552-91705A41DC0D}" type="slidenum">
              <a:rPr lang="zh-CN" altLang="en-US" smtClean="0"/>
              <a:t>‹#›</a:t>
            </a:fld>
            <a:endParaRPr lang="zh-CN" altLang="en-US"/>
          </a:p>
        </p:txBody>
      </p:sp>
    </p:spTree>
    <p:extLst>
      <p:ext uri="{BB962C8B-B14F-4D97-AF65-F5344CB8AC3E}">
        <p14:creationId xmlns:p14="http://schemas.microsoft.com/office/powerpoint/2010/main" val="115404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01404A-AAD2-419A-9552-91705A41DC0D}" type="slidenum">
              <a:rPr lang="zh-CN" altLang="en-US" smtClean="0"/>
              <a:t>1</a:t>
            </a:fld>
            <a:endParaRPr lang="zh-CN" altLang="en-US"/>
          </a:p>
        </p:txBody>
      </p:sp>
    </p:spTree>
    <p:extLst>
      <p:ext uri="{BB962C8B-B14F-4D97-AF65-F5344CB8AC3E}">
        <p14:creationId xmlns:p14="http://schemas.microsoft.com/office/powerpoint/2010/main" val="2564993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01404A-AAD2-419A-9552-91705A41DC0D}" type="slidenum">
              <a:rPr lang="zh-CN" altLang="en-US" smtClean="0"/>
              <a:t>2</a:t>
            </a:fld>
            <a:endParaRPr lang="zh-CN" altLang="en-US"/>
          </a:p>
        </p:txBody>
      </p:sp>
    </p:spTree>
    <p:extLst>
      <p:ext uri="{BB962C8B-B14F-4D97-AF65-F5344CB8AC3E}">
        <p14:creationId xmlns:p14="http://schemas.microsoft.com/office/powerpoint/2010/main" val="2089464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01404A-AAD2-419A-9552-91705A41DC0D}" type="slidenum">
              <a:rPr lang="zh-CN" altLang="en-US" smtClean="0"/>
              <a:t>3</a:t>
            </a:fld>
            <a:endParaRPr lang="zh-CN" altLang="en-US"/>
          </a:p>
        </p:txBody>
      </p:sp>
    </p:spTree>
    <p:extLst>
      <p:ext uri="{BB962C8B-B14F-4D97-AF65-F5344CB8AC3E}">
        <p14:creationId xmlns:p14="http://schemas.microsoft.com/office/powerpoint/2010/main" val="1079014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01404A-AAD2-419A-9552-91705A41DC0D}" type="slidenum">
              <a:rPr lang="zh-CN" altLang="en-US" smtClean="0"/>
              <a:t>4</a:t>
            </a:fld>
            <a:endParaRPr lang="zh-CN" altLang="en-US"/>
          </a:p>
        </p:txBody>
      </p:sp>
    </p:spTree>
    <p:extLst>
      <p:ext uri="{BB962C8B-B14F-4D97-AF65-F5344CB8AC3E}">
        <p14:creationId xmlns:p14="http://schemas.microsoft.com/office/powerpoint/2010/main" val="1755272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01404A-AAD2-419A-9552-91705A41DC0D}" type="slidenum">
              <a:rPr lang="zh-CN" altLang="en-US" smtClean="0"/>
              <a:t>5</a:t>
            </a:fld>
            <a:endParaRPr lang="zh-CN" altLang="en-US"/>
          </a:p>
        </p:txBody>
      </p:sp>
    </p:spTree>
    <p:extLst>
      <p:ext uri="{BB962C8B-B14F-4D97-AF65-F5344CB8AC3E}">
        <p14:creationId xmlns:p14="http://schemas.microsoft.com/office/powerpoint/2010/main" val="2803310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6</a:t>
            </a:fld>
            <a:endParaRPr lang="zh-CN" altLang="en-US"/>
          </a:p>
        </p:txBody>
      </p:sp>
    </p:spTree>
    <p:extLst>
      <p:ext uri="{BB962C8B-B14F-4D97-AF65-F5344CB8AC3E}">
        <p14:creationId xmlns:p14="http://schemas.microsoft.com/office/powerpoint/2010/main" val="15829654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2023/4/27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FDE421-B936-B803-9921-8223ED31FA1F}"/>
              </a:ext>
            </a:extLst>
          </p:cNvPr>
          <p:cNvSpPr>
            <a:spLocks noGrp="1"/>
          </p:cNvSpPr>
          <p:nvPr>
            <p:ph type="dt" sz="half" idx="10"/>
          </p:nvPr>
        </p:nvSpPr>
        <p:spPr/>
        <p:txBody>
          <a:bodyPr/>
          <a:lstStyle/>
          <a:p>
            <a:fld id="{D30F13A2-833E-47AF-A1F7-85F0D98C0D54}" type="datetimeFigureOut">
              <a:rPr lang="zh-CN" altLang="en-US" smtClean="0"/>
              <a:t>2023/4/27</a:t>
            </a:fld>
            <a:endParaRPr lang="zh-CN" altLang="en-US"/>
          </a:p>
        </p:txBody>
      </p:sp>
      <p:sp>
        <p:nvSpPr>
          <p:cNvPr id="3" name="页脚占位符 2">
            <a:extLst>
              <a:ext uri="{FF2B5EF4-FFF2-40B4-BE49-F238E27FC236}">
                <a16:creationId xmlns:a16="http://schemas.microsoft.com/office/drawing/2014/main" id="{5C57D9F9-761E-5F31-FE2F-A67B4FA9B32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5C91042-0083-119E-9087-17EF9AFA2E1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7037165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EFA6B29-9CD3-D45D-8D44-BBB566406B93}"/>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240C1C58-70C9-A550-3084-DC27B81278B5}"/>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790BC6C2-7125-D47B-D36A-A71F84A5E02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7068272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ags" Target="../tags/tag7.xml"/><Relationship Id="rId3" Type="http://schemas.openxmlformats.org/officeDocument/2006/relationships/tags" Target="../tags/tag2.xml"/><Relationship Id="rId7" Type="http://schemas.openxmlformats.org/officeDocument/2006/relationships/tags" Target="../tags/tag6.xm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2023/4/27</a:t>
            </a:fld>
            <a:endParaRPr lang="zh-CN" altLang="en-US"/>
          </a:p>
        </p:txBody>
      </p:sp>
      <p:sp>
        <p:nvSpPr>
          <p:cNvPr id="5" name="页脚占位符 4"/>
          <p:cNvSpPr>
            <a:spLocks noGrp="1"/>
          </p:cNvSpPr>
          <p:nvPr>
            <p:ph type="ftr" sz="quarter" idx="3"/>
            <p:custDataLst>
              <p:tags r:id="rId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
        <p:nvSpPr>
          <p:cNvPr id="7" name="页面-上">
            <a:extLst>
              <a:ext uri="{FF2B5EF4-FFF2-40B4-BE49-F238E27FC236}">
                <a16:creationId xmlns:a16="http://schemas.microsoft.com/office/drawing/2014/main" id="{D90CE441-9C65-EACF-B321-9C86B9EE538C}"/>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37CCA513-EED3-242A-EE74-DE0313DE934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
    </p:custDataLst>
  </p:cSld>
  <p:clrMap bg1="lt1" tx1="dk1" bg2="lt2" tx2="dk2" accent1="accent1" accent2="accent2" accent3="accent3" accent4="accent4" accent5="accent5" accent6="accent6" hlink="hlink" folHlink="folHlink"/>
  <p:sldLayoutIdLst>
    <p:sldLayoutId id="2147483650" r:id="rId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0CA714-1A62-8AEE-89FC-849211D952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53CB8A5-DFBD-57F9-496F-B89D141ED8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2D24D9-7B0D-BE8F-89A9-E18E088887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F13A2-833E-47AF-A1F7-85F0D98C0D54}" type="datetimeFigureOut">
              <a:rPr lang="zh-CN" altLang="en-US" smtClean="0"/>
              <a:t>2023/4/27</a:t>
            </a:fld>
            <a:endParaRPr lang="zh-CN" altLang="en-US"/>
          </a:p>
        </p:txBody>
      </p:sp>
      <p:sp>
        <p:nvSpPr>
          <p:cNvPr id="5" name="页脚占位符 4">
            <a:extLst>
              <a:ext uri="{FF2B5EF4-FFF2-40B4-BE49-F238E27FC236}">
                <a16:creationId xmlns:a16="http://schemas.microsoft.com/office/drawing/2014/main" id="{6017F076-E73B-FCF0-0292-5F2ED0FBE2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8CCA805-6D99-E736-7836-A4D40BBB35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AA1BE-72E2-4FF7-A8CB-DFA6F346B214}" type="slidenum">
              <a:rPr lang="zh-CN" altLang="en-US" smtClean="0"/>
              <a:t>‹#›</a:t>
            </a:fld>
            <a:endParaRPr lang="zh-CN" altLang="en-US"/>
          </a:p>
        </p:txBody>
      </p:sp>
      <p:sp>
        <p:nvSpPr>
          <p:cNvPr id="7" name="页面-上">
            <a:extLst>
              <a:ext uri="{FF2B5EF4-FFF2-40B4-BE49-F238E27FC236}">
                <a16:creationId xmlns:a16="http://schemas.microsoft.com/office/drawing/2014/main" id="{B8F681C0-DB0F-9D2B-FD2B-BB70F947344C}"/>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F56B9C91-84F7-3181-1CFF-ED0A50C09811}"/>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013753"/>
      </p:ext>
    </p:extLst>
  </p:cSld>
  <p:clrMap bg1="lt1" tx1="dk1" bg2="lt2" tx2="dk2" accent1="accent1" accent2="accent2" accent3="accent3" accent4="accent4" accent5="accent5" accent6="accent6" hlink="hlink" folHlink="folHlink"/>
  <p:sldLayoutIdLst>
    <p:sldLayoutId id="2147483667" r:id="rId1"/>
    <p:sldLayoutId id="214748367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image" Target="../media/image10.png"/><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notesSlide" Target="../notesSlides/notesSlide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slideLayout" Target="../slideLayouts/slideLayout2.xml"/><Relationship Id="rId5" Type="http://schemas.openxmlformats.org/officeDocument/2006/relationships/tags" Target="../tags/tag1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image" Target="../media/image11.sv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18" Type="http://schemas.openxmlformats.org/officeDocument/2006/relationships/image" Target="../media/image20.svg"/><Relationship Id="rId3" Type="http://schemas.openxmlformats.org/officeDocument/2006/relationships/notesSlide" Target="../notesSlides/notesSlide3.xml"/><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9.svg"/><Relationship Id="rId2" Type="http://schemas.openxmlformats.org/officeDocument/2006/relationships/slideLayout" Target="../slideLayouts/slideLayout2.xml"/><Relationship Id="rId16" Type="http://schemas.openxmlformats.org/officeDocument/2006/relationships/image" Target="../media/image8.png"/><Relationship Id="rId1" Type="http://schemas.openxmlformats.org/officeDocument/2006/relationships/tags" Target="../tags/tag23.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7.svg"/><Relationship Id="rId1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6.png"/><Relationship Id="rId9" Type="http://schemas.openxmlformats.org/officeDocument/2006/relationships/image" Target="../media/image15.svg"/><Relationship Id="rId1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svg"/><Relationship Id="rId10" Type="http://schemas.openxmlformats.org/officeDocument/2006/relationships/image" Target="../media/image28.jpeg"/><Relationship Id="rId4" Type="http://schemas.openxmlformats.org/officeDocument/2006/relationships/image" Target="../media/image23.png"/><Relationship Id="rId9"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descr="图片包含 服装, 室内, 床, 游戏机&#10;&#10;描述已自动生成">
            <a:extLst>
              <a:ext uri="{FF2B5EF4-FFF2-40B4-BE49-F238E27FC236}">
                <a16:creationId xmlns:a16="http://schemas.microsoft.com/office/drawing/2014/main" id="{3BDAF75C-5C98-9F45-BBBF-54F6194911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61232" y="0"/>
            <a:ext cx="9069537" cy="6858000"/>
          </a:xfrm>
          <a:prstGeom prst="rect">
            <a:avLst/>
          </a:prstGeom>
        </p:spPr>
      </p:pic>
      <p:sp>
        <p:nvSpPr>
          <p:cNvPr id="11" name="Picture 9-mask">
            <a:extLst>
              <a:ext uri="{FF2B5EF4-FFF2-40B4-BE49-F238E27FC236}">
                <a16:creationId xmlns:a16="http://schemas.microsoft.com/office/drawing/2014/main" id="{9E8AFA09-48ED-6773-75E4-871358E47DC1}"/>
              </a:ext>
            </a:extLst>
          </p:cNvPr>
          <p:cNvSpPr/>
          <p:nvPr/>
        </p:nvSpPr>
        <p:spPr>
          <a:xfrm rot="16200000">
            <a:off x="2743778" y="-2743779"/>
            <a:ext cx="6858002" cy="12345558"/>
          </a:xfrm>
          <a:prstGeom prst="rect">
            <a:avLst/>
          </a:prstGeom>
          <a:gradFill>
            <a:gsLst>
              <a:gs pos="13000">
                <a:srgbClr val="18C894"/>
              </a:gs>
              <a:gs pos="87000">
                <a:srgbClr val="12C0C1"/>
              </a:gs>
              <a:gs pos="50000">
                <a:srgbClr val="2EF8FA">
                  <a:alpha val="40000"/>
                </a:srgb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pic>
        <p:nvPicPr>
          <p:cNvPr id="10" name="图片 9" descr="背景图案&#10;&#10;描述已自动生成">
            <a:extLst>
              <a:ext uri="{FF2B5EF4-FFF2-40B4-BE49-F238E27FC236}">
                <a16:creationId xmlns:a16="http://schemas.microsoft.com/office/drawing/2014/main" id="{3192040D-F563-EE63-E8B8-6232433C0685}"/>
              </a:ext>
            </a:extLst>
          </p:cNvPr>
          <p:cNvPicPr>
            <a:picLocks noChangeAspect="1"/>
          </p:cNvPicPr>
          <p:nvPr/>
        </p:nvPicPr>
        <p:blipFill>
          <a:blip r:embed="rId4" cstate="email">
            <a:alphaModFix amt="30000"/>
            <a:extLst>
              <a:ext uri="{28A0092B-C50C-407E-A947-70E740481C1C}">
                <a14:useLocalDpi xmlns:a14="http://schemas.microsoft.com/office/drawing/2010/main"/>
              </a:ext>
            </a:extLst>
          </a:blip>
          <a:stretch>
            <a:fillRect/>
          </a:stretch>
        </p:blipFill>
        <p:spPr>
          <a:xfrm rot="10800000">
            <a:off x="-947636" y="0"/>
            <a:ext cx="14087272" cy="6858000"/>
          </a:xfrm>
          <a:prstGeom prst="rect">
            <a:avLst/>
          </a:prstGeom>
        </p:spPr>
      </p:pic>
      <p:sp>
        <p:nvSpPr>
          <p:cNvPr id="2" name="矩形 1">
            <a:extLst>
              <a:ext uri="{FF2B5EF4-FFF2-40B4-BE49-F238E27FC236}">
                <a16:creationId xmlns:a16="http://schemas.microsoft.com/office/drawing/2014/main" id="{29BA043F-B0DB-730B-8BEC-2B248C083EAA}"/>
              </a:ext>
            </a:extLst>
          </p:cNvPr>
          <p:cNvSpPr/>
          <p:nvPr/>
        </p:nvSpPr>
        <p:spPr>
          <a:xfrm>
            <a:off x="0" y="0"/>
            <a:ext cx="12192000" cy="6858000"/>
          </a:xfrm>
          <a:prstGeom prst="rect">
            <a:avLst/>
          </a:prstGeom>
          <a:gradFill flip="none" rotWithShape="1">
            <a:gsLst>
              <a:gs pos="100000">
                <a:srgbClr val="12C0C1">
                  <a:alpha val="0"/>
                  <a:lumMod val="100000"/>
                </a:srgbClr>
              </a:gs>
              <a:gs pos="0">
                <a:schemeClr val="bg1">
                  <a:alpha val="40000"/>
                </a:schemeClr>
              </a:gs>
            </a:gsLst>
            <a:path path="shap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6" name="矩形 5">
            <a:extLst>
              <a:ext uri="{FF2B5EF4-FFF2-40B4-BE49-F238E27FC236}">
                <a16:creationId xmlns:a16="http://schemas.microsoft.com/office/drawing/2014/main" id="{43944998-2FBA-7AF4-D499-A484263256F7}"/>
              </a:ext>
            </a:extLst>
          </p:cNvPr>
          <p:cNvSpPr/>
          <p:nvPr/>
        </p:nvSpPr>
        <p:spPr>
          <a:xfrm>
            <a:off x="890180" y="396726"/>
            <a:ext cx="10411641" cy="338554"/>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00" cap="none" spc="0" normalizeH="0" baseline="0" noProof="0" dirty="0">
                <a:ln>
                  <a:noFill/>
                </a:ln>
                <a:solidFill>
                  <a:srgbClr val="FFFFFF"/>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a:t>
            </a:r>
            <a:r>
              <a:rPr kumimoji="0" lang="zh-CN" altLang="en-US" sz="1600" b="1" i="0" u="sng" strike="noStrike" kern="100" cap="none" spc="0" normalizeH="0" baseline="0" noProof="0" dirty="0">
                <a:ln>
                  <a:noFill/>
                </a:ln>
                <a:solidFill>
                  <a:srgbClr val="FFFFFF"/>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生育健康及妇女儿童健康保障</a:t>
            </a:r>
            <a:r>
              <a:rPr kumimoji="0" lang="en-US" altLang="zh-CN" sz="1600" b="1" i="0" u="sng" strike="noStrike" kern="100" cap="none" spc="0" normalizeH="0" baseline="0" noProof="0" dirty="0">
                <a:ln>
                  <a:noFill/>
                </a:ln>
                <a:solidFill>
                  <a:srgbClr val="FFFFFF"/>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a:t>
            </a:r>
            <a:r>
              <a:rPr kumimoji="0" lang="zh-CN" altLang="en-US" sz="1600" b="1" i="0" u="sng" strike="noStrike" kern="100" cap="none" spc="0" normalizeH="0" baseline="0" noProof="0" dirty="0">
                <a:ln>
                  <a:noFill/>
                </a:ln>
                <a:solidFill>
                  <a:srgbClr val="FFFFFF"/>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重点研发计划专项项目申报</a:t>
            </a:r>
            <a:r>
              <a:rPr kumimoji="0" lang="zh-CN" altLang="zh-CN" sz="1600" b="1" i="0" u="sng" strike="noStrike" kern="1200" cap="none" spc="0" normalizeH="0" baseline="0" noProof="0" dirty="0">
                <a:ln>
                  <a:noFill/>
                </a:ln>
                <a:solidFill>
                  <a:srgbClr val="FFFFFF"/>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 </a:t>
            </a:r>
          </a:p>
        </p:txBody>
      </p:sp>
      <p:sp>
        <p:nvSpPr>
          <p:cNvPr id="16" name="文本框 15">
            <a:extLst>
              <a:ext uri="{FF2B5EF4-FFF2-40B4-BE49-F238E27FC236}">
                <a16:creationId xmlns:a16="http://schemas.microsoft.com/office/drawing/2014/main" id="{E56628B5-0F51-4004-E2A9-7A13643E041B}"/>
              </a:ext>
            </a:extLst>
          </p:cNvPr>
          <p:cNvSpPr txBox="1">
            <a:spLocks/>
          </p:cNvSpPr>
          <p:nvPr/>
        </p:nvSpPr>
        <p:spPr>
          <a:xfrm>
            <a:off x="1005297" y="1904493"/>
            <a:ext cx="10181406" cy="1723549"/>
          </a:xfrm>
          <a:prstGeom prst="rect">
            <a:avLst/>
          </a:prstGeom>
          <a:noFill/>
          <a:ln>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800" b="1" i="0" u="none" strike="noStrike" kern="1200" cap="none" spc="0" normalizeH="0" baseline="0" noProof="0" dirty="0">
                <a:ln w="3175">
                  <a:solidFill>
                    <a:srgbClr val="12C0C1"/>
                  </a:solidFill>
                </a:ln>
                <a:solidFill>
                  <a:srgbClr val="FFFFFF"/>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功能性出生缺陷疾病</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600" b="1" i="0" u="none" strike="noStrike" kern="1200" cap="none" spc="0" normalizeH="0" baseline="0" noProof="0" dirty="0">
                <a:ln w="3175">
                  <a:solidFill>
                    <a:srgbClr val="12C0C1"/>
                  </a:solidFill>
                </a:ln>
                <a:solidFill>
                  <a:srgbClr val="FFFFFF"/>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病因学研究和精准干预及救助体系构建</a:t>
            </a:r>
          </a:p>
        </p:txBody>
      </p:sp>
      <p:grpSp>
        <p:nvGrpSpPr>
          <p:cNvPr id="32" name="组合 31">
            <a:extLst>
              <a:ext uri="{FF2B5EF4-FFF2-40B4-BE49-F238E27FC236}">
                <a16:creationId xmlns:a16="http://schemas.microsoft.com/office/drawing/2014/main" id="{7AA754D4-12AC-7837-F447-DB52B2C2C0A0}"/>
              </a:ext>
            </a:extLst>
          </p:cNvPr>
          <p:cNvGrpSpPr/>
          <p:nvPr/>
        </p:nvGrpSpPr>
        <p:grpSpPr>
          <a:xfrm>
            <a:off x="2055598" y="4253241"/>
            <a:ext cx="8112554" cy="1747408"/>
            <a:chOff x="1896109" y="9043045"/>
            <a:chExt cx="8112554" cy="1747408"/>
          </a:xfrm>
        </p:grpSpPr>
        <p:grpSp>
          <p:nvGrpSpPr>
            <p:cNvPr id="3" name="组合 2">
              <a:extLst>
                <a:ext uri="{FF2B5EF4-FFF2-40B4-BE49-F238E27FC236}">
                  <a16:creationId xmlns:a16="http://schemas.microsoft.com/office/drawing/2014/main" id="{C1C5F65B-030B-A6C9-9792-D69AFF830333}"/>
                </a:ext>
              </a:extLst>
            </p:cNvPr>
            <p:cNvGrpSpPr/>
            <p:nvPr/>
          </p:nvGrpSpPr>
          <p:grpSpPr>
            <a:xfrm>
              <a:off x="2215088" y="9140878"/>
              <a:ext cx="7793575" cy="1649575"/>
              <a:chOff x="2332701" y="7254054"/>
              <a:chExt cx="7793575" cy="1649575"/>
            </a:xfrm>
          </p:grpSpPr>
          <p:sp>
            <p:nvSpPr>
              <p:cNvPr id="4" name="文本框 3">
                <a:extLst>
                  <a:ext uri="{FF2B5EF4-FFF2-40B4-BE49-F238E27FC236}">
                    <a16:creationId xmlns:a16="http://schemas.microsoft.com/office/drawing/2014/main" id="{F7892F64-797B-B754-3A62-B56C532DF990}"/>
                  </a:ext>
                </a:extLst>
              </p:cNvPr>
              <p:cNvSpPr txBox="1"/>
              <p:nvPr/>
            </p:nvSpPr>
            <p:spPr>
              <a:xfrm>
                <a:off x="4037368" y="7283584"/>
                <a:ext cx="1543056" cy="338554"/>
              </a:xfrm>
              <a:prstGeom prst="rect">
                <a:avLst/>
              </a:prstGeom>
              <a:noFill/>
              <a:ln>
                <a:no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PPT</a:t>
                </a:r>
                <a:r>
                  <a:rPr kumimoji="0" lang="zh-CN" altLang="en-US"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版式库</a:t>
                </a:r>
              </a:p>
            </p:txBody>
          </p:sp>
          <p:grpSp>
            <p:nvGrpSpPr>
              <p:cNvPr id="5" name="组合 4">
                <a:extLst>
                  <a:ext uri="{FF2B5EF4-FFF2-40B4-BE49-F238E27FC236}">
                    <a16:creationId xmlns:a16="http://schemas.microsoft.com/office/drawing/2014/main" id="{73DC304B-7845-9E4B-50A5-A96711DBF821}"/>
                  </a:ext>
                </a:extLst>
              </p:cNvPr>
              <p:cNvGrpSpPr/>
              <p:nvPr/>
            </p:nvGrpSpPr>
            <p:grpSpPr>
              <a:xfrm>
                <a:off x="7188378" y="7254054"/>
                <a:ext cx="1575573" cy="397612"/>
                <a:chOff x="10487383" y="7306339"/>
                <a:chExt cx="2354233" cy="536824"/>
              </a:xfrm>
            </p:grpSpPr>
            <p:sp>
              <p:nvSpPr>
                <p:cNvPr id="22" name="Rounded Rectangle 52+">
                  <a:extLst>
                    <a:ext uri="{FF2B5EF4-FFF2-40B4-BE49-F238E27FC236}">
                      <a16:creationId xmlns:a16="http://schemas.microsoft.com/office/drawing/2014/main" id="{A369186B-F78C-0094-CBF0-64755444BFB1}"/>
                    </a:ext>
                  </a:extLst>
                </p:cNvPr>
                <p:cNvSpPr/>
                <p:nvPr/>
              </p:nvSpPr>
              <p:spPr>
                <a:xfrm>
                  <a:off x="10487383" y="7306339"/>
                  <a:ext cx="2354233" cy="536824"/>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3" name="Rounded Rectangle 52++">
                  <a:extLst>
                    <a:ext uri="{FF2B5EF4-FFF2-40B4-BE49-F238E27FC236}">
                      <a16:creationId xmlns:a16="http://schemas.microsoft.com/office/drawing/2014/main" id="{3F26A973-19B6-6755-5D84-19F7059B2603}"/>
                    </a:ext>
                  </a:extLst>
                </p:cNvPr>
                <p:cNvSpPr/>
                <p:nvPr/>
              </p:nvSpPr>
              <p:spPr>
                <a:xfrm>
                  <a:off x="10552087" y="7368666"/>
                  <a:ext cx="2206856" cy="412170"/>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w="3175">
                        <a:solidFill>
                          <a:srgbClr val="12C0C1"/>
                        </a:solidFill>
                      </a:ln>
                      <a:solidFill>
                        <a:srgbClr val="FFFFFF"/>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项目牵头单位</a:t>
                  </a:r>
                </a:p>
              </p:txBody>
            </p:sp>
          </p:grpSp>
          <p:grpSp>
            <p:nvGrpSpPr>
              <p:cNvPr id="7" name="组合 6">
                <a:extLst>
                  <a:ext uri="{FF2B5EF4-FFF2-40B4-BE49-F238E27FC236}">
                    <a16:creationId xmlns:a16="http://schemas.microsoft.com/office/drawing/2014/main" id="{6E2F8B82-F044-B269-5D40-C4AB1E2FC2BC}"/>
                  </a:ext>
                </a:extLst>
              </p:cNvPr>
              <p:cNvGrpSpPr/>
              <p:nvPr/>
            </p:nvGrpSpPr>
            <p:grpSpPr>
              <a:xfrm>
                <a:off x="2332701" y="7254054"/>
                <a:ext cx="1575573" cy="397612"/>
                <a:chOff x="2301699" y="8180233"/>
                <a:chExt cx="2354233" cy="536824"/>
              </a:xfrm>
            </p:grpSpPr>
            <p:sp>
              <p:nvSpPr>
                <p:cNvPr id="20" name="Rounded Rectangle 52+">
                  <a:extLst>
                    <a:ext uri="{FF2B5EF4-FFF2-40B4-BE49-F238E27FC236}">
                      <a16:creationId xmlns:a16="http://schemas.microsoft.com/office/drawing/2014/main" id="{90E27D75-BA62-90C8-80A1-3E0630C9D867}"/>
                    </a:ext>
                  </a:extLst>
                </p:cNvPr>
                <p:cNvSpPr/>
                <p:nvPr/>
              </p:nvSpPr>
              <p:spPr>
                <a:xfrm>
                  <a:off x="2301699" y="8180233"/>
                  <a:ext cx="2354233" cy="536824"/>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 name="Rounded Rectangle 52++">
                  <a:extLst>
                    <a:ext uri="{FF2B5EF4-FFF2-40B4-BE49-F238E27FC236}">
                      <a16:creationId xmlns:a16="http://schemas.microsoft.com/office/drawing/2014/main" id="{14C16EE6-4C69-FD3E-8C64-912EE6B7D1D8}"/>
                    </a:ext>
                  </a:extLst>
                </p:cNvPr>
                <p:cNvSpPr/>
                <p:nvPr/>
              </p:nvSpPr>
              <p:spPr>
                <a:xfrm>
                  <a:off x="2366407" y="8242560"/>
                  <a:ext cx="2206856" cy="412170"/>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w="3175">
                        <a:solidFill>
                          <a:srgbClr val="12C0C1"/>
                        </a:solidFill>
                      </a:ln>
                      <a:solidFill>
                        <a:srgbClr val="FFFFFF"/>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项目申请人</a:t>
                  </a:r>
                </a:p>
              </p:txBody>
            </p:sp>
          </p:grpSp>
          <p:sp>
            <p:nvSpPr>
              <p:cNvPr id="9" name="文本框 8">
                <a:extLst>
                  <a:ext uri="{FF2B5EF4-FFF2-40B4-BE49-F238E27FC236}">
                    <a16:creationId xmlns:a16="http://schemas.microsoft.com/office/drawing/2014/main" id="{60271630-6D4D-3701-CE3E-84348C99E72E}"/>
                  </a:ext>
                </a:extLst>
              </p:cNvPr>
              <p:cNvSpPr txBox="1"/>
              <p:nvPr/>
            </p:nvSpPr>
            <p:spPr>
              <a:xfrm>
                <a:off x="8898565" y="7283583"/>
                <a:ext cx="1227711" cy="338554"/>
              </a:xfrm>
              <a:prstGeom prst="rect">
                <a:avLst/>
              </a:prstGeom>
              <a:noFill/>
              <a:ln>
                <a:no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医学科学院</a:t>
                </a:r>
              </a:p>
            </p:txBody>
          </p:sp>
          <p:grpSp>
            <p:nvGrpSpPr>
              <p:cNvPr id="12" name="组合 11">
                <a:extLst>
                  <a:ext uri="{FF2B5EF4-FFF2-40B4-BE49-F238E27FC236}">
                    <a16:creationId xmlns:a16="http://schemas.microsoft.com/office/drawing/2014/main" id="{937130C3-B6FC-23BB-71E7-788843A19350}"/>
                  </a:ext>
                </a:extLst>
              </p:cNvPr>
              <p:cNvGrpSpPr/>
              <p:nvPr/>
            </p:nvGrpSpPr>
            <p:grpSpPr>
              <a:xfrm>
                <a:off x="2332701" y="8118798"/>
                <a:ext cx="1575573" cy="397612"/>
                <a:chOff x="2301699" y="7899459"/>
                <a:chExt cx="2354233" cy="536824"/>
              </a:xfrm>
            </p:grpSpPr>
            <p:sp>
              <p:nvSpPr>
                <p:cNvPr id="17" name="Rounded Rectangle 52+">
                  <a:extLst>
                    <a:ext uri="{FF2B5EF4-FFF2-40B4-BE49-F238E27FC236}">
                      <a16:creationId xmlns:a16="http://schemas.microsoft.com/office/drawing/2014/main" id="{F0E20F1C-AF53-40D5-8A22-8ECCA421FAAE}"/>
                    </a:ext>
                  </a:extLst>
                </p:cNvPr>
                <p:cNvSpPr/>
                <p:nvPr/>
              </p:nvSpPr>
              <p:spPr>
                <a:xfrm>
                  <a:off x="2301699" y="7899459"/>
                  <a:ext cx="2354233" cy="536824"/>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9" name="Rounded Rectangle 52++">
                  <a:extLst>
                    <a:ext uri="{FF2B5EF4-FFF2-40B4-BE49-F238E27FC236}">
                      <a16:creationId xmlns:a16="http://schemas.microsoft.com/office/drawing/2014/main" id="{00FB44AE-E3D9-6EB1-5020-84EED7FBAD29}"/>
                    </a:ext>
                  </a:extLst>
                </p:cNvPr>
                <p:cNvSpPr/>
                <p:nvPr/>
              </p:nvSpPr>
              <p:spPr>
                <a:xfrm>
                  <a:off x="2366407" y="7962728"/>
                  <a:ext cx="2206856" cy="412170"/>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w="3175">
                        <a:solidFill>
                          <a:srgbClr val="12C0C1"/>
                        </a:solidFill>
                      </a:ln>
                      <a:solidFill>
                        <a:srgbClr val="FFFFFF"/>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项目负责单位</a:t>
                  </a:r>
                </a:p>
              </p:txBody>
            </p:sp>
          </p:grpSp>
          <p:sp>
            <p:nvSpPr>
              <p:cNvPr id="15" name="文本框 14">
                <a:extLst>
                  <a:ext uri="{FF2B5EF4-FFF2-40B4-BE49-F238E27FC236}">
                    <a16:creationId xmlns:a16="http://schemas.microsoft.com/office/drawing/2014/main" id="{3F7D16D5-3CCA-D2E5-9054-27F4267933BE}"/>
                  </a:ext>
                </a:extLst>
              </p:cNvPr>
              <p:cNvSpPr txBox="1">
                <a:spLocks/>
              </p:cNvSpPr>
              <p:nvPr/>
            </p:nvSpPr>
            <p:spPr>
              <a:xfrm>
                <a:off x="4037366" y="8072632"/>
                <a:ext cx="6057160" cy="830997"/>
              </a:xfrm>
              <a:prstGeom prst="rect">
                <a:avLst/>
              </a:prstGeom>
              <a:noFill/>
              <a:ln>
                <a:noFill/>
              </a:ln>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XX</a:t>
                </a:r>
                <a:r>
                  <a:rPr kumimoji="0" lang="zh-CN" altLang="en-US"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大学、卫生健康技术研究所、</a:t>
                </a:r>
                <a:r>
                  <a:rPr kumimoji="0" lang="en-US" altLang="zh-CN"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XX</a:t>
                </a:r>
                <a:r>
                  <a:rPr kumimoji="0" lang="zh-CN" altLang="en-US"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科技大学、</a:t>
                </a:r>
                <a:r>
                  <a:rPr kumimoji="0" lang="en-US" altLang="zh-CN"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XX</a:t>
                </a:r>
                <a:r>
                  <a:rPr kumimoji="0" lang="zh-CN" altLang="en-US" sz="1600" b="1" i="0" u="none" strike="noStrike" kern="1200" cap="none" spc="0" normalizeH="0" baseline="0" noProof="0" dirty="0">
                    <a:ln>
                      <a:noFill/>
                    </a:ln>
                    <a:solidFill>
                      <a:srgbClr val="FFFFFF"/>
                    </a:solidFill>
                    <a:effectLst>
                      <a:outerShdw blurRad="38100" dist="38100" dir="2700000" algn="tl">
                        <a:srgbClr val="12C0C1">
                          <a:alpha val="37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大学附属第一医院、反卷医疗研究中心、中智医学研究所、版式库第一医院、版式库总医院</a:t>
                </a:r>
              </a:p>
            </p:txBody>
          </p:sp>
        </p:grpSp>
        <p:pic>
          <p:nvPicPr>
            <p:cNvPr id="18" name="图片 17" descr="男性">
              <a:extLst>
                <a:ext uri="{FF2B5EF4-FFF2-40B4-BE49-F238E27FC236}">
                  <a16:creationId xmlns:a16="http://schemas.microsoft.com/office/drawing/2014/main" id="{0CA84C06-3024-0FD1-6E8A-4506BE491E63}"/>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481189">
              <a:off x="1964045" y="9043045"/>
              <a:ext cx="609664" cy="609664"/>
            </a:xfrm>
            <a:prstGeom prst="rect">
              <a:avLst/>
            </a:prstGeom>
          </p:spPr>
        </p:pic>
        <p:pic>
          <p:nvPicPr>
            <p:cNvPr id="24" name="图片 3" descr="胶囊">
              <a:extLst>
                <a:ext uri="{FF2B5EF4-FFF2-40B4-BE49-F238E27FC236}">
                  <a16:creationId xmlns:a16="http://schemas.microsoft.com/office/drawing/2014/main" id="{1219B00B-DB8E-8BE5-2E06-6C6A60F7F1D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20132271">
              <a:off x="1896109" y="9925185"/>
              <a:ext cx="541122" cy="541122"/>
            </a:xfrm>
            <a:prstGeom prst="rect">
              <a:avLst/>
            </a:prstGeom>
          </p:spPr>
        </p:pic>
        <p:pic>
          <p:nvPicPr>
            <p:cNvPr id="25" name="图片 23" descr="处方">
              <a:extLst>
                <a:ext uri="{FF2B5EF4-FFF2-40B4-BE49-F238E27FC236}">
                  <a16:creationId xmlns:a16="http://schemas.microsoft.com/office/drawing/2014/main" id="{71654AEA-8857-5DC6-E9A9-C3974D0BBD75}"/>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rot="715693">
              <a:off x="6788125" y="9077317"/>
              <a:ext cx="541122" cy="541122"/>
            </a:xfrm>
            <a:prstGeom prst="rect">
              <a:avLst/>
            </a:prstGeom>
          </p:spPr>
        </p:pic>
      </p:grpSp>
    </p:spTree>
    <p:extLst>
      <p:ext uri="{BB962C8B-B14F-4D97-AF65-F5344CB8AC3E}">
        <p14:creationId xmlns:p14="http://schemas.microsoft.com/office/powerpoint/2010/main" val="2579430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icture 9-mask">
            <a:extLst>
              <a:ext uri="{FF2B5EF4-FFF2-40B4-BE49-F238E27FC236}">
                <a16:creationId xmlns:a16="http://schemas.microsoft.com/office/drawing/2014/main" id="{8CC76EC1-A8EF-1662-4769-4206B5086EE4}"/>
              </a:ext>
            </a:extLst>
          </p:cNvPr>
          <p:cNvSpPr>
            <a:spLocks noGrp="1" noRot="1" noMove="1" noResize="1" noEditPoints="1" noAdjustHandles="1" noChangeArrowheads="1" noChangeShapeType="1"/>
          </p:cNvSpPr>
          <p:nvPr/>
        </p:nvSpPr>
        <p:spPr>
          <a:xfrm rot="16200000">
            <a:off x="2667000" y="-2743778"/>
            <a:ext cx="6858002" cy="12345558"/>
          </a:xfrm>
          <a:prstGeom prst="rect">
            <a:avLst/>
          </a:prstGeom>
          <a:gradFill flip="none" rotWithShape="1">
            <a:gsLst>
              <a:gs pos="0">
                <a:srgbClr val="18C894">
                  <a:alpha val="2000"/>
                </a:srgbClr>
              </a:gs>
              <a:gs pos="100000">
                <a:srgbClr val="12C0C1">
                  <a:alpha val="2000"/>
                </a:srgbClr>
              </a:gs>
              <a:gs pos="50000">
                <a:srgbClr val="2EF8FA">
                  <a:alpha val="15000"/>
                </a:srgbClr>
              </a:gs>
            </a:gsLst>
            <a:path path="rect">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58" name="矩形: 圆角 157">
            <a:extLst>
              <a:ext uri="{FF2B5EF4-FFF2-40B4-BE49-F238E27FC236}">
                <a16:creationId xmlns:a16="http://schemas.microsoft.com/office/drawing/2014/main" id="{34A9D6A8-3066-84B8-C300-83F73E2E0AB3}"/>
              </a:ext>
            </a:extLst>
          </p:cNvPr>
          <p:cNvSpPr/>
          <p:nvPr/>
        </p:nvSpPr>
        <p:spPr>
          <a:xfrm>
            <a:off x="3169203" y="3888783"/>
            <a:ext cx="5853595" cy="2806430"/>
          </a:xfrm>
          <a:prstGeom prst="roundRect">
            <a:avLst>
              <a:gd name="adj" fmla="val 6016"/>
            </a:avLst>
          </a:prstGeom>
          <a:gradFill>
            <a:gsLst>
              <a:gs pos="0">
                <a:srgbClr val="18C894">
                  <a:alpha val="2000"/>
                </a:srgbClr>
              </a:gs>
              <a:gs pos="100000">
                <a:srgbClr val="12C0C1">
                  <a:alpha val="2000"/>
                </a:srgbClr>
              </a:gs>
              <a:gs pos="50000">
                <a:srgbClr val="2EF8FA">
                  <a:alpha val="15000"/>
                </a:srgbClr>
              </a:gs>
            </a:gsLst>
            <a:path path="rect">
              <a:fillToRect l="100000" t="100000"/>
            </a:path>
          </a:gradFill>
          <a:ln w="6350">
            <a:solidFill>
              <a:srgbClr val="12C1C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47" name="Rounded Rectangle 52++">
            <a:extLst>
              <a:ext uri="{FF2B5EF4-FFF2-40B4-BE49-F238E27FC236}">
                <a16:creationId xmlns:a16="http://schemas.microsoft.com/office/drawing/2014/main" id="{9F7CE88A-E1BD-17ED-C09E-2DF9D2864A10}"/>
              </a:ext>
            </a:extLst>
          </p:cNvPr>
          <p:cNvSpPr/>
          <p:nvPr/>
        </p:nvSpPr>
        <p:spPr>
          <a:xfrm>
            <a:off x="933468" y="352098"/>
            <a:ext cx="2891816" cy="472491"/>
          </a:xfrm>
          <a:prstGeom prst="roundRect">
            <a:avLst>
              <a:gd name="adj" fmla="val 50000"/>
            </a:avLst>
          </a:prstGeom>
          <a:gradFill flip="none" rotWithShape="1">
            <a:gsLst>
              <a:gs pos="89000">
                <a:srgbClr val="12C0C1">
                  <a:alpha val="15000"/>
                  <a:lumMod val="20000"/>
                  <a:lumOff val="80000"/>
                </a:srgbClr>
              </a:gs>
              <a:gs pos="0">
                <a:schemeClr val="bg1"/>
              </a:gs>
            </a:gsLst>
            <a:lin ang="5400000" scaled="1"/>
            <a:tileRect/>
          </a:gradFill>
          <a:ln w="6350">
            <a:gradFill>
              <a:gsLst>
                <a:gs pos="0">
                  <a:schemeClr val="accent1">
                    <a:lumMod val="5000"/>
                    <a:lumOff val="95000"/>
                    <a:alpha val="0"/>
                  </a:schemeClr>
                </a:gs>
                <a:gs pos="29000">
                  <a:srgbClr val="12C0C1"/>
                </a:gs>
                <a:gs pos="100000">
                  <a:srgbClr val="2EF8FA"/>
                </a:gs>
              </a:gsLst>
              <a:lin ang="0" scaled="0"/>
            </a:gradFill>
          </a:ln>
          <a:effectLst>
            <a:outerShdw blurRad="292100" dist="190500" dir="5400000" sx="90000" sy="90000" algn="t" rotWithShape="0">
              <a:srgbClr val="12C0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1200" cap="none" spc="0" normalizeH="0" baseline="0" noProof="0" dirty="0">
                <a:ln w="3175">
                  <a:noFill/>
                </a:ln>
                <a:gradFill>
                  <a:gsLst>
                    <a:gs pos="100000">
                      <a:srgbClr val="18C897"/>
                    </a:gs>
                    <a:gs pos="0">
                      <a:srgbClr val="12C1C1"/>
                    </a:gs>
                  </a:gsLst>
                  <a:lin ang="0" scaled="0"/>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课题间相互关系</a:t>
            </a:r>
          </a:p>
        </p:txBody>
      </p:sp>
      <p:grpSp>
        <p:nvGrpSpPr>
          <p:cNvPr id="46" name="组合 45">
            <a:extLst>
              <a:ext uri="{FF2B5EF4-FFF2-40B4-BE49-F238E27FC236}">
                <a16:creationId xmlns:a16="http://schemas.microsoft.com/office/drawing/2014/main" id="{5C8C7FA1-206E-8BFF-261C-C23FD5DE26D4}"/>
              </a:ext>
            </a:extLst>
          </p:cNvPr>
          <p:cNvGrpSpPr/>
          <p:nvPr/>
        </p:nvGrpSpPr>
        <p:grpSpPr>
          <a:xfrm>
            <a:off x="-18928" y="-5834"/>
            <a:ext cx="1235541" cy="1235541"/>
            <a:chOff x="-32252" y="88949"/>
            <a:chExt cx="1261855" cy="1261855"/>
          </a:xfrm>
        </p:grpSpPr>
        <p:sp>
          <p:nvSpPr>
            <p:cNvPr id="41" name="椭圆 40">
              <a:extLst>
                <a:ext uri="{FF2B5EF4-FFF2-40B4-BE49-F238E27FC236}">
                  <a16:creationId xmlns:a16="http://schemas.microsoft.com/office/drawing/2014/main" id="{B94A0BE1-C993-7EDC-C177-1D4B595D86D5}"/>
                </a:ext>
              </a:extLst>
            </p:cNvPr>
            <p:cNvSpPr/>
            <p:nvPr/>
          </p:nvSpPr>
          <p:spPr>
            <a:xfrm>
              <a:off x="-32252" y="88949"/>
              <a:ext cx="1261855" cy="1261855"/>
            </a:xfrm>
            <a:prstGeom prst="ellipse">
              <a:avLst/>
            </a:prstGeom>
            <a:gradFill flip="none" rotWithShape="1">
              <a:gsLst>
                <a:gs pos="25000">
                  <a:srgbClr val="12C1C1">
                    <a:alpha val="40000"/>
                  </a:srgb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pic>
          <p:nvPicPr>
            <p:cNvPr id="40" name="图片 24" descr="听诊器">
              <a:extLst>
                <a:ext uri="{FF2B5EF4-FFF2-40B4-BE49-F238E27FC236}">
                  <a16:creationId xmlns:a16="http://schemas.microsoft.com/office/drawing/2014/main" id="{B6B972F8-FF4E-CE65-B5D7-3BE91BE5E293}"/>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41475" y="262676"/>
              <a:ext cx="914400" cy="914400"/>
            </a:xfrm>
            <a:prstGeom prst="rect">
              <a:avLst/>
            </a:prstGeom>
          </p:spPr>
        </p:pic>
      </p:grpSp>
      <p:sp>
        <p:nvSpPr>
          <p:cNvPr id="57" name="梯形 56">
            <a:extLst>
              <a:ext uri="{FF2B5EF4-FFF2-40B4-BE49-F238E27FC236}">
                <a16:creationId xmlns:a16="http://schemas.microsoft.com/office/drawing/2014/main" id="{61F2F24A-7FB0-39DB-FB33-0737CBC62D2B}"/>
              </a:ext>
            </a:extLst>
          </p:cNvPr>
          <p:cNvSpPr/>
          <p:nvPr/>
        </p:nvSpPr>
        <p:spPr>
          <a:xfrm>
            <a:off x="3746547" y="1215035"/>
            <a:ext cx="4692324" cy="254842"/>
          </a:xfrm>
          <a:prstGeom prst="trapezoid">
            <a:avLst>
              <a:gd name="adj" fmla="val 502830"/>
            </a:avLst>
          </a:prstGeom>
          <a:gradFill flip="none" rotWithShape="1">
            <a:gsLst>
              <a:gs pos="0">
                <a:srgbClr val="ADF5E0">
                  <a:alpha val="0"/>
                </a:srgbClr>
              </a:gs>
              <a:gs pos="67000">
                <a:srgbClr val="ADF5E0">
                  <a:alpha val="20000"/>
                </a:srgbClr>
              </a:gs>
              <a:gs pos="100000">
                <a:srgbClr val="92F2D7">
                  <a:alpha val="40000"/>
                </a:srgbClr>
              </a:gs>
            </a:gsLst>
            <a:lin ang="5400000" scaled="1"/>
            <a:tileRect/>
          </a:gradFill>
          <a:ln w="3175" cap="rnd">
            <a:gradFill>
              <a:gsLst>
                <a:gs pos="0">
                  <a:srgbClr val="18C897">
                    <a:alpha val="0"/>
                  </a:srgbClr>
                </a:gs>
                <a:gs pos="100000">
                  <a:srgbClr val="13C3BF"/>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36" name="组合 35">
            <a:extLst>
              <a:ext uri="{FF2B5EF4-FFF2-40B4-BE49-F238E27FC236}">
                <a16:creationId xmlns:a16="http://schemas.microsoft.com/office/drawing/2014/main" id="{206703E2-367E-C66B-608B-8A4E36AA0552}"/>
              </a:ext>
            </a:extLst>
          </p:cNvPr>
          <p:cNvGrpSpPr/>
          <p:nvPr>
            <p:custDataLst>
              <p:tags r:id="rId1"/>
            </p:custDataLst>
          </p:nvPr>
        </p:nvGrpSpPr>
        <p:grpSpPr>
          <a:xfrm>
            <a:off x="5114054" y="675712"/>
            <a:ext cx="1963892" cy="817388"/>
            <a:chOff x="5101283" y="1644218"/>
            <a:chExt cx="1963892" cy="817388"/>
          </a:xfrm>
        </p:grpSpPr>
        <p:sp>
          <p:nvSpPr>
            <p:cNvPr id="83" name="矩形: 圆角 82">
              <a:extLst>
                <a:ext uri="{FF2B5EF4-FFF2-40B4-BE49-F238E27FC236}">
                  <a16:creationId xmlns:a16="http://schemas.microsoft.com/office/drawing/2014/main" id="{B4633F5B-E823-2B32-00E3-ACBFE0FEB609}"/>
                </a:ext>
              </a:extLst>
            </p:cNvPr>
            <p:cNvSpPr/>
            <p:nvPr>
              <p:custDataLst>
                <p:tags r:id="rId10"/>
              </p:custDataLst>
            </p:nvPr>
          </p:nvSpPr>
          <p:spPr>
            <a:xfrm>
              <a:off x="5101283" y="1644218"/>
              <a:ext cx="1963892" cy="817388"/>
            </a:xfrm>
            <a:prstGeom prst="roundRect">
              <a:avLst>
                <a:gd name="adj" fmla="val 5827"/>
              </a:avLst>
            </a:prstGeom>
            <a:gradFill flip="none" rotWithShape="1">
              <a:gsLst>
                <a:gs pos="0">
                  <a:schemeClr val="bg1">
                    <a:alpha val="0"/>
                  </a:schemeClr>
                </a:gs>
                <a:gs pos="65000">
                  <a:srgbClr val="FFFFFF"/>
                </a:gs>
                <a:gs pos="39000">
                  <a:schemeClr val="bg1"/>
                </a:gs>
                <a:gs pos="100000">
                  <a:schemeClr val="bg1">
                    <a:alpha val="0"/>
                  </a:schemeClr>
                </a:gs>
              </a:gsLst>
              <a:lin ang="5400000" scaled="0"/>
              <a:tileRect/>
            </a:gradFill>
            <a:ln>
              <a:noFill/>
            </a:ln>
            <a:effectLst>
              <a:outerShdw blurRad="357988" dist="188938" algn="ctr" rotWithShape="0">
                <a:srgbClr val="12C1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598" tIns="35798" rIns="71598" bIns="3579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48" name="组合 47">
              <a:extLst>
                <a:ext uri="{FF2B5EF4-FFF2-40B4-BE49-F238E27FC236}">
                  <a16:creationId xmlns:a16="http://schemas.microsoft.com/office/drawing/2014/main" id="{5F073459-728D-3C8E-84F7-0BA3AAF6E9E2}"/>
                </a:ext>
              </a:extLst>
            </p:cNvPr>
            <p:cNvGrpSpPr/>
            <p:nvPr/>
          </p:nvGrpSpPr>
          <p:grpSpPr>
            <a:xfrm>
              <a:off x="5198635" y="1744791"/>
              <a:ext cx="1769189" cy="616242"/>
              <a:chOff x="3101961" y="5422321"/>
              <a:chExt cx="1769189" cy="616242"/>
            </a:xfrm>
          </p:grpSpPr>
          <p:sp>
            <p:nvSpPr>
              <p:cNvPr id="50" name="椭圆 49">
                <a:extLst>
                  <a:ext uri="{FF2B5EF4-FFF2-40B4-BE49-F238E27FC236}">
                    <a16:creationId xmlns:a16="http://schemas.microsoft.com/office/drawing/2014/main" id="{894A880D-2007-E940-D6B1-D1253FD06B28}"/>
                  </a:ext>
                </a:extLst>
              </p:cNvPr>
              <p:cNvSpPr/>
              <p:nvPr/>
            </p:nvSpPr>
            <p:spPr>
              <a:xfrm>
                <a:off x="3101961" y="5422321"/>
                <a:ext cx="1769189" cy="516537"/>
              </a:xfrm>
              <a:prstGeom prst="ellipse">
                <a:avLst/>
              </a:prstGeom>
              <a:noFill/>
              <a:ln w="8701">
                <a:gradFill>
                  <a:gsLst>
                    <a:gs pos="0">
                      <a:srgbClr val="12C8C4">
                        <a:alpha val="0"/>
                      </a:srgbClr>
                    </a:gs>
                    <a:gs pos="100000">
                      <a:srgbClr val="12C8C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52" name="椭圆 51">
                <a:extLst>
                  <a:ext uri="{FF2B5EF4-FFF2-40B4-BE49-F238E27FC236}">
                    <a16:creationId xmlns:a16="http://schemas.microsoft.com/office/drawing/2014/main" id="{6CD6396F-F98B-7E0A-4237-5B3C0767B11D}"/>
                  </a:ext>
                </a:extLst>
              </p:cNvPr>
              <p:cNvSpPr/>
              <p:nvPr/>
            </p:nvSpPr>
            <p:spPr>
              <a:xfrm>
                <a:off x="3419704" y="5623631"/>
                <a:ext cx="1133706" cy="269427"/>
              </a:xfrm>
              <a:prstGeom prst="ellipse">
                <a:avLst/>
              </a:prstGeom>
              <a:gradFill>
                <a:gsLst>
                  <a:gs pos="15000">
                    <a:srgbClr val="12C8C4">
                      <a:alpha val="0"/>
                    </a:srgbClr>
                  </a:gs>
                  <a:gs pos="100000">
                    <a:srgbClr val="12C8C4">
                      <a:alpha val="30000"/>
                    </a:srgbClr>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53" name="椭圆 52">
                <a:extLst>
                  <a:ext uri="{FF2B5EF4-FFF2-40B4-BE49-F238E27FC236}">
                    <a16:creationId xmlns:a16="http://schemas.microsoft.com/office/drawing/2014/main" id="{4878A9FF-3BEB-3745-8E0A-5E60DC9B0A60}"/>
                  </a:ext>
                </a:extLst>
              </p:cNvPr>
              <p:cNvSpPr/>
              <p:nvPr/>
            </p:nvSpPr>
            <p:spPr>
              <a:xfrm>
                <a:off x="3288865" y="5657166"/>
                <a:ext cx="1395385" cy="381397"/>
              </a:xfrm>
              <a:prstGeom prst="ellipse">
                <a:avLst/>
              </a:prstGeom>
              <a:noFill/>
              <a:ln w="5708">
                <a:gradFill>
                  <a:gsLst>
                    <a:gs pos="18000">
                      <a:srgbClr val="12C8C4">
                        <a:alpha val="0"/>
                      </a:srgbClr>
                    </a:gs>
                    <a:gs pos="100000">
                      <a:srgbClr val="12C8C4">
                        <a:alpha val="43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1098" tIns="20548" rIns="41098" bIns="2054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55" name="文本框 54">
                <a:extLst>
                  <a:ext uri="{FF2B5EF4-FFF2-40B4-BE49-F238E27FC236}">
                    <a16:creationId xmlns:a16="http://schemas.microsoft.com/office/drawing/2014/main" id="{B5DB5743-6C67-ADF0-2494-408B71CF869C}"/>
                  </a:ext>
                </a:extLst>
              </p:cNvPr>
              <p:cNvSpPr txBox="1"/>
              <p:nvPr/>
            </p:nvSpPr>
            <p:spPr>
              <a:xfrm>
                <a:off x="3524891" y="5508473"/>
                <a:ext cx="923330" cy="276999"/>
              </a:xfrm>
              <a:prstGeom prst="rect">
                <a:avLst/>
              </a:prstGeom>
              <a:noFill/>
              <a:effectLst/>
            </p:spPr>
            <p:txBody>
              <a:bodyPr wrap="none" lIns="0" tIns="0" rIns="0" bIns="0" rtlCol="0">
                <a:spAutoFit/>
              </a:bodyPr>
              <a:lstStyle>
                <a:defPPr>
                  <a:defRPr lang="zh-CN"/>
                </a:defPPr>
                <a:lvl1pPr algn="ctr">
                  <a:defRPr sz="8800">
                    <a:gradFill>
                      <a:gsLst>
                        <a:gs pos="0">
                          <a:schemeClr val="accent1">
                            <a:lumMod val="70000"/>
                            <a:lumOff val="30000"/>
                          </a:schemeClr>
                        </a:gs>
                        <a:gs pos="100000">
                          <a:schemeClr val="accent1">
                            <a:lumMod val="92000"/>
                          </a:schemeClr>
                        </a:gs>
                      </a:gsLst>
                      <a:lin ang="4800000" scaled="0"/>
                    </a:gradFill>
                    <a:effectLst>
                      <a:reflection blurRad="76200" stA="48000" endPos="45500" dir="5400000" sy="-100000" algn="bl" rotWithShape="0"/>
                    </a:effectLst>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gradFill flip="none" rotWithShape="1">
                      <a:gsLst>
                        <a:gs pos="0">
                          <a:srgbClr val="18C897"/>
                        </a:gs>
                        <a:gs pos="100000">
                          <a:srgbClr val="12C8C4"/>
                        </a:gs>
                      </a:gsLst>
                      <a:lin ang="48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靶点发现</a:t>
                </a:r>
              </a:p>
            </p:txBody>
          </p:sp>
        </p:grpSp>
      </p:grpSp>
      <p:sp>
        <p:nvSpPr>
          <p:cNvPr id="56" name="矩形 55">
            <a:extLst>
              <a:ext uri="{FF2B5EF4-FFF2-40B4-BE49-F238E27FC236}">
                <a16:creationId xmlns:a16="http://schemas.microsoft.com/office/drawing/2014/main" id="{9828A887-AA59-3948-2292-52E42042C2FD}"/>
              </a:ext>
            </a:extLst>
          </p:cNvPr>
          <p:cNvSpPr/>
          <p:nvPr/>
        </p:nvSpPr>
        <p:spPr>
          <a:xfrm>
            <a:off x="3753130" y="1472713"/>
            <a:ext cx="4685740" cy="404361"/>
          </a:xfrm>
          <a:prstGeom prst="rect">
            <a:avLst/>
          </a:prstGeom>
          <a:gradFill flip="none" rotWithShape="1">
            <a:gsLst>
              <a:gs pos="30000">
                <a:srgbClr val="FFFFFF"/>
              </a:gs>
              <a:gs pos="0">
                <a:schemeClr val="bg1">
                  <a:alpha val="0"/>
                </a:schemeClr>
              </a:gs>
              <a:gs pos="70000">
                <a:srgbClr val="FFFFFF"/>
              </a:gs>
            </a:gsLst>
            <a:lin ang="16200000" scaled="0"/>
            <a:tileRect/>
          </a:gradFill>
          <a:ln w="3175" cap="flat" cmpd="sng" algn="ctr">
            <a:gradFill>
              <a:gsLst>
                <a:gs pos="0">
                  <a:srgbClr val="13C3BF"/>
                </a:gs>
                <a:gs pos="60000">
                  <a:srgbClr val="13C3BF">
                    <a:alpha val="6000"/>
                  </a:srgbClr>
                </a:gs>
                <a:gs pos="100000">
                  <a:srgbClr val="13C3BF">
                    <a:alpha val="0"/>
                  </a:srgb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84" name="矩形: 圆角 83">
            <a:extLst>
              <a:ext uri="{FF2B5EF4-FFF2-40B4-BE49-F238E27FC236}">
                <a16:creationId xmlns:a16="http://schemas.microsoft.com/office/drawing/2014/main" id="{4A028B37-41C6-D1B1-7FF8-4F4CEEB0D06C}"/>
              </a:ext>
            </a:extLst>
          </p:cNvPr>
          <p:cNvSpPr/>
          <p:nvPr/>
        </p:nvSpPr>
        <p:spPr>
          <a:xfrm>
            <a:off x="3759715" y="1425245"/>
            <a:ext cx="4672571" cy="40563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课题</a:t>
            </a:r>
            <a:r>
              <a:rPr kumimoji="0" lang="zh-CN" altLang="en-US"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一：</a:t>
            </a:r>
            <a:r>
              <a:rPr kumimoji="0" lang="zh-CN" altLang="en-US" sz="16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多组学在药物机制解析和网络模型的研究</a:t>
            </a:r>
          </a:p>
        </p:txBody>
      </p:sp>
      <p:grpSp>
        <p:nvGrpSpPr>
          <p:cNvPr id="155" name="组合 154">
            <a:extLst>
              <a:ext uri="{FF2B5EF4-FFF2-40B4-BE49-F238E27FC236}">
                <a16:creationId xmlns:a16="http://schemas.microsoft.com/office/drawing/2014/main" id="{B74FC2A8-D2C5-2624-9DCF-05BD58C0F9A7}"/>
              </a:ext>
            </a:extLst>
          </p:cNvPr>
          <p:cNvGrpSpPr/>
          <p:nvPr/>
        </p:nvGrpSpPr>
        <p:grpSpPr>
          <a:xfrm>
            <a:off x="6149708" y="2266304"/>
            <a:ext cx="4066544" cy="1221205"/>
            <a:chOff x="6149708" y="2324360"/>
            <a:chExt cx="4066544" cy="1221205"/>
          </a:xfrm>
        </p:grpSpPr>
        <p:sp>
          <p:nvSpPr>
            <p:cNvPr id="61" name="梯形 60">
              <a:extLst>
                <a:ext uri="{FF2B5EF4-FFF2-40B4-BE49-F238E27FC236}">
                  <a16:creationId xmlns:a16="http://schemas.microsoft.com/office/drawing/2014/main" id="{DB4770CD-19B1-9032-2C34-F76596FC4E5E}"/>
                </a:ext>
              </a:extLst>
            </p:cNvPr>
            <p:cNvSpPr/>
            <p:nvPr/>
          </p:nvSpPr>
          <p:spPr>
            <a:xfrm>
              <a:off x="6149708" y="2890597"/>
              <a:ext cx="4066544" cy="254842"/>
            </a:xfrm>
            <a:prstGeom prst="trapezoid">
              <a:avLst>
                <a:gd name="adj" fmla="val 283557"/>
              </a:avLst>
            </a:prstGeom>
            <a:gradFill flip="none" rotWithShape="1">
              <a:gsLst>
                <a:gs pos="0">
                  <a:srgbClr val="ADF5E0">
                    <a:alpha val="0"/>
                  </a:srgbClr>
                </a:gs>
                <a:gs pos="67000">
                  <a:srgbClr val="ADF5E0">
                    <a:alpha val="20000"/>
                  </a:srgbClr>
                </a:gs>
                <a:gs pos="100000">
                  <a:srgbClr val="92F2D7">
                    <a:alpha val="40000"/>
                  </a:srgbClr>
                </a:gs>
              </a:gsLst>
              <a:lin ang="5400000" scaled="1"/>
              <a:tileRect/>
            </a:gradFill>
            <a:ln w="3175" cap="rnd">
              <a:gradFill>
                <a:gsLst>
                  <a:gs pos="0">
                    <a:srgbClr val="18C897">
                      <a:alpha val="0"/>
                    </a:srgbClr>
                  </a:gs>
                  <a:gs pos="100000">
                    <a:srgbClr val="13C3BF"/>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60" name="矩形 59">
              <a:extLst>
                <a:ext uri="{FF2B5EF4-FFF2-40B4-BE49-F238E27FC236}">
                  <a16:creationId xmlns:a16="http://schemas.microsoft.com/office/drawing/2014/main" id="{ED164A59-0147-6448-FC97-975E7281606A}"/>
                </a:ext>
              </a:extLst>
            </p:cNvPr>
            <p:cNvSpPr/>
            <p:nvPr/>
          </p:nvSpPr>
          <p:spPr>
            <a:xfrm>
              <a:off x="6149708" y="3141204"/>
              <a:ext cx="4066544" cy="404361"/>
            </a:xfrm>
            <a:prstGeom prst="rect">
              <a:avLst/>
            </a:prstGeom>
            <a:gradFill flip="none" rotWithShape="1">
              <a:gsLst>
                <a:gs pos="30000">
                  <a:srgbClr val="FFFFFF"/>
                </a:gs>
                <a:gs pos="0">
                  <a:schemeClr val="bg1">
                    <a:alpha val="0"/>
                  </a:schemeClr>
                </a:gs>
                <a:gs pos="70000">
                  <a:srgbClr val="FFFFFF"/>
                </a:gs>
              </a:gsLst>
              <a:lin ang="16200000" scaled="0"/>
              <a:tileRect/>
            </a:gradFill>
            <a:ln w="3175" cap="flat" cmpd="sng" algn="ctr">
              <a:gradFill>
                <a:gsLst>
                  <a:gs pos="0">
                    <a:srgbClr val="13C3BF"/>
                  </a:gs>
                  <a:gs pos="60000">
                    <a:srgbClr val="13C3BF">
                      <a:alpha val="6000"/>
                    </a:srgbClr>
                  </a:gs>
                  <a:gs pos="100000">
                    <a:srgbClr val="13C3BF">
                      <a:alpha val="0"/>
                    </a:srgb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06" name="矩形: 圆角 105">
              <a:extLst>
                <a:ext uri="{FF2B5EF4-FFF2-40B4-BE49-F238E27FC236}">
                  <a16:creationId xmlns:a16="http://schemas.microsoft.com/office/drawing/2014/main" id="{F902F03B-6B4A-5ACF-E94E-C6F8EB206FC6}"/>
                </a:ext>
              </a:extLst>
            </p:cNvPr>
            <p:cNvSpPr/>
            <p:nvPr/>
          </p:nvSpPr>
          <p:spPr>
            <a:xfrm>
              <a:off x="6346307" y="3089616"/>
              <a:ext cx="3673346" cy="40563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课题</a:t>
              </a:r>
              <a:r>
                <a:rPr kumimoji="0" lang="zh-CN" altLang="en-US"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三：</a:t>
              </a:r>
              <a:r>
                <a:rPr kumimoji="0" lang="zh-CN" altLang="en-US" sz="16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有效性评价及全程质量指标</a:t>
              </a:r>
            </a:p>
          </p:txBody>
        </p:sp>
        <p:grpSp>
          <p:nvGrpSpPr>
            <p:cNvPr id="82" name="组合 81">
              <a:extLst>
                <a:ext uri="{FF2B5EF4-FFF2-40B4-BE49-F238E27FC236}">
                  <a16:creationId xmlns:a16="http://schemas.microsoft.com/office/drawing/2014/main" id="{08C63345-B3E5-96CB-6B67-0944736F7BB9}"/>
                </a:ext>
              </a:extLst>
            </p:cNvPr>
            <p:cNvGrpSpPr/>
            <p:nvPr>
              <p:custDataLst>
                <p:tags r:id="rId8"/>
              </p:custDataLst>
            </p:nvPr>
          </p:nvGrpSpPr>
          <p:grpSpPr>
            <a:xfrm>
              <a:off x="7201034" y="2324360"/>
              <a:ext cx="1963892" cy="817388"/>
              <a:chOff x="4541987" y="1228631"/>
              <a:chExt cx="1963892" cy="817388"/>
            </a:xfrm>
          </p:grpSpPr>
          <p:sp>
            <p:nvSpPr>
              <p:cNvPr id="85" name="矩形: 圆角 84">
                <a:extLst>
                  <a:ext uri="{FF2B5EF4-FFF2-40B4-BE49-F238E27FC236}">
                    <a16:creationId xmlns:a16="http://schemas.microsoft.com/office/drawing/2014/main" id="{950C5184-3DA5-6A9D-88A0-362024436541}"/>
                  </a:ext>
                </a:extLst>
              </p:cNvPr>
              <p:cNvSpPr/>
              <p:nvPr>
                <p:custDataLst>
                  <p:tags r:id="rId9"/>
                </p:custDataLst>
              </p:nvPr>
            </p:nvSpPr>
            <p:spPr>
              <a:xfrm>
                <a:off x="4541987" y="1228631"/>
                <a:ext cx="1963892" cy="817388"/>
              </a:xfrm>
              <a:prstGeom prst="roundRect">
                <a:avLst>
                  <a:gd name="adj" fmla="val 5827"/>
                </a:avLst>
              </a:prstGeom>
              <a:gradFill flip="none" rotWithShape="1">
                <a:gsLst>
                  <a:gs pos="0">
                    <a:schemeClr val="bg1">
                      <a:alpha val="0"/>
                    </a:schemeClr>
                  </a:gs>
                  <a:gs pos="65000">
                    <a:srgbClr val="FFFFFF"/>
                  </a:gs>
                  <a:gs pos="39000">
                    <a:schemeClr val="bg1"/>
                  </a:gs>
                  <a:gs pos="100000">
                    <a:schemeClr val="bg1">
                      <a:alpha val="0"/>
                    </a:schemeClr>
                  </a:gs>
                </a:gsLst>
                <a:lin ang="5400000" scaled="0"/>
                <a:tileRect/>
              </a:gradFill>
              <a:ln>
                <a:noFill/>
              </a:ln>
              <a:effectLst>
                <a:outerShdw blurRad="357988" dist="188938" algn="ctr" rotWithShape="0">
                  <a:srgbClr val="12C1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598" tIns="35798" rIns="71598" bIns="35798"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86" name="组合 85">
                <a:extLst>
                  <a:ext uri="{FF2B5EF4-FFF2-40B4-BE49-F238E27FC236}">
                    <a16:creationId xmlns:a16="http://schemas.microsoft.com/office/drawing/2014/main" id="{951C24DE-20AB-03D0-B3E0-D68A8357BEBC}"/>
                  </a:ext>
                </a:extLst>
              </p:cNvPr>
              <p:cNvGrpSpPr/>
              <p:nvPr/>
            </p:nvGrpSpPr>
            <p:grpSpPr>
              <a:xfrm>
                <a:off x="4639338" y="1329203"/>
                <a:ext cx="1769189" cy="616242"/>
                <a:chOff x="2542664" y="5006733"/>
                <a:chExt cx="1769189" cy="616242"/>
              </a:xfrm>
            </p:grpSpPr>
            <p:sp>
              <p:nvSpPr>
                <p:cNvPr id="87" name="椭圆 86">
                  <a:extLst>
                    <a:ext uri="{FF2B5EF4-FFF2-40B4-BE49-F238E27FC236}">
                      <a16:creationId xmlns:a16="http://schemas.microsoft.com/office/drawing/2014/main" id="{AA92A5B7-0E81-BEC9-D006-4F11B40D92FB}"/>
                    </a:ext>
                  </a:extLst>
                </p:cNvPr>
                <p:cNvSpPr/>
                <p:nvPr/>
              </p:nvSpPr>
              <p:spPr>
                <a:xfrm>
                  <a:off x="2542664" y="5006733"/>
                  <a:ext cx="1769189" cy="516537"/>
                </a:xfrm>
                <a:prstGeom prst="ellipse">
                  <a:avLst/>
                </a:prstGeom>
                <a:noFill/>
                <a:ln w="8701">
                  <a:gradFill>
                    <a:gsLst>
                      <a:gs pos="0">
                        <a:srgbClr val="12C8C4">
                          <a:alpha val="0"/>
                        </a:srgbClr>
                      </a:gs>
                      <a:gs pos="100000">
                        <a:srgbClr val="12C8C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88" name="椭圆 87">
                  <a:extLst>
                    <a:ext uri="{FF2B5EF4-FFF2-40B4-BE49-F238E27FC236}">
                      <a16:creationId xmlns:a16="http://schemas.microsoft.com/office/drawing/2014/main" id="{65292A33-BEC9-0C84-096B-9F0611A7BF2A}"/>
                    </a:ext>
                  </a:extLst>
                </p:cNvPr>
                <p:cNvSpPr/>
                <p:nvPr/>
              </p:nvSpPr>
              <p:spPr>
                <a:xfrm>
                  <a:off x="2860405" y="5208044"/>
                  <a:ext cx="1133706" cy="269427"/>
                </a:xfrm>
                <a:prstGeom prst="ellipse">
                  <a:avLst/>
                </a:prstGeom>
                <a:gradFill>
                  <a:gsLst>
                    <a:gs pos="15000">
                      <a:srgbClr val="12C8C4">
                        <a:alpha val="0"/>
                      </a:srgbClr>
                    </a:gs>
                    <a:gs pos="100000">
                      <a:srgbClr val="12C8C4">
                        <a:alpha val="30000"/>
                      </a:srgbClr>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89" name="椭圆 88">
                  <a:extLst>
                    <a:ext uri="{FF2B5EF4-FFF2-40B4-BE49-F238E27FC236}">
                      <a16:creationId xmlns:a16="http://schemas.microsoft.com/office/drawing/2014/main" id="{4CE51506-814A-45FB-93EF-F5CECC3A1FE8}"/>
                    </a:ext>
                  </a:extLst>
                </p:cNvPr>
                <p:cNvSpPr/>
                <p:nvPr/>
              </p:nvSpPr>
              <p:spPr>
                <a:xfrm>
                  <a:off x="2729569" y="5241578"/>
                  <a:ext cx="1395385" cy="381397"/>
                </a:xfrm>
                <a:prstGeom prst="ellipse">
                  <a:avLst/>
                </a:prstGeom>
                <a:noFill/>
                <a:ln w="5708">
                  <a:gradFill>
                    <a:gsLst>
                      <a:gs pos="18000">
                        <a:srgbClr val="12C8C4">
                          <a:alpha val="0"/>
                        </a:srgbClr>
                      </a:gs>
                      <a:gs pos="100000">
                        <a:srgbClr val="12C8C4">
                          <a:alpha val="43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1098" tIns="20548" rIns="41098" bIns="20548"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90" name="文本框 89">
                  <a:extLst>
                    <a:ext uri="{FF2B5EF4-FFF2-40B4-BE49-F238E27FC236}">
                      <a16:creationId xmlns:a16="http://schemas.microsoft.com/office/drawing/2014/main" id="{8507CAA3-5E56-3C1B-6451-39C52E6BB897}"/>
                    </a:ext>
                  </a:extLst>
                </p:cNvPr>
                <p:cNvSpPr txBox="1"/>
                <p:nvPr/>
              </p:nvSpPr>
              <p:spPr>
                <a:xfrm>
                  <a:off x="2965593" y="5092884"/>
                  <a:ext cx="923330" cy="276999"/>
                </a:xfrm>
                <a:prstGeom prst="rect">
                  <a:avLst/>
                </a:prstGeom>
                <a:noFill/>
                <a:effectLst/>
              </p:spPr>
              <p:txBody>
                <a:bodyPr wrap="none" lIns="0" tIns="0" rIns="0" bIns="0" rtlCol="0">
                  <a:spAutoFit/>
                </a:bodyPr>
                <a:lstStyle>
                  <a:defPPr>
                    <a:defRPr lang="zh-CN"/>
                  </a:defPPr>
                  <a:lvl1pPr algn="ctr">
                    <a:defRPr sz="8800">
                      <a:gradFill>
                        <a:gsLst>
                          <a:gs pos="0">
                            <a:schemeClr val="accent1">
                              <a:lumMod val="70000"/>
                              <a:lumOff val="30000"/>
                            </a:schemeClr>
                          </a:gs>
                          <a:gs pos="100000">
                            <a:schemeClr val="accent1">
                              <a:lumMod val="92000"/>
                            </a:schemeClr>
                          </a:gs>
                        </a:gsLst>
                        <a:lin ang="4800000" scaled="0"/>
                      </a:gradFill>
                      <a:effectLst>
                        <a:reflection blurRad="76200" stA="48000" endPos="45500" dir="5400000" sy="-100000" algn="bl" rotWithShape="0"/>
                      </a:effectLst>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gradFill flip="none" rotWithShape="1">
                        <a:gsLst>
                          <a:gs pos="0">
                            <a:srgbClr val="18C897"/>
                          </a:gs>
                          <a:gs pos="100000">
                            <a:srgbClr val="12C8C4"/>
                          </a:gs>
                        </a:gsLst>
                        <a:lin ang="48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反馈控制</a:t>
                  </a:r>
                </a:p>
              </p:txBody>
            </p:sp>
          </p:grpSp>
        </p:grpSp>
      </p:grpSp>
      <p:grpSp>
        <p:nvGrpSpPr>
          <p:cNvPr id="37" name="组合 36">
            <a:extLst>
              <a:ext uri="{FF2B5EF4-FFF2-40B4-BE49-F238E27FC236}">
                <a16:creationId xmlns:a16="http://schemas.microsoft.com/office/drawing/2014/main" id="{4751CA77-BFF8-30D0-0C1B-3EC4F1E2C1D0}"/>
              </a:ext>
            </a:extLst>
          </p:cNvPr>
          <p:cNvGrpSpPr/>
          <p:nvPr>
            <p:custDataLst>
              <p:tags r:id="rId2"/>
            </p:custDataLst>
          </p:nvPr>
        </p:nvGrpSpPr>
        <p:grpSpPr>
          <a:xfrm>
            <a:off x="3027075" y="2266304"/>
            <a:ext cx="1963892" cy="817388"/>
            <a:chOff x="5686122" y="1246815"/>
            <a:chExt cx="1963892" cy="817388"/>
          </a:xfrm>
        </p:grpSpPr>
        <p:sp>
          <p:nvSpPr>
            <p:cNvPr id="39" name="矩形: 圆角 38">
              <a:extLst>
                <a:ext uri="{FF2B5EF4-FFF2-40B4-BE49-F238E27FC236}">
                  <a16:creationId xmlns:a16="http://schemas.microsoft.com/office/drawing/2014/main" id="{70E277A4-C954-58E4-CA0A-D09905B5BF9F}"/>
                </a:ext>
              </a:extLst>
            </p:cNvPr>
            <p:cNvSpPr/>
            <p:nvPr>
              <p:custDataLst>
                <p:tags r:id="rId7"/>
              </p:custDataLst>
            </p:nvPr>
          </p:nvSpPr>
          <p:spPr>
            <a:xfrm>
              <a:off x="5686122" y="1246815"/>
              <a:ext cx="1963892" cy="817388"/>
            </a:xfrm>
            <a:prstGeom prst="roundRect">
              <a:avLst>
                <a:gd name="adj" fmla="val 5827"/>
              </a:avLst>
            </a:prstGeom>
            <a:gradFill flip="none" rotWithShape="1">
              <a:gsLst>
                <a:gs pos="0">
                  <a:schemeClr val="bg1">
                    <a:alpha val="0"/>
                  </a:schemeClr>
                </a:gs>
                <a:gs pos="65000">
                  <a:srgbClr val="FFFFFF"/>
                </a:gs>
                <a:gs pos="39000">
                  <a:schemeClr val="bg1"/>
                </a:gs>
                <a:gs pos="100000">
                  <a:schemeClr val="bg1">
                    <a:alpha val="0"/>
                  </a:schemeClr>
                </a:gs>
              </a:gsLst>
              <a:lin ang="5400000" scaled="0"/>
              <a:tileRect/>
            </a:gradFill>
            <a:ln>
              <a:noFill/>
            </a:ln>
            <a:effectLst>
              <a:outerShdw blurRad="357988" dist="188938" algn="ctr" rotWithShape="0">
                <a:srgbClr val="12C1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598" tIns="35798" rIns="71598" bIns="3579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43" name="组合 42">
              <a:extLst>
                <a:ext uri="{FF2B5EF4-FFF2-40B4-BE49-F238E27FC236}">
                  <a16:creationId xmlns:a16="http://schemas.microsoft.com/office/drawing/2014/main" id="{92838B1C-99DD-49AC-012A-C950B9205301}"/>
                </a:ext>
              </a:extLst>
            </p:cNvPr>
            <p:cNvGrpSpPr/>
            <p:nvPr/>
          </p:nvGrpSpPr>
          <p:grpSpPr>
            <a:xfrm>
              <a:off x="5783474" y="1347388"/>
              <a:ext cx="1769189" cy="616241"/>
              <a:chOff x="3686800" y="5024918"/>
              <a:chExt cx="1769189" cy="616241"/>
            </a:xfrm>
          </p:grpSpPr>
          <p:sp>
            <p:nvSpPr>
              <p:cNvPr id="45" name="椭圆 44">
                <a:extLst>
                  <a:ext uri="{FF2B5EF4-FFF2-40B4-BE49-F238E27FC236}">
                    <a16:creationId xmlns:a16="http://schemas.microsoft.com/office/drawing/2014/main" id="{09C998BB-D82C-9734-4CEF-4AD4A1995205}"/>
                  </a:ext>
                </a:extLst>
              </p:cNvPr>
              <p:cNvSpPr/>
              <p:nvPr/>
            </p:nvSpPr>
            <p:spPr>
              <a:xfrm>
                <a:off x="3686800" y="5024918"/>
                <a:ext cx="1769189" cy="516537"/>
              </a:xfrm>
              <a:prstGeom prst="ellipse">
                <a:avLst/>
              </a:prstGeom>
              <a:noFill/>
              <a:ln w="8701">
                <a:gradFill>
                  <a:gsLst>
                    <a:gs pos="0">
                      <a:srgbClr val="12C8C4">
                        <a:alpha val="0"/>
                      </a:srgbClr>
                    </a:gs>
                    <a:gs pos="100000">
                      <a:srgbClr val="12C8C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49" name="椭圆 48">
                <a:extLst>
                  <a:ext uri="{FF2B5EF4-FFF2-40B4-BE49-F238E27FC236}">
                    <a16:creationId xmlns:a16="http://schemas.microsoft.com/office/drawing/2014/main" id="{DA54C5D5-11BD-AB28-0B29-C58A41D26FE6}"/>
                  </a:ext>
                </a:extLst>
              </p:cNvPr>
              <p:cNvSpPr/>
              <p:nvPr/>
            </p:nvSpPr>
            <p:spPr>
              <a:xfrm>
                <a:off x="4004543" y="5226228"/>
                <a:ext cx="1133706" cy="269427"/>
              </a:xfrm>
              <a:prstGeom prst="ellipse">
                <a:avLst/>
              </a:prstGeom>
              <a:gradFill>
                <a:gsLst>
                  <a:gs pos="15000">
                    <a:srgbClr val="12C8C4">
                      <a:alpha val="0"/>
                    </a:srgbClr>
                  </a:gs>
                  <a:gs pos="100000">
                    <a:srgbClr val="12C8C4">
                      <a:alpha val="30000"/>
                    </a:srgbClr>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51" name="椭圆 50">
                <a:extLst>
                  <a:ext uri="{FF2B5EF4-FFF2-40B4-BE49-F238E27FC236}">
                    <a16:creationId xmlns:a16="http://schemas.microsoft.com/office/drawing/2014/main" id="{65B09542-3183-8A1A-5D1B-5B3B0227DD2A}"/>
                  </a:ext>
                </a:extLst>
              </p:cNvPr>
              <p:cNvSpPr/>
              <p:nvPr/>
            </p:nvSpPr>
            <p:spPr>
              <a:xfrm>
                <a:off x="3873704" y="5259762"/>
                <a:ext cx="1395385" cy="381397"/>
              </a:xfrm>
              <a:prstGeom prst="ellipse">
                <a:avLst/>
              </a:prstGeom>
              <a:noFill/>
              <a:ln w="5708">
                <a:gradFill>
                  <a:gsLst>
                    <a:gs pos="18000">
                      <a:srgbClr val="12C8C4">
                        <a:alpha val="0"/>
                      </a:srgbClr>
                    </a:gs>
                    <a:gs pos="100000">
                      <a:srgbClr val="12C8C4">
                        <a:alpha val="43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1098" tIns="20548" rIns="41098" bIns="2054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54" name="文本框 53">
                <a:extLst>
                  <a:ext uri="{FF2B5EF4-FFF2-40B4-BE49-F238E27FC236}">
                    <a16:creationId xmlns:a16="http://schemas.microsoft.com/office/drawing/2014/main" id="{62665875-45AD-6E3D-A294-A9C5A880AB40}"/>
                  </a:ext>
                </a:extLst>
              </p:cNvPr>
              <p:cNvSpPr txBox="1"/>
              <p:nvPr/>
            </p:nvSpPr>
            <p:spPr>
              <a:xfrm>
                <a:off x="4109730" y="5111068"/>
                <a:ext cx="923330" cy="276999"/>
              </a:xfrm>
              <a:prstGeom prst="rect">
                <a:avLst/>
              </a:prstGeom>
              <a:noFill/>
              <a:effectLst/>
            </p:spPr>
            <p:txBody>
              <a:bodyPr wrap="none" lIns="0" tIns="0" rIns="0" bIns="0" rtlCol="0">
                <a:spAutoFit/>
              </a:bodyPr>
              <a:lstStyle>
                <a:defPPr>
                  <a:defRPr lang="zh-CN"/>
                </a:defPPr>
                <a:lvl1pPr algn="ctr">
                  <a:defRPr sz="8800">
                    <a:gradFill>
                      <a:gsLst>
                        <a:gs pos="0">
                          <a:schemeClr val="accent1">
                            <a:lumMod val="70000"/>
                            <a:lumOff val="30000"/>
                          </a:schemeClr>
                        </a:gs>
                        <a:gs pos="100000">
                          <a:schemeClr val="accent1">
                            <a:lumMod val="92000"/>
                          </a:schemeClr>
                        </a:gs>
                      </a:gsLst>
                      <a:lin ang="4800000" scaled="0"/>
                    </a:gradFill>
                    <a:effectLst>
                      <a:reflection blurRad="76200" stA="48000" endPos="45500" dir="5400000" sy="-100000" algn="bl" rotWithShape="0"/>
                    </a:effectLst>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gradFill flip="none" rotWithShape="1">
                      <a:gsLst>
                        <a:gs pos="0">
                          <a:srgbClr val="18C897"/>
                        </a:gs>
                        <a:gs pos="100000">
                          <a:srgbClr val="12C8C4"/>
                        </a:gs>
                      </a:gsLst>
                      <a:lin ang="48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主要环节</a:t>
                </a:r>
              </a:p>
            </p:txBody>
          </p:sp>
        </p:grpSp>
      </p:grpSp>
      <p:sp>
        <p:nvSpPr>
          <p:cNvPr id="62" name="矩形 61">
            <a:extLst>
              <a:ext uri="{FF2B5EF4-FFF2-40B4-BE49-F238E27FC236}">
                <a16:creationId xmlns:a16="http://schemas.microsoft.com/office/drawing/2014/main" id="{41573B7F-1F8D-9E08-4873-07B546771693}"/>
              </a:ext>
            </a:extLst>
          </p:cNvPr>
          <p:cNvSpPr/>
          <p:nvPr/>
        </p:nvSpPr>
        <p:spPr>
          <a:xfrm>
            <a:off x="1975749" y="3083148"/>
            <a:ext cx="4066544" cy="404361"/>
          </a:xfrm>
          <a:prstGeom prst="rect">
            <a:avLst/>
          </a:prstGeom>
          <a:gradFill flip="none" rotWithShape="1">
            <a:gsLst>
              <a:gs pos="30000">
                <a:srgbClr val="FFFFFF"/>
              </a:gs>
              <a:gs pos="2000">
                <a:schemeClr val="bg1">
                  <a:alpha val="0"/>
                </a:schemeClr>
              </a:gs>
              <a:gs pos="70000">
                <a:srgbClr val="FFFFFF"/>
              </a:gs>
            </a:gsLst>
            <a:lin ang="16200000" scaled="0"/>
            <a:tileRect/>
          </a:gradFill>
          <a:ln w="3175" cap="flat" cmpd="sng" algn="ctr">
            <a:gradFill>
              <a:gsLst>
                <a:gs pos="0">
                  <a:srgbClr val="13C3BF"/>
                </a:gs>
                <a:gs pos="60000">
                  <a:srgbClr val="13C3BF">
                    <a:alpha val="6000"/>
                  </a:srgbClr>
                </a:gs>
                <a:gs pos="100000">
                  <a:srgbClr val="13C3BF">
                    <a:alpha val="0"/>
                  </a:srgb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63" name="梯形 62">
            <a:extLst>
              <a:ext uri="{FF2B5EF4-FFF2-40B4-BE49-F238E27FC236}">
                <a16:creationId xmlns:a16="http://schemas.microsoft.com/office/drawing/2014/main" id="{9157E262-6B0E-0939-97AC-C08ADDA54DA6}"/>
              </a:ext>
            </a:extLst>
          </p:cNvPr>
          <p:cNvSpPr/>
          <p:nvPr/>
        </p:nvSpPr>
        <p:spPr>
          <a:xfrm>
            <a:off x="1975749" y="2832541"/>
            <a:ext cx="4066544" cy="254842"/>
          </a:xfrm>
          <a:prstGeom prst="trapezoid">
            <a:avLst>
              <a:gd name="adj" fmla="val 355319"/>
            </a:avLst>
          </a:prstGeom>
          <a:gradFill flip="none" rotWithShape="1">
            <a:gsLst>
              <a:gs pos="0">
                <a:srgbClr val="ADF5E0">
                  <a:alpha val="0"/>
                </a:srgbClr>
              </a:gs>
              <a:gs pos="67000">
                <a:srgbClr val="ADF5E0">
                  <a:alpha val="20000"/>
                </a:srgbClr>
              </a:gs>
              <a:gs pos="100000">
                <a:srgbClr val="92F2D7">
                  <a:alpha val="40000"/>
                </a:srgbClr>
              </a:gs>
            </a:gsLst>
            <a:lin ang="5400000" scaled="1"/>
            <a:tileRect/>
          </a:gradFill>
          <a:ln w="3175" cap="rnd">
            <a:gradFill>
              <a:gsLst>
                <a:gs pos="0">
                  <a:srgbClr val="18C897">
                    <a:alpha val="0"/>
                  </a:srgbClr>
                </a:gs>
                <a:gs pos="100000">
                  <a:srgbClr val="13C3BF"/>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05" name="矩形: 圆角 104">
            <a:extLst>
              <a:ext uri="{FF2B5EF4-FFF2-40B4-BE49-F238E27FC236}">
                <a16:creationId xmlns:a16="http://schemas.microsoft.com/office/drawing/2014/main" id="{CE5F0A75-4804-B06E-4CEE-C0C6BE3B070E}"/>
              </a:ext>
            </a:extLst>
          </p:cNvPr>
          <p:cNvSpPr/>
          <p:nvPr/>
        </p:nvSpPr>
        <p:spPr>
          <a:xfrm>
            <a:off x="1825109" y="3031560"/>
            <a:ext cx="4367824" cy="40563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课题</a:t>
            </a:r>
            <a:r>
              <a:rPr kumimoji="0" lang="zh-CN" altLang="en-US"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二：</a:t>
            </a:r>
            <a:r>
              <a:rPr kumimoji="0" lang="zh-CN" altLang="en-US" sz="16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系统全程闭环，质量评价持续改进</a:t>
            </a:r>
          </a:p>
        </p:txBody>
      </p:sp>
      <p:sp>
        <p:nvSpPr>
          <p:cNvPr id="64" name="梯形 63">
            <a:extLst>
              <a:ext uri="{FF2B5EF4-FFF2-40B4-BE49-F238E27FC236}">
                <a16:creationId xmlns:a16="http://schemas.microsoft.com/office/drawing/2014/main" id="{B280C0F0-99E3-8D41-2854-047624AC77B6}"/>
              </a:ext>
            </a:extLst>
          </p:cNvPr>
          <p:cNvSpPr/>
          <p:nvPr/>
        </p:nvSpPr>
        <p:spPr>
          <a:xfrm>
            <a:off x="3759715" y="4407767"/>
            <a:ext cx="4672569" cy="254842"/>
          </a:xfrm>
          <a:prstGeom prst="trapezoid">
            <a:avLst>
              <a:gd name="adj" fmla="val 440536"/>
            </a:avLst>
          </a:prstGeom>
          <a:gradFill flip="none" rotWithShape="1">
            <a:gsLst>
              <a:gs pos="0">
                <a:srgbClr val="ADF5E0">
                  <a:alpha val="0"/>
                </a:srgbClr>
              </a:gs>
              <a:gs pos="67000">
                <a:srgbClr val="ADF5E0">
                  <a:alpha val="20000"/>
                </a:srgbClr>
              </a:gs>
              <a:gs pos="100000">
                <a:srgbClr val="92F2D7">
                  <a:alpha val="40000"/>
                </a:srgbClr>
              </a:gs>
            </a:gsLst>
            <a:lin ang="5400000" scaled="1"/>
            <a:tileRect/>
          </a:gradFill>
          <a:ln w="3175" cap="rnd">
            <a:gradFill>
              <a:gsLst>
                <a:gs pos="0">
                  <a:srgbClr val="18C897">
                    <a:alpha val="0"/>
                  </a:srgbClr>
                </a:gs>
                <a:gs pos="100000">
                  <a:srgbClr val="13C3BF"/>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65" name="矩形 64">
            <a:extLst>
              <a:ext uri="{FF2B5EF4-FFF2-40B4-BE49-F238E27FC236}">
                <a16:creationId xmlns:a16="http://schemas.microsoft.com/office/drawing/2014/main" id="{F56E29BF-09E7-B73B-C7F0-7EA0447B3977}"/>
              </a:ext>
            </a:extLst>
          </p:cNvPr>
          <p:cNvSpPr/>
          <p:nvPr/>
        </p:nvSpPr>
        <p:spPr>
          <a:xfrm>
            <a:off x="3759715" y="4662063"/>
            <a:ext cx="4672571" cy="404361"/>
          </a:xfrm>
          <a:prstGeom prst="rect">
            <a:avLst/>
          </a:prstGeom>
          <a:gradFill flip="none" rotWithShape="1">
            <a:gsLst>
              <a:gs pos="30000">
                <a:srgbClr val="FFFFFF"/>
              </a:gs>
              <a:gs pos="0">
                <a:schemeClr val="bg1">
                  <a:alpha val="0"/>
                </a:schemeClr>
              </a:gs>
              <a:gs pos="70000">
                <a:srgbClr val="FFFFFF"/>
              </a:gs>
            </a:gsLst>
            <a:lin ang="16200000" scaled="0"/>
            <a:tileRect/>
          </a:gradFill>
          <a:ln w="3175" cap="flat" cmpd="sng" algn="ctr">
            <a:gradFill>
              <a:gsLst>
                <a:gs pos="0">
                  <a:srgbClr val="13C3BF"/>
                </a:gs>
                <a:gs pos="60000">
                  <a:srgbClr val="13C3BF">
                    <a:alpha val="6000"/>
                  </a:srgbClr>
                </a:gs>
                <a:gs pos="100000">
                  <a:srgbClr val="13C3BF">
                    <a:alpha val="0"/>
                  </a:srgb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98" name="组合 97">
            <a:extLst>
              <a:ext uri="{FF2B5EF4-FFF2-40B4-BE49-F238E27FC236}">
                <a16:creationId xmlns:a16="http://schemas.microsoft.com/office/drawing/2014/main" id="{C73C4039-CC12-9195-3769-31189FB50AA4}"/>
              </a:ext>
            </a:extLst>
          </p:cNvPr>
          <p:cNvGrpSpPr/>
          <p:nvPr>
            <p:custDataLst>
              <p:tags r:id="rId3"/>
            </p:custDataLst>
          </p:nvPr>
        </p:nvGrpSpPr>
        <p:grpSpPr>
          <a:xfrm>
            <a:off x="5114054" y="3880708"/>
            <a:ext cx="1963892" cy="817388"/>
            <a:chOff x="5093140" y="945767"/>
            <a:chExt cx="1963892" cy="817388"/>
          </a:xfrm>
        </p:grpSpPr>
        <p:sp>
          <p:nvSpPr>
            <p:cNvPr id="99" name="矩形: 圆角 98">
              <a:extLst>
                <a:ext uri="{FF2B5EF4-FFF2-40B4-BE49-F238E27FC236}">
                  <a16:creationId xmlns:a16="http://schemas.microsoft.com/office/drawing/2014/main" id="{0311467F-9CAC-C510-9626-5FA9F52253EE}"/>
                </a:ext>
              </a:extLst>
            </p:cNvPr>
            <p:cNvSpPr/>
            <p:nvPr>
              <p:custDataLst>
                <p:tags r:id="rId6"/>
              </p:custDataLst>
            </p:nvPr>
          </p:nvSpPr>
          <p:spPr>
            <a:xfrm>
              <a:off x="5093140" y="945767"/>
              <a:ext cx="1963892" cy="817388"/>
            </a:xfrm>
            <a:prstGeom prst="roundRect">
              <a:avLst>
                <a:gd name="adj" fmla="val 5827"/>
              </a:avLst>
            </a:prstGeom>
            <a:gradFill flip="none" rotWithShape="1">
              <a:gsLst>
                <a:gs pos="0">
                  <a:schemeClr val="bg1">
                    <a:alpha val="0"/>
                  </a:schemeClr>
                </a:gs>
                <a:gs pos="65000">
                  <a:srgbClr val="FFFFFF"/>
                </a:gs>
                <a:gs pos="39000">
                  <a:schemeClr val="bg1"/>
                </a:gs>
                <a:gs pos="100000">
                  <a:schemeClr val="bg1">
                    <a:alpha val="0"/>
                  </a:schemeClr>
                </a:gs>
              </a:gsLst>
              <a:lin ang="5400000" scaled="0"/>
              <a:tileRect/>
            </a:gradFill>
            <a:ln>
              <a:noFill/>
            </a:ln>
            <a:effectLst>
              <a:outerShdw blurRad="357988" dist="188938" algn="ctr" rotWithShape="0">
                <a:srgbClr val="12C1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598" tIns="35798" rIns="71598" bIns="3579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00" name="组合 99">
              <a:extLst>
                <a:ext uri="{FF2B5EF4-FFF2-40B4-BE49-F238E27FC236}">
                  <a16:creationId xmlns:a16="http://schemas.microsoft.com/office/drawing/2014/main" id="{BEC4B193-F163-6921-C4F0-C0820F9546E5}"/>
                </a:ext>
              </a:extLst>
            </p:cNvPr>
            <p:cNvGrpSpPr/>
            <p:nvPr/>
          </p:nvGrpSpPr>
          <p:grpSpPr>
            <a:xfrm>
              <a:off x="5190493" y="1046340"/>
              <a:ext cx="1769189" cy="616244"/>
              <a:chOff x="3093819" y="4723870"/>
              <a:chExt cx="1769189" cy="616244"/>
            </a:xfrm>
          </p:grpSpPr>
          <p:sp>
            <p:nvSpPr>
              <p:cNvPr id="101" name="椭圆 100">
                <a:extLst>
                  <a:ext uri="{FF2B5EF4-FFF2-40B4-BE49-F238E27FC236}">
                    <a16:creationId xmlns:a16="http://schemas.microsoft.com/office/drawing/2014/main" id="{CE171B3A-A951-9DA7-5836-369C84CF8106}"/>
                  </a:ext>
                </a:extLst>
              </p:cNvPr>
              <p:cNvSpPr/>
              <p:nvPr/>
            </p:nvSpPr>
            <p:spPr>
              <a:xfrm>
                <a:off x="3093819" y="4723870"/>
                <a:ext cx="1769189" cy="516537"/>
              </a:xfrm>
              <a:prstGeom prst="ellipse">
                <a:avLst/>
              </a:prstGeom>
              <a:noFill/>
              <a:ln w="8701">
                <a:gradFill>
                  <a:gsLst>
                    <a:gs pos="0">
                      <a:srgbClr val="12C8C4">
                        <a:alpha val="0"/>
                      </a:srgbClr>
                    </a:gs>
                    <a:gs pos="100000">
                      <a:srgbClr val="12C8C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02" name="椭圆 101">
                <a:extLst>
                  <a:ext uri="{FF2B5EF4-FFF2-40B4-BE49-F238E27FC236}">
                    <a16:creationId xmlns:a16="http://schemas.microsoft.com/office/drawing/2014/main" id="{2E678C3E-F778-2C07-2959-2B23B3F57312}"/>
                  </a:ext>
                </a:extLst>
              </p:cNvPr>
              <p:cNvSpPr/>
              <p:nvPr/>
            </p:nvSpPr>
            <p:spPr>
              <a:xfrm>
                <a:off x="3411561" y="4925180"/>
                <a:ext cx="1133706" cy="269427"/>
              </a:xfrm>
              <a:prstGeom prst="ellipse">
                <a:avLst/>
              </a:prstGeom>
              <a:gradFill>
                <a:gsLst>
                  <a:gs pos="15000">
                    <a:srgbClr val="12C8C4">
                      <a:alpha val="0"/>
                    </a:srgbClr>
                  </a:gs>
                  <a:gs pos="100000">
                    <a:srgbClr val="12C8C4">
                      <a:alpha val="30000"/>
                    </a:srgbClr>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03" name="椭圆 102">
                <a:extLst>
                  <a:ext uri="{FF2B5EF4-FFF2-40B4-BE49-F238E27FC236}">
                    <a16:creationId xmlns:a16="http://schemas.microsoft.com/office/drawing/2014/main" id="{C16E24DC-C231-9A87-FFCF-148428D7746B}"/>
                  </a:ext>
                </a:extLst>
              </p:cNvPr>
              <p:cNvSpPr/>
              <p:nvPr/>
            </p:nvSpPr>
            <p:spPr>
              <a:xfrm>
                <a:off x="3280723" y="4958717"/>
                <a:ext cx="1395385" cy="381397"/>
              </a:xfrm>
              <a:prstGeom prst="ellipse">
                <a:avLst/>
              </a:prstGeom>
              <a:noFill/>
              <a:ln w="5708">
                <a:gradFill>
                  <a:gsLst>
                    <a:gs pos="18000">
                      <a:srgbClr val="12C8C4">
                        <a:alpha val="0"/>
                      </a:srgbClr>
                    </a:gs>
                    <a:gs pos="100000">
                      <a:srgbClr val="12C8C4">
                        <a:alpha val="43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1098" tIns="20548" rIns="41098" bIns="2054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04" name="文本框 103">
                <a:extLst>
                  <a:ext uri="{FF2B5EF4-FFF2-40B4-BE49-F238E27FC236}">
                    <a16:creationId xmlns:a16="http://schemas.microsoft.com/office/drawing/2014/main" id="{9448D2B7-D087-3B6A-DA22-B1C1937C6D6B}"/>
                  </a:ext>
                </a:extLst>
              </p:cNvPr>
              <p:cNvSpPr txBox="1"/>
              <p:nvPr/>
            </p:nvSpPr>
            <p:spPr>
              <a:xfrm>
                <a:off x="3516747" y="4810023"/>
                <a:ext cx="923330" cy="276999"/>
              </a:xfrm>
              <a:prstGeom prst="rect">
                <a:avLst/>
              </a:prstGeom>
              <a:noFill/>
              <a:effectLst/>
            </p:spPr>
            <p:txBody>
              <a:bodyPr wrap="none" lIns="0" tIns="0" rIns="0" bIns="0" rtlCol="0">
                <a:spAutoFit/>
              </a:bodyPr>
              <a:lstStyle>
                <a:defPPr>
                  <a:defRPr lang="zh-CN"/>
                </a:defPPr>
                <a:lvl1pPr algn="ctr">
                  <a:defRPr sz="8800">
                    <a:gradFill>
                      <a:gsLst>
                        <a:gs pos="0">
                          <a:schemeClr val="accent1">
                            <a:lumMod val="70000"/>
                            <a:lumOff val="30000"/>
                          </a:schemeClr>
                        </a:gs>
                        <a:gs pos="100000">
                          <a:schemeClr val="accent1">
                            <a:lumMod val="92000"/>
                          </a:schemeClr>
                        </a:gs>
                      </a:gsLst>
                      <a:lin ang="4800000" scaled="0"/>
                    </a:gradFill>
                    <a:effectLst>
                      <a:reflection blurRad="76200" stA="48000" endPos="45500" dir="5400000" sy="-100000" algn="bl" rotWithShape="0"/>
                    </a:effectLst>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gradFill flip="none" rotWithShape="1">
                      <a:gsLst>
                        <a:gs pos="0">
                          <a:srgbClr val="18C897"/>
                        </a:gs>
                        <a:gs pos="100000">
                          <a:srgbClr val="12C8C4"/>
                        </a:gs>
                      </a:gsLst>
                      <a:lin ang="48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技术研发</a:t>
                </a:r>
              </a:p>
            </p:txBody>
          </p:sp>
        </p:grpSp>
      </p:grpSp>
      <p:sp>
        <p:nvSpPr>
          <p:cNvPr id="107" name="矩形: 圆角 106">
            <a:extLst>
              <a:ext uri="{FF2B5EF4-FFF2-40B4-BE49-F238E27FC236}">
                <a16:creationId xmlns:a16="http://schemas.microsoft.com/office/drawing/2014/main" id="{ADD75F72-7D17-4A51-03DF-476375E58A04}"/>
              </a:ext>
            </a:extLst>
          </p:cNvPr>
          <p:cNvSpPr/>
          <p:nvPr/>
        </p:nvSpPr>
        <p:spPr>
          <a:xfrm>
            <a:off x="4269873" y="4597525"/>
            <a:ext cx="3652254" cy="40563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课题</a:t>
            </a:r>
            <a:r>
              <a:rPr kumimoji="0" lang="zh-CN" altLang="en-US"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四：</a:t>
            </a:r>
            <a:r>
              <a:rPr kumimoji="0" lang="zh-CN" altLang="en-US" sz="16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医学自然语言结构化处理系统</a:t>
            </a:r>
          </a:p>
        </p:txBody>
      </p:sp>
      <p:sp>
        <p:nvSpPr>
          <p:cNvPr id="66" name="矩形 65">
            <a:extLst>
              <a:ext uri="{FF2B5EF4-FFF2-40B4-BE49-F238E27FC236}">
                <a16:creationId xmlns:a16="http://schemas.microsoft.com/office/drawing/2014/main" id="{708D4B79-70A7-672B-4D34-24DD4F159CC5}"/>
              </a:ext>
            </a:extLst>
          </p:cNvPr>
          <p:cNvSpPr/>
          <p:nvPr/>
        </p:nvSpPr>
        <p:spPr>
          <a:xfrm>
            <a:off x="3759715" y="6238253"/>
            <a:ext cx="4672571" cy="404361"/>
          </a:xfrm>
          <a:prstGeom prst="rect">
            <a:avLst/>
          </a:prstGeom>
          <a:gradFill flip="none" rotWithShape="1">
            <a:gsLst>
              <a:gs pos="30000">
                <a:srgbClr val="FFFFFF"/>
              </a:gs>
              <a:gs pos="0">
                <a:schemeClr val="bg1">
                  <a:alpha val="0"/>
                </a:schemeClr>
              </a:gs>
              <a:gs pos="70000">
                <a:srgbClr val="FFFFFF"/>
              </a:gs>
            </a:gsLst>
            <a:lin ang="16200000" scaled="0"/>
            <a:tileRect/>
          </a:gradFill>
          <a:ln w="3175" cap="flat" cmpd="sng" algn="ctr">
            <a:gradFill>
              <a:gsLst>
                <a:gs pos="0">
                  <a:srgbClr val="13C3BF"/>
                </a:gs>
                <a:gs pos="60000">
                  <a:srgbClr val="13C3BF">
                    <a:alpha val="6000"/>
                  </a:srgbClr>
                </a:gs>
                <a:gs pos="100000">
                  <a:srgbClr val="13C3BF">
                    <a:alpha val="0"/>
                  </a:srgb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67" name="梯形 66">
            <a:extLst>
              <a:ext uri="{FF2B5EF4-FFF2-40B4-BE49-F238E27FC236}">
                <a16:creationId xmlns:a16="http://schemas.microsoft.com/office/drawing/2014/main" id="{5BBC2FB6-E256-7D58-4735-4B9459B3D57E}"/>
              </a:ext>
            </a:extLst>
          </p:cNvPr>
          <p:cNvSpPr/>
          <p:nvPr/>
        </p:nvSpPr>
        <p:spPr>
          <a:xfrm>
            <a:off x="3759715" y="5981296"/>
            <a:ext cx="4672570" cy="254842"/>
          </a:xfrm>
          <a:prstGeom prst="trapezoid">
            <a:avLst>
              <a:gd name="adj" fmla="val 440536"/>
            </a:avLst>
          </a:prstGeom>
          <a:gradFill flip="none" rotWithShape="1">
            <a:gsLst>
              <a:gs pos="0">
                <a:srgbClr val="ADF5E0">
                  <a:alpha val="0"/>
                </a:srgbClr>
              </a:gs>
              <a:gs pos="67000">
                <a:srgbClr val="ADF5E0">
                  <a:alpha val="20000"/>
                </a:srgbClr>
              </a:gs>
              <a:gs pos="100000">
                <a:srgbClr val="92F2D7">
                  <a:alpha val="40000"/>
                </a:srgbClr>
              </a:gs>
            </a:gsLst>
            <a:lin ang="5400000" scaled="1"/>
            <a:tileRect/>
          </a:gradFill>
          <a:ln w="3175" cap="rnd">
            <a:gradFill>
              <a:gsLst>
                <a:gs pos="0">
                  <a:srgbClr val="18C897">
                    <a:alpha val="0"/>
                  </a:srgbClr>
                </a:gs>
                <a:gs pos="100000">
                  <a:srgbClr val="13C3BF"/>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08" name="矩形: 圆角 107">
            <a:extLst>
              <a:ext uri="{FF2B5EF4-FFF2-40B4-BE49-F238E27FC236}">
                <a16:creationId xmlns:a16="http://schemas.microsoft.com/office/drawing/2014/main" id="{F8FBB962-60A2-4803-4447-E0617638865F}"/>
              </a:ext>
            </a:extLst>
          </p:cNvPr>
          <p:cNvSpPr/>
          <p:nvPr/>
        </p:nvSpPr>
        <p:spPr>
          <a:xfrm>
            <a:off x="4009021" y="6172869"/>
            <a:ext cx="4173959" cy="40563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课题</a:t>
            </a:r>
            <a:r>
              <a:rPr kumimoji="0" lang="zh-CN" altLang="en-US" sz="1600" b="1" i="0" u="none" strike="noStrike" kern="1200" cap="none" spc="0" normalizeH="0" baseline="0" noProof="0" dirty="0">
                <a:ln w="3175">
                  <a:solidFill>
                    <a:srgbClr val="12C0C1"/>
                  </a:solidFill>
                </a:ln>
                <a:solidFill>
                  <a:prstClr val="white"/>
                </a:solidFill>
                <a:effectLst>
                  <a:outerShdw blurRad="38100" dist="38100" dir="2700000" algn="tl">
                    <a:srgbClr val="12C0C1">
                      <a:alpha val="43000"/>
                    </a:srgbClr>
                  </a:outerShdw>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五：</a:t>
            </a:r>
            <a:r>
              <a:rPr kumimoji="0" lang="zh-CN" altLang="en-US" sz="16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综合服务数据库云平台建设</a:t>
            </a:r>
          </a:p>
        </p:txBody>
      </p:sp>
      <p:grpSp>
        <p:nvGrpSpPr>
          <p:cNvPr id="91" name="组合 90">
            <a:extLst>
              <a:ext uri="{FF2B5EF4-FFF2-40B4-BE49-F238E27FC236}">
                <a16:creationId xmlns:a16="http://schemas.microsoft.com/office/drawing/2014/main" id="{ACC60A08-AB7F-1C1A-068F-82148CE34351}"/>
              </a:ext>
            </a:extLst>
          </p:cNvPr>
          <p:cNvGrpSpPr/>
          <p:nvPr>
            <p:custDataLst>
              <p:tags r:id="rId4"/>
            </p:custDataLst>
          </p:nvPr>
        </p:nvGrpSpPr>
        <p:grpSpPr>
          <a:xfrm>
            <a:off x="5114054" y="5453272"/>
            <a:ext cx="1963892" cy="817388"/>
            <a:chOff x="5109304" y="631978"/>
            <a:chExt cx="1963892" cy="817388"/>
          </a:xfrm>
        </p:grpSpPr>
        <p:sp>
          <p:nvSpPr>
            <p:cNvPr id="92" name="矩形: 圆角 91">
              <a:extLst>
                <a:ext uri="{FF2B5EF4-FFF2-40B4-BE49-F238E27FC236}">
                  <a16:creationId xmlns:a16="http://schemas.microsoft.com/office/drawing/2014/main" id="{7A6246C1-0DAC-2B14-87E1-A7A857DA99A0}"/>
                </a:ext>
              </a:extLst>
            </p:cNvPr>
            <p:cNvSpPr/>
            <p:nvPr>
              <p:custDataLst>
                <p:tags r:id="rId5"/>
              </p:custDataLst>
            </p:nvPr>
          </p:nvSpPr>
          <p:spPr>
            <a:xfrm>
              <a:off x="5109304" y="631978"/>
              <a:ext cx="1963892" cy="817388"/>
            </a:xfrm>
            <a:prstGeom prst="roundRect">
              <a:avLst>
                <a:gd name="adj" fmla="val 5827"/>
              </a:avLst>
            </a:prstGeom>
            <a:gradFill flip="none" rotWithShape="1">
              <a:gsLst>
                <a:gs pos="0">
                  <a:schemeClr val="bg1">
                    <a:alpha val="0"/>
                  </a:schemeClr>
                </a:gs>
                <a:gs pos="65000">
                  <a:srgbClr val="FFFFFF"/>
                </a:gs>
                <a:gs pos="39000">
                  <a:schemeClr val="bg1"/>
                </a:gs>
                <a:gs pos="100000">
                  <a:schemeClr val="bg1">
                    <a:alpha val="0"/>
                  </a:schemeClr>
                </a:gs>
              </a:gsLst>
              <a:lin ang="5400000" scaled="0"/>
              <a:tileRect/>
            </a:gradFill>
            <a:ln>
              <a:noFill/>
            </a:ln>
            <a:effectLst>
              <a:outerShdw blurRad="357988" dist="188938" algn="ctr" rotWithShape="0">
                <a:srgbClr val="12C1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598" tIns="35798" rIns="71598" bIns="3579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93" name="组合 92">
              <a:extLst>
                <a:ext uri="{FF2B5EF4-FFF2-40B4-BE49-F238E27FC236}">
                  <a16:creationId xmlns:a16="http://schemas.microsoft.com/office/drawing/2014/main" id="{3704D20E-82E6-D86A-F6A8-3F99E510089A}"/>
                </a:ext>
              </a:extLst>
            </p:cNvPr>
            <p:cNvGrpSpPr/>
            <p:nvPr/>
          </p:nvGrpSpPr>
          <p:grpSpPr>
            <a:xfrm>
              <a:off x="5206656" y="732551"/>
              <a:ext cx="1769189" cy="616243"/>
              <a:chOff x="3109982" y="4410081"/>
              <a:chExt cx="1769189" cy="616243"/>
            </a:xfrm>
          </p:grpSpPr>
          <p:sp>
            <p:nvSpPr>
              <p:cNvPr id="94" name="椭圆 93">
                <a:extLst>
                  <a:ext uri="{FF2B5EF4-FFF2-40B4-BE49-F238E27FC236}">
                    <a16:creationId xmlns:a16="http://schemas.microsoft.com/office/drawing/2014/main" id="{87920C7C-4667-14DC-F371-679891F43697}"/>
                  </a:ext>
                </a:extLst>
              </p:cNvPr>
              <p:cNvSpPr/>
              <p:nvPr/>
            </p:nvSpPr>
            <p:spPr>
              <a:xfrm>
                <a:off x="3109982" y="4410081"/>
                <a:ext cx="1769189" cy="516537"/>
              </a:xfrm>
              <a:prstGeom prst="ellipse">
                <a:avLst/>
              </a:prstGeom>
              <a:noFill/>
              <a:ln w="8701">
                <a:gradFill>
                  <a:gsLst>
                    <a:gs pos="0">
                      <a:srgbClr val="12C8C4">
                        <a:alpha val="0"/>
                      </a:srgbClr>
                    </a:gs>
                    <a:gs pos="100000">
                      <a:srgbClr val="12C8C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95" name="椭圆 94">
                <a:extLst>
                  <a:ext uri="{FF2B5EF4-FFF2-40B4-BE49-F238E27FC236}">
                    <a16:creationId xmlns:a16="http://schemas.microsoft.com/office/drawing/2014/main" id="{74C6E7DF-B960-FEFD-83BA-95DDBF54926B}"/>
                  </a:ext>
                </a:extLst>
              </p:cNvPr>
              <p:cNvSpPr/>
              <p:nvPr/>
            </p:nvSpPr>
            <p:spPr>
              <a:xfrm>
                <a:off x="3427725" y="4611391"/>
                <a:ext cx="1133706" cy="269427"/>
              </a:xfrm>
              <a:prstGeom prst="ellipse">
                <a:avLst/>
              </a:prstGeom>
              <a:gradFill>
                <a:gsLst>
                  <a:gs pos="15000">
                    <a:srgbClr val="12C8C4">
                      <a:alpha val="0"/>
                    </a:srgbClr>
                  </a:gs>
                  <a:gs pos="100000">
                    <a:srgbClr val="12C8C4">
                      <a:alpha val="30000"/>
                    </a:srgbClr>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41098" tIns="20548" rIns="41098" bIns="205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96" name="椭圆 95">
                <a:extLst>
                  <a:ext uri="{FF2B5EF4-FFF2-40B4-BE49-F238E27FC236}">
                    <a16:creationId xmlns:a16="http://schemas.microsoft.com/office/drawing/2014/main" id="{8B26BFA6-C5B4-FC17-3BBD-10A7C04CB87C}"/>
                  </a:ext>
                </a:extLst>
              </p:cNvPr>
              <p:cNvSpPr/>
              <p:nvPr/>
            </p:nvSpPr>
            <p:spPr>
              <a:xfrm>
                <a:off x="3296886" y="4644927"/>
                <a:ext cx="1395385" cy="381397"/>
              </a:xfrm>
              <a:prstGeom prst="ellipse">
                <a:avLst/>
              </a:prstGeom>
              <a:noFill/>
              <a:ln w="5708">
                <a:gradFill>
                  <a:gsLst>
                    <a:gs pos="18000">
                      <a:srgbClr val="12C8C4">
                        <a:alpha val="0"/>
                      </a:srgbClr>
                    </a:gs>
                    <a:gs pos="100000">
                      <a:srgbClr val="12C8C4">
                        <a:alpha val="43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1098" tIns="20548" rIns="41098" bIns="2054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97" name="文本框 96">
                <a:extLst>
                  <a:ext uri="{FF2B5EF4-FFF2-40B4-BE49-F238E27FC236}">
                    <a16:creationId xmlns:a16="http://schemas.microsoft.com/office/drawing/2014/main" id="{9B5C9753-F7EB-08E1-EB8B-ECFF4A3C5791}"/>
                  </a:ext>
                </a:extLst>
              </p:cNvPr>
              <p:cNvSpPr txBox="1"/>
              <p:nvPr/>
            </p:nvSpPr>
            <p:spPr>
              <a:xfrm>
                <a:off x="3532910" y="4496232"/>
                <a:ext cx="923330" cy="276999"/>
              </a:xfrm>
              <a:prstGeom prst="rect">
                <a:avLst/>
              </a:prstGeom>
              <a:noFill/>
              <a:effectLst/>
            </p:spPr>
            <p:txBody>
              <a:bodyPr wrap="none" lIns="0" tIns="0" rIns="0" bIns="0" rtlCol="0">
                <a:spAutoFit/>
              </a:bodyPr>
              <a:lstStyle>
                <a:defPPr>
                  <a:defRPr lang="zh-CN"/>
                </a:defPPr>
                <a:lvl1pPr algn="ctr">
                  <a:defRPr sz="8800">
                    <a:gradFill>
                      <a:gsLst>
                        <a:gs pos="0">
                          <a:schemeClr val="accent1">
                            <a:lumMod val="70000"/>
                            <a:lumOff val="30000"/>
                          </a:schemeClr>
                        </a:gs>
                        <a:gs pos="100000">
                          <a:schemeClr val="accent1">
                            <a:lumMod val="92000"/>
                          </a:schemeClr>
                        </a:gs>
                      </a:gsLst>
                      <a:lin ang="4800000" scaled="0"/>
                    </a:gradFill>
                    <a:effectLst>
                      <a:reflection blurRad="76200" stA="48000" endPos="45500" dir="5400000" sy="-100000" algn="bl" rotWithShape="0"/>
                    </a:effectLst>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gradFill flip="none" rotWithShape="1">
                      <a:gsLst>
                        <a:gs pos="0">
                          <a:srgbClr val="18C897"/>
                        </a:gs>
                        <a:gs pos="100000">
                          <a:srgbClr val="12C8C4"/>
                        </a:gs>
                      </a:gsLst>
                      <a:lin ang="48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平台建设</a:t>
                </a:r>
              </a:p>
            </p:txBody>
          </p:sp>
        </p:grpSp>
      </p:grpSp>
      <p:sp>
        <p:nvSpPr>
          <p:cNvPr id="124" name="文本框 123">
            <a:extLst>
              <a:ext uri="{FF2B5EF4-FFF2-40B4-BE49-F238E27FC236}">
                <a16:creationId xmlns:a16="http://schemas.microsoft.com/office/drawing/2014/main" id="{78230FA9-AEE0-3094-A330-7DCBCE8040B6}"/>
              </a:ext>
            </a:extLst>
          </p:cNvPr>
          <p:cNvSpPr txBox="1"/>
          <p:nvPr/>
        </p:nvSpPr>
        <p:spPr>
          <a:xfrm>
            <a:off x="4079009" y="1934380"/>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效果反馈</a:t>
            </a:r>
          </a:p>
        </p:txBody>
      </p:sp>
      <p:sp>
        <p:nvSpPr>
          <p:cNvPr id="125" name="文本框 124">
            <a:extLst>
              <a:ext uri="{FF2B5EF4-FFF2-40B4-BE49-F238E27FC236}">
                <a16:creationId xmlns:a16="http://schemas.microsoft.com/office/drawing/2014/main" id="{3CD96868-F622-ACD5-7734-1AC874C674B3}"/>
              </a:ext>
            </a:extLst>
          </p:cNvPr>
          <p:cNvSpPr txBox="1"/>
          <p:nvPr/>
        </p:nvSpPr>
        <p:spPr>
          <a:xfrm>
            <a:off x="2991715" y="1934380"/>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成果转化</a:t>
            </a:r>
          </a:p>
        </p:txBody>
      </p:sp>
      <p:sp>
        <p:nvSpPr>
          <p:cNvPr id="129" name="文本框 128">
            <a:extLst>
              <a:ext uri="{FF2B5EF4-FFF2-40B4-BE49-F238E27FC236}">
                <a16:creationId xmlns:a16="http://schemas.microsoft.com/office/drawing/2014/main" id="{C83E97B7-DE2B-5BA7-3349-9BCA114FAD1D}"/>
              </a:ext>
            </a:extLst>
          </p:cNvPr>
          <p:cNvSpPr txBox="1"/>
          <p:nvPr/>
        </p:nvSpPr>
        <p:spPr>
          <a:xfrm>
            <a:off x="8252969" y="1934380"/>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效果反馈</a:t>
            </a:r>
          </a:p>
        </p:txBody>
      </p:sp>
      <p:sp>
        <p:nvSpPr>
          <p:cNvPr id="130" name="文本框 129">
            <a:extLst>
              <a:ext uri="{FF2B5EF4-FFF2-40B4-BE49-F238E27FC236}">
                <a16:creationId xmlns:a16="http://schemas.microsoft.com/office/drawing/2014/main" id="{D182C982-ADA4-791D-7FAB-CAE1E8C975DA}"/>
              </a:ext>
            </a:extLst>
          </p:cNvPr>
          <p:cNvSpPr txBox="1"/>
          <p:nvPr/>
        </p:nvSpPr>
        <p:spPr>
          <a:xfrm>
            <a:off x="7165675" y="1934380"/>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成果转化</a:t>
            </a:r>
          </a:p>
        </p:txBody>
      </p:sp>
      <p:sp>
        <p:nvSpPr>
          <p:cNvPr id="134" name="文本框 133">
            <a:extLst>
              <a:ext uri="{FF2B5EF4-FFF2-40B4-BE49-F238E27FC236}">
                <a16:creationId xmlns:a16="http://schemas.microsoft.com/office/drawing/2014/main" id="{B1BA20D5-7D22-D019-963A-FB9A2FBE771C}"/>
              </a:ext>
            </a:extLst>
          </p:cNvPr>
          <p:cNvSpPr txBox="1"/>
          <p:nvPr/>
        </p:nvSpPr>
        <p:spPr>
          <a:xfrm>
            <a:off x="6165989" y="3548784"/>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验证优化</a:t>
            </a:r>
          </a:p>
        </p:txBody>
      </p:sp>
      <p:sp>
        <p:nvSpPr>
          <p:cNvPr id="135" name="文本框 134">
            <a:extLst>
              <a:ext uri="{FF2B5EF4-FFF2-40B4-BE49-F238E27FC236}">
                <a16:creationId xmlns:a16="http://schemas.microsoft.com/office/drawing/2014/main" id="{D26D3AE9-97F3-FC6A-DA90-58BF4A06EE73}"/>
              </a:ext>
            </a:extLst>
          </p:cNvPr>
          <p:cNvSpPr txBox="1"/>
          <p:nvPr/>
        </p:nvSpPr>
        <p:spPr>
          <a:xfrm>
            <a:off x="5078695" y="3548784"/>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应用实践</a:t>
            </a:r>
          </a:p>
        </p:txBody>
      </p:sp>
      <p:sp>
        <p:nvSpPr>
          <p:cNvPr id="150" name="文本框 149">
            <a:extLst>
              <a:ext uri="{FF2B5EF4-FFF2-40B4-BE49-F238E27FC236}">
                <a16:creationId xmlns:a16="http://schemas.microsoft.com/office/drawing/2014/main" id="{2A1723B7-7279-4788-CB15-1EAE6883171E}"/>
              </a:ext>
            </a:extLst>
          </p:cNvPr>
          <p:cNvSpPr txBox="1"/>
          <p:nvPr/>
        </p:nvSpPr>
        <p:spPr>
          <a:xfrm>
            <a:off x="6165989" y="5121349"/>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建设推广</a:t>
            </a:r>
          </a:p>
        </p:txBody>
      </p:sp>
      <p:sp>
        <p:nvSpPr>
          <p:cNvPr id="151" name="文本框 150">
            <a:extLst>
              <a:ext uri="{FF2B5EF4-FFF2-40B4-BE49-F238E27FC236}">
                <a16:creationId xmlns:a16="http://schemas.microsoft.com/office/drawing/2014/main" id="{178070E7-A254-1EF5-C5BA-CFF04AB29893}"/>
              </a:ext>
            </a:extLst>
          </p:cNvPr>
          <p:cNvSpPr txBox="1"/>
          <p:nvPr/>
        </p:nvSpPr>
        <p:spPr>
          <a:xfrm>
            <a:off x="5078695" y="5121349"/>
            <a:ext cx="947316"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专员质控</a:t>
            </a:r>
          </a:p>
        </p:txBody>
      </p:sp>
      <p:sp>
        <p:nvSpPr>
          <p:cNvPr id="165" name="矩形: 对角圆角 164">
            <a:extLst>
              <a:ext uri="{FF2B5EF4-FFF2-40B4-BE49-F238E27FC236}">
                <a16:creationId xmlns:a16="http://schemas.microsoft.com/office/drawing/2014/main" id="{329C8BD3-FDE0-BC19-A523-1949147A49A8}"/>
              </a:ext>
            </a:extLst>
          </p:cNvPr>
          <p:cNvSpPr/>
          <p:nvPr/>
        </p:nvSpPr>
        <p:spPr>
          <a:xfrm>
            <a:off x="3073915" y="3811115"/>
            <a:ext cx="1358429" cy="423102"/>
          </a:xfrm>
          <a:prstGeom prst="round2DiagRect">
            <a:avLst>
              <a:gd name="adj1" fmla="val 50000"/>
              <a:gd name="adj2" fmla="val 0"/>
            </a:avLst>
          </a:prstGeom>
          <a:gradFill>
            <a:gsLst>
              <a:gs pos="0">
                <a:srgbClr val="18C894"/>
              </a:gs>
              <a:gs pos="100000">
                <a:srgbClr val="12C0C1"/>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应用示范</a:t>
            </a:r>
          </a:p>
        </p:txBody>
      </p:sp>
      <p:cxnSp>
        <p:nvCxnSpPr>
          <p:cNvPr id="168" name="直接箭头连接符 167">
            <a:extLst>
              <a:ext uri="{FF2B5EF4-FFF2-40B4-BE49-F238E27FC236}">
                <a16:creationId xmlns:a16="http://schemas.microsoft.com/office/drawing/2014/main" id="{78B22EE5-402E-7876-B15A-6940CAD71B94}"/>
              </a:ext>
            </a:extLst>
          </p:cNvPr>
          <p:cNvCxnSpPr>
            <a:cxnSpLocks/>
          </p:cNvCxnSpPr>
          <p:nvPr/>
        </p:nvCxnSpPr>
        <p:spPr>
          <a:xfrm>
            <a:off x="7077946" y="5868384"/>
            <a:ext cx="3511314" cy="0"/>
          </a:xfrm>
          <a:prstGeom prst="straightConnector1">
            <a:avLst/>
          </a:prstGeom>
          <a:ln w="7620">
            <a:solidFill>
              <a:srgbClr val="12C1C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72" name="直接箭头连接符 171">
            <a:extLst>
              <a:ext uri="{FF2B5EF4-FFF2-40B4-BE49-F238E27FC236}">
                <a16:creationId xmlns:a16="http://schemas.microsoft.com/office/drawing/2014/main" id="{F0C54541-8E07-0EB5-4A67-369D55F8F426}"/>
              </a:ext>
            </a:extLst>
          </p:cNvPr>
          <p:cNvCxnSpPr>
            <a:cxnSpLocks/>
          </p:cNvCxnSpPr>
          <p:nvPr/>
        </p:nvCxnSpPr>
        <p:spPr>
          <a:xfrm>
            <a:off x="10589260" y="1084406"/>
            <a:ext cx="0" cy="4786448"/>
          </a:xfrm>
          <a:prstGeom prst="straightConnector1">
            <a:avLst/>
          </a:prstGeom>
          <a:ln w="7620">
            <a:solidFill>
              <a:srgbClr val="12C1C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79" name="直接箭头连接符 178">
            <a:extLst>
              <a:ext uri="{FF2B5EF4-FFF2-40B4-BE49-F238E27FC236}">
                <a16:creationId xmlns:a16="http://schemas.microsoft.com/office/drawing/2014/main" id="{547971BE-24A6-4B7B-8B0E-23CF913498E1}"/>
              </a:ext>
            </a:extLst>
          </p:cNvPr>
          <p:cNvCxnSpPr>
            <a:cxnSpLocks/>
          </p:cNvCxnSpPr>
          <p:nvPr/>
        </p:nvCxnSpPr>
        <p:spPr>
          <a:xfrm>
            <a:off x="7077946" y="1084406"/>
            <a:ext cx="3511314" cy="0"/>
          </a:xfrm>
          <a:prstGeom prst="straightConnector1">
            <a:avLst/>
          </a:prstGeom>
          <a:ln w="7620">
            <a:solidFill>
              <a:srgbClr val="12C1C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93" name="直接箭头连接符 192">
            <a:extLst>
              <a:ext uri="{FF2B5EF4-FFF2-40B4-BE49-F238E27FC236}">
                <a16:creationId xmlns:a16="http://schemas.microsoft.com/office/drawing/2014/main" id="{E00E5769-22DE-87B1-3F60-79F93C66C25D}"/>
              </a:ext>
            </a:extLst>
          </p:cNvPr>
          <p:cNvCxnSpPr>
            <a:cxnSpLocks/>
          </p:cNvCxnSpPr>
          <p:nvPr/>
        </p:nvCxnSpPr>
        <p:spPr>
          <a:xfrm>
            <a:off x="1596884" y="5868384"/>
            <a:ext cx="3517170" cy="0"/>
          </a:xfrm>
          <a:prstGeom prst="straightConnector1">
            <a:avLst/>
          </a:prstGeom>
          <a:ln w="7620">
            <a:solidFill>
              <a:srgbClr val="12C1C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197" name="直接箭头连接符 196">
            <a:extLst>
              <a:ext uri="{FF2B5EF4-FFF2-40B4-BE49-F238E27FC236}">
                <a16:creationId xmlns:a16="http://schemas.microsoft.com/office/drawing/2014/main" id="{60D5D8DC-29CF-FB2D-53A2-E3E8CF3AA7D2}"/>
              </a:ext>
            </a:extLst>
          </p:cNvPr>
          <p:cNvCxnSpPr>
            <a:cxnSpLocks/>
          </p:cNvCxnSpPr>
          <p:nvPr/>
        </p:nvCxnSpPr>
        <p:spPr>
          <a:xfrm>
            <a:off x="1588143" y="1084406"/>
            <a:ext cx="0" cy="4786448"/>
          </a:xfrm>
          <a:prstGeom prst="straightConnector1">
            <a:avLst/>
          </a:prstGeom>
          <a:ln w="7620">
            <a:solidFill>
              <a:srgbClr val="12C1C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08" name="直接箭头连接符 207">
            <a:extLst>
              <a:ext uri="{FF2B5EF4-FFF2-40B4-BE49-F238E27FC236}">
                <a16:creationId xmlns:a16="http://schemas.microsoft.com/office/drawing/2014/main" id="{7902C400-0A3E-7963-AD77-F9BD0DEBF817}"/>
              </a:ext>
            </a:extLst>
          </p:cNvPr>
          <p:cNvCxnSpPr>
            <a:cxnSpLocks/>
          </p:cNvCxnSpPr>
          <p:nvPr/>
        </p:nvCxnSpPr>
        <p:spPr>
          <a:xfrm>
            <a:off x="1592743" y="1084406"/>
            <a:ext cx="3511314" cy="0"/>
          </a:xfrm>
          <a:prstGeom prst="straightConnector1">
            <a:avLst/>
          </a:prstGeom>
          <a:ln w="7620">
            <a:solidFill>
              <a:srgbClr val="12C1C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16" name="文本框 215">
            <a:extLst>
              <a:ext uri="{FF2B5EF4-FFF2-40B4-BE49-F238E27FC236}">
                <a16:creationId xmlns:a16="http://schemas.microsoft.com/office/drawing/2014/main" id="{06551509-8883-B928-F418-989E2B925C24}"/>
              </a:ext>
            </a:extLst>
          </p:cNvPr>
          <p:cNvSpPr txBox="1"/>
          <p:nvPr/>
        </p:nvSpPr>
        <p:spPr>
          <a:xfrm>
            <a:off x="10604069" y="2877466"/>
            <a:ext cx="358885" cy="120032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多组学数据库</a:t>
            </a:r>
          </a:p>
        </p:txBody>
      </p:sp>
      <p:sp>
        <p:nvSpPr>
          <p:cNvPr id="217" name="文本框 216">
            <a:extLst>
              <a:ext uri="{FF2B5EF4-FFF2-40B4-BE49-F238E27FC236}">
                <a16:creationId xmlns:a16="http://schemas.microsoft.com/office/drawing/2014/main" id="{8734DDAF-ECF3-F71A-9E4E-2DE7781C95F1}"/>
              </a:ext>
            </a:extLst>
          </p:cNvPr>
          <p:cNvSpPr txBox="1"/>
          <p:nvPr/>
        </p:nvSpPr>
        <p:spPr>
          <a:xfrm>
            <a:off x="1215240" y="2969799"/>
            <a:ext cx="358885" cy="101566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队列数据库</a:t>
            </a:r>
          </a:p>
        </p:txBody>
      </p:sp>
      <p:sp>
        <p:nvSpPr>
          <p:cNvPr id="166" name="图形 2169">
            <a:extLst>
              <a:ext uri="{FF2B5EF4-FFF2-40B4-BE49-F238E27FC236}">
                <a16:creationId xmlns:a16="http://schemas.microsoft.com/office/drawing/2014/main" id="{A252F366-848B-3FEF-8901-328A5723C85E}"/>
              </a:ext>
            </a:extLst>
          </p:cNvPr>
          <p:cNvSpPr>
            <a:spLocks noChangeAspect="1"/>
          </p:cNvSpPr>
          <p:nvPr/>
        </p:nvSpPr>
        <p:spPr>
          <a:xfrm>
            <a:off x="8063532" y="5796384"/>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82" name="图形 2169">
            <a:extLst>
              <a:ext uri="{FF2B5EF4-FFF2-40B4-BE49-F238E27FC236}">
                <a16:creationId xmlns:a16="http://schemas.microsoft.com/office/drawing/2014/main" id="{553007E6-FBD8-7E87-E1CB-D9E8923C1FAF}"/>
              </a:ext>
            </a:extLst>
          </p:cNvPr>
          <p:cNvSpPr>
            <a:spLocks noChangeAspect="1"/>
          </p:cNvSpPr>
          <p:nvPr/>
        </p:nvSpPr>
        <p:spPr>
          <a:xfrm>
            <a:off x="9269379" y="5796384"/>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204" name="组合 203">
            <a:extLst>
              <a:ext uri="{FF2B5EF4-FFF2-40B4-BE49-F238E27FC236}">
                <a16:creationId xmlns:a16="http://schemas.microsoft.com/office/drawing/2014/main" id="{DF4C03BD-E38C-3604-6489-D97AD1E9DA98}"/>
              </a:ext>
            </a:extLst>
          </p:cNvPr>
          <p:cNvGrpSpPr/>
          <p:nvPr/>
        </p:nvGrpSpPr>
        <p:grpSpPr>
          <a:xfrm>
            <a:off x="10517262" y="2708273"/>
            <a:ext cx="144000" cy="1538714"/>
            <a:chOff x="10517262" y="2473500"/>
            <a:chExt cx="144000" cy="1538714"/>
          </a:xfrm>
        </p:grpSpPr>
        <p:sp>
          <p:nvSpPr>
            <p:cNvPr id="184" name="图形 2169">
              <a:extLst>
                <a:ext uri="{FF2B5EF4-FFF2-40B4-BE49-F238E27FC236}">
                  <a16:creationId xmlns:a16="http://schemas.microsoft.com/office/drawing/2014/main" id="{83CDE9E5-B6FA-EC15-8D70-A5DCE5687CD0}"/>
                </a:ext>
              </a:extLst>
            </p:cNvPr>
            <p:cNvSpPr>
              <a:spLocks noChangeAspect="1"/>
            </p:cNvSpPr>
            <p:nvPr/>
          </p:nvSpPr>
          <p:spPr>
            <a:xfrm rot="16200000">
              <a:off x="10422114" y="3773067"/>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85" name="图形 2169">
              <a:extLst>
                <a:ext uri="{FF2B5EF4-FFF2-40B4-BE49-F238E27FC236}">
                  <a16:creationId xmlns:a16="http://schemas.microsoft.com/office/drawing/2014/main" id="{37CB4B95-9834-F438-01E7-973DDE9A6501}"/>
                </a:ext>
              </a:extLst>
            </p:cNvPr>
            <p:cNvSpPr>
              <a:spLocks noChangeAspect="1"/>
            </p:cNvSpPr>
            <p:nvPr/>
          </p:nvSpPr>
          <p:spPr>
            <a:xfrm rot="16200000">
              <a:off x="10422114" y="2568648"/>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187" name="图形 2169">
            <a:extLst>
              <a:ext uri="{FF2B5EF4-FFF2-40B4-BE49-F238E27FC236}">
                <a16:creationId xmlns:a16="http://schemas.microsoft.com/office/drawing/2014/main" id="{21B04180-8D28-C320-7D3B-9C17A06F0572}"/>
              </a:ext>
            </a:extLst>
          </p:cNvPr>
          <p:cNvSpPr>
            <a:spLocks noChangeAspect="1"/>
          </p:cNvSpPr>
          <p:nvPr/>
        </p:nvSpPr>
        <p:spPr>
          <a:xfrm flipH="1">
            <a:off x="8063532" y="1012406"/>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88" name="图形 2169">
            <a:extLst>
              <a:ext uri="{FF2B5EF4-FFF2-40B4-BE49-F238E27FC236}">
                <a16:creationId xmlns:a16="http://schemas.microsoft.com/office/drawing/2014/main" id="{CC7EF0AC-85A6-CE09-F2A1-2E0C2283B3A6}"/>
              </a:ext>
            </a:extLst>
          </p:cNvPr>
          <p:cNvSpPr>
            <a:spLocks noChangeAspect="1"/>
          </p:cNvSpPr>
          <p:nvPr/>
        </p:nvSpPr>
        <p:spPr>
          <a:xfrm flipH="1">
            <a:off x="9269379" y="1012406"/>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09" name="图形 2169">
            <a:extLst>
              <a:ext uri="{FF2B5EF4-FFF2-40B4-BE49-F238E27FC236}">
                <a16:creationId xmlns:a16="http://schemas.microsoft.com/office/drawing/2014/main" id="{983456BD-0C54-B16D-5459-52DCC94FB112}"/>
              </a:ext>
            </a:extLst>
          </p:cNvPr>
          <p:cNvSpPr>
            <a:spLocks noChangeAspect="1"/>
          </p:cNvSpPr>
          <p:nvPr/>
        </p:nvSpPr>
        <p:spPr>
          <a:xfrm>
            <a:off x="2578329" y="1012406"/>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0" name="图形 2169">
            <a:extLst>
              <a:ext uri="{FF2B5EF4-FFF2-40B4-BE49-F238E27FC236}">
                <a16:creationId xmlns:a16="http://schemas.microsoft.com/office/drawing/2014/main" id="{FDB31E32-EAB3-9A16-6532-4B5FD30A1A9C}"/>
              </a:ext>
            </a:extLst>
          </p:cNvPr>
          <p:cNvSpPr>
            <a:spLocks noChangeAspect="1"/>
          </p:cNvSpPr>
          <p:nvPr/>
        </p:nvSpPr>
        <p:spPr>
          <a:xfrm>
            <a:off x="3784176" y="1012406"/>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211" name="组合 210">
            <a:extLst>
              <a:ext uri="{FF2B5EF4-FFF2-40B4-BE49-F238E27FC236}">
                <a16:creationId xmlns:a16="http://schemas.microsoft.com/office/drawing/2014/main" id="{79189D0D-5010-1C6C-A380-EE4AFA803830}"/>
              </a:ext>
            </a:extLst>
          </p:cNvPr>
          <p:cNvGrpSpPr/>
          <p:nvPr/>
        </p:nvGrpSpPr>
        <p:grpSpPr>
          <a:xfrm>
            <a:off x="1516143" y="2708273"/>
            <a:ext cx="144000" cy="1538714"/>
            <a:chOff x="10517262" y="2473500"/>
            <a:chExt cx="144000" cy="1538714"/>
          </a:xfrm>
        </p:grpSpPr>
        <p:sp>
          <p:nvSpPr>
            <p:cNvPr id="212" name="图形 2169">
              <a:extLst>
                <a:ext uri="{FF2B5EF4-FFF2-40B4-BE49-F238E27FC236}">
                  <a16:creationId xmlns:a16="http://schemas.microsoft.com/office/drawing/2014/main" id="{94AD5D87-8ACA-2BF5-8E35-5E723502D67C}"/>
                </a:ext>
              </a:extLst>
            </p:cNvPr>
            <p:cNvSpPr>
              <a:spLocks noChangeAspect="1"/>
            </p:cNvSpPr>
            <p:nvPr/>
          </p:nvSpPr>
          <p:spPr>
            <a:xfrm rot="16200000">
              <a:off x="10422114" y="3773067"/>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3" name="图形 2169">
              <a:extLst>
                <a:ext uri="{FF2B5EF4-FFF2-40B4-BE49-F238E27FC236}">
                  <a16:creationId xmlns:a16="http://schemas.microsoft.com/office/drawing/2014/main" id="{19DF5096-B174-D8A9-C993-941638B12B56}"/>
                </a:ext>
              </a:extLst>
            </p:cNvPr>
            <p:cNvSpPr>
              <a:spLocks noChangeAspect="1"/>
            </p:cNvSpPr>
            <p:nvPr/>
          </p:nvSpPr>
          <p:spPr>
            <a:xfrm rot="16200000">
              <a:off x="10422114" y="2568648"/>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214" name="图形 2169">
            <a:extLst>
              <a:ext uri="{FF2B5EF4-FFF2-40B4-BE49-F238E27FC236}">
                <a16:creationId xmlns:a16="http://schemas.microsoft.com/office/drawing/2014/main" id="{572E3AC1-D7FF-50ED-9980-61292F0A11DE}"/>
              </a:ext>
            </a:extLst>
          </p:cNvPr>
          <p:cNvSpPr>
            <a:spLocks noChangeAspect="1"/>
          </p:cNvSpPr>
          <p:nvPr/>
        </p:nvSpPr>
        <p:spPr>
          <a:xfrm flipH="1">
            <a:off x="2614374" y="5796384"/>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5" name="图形 2169">
            <a:extLst>
              <a:ext uri="{FF2B5EF4-FFF2-40B4-BE49-F238E27FC236}">
                <a16:creationId xmlns:a16="http://schemas.microsoft.com/office/drawing/2014/main" id="{49CEB49E-99A8-8B1C-8949-A4A60D20A0FD}"/>
              </a:ext>
            </a:extLst>
          </p:cNvPr>
          <p:cNvSpPr>
            <a:spLocks noChangeAspect="1"/>
          </p:cNvSpPr>
          <p:nvPr/>
        </p:nvSpPr>
        <p:spPr>
          <a:xfrm flipH="1">
            <a:off x="3820221" y="5796384"/>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80" name="组合 79">
            <a:extLst>
              <a:ext uri="{FF2B5EF4-FFF2-40B4-BE49-F238E27FC236}">
                <a16:creationId xmlns:a16="http://schemas.microsoft.com/office/drawing/2014/main" id="{D97B1388-0D2B-CA77-43DB-12A37650087D}"/>
              </a:ext>
            </a:extLst>
          </p:cNvPr>
          <p:cNvGrpSpPr/>
          <p:nvPr/>
        </p:nvGrpSpPr>
        <p:grpSpPr>
          <a:xfrm>
            <a:off x="8023586" y="1905732"/>
            <a:ext cx="318787" cy="334295"/>
            <a:chOff x="7905739" y="2058605"/>
            <a:chExt cx="318787" cy="334295"/>
          </a:xfrm>
        </p:grpSpPr>
        <p:sp>
          <p:nvSpPr>
            <p:cNvPr id="69" name="图形 2169">
              <a:extLst>
                <a:ext uri="{FF2B5EF4-FFF2-40B4-BE49-F238E27FC236}">
                  <a16:creationId xmlns:a16="http://schemas.microsoft.com/office/drawing/2014/main" id="{F7689873-95AE-4C19-FDFF-D3C21337E9C8}"/>
                </a:ext>
              </a:extLst>
            </p:cNvPr>
            <p:cNvSpPr>
              <a:spLocks noChangeAspect="1"/>
            </p:cNvSpPr>
            <p:nvPr/>
          </p:nvSpPr>
          <p:spPr>
            <a:xfrm rot="16200000">
              <a:off x="7810591" y="2153753"/>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70" name="图形 2169">
              <a:extLst>
                <a:ext uri="{FF2B5EF4-FFF2-40B4-BE49-F238E27FC236}">
                  <a16:creationId xmlns:a16="http://schemas.microsoft.com/office/drawing/2014/main" id="{E876409B-4CE5-AEE8-DBE6-B879035BE7BC}"/>
                </a:ext>
              </a:extLst>
            </p:cNvPr>
            <p:cNvSpPr>
              <a:spLocks noChangeAspect="1"/>
            </p:cNvSpPr>
            <p:nvPr/>
          </p:nvSpPr>
          <p:spPr>
            <a:xfrm rot="5400000" flipV="1">
              <a:off x="7985378" y="2153753"/>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grpSp>
        <p:nvGrpSpPr>
          <p:cNvPr id="131" name="组合 130">
            <a:extLst>
              <a:ext uri="{FF2B5EF4-FFF2-40B4-BE49-F238E27FC236}">
                <a16:creationId xmlns:a16="http://schemas.microsoft.com/office/drawing/2014/main" id="{4FD09957-16A3-5FAD-F107-77F0D7519406}"/>
              </a:ext>
            </a:extLst>
          </p:cNvPr>
          <p:cNvGrpSpPr/>
          <p:nvPr/>
        </p:nvGrpSpPr>
        <p:grpSpPr>
          <a:xfrm>
            <a:off x="5936606" y="3520136"/>
            <a:ext cx="318787" cy="334295"/>
            <a:chOff x="7905739" y="2058605"/>
            <a:chExt cx="318787" cy="334295"/>
          </a:xfrm>
        </p:grpSpPr>
        <p:sp>
          <p:nvSpPr>
            <p:cNvPr id="132" name="图形 2169">
              <a:extLst>
                <a:ext uri="{FF2B5EF4-FFF2-40B4-BE49-F238E27FC236}">
                  <a16:creationId xmlns:a16="http://schemas.microsoft.com/office/drawing/2014/main" id="{B81144D0-79EA-A012-ECF3-A37223E90371}"/>
                </a:ext>
              </a:extLst>
            </p:cNvPr>
            <p:cNvSpPr>
              <a:spLocks noChangeAspect="1"/>
            </p:cNvSpPr>
            <p:nvPr/>
          </p:nvSpPr>
          <p:spPr>
            <a:xfrm rot="16200000">
              <a:off x="7810591" y="2153753"/>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33" name="图形 2169">
              <a:extLst>
                <a:ext uri="{FF2B5EF4-FFF2-40B4-BE49-F238E27FC236}">
                  <a16:creationId xmlns:a16="http://schemas.microsoft.com/office/drawing/2014/main" id="{F92F58AD-2B1B-8A65-AC1D-855C0F5B00A1}"/>
                </a:ext>
              </a:extLst>
            </p:cNvPr>
            <p:cNvSpPr>
              <a:spLocks noChangeAspect="1"/>
            </p:cNvSpPr>
            <p:nvPr/>
          </p:nvSpPr>
          <p:spPr>
            <a:xfrm rot="5400000" flipV="1">
              <a:off x="7985378" y="2153753"/>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grpSp>
        <p:nvGrpSpPr>
          <p:cNvPr id="110" name="组合 109">
            <a:extLst>
              <a:ext uri="{FF2B5EF4-FFF2-40B4-BE49-F238E27FC236}">
                <a16:creationId xmlns:a16="http://schemas.microsoft.com/office/drawing/2014/main" id="{EF553D87-5E79-4343-E481-ACB7EBE517B9}"/>
              </a:ext>
            </a:extLst>
          </p:cNvPr>
          <p:cNvGrpSpPr/>
          <p:nvPr/>
        </p:nvGrpSpPr>
        <p:grpSpPr>
          <a:xfrm>
            <a:off x="5936606" y="5092191"/>
            <a:ext cx="318787" cy="335314"/>
            <a:chOff x="5935086" y="5057339"/>
            <a:chExt cx="318787" cy="335314"/>
          </a:xfrm>
        </p:grpSpPr>
        <p:sp>
          <p:nvSpPr>
            <p:cNvPr id="73" name="图形 2169">
              <a:extLst>
                <a:ext uri="{FF2B5EF4-FFF2-40B4-BE49-F238E27FC236}">
                  <a16:creationId xmlns:a16="http://schemas.microsoft.com/office/drawing/2014/main" id="{C2F4AA47-6728-03F0-C5CD-BD1732EC678D}"/>
                </a:ext>
              </a:extLst>
            </p:cNvPr>
            <p:cNvSpPr>
              <a:spLocks noChangeAspect="1"/>
            </p:cNvSpPr>
            <p:nvPr/>
          </p:nvSpPr>
          <p:spPr>
            <a:xfrm rot="16200000">
              <a:off x="5839938" y="5152487"/>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74" name="图形 2169">
              <a:extLst>
                <a:ext uri="{FF2B5EF4-FFF2-40B4-BE49-F238E27FC236}">
                  <a16:creationId xmlns:a16="http://schemas.microsoft.com/office/drawing/2014/main" id="{57ABA5D7-60B6-D7E9-B283-691088762552}"/>
                </a:ext>
              </a:extLst>
            </p:cNvPr>
            <p:cNvSpPr>
              <a:spLocks noChangeAspect="1"/>
            </p:cNvSpPr>
            <p:nvPr/>
          </p:nvSpPr>
          <p:spPr>
            <a:xfrm rot="5400000" flipV="1">
              <a:off x="6014725" y="5153506"/>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grpSp>
        <p:nvGrpSpPr>
          <p:cNvPr id="109" name="组合 108">
            <a:extLst>
              <a:ext uri="{FF2B5EF4-FFF2-40B4-BE49-F238E27FC236}">
                <a16:creationId xmlns:a16="http://schemas.microsoft.com/office/drawing/2014/main" id="{DCAF05D5-C8CB-40BB-25E9-B2FA4892B808}"/>
              </a:ext>
            </a:extLst>
          </p:cNvPr>
          <p:cNvGrpSpPr/>
          <p:nvPr/>
        </p:nvGrpSpPr>
        <p:grpSpPr>
          <a:xfrm>
            <a:off x="3849626" y="1905732"/>
            <a:ext cx="318787" cy="334295"/>
            <a:chOff x="3452560" y="2058604"/>
            <a:chExt cx="318787" cy="334295"/>
          </a:xfrm>
        </p:grpSpPr>
        <p:sp>
          <p:nvSpPr>
            <p:cNvPr id="81" name="图形 2169">
              <a:extLst>
                <a:ext uri="{FF2B5EF4-FFF2-40B4-BE49-F238E27FC236}">
                  <a16:creationId xmlns:a16="http://schemas.microsoft.com/office/drawing/2014/main" id="{BE166F7E-9DE1-A933-DD38-F2F8546FF7E0}"/>
                </a:ext>
              </a:extLst>
            </p:cNvPr>
            <p:cNvSpPr>
              <a:spLocks noChangeAspect="1"/>
            </p:cNvSpPr>
            <p:nvPr/>
          </p:nvSpPr>
          <p:spPr>
            <a:xfrm rot="16200000">
              <a:off x="3357412" y="2153752"/>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68" name="图形 2169">
              <a:extLst>
                <a:ext uri="{FF2B5EF4-FFF2-40B4-BE49-F238E27FC236}">
                  <a16:creationId xmlns:a16="http://schemas.microsoft.com/office/drawing/2014/main" id="{87FCB406-BA9F-2E22-D134-D1F9AF902F1F}"/>
                </a:ext>
              </a:extLst>
            </p:cNvPr>
            <p:cNvSpPr>
              <a:spLocks noChangeAspect="1"/>
            </p:cNvSpPr>
            <p:nvPr/>
          </p:nvSpPr>
          <p:spPr>
            <a:xfrm rot="5400000" flipV="1">
              <a:off x="3532199" y="2153752"/>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Tree>
    <p:extLst>
      <p:ext uri="{BB962C8B-B14F-4D97-AF65-F5344CB8AC3E}">
        <p14:creationId xmlns:p14="http://schemas.microsoft.com/office/powerpoint/2010/main" val="3517686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a:extLst>
              <a:ext uri="{FF2B5EF4-FFF2-40B4-BE49-F238E27FC236}">
                <a16:creationId xmlns:a16="http://schemas.microsoft.com/office/drawing/2014/main" id="{52123A3D-54A9-44F2-A284-472DDC0D763D}"/>
              </a:ext>
            </a:extLst>
          </p:cNvPr>
          <p:cNvGrpSpPr/>
          <p:nvPr/>
        </p:nvGrpSpPr>
        <p:grpSpPr>
          <a:xfrm rot="488275">
            <a:off x="9967390" y="-202225"/>
            <a:ext cx="1936549" cy="2196146"/>
            <a:chOff x="10077069" y="-2123160"/>
            <a:chExt cx="1949091" cy="2210370"/>
          </a:xfrm>
        </p:grpSpPr>
        <p:pic>
          <p:nvPicPr>
            <p:cNvPr id="66" name="图片 3" descr="胶囊">
              <a:extLst>
                <a:ext uri="{FF2B5EF4-FFF2-40B4-BE49-F238E27FC236}">
                  <a16:creationId xmlns:a16="http://schemas.microsoft.com/office/drawing/2014/main" id="{FEE41CDC-13C6-4900-87FB-0CBD68E1DA21}"/>
                </a:ext>
              </a:extLst>
            </p:cNvPr>
            <p:cNvPicPr>
              <a:picLocks noChangeAspect="1"/>
            </p:cNvPicPr>
            <p:nvPr/>
          </p:nvPicPr>
          <p:blipFill>
            <a:blip r:embed="rId4" cstate="email">
              <a:alphaModFix amt="15000"/>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8969912">
              <a:off x="10571076" y="-2123160"/>
              <a:ext cx="766944" cy="766944"/>
            </a:xfrm>
            <a:prstGeom prst="rect">
              <a:avLst/>
            </a:prstGeom>
          </p:spPr>
        </p:pic>
        <p:pic>
          <p:nvPicPr>
            <p:cNvPr id="67" name="图片 10" descr="药品">
              <a:extLst>
                <a:ext uri="{FF2B5EF4-FFF2-40B4-BE49-F238E27FC236}">
                  <a16:creationId xmlns:a16="http://schemas.microsoft.com/office/drawing/2014/main" id="{B5C0623A-BD19-4A9D-930D-C9ADFE56D8E0}"/>
                </a:ext>
              </a:extLst>
            </p:cNvPr>
            <p:cNvPicPr>
              <a:picLocks noChangeAspect="1"/>
            </p:cNvPicPr>
            <p:nvPr/>
          </p:nvPicPr>
          <p:blipFill>
            <a:blip r:embed="rId6" cstate="email">
              <a:alphaModFix amt="24000"/>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962390">
              <a:off x="11217657" y="-1477463"/>
              <a:ext cx="808503" cy="808503"/>
            </a:xfrm>
            <a:prstGeom prst="rect">
              <a:avLst/>
            </a:prstGeom>
          </p:spPr>
        </p:pic>
        <p:pic>
          <p:nvPicPr>
            <p:cNvPr id="68" name="图片 26" descr="女性">
              <a:extLst>
                <a:ext uri="{FF2B5EF4-FFF2-40B4-BE49-F238E27FC236}">
                  <a16:creationId xmlns:a16="http://schemas.microsoft.com/office/drawing/2014/main" id="{BDECF3C6-1D0D-467F-B24A-86904F556747}"/>
                </a:ext>
              </a:extLst>
            </p:cNvPr>
            <p:cNvPicPr>
              <a:picLocks noChangeAspect="1"/>
            </p:cNvPicPr>
            <p:nvPr/>
          </p:nvPicPr>
          <p:blipFill>
            <a:blip r:embed="rId8" cstate="email">
              <a:alphaModFix amt="32000"/>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077069" y="-1148330"/>
              <a:ext cx="1235540" cy="1235540"/>
            </a:xfrm>
            <a:prstGeom prst="rect">
              <a:avLst/>
            </a:prstGeom>
          </p:spPr>
        </p:pic>
      </p:grpSp>
      <p:sp>
        <p:nvSpPr>
          <p:cNvPr id="44" name="Picture 9-mask">
            <a:extLst>
              <a:ext uri="{FF2B5EF4-FFF2-40B4-BE49-F238E27FC236}">
                <a16:creationId xmlns:a16="http://schemas.microsoft.com/office/drawing/2014/main" id="{8CC76EC1-A8EF-1662-4769-4206B5086EE4}"/>
              </a:ext>
            </a:extLst>
          </p:cNvPr>
          <p:cNvSpPr>
            <a:spLocks noGrp="1" noRot="1" noMove="1" noResize="1" noEditPoints="1" noAdjustHandles="1" noChangeArrowheads="1" noChangeShapeType="1"/>
          </p:cNvSpPr>
          <p:nvPr/>
        </p:nvSpPr>
        <p:spPr>
          <a:xfrm rot="16200000">
            <a:off x="2667000" y="-2743778"/>
            <a:ext cx="6858002" cy="12345558"/>
          </a:xfrm>
          <a:prstGeom prst="rect">
            <a:avLst/>
          </a:prstGeom>
          <a:gradFill flip="none" rotWithShape="1">
            <a:gsLst>
              <a:gs pos="0">
                <a:srgbClr val="18C894">
                  <a:alpha val="2000"/>
                </a:srgbClr>
              </a:gs>
              <a:gs pos="100000">
                <a:srgbClr val="12C0C1">
                  <a:alpha val="2000"/>
                </a:srgbClr>
              </a:gs>
              <a:gs pos="50000">
                <a:srgbClr val="2EF8FA">
                  <a:alpha val="15000"/>
                </a:srgbClr>
              </a:gs>
            </a:gsLst>
            <a:path path="rect">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38" name="矩形: 圆顶角 137">
            <a:extLst>
              <a:ext uri="{FF2B5EF4-FFF2-40B4-BE49-F238E27FC236}">
                <a16:creationId xmlns:a16="http://schemas.microsoft.com/office/drawing/2014/main" id="{6DBE0E37-08CD-D26A-6C2A-B1C5D9FBE17F}"/>
              </a:ext>
            </a:extLst>
          </p:cNvPr>
          <p:cNvSpPr/>
          <p:nvPr/>
        </p:nvSpPr>
        <p:spPr>
          <a:xfrm>
            <a:off x="626918" y="1294447"/>
            <a:ext cx="5300258" cy="5371574"/>
          </a:xfrm>
          <a:prstGeom prst="round2SameRect">
            <a:avLst>
              <a:gd name="adj1" fmla="val 36639"/>
              <a:gd name="adj2" fmla="val 0"/>
            </a:avLst>
          </a:prstGeom>
          <a:solidFill>
            <a:schemeClr val="bg1"/>
          </a:solidFill>
          <a:ln>
            <a:noFill/>
          </a:ln>
          <a:effectLst>
            <a:outerShdw blurRad="457200" dist="38100" dir="2700000" algn="ctr" rotWithShape="0">
              <a:srgbClr val="12C1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98" name="组合 197">
            <a:extLst>
              <a:ext uri="{FF2B5EF4-FFF2-40B4-BE49-F238E27FC236}">
                <a16:creationId xmlns:a16="http://schemas.microsoft.com/office/drawing/2014/main" id="{17108B7E-2838-06F0-73A4-A47335F4D1FD}"/>
              </a:ext>
            </a:extLst>
          </p:cNvPr>
          <p:cNvGrpSpPr/>
          <p:nvPr/>
        </p:nvGrpSpPr>
        <p:grpSpPr>
          <a:xfrm>
            <a:off x="2390930" y="949849"/>
            <a:ext cx="1713933" cy="659328"/>
            <a:chOff x="2379500" y="992964"/>
            <a:chExt cx="1713933" cy="659328"/>
          </a:xfrm>
        </p:grpSpPr>
        <p:sp>
          <p:nvSpPr>
            <p:cNvPr id="118" name="矩形: 对角圆角 117">
              <a:extLst>
                <a:ext uri="{FF2B5EF4-FFF2-40B4-BE49-F238E27FC236}">
                  <a16:creationId xmlns:a16="http://schemas.microsoft.com/office/drawing/2014/main" id="{AF4AE65E-7328-A498-0A9B-2894C865B3BE}"/>
                </a:ext>
              </a:extLst>
            </p:cNvPr>
            <p:cNvSpPr/>
            <p:nvPr/>
          </p:nvSpPr>
          <p:spPr>
            <a:xfrm>
              <a:off x="2735004" y="1162154"/>
              <a:ext cx="1358429" cy="423102"/>
            </a:xfrm>
            <a:prstGeom prst="round2DiagRect">
              <a:avLst>
                <a:gd name="adj1" fmla="val 50000"/>
                <a:gd name="adj2" fmla="val 0"/>
              </a:avLst>
            </a:prstGeom>
            <a:gradFill>
              <a:gsLst>
                <a:gs pos="0">
                  <a:srgbClr val="18C894"/>
                </a:gs>
                <a:gs pos="100000">
                  <a:srgbClr val="12C0C1"/>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国外现状</a:t>
              </a:r>
            </a:p>
          </p:txBody>
        </p:sp>
        <p:pic>
          <p:nvPicPr>
            <p:cNvPr id="194" name="图片 21" descr="烧杯">
              <a:extLst>
                <a:ext uri="{FF2B5EF4-FFF2-40B4-BE49-F238E27FC236}">
                  <a16:creationId xmlns:a16="http://schemas.microsoft.com/office/drawing/2014/main" id="{0FB6D4D2-B172-F328-0C6C-5E782F3A0E5F}"/>
                </a:ext>
              </a:extLst>
            </p:cNvPr>
            <p:cNvPicPr>
              <a:picLocks/>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379500" y="992964"/>
              <a:ext cx="659328" cy="659328"/>
            </a:xfrm>
            <a:prstGeom prst="rect">
              <a:avLst/>
            </a:prstGeom>
          </p:spPr>
        </p:pic>
      </p:grpSp>
      <p:sp>
        <p:nvSpPr>
          <p:cNvPr id="139" name="矩形: 圆顶角 138">
            <a:extLst>
              <a:ext uri="{FF2B5EF4-FFF2-40B4-BE49-F238E27FC236}">
                <a16:creationId xmlns:a16="http://schemas.microsoft.com/office/drawing/2014/main" id="{54DE4B9F-9CC2-8067-1D56-06F34918F73B}"/>
              </a:ext>
            </a:extLst>
          </p:cNvPr>
          <p:cNvSpPr/>
          <p:nvPr/>
        </p:nvSpPr>
        <p:spPr>
          <a:xfrm>
            <a:off x="6264825" y="1294447"/>
            <a:ext cx="5300258" cy="5371574"/>
          </a:xfrm>
          <a:prstGeom prst="round2SameRect">
            <a:avLst>
              <a:gd name="adj1" fmla="val 36638"/>
              <a:gd name="adj2" fmla="val 0"/>
            </a:avLst>
          </a:prstGeom>
          <a:solidFill>
            <a:schemeClr val="bg1"/>
          </a:solidFill>
          <a:ln>
            <a:noFill/>
          </a:ln>
          <a:effectLst>
            <a:outerShdw blurRad="457200" dist="38100" dir="2700000" algn="ctr" rotWithShape="0">
              <a:srgbClr val="12C1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96" name="组合 195">
            <a:extLst>
              <a:ext uri="{FF2B5EF4-FFF2-40B4-BE49-F238E27FC236}">
                <a16:creationId xmlns:a16="http://schemas.microsoft.com/office/drawing/2014/main" id="{A2F236A9-88D1-9614-8D5C-11A97A5B2AB1}"/>
              </a:ext>
            </a:extLst>
          </p:cNvPr>
          <p:cNvGrpSpPr/>
          <p:nvPr/>
        </p:nvGrpSpPr>
        <p:grpSpPr>
          <a:xfrm>
            <a:off x="8087139" y="949849"/>
            <a:ext cx="1713933" cy="659328"/>
            <a:chOff x="8075709" y="992964"/>
            <a:chExt cx="1713933" cy="659328"/>
          </a:xfrm>
        </p:grpSpPr>
        <p:sp>
          <p:nvSpPr>
            <p:cNvPr id="122" name="矩形: 对角圆角 121">
              <a:extLst>
                <a:ext uri="{FF2B5EF4-FFF2-40B4-BE49-F238E27FC236}">
                  <a16:creationId xmlns:a16="http://schemas.microsoft.com/office/drawing/2014/main" id="{F773225A-9072-8973-163B-2DC4432B458E}"/>
                </a:ext>
              </a:extLst>
            </p:cNvPr>
            <p:cNvSpPr/>
            <p:nvPr/>
          </p:nvSpPr>
          <p:spPr>
            <a:xfrm>
              <a:off x="8431213" y="1162154"/>
              <a:ext cx="1358429" cy="423102"/>
            </a:xfrm>
            <a:prstGeom prst="round2DiagRect">
              <a:avLst>
                <a:gd name="adj1" fmla="val 50000"/>
                <a:gd name="adj2" fmla="val 0"/>
              </a:avLst>
            </a:prstGeom>
            <a:gradFill>
              <a:gsLst>
                <a:gs pos="0">
                  <a:srgbClr val="18C894"/>
                </a:gs>
                <a:gs pos="100000">
                  <a:srgbClr val="12C0C1"/>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国内现状</a:t>
              </a:r>
            </a:p>
          </p:txBody>
        </p:sp>
        <p:pic>
          <p:nvPicPr>
            <p:cNvPr id="195" name="图片 22" descr="烧瓶">
              <a:extLst>
                <a:ext uri="{FF2B5EF4-FFF2-40B4-BE49-F238E27FC236}">
                  <a16:creationId xmlns:a16="http://schemas.microsoft.com/office/drawing/2014/main" id="{65AEB1C4-BADA-404B-EA73-34277AA13861}"/>
                </a:ext>
              </a:extLst>
            </p:cNvPr>
            <p:cNvPicPr>
              <a:picLocks/>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8075709" y="992964"/>
              <a:ext cx="659328" cy="659328"/>
            </a:xfrm>
            <a:prstGeom prst="rect">
              <a:avLst/>
            </a:prstGeom>
          </p:spPr>
        </p:pic>
      </p:grpSp>
      <p:sp>
        <p:nvSpPr>
          <p:cNvPr id="47" name="Rounded Rectangle 52++">
            <a:extLst>
              <a:ext uri="{FF2B5EF4-FFF2-40B4-BE49-F238E27FC236}">
                <a16:creationId xmlns:a16="http://schemas.microsoft.com/office/drawing/2014/main" id="{9F7CE88A-E1BD-17ED-C09E-2DF9D2864A10}"/>
              </a:ext>
            </a:extLst>
          </p:cNvPr>
          <p:cNvSpPr/>
          <p:nvPr/>
        </p:nvSpPr>
        <p:spPr>
          <a:xfrm>
            <a:off x="933467" y="352098"/>
            <a:ext cx="4692323" cy="472491"/>
          </a:xfrm>
          <a:prstGeom prst="roundRect">
            <a:avLst>
              <a:gd name="adj" fmla="val 50000"/>
            </a:avLst>
          </a:prstGeom>
          <a:gradFill flip="none" rotWithShape="1">
            <a:gsLst>
              <a:gs pos="89000">
                <a:srgbClr val="12C0C1">
                  <a:alpha val="15000"/>
                  <a:lumMod val="20000"/>
                  <a:lumOff val="80000"/>
                </a:srgbClr>
              </a:gs>
              <a:gs pos="0">
                <a:schemeClr val="bg1"/>
              </a:gs>
            </a:gsLst>
            <a:lin ang="5400000" scaled="1"/>
            <a:tileRect/>
          </a:gradFill>
          <a:ln w="6350">
            <a:gradFill>
              <a:gsLst>
                <a:gs pos="0">
                  <a:schemeClr val="accent1">
                    <a:lumMod val="5000"/>
                    <a:lumOff val="95000"/>
                    <a:alpha val="0"/>
                  </a:schemeClr>
                </a:gs>
                <a:gs pos="29000">
                  <a:srgbClr val="12C0C1"/>
                </a:gs>
                <a:gs pos="100000">
                  <a:srgbClr val="2EF8FA"/>
                </a:gs>
              </a:gsLst>
              <a:lin ang="0" scaled="0"/>
            </a:gradFill>
          </a:ln>
          <a:effectLst>
            <a:outerShdw blurRad="292100" dist="190500" dir="5400000" sx="90000" sy="90000" algn="t" rotWithShape="0">
              <a:srgbClr val="12C0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1200" cap="none" spc="0" normalizeH="0" baseline="0" noProof="0" dirty="0">
                <a:ln w="3175">
                  <a:noFill/>
                </a:ln>
                <a:gradFill>
                  <a:gsLst>
                    <a:gs pos="100000">
                      <a:srgbClr val="18C897"/>
                    </a:gs>
                    <a:gs pos="0">
                      <a:srgbClr val="12C1C1"/>
                    </a:gs>
                  </a:gsLst>
                  <a:lin ang="0" scaled="0"/>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立项依据 </a:t>
            </a:r>
            <a:r>
              <a:rPr kumimoji="0" lang="en-US" altLang="zh-CN" sz="2600" b="1" i="0" u="none" strike="noStrike" kern="1200" cap="none" spc="0" normalizeH="0" baseline="0" noProof="0" dirty="0">
                <a:ln w="3175">
                  <a:noFill/>
                </a:ln>
                <a:gradFill>
                  <a:gsLst>
                    <a:gs pos="100000">
                      <a:srgbClr val="18C897"/>
                    </a:gs>
                    <a:gs pos="0">
                      <a:srgbClr val="12C1C1"/>
                    </a:gs>
                  </a:gsLst>
                  <a:lin ang="0" scaled="0"/>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 </a:t>
            </a:r>
            <a:r>
              <a:rPr kumimoji="0" lang="zh-CN" altLang="en-US" sz="2600" b="1" i="0" u="none" strike="noStrike" kern="1200" cap="none" spc="0" normalizeH="0" baseline="0" noProof="0" dirty="0">
                <a:ln w="3175">
                  <a:noFill/>
                </a:ln>
                <a:gradFill>
                  <a:gsLst>
                    <a:gs pos="100000">
                      <a:srgbClr val="18C897"/>
                    </a:gs>
                    <a:gs pos="0">
                      <a:srgbClr val="12C1C1"/>
                    </a:gs>
                  </a:gsLst>
                  <a:lin ang="0" scaled="0"/>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国内外研究现状</a:t>
            </a:r>
          </a:p>
        </p:txBody>
      </p:sp>
      <p:grpSp>
        <p:nvGrpSpPr>
          <p:cNvPr id="46" name="组合 45">
            <a:extLst>
              <a:ext uri="{FF2B5EF4-FFF2-40B4-BE49-F238E27FC236}">
                <a16:creationId xmlns:a16="http://schemas.microsoft.com/office/drawing/2014/main" id="{5C8C7FA1-206E-8BFF-261C-C23FD5DE26D4}"/>
              </a:ext>
            </a:extLst>
          </p:cNvPr>
          <p:cNvGrpSpPr/>
          <p:nvPr/>
        </p:nvGrpSpPr>
        <p:grpSpPr>
          <a:xfrm>
            <a:off x="-18928" y="-5834"/>
            <a:ext cx="1235541" cy="1235541"/>
            <a:chOff x="-32252" y="88949"/>
            <a:chExt cx="1261855" cy="1261855"/>
          </a:xfrm>
        </p:grpSpPr>
        <p:sp>
          <p:nvSpPr>
            <p:cNvPr id="41" name="椭圆 40">
              <a:extLst>
                <a:ext uri="{FF2B5EF4-FFF2-40B4-BE49-F238E27FC236}">
                  <a16:creationId xmlns:a16="http://schemas.microsoft.com/office/drawing/2014/main" id="{B94A0BE1-C993-7EDC-C177-1D4B595D86D5}"/>
                </a:ext>
              </a:extLst>
            </p:cNvPr>
            <p:cNvSpPr/>
            <p:nvPr/>
          </p:nvSpPr>
          <p:spPr>
            <a:xfrm>
              <a:off x="-32252" y="88949"/>
              <a:ext cx="1261855" cy="1261855"/>
            </a:xfrm>
            <a:prstGeom prst="ellipse">
              <a:avLst/>
            </a:prstGeom>
            <a:gradFill flip="none" rotWithShape="1">
              <a:gsLst>
                <a:gs pos="25000">
                  <a:srgbClr val="12C1C1">
                    <a:alpha val="40000"/>
                  </a:srgb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pic>
          <p:nvPicPr>
            <p:cNvPr id="40" name="图片 24" descr="听诊器">
              <a:extLst>
                <a:ext uri="{FF2B5EF4-FFF2-40B4-BE49-F238E27FC236}">
                  <a16:creationId xmlns:a16="http://schemas.microsoft.com/office/drawing/2014/main" id="{B6B972F8-FF4E-CE65-B5D7-3BE91BE5E293}"/>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41475" y="262676"/>
              <a:ext cx="914400" cy="914400"/>
            </a:xfrm>
            <a:prstGeom prst="rect">
              <a:avLst/>
            </a:prstGeom>
          </p:spPr>
        </p:pic>
      </p:grpSp>
      <p:sp>
        <p:nvSpPr>
          <p:cNvPr id="116" name="矩形: 对角圆角 115">
            <a:extLst>
              <a:ext uri="{FF2B5EF4-FFF2-40B4-BE49-F238E27FC236}">
                <a16:creationId xmlns:a16="http://schemas.microsoft.com/office/drawing/2014/main" id="{4682BD74-12F3-779D-8AB6-60873252A705}"/>
              </a:ext>
            </a:extLst>
          </p:cNvPr>
          <p:cNvSpPr/>
          <p:nvPr/>
        </p:nvSpPr>
        <p:spPr>
          <a:xfrm>
            <a:off x="-14076" y="5223625"/>
            <a:ext cx="12220152" cy="1634375"/>
          </a:xfrm>
          <a:prstGeom prst="round2DiagRect">
            <a:avLst>
              <a:gd name="adj1" fmla="val 0"/>
              <a:gd name="adj2" fmla="val 0"/>
            </a:avLst>
          </a:prstGeom>
          <a:gradFill>
            <a:gsLst>
              <a:gs pos="0">
                <a:srgbClr val="18C894"/>
              </a:gs>
              <a:gs pos="100000">
                <a:srgbClr val="12C0C1"/>
              </a:gs>
            </a:gsLst>
            <a:lin ang="4200000" scaled="0"/>
          </a:gradFill>
          <a:ln w="12700" cap="flat" cmpd="sng" algn="ctr">
            <a:noFill/>
            <a:prstDash val="solid"/>
            <a:miter lim="800000"/>
          </a:ln>
          <a:effectLst>
            <a:outerShdw blurRad="152400" dist="38100" dir="16200000" rotWithShape="0">
              <a:srgbClr val="12C1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207" name="组合 206">
            <a:extLst>
              <a:ext uri="{FF2B5EF4-FFF2-40B4-BE49-F238E27FC236}">
                <a16:creationId xmlns:a16="http://schemas.microsoft.com/office/drawing/2014/main" id="{0A1CA260-9F17-E68F-EDBA-BFAEC125F2CA}"/>
              </a:ext>
            </a:extLst>
          </p:cNvPr>
          <p:cNvGrpSpPr/>
          <p:nvPr/>
        </p:nvGrpSpPr>
        <p:grpSpPr>
          <a:xfrm>
            <a:off x="1147480" y="1641548"/>
            <a:ext cx="9897041" cy="965904"/>
            <a:chOff x="1147480" y="1704919"/>
            <a:chExt cx="9897041" cy="965904"/>
          </a:xfrm>
        </p:grpSpPr>
        <p:sp>
          <p:nvSpPr>
            <p:cNvPr id="84" name="矩形: 圆角 83">
              <a:extLst>
                <a:ext uri="{FF2B5EF4-FFF2-40B4-BE49-F238E27FC236}">
                  <a16:creationId xmlns:a16="http://schemas.microsoft.com/office/drawing/2014/main" id="{4A028B37-41C6-D1B1-7FF8-4F4CEEB0D06C}"/>
                </a:ext>
              </a:extLst>
            </p:cNvPr>
            <p:cNvSpPr/>
            <p:nvPr/>
          </p:nvSpPr>
          <p:spPr>
            <a:xfrm>
              <a:off x="1660612" y="1704919"/>
              <a:ext cx="3174569"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一、进一步了解疾病的作用机制</a:t>
              </a:r>
            </a:p>
          </p:txBody>
        </p:sp>
        <p:sp>
          <p:nvSpPr>
            <p:cNvPr id="140" name="矩形: 圆角 139">
              <a:extLst>
                <a:ext uri="{FF2B5EF4-FFF2-40B4-BE49-F238E27FC236}">
                  <a16:creationId xmlns:a16="http://schemas.microsoft.com/office/drawing/2014/main" id="{9F848334-8C52-F471-4965-33EB86E923F8}"/>
                </a:ext>
              </a:extLst>
            </p:cNvPr>
            <p:cNvSpPr/>
            <p:nvPr/>
          </p:nvSpPr>
          <p:spPr>
            <a:xfrm>
              <a:off x="1147480" y="2000136"/>
              <a:ext cx="4200832" cy="67068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单细胞的多组学技术已经足够成熟，这项技术能在同一细胞中获取多组层信息，更好地反映了负责细胞功能之间的相互作用。</a:t>
              </a:r>
            </a:p>
          </p:txBody>
        </p:sp>
        <p:sp>
          <p:nvSpPr>
            <p:cNvPr id="176" name="矩形: 圆角 175">
              <a:extLst>
                <a:ext uri="{FF2B5EF4-FFF2-40B4-BE49-F238E27FC236}">
                  <a16:creationId xmlns:a16="http://schemas.microsoft.com/office/drawing/2014/main" id="{B1D0055B-423E-C8E6-971A-E59F01BE7D00}"/>
                </a:ext>
              </a:extLst>
            </p:cNvPr>
            <p:cNvSpPr/>
            <p:nvPr/>
          </p:nvSpPr>
          <p:spPr>
            <a:xfrm>
              <a:off x="7583947" y="1704919"/>
              <a:ext cx="2720316"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R="0" lvl="0" indent="0" algn="ctr" fontAlgn="auto">
                <a:lnSpc>
                  <a:spcPct val="100000"/>
                </a:lnSpc>
                <a:spcBef>
                  <a:spcPts val="0"/>
                </a:spcBef>
                <a:spcAft>
                  <a:spcPts val="0"/>
                </a:spcAft>
                <a:buClrTx/>
                <a:buSzTx/>
                <a:buFontTx/>
                <a:buNone/>
                <a:tabLst/>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一、当下医疗研究情况</a:t>
              </a:r>
            </a:p>
          </p:txBody>
        </p:sp>
        <p:sp>
          <p:nvSpPr>
            <p:cNvPr id="177" name="矩形: 圆角 176">
              <a:extLst>
                <a:ext uri="{FF2B5EF4-FFF2-40B4-BE49-F238E27FC236}">
                  <a16:creationId xmlns:a16="http://schemas.microsoft.com/office/drawing/2014/main" id="{7730A9B9-762E-0F2B-F059-97BBD41F532E}"/>
                </a:ext>
              </a:extLst>
            </p:cNvPr>
            <p:cNvSpPr/>
            <p:nvPr/>
          </p:nvSpPr>
          <p:spPr>
            <a:xfrm>
              <a:off x="6843689" y="2000136"/>
              <a:ext cx="4200832" cy="67068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获得大量数据揭示了疾病组织与正常对应组织之间的差异基因表达模式，为揭示疾病复杂的分子机制提供了强大的动力。</a:t>
              </a:r>
            </a:p>
          </p:txBody>
        </p:sp>
      </p:grpSp>
      <p:grpSp>
        <p:nvGrpSpPr>
          <p:cNvPr id="218" name="组合 217">
            <a:extLst>
              <a:ext uri="{FF2B5EF4-FFF2-40B4-BE49-F238E27FC236}">
                <a16:creationId xmlns:a16="http://schemas.microsoft.com/office/drawing/2014/main" id="{090C85C1-7A8C-2574-CA17-58AFA8A751F6}"/>
              </a:ext>
            </a:extLst>
          </p:cNvPr>
          <p:cNvGrpSpPr/>
          <p:nvPr/>
        </p:nvGrpSpPr>
        <p:grpSpPr>
          <a:xfrm>
            <a:off x="1147480" y="2494237"/>
            <a:ext cx="9897041" cy="965904"/>
            <a:chOff x="1147480" y="2654499"/>
            <a:chExt cx="9897041" cy="965904"/>
          </a:xfrm>
        </p:grpSpPr>
        <p:sp>
          <p:nvSpPr>
            <p:cNvPr id="144" name="矩形: 圆角 143">
              <a:extLst>
                <a:ext uri="{FF2B5EF4-FFF2-40B4-BE49-F238E27FC236}">
                  <a16:creationId xmlns:a16="http://schemas.microsoft.com/office/drawing/2014/main" id="{7DFF2E73-B749-20FC-D65D-4EB2977251E8}"/>
                </a:ext>
              </a:extLst>
            </p:cNvPr>
            <p:cNvSpPr/>
            <p:nvPr/>
          </p:nvSpPr>
          <p:spPr>
            <a:xfrm>
              <a:off x="1887738" y="2654499"/>
              <a:ext cx="2720316"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二、多组学数据的分析</a:t>
              </a:r>
            </a:p>
          </p:txBody>
        </p:sp>
        <p:sp>
          <p:nvSpPr>
            <p:cNvPr id="145" name="矩形: 圆角 144">
              <a:extLst>
                <a:ext uri="{FF2B5EF4-FFF2-40B4-BE49-F238E27FC236}">
                  <a16:creationId xmlns:a16="http://schemas.microsoft.com/office/drawing/2014/main" id="{7EC562D6-4DE0-C44C-43BF-1A0E7515D66E}"/>
                </a:ext>
              </a:extLst>
            </p:cNvPr>
            <p:cNvSpPr/>
            <p:nvPr/>
          </p:nvSpPr>
          <p:spPr>
            <a:xfrm>
              <a:off x="1147480" y="2949278"/>
              <a:ext cx="4200832" cy="47972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利用转录组学和代谢组学的分析方法来确定疾病的潜在诊断和预后生物标记物，使其容易受到靶向治疗的影响。</a:t>
              </a:r>
            </a:p>
          </p:txBody>
        </p:sp>
        <p:sp>
          <p:nvSpPr>
            <p:cNvPr id="180" name="矩形: 圆角 179">
              <a:extLst>
                <a:ext uri="{FF2B5EF4-FFF2-40B4-BE49-F238E27FC236}">
                  <a16:creationId xmlns:a16="http://schemas.microsoft.com/office/drawing/2014/main" id="{0EF544C2-A807-3480-F2E9-CB75605225CF}"/>
                </a:ext>
              </a:extLst>
            </p:cNvPr>
            <p:cNvSpPr/>
            <p:nvPr/>
          </p:nvSpPr>
          <p:spPr>
            <a:xfrm>
              <a:off x="7583947" y="2654499"/>
              <a:ext cx="2720316"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二、针对疾病治疗方法</a:t>
              </a:r>
            </a:p>
          </p:txBody>
        </p:sp>
        <p:sp>
          <p:nvSpPr>
            <p:cNvPr id="181" name="矩形: 圆角 180">
              <a:extLst>
                <a:ext uri="{FF2B5EF4-FFF2-40B4-BE49-F238E27FC236}">
                  <a16:creationId xmlns:a16="http://schemas.microsoft.com/office/drawing/2014/main" id="{F18EEED9-FE18-F326-D583-0FBCACF60292}"/>
                </a:ext>
              </a:extLst>
            </p:cNvPr>
            <p:cNvSpPr/>
            <p:nvPr/>
          </p:nvSpPr>
          <p:spPr>
            <a:xfrm>
              <a:off x="6843689" y="2949716"/>
              <a:ext cx="4200832" cy="67068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从多组学角度考虑问题，分析多个基因组层，可以获得每个细胞更加完整的信息，发现新的标记物，发现对于疾病的治疗手段。</a:t>
              </a:r>
            </a:p>
          </p:txBody>
        </p:sp>
      </p:grpSp>
      <p:grpSp>
        <p:nvGrpSpPr>
          <p:cNvPr id="219" name="组合 218">
            <a:extLst>
              <a:ext uri="{FF2B5EF4-FFF2-40B4-BE49-F238E27FC236}">
                <a16:creationId xmlns:a16="http://schemas.microsoft.com/office/drawing/2014/main" id="{A512E6D4-A5C1-6A06-BD16-ACF2E8D717FA}"/>
              </a:ext>
            </a:extLst>
          </p:cNvPr>
          <p:cNvGrpSpPr/>
          <p:nvPr/>
        </p:nvGrpSpPr>
        <p:grpSpPr>
          <a:xfrm>
            <a:off x="1147480" y="3346926"/>
            <a:ext cx="9897041" cy="965904"/>
            <a:chOff x="1147480" y="3604079"/>
            <a:chExt cx="9897041" cy="965904"/>
          </a:xfrm>
        </p:grpSpPr>
        <p:sp>
          <p:nvSpPr>
            <p:cNvPr id="146" name="矩形: 圆角 145">
              <a:extLst>
                <a:ext uri="{FF2B5EF4-FFF2-40B4-BE49-F238E27FC236}">
                  <a16:creationId xmlns:a16="http://schemas.microsoft.com/office/drawing/2014/main" id="{4867A75C-C550-2E83-A284-7DC442578A0B}"/>
                </a:ext>
              </a:extLst>
            </p:cNvPr>
            <p:cNvSpPr/>
            <p:nvPr/>
          </p:nvSpPr>
          <p:spPr>
            <a:xfrm>
              <a:off x="1887738" y="3604079"/>
              <a:ext cx="2720316"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三、全球开展数据资源协作</a:t>
              </a:r>
            </a:p>
          </p:txBody>
        </p:sp>
        <p:sp>
          <p:nvSpPr>
            <p:cNvPr id="147" name="矩形: 圆角 146">
              <a:extLst>
                <a:ext uri="{FF2B5EF4-FFF2-40B4-BE49-F238E27FC236}">
                  <a16:creationId xmlns:a16="http://schemas.microsoft.com/office/drawing/2014/main" id="{61DEAF40-7E9B-748E-6723-14E49A763D71}"/>
                </a:ext>
              </a:extLst>
            </p:cNvPr>
            <p:cNvSpPr/>
            <p:nvPr/>
          </p:nvSpPr>
          <p:spPr>
            <a:xfrm>
              <a:off x="1147480" y="3899296"/>
              <a:ext cx="4200832" cy="67068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建立互助共享联盟，根据课题和研发工作需要，开展数据资源的共享，联合开展技术攻关，实现产、学、 研、用结合，形成创新合力。</a:t>
              </a:r>
            </a:p>
          </p:txBody>
        </p:sp>
        <p:sp>
          <p:nvSpPr>
            <p:cNvPr id="186" name="矩形: 圆角 185">
              <a:extLst>
                <a:ext uri="{FF2B5EF4-FFF2-40B4-BE49-F238E27FC236}">
                  <a16:creationId xmlns:a16="http://schemas.microsoft.com/office/drawing/2014/main" id="{304EE4CD-BE74-5D6F-A079-D6CAC4ED4F9C}"/>
                </a:ext>
              </a:extLst>
            </p:cNvPr>
            <p:cNvSpPr/>
            <p:nvPr/>
          </p:nvSpPr>
          <p:spPr>
            <a:xfrm>
              <a:off x="7583947" y="3604079"/>
              <a:ext cx="2720316"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R="0" lvl="0" indent="0" algn="ctr" fontAlgn="auto">
                <a:lnSpc>
                  <a:spcPct val="100000"/>
                </a:lnSpc>
                <a:spcBef>
                  <a:spcPts val="0"/>
                </a:spcBef>
                <a:spcAft>
                  <a:spcPts val="0"/>
                </a:spcAft>
                <a:buClrTx/>
                <a:buSzTx/>
                <a:buFontTx/>
                <a:buNone/>
                <a:tabLst/>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三、全国多中心建设网络</a:t>
              </a:r>
            </a:p>
          </p:txBody>
        </p:sp>
        <p:sp>
          <p:nvSpPr>
            <p:cNvPr id="189" name="矩形: 圆角 188">
              <a:extLst>
                <a:ext uri="{FF2B5EF4-FFF2-40B4-BE49-F238E27FC236}">
                  <a16:creationId xmlns:a16="http://schemas.microsoft.com/office/drawing/2014/main" id="{C5B8800F-26D6-B604-E96B-2C855F8C41A7}"/>
                </a:ext>
              </a:extLst>
            </p:cNvPr>
            <p:cNvSpPr/>
            <p:nvPr/>
          </p:nvSpPr>
          <p:spPr>
            <a:xfrm>
              <a:off x="6843689" y="3899296"/>
              <a:ext cx="4200832" cy="67068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建立</a:t>
              </a:r>
              <a:r>
                <a:rPr kumimoji="0" lang="en-US" altLang="zh-CN"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4</a:t>
              </a: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个实验中心（京、川、深、广），建成</a:t>
              </a:r>
              <a:r>
                <a:rPr kumimoji="0" lang="en-US" altLang="zh-CN"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20</a:t>
              </a: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个专病数据库。产品在</a:t>
              </a:r>
              <a:r>
                <a:rPr kumimoji="0" lang="en-US" altLang="zh-CN"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30</a:t>
              </a: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家以上医疗机构推广应用。举办各类学习班，﻿培养超</a:t>
              </a:r>
              <a:r>
                <a:rPr kumimoji="0" lang="en-US" altLang="zh-CN"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200</a:t>
              </a: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名专科医生。</a:t>
              </a:r>
            </a:p>
          </p:txBody>
        </p:sp>
      </p:grpSp>
      <p:grpSp>
        <p:nvGrpSpPr>
          <p:cNvPr id="220" name="组合 219">
            <a:extLst>
              <a:ext uri="{FF2B5EF4-FFF2-40B4-BE49-F238E27FC236}">
                <a16:creationId xmlns:a16="http://schemas.microsoft.com/office/drawing/2014/main" id="{D63F83E6-8B25-CB7A-4E35-D402D2C90107}"/>
              </a:ext>
            </a:extLst>
          </p:cNvPr>
          <p:cNvGrpSpPr/>
          <p:nvPr/>
        </p:nvGrpSpPr>
        <p:grpSpPr>
          <a:xfrm>
            <a:off x="1147480" y="4199616"/>
            <a:ext cx="9897041" cy="965091"/>
            <a:chOff x="1147480" y="4553658"/>
            <a:chExt cx="9897041" cy="965091"/>
          </a:xfrm>
        </p:grpSpPr>
        <p:sp>
          <p:nvSpPr>
            <p:cNvPr id="153" name="矩形: 圆角 152">
              <a:extLst>
                <a:ext uri="{FF2B5EF4-FFF2-40B4-BE49-F238E27FC236}">
                  <a16:creationId xmlns:a16="http://schemas.microsoft.com/office/drawing/2014/main" id="{10352D51-A905-41E6-5D05-3C1A280331CE}"/>
                </a:ext>
              </a:extLst>
            </p:cNvPr>
            <p:cNvSpPr/>
            <p:nvPr/>
          </p:nvSpPr>
          <p:spPr>
            <a:xfrm>
              <a:off x="1887738" y="4553658"/>
              <a:ext cx="2720316"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R="0" lvl="0" indent="0" algn="ctr" fontAlgn="auto">
                <a:lnSpc>
                  <a:spcPct val="100000"/>
                </a:lnSpc>
                <a:spcBef>
                  <a:spcPts val="0"/>
                </a:spcBef>
                <a:spcAft>
                  <a:spcPts val="0"/>
                </a:spcAft>
                <a:buClrTx/>
                <a:buSzTx/>
                <a:buFontTx/>
                <a:buNone/>
                <a:tabLst/>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四、开展信息化系统建设</a:t>
              </a:r>
            </a:p>
          </p:txBody>
        </p:sp>
        <p:sp>
          <p:nvSpPr>
            <p:cNvPr id="154" name="矩形: 圆角 153">
              <a:extLst>
                <a:ext uri="{FF2B5EF4-FFF2-40B4-BE49-F238E27FC236}">
                  <a16:creationId xmlns:a16="http://schemas.microsoft.com/office/drawing/2014/main" id="{799499F7-A05C-DBDD-2781-7A4D3B089C1D}"/>
                </a:ext>
              </a:extLst>
            </p:cNvPr>
            <p:cNvSpPr/>
            <p:nvPr/>
          </p:nvSpPr>
          <p:spPr>
            <a:xfrm>
              <a:off x="1147480" y="4853877"/>
              <a:ext cx="4200832" cy="48894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建设集成平台，实现以病人为中心的系统应用，为临床医护人员提供有效的支持，提高医疗质量和安全。</a:t>
              </a:r>
            </a:p>
          </p:txBody>
        </p:sp>
        <p:sp>
          <p:nvSpPr>
            <p:cNvPr id="191" name="矩形: 圆角 190">
              <a:extLst>
                <a:ext uri="{FF2B5EF4-FFF2-40B4-BE49-F238E27FC236}">
                  <a16:creationId xmlns:a16="http://schemas.microsoft.com/office/drawing/2014/main" id="{CF240346-1542-7F70-52B0-8E9512161CF2}"/>
                </a:ext>
              </a:extLst>
            </p:cNvPr>
            <p:cNvSpPr/>
            <p:nvPr/>
          </p:nvSpPr>
          <p:spPr>
            <a:xfrm>
              <a:off x="7583947" y="4553658"/>
              <a:ext cx="2720316"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algn="ctr">
                <a:defRPr/>
              </a:pPr>
              <a:r>
                <a:rPr lang="zh-CN" altLang="en-US" sz="14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四、开展实践方面的研究</a:t>
              </a:r>
            </a:p>
          </p:txBody>
        </p:sp>
        <p:sp>
          <p:nvSpPr>
            <p:cNvPr id="192" name="矩形: 圆角 191">
              <a:extLst>
                <a:ext uri="{FF2B5EF4-FFF2-40B4-BE49-F238E27FC236}">
                  <a16:creationId xmlns:a16="http://schemas.microsoft.com/office/drawing/2014/main" id="{AD50C89C-64A7-6CC2-E162-FDEDC0FFA9C5}"/>
                </a:ext>
              </a:extLst>
            </p:cNvPr>
            <p:cNvSpPr/>
            <p:nvPr/>
          </p:nvSpPr>
          <p:spPr>
            <a:xfrm>
              <a:off x="6843689" y="4848062"/>
              <a:ext cx="4200832" cy="67068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30600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创建一种集中且协调的患者安全监督方式。建立一套通用的安全指标且所反映的结果有意义。确保技术安全和优化以改善患者安全。</a:t>
              </a:r>
            </a:p>
          </p:txBody>
        </p:sp>
      </p:grpSp>
      <p:grpSp>
        <p:nvGrpSpPr>
          <p:cNvPr id="224" name="组合 223">
            <a:extLst>
              <a:ext uri="{FF2B5EF4-FFF2-40B4-BE49-F238E27FC236}">
                <a16:creationId xmlns:a16="http://schemas.microsoft.com/office/drawing/2014/main" id="{96CD7744-5E8F-91D1-3D5A-13F751CC2F00}"/>
              </a:ext>
            </a:extLst>
          </p:cNvPr>
          <p:cNvGrpSpPr/>
          <p:nvPr/>
        </p:nvGrpSpPr>
        <p:grpSpPr>
          <a:xfrm>
            <a:off x="5487371" y="2794903"/>
            <a:ext cx="1217259" cy="1217260"/>
            <a:chOff x="6336624" y="5888709"/>
            <a:chExt cx="1606100" cy="1606100"/>
          </a:xfrm>
        </p:grpSpPr>
        <p:grpSp>
          <p:nvGrpSpPr>
            <p:cNvPr id="225" name="组合 224">
              <a:extLst>
                <a:ext uri="{FF2B5EF4-FFF2-40B4-BE49-F238E27FC236}">
                  <a16:creationId xmlns:a16="http://schemas.microsoft.com/office/drawing/2014/main" id="{D7690A4F-8E76-985E-A393-F7B40DEF01A2}"/>
                </a:ext>
              </a:extLst>
            </p:cNvPr>
            <p:cNvGrpSpPr/>
            <p:nvPr/>
          </p:nvGrpSpPr>
          <p:grpSpPr>
            <a:xfrm>
              <a:off x="6336624" y="5888709"/>
              <a:ext cx="1606100" cy="1606100"/>
              <a:chOff x="7687591" y="6632217"/>
              <a:chExt cx="1606100" cy="1606100"/>
            </a:xfrm>
          </p:grpSpPr>
          <p:sp>
            <p:nvSpPr>
              <p:cNvPr id="229" name="椭圆 228">
                <a:extLst>
                  <a:ext uri="{FF2B5EF4-FFF2-40B4-BE49-F238E27FC236}">
                    <a16:creationId xmlns:a16="http://schemas.microsoft.com/office/drawing/2014/main" id="{B815A81E-B431-BBD8-2D29-3F8D5B3BAAF9}"/>
                  </a:ext>
                </a:extLst>
              </p:cNvPr>
              <p:cNvSpPr/>
              <p:nvPr/>
            </p:nvSpPr>
            <p:spPr>
              <a:xfrm rot="19741494">
                <a:off x="7687591" y="6632217"/>
                <a:ext cx="1606100" cy="1606100"/>
              </a:xfrm>
              <a:prstGeom prst="ellipse">
                <a:avLst/>
              </a:prstGeom>
              <a:gradFill flip="none" rotWithShape="1">
                <a:gsLst>
                  <a:gs pos="53000">
                    <a:srgbClr val="12C8C4">
                      <a:alpha val="22000"/>
                    </a:srgbClr>
                  </a:gs>
                  <a:gs pos="100000">
                    <a:srgbClr val="12C8C4">
                      <a:alpha val="10000"/>
                    </a:srgb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28" name="椭圆 227">
                <a:extLst>
                  <a:ext uri="{FF2B5EF4-FFF2-40B4-BE49-F238E27FC236}">
                    <a16:creationId xmlns:a16="http://schemas.microsoft.com/office/drawing/2014/main" id="{4E42EB78-6316-7F58-C193-D2959609B602}"/>
                  </a:ext>
                </a:extLst>
              </p:cNvPr>
              <p:cNvSpPr/>
              <p:nvPr/>
            </p:nvSpPr>
            <p:spPr>
              <a:xfrm>
                <a:off x="7879288" y="6823909"/>
                <a:ext cx="1222708" cy="1222714"/>
              </a:xfrm>
              <a:prstGeom prst="ellipse">
                <a:avLst/>
              </a:prstGeom>
              <a:gradFill>
                <a:gsLst>
                  <a:gs pos="16000">
                    <a:srgbClr val="12C8C4"/>
                  </a:gs>
                  <a:gs pos="77000">
                    <a:srgbClr val="18C897"/>
                  </a:gs>
                </a:gsLst>
                <a:path path="circle">
                  <a:fillToRect r="100000" b="100000"/>
                </a:path>
              </a:gradFill>
              <a:ln>
                <a:noFill/>
              </a:ln>
              <a:effectLst>
                <a:outerShdw blurRad="279400" dist="342900" dir="5400000" sx="88000" sy="88000" algn="t" rotWithShape="0">
                  <a:srgbClr val="12C8C4">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226" name="图形 20" descr="31393935333439353b363436323639303b5653">
              <a:extLst>
                <a:ext uri="{FF2B5EF4-FFF2-40B4-BE49-F238E27FC236}">
                  <a16:creationId xmlns:a16="http://schemas.microsoft.com/office/drawing/2014/main" id="{770CA2FF-8771-B85C-AE79-1478128F0470}"/>
                </a:ext>
              </a:extLst>
            </p:cNvPr>
            <p:cNvSpPr/>
            <p:nvPr/>
          </p:nvSpPr>
          <p:spPr>
            <a:xfrm>
              <a:off x="6682472" y="6456084"/>
              <a:ext cx="914405" cy="471351"/>
            </a:xfrm>
            <a:custGeom>
              <a:avLst/>
              <a:gdLst>
                <a:gd name="connsiteX0" fmla="*/ 693493 w 914405"/>
                <a:gd name="connsiteY0" fmla="*/ 470975 h 471351"/>
                <a:gd name="connsiteX1" fmla="*/ 493278 w 914405"/>
                <a:gd name="connsiteY1" fmla="*/ 437835 h 471351"/>
                <a:gd name="connsiteX2" fmla="*/ 483572 w 914405"/>
                <a:gd name="connsiteY2" fmla="*/ 417323 h 471351"/>
                <a:gd name="connsiteX3" fmla="*/ 529425 w 914405"/>
                <a:gd name="connsiteY3" fmla="*/ 275293 h 471351"/>
                <a:gd name="connsiteX4" fmla="*/ 550283 w 914405"/>
                <a:gd name="connsiteY4" fmla="*/ 264612 h 471351"/>
                <a:gd name="connsiteX5" fmla="*/ 559156 w 914405"/>
                <a:gd name="connsiteY5" fmla="*/ 271458 h 471351"/>
                <a:gd name="connsiteX6" fmla="*/ 603624 w 914405"/>
                <a:gd name="connsiteY6" fmla="*/ 315819 h 471351"/>
                <a:gd name="connsiteX7" fmla="*/ 651701 w 914405"/>
                <a:gd name="connsiteY7" fmla="*/ 331679 h 471351"/>
                <a:gd name="connsiteX8" fmla="*/ 664188 w 914405"/>
                <a:gd name="connsiteY8" fmla="*/ 328246 h 471351"/>
                <a:gd name="connsiteX9" fmla="*/ 666555 w 914405"/>
                <a:gd name="connsiteY9" fmla="*/ 324388 h 471351"/>
                <a:gd name="connsiteX10" fmla="*/ 662862 w 914405"/>
                <a:gd name="connsiteY10" fmla="*/ 318138 h 471351"/>
                <a:gd name="connsiteX11" fmla="*/ 621756 w 914405"/>
                <a:gd name="connsiteY11" fmla="*/ 297757 h 471351"/>
                <a:gd name="connsiteX12" fmla="*/ 563607 w 914405"/>
                <a:gd name="connsiteY12" fmla="*/ 270369 h 471351"/>
                <a:gd name="connsiteX13" fmla="*/ 563370 w 914405"/>
                <a:gd name="connsiteY13" fmla="*/ 270239 h 471351"/>
                <a:gd name="connsiteX14" fmla="*/ 519577 w 914405"/>
                <a:gd name="connsiteY14" fmla="*/ 228411 h 471351"/>
                <a:gd name="connsiteX15" fmla="*/ 500190 w 914405"/>
                <a:gd name="connsiteY15" fmla="*/ 158579 h 471351"/>
                <a:gd name="connsiteX16" fmla="*/ 558884 w 914405"/>
                <a:gd name="connsiteY16" fmla="*/ 38469 h 471351"/>
                <a:gd name="connsiteX17" fmla="*/ 720160 w 914405"/>
                <a:gd name="connsiteY17" fmla="*/ -377 h 471351"/>
                <a:gd name="connsiteX18" fmla="*/ 895910 w 914405"/>
                <a:gd name="connsiteY18" fmla="*/ 28905 h 471351"/>
                <a:gd name="connsiteX19" fmla="*/ 905912 w 914405"/>
                <a:gd name="connsiteY19" fmla="*/ 49949 h 471351"/>
                <a:gd name="connsiteX20" fmla="*/ 859101 w 914405"/>
                <a:gd name="connsiteY20" fmla="*/ 183801 h 471351"/>
                <a:gd name="connsiteX21" fmla="*/ 837998 w 914405"/>
                <a:gd name="connsiteY21" fmla="*/ 193990 h 471351"/>
                <a:gd name="connsiteX22" fmla="*/ 830139 w 914405"/>
                <a:gd name="connsiteY22" fmla="*/ 188204 h 471351"/>
                <a:gd name="connsiteX23" fmla="*/ 738055 w 914405"/>
                <a:gd name="connsiteY23" fmla="*/ 132966 h 471351"/>
                <a:gd name="connsiteX24" fmla="*/ 723036 w 914405"/>
                <a:gd name="connsiteY24" fmla="*/ 135890 h 471351"/>
                <a:gd name="connsiteX25" fmla="*/ 721379 w 914405"/>
                <a:gd name="connsiteY25" fmla="*/ 140210 h 471351"/>
                <a:gd name="connsiteX26" fmla="*/ 725509 w 914405"/>
                <a:gd name="connsiteY26" fmla="*/ 144056 h 471351"/>
                <a:gd name="connsiteX27" fmla="*/ 725699 w 914405"/>
                <a:gd name="connsiteY27" fmla="*/ 144210 h 471351"/>
                <a:gd name="connsiteX28" fmla="*/ 776084 w 914405"/>
                <a:gd name="connsiteY28" fmla="*/ 167160 h 471351"/>
                <a:gd name="connsiteX29" fmla="*/ 853656 w 914405"/>
                <a:gd name="connsiteY29" fmla="*/ 203342 h 471351"/>
                <a:gd name="connsiteX30" fmla="*/ 898940 w 914405"/>
                <a:gd name="connsiteY30" fmla="*/ 249857 h 471351"/>
                <a:gd name="connsiteX31" fmla="*/ 914019 w 914405"/>
                <a:gd name="connsiteY31" fmla="*/ 312587 h 471351"/>
                <a:gd name="connsiteX32" fmla="*/ 897644 w 914405"/>
                <a:gd name="connsiteY32" fmla="*/ 329353 h 471351"/>
                <a:gd name="connsiteX33" fmla="*/ 880879 w 914405"/>
                <a:gd name="connsiteY33" fmla="*/ 312978 h 471351"/>
                <a:gd name="connsiteX34" fmla="*/ 869730 w 914405"/>
                <a:gd name="connsiteY34" fmla="*/ 265528 h 471351"/>
                <a:gd name="connsiteX35" fmla="*/ 836589 w 914405"/>
                <a:gd name="connsiteY35" fmla="*/ 231784 h 471351"/>
                <a:gd name="connsiteX36" fmla="*/ 763952 w 914405"/>
                <a:gd name="connsiteY36" fmla="*/ 198028 h 471351"/>
                <a:gd name="connsiteX37" fmla="*/ 705341 w 914405"/>
                <a:gd name="connsiteY37" fmla="*/ 170403 h 471351"/>
                <a:gd name="connsiteX38" fmla="*/ 688155 w 914405"/>
                <a:gd name="connsiteY38" fmla="*/ 141370 h 471351"/>
                <a:gd name="connsiteX39" fmla="*/ 703104 w 914405"/>
                <a:gd name="connsiteY39" fmla="*/ 109413 h 471351"/>
                <a:gd name="connsiteX40" fmla="*/ 738008 w 914405"/>
                <a:gd name="connsiteY40" fmla="*/ 99861 h 471351"/>
                <a:gd name="connsiteX41" fmla="*/ 837335 w 914405"/>
                <a:gd name="connsiteY41" fmla="*/ 145500 h 471351"/>
                <a:gd name="connsiteX42" fmla="*/ 869031 w 914405"/>
                <a:gd name="connsiteY42" fmla="*/ 54814 h 471351"/>
                <a:gd name="connsiteX43" fmla="*/ 720077 w 914405"/>
                <a:gd name="connsiteY43" fmla="*/ 32776 h 471351"/>
                <a:gd name="connsiteX44" fmla="*/ 577750 w 914405"/>
                <a:gd name="connsiteY44" fmla="*/ 65667 h 471351"/>
                <a:gd name="connsiteX45" fmla="*/ 533248 w 914405"/>
                <a:gd name="connsiteY45" fmla="*/ 158591 h 471351"/>
                <a:gd name="connsiteX46" fmla="*/ 546800 w 914405"/>
                <a:gd name="connsiteY46" fmla="*/ 209698 h 471351"/>
                <a:gd name="connsiteX47" fmla="*/ 580106 w 914405"/>
                <a:gd name="connsiteY47" fmla="*/ 241714 h 471351"/>
                <a:gd name="connsiteX48" fmla="*/ 634196 w 914405"/>
                <a:gd name="connsiteY48" fmla="*/ 267114 h 471351"/>
                <a:gd name="connsiteX49" fmla="*/ 685871 w 914405"/>
                <a:gd name="connsiteY49" fmla="*/ 294337 h 471351"/>
                <a:gd name="connsiteX50" fmla="*/ 686120 w 914405"/>
                <a:gd name="connsiteY50" fmla="*/ 294585 h 471351"/>
                <a:gd name="connsiteX51" fmla="*/ 699660 w 914405"/>
                <a:gd name="connsiteY51" fmla="*/ 324423 h 471351"/>
                <a:gd name="connsiteX52" fmla="*/ 684498 w 914405"/>
                <a:gd name="connsiteY52" fmla="*/ 354427 h 471351"/>
                <a:gd name="connsiteX53" fmla="*/ 684072 w 914405"/>
                <a:gd name="connsiteY53" fmla="*/ 354759 h 471351"/>
                <a:gd name="connsiteX54" fmla="*/ 651654 w 914405"/>
                <a:gd name="connsiteY54" fmla="*/ 364855 h 471351"/>
                <a:gd name="connsiteX55" fmla="*/ 586166 w 914405"/>
                <a:gd name="connsiteY55" fmla="*/ 344071 h 471351"/>
                <a:gd name="connsiteX56" fmla="*/ 551274 w 914405"/>
                <a:gd name="connsiteY56" fmla="*/ 315381 h 471351"/>
                <a:gd name="connsiteX57" fmla="*/ 519956 w 914405"/>
                <a:gd name="connsiteY57" fmla="*/ 412376 h 471351"/>
                <a:gd name="connsiteX58" fmla="*/ 693446 w 914405"/>
                <a:gd name="connsiteY58" fmla="*/ 437847 h 471351"/>
                <a:gd name="connsiteX59" fmla="*/ 836222 w 914405"/>
                <a:gd name="connsiteY59" fmla="*/ 405085 h 471351"/>
                <a:gd name="connsiteX60" fmla="*/ 843407 w 914405"/>
                <a:gd name="connsiteY60" fmla="*/ 399664 h 471351"/>
                <a:gd name="connsiteX61" fmla="*/ 866768 w 914405"/>
                <a:gd name="connsiteY61" fmla="*/ 401495 h 471351"/>
                <a:gd name="connsiteX62" fmla="*/ 864937 w 914405"/>
                <a:gd name="connsiteY62" fmla="*/ 424858 h 471351"/>
                <a:gd name="connsiteX63" fmla="*/ 864486 w 914405"/>
                <a:gd name="connsiteY63" fmla="*/ 425229 h 471351"/>
                <a:gd name="connsiteX64" fmla="*/ 855018 w 914405"/>
                <a:gd name="connsiteY64" fmla="*/ 432331 h 471351"/>
                <a:gd name="connsiteX65" fmla="*/ 693493 w 914405"/>
                <a:gd name="connsiteY65" fmla="*/ 470975 h 471351"/>
                <a:gd name="connsiteX66" fmla="*/ 342725 w 914405"/>
                <a:gd name="connsiteY66" fmla="*/ 463945 h 471351"/>
                <a:gd name="connsiteX67" fmla="*/ 160595 w 914405"/>
                <a:gd name="connsiteY67" fmla="*/ 463945 h 471351"/>
                <a:gd name="connsiteX68" fmla="*/ 144901 w 914405"/>
                <a:gd name="connsiteY68" fmla="*/ 452712 h 471351"/>
                <a:gd name="connsiteX69" fmla="*/ 503 w 914405"/>
                <a:gd name="connsiteY69" fmla="*/ 28171 h 471351"/>
                <a:gd name="connsiteX70" fmla="*/ 10852 w 914405"/>
                <a:gd name="connsiteY70" fmla="*/ 7146 h 471351"/>
                <a:gd name="connsiteX71" fmla="*/ 16186 w 914405"/>
                <a:gd name="connsiteY71" fmla="*/ 6263 h 471351"/>
                <a:gd name="connsiteX72" fmla="*/ 203689 w 914405"/>
                <a:gd name="connsiteY72" fmla="*/ 6263 h 471351"/>
                <a:gd name="connsiteX73" fmla="*/ 219396 w 914405"/>
                <a:gd name="connsiteY73" fmla="*/ 17566 h 471351"/>
                <a:gd name="connsiteX74" fmla="*/ 251577 w 914405"/>
                <a:gd name="connsiteY74" fmla="*/ 113603 h 471351"/>
                <a:gd name="connsiteX75" fmla="*/ 283759 w 914405"/>
                <a:gd name="connsiteY75" fmla="*/ 17566 h 471351"/>
                <a:gd name="connsiteX76" fmla="*/ 299465 w 914405"/>
                <a:gd name="connsiteY76" fmla="*/ 6263 h 471351"/>
                <a:gd name="connsiteX77" fmla="*/ 486957 w 914405"/>
                <a:gd name="connsiteY77" fmla="*/ 6263 h 471351"/>
                <a:gd name="connsiteX78" fmla="*/ 503519 w 914405"/>
                <a:gd name="connsiteY78" fmla="*/ 22842 h 471351"/>
                <a:gd name="connsiteX79" fmla="*/ 502640 w 914405"/>
                <a:gd name="connsiteY79" fmla="*/ 28160 h 471351"/>
                <a:gd name="connsiteX80" fmla="*/ 358408 w 914405"/>
                <a:gd name="connsiteY80" fmla="*/ 452712 h 471351"/>
                <a:gd name="connsiteX81" fmla="*/ 342725 w 914405"/>
                <a:gd name="connsiteY81" fmla="*/ 463945 h 471351"/>
                <a:gd name="connsiteX82" fmla="*/ 172455 w 914405"/>
                <a:gd name="connsiteY82" fmla="*/ 430804 h 471351"/>
                <a:gd name="connsiteX83" fmla="*/ 330854 w 914405"/>
                <a:gd name="connsiteY83" fmla="*/ 430804 h 471351"/>
                <a:gd name="connsiteX84" fmla="*/ 463818 w 914405"/>
                <a:gd name="connsiteY84" fmla="*/ 39404 h 471351"/>
                <a:gd name="connsiteX85" fmla="*/ 311396 w 914405"/>
                <a:gd name="connsiteY85" fmla="*/ 39404 h 471351"/>
                <a:gd name="connsiteX86" fmla="*/ 267272 w 914405"/>
                <a:gd name="connsiteY86" fmla="*/ 171030 h 471351"/>
                <a:gd name="connsiteX87" fmla="*/ 246296 w 914405"/>
                <a:gd name="connsiteY87" fmla="*/ 181479 h 471351"/>
                <a:gd name="connsiteX88" fmla="*/ 235848 w 914405"/>
                <a:gd name="connsiteY88" fmla="*/ 171030 h 471351"/>
                <a:gd name="connsiteX89" fmla="*/ 191747 w 914405"/>
                <a:gd name="connsiteY89" fmla="*/ 39404 h 471351"/>
                <a:gd name="connsiteX90" fmla="*/ 39313 w 914405"/>
                <a:gd name="connsiteY90" fmla="*/ 39404 h 471351"/>
                <a:gd name="connsiteX91" fmla="*/ 885874 w 914405"/>
                <a:gd name="connsiteY91" fmla="*/ 388515 h 471351"/>
                <a:gd name="connsiteX92" fmla="*/ 869316 w 914405"/>
                <a:gd name="connsiteY92" fmla="*/ 371931 h 471351"/>
                <a:gd name="connsiteX93" fmla="*/ 870866 w 914405"/>
                <a:gd name="connsiteY93" fmla="*/ 364949 h 471351"/>
                <a:gd name="connsiteX94" fmla="*/ 875221 w 914405"/>
                <a:gd name="connsiteY94" fmla="*/ 353859 h 471351"/>
                <a:gd name="connsiteX95" fmla="*/ 896112 w 914405"/>
                <a:gd name="connsiteY95" fmla="*/ 343231 h 471351"/>
                <a:gd name="connsiteX96" fmla="*/ 906740 w 914405"/>
                <a:gd name="connsiteY96" fmla="*/ 364121 h 471351"/>
                <a:gd name="connsiteX97" fmla="*/ 900929 w 914405"/>
                <a:gd name="connsiteY97" fmla="*/ 378928 h 471351"/>
                <a:gd name="connsiteX98" fmla="*/ 885874 w 914405"/>
                <a:gd name="connsiteY98" fmla="*/ 388515 h 471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914405" h="471351">
                  <a:moveTo>
                    <a:pt x="693493" y="470975"/>
                  </a:moveTo>
                  <a:cubicBezTo>
                    <a:pt x="616560" y="470975"/>
                    <a:pt x="549202" y="459826"/>
                    <a:pt x="493278" y="437835"/>
                  </a:cubicBezTo>
                  <a:cubicBezTo>
                    <a:pt x="485135" y="434633"/>
                    <a:pt x="480884" y="425651"/>
                    <a:pt x="483572" y="417323"/>
                  </a:cubicBezTo>
                  <a:lnTo>
                    <a:pt x="529425" y="275293"/>
                  </a:lnTo>
                  <a:cubicBezTo>
                    <a:pt x="532236" y="266584"/>
                    <a:pt x="541574" y="261801"/>
                    <a:pt x="550283" y="264612"/>
                  </a:cubicBezTo>
                  <a:cubicBezTo>
                    <a:pt x="553946" y="265794"/>
                    <a:pt x="557084" y="268215"/>
                    <a:pt x="559156" y="271458"/>
                  </a:cubicBezTo>
                  <a:cubicBezTo>
                    <a:pt x="570409" y="289436"/>
                    <a:pt x="585618" y="304609"/>
                    <a:pt x="603624" y="315819"/>
                  </a:cubicBezTo>
                  <a:cubicBezTo>
                    <a:pt x="620632" y="326353"/>
                    <a:pt x="636764" y="331679"/>
                    <a:pt x="651701" y="331679"/>
                  </a:cubicBezTo>
                  <a:cubicBezTo>
                    <a:pt x="656873" y="331679"/>
                    <a:pt x="660957" y="330554"/>
                    <a:pt x="664188" y="328246"/>
                  </a:cubicBezTo>
                  <a:cubicBezTo>
                    <a:pt x="666555" y="326293"/>
                    <a:pt x="666555" y="325157"/>
                    <a:pt x="666555" y="324388"/>
                  </a:cubicBezTo>
                  <a:cubicBezTo>
                    <a:pt x="666555" y="322234"/>
                    <a:pt x="664306" y="319653"/>
                    <a:pt x="662862" y="318138"/>
                  </a:cubicBezTo>
                  <a:cubicBezTo>
                    <a:pt x="661087" y="316493"/>
                    <a:pt x="653180" y="310611"/>
                    <a:pt x="621756" y="297757"/>
                  </a:cubicBezTo>
                  <a:cubicBezTo>
                    <a:pt x="598664" y="288419"/>
                    <a:pt x="579088" y="279198"/>
                    <a:pt x="563607" y="270369"/>
                  </a:cubicBezTo>
                  <a:lnTo>
                    <a:pt x="563370" y="270239"/>
                  </a:lnTo>
                  <a:cubicBezTo>
                    <a:pt x="546575" y="260297"/>
                    <a:pt x="531815" y="246224"/>
                    <a:pt x="519577" y="228411"/>
                  </a:cubicBezTo>
                  <a:cubicBezTo>
                    <a:pt x="506700" y="209592"/>
                    <a:pt x="500190" y="186109"/>
                    <a:pt x="500190" y="158579"/>
                  </a:cubicBezTo>
                  <a:cubicBezTo>
                    <a:pt x="500190" y="105957"/>
                    <a:pt x="519932" y="65549"/>
                    <a:pt x="558884" y="38469"/>
                  </a:cubicBezTo>
                  <a:cubicBezTo>
                    <a:pt x="595812" y="12702"/>
                    <a:pt x="650020" y="-365"/>
                    <a:pt x="720160" y="-377"/>
                  </a:cubicBezTo>
                  <a:cubicBezTo>
                    <a:pt x="783067" y="-377"/>
                    <a:pt x="842199" y="9483"/>
                    <a:pt x="895910" y="28905"/>
                  </a:cubicBezTo>
                  <a:cubicBezTo>
                    <a:pt x="904445" y="31996"/>
                    <a:pt x="908905" y="41379"/>
                    <a:pt x="905912" y="49949"/>
                  </a:cubicBezTo>
                  <a:lnTo>
                    <a:pt x="859101" y="183801"/>
                  </a:lnTo>
                  <a:cubicBezTo>
                    <a:pt x="856086" y="192443"/>
                    <a:pt x="846638" y="197003"/>
                    <a:pt x="837998" y="193990"/>
                  </a:cubicBezTo>
                  <a:cubicBezTo>
                    <a:pt x="834856" y="192894"/>
                    <a:pt x="832119" y="190878"/>
                    <a:pt x="830139" y="188204"/>
                  </a:cubicBezTo>
                  <a:cubicBezTo>
                    <a:pt x="802620" y="151028"/>
                    <a:pt x="772498" y="132966"/>
                    <a:pt x="738055" y="132966"/>
                  </a:cubicBezTo>
                  <a:cubicBezTo>
                    <a:pt x="728019" y="132966"/>
                    <a:pt x="724208" y="135014"/>
                    <a:pt x="723036" y="135890"/>
                  </a:cubicBezTo>
                  <a:cubicBezTo>
                    <a:pt x="722539" y="136268"/>
                    <a:pt x="721568" y="136990"/>
                    <a:pt x="721379" y="140210"/>
                  </a:cubicBezTo>
                  <a:cubicBezTo>
                    <a:pt x="722579" y="141669"/>
                    <a:pt x="723968" y="142963"/>
                    <a:pt x="725509" y="144056"/>
                  </a:cubicBezTo>
                  <a:lnTo>
                    <a:pt x="725699" y="144210"/>
                  </a:lnTo>
                  <a:cubicBezTo>
                    <a:pt x="728184" y="146151"/>
                    <a:pt x="738067" y="152271"/>
                    <a:pt x="776084" y="167160"/>
                  </a:cubicBezTo>
                  <a:cubicBezTo>
                    <a:pt x="809225" y="180180"/>
                    <a:pt x="835263" y="192311"/>
                    <a:pt x="853656" y="203342"/>
                  </a:cubicBezTo>
                  <a:cubicBezTo>
                    <a:pt x="873529" y="215178"/>
                    <a:pt x="888785" y="230837"/>
                    <a:pt x="898940" y="249857"/>
                  </a:cubicBezTo>
                  <a:cubicBezTo>
                    <a:pt x="908658" y="267931"/>
                    <a:pt x="913735" y="289034"/>
                    <a:pt x="914019" y="312587"/>
                  </a:cubicBezTo>
                  <a:cubicBezTo>
                    <a:pt x="914127" y="321739"/>
                    <a:pt x="906796" y="329245"/>
                    <a:pt x="897644" y="329353"/>
                  </a:cubicBezTo>
                  <a:cubicBezTo>
                    <a:pt x="888493" y="329461"/>
                    <a:pt x="880987" y="322130"/>
                    <a:pt x="880879" y="312978"/>
                  </a:cubicBezTo>
                  <a:cubicBezTo>
                    <a:pt x="880666" y="294845"/>
                    <a:pt x="876914" y="278879"/>
                    <a:pt x="869730" y="265528"/>
                  </a:cubicBezTo>
                  <a:cubicBezTo>
                    <a:pt x="862332" y="251668"/>
                    <a:pt x="851514" y="240673"/>
                    <a:pt x="836589" y="231784"/>
                  </a:cubicBezTo>
                  <a:cubicBezTo>
                    <a:pt x="819782" y="221676"/>
                    <a:pt x="795365" y="210337"/>
                    <a:pt x="763952" y="198028"/>
                  </a:cubicBezTo>
                  <a:cubicBezTo>
                    <a:pt x="722870" y="181943"/>
                    <a:pt x="711010" y="174806"/>
                    <a:pt x="705341" y="170403"/>
                  </a:cubicBezTo>
                  <a:cubicBezTo>
                    <a:pt x="693943" y="161727"/>
                    <a:pt x="688155" y="151951"/>
                    <a:pt x="688155" y="141370"/>
                  </a:cubicBezTo>
                  <a:cubicBezTo>
                    <a:pt x="688155" y="124208"/>
                    <a:pt x="696287" y="114502"/>
                    <a:pt x="703104" y="109413"/>
                  </a:cubicBezTo>
                  <a:cubicBezTo>
                    <a:pt x="711673" y="102986"/>
                    <a:pt x="723095" y="99861"/>
                    <a:pt x="738008" y="99861"/>
                  </a:cubicBezTo>
                  <a:cubicBezTo>
                    <a:pt x="774699" y="99861"/>
                    <a:pt x="808017" y="115189"/>
                    <a:pt x="837335" y="145500"/>
                  </a:cubicBezTo>
                  <a:lnTo>
                    <a:pt x="869031" y="54814"/>
                  </a:lnTo>
                  <a:cubicBezTo>
                    <a:pt x="823120" y="40185"/>
                    <a:pt x="773090" y="32787"/>
                    <a:pt x="720077" y="32776"/>
                  </a:cubicBezTo>
                  <a:cubicBezTo>
                    <a:pt x="656909" y="32776"/>
                    <a:pt x="609021" y="43842"/>
                    <a:pt x="577750" y="65667"/>
                  </a:cubicBezTo>
                  <a:cubicBezTo>
                    <a:pt x="547794" y="86499"/>
                    <a:pt x="533248" y="116881"/>
                    <a:pt x="533248" y="158591"/>
                  </a:cubicBezTo>
                  <a:cubicBezTo>
                    <a:pt x="533248" y="179363"/>
                    <a:pt x="537804" y="196549"/>
                    <a:pt x="546800" y="209698"/>
                  </a:cubicBezTo>
                  <a:cubicBezTo>
                    <a:pt x="556268" y="223440"/>
                    <a:pt x="567501" y="234234"/>
                    <a:pt x="580106" y="241714"/>
                  </a:cubicBezTo>
                  <a:cubicBezTo>
                    <a:pt x="594309" y="249786"/>
                    <a:pt x="612489" y="258284"/>
                    <a:pt x="634196" y="267114"/>
                  </a:cubicBezTo>
                  <a:cubicBezTo>
                    <a:pt x="670118" y="281802"/>
                    <a:pt x="680675" y="289389"/>
                    <a:pt x="685871" y="294337"/>
                  </a:cubicBezTo>
                  <a:lnTo>
                    <a:pt x="686120" y="294585"/>
                  </a:lnTo>
                  <a:cubicBezTo>
                    <a:pt x="695103" y="303580"/>
                    <a:pt x="699660" y="313617"/>
                    <a:pt x="699660" y="324423"/>
                  </a:cubicBezTo>
                  <a:cubicBezTo>
                    <a:pt x="699660" y="336259"/>
                    <a:pt x="694417" y="346580"/>
                    <a:pt x="684498" y="354427"/>
                  </a:cubicBezTo>
                  <a:lnTo>
                    <a:pt x="684072" y="354759"/>
                  </a:lnTo>
                  <a:cubicBezTo>
                    <a:pt x="675018" y="361458"/>
                    <a:pt x="664117" y="364855"/>
                    <a:pt x="651654" y="364855"/>
                  </a:cubicBezTo>
                  <a:cubicBezTo>
                    <a:pt x="630491" y="364855"/>
                    <a:pt x="608464" y="357860"/>
                    <a:pt x="586166" y="344071"/>
                  </a:cubicBezTo>
                  <a:cubicBezTo>
                    <a:pt x="573288" y="336133"/>
                    <a:pt x="561551" y="326482"/>
                    <a:pt x="551274" y="315381"/>
                  </a:cubicBezTo>
                  <a:lnTo>
                    <a:pt x="519956" y="412376"/>
                  </a:lnTo>
                  <a:cubicBezTo>
                    <a:pt x="569087" y="429289"/>
                    <a:pt x="627355" y="437847"/>
                    <a:pt x="693446" y="437847"/>
                  </a:cubicBezTo>
                  <a:cubicBezTo>
                    <a:pt x="756650" y="437847"/>
                    <a:pt x="804703" y="426827"/>
                    <a:pt x="836222" y="405085"/>
                  </a:cubicBezTo>
                  <a:cubicBezTo>
                    <a:pt x="838696" y="403369"/>
                    <a:pt x="841122" y="401534"/>
                    <a:pt x="843407" y="399664"/>
                  </a:cubicBezTo>
                  <a:cubicBezTo>
                    <a:pt x="850364" y="393719"/>
                    <a:pt x="860823" y="394539"/>
                    <a:pt x="866768" y="401495"/>
                  </a:cubicBezTo>
                  <a:cubicBezTo>
                    <a:pt x="872715" y="408452"/>
                    <a:pt x="871894" y="418911"/>
                    <a:pt x="864937" y="424858"/>
                  </a:cubicBezTo>
                  <a:cubicBezTo>
                    <a:pt x="864789" y="424984"/>
                    <a:pt x="864639" y="425109"/>
                    <a:pt x="864486" y="425229"/>
                  </a:cubicBezTo>
                  <a:cubicBezTo>
                    <a:pt x="861504" y="427691"/>
                    <a:pt x="858332" y="430094"/>
                    <a:pt x="855018" y="432331"/>
                  </a:cubicBezTo>
                  <a:cubicBezTo>
                    <a:pt x="817900" y="457979"/>
                    <a:pt x="763526" y="470975"/>
                    <a:pt x="693493" y="470975"/>
                  </a:cubicBezTo>
                  <a:close/>
                  <a:moveTo>
                    <a:pt x="342725" y="463945"/>
                  </a:moveTo>
                  <a:lnTo>
                    <a:pt x="160595" y="463945"/>
                  </a:lnTo>
                  <a:cubicBezTo>
                    <a:pt x="153498" y="463948"/>
                    <a:pt x="147187" y="459432"/>
                    <a:pt x="144901" y="452712"/>
                  </a:cubicBezTo>
                  <a:lnTo>
                    <a:pt x="503" y="28171"/>
                  </a:lnTo>
                  <a:cubicBezTo>
                    <a:pt x="-2445" y="19508"/>
                    <a:pt x="2188" y="10095"/>
                    <a:pt x="10852" y="7146"/>
                  </a:cubicBezTo>
                  <a:cubicBezTo>
                    <a:pt x="12570" y="6563"/>
                    <a:pt x="14371" y="6263"/>
                    <a:pt x="16186" y="6263"/>
                  </a:cubicBezTo>
                  <a:lnTo>
                    <a:pt x="203689" y="6263"/>
                  </a:lnTo>
                  <a:cubicBezTo>
                    <a:pt x="210810" y="6266"/>
                    <a:pt x="217133" y="10815"/>
                    <a:pt x="219396" y="17566"/>
                  </a:cubicBezTo>
                  <a:lnTo>
                    <a:pt x="251577" y="113603"/>
                  </a:lnTo>
                  <a:lnTo>
                    <a:pt x="283759" y="17566"/>
                  </a:lnTo>
                  <a:cubicBezTo>
                    <a:pt x="286022" y="10815"/>
                    <a:pt x="292345" y="6266"/>
                    <a:pt x="299465" y="6263"/>
                  </a:cubicBezTo>
                  <a:lnTo>
                    <a:pt x="486957" y="6263"/>
                  </a:lnTo>
                  <a:cubicBezTo>
                    <a:pt x="496109" y="6268"/>
                    <a:pt x="503524" y="13690"/>
                    <a:pt x="503519" y="22842"/>
                  </a:cubicBezTo>
                  <a:cubicBezTo>
                    <a:pt x="503518" y="24650"/>
                    <a:pt x="503221" y="26447"/>
                    <a:pt x="502640" y="28160"/>
                  </a:cubicBezTo>
                  <a:lnTo>
                    <a:pt x="358408" y="452712"/>
                  </a:lnTo>
                  <a:cubicBezTo>
                    <a:pt x="356124" y="459427"/>
                    <a:pt x="349819" y="463942"/>
                    <a:pt x="342725" y="463945"/>
                  </a:cubicBezTo>
                  <a:close/>
                  <a:moveTo>
                    <a:pt x="172455" y="430804"/>
                  </a:moveTo>
                  <a:lnTo>
                    <a:pt x="330854" y="430804"/>
                  </a:lnTo>
                  <a:lnTo>
                    <a:pt x="463818" y="39404"/>
                  </a:lnTo>
                  <a:lnTo>
                    <a:pt x="311396" y="39404"/>
                  </a:lnTo>
                  <a:lnTo>
                    <a:pt x="267272" y="171030"/>
                  </a:lnTo>
                  <a:cubicBezTo>
                    <a:pt x="264365" y="179708"/>
                    <a:pt x="254974" y="184386"/>
                    <a:pt x="246296" y="181479"/>
                  </a:cubicBezTo>
                  <a:cubicBezTo>
                    <a:pt x="241368" y="179828"/>
                    <a:pt x="237499" y="175960"/>
                    <a:pt x="235848" y="171030"/>
                  </a:cubicBezTo>
                  <a:lnTo>
                    <a:pt x="191747" y="39404"/>
                  </a:lnTo>
                  <a:lnTo>
                    <a:pt x="39313" y="39404"/>
                  </a:lnTo>
                  <a:close/>
                  <a:moveTo>
                    <a:pt x="885874" y="388515"/>
                  </a:moveTo>
                  <a:cubicBezTo>
                    <a:pt x="876722" y="388507"/>
                    <a:pt x="869309" y="381083"/>
                    <a:pt x="869316" y="371931"/>
                  </a:cubicBezTo>
                  <a:cubicBezTo>
                    <a:pt x="869319" y="369519"/>
                    <a:pt x="869848" y="367135"/>
                    <a:pt x="870866" y="364949"/>
                  </a:cubicBezTo>
                  <a:cubicBezTo>
                    <a:pt x="872537" y="361343"/>
                    <a:pt x="873992" y="357639"/>
                    <a:pt x="875221" y="353859"/>
                  </a:cubicBezTo>
                  <a:cubicBezTo>
                    <a:pt x="878055" y="345155"/>
                    <a:pt x="887408" y="340397"/>
                    <a:pt x="896112" y="343231"/>
                  </a:cubicBezTo>
                  <a:cubicBezTo>
                    <a:pt x="904816" y="346064"/>
                    <a:pt x="909574" y="355417"/>
                    <a:pt x="906740" y="364121"/>
                  </a:cubicBezTo>
                  <a:cubicBezTo>
                    <a:pt x="905102" y="369169"/>
                    <a:pt x="903161" y="374113"/>
                    <a:pt x="900929" y="378928"/>
                  </a:cubicBezTo>
                  <a:cubicBezTo>
                    <a:pt x="898208" y="384784"/>
                    <a:pt x="892331" y="388525"/>
                    <a:pt x="885874" y="388515"/>
                  </a:cubicBezTo>
                  <a:close/>
                </a:path>
              </a:pathLst>
            </a:custGeom>
            <a:solidFill>
              <a:schemeClr val="bg1"/>
            </a:solidFill>
            <a:ln w="1184"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235" name="文本框 234">
            <a:extLst>
              <a:ext uri="{FF2B5EF4-FFF2-40B4-BE49-F238E27FC236}">
                <a16:creationId xmlns:a16="http://schemas.microsoft.com/office/drawing/2014/main" id="{2B31C3FA-7B5C-7EFC-F68C-DA29242A8F97}"/>
              </a:ext>
            </a:extLst>
          </p:cNvPr>
          <p:cNvSpPr txBox="1"/>
          <p:nvPr/>
        </p:nvSpPr>
        <p:spPr>
          <a:xfrm>
            <a:off x="921765" y="5398112"/>
            <a:ext cx="441062" cy="389771"/>
          </a:xfrm>
          <a:custGeom>
            <a:avLst/>
            <a:gdLst/>
            <a:ahLst/>
            <a:cxnLst/>
            <a:rect l="l" t="t" r="r" b="b"/>
            <a:pathLst>
              <a:path w="387437" h="330846">
                <a:moveTo>
                  <a:pt x="370024" y="0"/>
                </a:moveTo>
                <a:lnTo>
                  <a:pt x="370024" y="60946"/>
                </a:lnTo>
                <a:cubicBezTo>
                  <a:pt x="326492" y="75456"/>
                  <a:pt x="307628" y="117538"/>
                  <a:pt x="313432" y="187189"/>
                </a:cubicBezTo>
                <a:lnTo>
                  <a:pt x="387437" y="187189"/>
                </a:lnTo>
                <a:lnTo>
                  <a:pt x="387437" y="330846"/>
                </a:lnTo>
                <a:lnTo>
                  <a:pt x="243781" y="330846"/>
                </a:lnTo>
                <a:lnTo>
                  <a:pt x="243781" y="148010"/>
                </a:lnTo>
                <a:cubicBezTo>
                  <a:pt x="261193" y="63848"/>
                  <a:pt x="301824" y="15962"/>
                  <a:pt x="365671" y="4354"/>
                </a:cubicBezTo>
                <a:close/>
                <a:moveTo>
                  <a:pt x="126244" y="0"/>
                </a:moveTo>
                <a:lnTo>
                  <a:pt x="126244" y="60946"/>
                </a:lnTo>
                <a:cubicBezTo>
                  <a:pt x="82711" y="75456"/>
                  <a:pt x="63847" y="117538"/>
                  <a:pt x="69652" y="187189"/>
                </a:cubicBezTo>
                <a:lnTo>
                  <a:pt x="139303" y="187189"/>
                </a:lnTo>
                <a:lnTo>
                  <a:pt x="139303" y="330846"/>
                </a:lnTo>
                <a:lnTo>
                  <a:pt x="0" y="330846"/>
                </a:lnTo>
                <a:lnTo>
                  <a:pt x="0" y="148010"/>
                </a:lnTo>
                <a:cubicBezTo>
                  <a:pt x="14511" y="63848"/>
                  <a:pt x="55141" y="15962"/>
                  <a:pt x="121890" y="4354"/>
                </a:cubicBezTo>
                <a:close/>
              </a:path>
            </a:pathLst>
          </a:custGeom>
          <a:gradFill flip="none" rotWithShape="1">
            <a:gsLst>
              <a:gs pos="100000">
                <a:schemeClr val="bg1">
                  <a:alpha val="70000"/>
                </a:schemeClr>
              </a:gs>
              <a:gs pos="4000">
                <a:schemeClr val="bg1">
                  <a:alpha val="20000"/>
                </a:schemeClr>
              </a:gs>
            </a:gsLst>
            <a:lin ang="5400000" scaled="0"/>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R="0" lvl="0" indent="0" fontAlgn="auto">
              <a:lnSpc>
                <a:spcPct val="100000"/>
              </a:lnSpc>
              <a:spcBef>
                <a:spcPts val="0"/>
              </a:spcBef>
              <a:spcAft>
                <a:spcPts val="0"/>
              </a:spcAft>
              <a:buClrTx/>
              <a:buSzTx/>
              <a:buFontTx/>
              <a:buNone/>
              <a:tabLst/>
              <a:defRPr kumimoji="0" sz="8800" b="0" i="0" u="none" strike="noStrike" cap="none" spc="0" normalizeH="0" baseline="0">
                <a:ln>
                  <a:noFill/>
                </a:ln>
                <a:solidFill>
                  <a:srgbClr val="FFFFFF"/>
                </a:solidFill>
                <a:effectLst/>
                <a:uLnTx/>
                <a:uFillTx/>
                <a:latin typeface="黑体" panose="02010609060101010101" pitchFamily="49" charset="-122"/>
                <a:ea typeface="黑体" panose="02010609060101010101" pitchFamily="49"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800" b="0" i="0" u="none" strike="noStrike" kern="1200" cap="none" spc="0" normalizeH="0" baseline="0" noProof="0" dirty="0">
              <a:ln>
                <a:noFill/>
              </a:ln>
              <a:solidFill>
                <a:srgbClr val="FFFFFF"/>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37" name="文本框 236">
            <a:extLst>
              <a:ext uri="{FF2B5EF4-FFF2-40B4-BE49-F238E27FC236}">
                <a16:creationId xmlns:a16="http://schemas.microsoft.com/office/drawing/2014/main" id="{A5C5ADE7-9575-B4DB-E496-73CA43275D5C}"/>
              </a:ext>
            </a:extLst>
          </p:cNvPr>
          <p:cNvSpPr txBox="1"/>
          <p:nvPr/>
        </p:nvSpPr>
        <p:spPr>
          <a:xfrm flipH="1" flipV="1">
            <a:off x="10829173" y="6293741"/>
            <a:ext cx="441062" cy="389771"/>
          </a:xfrm>
          <a:custGeom>
            <a:avLst/>
            <a:gdLst/>
            <a:ahLst/>
            <a:cxnLst/>
            <a:rect l="l" t="t" r="r" b="b"/>
            <a:pathLst>
              <a:path w="387437" h="330846">
                <a:moveTo>
                  <a:pt x="370024" y="0"/>
                </a:moveTo>
                <a:lnTo>
                  <a:pt x="370024" y="60946"/>
                </a:lnTo>
                <a:cubicBezTo>
                  <a:pt x="326492" y="75456"/>
                  <a:pt x="307628" y="117538"/>
                  <a:pt x="313432" y="187189"/>
                </a:cubicBezTo>
                <a:lnTo>
                  <a:pt x="387437" y="187189"/>
                </a:lnTo>
                <a:lnTo>
                  <a:pt x="387437" y="330846"/>
                </a:lnTo>
                <a:lnTo>
                  <a:pt x="243781" y="330846"/>
                </a:lnTo>
                <a:lnTo>
                  <a:pt x="243781" y="148010"/>
                </a:lnTo>
                <a:cubicBezTo>
                  <a:pt x="261193" y="63848"/>
                  <a:pt x="301824" y="15962"/>
                  <a:pt x="365671" y="4354"/>
                </a:cubicBezTo>
                <a:close/>
                <a:moveTo>
                  <a:pt x="126244" y="0"/>
                </a:moveTo>
                <a:lnTo>
                  <a:pt x="126244" y="60946"/>
                </a:lnTo>
                <a:cubicBezTo>
                  <a:pt x="82711" y="75456"/>
                  <a:pt x="63847" y="117538"/>
                  <a:pt x="69652" y="187189"/>
                </a:cubicBezTo>
                <a:lnTo>
                  <a:pt x="139303" y="187189"/>
                </a:lnTo>
                <a:lnTo>
                  <a:pt x="139303" y="330846"/>
                </a:lnTo>
                <a:lnTo>
                  <a:pt x="0" y="330846"/>
                </a:lnTo>
                <a:lnTo>
                  <a:pt x="0" y="148010"/>
                </a:lnTo>
                <a:cubicBezTo>
                  <a:pt x="14511" y="63848"/>
                  <a:pt x="55141" y="15962"/>
                  <a:pt x="121890" y="4354"/>
                </a:cubicBezTo>
                <a:close/>
              </a:path>
            </a:pathLst>
          </a:custGeom>
          <a:gradFill flip="none" rotWithShape="1">
            <a:gsLst>
              <a:gs pos="100000">
                <a:schemeClr val="bg1">
                  <a:alpha val="70000"/>
                </a:schemeClr>
              </a:gs>
              <a:gs pos="4000">
                <a:schemeClr val="bg1">
                  <a:alpha val="20000"/>
                </a:schemeClr>
              </a:gs>
            </a:gsLst>
            <a:lin ang="5400000" scaled="0"/>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800" b="0" i="0" u="none" strike="noStrike" kern="1200" cap="none" spc="0" normalizeH="0" baseline="0" noProof="0" dirty="0">
              <a:ln>
                <a:noFill/>
              </a:ln>
              <a:solidFill>
                <a:srgbClr val="FFFFFF"/>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245" name="组合 244">
            <a:extLst>
              <a:ext uri="{FF2B5EF4-FFF2-40B4-BE49-F238E27FC236}">
                <a16:creationId xmlns:a16="http://schemas.microsoft.com/office/drawing/2014/main" id="{2AF9FADF-C1F6-54A4-FE34-74BE27643287}"/>
              </a:ext>
            </a:extLst>
          </p:cNvPr>
          <p:cNvGrpSpPr/>
          <p:nvPr/>
        </p:nvGrpSpPr>
        <p:grpSpPr>
          <a:xfrm>
            <a:off x="5003284" y="5279075"/>
            <a:ext cx="2185433" cy="356689"/>
            <a:chOff x="4975553" y="5321293"/>
            <a:chExt cx="2185433" cy="356689"/>
          </a:xfrm>
        </p:grpSpPr>
        <p:sp>
          <p:nvSpPr>
            <p:cNvPr id="206" name="矩形: 圆角 205">
              <a:extLst>
                <a:ext uri="{FF2B5EF4-FFF2-40B4-BE49-F238E27FC236}">
                  <a16:creationId xmlns:a16="http://schemas.microsoft.com/office/drawing/2014/main" id="{CE112BB9-E2D6-5AD0-CAA9-4550403DD9CC}"/>
                </a:ext>
              </a:extLst>
            </p:cNvPr>
            <p:cNvSpPr/>
            <p:nvPr/>
          </p:nvSpPr>
          <p:spPr>
            <a:xfrm>
              <a:off x="4975553" y="5321293"/>
              <a:ext cx="2185433" cy="35668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w="3175">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国内研究的瓶颈</a:t>
              </a:r>
              <a:endParaRPr kumimoji="0" lang="zh-CN" altLang="en-US" sz="18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endParaRPr>
            </a:p>
          </p:txBody>
        </p:sp>
        <p:sp>
          <p:nvSpPr>
            <p:cNvPr id="241" name="矩形: 圆角 240">
              <a:extLst>
                <a:ext uri="{FF2B5EF4-FFF2-40B4-BE49-F238E27FC236}">
                  <a16:creationId xmlns:a16="http://schemas.microsoft.com/office/drawing/2014/main" id="{77B5BB7B-9C22-347F-86AD-7B617B651865}"/>
                </a:ext>
              </a:extLst>
            </p:cNvPr>
            <p:cNvSpPr/>
            <p:nvPr>
              <p:custDataLst>
                <p:tags r:id="rId1"/>
              </p:custDataLst>
            </p:nvPr>
          </p:nvSpPr>
          <p:spPr>
            <a:xfrm flipH="1">
              <a:off x="5070326" y="5626900"/>
              <a:ext cx="1995886" cy="45719"/>
            </a:xfrm>
            <a:prstGeom prst="roundRect">
              <a:avLst>
                <a:gd name="adj" fmla="val 50000"/>
              </a:avLst>
            </a:prstGeom>
            <a:gradFill flip="none" rotWithShape="1">
              <a:gsLst>
                <a:gs pos="82000">
                  <a:schemeClr val="bg1">
                    <a:alpha val="0"/>
                  </a:schemeClr>
                </a:gs>
                <a:gs pos="0">
                  <a:schemeClr val="bg1">
                    <a:alpha val="9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76" b="0" i="0" u="none" strike="noStrike" kern="1200" cap="none" spc="0" normalizeH="0" baseline="0" noProof="0">
                <a:ln>
                  <a:noFill/>
                </a:ln>
                <a:solidFill>
                  <a:srgbClr val="FFFFFF"/>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221" name="文本框 220">
            <a:extLst>
              <a:ext uri="{FF2B5EF4-FFF2-40B4-BE49-F238E27FC236}">
                <a16:creationId xmlns:a16="http://schemas.microsoft.com/office/drawing/2014/main" id="{BE9299A1-62E0-B0CE-0D8B-EF3CB9B2EA59}"/>
              </a:ext>
            </a:extLst>
          </p:cNvPr>
          <p:cNvSpPr txBox="1"/>
          <p:nvPr/>
        </p:nvSpPr>
        <p:spPr>
          <a:xfrm>
            <a:off x="1821507" y="5670922"/>
            <a:ext cx="34394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Arial" panose="020B0604020202020204" pitchFamily="34" charset="0"/>
                <a:sym typeface="钉钉进步体" panose="00020600040101010101" pitchFamily="18" charset="-122"/>
              </a:rPr>
              <a:t>数据收集和汇总不完整、不准确。</a:t>
            </a:r>
            <a:endParaRPr kumimoji="0" lang="en-US" altLang="zh-CN" sz="16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Arial" panose="020B0604020202020204" pitchFamily="34" charset="0"/>
              <a:sym typeface="钉钉进步体" panose="00020600040101010101" pitchFamily="18" charset="-122"/>
            </a:endParaRPr>
          </a:p>
        </p:txBody>
      </p:sp>
      <p:sp>
        <p:nvSpPr>
          <p:cNvPr id="252" name="文本框 251">
            <a:extLst>
              <a:ext uri="{FF2B5EF4-FFF2-40B4-BE49-F238E27FC236}">
                <a16:creationId xmlns:a16="http://schemas.microsoft.com/office/drawing/2014/main" id="{483ED487-A3B9-06E1-5951-83D5812E0F8A}"/>
              </a:ext>
            </a:extLst>
          </p:cNvPr>
          <p:cNvSpPr txBox="1"/>
          <p:nvPr/>
        </p:nvSpPr>
        <p:spPr>
          <a:xfrm>
            <a:off x="1564428" y="5554492"/>
            <a:ext cx="396324" cy="49244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1.</a:t>
            </a:r>
            <a:endParaRPr kumimoji="0" lang="zh-CN" altLang="en-US"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53" name="文本框 252">
            <a:extLst>
              <a:ext uri="{FF2B5EF4-FFF2-40B4-BE49-F238E27FC236}">
                <a16:creationId xmlns:a16="http://schemas.microsoft.com/office/drawing/2014/main" id="{0031B975-2332-EE99-697A-2B77D1980DC6}"/>
              </a:ext>
            </a:extLst>
          </p:cNvPr>
          <p:cNvSpPr txBox="1"/>
          <p:nvPr/>
        </p:nvSpPr>
        <p:spPr>
          <a:xfrm>
            <a:off x="1821507" y="6151119"/>
            <a:ext cx="34394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Arial" panose="020B0604020202020204" pitchFamily="34" charset="0"/>
                <a:sym typeface="钉钉进步体" panose="00020600040101010101" pitchFamily="18" charset="-122"/>
              </a:rPr>
              <a:t>研究内容和深度有待加强。</a:t>
            </a:r>
            <a:endParaRPr kumimoji="0" lang="en-US" altLang="zh-CN" sz="16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Arial" panose="020B0604020202020204" pitchFamily="34" charset="0"/>
              <a:sym typeface="钉钉进步体" panose="00020600040101010101" pitchFamily="18" charset="-122"/>
            </a:endParaRPr>
          </a:p>
        </p:txBody>
      </p:sp>
      <p:sp>
        <p:nvSpPr>
          <p:cNvPr id="254" name="文本框 253">
            <a:extLst>
              <a:ext uri="{FF2B5EF4-FFF2-40B4-BE49-F238E27FC236}">
                <a16:creationId xmlns:a16="http://schemas.microsoft.com/office/drawing/2014/main" id="{DCAF0B66-D461-7F8B-FC65-B334D823A865}"/>
              </a:ext>
            </a:extLst>
          </p:cNvPr>
          <p:cNvSpPr txBox="1"/>
          <p:nvPr/>
        </p:nvSpPr>
        <p:spPr>
          <a:xfrm>
            <a:off x="1564428" y="6034689"/>
            <a:ext cx="396324" cy="49244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3.</a:t>
            </a:r>
            <a:endParaRPr kumimoji="0" lang="zh-CN" altLang="en-US"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56" name="文本框 255">
            <a:extLst>
              <a:ext uri="{FF2B5EF4-FFF2-40B4-BE49-F238E27FC236}">
                <a16:creationId xmlns:a16="http://schemas.microsoft.com/office/drawing/2014/main" id="{465AC7BA-848D-C11D-D4A1-61CB60F6F1B1}"/>
              </a:ext>
            </a:extLst>
          </p:cNvPr>
          <p:cNvSpPr txBox="1"/>
          <p:nvPr/>
        </p:nvSpPr>
        <p:spPr>
          <a:xfrm>
            <a:off x="7573955" y="5670922"/>
            <a:ext cx="34394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Arial" panose="020B0604020202020204" pitchFamily="34" charset="0"/>
                <a:sym typeface="钉钉进步体" panose="00020600040101010101" pitchFamily="18" charset="-122"/>
              </a:rPr>
              <a:t>研究机构和人才资源相对较少。</a:t>
            </a:r>
          </a:p>
        </p:txBody>
      </p:sp>
      <p:sp>
        <p:nvSpPr>
          <p:cNvPr id="257" name="文本框 256">
            <a:extLst>
              <a:ext uri="{FF2B5EF4-FFF2-40B4-BE49-F238E27FC236}">
                <a16:creationId xmlns:a16="http://schemas.microsoft.com/office/drawing/2014/main" id="{4E9B0BEA-9203-93A9-59E2-9305AA196D54}"/>
              </a:ext>
            </a:extLst>
          </p:cNvPr>
          <p:cNvSpPr txBox="1"/>
          <p:nvPr/>
        </p:nvSpPr>
        <p:spPr>
          <a:xfrm>
            <a:off x="7316876" y="5554492"/>
            <a:ext cx="396324" cy="49244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2.</a:t>
            </a:r>
            <a:endParaRPr kumimoji="0" lang="zh-CN" altLang="en-US"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58" name="文本框 257">
            <a:extLst>
              <a:ext uri="{FF2B5EF4-FFF2-40B4-BE49-F238E27FC236}">
                <a16:creationId xmlns:a16="http://schemas.microsoft.com/office/drawing/2014/main" id="{797C4E72-B5B4-F91D-6B12-F410C3B7E370}"/>
              </a:ext>
            </a:extLst>
          </p:cNvPr>
          <p:cNvSpPr txBox="1"/>
          <p:nvPr/>
        </p:nvSpPr>
        <p:spPr>
          <a:xfrm>
            <a:off x="7573955" y="6151119"/>
            <a:ext cx="34394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Arial" panose="020B0604020202020204" pitchFamily="34" charset="0"/>
                <a:sym typeface="钉钉进步体" panose="00020600040101010101" pitchFamily="18" charset="-122"/>
              </a:rPr>
              <a:t>资金投入和政策支持不足。</a:t>
            </a:r>
            <a:endParaRPr kumimoji="0" lang="en-US" altLang="zh-CN" sz="16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Arial" panose="020B0604020202020204" pitchFamily="34" charset="0"/>
              <a:sym typeface="钉钉进步体" panose="00020600040101010101" pitchFamily="18" charset="-122"/>
            </a:endParaRPr>
          </a:p>
        </p:txBody>
      </p:sp>
      <p:sp>
        <p:nvSpPr>
          <p:cNvPr id="259" name="文本框 258">
            <a:extLst>
              <a:ext uri="{FF2B5EF4-FFF2-40B4-BE49-F238E27FC236}">
                <a16:creationId xmlns:a16="http://schemas.microsoft.com/office/drawing/2014/main" id="{E7299024-A42D-C07A-12D6-88913097DCF3}"/>
              </a:ext>
            </a:extLst>
          </p:cNvPr>
          <p:cNvSpPr txBox="1"/>
          <p:nvPr/>
        </p:nvSpPr>
        <p:spPr>
          <a:xfrm>
            <a:off x="7270738" y="6034689"/>
            <a:ext cx="442462" cy="49244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4.</a:t>
            </a:r>
            <a:endParaRPr kumimoji="0" lang="zh-CN" altLang="en-US" sz="2600" b="1" i="0" u="none" strike="noStrike" kern="1200" cap="none" spc="0" normalizeH="0" baseline="0" noProof="0" dirty="0">
              <a:ln>
                <a:noFill/>
              </a:ln>
              <a:gradFill flip="none" rotWithShape="1">
                <a:gsLst>
                  <a:gs pos="43000">
                    <a:prstClr val="white"/>
                  </a:gs>
                  <a:gs pos="100000">
                    <a:prstClr val="white">
                      <a:alpha val="20000"/>
                    </a:prstClr>
                  </a:gs>
                </a:gsLst>
                <a:lin ang="2700000" scaled="0"/>
                <a:tileRect/>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49" name="椭圆 248">
            <a:extLst>
              <a:ext uri="{FF2B5EF4-FFF2-40B4-BE49-F238E27FC236}">
                <a16:creationId xmlns:a16="http://schemas.microsoft.com/office/drawing/2014/main" id="{87AF3231-0F7D-86AB-A496-39349A0F3B97}"/>
              </a:ext>
            </a:extLst>
          </p:cNvPr>
          <p:cNvSpPr/>
          <p:nvPr/>
        </p:nvSpPr>
        <p:spPr>
          <a:xfrm>
            <a:off x="4370362" y="5639227"/>
            <a:ext cx="3451277" cy="3451277"/>
          </a:xfrm>
          <a:prstGeom prst="ellipse">
            <a:avLst/>
          </a:prstGeom>
          <a:gradFill flip="none" rotWithShape="1">
            <a:gsLst>
              <a:gs pos="0">
                <a:srgbClr val="DCFDFC"/>
              </a:gs>
              <a:gs pos="100000">
                <a:srgbClr val="DCFDF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pic>
        <p:nvPicPr>
          <p:cNvPr id="247" name="图片 23" descr="处方">
            <a:extLst>
              <a:ext uri="{FF2B5EF4-FFF2-40B4-BE49-F238E27FC236}">
                <a16:creationId xmlns:a16="http://schemas.microsoft.com/office/drawing/2014/main" id="{C47529CF-E9A8-232A-11F9-6C33A02EAA06}"/>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561128" y="5780024"/>
            <a:ext cx="585863" cy="585863"/>
          </a:xfrm>
          <a:prstGeom prst="rect">
            <a:avLst/>
          </a:prstGeom>
          <a:effectLst>
            <a:outerShdw blurRad="152400" dist="50800" dir="5400000" sx="132000" sy="132000" algn="t" rotWithShape="0">
              <a:srgbClr val="DCFDFC">
                <a:alpha val="32000"/>
              </a:srgbClr>
            </a:outerShdw>
          </a:effectLst>
        </p:spPr>
      </p:pic>
      <p:pic>
        <p:nvPicPr>
          <p:cNvPr id="248" name="图片 26" descr="女性">
            <a:extLst>
              <a:ext uri="{FF2B5EF4-FFF2-40B4-BE49-F238E27FC236}">
                <a16:creationId xmlns:a16="http://schemas.microsoft.com/office/drawing/2014/main" id="{EDEC4BA5-8964-A65E-7522-FEA4844768EB}"/>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5935950" y="5836339"/>
            <a:ext cx="857849" cy="857849"/>
          </a:xfrm>
          <a:prstGeom prst="rect">
            <a:avLst/>
          </a:prstGeom>
          <a:effectLst>
            <a:outerShdw blurRad="152400" dist="50800" dir="5400000" sx="132000" sy="132000" algn="t" rotWithShape="0">
              <a:srgbClr val="DCFDFC">
                <a:alpha val="32000"/>
              </a:srgbClr>
            </a:outerShdw>
          </a:effectLst>
        </p:spPr>
      </p:pic>
    </p:spTree>
    <p:extLst>
      <p:ext uri="{BB962C8B-B14F-4D97-AF65-F5344CB8AC3E}">
        <p14:creationId xmlns:p14="http://schemas.microsoft.com/office/powerpoint/2010/main" val="553397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图片 102" descr="卡通人物&#10;&#10;中度可信度描述已自动生成">
            <a:extLst>
              <a:ext uri="{FF2B5EF4-FFF2-40B4-BE49-F238E27FC236}">
                <a16:creationId xmlns:a16="http://schemas.microsoft.com/office/drawing/2014/main" id="{DCA76749-6EB0-4ACB-8406-B8365681A2F2}"/>
              </a:ext>
            </a:extLst>
          </p:cNvPr>
          <p:cNvPicPr>
            <a:picLocks noGrp="1" noRot="1" noChangeAspect="1" noMove="1" noResize="1" noEditPoints="1" noAdjustHandles="1" noChangeArrowheads="1" noChangeShapeType="1" noCrop="1"/>
          </p:cNvPicPr>
          <p:nvPr/>
        </p:nvPicPr>
        <p:blipFill rotWithShape="1">
          <a:blip r:embed="rId3" cstate="email">
            <a:alphaModFix amt="7000"/>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a:xfrm rot="186447" flipH="1">
            <a:off x="-607705" y="-277024"/>
            <a:ext cx="11959899" cy="7412049"/>
          </a:xfrm>
          <a:prstGeom prst="rect">
            <a:avLst/>
          </a:prstGeom>
        </p:spPr>
      </p:pic>
      <p:sp>
        <p:nvSpPr>
          <p:cNvPr id="44" name="Picture 9-mask">
            <a:extLst>
              <a:ext uri="{FF2B5EF4-FFF2-40B4-BE49-F238E27FC236}">
                <a16:creationId xmlns:a16="http://schemas.microsoft.com/office/drawing/2014/main" id="{8CC76EC1-A8EF-1662-4769-4206B5086EE4}"/>
              </a:ext>
            </a:extLst>
          </p:cNvPr>
          <p:cNvSpPr>
            <a:spLocks noGrp="1" noRot="1" noMove="1" noResize="1" noEditPoints="1" noAdjustHandles="1" noChangeArrowheads="1" noChangeShapeType="1"/>
          </p:cNvSpPr>
          <p:nvPr/>
        </p:nvSpPr>
        <p:spPr>
          <a:xfrm rot="16200000">
            <a:off x="2667000" y="-2743778"/>
            <a:ext cx="6858002" cy="12345558"/>
          </a:xfrm>
          <a:prstGeom prst="rect">
            <a:avLst/>
          </a:prstGeom>
          <a:gradFill flip="none" rotWithShape="1">
            <a:gsLst>
              <a:gs pos="0">
                <a:srgbClr val="18C894">
                  <a:alpha val="2000"/>
                </a:srgbClr>
              </a:gs>
              <a:gs pos="100000">
                <a:srgbClr val="12C0C1">
                  <a:alpha val="2000"/>
                </a:srgbClr>
              </a:gs>
              <a:gs pos="50000">
                <a:srgbClr val="2EF8FA">
                  <a:alpha val="15000"/>
                </a:srgbClr>
              </a:gs>
            </a:gsLst>
            <a:path path="rect">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38" name="矩形: 圆顶角 137">
            <a:extLst>
              <a:ext uri="{FF2B5EF4-FFF2-40B4-BE49-F238E27FC236}">
                <a16:creationId xmlns:a16="http://schemas.microsoft.com/office/drawing/2014/main" id="{6DBE0E37-08CD-D26A-6C2A-B1C5D9FBE17F}"/>
              </a:ext>
            </a:extLst>
          </p:cNvPr>
          <p:cNvSpPr/>
          <p:nvPr/>
        </p:nvSpPr>
        <p:spPr>
          <a:xfrm>
            <a:off x="958030" y="1110861"/>
            <a:ext cx="10275939" cy="960664"/>
          </a:xfrm>
          <a:prstGeom prst="round2SameRect">
            <a:avLst>
              <a:gd name="adj1" fmla="val 38854"/>
              <a:gd name="adj2" fmla="val 0"/>
            </a:avLst>
          </a:prstGeom>
          <a:solidFill>
            <a:schemeClr val="bg1"/>
          </a:solidFill>
          <a:ln>
            <a:noFill/>
          </a:ln>
          <a:effectLst>
            <a:outerShdw blurRad="457200" dist="38100" dir="2700000" algn="ctr" rotWithShape="0">
              <a:srgbClr val="12C1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22" name="矩形: 对角圆角 121">
            <a:extLst>
              <a:ext uri="{FF2B5EF4-FFF2-40B4-BE49-F238E27FC236}">
                <a16:creationId xmlns:a16="http://schemas.microsoft.com/office/drawing/2014/main" id="{F773225A-9072-8973-163B-2DC4432B458E}"/>
              </a:ext>
            </a:extLst>
          </p:cNvPr>
          <p:cNvSpPr/>
          <p:nvPr/>
        </p:nvSpPr>
        <p:spPr>
          <a:xfrm>
            <a:off x="3978434" y="900222"/>
            <a:ext cx="4235132" cy="423102"/>
          </a:xfrm>
          <a:prstGeom prst="round2DiagRect">
            <a:avLst>
              <a:gd name="adj1" fmla="val 50000"/>
              <a:gd name="adj2" fmla="val 0"/>
            </a:avLst>
          </a:prstGeom>
          <a:gradFill>
            <a:gsLst>
              <a:gs pos="0">
                <a:srgbClr val="18C894"/>
              </a:gs>
              <a:gs pos="100000">
                <a:srgbClr val="12C0C1"/>
              </a:gs>
            </a:gsLst>
            <a:lin ang="5400000" scaled="0"/>
          </a:gradFill>
          <a:ln w="12700" cap="flat" cmpd="sng" algn="ctr">
            <a:noFill/>
            <a:prstDash val="solid"/>
            <a:miter lim="800000"/>
          </a:ln>
          <a:effectLst>
            <a:outerShdw blurRad="50800" dist="38100" dir="5400000" algn="t" rotWithShape="0">
              <a:srgbClr val="12C1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课题五：综合服务数据库云平台建设</a:t>
            </a:r>
          </a:p>
        </p:txBody>
      </p:sp>
      <p:sp>
        <p:nvSpPr>
          <p:cNvPr id="47" name="Rounded Rectangle 52++">
            <a:extLst>
              <a:ext uri="{FF2B5EF4-FFF2-40B4-BE49-F238E27FC236}">
                <a16:creationId xmlns:a16="http://schemas.microsoft.com/office/drawing/2014/main" id="{9F7CE88A-E1BD-17ED-C09E-2DF9D2864A10}"/>
              </a:ext>
            </a:extLst>
          </p:cNvPr>
          <p:cNvSpPr/>
          <p:nvPr/>
        </p:nvSpPr>
        <p:spPr>
          <a:xfrm>
            <a:off x="933467" y="352098"/>
            <a:ext cx="1903039" cy="472491"/>
          </a:xfrm>
          <a:prstGeom prst="roundRect">
            <a:avLst>
              <a:gd name="adj" fmla="val 50000"/>
            </a:avLst>
          </a:prstGeom>
          <a:gradFill flip="none" rotWithShape="1">
            <a:gsLst>
              <a:gs pos="89000">
                <a:srgbClr val="12C0C1">
                  <a:alpha val="15000"/>
                  <a:lumMod val="20000"/>
                  <a:lumOff val="80000"/>
                </a:srgbClr>
              </a:gs>
              <a:gs pos="0">
                <a:schemeClr val="bg1"/>
              </a:gs>
            </a:gsLst>
            <a:lin ang="5400000" scaled="1"/>
            <a:tileRect/>
          </a:gradFill>
          <a:ln w="6350">
            <a:gradFill>
              <a:gsLst>
                <a:gs pos="0">
                  <a:schemeClr val="accent1">
                    <a:lumMod val="5000"/>
                    <a:lumOff val="95000"/>
                    <a:alpha val="0"/>
                  </a:schemeClr>
                </a:gs>
                <a:gs pos="29000">
                  <a:srgbClr val="12C0C1"/>
                </a:gs>
                <a:gs pos="100000">
                  <a:srgbClr val="2EF8FA"/>
                </a:gs>
              </a:gsLst>
              <a:lin ang="0" scaled="0"/>
            </a:gradFill>
          </a:ln>
          <a:effectLst>
            <a:outerShdw blurRad="292100" dist="190500" dir="5400000" sx="90000" sy="90000" algn="t" rotWithShape="0">
              <a:srgbClr val="12C0C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1200" cap="none" spc="0" normalizeH="0" baseline="0" noProof="0" dirty="0">
                <a:ln w="3175">
                  <a:noFill/>
                </a:ln>
                <a:gradFill>
                  <a:gsLst>
                    <a:gs pos="100000">
                      <a:srgbClr val="18C897"/>
                    </a:gs>
                    <a:gs pos="0">
                      <a:srgbClr val="12C1C1"/>
                    </a:gs>
                  </a:gsLst>
                  <a:lin ang="0" scaled="0"/>
                </a:gra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研究内容</a:t>
            </a:r>
          </a:p>
        </p:txBody>
      </p:sp>
      <p:grpSp>
        <p:nvGrpSpPr>
          <p:cNvPr id="46" name="组合 45">
            <a:extLst>
              <a:ext uri="{FF2B5EF4-FFF2-40B4-BE49-F238E27FC236}">
                <a16:creationId xmlns:a16="http://schemas.microsoft.com/office/drawing/2014/main" id="{5C8C7FA1-206E-8BFF-261C-C23FD5DE26D4}"/>
              </a:ext>
            </a:extLst>
          </p:cNvPr>
          <p:cNvGrpSpPr/>
          <p:nvPr/>
        </p:nvGrpSpPr>
        <p:grpSpPr>
          <a:xfrm>
            <a:off x="-18928" y="-5834"/>
            <a:ext cx="1235541" cy="1235541"/>
            <a:chOff x="-32252" y="88949"/>
            <a:chExt cx="1261855" cy="1261855"/>
          </a:xfrm>
        </p:grpSpPr>
        <p:sp>
          <p:nvSpPr>
            <p:cNvPr id="41" name="椭圆 40">
              <a:extLst>
                <a:ext uri="{FF2B5EF4-FFF2-40B4-BE49-F238E27FC236}">
                  <a16:creationId xmlns:a16="http://schemas.microsoft.com/office/drawing/2014/main" id="{B94A0BE1-C993-7EDC-C177-1D4B595D86D5}"/>
                </a:ext>
              </a:extLst>
            </p:cNvPr>
            <p:cNvSpPr/>
            <p:nvPr/>
          </p:nvSpPr>
          <p:spPr>
            <a:xfrm>
              <a:off x="-32252" y="88949"/>
              <a:ext cx="1261855" cy="1261855"/>
            </a:xfrm>
            <a:prstGeom prst="ellipse">
              <a:avLst/>
            </a:prstGeom>
            <a:gradFill flip="none" rotWithShape="1">
              <a:gsLst>
                <a:gs pos="25000">
                  <a:srgbClr val="12C1C1">
                    <a:alpha val="40000"/>
                  </a:srgb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pic>
          <p:nvPicPr>
            <p:cNvPr id="40" name="图片 24" descr="听诊器">
              <a:extLst>
                <a:ext uri="{FF2B5EF4-FFF2-40B4-BE49-F238E27FC236}">
                  <a16:creationId xmlns:a16="http://schemas.microsoft.com/office/drawing/2014/main" id="{B6B972F8-FF4E-CE65-B5D7-3BE91BE5E293}"/>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41475" y="262676"/>
              <a:ext cx="914400" cy="914400"/>
            </a:xfrm>
            <a:prstGeom prst="rect">
              <a:avLst/>
            </a:prstGeom>
          </p:spPr>
        </p:pic>
      </p:grpSp>
      <p:sp>
        <p:nvSpPr>
          <p:cNvPr id="287" name="矩形: 圆角 286">
            <a:extLst>
              <a:ext uri="{FF2B5EF4-FFF2-40B4-BE49-F238E27FC236}">
                <a16:creationId xmlns:a16="http://schemas.microsoft.com/office/drawing/2014/main" id="{35D35F88-1EB7-3DE9-A8EC-9FE24465A6A2}"/>
              </a:ext>
            </a:extLst>
          </p:cNvPr>
          <p:cNvSpPr/>
          <p:nvPr/>
        </p:nvSpPr>
        <p:spPr>
          <a:xfrm>
            <a:off x="1186357" y="1400953"/>
            <a:ext cx="9819287" cy="59575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468000" algn="just"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打造</a:t>
            </a:r>
            <a:r>
              <a:rPr lang="zh-CN" altLang="en-US"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一站式云服务平台</a:t>
            </a:r>
            <a:r>
              <a:rPr kumimoji="0" lang="zh-CN" altLang="en-US"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，满足医患双方</a:t>
            </a:r>
            <a:r>
              <a:rPr lang="zh-CN" altLang="en-US"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多层次需求</a:t>
            </a:r>
            <a:r>
              <a:rPr kumimoji="0" lang="zh-CN" altLang="en-US"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，为疾病诊疗、病人管理、临床队伍建设提供</a:t>
            </a:r>
            <a:r>
              <a:rPr lang="zh-CN" altLang="en-US"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便捷实用</a:t>
            </a:r>
            <a:r>
              <a:rPr kumimoji="0" lang="zh-CN" altLang="en-US"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的优质服务</a:t>
            </a:r>
            <a:r>
              <a:rPr lang="zh-CN" altLang="en-US" dirty="0">
                <a:solidFill>
                  <a:prstClr val="black"/>
                </a:solidFill>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rPr>
              <a:t>。</a:t>
            </a:r>
            <a:endParaRPr kumimoji="0" lang="zh-CN" altLang="en-US" b="0" i="0" u="none" strike="noStrike" kern="1200" cap="none" spc="0" normalizeH="0" baseline="0" noProof="0" dirty="0">
              <a:ln>
                <a:noFill/>
              </a:ln>
              <a:solidFill>
                <a:prstClr val="black"/>
              </a:solidFill>
              <a:effectLst/>
              <a:uLnTx/>
              <a:uFillTx/>
              <a:latin typeface="钉钉进步体" panose="00020600040101010101" pitchFamily="18" charset="-122"/>
              <a:ea typeface="钉钉进步体" panose="00020600040101010101" pitchFamily="18" charset="-122"/>
              <a:cs typeface="Times New Roman" panose="02020603050405020304" pitchFamily="18" charset="0"/>
              <a:sym typeface="钉钉进步体" panose="00020600040101010101" pitchFamily="18" charset="-122"/>
            </a:endParaRPr>
          </a:p>
        </p:txBody>
      </p:sp>
      <p:grpSp>
        <p:nvGrpSpPr>
          <p:cNvPr id="56" name="组合 55">
            <a:extLst>
              <a:ext uri="{FF2B5EF4-FFF2-40B4-BE49-F238E27FC236}">
                <a16:creationId xmlns:a16="http://schemas.microsoft.com/office/drawing/2014/main" id="{041F78B2-8B18-B826-9D56-C2B4BD3BB881}"/>
              </a:ext>
            </a:extLst>
          </p:cNvPr>
          <p:cNvGrpSpPr/>
          <p:nvPr/>
        </p:nvGrpSpPr>
        <p:grpSpPr>
          <a:xfrm>
            <a:off x="8051798" y="2417247"/>
            <a:ext cx="3182170" cy="268098"/>
            <a:chOff x="11944908" y="6400193"/>
            <a:chExt cx="1064121" cy="243867"/>
          </a:xfrm>
        </p:grpSpPr>
        <p:sp>
          <p:nvSpPr>
            <p:cNvPr id="57" name="梯形 56">
              <a:extLst>
                <a:ext uri="{FF2B5EF4-FFF2-40B4-BE49-F238E27FC236}">
                  <a16:creationId xmlns:a16="http://schemas.microsoft.com/office/drawing/2014/main" id="{37820278-3172-B75A-39E7-EA7F35DD904D}"/>
                </a:ext>
              </a:extLst>
            </p:cNvPr>
            <p:cNvSpPr/>
            <p:nvPr/>
          </p:nvSpPr>
          <p:spPr>
            <a:xfrm>
              <a:off x="11944908" y="6400193"/>
              <a:ext cx="1064121" cy="225313"/>
            </a:xfrm>
            <a:prstGeom prst="trapezoid">
              <a:avLst>
                <a:gd name="adj" fmla="val 147788"/>
              </a:avLst>
            </a:prstGeom>
            <a:gradFill>
              <a:gsLst>
                <a:gs pos="0">
                  <a:srgbClr val="12C1C1">
                    <a:alpha val="0"/>
                  </a:srgbClr>
                </a:gs>
                <a:gs pos="100000">
                  <a:srgbClr val="12C1C1">
                    <a:alpha val="4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71668">
                <a:defRPr/>
              </a:pPr>
              <a:endParaRPr lang="zh-CN" altLang="en-US" sz="1070" dirty="0">
                <a:solidFill>
                  <a:srgbClr val="FFFFFF"/>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58" name="矩形 57">
              <a:extLst>
                <a:ext uri="{FF2B5EF4-FFF2-40B4-BE49-F238E27FC236}">
                  <a16:creationId xmlns:a16="http://schemas.microsoft.com/office/drawing/2014/main" id="{86791B9A-27BB-90E6-0693-17488B22A255}"/>
                </a:ext>
              </a:extLst>
            </p:cNvPr>
            <p:cNvSpPr/>
            <p:nvPr/>
          </p:nvSpPr>
          <p:spPr>
            <a:xfrm>
              <a:off x="11944908" y="6625507"/>
              <a:ext cx="1064121" cy="18553"/>
            </a:xfrm>
            <a:prstGeom prst="rect">
              <a:avLst/>
            </a:prstGeom>
            <a:solidFill>
              <a:srgbClr val="12C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71668">
                <a:defRPr/>
              </a:pPr>
              <a:endParaRPr lang="zh-CN" altLang="en-US" sz="1070">
                <a:solidFill>
                  <a:srgbClr val="FFFFFF"/>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59" name="矩形: 圆角 58">
            <a:extLst>
              <a:ext uri="{FF2B5EF4-FFF2-40B4-BE49-F238E27FC236}">
                <a16:creationId xmlns:a16="http://schemas.microsoft.com/office/drawing/2014/main" id="{463D8233-BE88-D5FE-EA60-2B73502ECC13}"/>
              </a:ext>
            </a:extLst>
          </p:cNvPr>
          <p:cNvSpPr/>
          <p:nvPr/>
        </p:nvSpPr>
        <p:spPr>
          <a:xfrm>
            <a:off x="8453893" y="2148599"/>
            <a:ext cx="2377981" cy="353152"/>
          </a:xfrm>
          <a:prstGeom prst="roundRect">
            <a:avLst>
              <a:gd name="adj" fmla="val 50000"/>
            </a:avLst>
          </a:prstGeom>
          <a:gradFill>
            <a:gsLst>
              <a:gs pos="0">
                <a:srgbClr val="18C894"/>
              </a:gs>
              <a:gs pos="100000">
                <a:srgbClr val="12C0C1"/>
              </a:gs>
            </a:gsLst>
            <a:lin ang="5400000" scaled="0"/>
          </a:gradFill>
          <a:ln w="12700" cap="flat" cmpd="sng" algn="ctr">
            <a:noFill/>
            <a:prstDash val="solid"/>
            <a:miter lim="800000"/>
          </a:ln>
          <a:effectLst>
            <a:reflection blurRad="635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zh-CN" altLang="en-US" sz="1600" b="1" i="0" u="none" strike="noStrike" kern="1200" cap="none" spc="0" normalizeH="0" baseline="0" noProof="0" dirty="0">
                <a:ln w="3175">
                  <a:noFill/>
                </a:ln>
                <a:solidFill>
                  <a:schemeClr val="bg1"/>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一站式综合服务云平台</a:t>
            </a:r>
          </a:p>
        </p:txBody>
      </p:sp>
      <p:grpSp>
        <p:nvGrpSpPr>
          <p:cNvPr id="64" name="组合 63">
            <a:extLst>
              <a:ext uri="{FF2B5EF4-FFF2-40B4-BE49-F238E27FC236}">
                <a16:creationId xmlns:a16="http://schemas.microsoft.com/office/drawing/2014/main" id="{BEC147C5-FFE8-1E90-C9B1-A73435F6F3E8}"/>
              </a:ext>
            </a:extLst>
          </p:cNvPr>
          <p:cNvGrpSpPr/>
          <p:nvPr/>
        </p:nvGrpSpPr>
        <p:grpSpPr>
          <a:xfrm>
            <a:off x="4504397" y="2417247"/>
            <a:ext cx="3182170" cy="268098"/>
            <a:chOff x="11944908" y="6400193"/>
            <a:chExt cx="1064121" cy="243867"/>
          </a:xfrm>
        </p:grpSpPr>
        <p:sp>
          <p:nvSpPr>
            <p:cNvPr id="65" name="梯形 64">
              <a:extLst>
                <a:ext uri="{FF2B5EF4-FFF2-40B4-BE49-F238E27FC236}">
                  <a16:creationId xmlns:a16="http://schemas.microsoft.com/office/drawing/2014/main" id="{A72CE378-C2F8-370F-196B-29BF4B0A4E49}"/>
                </a:ext>
              </a:extLst>
            </p:cNvPr>
            <p:cNvSpPr/>
            <p:nvPr/>
          </p:nvSpPr>
          <p:spPr>
            <a:xfrm>
              <a:off x="11944908" y="6400193"/>
              <a:ext cx="1064121" cy="225313"/>
            </a:xfrm>
            <a:prstGeom prst="trapezoid">
              <a:avLst>
                <a:gd name="adj" fmla="val 147788"/>
              </a:avLst>
            </a:prstGeom>
            <a:gradFill>
              <a:gsLst>
                <a:gs pos="0">
                  <a:srgbClr val="12C1C1">
                    <a:alpha val="0"/>
                  </a:srgbClr>
                </a:gs>
                <a:gs pos="100000">
                  <a:srgbClr val="12C1C1">
                    <a:alpha val="4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71668">
                <a:defRPr/>
              </a:pPr>
              <a:endParaRPr lang="zh-CN" altLang="en-US" sz="1070" dirty="0">
                <a:solidFill>
                  <a:srgbClr val="FFFFFF"/>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66" name="矩形 65">
              <a:extLst>
                <a:ext uri="{FF2B5EF4-FFF2-40B4-BE49-F238E27FC236}">
                  <a16:creationId xmlns:a16="http://schemas.microsoft.com/office/drawing/2014/main" id="{4BF3F7EC-831E-00C9-CEF5-9A5D196C162D}"/>
                </a:ext>
              </a:extLst>
            </p:cNvPr>
            <p:cNvSpPr/>
            <p:nvPr/>
          </p:nvSpPr>
          <p:spPr>
            <a:xfrm>
              <a:off x="11944908" y="6625507"/>
              <a:ext cx="1064121" cy="18553"/>
            </a:xfrm>
            <a:prstGeom prst="rect">
              <a:avLst/>
            </a:prstGeom>
            <a:solidFill>
              <a:srgbClr val="12C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71668">
                <a:defRPr/>
              </a:pPr>
              <a:endParaRPr lang="zh-CN" altLang="en-US" sz="1070">
                <a:solidFill>
                  <a:srgbClr val="FFFFFF"/>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67" name="矩形: 圆角 66">
            <a:extLst>
              <a:ext uri="{FF2B5EF4-FFF2-40B4-BE49-F238E27FC236}">
                <a16:creationId xmlns:a16="http://schemas.microsoft.com/office/drawing/2014/main" id="{103F790F-2300-9AE3-EF34-6A24E1557BF4}"/>
              </a:ext>
            </a:extLst>
          </p:cNvPr>
          <p:cNvSpPr/>
          <p:nvPr/>
        </p:nvSpPr>
        <p:spPr>
          <a:xfrm>
            <a:off x="4906492" y="2148599"/>
            <a:ext cx="2377981" cy="353152"/>
          </a:xfrm>
          <a:prstGeom prst="roundRect">
            <a:avLst>
              <a:gd name="adj" fmla="val 50000"/>
            </a:avLst>
          </a:prstGeom>
          <a:gradFill>
            <a:gsLst>
              <a:gs pos="0">
                <a:srgbClr val="18C894"/>
              </a:gs>
              <a:gs pos="100000">
                <a:srgbClr val="12C0C1"/>
              </a:gs>
            </a:gsLst>
            <a:lin ang="5400000" scaled="0"/>
          </a:gradFill>
          <a:ln w="12700" cap="flat" cmpd="sng" algn="ctr">
            <a:noFill/>
            <a:prstDash val="solid"/>
            <a:miter lim="800000"/>
          </a:ln>
          <a:effectLst>
            <a:reflection blurRad="635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zh-CN" altLang="en-US" sz="1600" b="1" i="0" u="none" strike="noStrike" kern="1200" cap="none" spc="0" normalizeH="0" baseline="0" noProof="0" dirty="0">
                <a:ln w="3175">
                  <a:noFill/>
                </a:ln>
                <a:solidFill>
                  <a:schemeClr val="bg1"/>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功能模块</a:t>
            </a:r>
          </a:p>
        </p:txBody>
      </p:sp>
      <p:grpSp>
        <p:nvGrpSpPr>
          <p:cNvPr id="68" name="组合 67">
            <a:extLst>
              <a:ext uri="{FF2B5EF4-FFF2-40B4-BE49-F238E27FC236}">
                <a16:creationId xmlns:a16="http://schemas.microsoft.com/office/drawing/2014/main" id="{3192E5EB-AE5D-8C18-7B65-7FD4DDB9873F}"/>
              </a:ext>
            </a:extLst>
          </p:cNvPr>
          <p:cNvGrpSpPr/>
          <p:nvPr/>
        </p:nvGrpSpPr>
        <p:grpSpPr>
          <a:xfrm>
            <a:off x="956997" y="2417247"/>
            <a:ext cx="3182170" cy="268098"/>
            <a:chOff x="11944908" y="6400193"/>
            <a:chExt cx="1064121" cy="243867"/>
          </a:xfrm>
        </p:grpSpPr>
        <p:sp>
          <p:nvSpPr>
            <p:cNvPr id="69" name="梯形 68">
              <a:extLst>
                <a:ext uri="{FF2B5EF4-FFF2-40B4-BE49-F238E27FC236}">
                  <a16:creationId xmlns:a16="http://schemas.microsoft.com/office/drawing/2014/main" id="{830CD51E-72E6-F81A-E723-A26DAF275F0B}"/>
                </a:ext>
              </a:extLst>
            </p:cNvPr>
            <p:cNvSpPr/>
            <p:nvPr/>
          </p:nvSpPr>
          <p:spPr>
            <a:xfrm>
              <a:off x="11944908" y="6400193"/>
              <a:ext cx="1064121" cy="225313"/>
            </a:xfrm>
            <a:prstGeom prst="trapezoid">
              <a:avLst>
                <a:gd name="adj" fmla="val 147788"/>
              </a:avLst>
            </a:prstGeom>
            <a:gradFill>
              <a:gsLst>
                <a:gs pos="0">
                  <a:srgbClr val="12C1C1">
                    <a:alpha val="0"/>
                  </a:srgbClr>
                </a:gs>
                <a:gs pos="100000">
                  <a:srgbClr val="12C1C1">
                    <a:alpha val="4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71668">
                <a:defRPr/>
              </a:pPr>
              <a:endParaRPr lang="zh-CN" altLang="en-US" sz="1070" dirty="0">
                <a:solidFill>
                  <a:srgbClr val="FFFFFF"/>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70" name="矩形 69">
              <a:extLst>
                <a:ext uri="{FF2B5EF4-FFF2-40B4-BE49-F238E27FC236}">
                  <a16:creationId xmlns:a16="http://schemas.microsoft.com/office/drawing/2014/main" id="{9D68E7A6-628E-5DE4-DF55-029BBB69F167}"/>
                </a:ext>
              </a:extLst>
            </p:cNvPr>
            <p:cNvSpPr/>
            <p:nvPr/>
          </p:nvSpPr>
          <p:spPr>
            <a:xfrm>
              <a:off x="11944908" y="6625507"/>
              <a:ext cx="1064121" cy="18553"/>
            </a:xfrm>
            <a:prstGeom prst="rect">
              <a:avLst/>
            </a:prstGeom>
            <a:solidFill>
              <a:srgbClr val="12C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71668">
                <a:defRPr/>
              </a:pPr>
              <a:endParaRPr lang="zh-CN" altLang="en-US" sz="1070">
                <a:solidFill>
                  <a:srgbClr val="FFFFFF"/>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sp>
        <p:nvSpPr>
          <p:cNvPr id="73" name="矩形: 圆角 72">
            <a:extLst>
              <a:ext uri="{FF2B5EF4-FFF2-40B4-BE49-F238E27FC236}">
                <a16:creationId xmlns:a16="http://schemas.microsoft.com/office/drawing/2014/main" id="{BDB81DF0-A8A8-3D68-7F51-C3D18DD56FB5}"/>
              </a:ext>
            </a:extLst>
          </p:cNvPr>
          <p:cNvSpPr/>
          <p:nvPr/>
        </p:nvSpPr>
        <p:spPr>
          <a:xfrm>
            <a:off x="1359092" y="2148599"/>
            <a:ext cx="2377981" cy="353152"/>
          </a:xfrm>
          <a:prstGeom prst="roundRect">
            <a:avLst>
              <a:gd name="adj" fmla="val 50000"/>
            </a:avLst>
          </a:prstGeom>
          <a:gradFill>
            <a:gsLst>
              <a:gs pos="0">
                <a:srgbClr val="18C894"/>
              </a:gs>
              <a:gs pos="100000">
                <a:srgbClr val="12C0C1"/>
              </a:gs>
            </a:gsLst>
            <a:lin ang="5400000" scaled="0"/>
          </a:gradFill>
          <a:ln w="12700" cap="flat" cmpd="sng" algn="ctr">
            <a:noFill/>
            <a:prstDash val="solid"/>
            <a:miter lim="800000"/>
          </a:ln>
          <a:effectLst>
            <a:reflection blurRad="635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zh-CN" altLang="en-US" sz="1600" b="1" i="0" u="none" strike="noStrike" kern="1200" cap="none" spc="0" normalizeH="0" baseline="0" noProof="0" dirty="0">
                <a:ln w="3175">
                  <a:noFill/>
                </a:ln>
                <a:solidFill>
                  <a:schemeClr val="bg1"/>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基础技术研发</a:t>
            </a:r>
          </a:p>
        </p:txBody>
      </p:sp>
      <p:sp>
        <p:nvSpPr>
          <p:cNvPr id="74" name="矩形: 圆顶角 73">
            <a:extLst>
              <a:ext uri="{FF2B5EF4-FFF2-40B4-BE49-F238E27FC236}">
                <a16:creationId xmlns:a16="http://schemas.microsoft.com/office/drawing/2014/main" id="{7ED90A37-9D52-7BFC-AC37-A2605EA50597}"/>
              </a:ext>
            </a:extLst>
          </p:cNvPr>
          <p:cNvSpPr/>
          <p:nvPr/>
        </p:nvSpPr>
        <p:spPr>
          <a:xfrm>
            <a:off x="956997" y="2683029"/>
            <a:ext cx="3182171" cy="4236528"/>
          </a:xfrm>
          <a:prstGeom prst="round2SameRect">
            <a:avLst>
              <a:gd name="adj1" fmla="val 0"/>
              <a:gd name="adj2" fmla="val 0"/>
            </a:avLst>
          </a:prstGeom>
          <a:gradFill flip="none" rotWithShape="1">
            <a:gsLst>
              <a:gs pos="0">
                <a:srgbClr val="12C1C1">
                  <a:alpha val="0"/>
                </a:srgbClr>
              </a:gs>
              <a:gs pos="100000">
                <a:srgbClr val="12C0C1">
                  <a:alpha val="10000"/>
                </a:srgbClr>
              </a:gs>
            </a:gsLst>
            <a:lin ang="16200000" scaled="0"/>
            <a:tileRect/>
          </a:gradFill>
          <a:ln>
            <a:noFill/>
          </a:ln>
          <a:effectLst>
            <a:outerShdw blurRad="457200" dist="38100" dir="2700000" algn="ctr" rotWithShape="0">
              <a:srgbClr val="12C1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75" name="矩形: 圆顶角 74">
            <a:extLst>
              <a:ext uri="{FF2B5EF4-FFF2-40B4-BE49-F238E27FC236}">
                <a16:creationId xmlns:a16="http://schemas.microsoft.com/office/drawing/2014/main" id="{C0B4C1D1-F3BC-A05D-C0F3-DCF0C6C3A96D}"/>
              </a:ext>
            </a:extLst>
          </p:cNvPr>
          <p:cNvSpPr/>
          <p:nvPr/>
        </p:nvSpPr>
        <p:spPr>
          <a:xfrm>
            <a:off x="4504397" y="2683029"/>
            <a:ext cx="3182171" cy="4236528"/>
          </a:xfrm>
          <a:prstGeom prst="round2SameRect">
            <a:avLst>
              <a:gd name="adj1" fmla="val 0"/>
              <a:gd name="adj2" fmla="val 0"/>
            </a:avLst>
          </a:prstGeom>
          <a:gradFill flip="none" rotWithShape="1">
            <a:gsLst>
              <a:gs pos="0">
                <a:srgbClr val="12C1C1">
                  <a:alpha val="0"/>
                </a:srgbClr>
              </a:gs>
              <a:gs pos="100000">
                <a:srgbClr val="12C0C1">
                  <a:alpha val="10000"/>
                </a:srgbClr>
              </a:gs>
            </a:gsLst>
            <a:lin ang="16200000" scaled="0"/>
            <a:tileRect/>
          </a:gradFill>
          <a:ln>
            <a:noFill/>
          </a:ln>
          <a:effectLst>
            <a:outerShdw blurRad="457200" dist="38100" dir="2700000" algn="ctr" rotWithShape="0">
              <a:srgbClr val="12C1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76" name="矩形: 圆顶角 75">
            <a:extLst>
              <a:ext uri="{FF2B5EF4-FFF2-40B4-BE49-F238E27FC236}">
                <a16:creationId xmlns:a16="http://schemas.microsoft.com/office/drawing/2014/main" id="{32E06302-001A-7089-3CAA-1E75B674A5CB}"/>
              </a:ext>
            </a:extLst>
          </p:cNvPr>
          <p:cNvSpPr/>
          <p:nvPr/>
        </p:nvSpPr>
        <p:spPr>
          <a:xfrm>
            <a:off x="8051798" y="2683029"/>
            <a:ext cx="3182171" cy="4236528"/>
          </a:xfrm>
          <a:prstGeom prst="round2SameRect">
            <a:avLst>
              <a:gd name="adj1" fmla="val 0"/>
              <a:gd name="adj2" fmla="val 0"/>
            </a:avLst>
          </a:prstGeom>
          <a:gradFill flip="none" rotWithShape="1">
            <a:gsLst>
              <a:gs pos="0">
                <a:srgbClr val="12C1C1">
                  <a:alpha val="0"/>
                </a:srgbClr>
              </a:gs>
              <a:gs pos="100000">
                <a:srgbClr val="12C0C1">
                  <a:alpha val="10000"/>
                </a:srgbClr>
              </a:gs>
            </a:gsLst>
            <a:lin ang="16200000" scaled="0"/>
            <a:tileRect/>
          </a:gradFill>
          <a:ln>
            <a:noFill/>
          </a:ln>
          <a:effectLst>
            <a:outerShdw blurRad="457200" dist="38100" dir="2700000" algn="ctr" rotWithShape="0">
              <a:srgbClr val="12C1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89" name="矩形: 圆角 88">
            <a:extLst>
              <a:ext uri="{FF2B5EF4-FFF2-40B4-BE49-F238E27FC236}">
                <a16:creationId xmlns:a16="http://schemas.microsoft.com/office/drawing/2014/main" id="{A3861118-B57F-533D-C6B7-1DA68D593367}"/>
              </a:ext>
            </a:extLst>
          </p:cNvPr>
          <p:cNvSpPr/>
          <p:nvPr/>
        </p:nvSpPr>
        <p:spPr>
          <a:xfrm>
            <a:off x="1127836" y="2905211"/>
            <a:ext cx="2775634" cy="735784"/>
          </a:xfrm>
          <a:prstGeom prst="roundRect">
            <a:avLst>
              <a:gd name="adj" fmla="val 4469"/>
            </a:avLst>
          </a:prstGeom>
          <a:solidFill>
            <a:schemeClr val="bg1">
              <a:alpha val="50000"/>
            </a:schemeClr>
          </a:solidFill>
          <a:ln w="6350">
            <a:solidFill>
              <a:srgbClr val="12C1C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80" name="组合 79">
            <a:extLst>
              <a:ext uri="{FF2B5EF4-FFF2-40B4-BE49-F238E27FC236}">
                <a16:creationId xmlns:a16="http://schemas.microsoft.com/office/drawing/2014/main" id="{6C96E106-0806-E544-9DD2-9044552D84C0}"/>
              </a:ext>
            </a:extLst>
          </p:cNvPr>
          <p:cNvGrpSpPr/>
          <p:nvPr/>
        </p:nvGrpSpPr>
        <p:grpSpPr>
          <a:xfrm>
            <a:off x="2040960" y="2749880"/>
            <a:ext cx="1014245" cy="348519"/>
            <a:chOff x="1133117" y="3673665"/>
            <a:chExt cx="920516" cy="348519"/>
          </a:xfrm>
        </p:grpSpPr>
        <p:sp>
          <p:nvSpPr>
            <p:cNvPr id="81" name="Rounded Rectangle 52+">
              <a:extLst>
                <a:ext uri="{FF2B5EF4-FFF2-40B4-BE49-F238E27FC236}">
                  <a16:creationId xmlns:a16="http://schemas.microsoft.com/office/drawing/2014/main" id="{C4895FE2-771B-E056-7376-8579BEEFBDDE}"/>
                </a:ext>
              </a:extLst>
            </p:cNvPr>
            <p:cNvSpPr/>
            <p:nvPr/>
          </p:nvSpPr>
          <p:spPr>
            <a:xfrm>
              <a:off x="1133117" y="3673665"/>
              <a:ext cx="920516"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82" name="Rounded Rectangle 52++">
              <a:extLst>
                <a:ext uri="{FF2B5EF4-FFF2-40B4-BE49-F238E27FC236}">
                  <a16:creationId xmlns:a16="http://schemas.microsoft.com/office/drawing/2014/main" id="{5772BF98-7712-5F5F-0952-ACC60C0A4936}"/>
                </a:ext>
              </a:extLst>
            </p:cNvPr>
            <p:cNvSpPr/>
            <p:nvPr/>
          </p:nvSpPr>
          <p:spPr>
            <a:xfrm>
              <a:off x="1153028" y="3699211"/>
              <a:ext cx="880694"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5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数据支撑</a:t>
              </a:r>
            </a:p>
          </p:txBody>
        </p:sp>
      </p:grpSp>
      <p:grpSp>
        <p:nvGrpSpPr>
          <p:cNvPr id="94" name="组合 93">
            <a:extLst>
              <a:ext uri="{FF2B5EF4-FFF2-40B4-BE49-F238E27FC236}">
                <a16:creationId xmlns:a16="http://schemas.microsoft.com/office/drawing/2014/main" id="{B5500503-C513-E1C5-0DEF-0B5E4DFB6BEB}"/>
              </a:ext>
            </a:extLst>
          </p:cNvPr>
          <p:cNvGrpSpPr/>
          <p:nvPr/>
        </p:nvGrpSpPr>
        <p:grpSpPr>
          <a:xfrm>
            <a:off x="1292344" y="3111258"/>
            <a:ext cx="2511477" cy="494808"/>
            <a:chOff x="1117343" y="3415683"/>
            <a:chExt cx="2511477" cy="494808"/>
          </a:xfrm>
        </p:grpSpPr>
        <p:sp>
          <p:nvSpPr>
            <p:cNvPr id="90" name="文本框 89">
              <a:extLst>
                <a:ext uri="{FF2B5EF4-FFF2-40B4-BE49-F238E27FC236}">
                  <a16:creationId xmlns:a16="http://schemas.microsoft.com/office/drawing/2014/main" id="{51287893-7BF8-4B46-8338-789293FD021F}"/>
                </a:ext>
              </a:extLst>
            </p:cNvPr>
            <p:cNvSpPr txBox="1"/>
            <p:nvPr/>
          </p:nvSpPr>
          <p:spPr>
            <a:xfrm>
              <a:off x="1117343" y="3415683"/>
              <a:ext cx="1138885"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临床信息数据</a:t>
              </a:r>
            </a:p>
          </p:txBody>
        </p:sp>
        <p:sp>
          <p:nvSpPr>
            <p:cNvPr id="91" name="文本框 90">
              <a:extLst>
                <a:ext uri="{FF2B5EF4-FFF2-40B4-BE49-F238E27FC236}">
                  <a16:creationId xmlns:a16="http://schemas.microsoft.com/office/drawing/2014/main" id="{BEBC92A5-43B8-0ED8-2684-8A987F0A7203}"/>
                </a:ext>
              </a:extLst>
            </p:cNvPr>
            <p:cNvSpPr txBox="1"/>
            <p:nvPr/>
          </p:nvSpPr>
          <p:spPr>
            <a:xfrm>
              <a:off x="2489935" y="3415683"/>
              <a:ext cx="1138885"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健康档案数据</a:t>
              </a:r>
            </a:p>
          </p:txBody>
        </p:sp>
        <p:sp>
          <p:nvSpPr>
            <p:cNvPr id="92" name="文本框 91">
              <a:extLst>
                <a:ext uri="{FF2B5EF4-FFF2-40B4-BE49-F238E27FC236}">
                  <a16:creationId xmlns:a16="http://schemas.microsoft.com/office/drawing/2014/main" id="{B1069879-D53B-F0B6-F538-0C67577C61AF}"/>
                </a:ext>
              </a:extLst>
            </p:cNvPr>
            <p:cNvSpPr txBox="1"/>
            <p:nvPr/>
          </p:nvSpPr>
          <p:spPr>
            <a:xfrm>
              <a:off x="1117343" y="3633492"/>
              <a:ext cx="1138885"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多组学数据</a:t>
              </a:r>
            </a:p>
          </p:txBody>
        </p:sp>
        <p:sp>
          <p:nvSpPr>
            <p:cNvPr id="93" name="文本框 92">
              <a:extLst>
                <a:ext uri="{FF2B5EF4-FFF2-40B4-BE49-F238E27FC236}">
                  <a16:creationId xmlns:a16="http://schemas.microsoft.com/office/drawing/2014/main" id="{919199A3-A36D-E943-DF5F-6DB62619B3A1}"/>
                </a:ext>
              </a:extLst>
            </p:cNvPr>
            <p:cNvSpPr txBox="1"/>
            <p:nvPr/>
          </p:nvSpPr>
          <p:spPr>
            <a:xfrm>
              <a:off x="2489935" y="3633492"/>
              <a:ext cx="1138885"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操作实验数据</a:t>
              </a:r>
            </a:p>
          </p:txBody>
        </p:sp>
      </p:grpSp>
      <p:sp>
        <p:nvSpPr>
          <p:cNvPr id="95" name="图形 2169">
            <a:extLst>
              <a:ext uri="{FF2B5EF4-FFF2-40B4-BE49-F238E27FC236}">
                <a16:creationId xmlns:a16="http://schemas.microsoft.com/office/drawing/2014/main" id="{D616A38D-183F-4E51-D1DC-847BAEC250C0}"/>
              </a:ext>
            </a:extLst>
          </p:cNvPr>
          <p:cNvSpPr>
            <a:spLocks noChangeAspect="1"/>
          </p:cNvSpPr>
          <p:nvPr/>
        </p:nvSpPr>
        <p:spPr>
          <a:xfrm rot="5400000">
            <a:off x="2380935" y="3760578"/>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96" name="组合 95">
            <a:extLst>
              <a:ext uri="{FF2B5EF4-FFF2-40B4-BE49-F238E27FC236}">
                <a16:creationId xmlns:a16="http://schemas.microsoft.com/office/drawing/2014/main" id="{AB4D39AC-0538-D919-9F95-0A6F67672444}"/>
              </a:ext>
            </a:extLst>
          </p:cNvPr>
          <p:cNvGrpSpPr/>
          <p:nvPr/>
        </p:nvGrpSpPr>
        <p:grpSpPr>
          <a:xfrm>
            <a:off x="1840487" y="4020603"/>
            <a:ext cx="1415190" cy="348519"/>
            <a:chOff x="1133117" y="3673665"/>
            <a:chExt cx="1284409" cy="348519"/>
          </a:xfrm>
        </p:grpSpPr>
        <p:sp>
          <p:nvSpPr>
            <p:cNvPr id="97" name="Rounded Rectangle 52+">
              <a:extLst>
                <a:ext uri="{FF2B5EF4-FFF2-40B4-BE49-F238E27FC236}">
                  <a16:creationId xmlns:a16="http://schemas.microsoft.com/office/drawing/2014/main" id="{B4ED3A30-06A6-D35A-2192-36BDD2BC9523}"/>
                </a:ext>
              </a:extLst>
            </p:cNvPr>
            <p:cNvSpPr/>
            <p:nvPr/>
          </p:nvSpPr>
          <p:spPr>
            <a:xfrm>
              <a:off x="1133117" y="3673665"/>
              <a:ext cx="1284409"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98" name="Rounded Rectangle 52++">
              <a:extLst>
                <a:ext uri="{FF2B5EF4-FFF2-40B4-BE49-F238E27FC236}">
                  <a16:creationId xmlns:a16="http://schemas.microsoft.com/office/drawing/2014/main" id="{9F217D13-FED1-97FB-68AC-2FAD6AD316C3}"/>
                </a:ext>
              </a:extLst>
            </p:cNvPr>
            <p:cNvSpPr/>
            <p:nvPr/>
          </p:nvSpPr>
          <p:spPr>
            <a:xfrm>
              <a:off x="1160900" y="3699211"/>
              <a:ext cx="1228844"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5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病例检索系统</a:t>
              </a:r>
            </a:p>
          </p:txBody>
        </p:sp>
      </p:grpSp>
      <p:sp>
        <p:nvSpPr>
          <p:cNvPr id="104" name="图形 2169">
            <a:extLst>
              <a:ext uri="{FF2B5EF4-FFF2-40B4-BE49-F238E27FC236}">
                <a16:creationId xmlns:a16="http://schemas.microsoft.com/office/drawing/2014/main" id="{DE8168FD-CD4C-644F-4D98-574615D849BF}"/>
              </a:ext>
            </a:extLst>
          </p:cNvPr>
          <p:cNvSpPr>
            <a:spLocks noChangeAspect="1"/>
          </p:cNvSpPr>
          <p:nvPr/>
        </p:nvSpPr>
        <p:spPr>
          <a:xfrm rot="5400000">
            <a:off x="2380935" y="4485148"/>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05" name="组合 104">
            <a:extLst>
              <a:ext uri="{FF2B5EF4-FFF2-40B4-BE49-F238E27FC236}">
                <a16:creationId xmlns:a16="http://schemas.microsoft.com/office/drawing/2014/main" id="{E1C01B80-45B4-6086-F5BA-D4CF049AE471}"/>
              </a:ext>
            </a:extLst>
          </p:cNvPr>
          <p:cNvGrpSpPr/>
          <p:nvPr/>
        </p:nvGrpSpPr>
        <p:grpSpPr>
          <a:xfrm>
            <a:off x="1840487" y="4745173"/>
            <a:ext cx="1415190" cy="348519"/>
            <a:chOff x="951171" y="3673665"/>
            <a:chExt cx="1284409" cy="348519"/>
          </a:xfrm>
        </p:grpSpPr>
        <p:sp>
          <p:nvSpPr>
            <p:cNvPr id="106" name="Rounded Rectangle 52+">
              <a:extLst>
                <a:ext uri="{FF2B5EF4-FFF2-40B4-BE49-F238E27FC236}">
                  <a16:creationId xmlns:a16="http://schemas.microsoft.com/office/drawing/2014/main" id="{462858C6-248C-B9A8-F7A1-C9026AE04745}"/>
                </a:ext>
              </a:extLst>
            </p:cNvPr>
            <p:cNvSpPr/>
            <p:nvPr/>
          </p:nvSpPr>
          <p:spPr>
            <a:xfrm>
              <a:off x="951171" y="3673665"/>
              <a:ext cx="1284409"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07" name="Rounded Rectangle 52++">
              <a:extLst>
                <a:ext uri="{FF2B5EF4-FFF2-40B4-BE49-F238E27FC236}">
                  <a16:creationId xmlns:a16="http://schemas.microsoft.com/office/drawing/2014/main" id="{BD876EBA-4652-E2D9-CF3F-F29A815D6193}"/>
                </a:ext>
              </a:extLst>
            </p:cNvPr>
            <p:cNvSpPr/>
            <p:nvPr/>
          </p:nvSpPr>
          <p:spPr>
            <a:xfrm>
              <a:off x="978953" y="3699211"/>
              <a:ext cx="1228844"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5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患者随访系统</a:t>
              </a:r>
            </a:p>
          </p:txBody>
        </p:sp>
      </p:grpSp>
      <p:sp>
        <p:nvSpPr>
          <p:cNvPr id="114" name="图形 2169">
            <a:extLst>
              <a:ext uri="{FF2B5EF4-FFF2-40B4-BE49-F238E27FC236}">
                <a16:creationId xmlns:a16="http://schemas.microsoft.com/office/drawing/2014/main" id="{6ACFC235-B6F0-B470-DE46-E61F856CA63E}"/>
              </a:ext>
            </a:extLst>
          </p:cNvPr>
          <p:cNvSpPr>
            <a:spLocks noChangeAspect="1"/>
          </p:cNvSpPr>
          <p:nvPr/>
        </p:nvSpPr>
        <p:spPr>
          <a:xfrm rot="5400000">
            <a:off x="2380935" y="5209718"/>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15" name="组合 114">
            <a:extLst>
              <a:ext uri="{FF2B5EF4-FFF2-40B4-BE49-F238E27FC236}">
                <a16:creationId xmlns:a16="http://schemas.microsoft.com/office/drawing/2014/main" id="{CEBB3E23-7754-DBFC-A3D6-35AE522ABAEA}"/>
              </a:ext>
            </a:extLst>
          </p:cNvPr>
          <p:cNvGrpSpPr/>
          <p:nvPr/>
        </p:nvGrpSpPr>
        <p:grpSpPr>
          <a:xfrm>
            <a:off x="1156672" y="5469743"/>
            <a:ext cx="2775634" cy="348519"/>
            <a:chOff x="1133118" y="3673665"/>
            <a:chExt cx="920516" cy="348519"/>
          </a:xfrm>
        </p:grpSpPr>
        <p:sp>
          <p:nvSpPr>
            <p:cNvPr id="119" name="Rounded Rectangle 52+">
              <a:extLst>
                <a:ext uri="{FF2B5EF4-FFF2-40B4-BE49-F238E27FC236}">
                  <a16:creationId xmlns:a16="http://schemas.microsoft.com/office/drawing/2014/main" id="{4677FF49-D932-59ED-1128-BF3ADE60749E}"/>
                </a:ext>
              </a:extLst>
            </p:cNvPr>
            <p:cNvSpPr/>
            <p:nvPr/>
          </p:nvSpPr>
          <p:spPr>
            <a:xfrm>
              <a:off x="1133118" y="3673665"/>
              <a:ext cx="920516"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20" name="Rounded Rectangle 52++">
              <a:extLst>
                <a:ext uri="{FF2B5EF4-FFF2-40B4-BE49-F238E27FC236}">
                  <a16:creationId xmlns:a16="http://schemas.microsoft.com/office/drawing/2014/main" id="{4DF87F73-47AF-AD6A-2AA5-BFA367F13B15}"/>
                </a:ext>
              </a:extLst>
            </p:cNvPr>
            <p:cNvSpPr/>
            <p:nvPr/>
          </p:nvSpPr>
          <p:spPr>
            <a:xfrm>
              <a:off x="1143073" y="3699211"/>
              <a:ext cx="900606"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5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医学自然语言结构化处理系统</a:t>
              </a:r>
            </a:p>
          </p:txBody>
        </p:sp>
      </p:grpSp>
      <p:sp>
        <p:nvSpPr>
          <p:cNvPr id="121" name="图形 2169">
            <a:extLst>
              <a:ext uri="{FF2B5EF4-FFF2-40B4-BE49-F238E27FC236}">
                <a16:creationId xmlns:a16="http://schemas.microsoft.com/office/drawing/2014/main" id="{C41004D5-9649-0F74-C4E6-E3CA6D4A3864}"/>
              </a:ext>
            </a:extLst>
          </p:cNvPr>
          <p:cNvSpPr>
            <a:spLocks noChangeAspect="1"/>
          </p:cNvSpPr>
          <p:nvPr/>
        </p:nvSpPr>
        <p:spPr>
          <a:xfrm rot="5400000">
            <a:off x="2380935" y="5934288"/>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27" name="组合 126">
            <a:extLst>
              <a:ext uri="{FF2B5EF4-FFF2-40B4-BE49-F238E27FC236}">
                <a16:creationId xmlns:a16="http://schemas.microsoft.com/office/drawing/2014/main" id="{B9B5E3DF-B4F9-10A8-FC67-5A7336AF022E}"/>
              </a:ext>
            </a:extLst>
          </p:cNvPr>
          <p:cNvGrpSpPr/>
          <p:nvPr/>
        </p:nvGrpSpPr>
        <p:grpSpPr>
          <a:xfrm>
            <a:off x="1156672" y="6194312"/>
            <a:ext cx="2775634" cy="348519"/>
            <a:chOff x="1133118" y="3673665"/>
            <a:chExt cx="920516" cy="348519"/>
          </a:xfrm>
        </p:grpSpPr>
        <p:sp>
          <p:nvSpPr>
            <p:cNvPr id="128" name="Rounded Rectangle 52+">
              <a:extLst>
                <a:ext uri="{FF2B5EF4-FFF2-40B4-BE49-F238E27FC236}">
                  <a16:creationId xmlns:a16="http://schemas.microsoft.com/office/drawing/2014/main" id="{393C5EAE-BEA3-5F2D-2DF4-4809DF7ECD1A}"/>
                </a:ext>
              </a:extLst>
            </p:cNvPr>
            <p:cNvSpPr/>
            <p:nvPr/>
          </p:nvSpPr>
          <p:spPr>
            <a:xfrm>
              <a:off x="1133118" y="3673665"/>
              <a:ext cx="920516"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29" name="Rounded Rectangle 52++">
              <a:extLst>
                <a:ext uri="{FF2B5EF4-FFF2-40B4-BE49-F238E27FC236}">
                  <a16:creationId xmlns:a16="http://schemas.microsoft.com/office/drawing/2014/main" id="{ABCCDE50-3EDB-5A07-8379-396950C035AB}"/>
                </a:ext>
              </a:extLst>
            </p:cNvPr>
            <p:cNvSpPr/>
            <p:nvPr/>
          </p:nvSpPr>
          <p:spPr>
            <a:xfrm>
              <a:off x="1143074" y="3699211"/>
              <a:ext cx="900604"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5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医疗数据去隐私处理系统</a:t>
              </a:r>
            </a:p>
          </p:txBody>
        </p:sp>
      </p:grpSp>
      <p:sp>
        <p:nvSpPr>
          <p:cNvPr id="142" name="图形 2169">
            <a:extLst>
              <a:ext uri="{FF2B5EF4-FFF2-40B4-BE49-F238E27FC236}">
                <a16:creationId xmlns:a16="http://schemas.microsoft.com/office/drawing/2014/main" id="{463B0147-3ECE-0841-9050-2506CEB704B0}"/>
              </a:ext>
            </a:extLst>
          </p:cNvPr>
          <p:cNvSpPr>
            <a:spLocks noChangeAspect="1"/>
          </p:cNvSpPr>
          <p:nvPr/>
        </p:nvSpPr>
        <p:spPr>
          <a:xfrm>
            <a:off x="7702036" y="3370039"/>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43" name="图形 2169">
            <a:extLst>
              <a:ext uri="{FF2B5EF4-FFF2-40B4-BE49-F238E27FC236}">
                <a16:creationId xmlns:a16="http://schemas.microsoft.com/office/drawing/2014/main" id="{ECAA4037-46BE-E126-6AAF-62036F5CDEDC}"/>
              </a:ext>
            </a:extLst>
          </p:cNvPr>
          <p:cNvSpPr>
            <a:spLocks noChangeAspect="1"/>
          </p:cNvSpPr>
          <p:nvPr/>
        </p:nvSpPr>
        <p:spPr>
          <a:xfrm>
            <a:off x="7702036" y="4598697"/>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48" name="图形 2169">
            <a:extLst>
              <a:ext uri="{FF2B5EF4-FFF2-40B4-BE49-F238E27FC236}">
                <a16:creationId xmlns:a16="http://schemas.microsoft.com/office/drawing/2014/main" id="{12EA592E-05F5-064A-5473-C387E23FF816}"/>
              </a:ext>
            </a:extLst>
          </p:cNvPr>
          <p:cNvSpPr>
            <a:spLocks noChangeAspect="1"/>
          </p:cNvSpPr>
          <p:nvPr/>
        </p:nvSpPr>
        <p:spPr>
          <a:xfrm>
            <a:off x="7702036" y="5827355"/>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49" name="矩形: 圆角 148">
            <a:extLst>
              <a:ext uri="{FF2B5EF4-FFF2-40B4-BE49-F238E27FC236}">
                <a16:creationId xmlns:a16="http://schemas.microsoft.com/office/drawing/2014/main" id="{324B1E88-FA22-1530-A7B5-DD352E864E27}"/>
              </a:ext>
            </a:extLst>
          </p:cNvPr>
          <p:cNvSpPr/>
          <p:nvPr/>
        </p:nvSpPr>
        <p:spPr>
          <a:xfrm>
            <a:off x="4705716" y="2905211"/>
            <a:ext cx="2775634" cy="1073657"/>
          </a:xfrm>
          <a:prstGeom prst="roundRect">
            <a:avLst>
              <a:gd name="adj" fmla="val 4469"/>
            </a:avLst>
          </a:prstGeom>
          <a:solidFill>
            <a:schemeClr val="bg1">
              <a:alpha val="50000"/>
            </a:schemeClr>
          </a:solidFill>
          <a:ln w="6350">
            <a:solidFill>
              <a:srgbClr val="12C1C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50" name="组合 149">
            <a:extLst>
              <a:ext uri="{FF2B5EF4-FFF2-40B4-BE49-F238E27FC236}">
                <a16:creationId xmlns:a16="http://schemas.microsoft.com/office/drawing/2014/main" id="{B23B10D2-3737-44E6-5991-25ED2E760747}"/>
              </a:ext>
            </a:extLst>
          </p:cNvPr>
          <p:cNvGrpSpPr/>
          <p:nvPr/>
        </p:nvGrpSpPr>
        <p:grpSpPr>
          <a:xfrm>
            <a:off x="4917609" y="3137160"/>
            <a:ext cx="2355746" cy="609759"/>
            <a:chOff x="1117343" y="3331510"/>
            <a:chExt cx="2355746" cy="609759"/>
          </a:xfrm>
        </p:grpSpPr>
        <p:sp>
          <p:nvSpPr>
            <p:cNvPr id="151" name="文本框 150">
              <a:extLst>
                <a:ext uri="{FF2B5EF4-FFF2-40B4-BE49-F238E27FC236}">
                  <a16:creationId xmlns:a16="http://schemas.microsoft.com/office/drawing/2014/main" id="{15E95A9C-1BFF-0E54-AB74-3FFB54A5740D}"/>
                </a:ext>
              </a:extLst>
            </p:cNvPr>
            <p:cNvSpPr txBox="1"/>
            <p:nvPr/>
          </p:nvSpPr>
          <p:spPr>
            <a:xfrm>
              <a:off x="1117343" y="3331510"/>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流程重组</a:t>
              </a:r>
            </a:p>
          </p:txBody>
        </p:sp>
        <p:sp>
          <p:nvSpPr>
            <p:cNvPr id="152" name="文本框 151">
              <a:extLst>
                <a:ext uri="{FF2B5EF4-FFF2-40B4-BE49-F238E27FC236}">
                  <a16:creationId xmlns:a16="http://schemas.microsoft.com/office/drawing/2014/main" id="{8B9E68B9-55D8-1095-DD6F-72E4EFE1B952}"/>
                </a:ext>
              </a:extLst>
            </p:cNvPr>
            <p:cNvSpPr txBox="1"/>
            <p:nvPr/>
          </p:nvSpPr>
          <p:spPr>
            <a:xfrm>
              <a:off x="2334204" y="3331510"/>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会诊制度</a:t>
              </a:r>
            </a:p>
          </p:txBody>
        </p:sp>
        <p:sp>
          <p:nvSpPr>
            <p:cNvPr id="155" name="文本框 154">
              <a:extLst>
                <a:ext uri="{FF2B5EF4-FFF2-40B4-BE49-F238E27FC236}">
                  <a16:creationId xmlns:a16="http://schemas.microsoft.com/office/drawing/2014/main" id="{B5677B37-F67A-B95C-4C7B-636CB79992B4}"/>
                </a:ext>
              </a:extLst>
            </p:cNvPr>
            <p:cNvSpPr txBox="1"/>
            <p:nvPr/>
          </p:nvSpPr>
          <p:spPr>
            <a:xfrm>
              <a:off x="1117343" y="3633492"/>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影像传输</a:t>
              </a:r>
            </a:p>
          </p:txBody>
        </p:sp>
        <p:sp>
          <p:nvSpPr>
            <p:cNvPr id="156" name="文本框 155">
              <a:extLst>
                <a:ext uri="{FF2B5EF4-FFF2-40B4-BE49-F238E27FC236}">
                  <a16:creationId xmlns:a16="http://schemas.microsoft.com/office/drawing/2014/main" id="{4859747A-00B4-5B2B-C6A5-17F948C7DA13}"/>
                </a:ext>
              </a:extLst>
            </p:cNvPr>
            <p:cNvSpPr txBox="1"/>
            <p:nvPr/>
          </p:nvSpPr>
          <p:spPr>
            <a:xfrm>
              <a:off x="2334204" y="3633492"/>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全院联动</a:t>
              </a:r>
            </a:p>
          </p:txBody>
        </p:sp>
      </p:grpSp>
      <p:sp>
        <p:nvSpPr>
          <p:cNvPr id="157" name="矩形: 圆角 156">
            <a:extLst>
              <a:ext uri="{FF2B5EF4-FFF2-40B4-BE49-F238E27FC236}">
                <a16:creationId xmlns:a16="http://schemas.microsoft.com/office/drawing/2014/main" id="{A4499DAF-06E5-729C-F8FF-B27DE4A15097}"/>
              </a:ext>
            </a:extLst>
          </p:cNvPr>
          <p:cNvSpPr/>
          <p:nvPr/>
        </p:nvSpPr>
        <p:spPr>
          <a:xfrm>
            <a:off x="4705716" y="4133869"/>
            <a:ext cx="2775634" cy="1073657"/>
          </a:xfrm>
          <a:prstGeom prst="roundRect">
            <a:avLst>
              <a:gd name="adj" fmla="val 4469"/>
            </a:avLst>
          </a:prstGeom>
          <a:solidFill>
            <a:schemeClr val="bg1">
              <a:alpha val="50000"/>
            </a:schemeClr>
          </a:solidFill>
          <a:ln w="6350">
            <a:solidFill>
              <a:srgbClr val="12C1C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58" name="组合 157">
            <a:extLst>
              <a:ext uri="{FF2B5EF4-FFF2-40B4-BE49-F238E27FC236}">
                <a16:creationId xmlns:a16="http://schemas.microsoft.com/office/drawing/2014/main" id="{6EB63687-2DE2-BB9A-BF2A-30B54FB84B22}"/>
              </a:ext>
            </a:extLst>
          </p:cNvPr>
          <p:cNvGrpSpPr/>
          <p:nvPr/>
        </p:nvGrpSpPr>
        <p:grpSpPr>
          <a:xfrm>
            <a:off x="4917609" y="4365818"/>
            <a:ext cx="2355746" cy="609759"/>
            <a:chOff x="1117343" y="3331510"/>
            <a:chExt cx="2355746" cy="609759"/>
          </a:xfrm>
        </p:grpSpPr>
        <p:sp>
          <p:nvSpPr>
            <p:cNvPr id="159" name="文本框 158">
              <a:extLst>
                <a:ext uri="{FF2B5EF4-FFF2-40B4-BE49-F238E27FC236}">
                  <a16:creationId xmlns:a16="http://schemas.microsoft.com/office/drawing/2014/main" id="{B7BADE91-68FD-90A1-3A98-5495330C8414}"/>
                </a:ext>
              </a:extLst>
            </p:cNvPr>
            <p:cNvSpPr txBox="1"/>
            <p:nvPr/>
          </p:nvSpPr>
          <p:spPr>
            <a:xfrm>
              <a:off x="1117343" y="3331510"/>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技术应用</a:t>
              </a:r>
            </a:p>
          </p:txBody>
        </p:sp>
        <p:sp>
          <p:nvSpPr>
            <p:cNvPr id="160" name="文本框 159">
              <a:extLst>
                <a:ext uri="{FF2B5EF4-FFF2-40B4-BE49-F238E27FC236}">
                  <a16:creationId xmlns:a16="http://schemas.microsoft.com/office/drawing/2014/main" id="{542E3370-6B16-DACF-6019-B7A61A5640AC}"/>
                </a:ext>
              </a:extLst>
            </p:cNvPr>
            <p:cNvSpPr txBox="1"/>
            <p:nvPr/>
          </p:nvSpPr>
          <p:spPr>
            <a:xfrm>
              <a:off x="2334204" y="3331510"/>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设备更新</a:t>
              </a:r>
            </a:p>
          </p:txBody>
        </p:sp>
        <p:sp>
          <p:nvSpPr>
            <p:cNvPr id="161" name="文本框 160">
              <a:extLst>
                <a:ext uri="{FF2B5EF4-FFF2-40B4-BE49-F238E27FC236}">
                  <a16:creationId xmlns:a16="http://schemas.microsoft.com/office/drawing/2014/main" id="{F27FF2CE-8B15-DA3B-9D6A-33B9AFF46594}"/>
                </a:ext>
              </a:extLst>
            </p:cNvPr>
            <p:cNvSpPr txBox="1"/>
            <p:nvPr/>
          </p:nvSpPr>
          <p:spPr>
            <a:xfrm>
              <a:off x="1117343" y="3633492"/>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信息安全</a:t>
              </a:r>
            </a:p>
          </p:txBody>
        </p:sp>
        <p:sp>
          <p:nvSpPr>
            <p:cNvPr id="162" name="文本框 161">
              <a:extLst>
                <a:ext uri="{FF2B5EF4-FFF2-40B4-BE49-F238E27FC236}">
                  <a16:creationId xmlns:a16="http://schemas.microsoft.com/office/drawing/2014/main" id="{4900C831-AF11-88BC-1EBD-2C0E5817A5FE}"/>
                </a:ext>
              </a:extLst>
            </p:cNvPr>
            <p:cNvSpPr txBox="1"/>
            <p:nvPr/>
          </p:nvSpPr>
          <p:spPr>
            <a:xfrm>
              <a:off x="2334204" y="3633492"/>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5G</a:t>
              </a: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应用</a:t>
              </a:r>
            </a:p>
          </p:txBody>
        </p:sp>
      </p:grpSp>
      <p:sp>
        <p:nvSpPr>
          <p:cNvPr id="163" name="矩形: 圆角 162">
            <a:extLst>
              <a:ext uri="{FF2B5EF4-FFF2-40B4-BE49-F238E27FC236}">
                <a16:creationId xmlns:a16="http://schemas.microsoft.com/office/drawing/2014/main" id="{2DBBB1A6-4C79-A675-C2C5-17B07C7180BC}"/>
              </a:ext>
            </a:extLst>
          </p:cNvPr>
          <p:cNvSpPr/>
          <p:nvPr/>
        </p:nvSpPr>
        <p:spPr>
          <a:xfrm>
            <a:off x="4705716" y="5362527"/>
            <a:ext cx="2775634" cy="1073657"/>
          </a:xfrm>
          <a:prstGeom prst="roundRect">
            <a:avLst>
              <a:gd name="adj" fmla="val 4469"/>
            </a:avLst>
          </a:prstGeom>
          <a:solidFill>
            <a:schemeClr val="bg1">
              <a:alpha val="50000"/>
            </a:schemeClr>
          </a:solidFill>
          <a:ln w="6350">
            <a:solidFill>
              <a:srgbClr val="12C1C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64" name="组合 163">
            <a:extLst>
              <a:ext uri="{FF2B5EF4-FFF2-40B4-BE49-F238E27FC236}">
                <a16:creationId xmlns:a16="http://schemas.microsoft.com/office/drawing/2014/main" id="{43082288-9512-5ED7-AFE8-1CE4A05BC848}"/>
              </a:ext>
            </a:extLst>
          </p:cNvPr>
          <p:cNvGrpSpPr/>
          <p:nvPr/>
        </p:nvGrpSpPr>
        <p:grpSpPr>
          <a:xfrm>
            <a:off x="4917609" y="5594476"/>
            <a:ext cx="2355746" cy="609759"/>
            <a:chOff x="1117343" y="3331510"/>
            <a:chExt cx="2355746" cy="609759"/>
          </a:xfrm>
        </p:grpSpPr>
        <p:sp>
          <p:nvSpPr>
            <p:cNvPr id="165" name="文本框 164">
              <a:extLst>
                <a:ext uri="{FF2B5EF4-FFF2-40B4-BE49-F238E27FC236}">
                  <a16:creationId xmlns:a16="http://schemas.microsoft.com/office/drawing/2014/main" id="{147CC30E-4E71-8A59-6DFC-186CD148A761}"/>
                </a:ext>
              </a:extLst>
            </p:cNvPr>
            <p:cNvSpPr txBox="1"/>
            <p:nvPr/>
          </p:nvSpPr>
          <p:spPr>
            <a:xfrm>
              <a:off x="1117343" y="3331510"/>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医患沟通</a:t>
              </a:r>
            </a:p>
          </p:txBody>
        </p:sp>
        <p:sp>
          <p:nvSpPr>
            <p:cNvPr id="166" name="文本框 165">
              <a:extLst>
                <a:ext uri="{FF2B5EF4-FFF2-40B4-BE49-F238E27FC236}">
                  <a16:creationId xmlns:a16="http://schemas.microsoft.com/office/drawing/2014/main" id="{BF4019A9-293A-E08B-1D89-A75E951A7AC3}"/>
                </a:ext>
              </a:extLst>
            </p:cNvPr>
            <p:cNvSpPr txBox="1"/>
            <p:nvPr/>
          </p:nvSpPr>
          <p:spPr>
            <a:xfrm>
              <a:off x="2334204" y="3331510"/>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化验优化</a:t>
              </a:r>
            </a:p>
          </p:txBody>
        </p:sp>
        <p:sp>
          <p:nvSpPr>
            <p:cNvPr id="167" name="文本框 166">
              <a:extLst>
                <a:ext uri="{FF2B5EF4-FFF2-40B4-BE49-F238E27FC236}">
                  <a16:creationId xmlns:a16="http://schemas.microsoft.com/office/drawing/2014/main" id="{968CB6B1-30CA-7BCE-063F-EBB2D6ADC180}"/>
                </a:ext>
              </a:extLst>
            </p:cNvPr>
            <p:cNvSpPr txBox="1"/>
            <p:nvPr/>
          </p:nvSpPr>
          <p:spPr>
            <a:xfrm>
              <a:off x="1117343" y="3633492"/>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康复跟进</a:t>
              </a:r>
            </a:p>
          </p:txBody>
        </p:sp>
        <p:sp>
          <p:nvSpPr>
            <p:cNvPr id="168" name="文本框 167">
              <a:extLst>
                <a:ext uri="{FF2B5EF4-FFF2-40B4-BE49-F238E27FC236}">
                  <a16:creationId xmlns:a16="http://schemas.microsoft.com/office/drawing/2014/main" id="{6D74758C-7D7E-01FD-011B-520001D85D8F}"/>
                </a:ext>
              </a:extLst>
            </p:cNvPr>
            <p:cNvSpPr txBox="1"/>
            <p:nvPr/>
          </p:nvSpPr>
          <p:spPr>
            <a:xfrm>
              <a:off x="2334204" y="3633492"/>
              <a:ext cx="1138885"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钉钉进步体" panose="00020600040101010101" pitchFamily="18" charset="-122"/>
                  <a:ea typeface="钉钉进步体" panose="00020600040101010101" pitchFamily="18" charset="-122"/>
                  <a:sym typeface="钉钉进步体" panose="00020600040101010101" pitchFamily="18" charset="-122"/>
                </a:rPr>
                <a:t>医护培训</a:t>
              </a:r>
            </a:p>
          </p:txBody>
        </p:sp>
      </p:grpSp>
      <p:sp>
        <p:nvSpPr>
          <p:cNvPr id="170" name="图形 2169">
            <a:extLst>
              <a:ext uri="{FF2B5EF4-FFF2-40B4-BE49-F238E27FC236}">
                <a16:creationId xmlns:a16="http://schemas.microsoft.com/office/drawing/2014/main" id="{51F1A895-5400-3A3A-1D10-1B9BCEFAE13D}"/>
              </a:ext>
            </a:extLst>
          </p:cNvPr>
          <p:cNvSpPr>
            <a:spLocks noChangeAspect="1"/>
          </p:cNvSpPr>
          <p:nvPr/>
        </p:nvSpPr>
        <p:spPr>
          <a:xfrm>
            <a:off x="4154635" y="4598697"/>
            <a:ext cx="334295" cy="144000"/>
          </a:xfrm>
          <a:custGeom>
            <a:avLst/>
            <a:gdLst>
              <a:gd name="connsiteX0" fmla="*/ 520500 w 641891"/>
              <a:gd name="connsiteY0" fmla="*/ 69116 h 276500"/>
              <a:gd name="connsiteX1" fmla="*/ 398608 w 641891"/>
              <a:gd name="connsiteY1" fmla="*/ 0 h 276500"/>
              <a:gd name="connsiteX2" fmla="*/ 398608 w 641891"/>
              <a:gd name="connsiteY2" fmla="*/ 53598 h 276500"/>
              <a:gd name="connsiteX3" fmla="*/ 0 w 641891"/>
              <a:gd name="connsiteY3" fmla="*/ 138233 h 276500"/>
              <a:gd name="connsiteX4" fmla="*/ 398608 w 641891"/>
              <a:gd name="connsiteY4" fmla="*/ 222903 h 276500"/>
              <a:gd name="connsiteX5" fmla="*/ 398608 w 641891"/>
              <a:gd name="connsiteY5" fmla="*/ 276501 h 276500"/>
              <a:gd name="connsiteX6" fmla="*/ 520500 w 641891"/>
              <a:gd name="connsiteY6" fmla="*/ 207385 h 276500"/>
              <a:gd name="connsiteX7" fmla="*/ 641892 w 641891"/>
              <a:gd name="connsiteY7" fmla="*/ 138269 h 2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891" h="276500">
                <a:moveTo>
                  <a:pt x="520500" y="69116"/>
                </a:moveTo>
                <a:lnTo>
                  <a:pt x="398608" y="0"/>
                </a:lnTo>
                <a:lnTo>
                  <a:pt x="398608" y="53598"/>
                </a:lnTo>
                <a:lnTo>
                  <a:pt x="0" y="138233"/>
                </a:lnTo>
                <a:lnTo>
                  <a:pt x="398608" y="222903"/>
                </a:lnTo>
                <a:lnTo>
                  <a:pt x="398608" y="276501"/>
                </a:lnTo>
                <a:lnTo>
                  <a:pt x="520500" y="207385"/>
                </a:lnTo>
                <a:lnTo>
                  <a:pt x="641892" y="138269"/>
                </a:lnTo>
                <a:close/>
              </a:path>
            </a:pathLst>
          </a:custGeom>
          <a:gradFill>
            <a:gsLst>
              <a:gs pos="88000">
                <a:srgbClr val="18C897"/>
              </a:gs>
              <a:gs pos="0">
                <a:srgbClr val="2EF8FA"/>
              </a:gs>
            </a:gsLst>
            <a:lin ang="0" scaled="0"/>
          </a:gradFill>
          <a:ln w="3575" cap="flat">
            <a:noFill/>
            <a:prstDash val="solid"/>
            <a:miter/>
          </a:ln>
        </p:spPr>
        <p:txBody>
          <a:bodyPr rtlCol="0" anchor="ctr"/>
          <a:lstStyle/>
          <a:p>
            <a:endParaRPr lang="zh-CN" altLang="en-US" dirty="0">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73" name="组合 172">
            <a:extLst>
              <a:ext uri="{FF2B5EF4-FFF2-40B4-BE49-F238E27FC236}">
                <a16:creationId xmlns:a16="http://schemas.microsoft.com/office/drawing/2014/main" id="{D18B7800-DB32-A0A8-F19E-09C64C1D3F7B}"/>
              </a:ext>
            </a:extLst>
          </p:cNvPr>
          <p:cNvGrpSpPr/>
          <p:nvPr/>
        </p:nvGrpSpPr>
        <p:grpSpPr>
          <a:xfrm>
            <a:off x="8361325" y="3230519"/>
            <a:ext cx="2559869" cy="423041"/>
            <a:chOff x="951171" y="3673665"/>
            <a:chExt cx="1284409" cy="348519"/>
          </a:xfrm>
        </p:grpSpPr>
        <p:sp>
          <p:nvSpPr>
            <p:cNvPr id="174" name="Rounded Rectangle 52+">
              <a:extLst>
                <a:ext uri="{FF2B5EF4-FFF2-40B4-BE49-F238E27FC236}">
                  <a16:creationId xmlns:a16="http://schemas.microsoft.com/office/drawing/2014/main" id="{C380619E-EB95-DDD9-74AC-19826771BC19}"/>
                </a:ext>
              </a:extLst>
            </p:cNvPr>
            <p:cNvSpPr/>
            <p:nvPr/>
          </p:nvSpPr>
          <p:spPr>
            <a:xfrm>
              <a:off x="951171" y="3673665"/>
              <a:ext cx="1284409"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75" name="Rounded Rectangle 52++">
              <a:extLst>
                <a:ext uri="{FF2B5EF4-FFF2-40B4-BE49-F238E27FC236}">
                  <a16:creationId xmlns:a16="http://schemas.microsoft.com/office/drawing/2014/main" id="{DA10CA60-B6D6-CD6A-1298-5D800A3141C5}"/>
                </a:ext>
              </a:extLst>
            </p:cNvPr>
            <p:cNvSpPr/>
            <p:nvPr/>
          </p:nvSpPr>
          <p:spPr>
            <a:xfrm>
              <a:off x="965062" y="3699212"/>
              <a:ext cx="1256627"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6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智能实时控制平台</a:t>
              </a:r>
            </a:p>
          </p:txBody>
        </p:sp>
      </p:grpSp>
      <p:grpSp>
        <p:nvGrpSpPr>
          <p:cNvPr id="185" name="组合 184">
            <a:extLst>
              <a:ext uri="{FF2B5EF4-FFF2-40B4-BE49-F238E27FC236}">
                <a16:creationId xmlns:a16="http://schemas.microsoft.com/office/drawing/2014/main" id="{A2611B72-AB50-5278-7C07-BB9CE2659F90}"/>
              </a:ext>
            </a:extLst>
          </p:cNvPr>
          <p:cNvGrpSpPr/>
          <p:nvPr/>
        </p:nvGrpSpPr>
        <p:grpSpPr>
          <a:xfrm>
            <a:off x="8361327" y="4459177"/>
            <a:ext cx="2559869" cy="423041"/>
            <a:chOff x="951171" y="3673665"/>
            <a:chExt cx="1284409" cy="348519"/>
          </a:xfrm>
        </p:grpSpPr>
        <p:sp>
          <p:nvSpPr>
            <p:cNvPr id="187" name="Rounded Rectangle 52+">
              <a:extLst>
                <a:ext uri="{FF2B5EF4-FFF2-40B4-BE49-F238E27FC236}">
                  <a16:creationId xmlns:a16="http://schemas.microsoft.com/office/drawing/2014/main" id="{8E160CC5-CD08-1278-12FD-DBD2E9363D0D}"/>
                </a:ext>
              </a:extLst>
            </p:cNvPr>
            <p:cNvSpPr/>
            <p:nvPr/>
          </p:nvSpPr>
          <p:spPr>
            <a:xfrm>
              <a:off x="951171" y="3673665"/>
              <a:ext cx="1284409"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88" name="Rounded Rectangle 52++">
              <a:extLst>
                <a:ext uri="{FF2B5EF4-FFF2-40B4-BE49-F238E27FC236}">
                  <a16:creationId xmlns:a16="http://schemas.microsoft.com/office/drawing/2014/main" id="{8F645DF2-5DF7-8F38-30DB-04C9B05F051A}"/>
                </a:ext>
              </a:extLst>
            </p:cNvPr>
            <p:cNvSpPr/>
            <p:nvPr/>
          </p:nvSpPr>
          <p:spPr>
            <a:xfrm>
              <a:off x="965062" y="3699212"/>
              <a:ext cx="1256627"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6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建设数字化科室</a:t>
              </a:r>
            </a:p>
          </p:txBody>
        </p:sp>
      </p:grpSp>
      <p:sp>
        <p:nvSpPr>
          <p:cNvPr id="190" name="椭圆 189">
            <a:extLst>
              <a:ext uri="{FF2B5EF4-FFF2-40B4-BE49-F238E27FC236}">
                <a16:creationId xmlns:a16="http://schemas.microsoft.com/office/drawing/2014/main" id="{CB3B862F-C192-87AE-60C9-F4E0A597C6E0}"/>
              </a:ext>
            </a:extLst>
          </p:cNvPr>
          <p:cNvSpPr/>
          <p:nvPr/>
        </p:nvSpPr>
        <p:spPr bwMode="auto">
          <a:xfrm rot="19940552">
            <a:off x="8790618" y="4536629"/>
            <a:ext cx="1701286" cy="535728"/>
          </a:xfrm>
          <a:prstGeom prst="ellipse">
            <a:avLst/>
          </a:prstGeom>
          <a:noFill/>
          <a:ln w="6350" cap="flat" cmpd="sng" algn="ctr">
            <a:gradFill flip="none" rotWithShape="1">
              <a:gsLst>
                <a:gs pos="68000">
                  <a:srgbClr val="12C1C1"/>
                </a:gs>
                <a:gs pos="13000">
                  <a:srgbClr val="18C897">
                    <a:alpha val="0"/>
                  </a:srgbClr>
                </a:gs>
                <a:gs pos="100000">
                  <a:srgbClr val="18C897"/>
                </a:gs>
              </a:gsLst>
              <a:lin ang="5400000" scaled="1"/>
              <a:tileRect/>
            </a:gradFill>
            <a:prstDash val="solid"/>
            <a:round/>
            <a:headEnd type="none" w="med" len="med"/>
            <a:tailEnd type="none" w="med" len="med"/>
          </a:ln>
        </p:spPr>
        <p:txBody>
          <a:bodyPr vert="horz" wrap="square" lIns="121920" tIns="60960" rIns="121920" bIns="60960" numCol="1" rtlCol="0" anchor="t" anchorCtr="0" compatLnSpc="1"/>
          <a:lstStyle/>
          <a:p>
            <a:pPr defTabSz="1219170" fontAlgn="base">
              <a:spcBef>
                <a:spcPct val="0"/>
              </a:spcBef>
              <a:spcAft>
                <a:spcPct val="0"/>
              </a:spcAft>
            </a:pPr>
            <a:endParaRPr lang="zh-CN" altLang="en-US" sz="2400">
              <a:solidFill>
                <a:srgbClr val="294A5A"/>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grpSp>
        <p:nvGrpSpPr>
          <p:cNvPr id="193" name="组合 192">
            <a:extLst>
              <a:ext uri="{FF2B5EF4-FFF2-40B4-BE49-F238E27FC236}">
                <a16:creationId xmlns:a16="http://schemas.microsoft.com/office/drawing/2014/main" id="{0E3934FE-7CB2-E88D-CB2D-61CDC923F862}"/>
              </a:ext>
            </a:extLst>
          </p:cNvPr>
          <p:cNvGrpSpPr/>
          <p:nvPr/>
        </p:nvGrpSpPr>
        <p:grpSpPr>
          <a:xfrm>
            <a:off x="8361327" y="5687835"/>
            <a:ext cx="2559869" cy="423041"/>
            <a:chOff x="951171" y="3673665"/>
            <a:chExt cx="1284409" cy="348519"/>
          </a:xfrm>
        </p:grpSpPr>
        <p:sp>
          <p:nvSpPr>
            <p:cNvPr id="197" name="Rounded Rectangle 52+">
              <a:extLst>
                <a:ext uri="{FF2B5EF4-FFF2-40B4-BE49-F238E27FC236}">
                  <a16:creationId xmlns:a16="http://schemas.microsoft.com/office/drawing/2014/main" id="{020029A3-9462-3D59-DE26-9B9542C17F6A}"/>
                </a:ext>
              </a:extLst>
            </p:cNvPr>
            <p:cNvSpPr/>
            <p:nvPr/>
          </p:nvSpPr>
          <p:spPr>
            <a:xfrm>
              <a:off x="951171" y="3673665"/>
              <a:ext cx="1284409" cy="348519"/>
            </a:xfrm>
            <a:prstGeom prst="roundRect">
              <a:avLst>
                <a:gd name="adj" fmla="val 87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199" name="Rounded Rectangle 52++">
              <a:extLst>
                <a:ext uri="{FF2B5EF4-FFF2-40B4-BE49-F238E27FC236}">
                  <a16:creationId xmlns:a16="http://schemas.microsoft.com/office/drawing/2014/main" id="{9E69250C-D6A0-DAE7-80AC-FE3D2890362A}"/>
                </a:ext>
              </a:extLst>
            </p:cNvPr>
            <p:cNvSpPr/>
            <p:nvPr/>
          </p:nvSpPr>
          <p:spPr>
            <a:xfrm>
              <a:off x="965062" y="3699212"/>
              <a:ext cx="1256627" cy="297426"/>
            </a:xfrm>
            <a:prstGeom prst="roundRect">
              <a:avLst>
                <a:gd name="adj" fmla="val 7528"/>
              </a:avLst>
            </a:prstGeom>
            <a:gradFill flip="none" rotWithShape="1">
              <a:gsLst>
                <a:gs pos="0">
                  <a:srgbClr val="12C0C1">
                    <a:alpha val="15000"/>
                    <a:lumMod val="20000"/>
                    <a:lumOff val="80000"/>
                  </a:srgbClr>
                </a:gs>
                <a:gs pos="88000">
                  <a:schemeClr val="bg1"/>
                </a:gs>
              </a:gsLst>
              <a:lin ang="5400000" scaled="1"/>
              <a:tileRect/>
            </a:gradFill>
            <a:ln>
              <a:noFill/>
            </a:ln>
            <a:effectLst>
              <a:outerShdw blurRad="292100" dist="190500" dir="5400000" sx="90000" sy="90000" algn="t" rotWithShape="0">
                <a:srgbClr val="13C3BF">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600" b="1" dirty="0">
                  <a:ln w="3175">
                    <a:noFill/>
                  </a:ln>
                  <a:gradFill>
                    <a:gsLst>
                      <a:gs pos="100000">
                        <a:srgbClr val="18C897"/>
                      </a:gs>
                      <a:gs pos="0">
                        <a:srgbClr val="12C1C1"/>
                      </a:gs>
                    </a:gsLst>
                    <a:lin ang="0" scaled="0"/>
                  </a:gradFill>
                  <a:latin typeface="钉钉进步体" panose="00020600040101010101" pitchFamily="18" charset="-122"/>
                  <a:ea typeface="钉钉进步体" panose="00020600040101010101" pitchFamily="18" charset="-122"/>
                  <a:sym typeface="钉钉进步体" panose="00020600040101010101" pitchFamily="18" charset="-122"/>
                </a:rPr>
                <a:t>医疗信息共享平台</a:t>
              </a:r>
            </a:p>
          </p:txBody>
        </p:sp>
      </p:grpSp>
      <p:sp>
        <p:nvSpPr>
          <p:cNvPr id="208" name="椭圆 207">
            <a:extLst>
              <a:ext uri="{FF2B5EF4-FFF2-40B4-BE49-F238E27FC236}">
                <a16:creationId xmlns:a16="http://schemas.microsoft.com/office/drawing/2014/main" id="{CEF78C14-62D6-530A-8E1D-138ADCCAC171}"/>
              </a:ext>
            </a:extLst>
          </p:cNvPr>
          <p:cNvSpPr/>
          <p:nvPr/>
        </p:nvSpPr>
        <p:spPr bwMode="auto">
          <a:xfrm rot="1659448" flipH="1">
            <a:off x="8790618" y="4536629"/>
            <a:ext cx="1701286" cy="535728"/>
          </a:xfrm>
          <a:prstGeom prst="ellipse">
            <a:avLst/>
          </a:prstGeom>
          <a:noFill/>
          <a:ln w="6350" cap="flat" cmpd="sng" algn="ctr">
            <a:gradFill flip="none" rotWithShape="1">
              <a:gsLst>
                <a:gs pos="68000">
                  <a:srgbClr val="12C1C1"/>
                </a:gs>
                <a:gs pos="13000">
                  <a:srgbClr val="18C897">
                    <a:alpha val="0"/>
                  </a:srgbClr>
                </a:gs>
                <a:gs pos="100000">
                  <a:srgbClr val="18C897"/>
                </a:gs>
              </a:gsLst>
              <a:lin ang="5400000" scaled="1"/>
              <a:tileRect/>
            </a:gradFill>
            <a:prstDash val="solid"/>
            <a:round/>
            <a:headEnd type="none" w="med" len="med"/>
            <a:tailEnd type="none" w="med" len="med"/>
          </a:ln>
        </p:spPr>
        <p:txBody>
          <a:bodyPr vert="horz" wrap="square" lIns="121920" tIns="60960" rIns="121920" bIns="60960" numCol="1" rtlCol="0" anchor="t" anchorCtr="0" compatLnSpc="1"/>
          <a:lstStyle/>
          <a:p>
            <a:pPr defTabSz="1219170" fontAlgn="base">
              <a:spcBef>
                <a:spcPct val="0"/>
              </a:spcBef>
              <a:spcAft>
                <a:spcPct val="0"/>
              </a:spcAft>
            </a:pPr>
            <a:endParaRPr lang="zh-CN" altLang="en-US" sz="2400">
              <a:solidFill>
                <a:srgbClr val="294A5A"/>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09" name="椭圆 208">
            <a:extLst>
              <a:ext uri="{FF2B5EF4-FFF2-40B4-BE49-F238E27FC236}">
                <a16:creationId xmlns:a16="http://schemas.microsoft.com/office/drawing/2014/main" id="{6CC08E69-B2C3-A588-4A60-A3B16B6728C8}"/>
              </a:ext>
            </a:extLst>
          </p:cNvPr>
          <p:cNvSpPr/>
          <p:nvPr/>
        </p:nvSpPr>
        <p:spPr bwMode="auto">
          <a:xfrm rot="19940552">
            <a:off x="8790618" y="5769617"/>
            <a:ext cx="1701286" cy="535728"/>
          </a:xfrm>
          <a:prstGeom prst="ellipse">
            <a:avLst/>
          </a:prstGeom>
          <a:noFill/>
          <a:ln w="6350" cap="flat" cmpd="sng" algn="ctr">
            <a:gradFill flip="none" rotWithShape="1">
              <a:gsLst>
                <a:gs pos="68000">
                  <a:srgbClr val="12C1C1"/>
                </a:gs>
                <a:gs pos="13000">
                  <a:srgbClr val="18C897">
                    <a:alpha val="0"/>
                  </a:srgbClr>
                </a:gs>
                <a:gs pos="100000">
                  <a:srgbClr val="18C897"/>
                </a:gs>
              </a:gsLst>
              <a:lin ang="5400000" scaled="1"/>
              <a:tileRect/>
            </a:gradFill>
            <a:prstDash val="solid"/>
            <a:round/>
            <a:headEnd type="none" w="med" len="med"/>
            <a:tailEnd type="none" w="med" len="med"/>
          </a:ln>
        </p:spPr>
        <p:txBody>
          <a:bodyPr vert="horz" wrap="square" lIns="121920" tIns="60960" rIns="121920" bIns="60960" numCol="1" rtlCol="0" anchor="t" anchorCtr="0" compatLnSpc="1"/>
          <a:lstStyle/>
          <a:p>
            <a:pPr defTabSz="1219170" fontAlgn="base">
              <a:spcBef>
                <a:spcPct val="0"/>
              </a:spcBef>
              <a:spcAft>
                <a:spcPct val="0"/>
              </a:spcAft>
            </a:pPr>
            <a:endParaRPr lang="zh-CN" altLang="en-US" sz="2400">
              <a:solidFill>
                <a:srgbClr val="294A5A"/>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0" name="椭圆 209">
            <a:extLst>
              <a:ext uri="{FF2B5EF4-FFF2-40B4-BE49-F238E27FC236}">
                <a16:creationId xmlns:a16="http://schemas.microsoft.com/office/drawing/2014/main" id="{C62B0E9E-3FCC-5A40-68FB-480DD3C23981}"/>
              </a:ext>
            </a:extLst>
          </p:cNvPr>
          <p:cNvSpPr/>
          <p:nvPr/>
        </p:nvSpPr>
        <p:spPr bwMode="auto">
          <a:xfrm rot="1659448" flipH="1">
            <a:off x="8790618" y="5769617"/>
            <a:ext cx="1701286" cy="535728"/>
          </a:xfrm>
          <a:prstGeom prst="ellipse">
            <a:avLst/>
          </a:prstGeom>
          <a:noFill/>
          <a:ln w="6350" cap="flat" cmpd="sng" algn="ctr">
            <a:gradFill flip="none" rotWithShape="1">
              <a:gsLst>
                <a:gs pos="68000">
                  <a:srgbClr val="12C1C1"/>
                </a:gs>
                <a:gs pos="13000">
                  <a:srgbClr val="18C897">
                    <a:alpha val="0"/>
                  </a:srgbClr>
                </a:gs>
                <a:gs pos="100000">
                  <a:srgbClr val="18C897"/>
                </a:gs>
              </a:gsLst>
              <a:lin ang="5400000" scaled="1"/>
              <a:tileRect/>
            </a:gradFill>
            <a:prstDash val="solid"/>
            <a:round/>
            <a:headEnd type="none" w="med" len="med"/>
            <a:tailEnd type="none" w="med" len="med"/>
          </a:ln>
        </p:spPr>
        <p:txBody>
          <a:bodyPr vert="horz" wrap="square" lIns="121920" tIns="60960" rIns="121920" bIns="60960" numCol="1" rtlCol="0" anchor="t" anchorCtr="0" compatLnSpc="1"/>
          <a:lstStyle/>
          <a:p>
            <a:pPr defTabSz="1219170" fontAlgn="base">
              <a:spcBef>
                <a:spcPct val="0"/>
              </a:spcBef>
              <a:spcAft>
                <a:spcPct val="0"/>
              </a:spcAft>
            </a:pPr>
            <a:endParaRPr lang="zh-CN" altLang="en-US" sz="2400">
              <a:solidFill>
                <a:srgbClr val="294A5A"/>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1" name="椭圆 210">
            <a:extLst>
              <a:ext uri="{FF2B5EF4-FFF2-40B4-BE49-F238E27FC236}">
                <a16:creationId xmlns:a16="http://schemas.microsoft.com/office/drawing/2014/main" id="{87324B0B-B90B-2159-CBC8-33E3D3A71B06}"/>
              </a:ext>
            </a:extLst>
          </p:cNvPr>
          <p:cNvSpPr/>
          <p:nvPr/>
        </p:nvSpPr>
        <p:spPr bwMode="auto">
          <a:xfrm rot="19940552">
            <a:off x="8790618" y="3312059"/>
            <a:ext cx="1701286" cy="535728"/>
          </a:xfrm>
          <a:prstGeom prst="ellipse">
            <a:avLst/>
          </a:prstGeom>
          <a:noFill/>
          <a:ln w="6350" cap="flat" cmpd="sng" algn="ctr">
            <a:gradFill flip="none" rotWithShape="1">
              <a:gsLst>
                <a:gs pos="68000">
                  <a:srgbClr val="12C1C1"/>
                </a:gs>
                <a:gs pos="13000">
                  <a:srgbClr val="18C897">
                    <a:alpha val="0"/>
                  </a:srgbClr>
                </a:gs>
                <a:gs pos="100000">
                  <a:srgbClr val="18C897"/>
                </a:gs>
              </a:gsLst>
              <a:lin ang="5400000" scaled="1"/>
              <a:tileRect/>
            </a:gradFill>
            <a:prstDash val="solid"/>
            <a:round/>
            <a:headEnd type="none" w="med" len="med"/>
            <a:tailEnd type="none" w="med" len="med"/>
          </a:ln>
        </p:spPr>
        <p:txBody>
          <a:bodyPr vert="horz" wrap="square" lIns="121920" tIns="60960" rIns="121920" bIns="60960" numCol="1" rtlCol="0" anchor="t" anchorCtr="0" compatLnSpc="1"/>
          <a:lstStyle/>
          <a:p>
            <a:pPr defTabSz="1219170" fontAlgn="base">
              <a:spcBef>
                <a:spcPct val="0"/>
              </a:spcBef>
              <a:spcAft>
                <a:spcPct val="0"/>
              </a:spcAft>
            </a:pPr>
            <a:endParaRPr lang="zh-CN" altLang="en-US" sz="2400">
              <a:solidFill>
                <a:srgbClr val="294A5A"/>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2" name="椭圆 211">
            <a:extLst>
              <a:ext uri="{FF2B5EF4-FFF2-40B4-BE49-F238E27FC236}">
                <a16:creationId xmlns:a16="http://schemas.microsoft.com/office/drawing/2014/main" id="{BFA79F17-180B-037D-9FC8-B7755390C3B9}"/>
              </a:ext>
            </a:extLst>
          </p:cNvPr>
          <p:cNvSpPr/>
          <p:nvPr/>
        </p:nvSpPr>
        <p:spPr bwMode="auto">
          <a:xfrm rot="1659448" flipH="1">
            <a:off x="8790618" y="3312059"/>
            <a:ext cx="1701286" cy="535728"/>
          </a:xfrm>
          <a:prstGeom prst="ellipse">
            <a:avLst/>
          </a:prstGeom>
          <a:noFill/>
          <a:ln w="6350" cap="flat" cmpd="sng" algn="ctr">
            <a:gradFill flip="none" rotWithShape="1">
              <a:gsLst>
                <a:gs pos="68000">
                  <a:srgbClr val="12C1C1"/>
                </a:gs>
                <a:gs pos="13000">
                  <a:srgbClr val="18C897">
                    <a:alpha val="0"/>
                  </a:srgbClr>
                </a:gs>
                <a:gs pos="100000">
                  <a:srgbClr val="18C897"/>
                </a:gs>
              </a:gsLst>
              <a:lin ang="5400000" scaled="1"/>
              <a:tileRect/>
            </a:gradFill>
            <a:prstDash val="solid"/>
            <a:round/>
            <a:headEnd type="none" w="med" len="med"/>
            <a:tailEnd type="none" w="med" len="med"/>
          </a:ln>
        </p:spPr>
        <p:txBody>
          <a:bodyPr vert="horz" wrap="square" lIns="121920" tIns="60960" rIns="121920" bIns="60960" numCol="1" rtlCol="0" anchor="t" anchorCtr="0" compatLnSpc="1"/>
          <a:lstStyle/>
          <a:p>
            <a:pPr defTabSz="1219170" fontAlgn="base">
              <a:spcBef>
                <a:spcPct val="0"/>
              </a:spcBef>
              <a:spcAft>
                <a:spcPct val="0"/>
              </a:spcAft>
            </a:pPr>
            <a:endParaRPr lang="zh-CN" altLang="en-US" sz="2400">
              <a:solidFill>
                <a:srgbClr val="294A5A"/>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3" name="图形 63">
            <a:extLst>
              <a:ext uri="{FF2B5EF4-FFF2-40B4-BE49-F238E27FC236}">
                <a16:creationId xmlns:a16="http://schemas.microsoft.com/office/drawing/2014/main" id="{38D2886D-6170-64BC-7C32-BC2C5A78BA59}"/>
              </a:ext>
            </a:extLst>
          </p:cNvPr>
          <p:cNvSpPr/>
          <p:nvPr/>
        </p:nvSpPr>
        <p:spPr>
          <a:xfrm rot="254540">
            <a:off x="8239301" y="3047935"/>
            <a:ext cx="375031" cy="461972"/>
          </a:xfrm>
          <a:custGeom>
            <a:avLst/>
            <a:gdLst>
              <a:gd name="connsiteX0" fmla="*/ 770797 w 1541308"/>
              <a:gd name="connsiteY0" fmla="*/ 0 h 1541308"/>
              <a:gd name="connsiteX1" fmla="*/ 0 w 1541308"/>
              <a:gd name="connsiteY1" fmla="*/ 770797 h 1541308"/>
              <a:gd name="connsiteX2" fmla="*/ 770797 w 1541308"/>
              <a:gd name="connsiteY2" fmla="*/ 1541309 h 1541308"/>
              <a:gd name="connsiteX3" fmla="*/ 1541309 w 1541308"/>
              <a:gd name="connsiteY3" fmla="*/ 770797 h 1541308"/>
              <a:gd name="connsiteX4" fmla="*/ 770797 w 1541308"/>
              <a:gd name="connsiteY4" fmla="*/ 0 h 1541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308" h="1541308">
                <a:moveTo>
                  <a:pt x="770797" y="0"/>
                </a:moveTo>
                <a:cubicBezTo>
                  <a:pt x="770797" y="425757"/>
                  <a:pt x="425757" y="770797"/>
                  <a:pt x="0" y="770797"/>
                </a:cubicBezTo>
                <a:cubicBezTo>
                  <a:pt x="425473" y="770797"/>
                  <a:pt x="770797" y="1115836"/>
                  <a:pt x="770797" y="1541309"/>
                </a:cubicBezTo>
                <a:cubicBezTo>
                  <a:pt x="770797" y="1115836"/>
                  <a:pt x="1115836" y="770797"/>
                  <a:pt x="1541309" y="770797"/>
                </a:cubicBezTo>
                <a:cubicBezTo>
                  <a:pt x="1115552" y="770797"/>
                  <a:pt x="770797" y="425757"/>
                  <a:pt x="770797" y="0"/>
                </a:cubicBezTo>
              </a:path>
            </a:pathLst>
          </a:custGeom>
          <a:gradFill>
            <a:gsLst>
              <a:gs pos="25000">
                <a:srgbClr val="FDEEC3"/>
              </a:gs>
              <a:gs pos="76000">
                <a:srgbClr val="FEB901"/>
              </a:gs>
            </a:gsLst>
            <a:lin ang="5280000" scaled="0"/>
          </a:gradFill>
          <a:ln w="8996" cap="flat">
            <a:noFill/>
            <a:prstDash val="solid"/>
            <a:miter/>
          </a:ln>
          <a:effectLst>
            <a:outerShdw blurRad="50800" dist="38100" dir="5400000" algn="t" rotWithShape="0">
              <a:srgbClr val="FFC000">
                <a:alpha val="40000"/>
              </a:srgbClr>
            </a:outerShdw>
          </a:effectLst>
        </p:spPr>
        <p:txBody>
          <a:bodyPr rtlCol="0" anchor="ctr"/>
          <a:lstStyle/>
          <a:p>
            <a:pPr defTabSz="257175"/>
            <a:endParaRPr lang="zh-CN" altLang="en-US" sz="1013">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4" name="图形 63">
            <a:extLst>
              <a:ext uri="{FF2B5EF4-FFF2-40B4-BE49-F238E27FC236}">
                <a16:creationId xmlns:a16="http://schemas.microsoft.com/office/drawing/2014/main" id="{46B6FAE3-DCF2-D4B8-D039-0432CCF77808}"/>
              </a:ext>
            </a:extLst>
          </p:cNvPr>
          <p:cNvSpPr/>
          <p:nvPr/>
        </p:nvSpPr>
        <p:spPr>
          <a:xfrm rot="254540">
            <a:off x="8239301" y="4276072"/>
            <a:ext cx="375031" cy="461972"/>
          </a:xfrm>
          <a:custGeom>
            <a:avLst/>
            <a:gdLst>
              <a:gd name="connsiteX0" fmla="*/ 770797 w 1541308"/>
              <a:gd name="connsiteY0" fmla="*/ 0 h 1541308"/>
              <a:gd name="connsiteX1" fmla="*/ 0 w 1541308"/>
              <a:gd name="connsiteY1" fmla="*/ 770797 h 1541308"/>
              <a:gd name="connsiteX2" fmla="*/ 770797 w 1541308"/>
              <a:gd name="connsiteY2" fmla="*/ 1541309 h 1541308"/>
              <a:gd name="connsiteX3" fmla="*/ 1541309 w 1541308"/>
              <a:gd name="connsiteY3" fmla="*/ 770797 h 1541308"/>
              <a:gd name="connsiteX4" fmla="*/ 770797 w 1541308"/>
              <a:gd name="connsiteY4" fmla="*/ 0 h 1541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308" h="1541308">
                <a:moveTo>
                  <a:pt x="770797" y="0"/>
                </a:moveTo>
                <a:cubicBezTo>
                  <a:pt x="770797" y="425757"/>
                  <a:pt x="425757" y="770797"/>
                  <a:pt x="0" y="770797"/>
                </a:cubicBezTo>
                <a:cubicBezTo>
                  <a:pt x="425473" y="770797"/>
                  <a:pt x="770797" y="1115836"/>
                  <a:pt x="770797" y="1541309"/>
                </a:cubicBezTo>
                <a:cubicBezTo>
                  <a:pt x="770797" y="1115836"/>
                  <a:pt x="1115836" y="770797"/>
                  <a:pt x="1541309" y="770797"/>
                </a:cubicBezTo>
                <a:cubicBezTo>
                  <a:pt x="1115552" y="770797"/>
                  <a:pt x="770797" y="425757"/>
                  <a:pt x="770797" y="0"/>
                </a:cubicBezTo>
              </a:path>
            </a:pathLst>
          </a:custGeom>
          <a:gradFill>
            <a:gsLst>
              <a:gs pos="25000">
                <a:srgbClr val="FDEEC3"/>
              </a:gs>
              <a:gs pos="76000">
                <a:srgbClr val="FEB901"/>
              </a:gs>
            </a:gsLst>
            <a:lin ang="5280000" scaled="0"/>
          </a:gradFill>
          <a:ln w="8996" cap="flat">
            <a:noFill/>
            <a:prstDash val="solid"/>
            <a:miter/>
          </a:ln>
          <a:effectLst>
            <a:outerShdw blurRad="50800" dist="38100" dir="5400000" algn="t" rotWithShape="0">
              <a:srgbClr val="FFC000">
                <a:alpha val="40000"/>
              </a:srgbClr>
            </a:outerShdw>
          </a:effectLst>
        </p:spPr>
        <p:txBody>
          <a:bodyPr rtlCol="0" anchor="ctr"/>
          <a:lstStyle/>
          <a:p>
            <a:pPr defTabSz="257175"/>
            <a:endParaRPr lang="zh-CN" altLang="en-US" sz="1013">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
        <p:nvSpPr>
          <p:cNvPr id="215" name="图形 63">
            <a:extLst>
              <a:ext uri="{FF2B5EF4-FFF2-40B4-BE49-F238E27FC236}">
                <a16:creationId xmlns:a16="http://schemas.microsoft.com/office/drawing/2014/main" id="{580FE272-9708-35AC-29CD-55150598F175}"/>
              </a:ext>
            </a:extLst>
          </p:cNvPr>
          <p:cNvSpPr/>
          <p:nvPr/>
        </p:nvSpPr>
        <p:spPr>
          <a:xfrm rot="254540">
            <a:off x="8239301" y="5504208"/>
            <a:ext cx="375031" cy="461972"/>
          </a:xfrm>
          <a:custGeom>
            <a:avLst/>
            <a:gdLst>
              <a:gd name="connsiteX0" fmla="*/ 770797 w 1541308"/>
              <a:gd name="connsiteY0" fmla="*/ 0 h 1541308"/>
              <a:gd name="connsiteX1" fmla="*/ 0 w 1541308"/>
              <a:gd name="connsiteY1" fmla="*/ 770797 h 1541308"/>
              <a:gd name="connsiteX2" fmla="*/ 770797 w 1541308"/>
              <a:gd name="connsiteY2" fmla="*/ 1541309 h 1541308"/>
              <a:gd name="connsiteX3" fmla="*/ 1541309 w 1541308"/>
              <a:gd name="connsiteY3" fmla="*/ 770797 h 1541308"/>
              <a:gd name="connsiteX4" fmla="*/ 770797 w 1541308"/>
              <a:gd name="connsiteY4" fmla="*/ 0 h 1541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308" h="1541308">
                <a:moveTo>
                  <a:pt x="770797" y="0"/>
                </a:moveTo>
                <a:cubicBezTo>
                  <a:pt x="770797" y="425757"/>
                  <a:pt x="425757" y="770797"/>
                  <a:pt x="0" y="770797"/>
                </a:cubicBezTo>
                <a:cubicBezTo>
                  <a:pt x="425473" y="770797"/>
                  <a:pt x="770797" y="1115836"/>
                  <a:pt x="770797" y="1541309"/>
                </a:cubicBezTo>
                <a:cubicBezTo>
                  <a:pt x="770797" y="1115836"/>
                  <a:pt x="1115836" y="770797"/>
                  <a:pt x="1541309" y="770797"/>
                </a:cubicBezTo>
                <a:cubicBezTo>
                  <a:pt x="1115552" y="770797"/>
                  <a:pt x="770797" y="425757"/>
                  <a:pt x="770797" y="0"/>
                </a:cubicBezTo>
              </a:path>
            </a:pathLst>
          </a:custGeom>
          <a:gradFill>
            <a:gsLst>
              <a:gs pos="25000">
                <a:srgbClr val="FDEEC3"/>
              </a:gs>
              <a:gs pos="76000">
                <a:srgbClr val="FEB901"/>
              </a:gs>
            </a:gsLst>
            <a:lin ang="5280000" scaled="0"/>
          </a:gradFill>
          <a:ln w="8996" cap="flat">
            <a:noFill/>
            <a:prstDash val="solid"/>
            <a:miter/>
          </a:ln>
          <a:effectLst>
            <a:outerShdw blurRad="50800" dist="38100" dir="5400000" algn="t" rotWithShape="0">
              <a:srgbClr val="FFC000">
                <a:alpha val="40000"/>
              </a:srgbClr>
            </a:outerShdw>
          </a:effectLst>
        </p:spPr>
        <p:txBody>
          <a:bodyPr rtlCol="0" anchor="ctr"/>
          <a:lstStyle/>
          <a:p>
            <a:pPr defTabSz="257175"/>
            <a:endParaRPr lang="zh-CN" altLang="en-US" sz="1013">
              <a:solidFill>
                <a:prstClr val="black"/>
              </a:solidFill>
              <a:latin typeface="钉钉进步体" panose="00020600040101010101" pitchFamily="18" charset="-122"/>
              <a:ea typeface="钉钉进步体" panose="00020600040101010101" pitchFamily="18" charset="-122"/>
              <a:sym typeface="钉钉进步体" panose="00020600040101010101" pitchFamily="18" charset="-122"/>
            </a:endParaRPr>
          </a:p>
        </p:txBody>
      </p:sp>
    </p:spTree>
    <p:extLst>
      <p:ext uri="{BB962C8B-B14F-4D97-AF65-F5344CB8AC3E}">
        <p14:creationId xmlns:p14="http://schemas.microsoft.com/office/powerpoint/2010/main" val="339908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5C7346-7E3E-442F-22C9-FB8B255FFC3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9" name="图片 3">
            <a:extLst>
              <a:ext uri="{FF2B5EF4-FFF2-40B4-BE49-F238E27FC236}">
                <a16:creationId xmlns:a16="http://schemas.microsoft.com/office/drawing/2014/main" id="{04FE4069-826A-AE99-DD0F-E6AA1F5D5DA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l="1478" r="1478"/>
          <a:stretch/>
        </p:blipFill>
        <p:spPr>
          <a:xfrm>
            <a:off x="1745612" y="2525288"/>
            <a:ext cx="1053114" cy="1053114"/>
          </a:xfrm>
          <a:prstGeom prst="snip2DiagRect">
            <a:avLst>
              <a:gd name="adj1" fmla="val 0"/>
              <a:gd name="adj2" fmla="val 7255"/>
            </a:avLst>
          </a:prstGeom>
          <a:blipFill>
            <a:blip r:embed="rId6" cstate="email">
              <a:extLst>
                <a:ext uri="{28A0092B-C50C-407E-A947-70E740481C1C}">
                  <a14:useLocalDpi xmlns:a14="http://schemas.microsoft.com/office/drawing/2010/main"/>
                </a:ext>
              </a:extLst>
            </a:blip>
            <a:stretch>
              <a:fillRect/>
            </a:stretch>
          </a:blipFill>
          <a:ln w="10477">
            <a:gradFill>
              <a:gsLst>
                <a:gs pos="0">
                  <a:srgbClr val="00B0F0">
                    <a:lumMod val="50000"/>
                    <a:lumOff val="50000"/>
                  </a:srgbClr>
                </a:gs>
                <a:gs pos="50000">
                  <a:schemeClr val="bg1"/>
                </a:gs>
                <a:gs pos="100000">
                  <a:srgbClr val="00B0F0">
                    <a:lumMod val="50000"/>
                    <a:lumOff val="50000"/>
                  </a:srgbClr>
                </a:gs>
              </a:gsLst>
              <a:lin ang="3600000" scaled="0"/>
            </a:gradFill>
          </a:ln>
          <a:effectLst/>
        </p:spPr>
      </p:pic>
      <p:sp>
        <p:nvSpPr>
          <p:cNvPr id="10" name="文本框 9">
            <a:extLst>
              <a:ext uri="{FF2B5EF4-FFF2-40B4-BE49-F238E27FC236}">
                <a16:creationId xmlns:a16="http://schemas.microsoft.com/office/drawing/2014/main" id="{3D72279C-79D4-CEB8-A750-D20430CF8113}"/>
              </a:ext>
            </a:extLst>
          </p:cNvPr>
          <p:cNvSpPr txBox="1"/>
          <p:nvPr/>
        </p:nvSpPr>
        <p:spPr>
          <a:xfrm>
            <a:off x="2976319" y="2692867"/>
            <a:ext cx="2043412" cy="473976"/>
          </a:xfrm>
          <a:prstGeom prst="rect">
            <a:avLst/>
          </a:prstGeom>
          <a:noFill/>
          <a:effectLst/>
        </p:spPr>
        <p:txBody>
          <a:bodyPr wrap="square" lIns="0" tIns="0" rIns="0" bIns="0" rtlCol="0">
            <a:spAutoFit/>
          </a:bodyPr>
          <a:lstStyle>
            <a:defPPr>
              <a:defRPr lang="zh-CN"/>
            </a:defPPr>
            <a:lvl1pPr algn="ctr">
              <a:defRPr sz="4800">
                <a:ln w="57150">
                  <a:noFill/>
                </a:ln>
                <a:gradFill>
                  <a:gsLst>
                    <a:gs pos="0">
                      <a:srgbClr val="E0F0FE"/>
                    </a:gs>
                    <a:gs pos="57000">
                      <a:schemeClr val="bg1"/>
                    </a:gs>
                    <a:gs pos="100000">
                      <a:srgbClr val="F7E2F9"/>
                    </a:gs>
                  </a:gsLst>
                  <a:lin ang="5400000" scaled="1"/>
                </a:gradFill>
                <a:effectLst>
                  <a:outerShdw blurRad="50800" dist="38100" dir="2700000" algn="tl" rotWithShape="0">
                    <a:srgbClr val="4F54F3">
                      <a:alpha val="40000"/>
                    </a:srgbClr>
                  </a:outerShdw>
                </a:effectLst>
                <a:latin typeface="点字倔强黑" panose="00020600040101010101" pitchFamily="18" charset="-122"/>
                <a:ea typeface="点字倔强黑" panose="00020600040101010101" pitchFamily="18" charset="-122"/>
                <a:cs typeface="OPPOSans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80" b="1" i="0" u="none" strike="noStrike" kern="1200" cap="none" spc="0" normalizeH="0" baseline="0" noProof="0" dirty="0">
                <a:ln w="57150">
                  <a:noFill/>
                </a:ln>
                <a:solidFill>
                  <a:prstClr val="black">
                    <a:lumMod val="85000"/>
                    <a:lumOff val="15000"/>
                  </a:prstClr>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PPT</a:t>
            </a:r>
            <a:r>
              <a:rPr kumimoji="0" lang="zh-CN" altLang="en-US" sz="3080" b="1" i="0" u="none" strike="noStrike" kern="1200" cap="none" spc="0" normalizeH="0" baseline="0" noProof="0" dirty="0">
                <a:ln w="57150">
                  <a:noFill/>
                </a:ln>
                <a:solidFill>
                  <a:prstClr val="black">
                    <a:lumMod val="85000"/>
                    <a:lumOff val="15000"/>
                  </a:prstClr>
                </a:solidFill>
                <a:effectLst/>
                <a:uLnTx/>
                <a:uFillTx/>
                <a:latin typeface="钉钉进步体" panose="00020600040101010101" pitchFamily="18" charset="-122"/>
                <a:ea typeface="钉钉进步体" panose="00020600040101010101" pitchFamily="18" charset="-122"/>
                <a:sym typeface="钉钉进步体" panose="00020600040101010101" pitchFamily="18" charset="-122"/>
              </a:rPr>
              <a:t>竞技场</a:t>
            </a:r>
          </a:p>
        </p:txBody>
      </p:sp>
      <p:sp>
        <p:nvSpPr>
          <p:cNvPr id="11" name="文本框 10">
            <a:extLst>
              <a:ext uri="{FF2B5EF4-FFF2-40B4-BE49-F238E27FC236}">
                <a16:creationId xmlns:a16="http://schemas.microsoft.com/office/drawing/2014/main" id="{74F338DA-C5AB-D921-6241-510E10F4710B}"/>
              </a:ext>
            </a:extLst>
          </p:cNvPr>
          <p:cNvSpPr txBox="1"/>
          <p:nvPr/>
        </p:nvSpPr>
        <p:spPr>
          <a:xfrm>
            <a:off x="2976321" y="3224072"/>
            <a:ext cx="1629018" cy="203133"/>
          </a:xfrm>
          <a:prstGeom prst="rect">
            <a:avLst/>
          </a:prstGeom>
          <a:solidFill>
            <a:schemeClr val="accent1"/>
          </a:solidFill>
          <a:effectLst/>
        </p:spPr>
        <p:txBody>
          <a:bodyPr wrap="square" lIns="0" tIns="0" rIns="0" bIns="0" rtlCol="0">
            <a:sp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zh-CN" altLang="en-US" sz="132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OPPOSans H" panose="00020600040101010101" pitchFamily="18" charset="-122"/>
                <a:sym typeface="钉钉进步体" panose="00020600040101010101" pitchFamily="18" charset="-122"/>
              </a:rPr>
              <a:t>微信：</a:t>
            </a:r>
            <a:r>
              <a:rPr kumimoji="0" lang="en-US" altLang="zh-CN" sz="132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OPPOSans H" panose="00020600040101010101" pitchFamily="18" charset="-122"/>
                <a:sym typeface="钉钉进步体" panose="00020600040101010101" pitchFamily="18" charset="-122"/>
              </a:rPr>
              <a:t>Y1128M0819</a:t>
            </a:r>
            <a:endParaRPr kumimoji="0" lang="zh-CN" altLang="en-US" sz="1320" b="0" i="0" u="none" strike="noStrike" kern="1200" cap="none" spc="0" normalizeH="0" baseline="0" noProof="0" dirty="0">
              <a:ln>
                <a:noFill/>
              </a:ln>
              <a:solidFill>
                <a:prstClr val="white"/>
              </a:solidFill>
              <a:effectLst/>
              <a:uLnTx/>
              <a:uFillTx/>
              <a:latin typeface="钉钉进步体" panose="00020600040101010101" pitchFamily="18" charset="-122"/>
              <a:ea typeface="钉钉进步体" panose="00020600040101010101" pitchFamily="18" charset="-122"/>
              <a:cs typeface="OPPOSans H" panose="00020600040101010101" pitchFamily="18" charset="-122"/>
              <a:sym typeface="钉钉进步体" panose="00020600040101010101" pitchFamily="18" charset="-122"/>
            </a:endParaRPr>
          </a:p>
        </p:txBody>
      </p:sp>
      <p:sp>
        <p:nvSpPr>
          <p:cNvPr id="12" name="文本框 11">
            <a:extLst>
              <a:ext uri="{FF2B5EF4-FFF2-40B4-BE49-F238E27FC236}">
                <a16:creationId xmlns:a16="http://schemas.microsoft.com/office/drawing/2014/main" id="{2BED1512-6EA3-A21A-D9BF-F9BB71EC69A6}"/>
              </a:ext>
            </a:extLst>
          </p:cNvPr>
          <p:cNvSpPr txBox="1"/>
          <p:nvPr/>
        </p:nvSpPr>
        <p:spPr>
          <a:xfrm>
            <a:off x="1742458" y="3777960"/>
            <a:ext cx="3277271" cy="299313"/>
          </a:xfrm>
          <a:prstGeom prst="rect">
            <a:avLst/>
          </a:prstGeom>
          <a:noFill/>
          <a:effectLst/>
        </p:spPr>
        <p:txBody>
          <a:bodyPr wrap="square" lIns="0" tIns="0" rIns="0" bIns="0" rtlCol="0">
            <a:spAutoFit/>
          </a:bodyPr>
          <a:lstStyle/>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760" b="0" i="0" u="none" strike="noStrike" kern="1200" cap="none" spc="0" normalizeH="0" baseline="0" noProof="0" dirty="0">
                <a:ln>
                  <a:noFill/>
                </a:ln>
                <a:solidFill>
                  <a:prstClr val="black">
                    <a:lumMod val="85000"/>
                    <a:lumOff val="15000"/>
                  </a:prstClr>
                </a:solidFill>
                <a:effectLst/>
                <a:uLnTx/>
                <a:uFillTx/>
                <a:latin typeface="钉钉进步体" panose="00020600040101010101" pitchFamily="18" charset="-122"/>
                <a:ea typeface="钉钉进步体" panose="00020600040101010101" pitchFamily="18" charset="-122"/>
                <a:cs typeface="OPPOSans R" panose="00020600040101010101" pitchFamily="18" charset="-122"/>
                <a:sym typeface="钉钉进步体" panose="00020600040101010101" pitchFamily="18" charset="-122"/>
              </a:rPr>
              <a:t>PPT</a:t>
            </a:r>
            <a:r>
              <a:rPr kumimoji="0" lang="zh-CN" altLang="en-US" sz="1760" b="0" i="0" u="none" strike="noStrike" kern="1200" cap="none" spc="0" normalizeH="0" baseline="0" noProof="0" dirty="0">
                <a:ln>
                  <a:noFill/>
                </a:ln>
                <a:solidFill>
                  <a:prstClr val="black">
                    <a:lumMod val="85000"/>
                    <a:lumOff val="15000"/>
                  </a:prstClr>
                </a:solidFill>
                <a:effectLst/>
                <a:uLnTx/>
                <a:uFillTx/>
                <a:latin typeface="钉钉进步体" panose="00020600040101010101" pitchFamily="18" charset="-122"/>
                <a:ea typeface="钉钉进步体" panose="00020600040101010101" pitchFamily="18" charset="-122"/>
                <a:cs typeface="OPPOSans R" panose="00020600040101010101" pitchFamily="18" charset="-122"/>
                <a:sym typeface="钉钉进步体" panose="00020600040101010101" pitchFamily="18" charset="-122"/>
              </a:rPr>
              <a:t>爱好者</a:t>
            </a:r>
            <a:endParaRPr kumimoji="0" lang="en-US" altLang="zh-CN" sz="1760" b="0" i="0" u="none" strike="noStrike" kern="1200" cap="none" spc="0" normalizeH="0" baseline="0" noProof="0" dirty="0">
              <a:ln>
                <a:noFill/>
              </a:ln>
              <a:solidFill>
                <a:prstClr val="black">
                  <a:lumMod val="85000"/>
                  <a:lumOff val="15000"/>
                </a:prstClr>
              </a:solidFill>
              <a:effectLst/>
              <a:uLnTx/>
              <a:uFillTx/>
              <a:latin typeface="钉钉进步体" panose="00020600040101010101" pitchFamily="18" charset="-122"/>
              <a:ea typeface="钉钉进步体" panose="00020600040101010101" pitchFamily="18" charset="-122"/>
              <a:cs typeface="OPPOSans R" panose="00020600040101010101" pitchFamily="18" charset="-122"/>
              <a:sym typeface="钉钉进步体" panose="00020600040101010101" pitchFamily="18" charset="-122"/>
            </a:endParaRPr>
          </a:p>
        </p:txBody>
      </p:sp>
      <p:pic>
        <p:nvPicPr>
          <p:cNvPr id="13" name="图片 12">
            <a:extLst>
              <a:ext uri="{FF2B5EF4-FFF2-40B4-BE49-F238E27FC236}">
                <a16:creationId xmlns:a16="http://schemas.microsoft.com/office/drawing/2014/main" id="{4566C67C-CEF0-A054-22CE-A5665F0F7408}"/>
              </a:ext>
            </a:extLst>
          </p:cNvPr>
          <p:cNvPicPr>
            <a:picLocks noChangeAspect="1"/>
          </p:cNvPicPr>
          <p:nvPr/>
        </p:nvPicPr>
        <p:blipFill>
          <a:blip r:embed="rId7" cstate="email">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rcRect/>
          <a:stretch/>
        </p:blipFill>
        <p:spPr>
          <a:xfrm>
            <a:off x="5658626" y="2677336"/>
            <a:ext cx="2166750" cy="2166747"/>
          </a:xfrm>
          <a:prstGeom prst="roundRect">
            <a:avLst>
              <a:gd name="adj" fmla="val 7978"/>
            </a:avLst>
          </a:prstGeom>
          <a:blipFill>
            <a:blip r:embed="rId9" cstate="email">
              <a:extLst>
                <a:ext uri="{28A0092B-C50C-407E-A947-70E740481C1C}">
                  <a14:useLocalDpi xmlns:a14="http://schemas.microsoft.com/office/drawing/2010/main"/>
                </a:ext>
              </a:extLst>
            </a:blip>
            <a:stretch>
              <a:fillRect/>
            </a:stretch>
          </a:blipFill>
          <a:ln w="10477">
            <a:solidFill>
              <a:schemeClr val="bg1">
                <a:lumMod val="85000"/>
              </a:schemeClr>
            </a:solidFill>
          </a:ln>
          <a:effectLst/>
        </p:spPr>
      </p:pic>
      <p:pic>
        <p:nvPicPr>
          <p:cNvPr id="3" name="图片 2">
            <a:extLst>
              <a:ext uri="{FF2B5EF4-FFF2-40B4-BE49-F238E27FC236}">
                <a16:creationId xmlns:a16="http://schemas.microsoft.com/office/drawing/2014/main" id="{8A022654-37A6-44F2-99E0-2FBBEAD0E3E4}"/>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5761882" y="2791475"/>
            <a:ext cx="1960238" cy="1938469"/>
          </a:xfrm>
          <a:prstGeom prst="rect">
            <a:avLst/>
          </a:prstGeom>
        </p:spPr>
      </p:pic>
    </p:spTree>
    <p:extLst>
      <p:ext uri="{BB962C8B-B14F-4D97-AF65-F5344CB8AC3E}">
        <p14:creationId xmlns:p14="http://schemas.microsoft.com/office/powerpoint/2010/main" val="1692062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3"/>
              </a:rPr>
              <a:t>PPT</a:t>
            </a:r>
            <a:r>
              <a:rPr lang="zh-CN" altLang="en-US" sz="2400" b="1" dirty="0">
                <a:hlinkClick r:id="rId3"/>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Q4ZTVhOTZhNjdjYzA2M2Y1OTJkODYzZjcxNWI3OWQ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SHADOWSIZE" val="100"/>
</p:tagLst>
</file>

<file path=ppt/tags/tag14.xml><?xml version="1.0" encoding="utf-8"?>
<p:tagLst xmlns:a="http://schemas.openxmlformats.org/drawingml/2006/main" xmlns:r="http://schemas.openxmlformats.org/officeDocument/2006/relationships" xmlns:p="http://schemas.openxmlformats.org/presentationml/2006/main">
  <p:tag name="SHADOWSIZE" val="100"/>
</p:tagLst>
</file>

<file path=ppt/tags/tag15.xml><?xml version="1.0" encoding="utf-8"?>
<p:tagLst xmlns:a="http://schemas.openxmlformats.org/drawingml/2006/main" xmlns:r="http://schemas.openxmlformats.org/officeDocument/2006/relationships" xmlns:p="http://schemas.openxmlformats.org/presentationml/2006/main">
  <p:tag name="SHADOWSIZE" val="100"/>
</p:tagLst>
</file>

<file path=ppt/tags/tag16.xml><?xml version="1.0" encoding="utf-8"?>
<p:tagLst xmlns:a="http://schemas.openxmlformats.org/drawingml/2006/main" xmlns:r="http://schemas.openxmlformats.org/officeDocument/2006/relationships" xmlns:p="http://schemas.openxmlformats.org/presentationml/2006/main">
  <p:tag name="SHADOWSIZE" val="100"/>
</p:tagLst>
</file>

<file path=ppt/tags/tag17.xml><?xml version="1.0" encoding="utf-8"?>
<p:tagLst xmlns:a="http://schemas.openxmlformats.org/drawingml/2006/main" xmlns:r="http://schemas.openxmlformats.org/officeDocument/2006/relationships" xmlns:p="http://schemas.openxmlformats.org/presentationml/2006/main">
  <p:tag name="SHADOWSIZE" val="100"/>
  <p:tag name="ADJUSTMENTS" val="4.167035"/>
</p:tagLst>
</file>

<file path=ppt/tags/tag18.xml><?xml version="1.0" encoding="utf-8"?>
<p:tagLst xmlns:a="http://schemas.openxmlformats.org/drawingml/2006/main" xmlns:r="http://schemas.openxmlformats.org/officeDocument/2006/relationships" xmlns:p="http://schemas.openxmlformats.org/presentationml/2006/main">
  <p:tag name="SHADOWSIZE" val="100"/>
  <p:tag name="ADJUSTMENTS" val="4.167035"/>
</p:tagLst>
</file>

<file path=ppt/tags/tag19.xml><?xml version="1.0" encoding="utf-8"?>
<p:tagLst xmlns:a="http://schemas.openxmlformats.org/drawingml/2006/main" xmlns:r="http://schemas.openxmlformats.org/officeDocument/2006/relationships" xmlns:p="http://schemas.openxmlformats.org/presentationml/2006/main">
  <p:tag name="SHADOWSIZE" val="100"/>
  <p:tag name="ADJUSTMENTS" val="4.167035"/>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SHADOWSIZE" val="100"/>
</p:tagLst>
</file>

<file path=ppt/tags/tag21.xml><?xml version="1.0" encoding="utf-8"?>
<p:tagLst xmlns:a="http://schemas.openxmlformats.org/drawingml/2006/main" xmlns:r="http://schemas.openxmlformats.org/officeDocument/2006/relationships" xmlns:p="http://schemas.openxmlformats.org/presentationml/2006/main">
  <p:tag name="SHADOWSIZE" val="100"/>
  <p:tag name="ADJUSTMENTS" val="4.167035"/>
</p:tagLst>
</file>

<file path=ppt/tags/tag22.xml><?xml version="1.0" encoding="utf-8"?>
<p:tagLst xmlns:a="http://schemas.openxmlformats.org/drawingml/2006/main" xmlns:r="http://schemas.openxmlformats.org/officeDocument/2006/relationships" xmlns:p="http://schemas.openxmlformats.org/presentationml/2006/main">
  <p:tag name="SHADOWSIZE" val="100"/>
  <p:tag name="ADJUSTMENTS" val="4.167035"/>
</p:tagLst>
</file>

<file path=ppt/tags/tag23.xml><?xml version="1.0" encoding="utf-8"?>
<p:tagLst xmlns:a="http://schemas.openxmlformats.org/drawingml/2006/main" xmlns:r="http://schemas.openxmlformats.org/officeDocument/2006/relationships" xmlns:p="http://schemas.openxmlformats.org/presentationml/2006/main">
  <p:tag name="ADJUSTMENTS" val="6.735354"/>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TotalTime>
  <Words>737</Words>
  <Application>Microsoft Office PowerPoint</Application>
  <PresentationFormat>宽屏</PresentationFormat>
  <Paragraphs>105</Paragraphs>
  <Slides>6</Slides>
  <Notes>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vt:i4>
      </vt:variant>
    </vt:vector>
  </HeadingPairs>
  <TitlesOfParts>
    <vt:vector size="17" baseType="lpstr">
      <vt:lpstr>微软雅黑</vt:lpstr>
      <vt:lpstr>等线 Light</vt:lpstr>
      <vt:lpstr>钉钉进步体</vt:lpstr>
      <vt:lpstr>HarmonyOS Sans SC Light</vt:lpstr>
      <vt:lpstr>阿里巴巴普惠体 2.0 55 Regular</vt:lpstr>
      <vt:lpstr>等线</vt:lpstr>
      <vt:lpstr>Wingdings</vt:lpstr>
      <vt:lpstr>Arial</vt:lpstr>
      <vt:lpstr>阿里巴巴普惠体 2.0 65 Medium</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《生育健康及妇女儿童健康保障》重点研发计划专项项目申报ppt模板</dc:title>
  <dc:creator>了了</dc:creator>
  <cp:keywords>PPT竞技场</cp:keywords>
  <dc:description>51PPT模板网，幻灯片演示模板及素材免费下载！_x000d_
51PPT模板网 唯一访问网址：www.51pptmoban.com</dc:description>
  <cp:lastModifiedBy>Power user</cp:lastModifiedBy>
  <cp:revision>239</cp:revision>
  <dcterms:created xsi:type="dcterms:W3CDTF">2019-06-19T02:08:00Z</dcterms:created>
  <dcterms:modified xsi:type="dcterms:W3CDTF">2023-04-27T13:39:24Z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22E8EDA2DDF44368931327FC51D6C476</vt:lpwstr>
  </property>
</Properties>
</file>