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60" r:id="rId5"/>
    <p:sldId id="265" r:id="rId6"/>
    <p:sldId id="266" r:id="rId7"/>
    <p:sldId id="258" r:id="rId8"/>
    <p:sldId id="267" r:id="rId9"/>
    <p:sldId id="268" r:id="rId10"/>
    <p:sldId id="259" r:id="rId11"/>
    <p:sldId id="269" r:id="rId12"/>
    <p:sldId id="271" r:id="rId13"/>
    <p:sldId id="261" r:id="rId14"/>
    <p:sldId id="272" r:id="rId15"/>
    <p:sldId id="273" r:id="rId16"/>
    <p:sldId id="264" r:id="rId17"/>
    <p:sldId id="31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orient="horz" pos="119" userDrawn="1">
          <p15:clr>
            <a:srgbClr val="A4A3A4"/>
          </p15:clr>
        </p15:guide>
        <p15:guide id="6" orient="horz" pos="640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3992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606"/>
    <a:srgbClr val="FEB449"/>
    <a:srgbClr val="AA0A2C"/>
    <a:srgbClr val="FFEEDA"/>
    <a:srgbClr val="C50007"/>
    <a:srgbClr val="C10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33" autoAdjust="0"/>
  </p:normalViewPr>
  <p:slideViewPr>
    <p:cSldViewPr snapToGrid="0" showGuides="1">
      <p:cViewPr>
        <p:scale>
          <a:sx n="75" d="100"/>
          <a:sy n="75" d="100"/>
        </p:scale>
        <p:origin x="474" y="462"/>
      </p:cViewPr>
      <p:guideLst>
        <p:guide orient="horz" pos="2296"/>
        <p:guide pos="3840"/>
        <p:guide pos="325"/>
        <p:guide pos="7333"/>
        <p:guide orient="horz" pos="119"/>
        <p:guide orient="horz" pos="640"/>
        <p:guide orient="horz" pos="2228"/>
        <p:guide orient="horz" pos="3992"/>
        <p:guide orient="horz" pos="148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6C051-9F96-418A-8373-52A4BA09D15E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BBE2B-367F-4B59-9B54-85311BB40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60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05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08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960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86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40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EBBE2B-367F-4B59-9B54-85311BB40C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369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265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87195-34DC-4D59-94D9-710EECC0FC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91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64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69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64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654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41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51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68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BBE2B-367F-4B59-9B54-85311BB40C5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24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629A73-2604-71AB-A35B-53E7FB131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32C8-4B70-4673-9D0A-F9353FFEB6CE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ECD2A46-B9C0-D2E8-9FE5-082486729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F5FDA5-59FF-8A16-ABCA-217ED8138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58B77-200A-4C4C-9B21-620BFA2E1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3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2158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EDA3074-0FBF-2A80-D9D6-9E2BEFBF7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650293-7AF2-980B-62F3-099DD2710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49DD9B-4C1C-B82B-27B2-ECF5D4394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432C8-4B70-4673-9D0A-F9353FFEB6CE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192ABD-4593-C538-C4DA-6AC7F9CD0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C0F0CD-DEC7-CAEB-FC15-80481867E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58B77-200A-4C4C-9B21-620BFA2E1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0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A8E5826-86DF-DD8A-A091-3AA4AE699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85EA43-5363-C429-ADA8-7B7E78E84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D24606-0778-1102-F139-849FF80E75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D3685-10E7-4DB2-97BA-6A407D4B0903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D056DD-F82D-F406-4AB5-FA666719E2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C9A205-507F-4F26-F9C0-1C15DABDF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6FC69-6BE2-4081-BF17-01246E468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53058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66DA43F7-FD0B-5FA4-845F-41DDFD429C55}"/>
              </a:ext>
            </a:extLst>
          </p:cNvPr>
          <p:cNvGrpSpPr/>
          <p:nvPr/>
        </p:nvGrpSpPr>
        <p:grpSpPr>
          <a:xfrm>
            <a:off x="-211337" y="-319725"/>
            <a:ext cx="12403337" cy="7177725"/>
            <a:chOff x="-211337" y="-299286"/>
            <a:chExt cx="12403337" cy="7177725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407E58B-4398-2879-AB4B-84FC7112D48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985F646-ADB7-492F-1DAB-309E24DC17AF}"/>
                </a:ext>
              </a:extLst>
            </p:cNvPr>
            <p:cNvGrpSpPr/>
            <p:nvPr/>
          </p:nvGrpSpPr>
          <p:grpSpPr>
            <a:xfrm>
              <a:off x="-211337" y="-299286"/>
              <a:ext cx="4607664" cy="3293338"/>
              <a:chOff x="-1878653" y="417469"/>
              <a:chExt cx="2795342" cy="1997979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A7BC6F0-BFAE-0E55-5A55-D8DE6B6E1FC7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8323C80-DEF9-EF48-9337-123E278E074C}"/>
                  </a:ext>
                </a:extLst>
              </p:cNvPr>
              <p:cNvSpPr/>
              <p:nvPr/>
            </p:nvSpPr>
            <p:spPr>
              <a:xfrm rot="21127388">
                <a:off x="-1878653" y="434409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7E79A25-C2CD-17B3-5C02-50F7C080A7FB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034AB0F-8C36-35DD-47FA-8620B76A643E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9973F52-84D0-80FA-06C1-FE35F5005833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AD14C170-4C4F-8304-6532-E65AC53F0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53"/>
          <a:stretch>
            <a:fillRect/>
          </a:stretch>
        </p:blipFill>
        <p:spPr>
          <a:xfrm>
            <a:off x="5220866" y="1881987"/>
            <a:ext cx="7103569" cy="4093882"/>
          </a:xfrm>
          <a:custGeom>
            <a:avLst/>
            <a:gdLst>
              <a:gd name="connsiteX0" fmla="*/ 0 w 7870952"/>
              <a:gd name="connsiteY0" fmla="*/ 0 h 4536135"/>
              <a:gd name="connsiteX1" fmla="*/ 7870952 w 7870952"/>
              <a:gd name="connsiteY1" fmla="*/ 0 h 4536135"/>
              <a:gd name="connsiteX2" fmla="*/ 7870952 w 7870952"/>
              <a:gd name="connsiteY2" fmla="*/ 4536135 h 4536135"/>
              <a:gd name="connsiteX3" fmla="*/ 0 w 7870952"/>
              <a:gd name="connsiteY3" fmla="*/ 4536135 h 453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952" h="4536135">
                <a:moveTo>
                  <a:pt x="0" y="0"/>
                </a:moveTo>
                <a:lnTo>
                  <a:pt x="7870952" y="0"/>
                </a:lnTo>
                <a:lnTo>
                  <a:pt x="7870952" y="4536135"/>
                </a:lnTo>
                <a:lnTo>
                  <a:pt x="0" y="4536135"/>
                </a:lnTo>
                <a:close/>
              </a:path>
            </a:pathLst>
          </a:custGeom>
          <a:ln>
            <a:noFill/>
          </a:ln>
          <a:effectLst>
            <a:softEdge rad="112500"/>
          </a:effectLst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DD93FD13-38E6-81F4-8A5B-39B9F6B166EF}"/>
              </a:ext>
            </a:extLst>
          </p:cNvPr>
          <p:cNvSpPr txBox="1"/>
          <p:nvPr/>
        </p:nvSpPr>
        <p:spPr>
          <a:xfrm>
            <a:off x="989302" y="1770752"/>
            <a:ext cx="530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消防安全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B7FFF76-FA2A-558E-BF4B-2767E3C479D7}"/>
              </a:ext>
            </a:extLst>
          </p:cNvPr>
          <p:cNvSpPr txBox="1"/>
          <p:nvPr/>
        </p:nvSpPr>
        <p:spPr>
          <a:xfrm>
            <a:off x="989302" y="2786415"/>
            <a:ext cx="530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主题班会活动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03826B9-3712-0C60-02B4-20B5DE87D254}"/>
              </a:ext>
            </a:extLst>
          </p:cNvPr>
          <p:cNvGrpSpPr/>
          <p:nvPr/>
        </p:nvGrpSpPr>
        <p:grpSpPr>
          <a:xfrm flipV="1">
            <a:off x="1126943" y="4204760"/>
            <a:ext cx="2431836" cy="412462"/>
            <a:chOff x="3766457" y="-1793672"/>
            <a:chExt cx="4680857" cy="793917"/>
          </a:xfrm>
          <a:effectLst>
            <a:outerShdw blurRad="50800" dist="38100" dir="5400000" algn="t" rotWithShape="0">
              <a:srgbClr val="FD9606">
                <a:alpha val="40000"/>
              </a:srgbClr>
            </a:outerShdw>
          </a:effectLst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47DDB626-E323-668A-721D-CD9999A8955E}"/>
                </a:ext>
              </a:extLst>
            </p:cNvPr>
            <p:cNvSpPr/>
            <p:nvPr/>
          </p:nvSpPr>
          <p:spPr>
            <a:xfrm>
              <a:off x="5312228" y="-1793672"/>
              <a:ext cx="3135086" cy="793916"/>
            </a:xfrm>
            <a:prstGeom prst="roundRect">
              <a:avLst>
                <a:gd name="adj" fmla="val 22577"/>
              </a:avLst>
            </a:prstGeom>
            <a:solidFill>
              <a:srgbClr val="FE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0453B8C1-356A-DE68-E176-0761CA940C38}"/>
                </a:ext>
              </a:extLst>
            </p:cNvPr>
            <p:cNvSpPr/>
            <p:nvPr/>
          </p:nvSpPr>
          <p:spPr>
            <a:xfrm>
              <a:off x="3766457" y="-1793671"/>
              <a:ext cx="2024744" cy="793916"/>
            </a:xfrm>
            <a:prstGeom prst="roundRect">
              <a:avLst>
                <a:gd name="adj" fmla="val 22577"/>
              </a:avLst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E8EA526-A111-92C6-F480-0AEB081305F2}"/>
              </a:ext>
            </a:extLst>
          </p:cNvPr>
          <p:cNvGrpSpPr/>
          <p:nvPr/>
        </p:nvGrpSpPr>
        <p:grpSpPr>
          <a:xfrm flipV="1">
            <a:off x="1126943" y="5019902"/>
            <a:ext cx="2431836" cy="413523"/>
            <a:chOff x="3766457" y="-1793673"/>
            <a:chExt cx="4680857" cy="795960"/>
          </a:xfrm>
          <a:effectLst>
            <a:outerShdw blurRad="50800" dist="38100" dir="5400000" algn="t" rotWithShape="0">
              <a:srgbClr val="FD9606">
                <a:alpha val="40000"/>
              </a:srgbClr>
            </a:outerShdw>
          </a:effectLst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D3B78382-F823-4DD7-DB8D-8A2B54E65725}"/>
                </a:ext>
              </a:extLst>
            </p:cNvPr>
            <p:cNvSpPr/>
            <p:nvPr/>
          </p:nvSpPr>
          <p:spPr>
            <a:xfrm>
              <a:off x="5312228" y="-1793673"/>
              <a:ext cx="3135086" cy="793915"/>
            </a:xfrm>
            <a:prstGeom prst="roundRect">
              <a:avLst>
                <a:gd name="adj" fmla="val 22577"/>
              </a:avLst>
            </a:prstGeom>
            <a:solidFill>
              <a:srgbClr val="FE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B50A0566-7F68-34A2-E5EF-60B8B83BCDE4}"/>
                </a:ext>
              </a:extLst>
            </p:cNvPr>
            <p:cNvSpPr/>
            <p:nvPr/>
          </p:nvSpPr>
          <p:spPr>
            <a:xfrm>
              <a:off x="3766457" y="-1793669"/>
              <a:ext cx="2087597" cy="795956"/>
            </a:xfrm>
            <a:prstGeom prst="roundRect">
              <a:avLst>
                <a:gd name="adj" fmla="val 22577"/>
              </a:avLst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24532316-92C7-6052-5170-F11C09CB70DC}"/>
              </a:ext>
            </a:extLst>
          </p:cNvPr>
          <p:cNvSpPr txBox="1"/>
          <p:nvPr/>
        </p:nvSpPr>
        <p:spPr>
          <a:xfrm>
            <a:off x="1191841" y="4226531"/>
            <a:ext cx="1019671" cy="3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分享人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1846AE7-5FC1-3BC3-0EAB-2546859B0729}"/>
              </a:ext>
            </a:extLst>
          </p:cNvPr>
          <p:cNvSpPr txBox="1"/>
          <p:nvPr/>
        </p:nvSpPr>
        <p:spPr>
          <a:xfrm>
            <a:off x="2211512" y="4242339"/>
            <a:ext cx="1212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王小明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C75C85C-6111-1F65-D290-B766A6E70B18}"/>
              </a:ext>
            </a:extLst>
          </p:cNvPr>
          <p:cNvSpPr txBox="1"/>
          <p:nvPr/>
        </p:nvSpPr>
        <p:spPr>
          <a:xfrm>
            <a:off x="1135983" y="5055300"/>
            <a:ext cx="1116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分享时间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4E972B7-A34E-56FB-3AEC-47B709AC8399}"/>
              </a:ext>
            </a:extLst>
          </p:cNvPr>
          <p:cNvSpPr txBox="1"/>
          <p:nvPr/>
        </p:nvSpPr>
        <p:spPr>
          <a:xfrm>
            <a:off x="2211512" y="5032767"/>
            <a:ext cx="1212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2023.5.1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DE07853-7301-643B-8EC3-9ECDF011004E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BC65FC78-95B3-7F73-DD86-40958479D61D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AB38171B-3152-D4A7-938B-D12BE6181C93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CBAD50C-6A9E-FD06-E1EA-145F7849F5DE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</p:spTree>
    <p:extLst>
      <p:ext uri="{BB962C8B-B14F-4D97-AF65-F5344CB8AC3E}">
        <p14:creationId xmlns:p14="http://schemas.microsoft.com/office/powerpoint/2010/main" val="1768227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0" y="889000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21E83B-8D56-D558-8DC2-077CA7B4F11F}"/>
              </a:ext>
            </a:extLst>
          </p:cNvPr>
          <p:cNvGrpSpPr/>
          <p:nvPr/>
        </p:nvGrpSpPr>
        <p:grpSpPr>
          <a:xfrm>
            <a:off x="11421330" y="526560"/>
            <a:ext cx="427770" cy="445181"/>
            <a:chOff x="10698321" y="87329"/>
            <a:chExt cx="584479" cy="60826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F1CC4BA-2A37-C71A-FF82-1F748ECB4292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B88D4D-61BE-166F-D56E-7226257F1AE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Normal"/>
                <a:ea typeface="思源黑体 CN Heavy" panose="020B0A00000000000000" pitchFamily="34" charset="-122"/>
                <a:cs typeface="+mn-cs"/>
              </a:rPr>
              <a:t>03.</a:t>
            </a:r>
            <a:r>
              <a:rPr lang="zh-CN" altLang="en-US" sz="32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消防安全逃生方法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A0A2C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118EE4AB-736B-57EF-ED6B-8E233DC20471}"/>
              </a:ext>
            </a:extLst>
          </p:cNvPr>
          <p:cNvSpPr/>
          <p:nvPr/>
        </p:nvSpPr>
        <p:spPr>
          <a:xfrm>
            <a:off x="457069" y="1071024"/>
            <a:ext cx="10888061" cy="5472019"/>
          </a:xfrm>
          <a:prstGeom prst="roundRect">
            <a:avLst>
              <a:gd name="adj" fmla="val 397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4A828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Normal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6A3E0EB9-42C3-68A6-3274-E1419B5EC3B9}"/>
              </a:ext>
            </a:extLst>
          </p:cNvPr>
          <p:cNvSpPr/>
          <p:nvPr/>
        </p:nvSpPr>
        <p:spPr>
          <a:xfrm>
            <a:off x="2151591" y="1216052"/>
            <a:ext cx="4238142" cy="620485"/>
          </a:xfrm>
          <a:prstGeom prst="parallelogram">
            <a:avLst/>
          </a:prstGeom>
          <a:solidFill>
            <a:srgbClr val="FEB449"/>
          </a:solidFill>
          <a:ln>
            <a:noFill/>
          </a:ln>
          <a:effectLst>
            <a:outerShdw blurRad="355600" dist="457200" dir="2700000" sx="88000" sy="88000" algn="tl" rotWithShape="0">
              <a:prstClr val="black">
                <a:alpha val="29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defTabSz="45720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189E136-724C-08E0-35AA-80291A013446}"/>
              </a:ext>
            </a:extLst>
          </p:cNvPr>
          <p:cNvSpPr/>
          <p:nvPr/>
        </p:nvSpPr>
        <p:spPr>
          <a:xfrm>
            <a:off x="482600" y="2109357"/>
            <a:ext cx="6544365" cy="4619489"/>
          </a:xfrm>
          <a:prstGeom prst="parallelogram">
            <a:avLst/>
          </a:prstGeom>
          <a:solidFill>
            <a:srgbClr val="FEB449"/>
          </a:solidFill>
          <a:ln>
            <a:noFill/>
          </a:ln>
          <a:effectLst>
            <a:outerShdw blurRad="355600" dist="457200" dir="2700000" sx="88000" sy="88000" algn="tl" rotWithShape="0">
              <a:prstClr val="black">
                <a:alpha val="29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5913A00F-E291-5671-C1EC-F9524DD5FE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504" y="2181066"/>
            <a:ext cx="1338621" cy="9440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E0F0DC8-22A1-1715-37FA-E5D140C8ED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28" y="3247117"/>
            <a:ext cx="1424342" cy="100453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2910449-F623-5847-0380-358A815401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05" y="4399892"/>
            <a:ext cx="1423686" cy="100421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7E9C384-4178-623D-A069-7710C5C9D8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96" y="5507786"/>
            <a:ext cx="1521768" cy="1073242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24F9320-DB42-C242-E422-E3BFB4D3C0AB}"/>
              </a:ext>
            </a:extLst>
          </p:cNvPr>
          <p:cNvSpPr txBox="1"/>
          <p:nvPr/>
        </p:nvSpPr>
        <p:spPr>
          <a:xfrm>
            <a:off x="2643554" y="1284562"/>
            <a:ext cx="620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消防安全逃生方法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D508790-6F24-2D2B-959D-5FDDE5AC0A24}"/>
              </a:ext>
            </a:extLst>
          </p:cNvPr>
          <p:cNvSpPr txBox="1"/>
          <p:nvPr/>
        </p:nvSpPr>
        <p:spPr>
          <a:xfrm>
            <a:off x="2233998" y="2342265"/>
            <a:ext cx="4465478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/>
              <a:t>熟悉周围的环境与建筑结构，了解安全出口的使用方法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335DF5B-725C-8648-2B1D-70E4F8C24D02}"/>
              </a:ext>
            </a:extLst>
          </p:cNvPr>
          <p:cNvSpPr txBox="1"/>
          <p:nvPr/>
        </p:nvSpPr>
        <p:spPr>
          <a:xfrm>
            <a:off x="2151591" y="3490365"/>
            <a:ext cx="4465478" cy="349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/>
              <a:t>尽量避开浓烟和火源，并沿着安全出口方向前进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903147F-A540-F191-91CF-43EC1D103208}"/>
              </a:ext>
            </a:extLst>
          </p:cNvPr>
          <p:cNvSpPr txBox="1"/>
          <p:nvPr/>
        </p:nvSpPr>
        <p:spPr>
          <a:xfrm>
            <a:off x="1886814" y="4625787"/>
            <a:ext cx="4465478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/>
              <a:t>遇到堵塞或无法逃生的情况时，要寻找可靠的掩蔽物或开启窗户等方式进行求救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BB34BC5-7B49-9205-84BE-7CEA0DC08459}"/>
              </a:ext>
            </a:extLst>
          </p:cNvPr>
          <p:cNvSpPr txBox="1"/>
          <p:nvPr/>
        </p:nvSpPr>
        <p:spPr>
          <a:xfrm>
            <a:off x="1630520" y="5754683"/>
            <a:ext cx="4465478" cy="349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/>
              <a:t>切忌坐电梯逃生或者在较高楼层跳楼逃生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072B273E-3300-8877-A4D4-CEBF727E3429}"/>
              </a:ext>
            </a:extLst>
          </p:cNvPr>
          <p:cNvSpPr/>
          <p:nvPr/>
        </p:nvSpPr>
        <p:spPr>
          <a:xfrm>
            <a:off x="5881682" y="2109358"/>
            <a:ext cx="5228151" cy="4615708"/>
          </a:xfrm>
          <a:prstGeom prst="parallelogram">
            <a:avLst>
              <a:gd name="adj" fmla="val 24963"/>
            </a:avLst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563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0" y="889000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Normal"/>
                <a:ea typeface="思源黑体 CN Heavy" panose="020B0A00000000000000" pitchFamily="34" charset="-122"/>
                <a:cs typeface="+mn-cs"/>
              </a:rPr>
              <a:t>03.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消防安全逃生方法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A0A2C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F55712D-BC47-258B-7612-F3502F299EE4}"/>
              </a:ext>
            </a:extLst>
          </p:cNvPr>
          <p:cNvSpPr/>
          <p:nvPr/>
        </p:nvSpPr>
        <p:spPr>
          <a:xfrm>
            <a:off x="482600" y="1067795"/>
            <a:ext cx="11158538" cy="5333748"/>
          </a:xfrm>
          <a:prstGeom prst="roundRect">
            <a:avLst>
              <a:gd name="adj" fmla="val 325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2437012-EC07-55C2-9E7D-A57BA6DFFE7B}"/>
              </a:ext>
            </a:extLst>
          </p:cNvPr>
          <p:cNvSpPr/>
          <p:nvPr/>
        </p:nvSpPr>
        <p:spPr>
          <a:xfrm>
            <a:off x="4460724" y="1083968"/>
            <a:ext cx="3270548" cy="408483"/>
          </a:xfrm>
          <a:prstGeom prst="roundRect">
            <a:avLst>
              <a:gd name="adj" fmla="val 30983"/>
            </a:avLst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954B1B6-3CD3-8DF2-C4B5-DEA823F87BE5}"/>
              </a:ext>
            </a:extLst>
          </p:cNvPr>
          <p:cNvSpPr txBox="1"/>
          <p:nvPr/>
        </p:nvSpPr>
        <p:spPr>
          <a:xfrm>
            <a:off x="4626429" y="1055916"/>
            <a:ext cx="3004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高层建筑逃生方法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19932A1-E134-5789-D32E-8529D3911C03}"/>
              </a:ext>
            </a:extLst>
          </p:cNvPr>
          <p:cNvGrpSpPr/>
          <p:nvPr/>
        </p:nvGrpSpPr>
        <p:grpSpPr>
          <a:xfrm>
            <a:off x="4920343" y="2514600"/>
            <a:ext cx="2345614" cy="2306349"/>
            <a:chOff x="4192180" y="2019644"/>
            <a:chExt cx="3807641" cy="378085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E2A07BD-CBAB-F2D6-7B48-2B7CF7865892}"/>
                </a:ext>
              </a:extLst>
            </p:cNvPr>
            <p:cNvGrpSpPr/>
            <p:nvPr/>
          </p:nvGrpSpPr>
          <p:grpSpPr>
            <a:xfrm>
              <a:off x="4192180" y="2019644"/>
              <a:ext cx="3807641" cy="3780851"/>
              <a:chOff x="4192180" y="2019644"/>
              <a:chExt cx="3807641" cy="3780851"/>
            </a:xfrm>
          </p:grpSpPr>
          <p:sp>
            <p:nvSpPr>
              <p:cNvPr id="7" name="泪滴形 6">
                <a:extLst>
                  <a:ext uri="{FF2B5EF4-FFF2-40B4-BE49-F238E27FC236}">
                    <a16:creationId xmlns:a16="http://schemas.microsoft.com/office/drawing/2014/main" id="{F4F3F8E4-1D25-F293-B1F7-C3AFFDF1E4CA}"/>
                  </a:ext>
                </a:extLst>
              </p:cNvPr>
              <p:cNvSpPr/>
              <p:nvPr/>
            </p:nvSpPr>
            <p:spPr>
              <a:xfrm rot="8100000">
                <a:off x="5466979" y="2019644"/>
                <a:ext cx="1258042" cy="1258042"/>
              </a:xfrm>
              <a:prstGeom prst="teardrop">
                <a:avLst>
                  <a:gd name="adj" fmla="val 128261"/>
                </a:avLst>
              </a:pr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泪滴形 7">
                <a:extLst>
                  <a:ext uri="{FF2B5EF4-FFF2-40B4-BE49-F238E27FC236}">
                    <a16:creationId xmlns:a16="http://schemas.microsoft.com/office/drawing/2014/main" id="{423D6968-9413-A1B3-AFA1-D42C2069D086}"/>
                  </a:ext>
                </a:extLst>
              </p:cNvPr>
              <p:cNvSpPr/>
              <p:nvPr/>
            </p:nvSpPr>
            <p:spPr>
              <a:xfrm rot="13500000" flipV="1">
                <a:off x="5466979" y="4542453"/>
                <a:ext cx="1258042" cy="1258042"/>
              </a:xfrm>
              <a:prstGeom prst="teardrop">
                <a:avLst>
                  <a:gd name="adj" fmla="val 128261"/>
                </a:avLst>
              </a:pr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9" name="泪滴形 8">
                <a:extLst>
                  <a:ext uri="{FF2B5EF4-FFF2-40B4-BE49-F238E27FC236}">
                    <a16:creationId xmlns:a16="http://schemas.microsoft.com/office/drawing/2014/main" id="{5DD302E4-43B5-3F1F-7E81-27F41B06C10D}"/>
                  </a:ext>
                </a:extLst>
              </p:cNvPr>
              <p:cNvSpPr/>
              <p:nvPr/>
            </p:nvSpPr>
            <p:spPr>
              <a:xfrm rot="8100000" flipV="1">
                <a:off x="6741779" y="3281049"/>
                <a:ext cx="1258042" cy="1258042"/>
              </a:xfrm>
              <a:prstGeom prst="teardrop">
                <a:avLst>
                  <a:gd name="adj" fmla="val 128261"/>
                </a:avLst>
              </a:prstGeom>
              <a:solidFill>
                <a:srgbClr val="AA0A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" name="泪滴形 9">
                <a:extLst>
                  <a:ext uri="{FF2B5EF4-FFF2-40B4-BE49-F238E27FC236}">
                    <a16:creationId xmlns:a16="http://schemas.microsoft.com/office/drawing/2014/main" id="{A1FA41A0-3CFC-9730-93E6-AEBC4B3634AF}"/>
                  </a:ext>
                </a:extLst>
              </p:cNvPr>
              <p:cNvSpPr/>
              <p:nvPr/>
            </p:nvSpPr>
            <p:spPr>
              <a:xfrm rot="13500000" flipH="1" flipV="1">
                <a:off x="4192180" y="3281049"/>
                <a:ext cx="1258042" cy="1258042"/>
              </a:xfrm>
              <a:prstGeom prst="teardrop">
                <a:avLst>
                  <a:gd name="adj" fmla="val 128261"/>
                </a:avLst>
              </a:prstGeom>
              <a:solidFill>
                <a:srgbClr val="AA0A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C91CAD0-EA86-61EF-85E1-D5353F7B34E2}"/>
                </a:ext>
              </a:extLst>
            </p:cNvPr>
            <p:cNvSpPr/>
            <p:nvPr/>
          </p:nvSpPr>
          <p:spPr>
            <a:xfrm>
              <a:off x="5630518" y="2183183"/>
              <a:ext cx="930965" cy="930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8D58E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85DAF03-6CF3-F31C-F933-C2A24A2C1346}"/>
                </a:ext>
              </a:extLst>
            </p:cNvPr>
            <p:cNvSpPr/>
            <p:nvPr/>
          </p:nvSpPr>
          <p:spPr>
            <a:xfrm>
              <a:off x="5630518" y="4705991"/>
              <a:ext cx="930965" cy="930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8D58EC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0317B90-626F-E190-C413-E61D11DFF46F}"/>
                </a:ext>
              </a:extLst>
            </p:cNvPr>
            <p:cNvSpPr/>
            <p:nvPr/>
          </p:nvSpPr>
          <p:spPr>
            <a:xfrm>
              <a:off x="6905317" y="3444588"/>
              <a:ext cx="930965" cy="930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8D58EC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70E04E2-2065-605B-5E5C-C12D3654FAD6}"/>
                </a:ext>
              </a:extLst>
            </p:cNvPr>
            <p:cNvSpPr/>
            <p:nvPr/>
          </p:nvSpPr>
          <p:spPr>
            <a:xfrm>
              <a:off x="4347575" y="3444588"/>
              <a:ext cx="930965" cy="930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8D58EC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0E5551-531E-E8EF-5AAC-26665FC85036}"/>
                </a:ext>
              </a:extLst>
            </p:cNvPr>
            <p:cNvSpPr txBox="1"/>
            <p:nvPr/>
          </p:nvSpPr>
          <p:spPr>
            <a:xfrm>
              <a:off x="6905317" y="3556633"/>
              <a:ext cx="930965" cy="794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B5ECF41-FC3C-E6EA-74EC-EBEB9D093A2F}"/>
                </a:ext>
              </a:extLst>
            </p:cNvPr>
            <p:cNvSpPr txBox="1"/>
            <p:nvPr/>
          </p:nvSpPr>
          <p:spPr>
            <a:xfrm>
              <a:off x="4347576" y="3556633"/>
              <a:ext cx="930965" cy="794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04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355FD59-E90E-CCF8-CCA0-A0C1BCC3A1DA}"/>
                </a:ext>
              </a:extLst>
            </p:cNvPr>
            <p:cNvSpPr txBox="1"/>
            <p:nvPr/>
          </p:nvSpPr>
          <p:spPr>
            <a:xfrm>
              <a:off x="5630519" y="2300425"/>
              <a:ext cx="930965" cy="794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4CFDF6-1D1A-1954-2901-11D2FFAE724E}"/>
                </a:ext>
              </a:extLst>
            </p:cNvPr>
            <p:cNvSpPr txBox="1"/>
            <p:nvPr/>
          </p:nvSpPr>
          <p:spPr>
            <a:xfrm>
              <a:off x="5630519" y="4819519"/>
              <a:ext cx="930965" cy="794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ADD90E0-DECC-CE12-CE57-40B28809E307}"/>
              </a:ext>
            </a:extLst>
          </p:cNvPr>
          <p:cNvGrpSpPr/>
          <p:nvPr/>
        </p:nvGrpSpPr>
        <p:grpSpPr>
          <a:xfrm>
            <a:off x="674914" y="4453291"/>
            <a:ext cx="4648200" cy="1448007"/>
            <a:chOff x="550862" y="4019547"/>
            <a:chExt cx="3572577" cy="152256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E53BC33-79E2-CC32-2E0B-AEB898384CCB}"/>
                </a:ext>
              </a:extLst>
            </p:cNvPr>
            <p:cNvSpPr txBox="1"/>
            <p:nvPr/>
          </p:nvSpPr>
          <p:spPr>
            <a:xfrm>
              <a:off x="1271615" y="4147038"/>
              <a:ext cx="2793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olidFill>
                    <a:srgbClr val="FD9606"/>
                  </a:solidFill>
                  <a:latin typeface="+mj-ea"/>
                  <a:ea typeface="+mj-ea"/>
                </a:rPr>
                <a:t>STEP 04</a:t>
              </a:r>
              <a:endParaRPr lang="zh-CN" altLang="en-US" dirty="0">
                <a:solidFill>
                  <a:srgbClr val="FD9606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635276-CC70-ED4D-D3E8-88CAA56B0521}"/>
                </a:ext>
              </a:extLst>
            </p:cNvPr>
            <p:cNvSpPr txBox="1"/>
            <p:nvPr/>
          </p:nvSpPr>
          <p:spPr>
            <a:xfrm>
              <a:off x="1105209" y="4530956"/>
              <a:ext cx="2960338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 spc="12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若家中有逃生装备，可以通过安全绳索、逃生滑梯等装置进行自救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5C73BBE-660D-004E-6912-EE1807286772}"/>
                </a:ext>
              </a:extLst>
            </p:cNvPr>
            <p:cNvCxnSpPr>
              <a:cxnSpLocks/>
            </p:cNvCxnSpPr>
            <p:nvPr/>
          </p:nvCxnSpPr>
          <p:spPr>
            <a:xfrm>
              <a:off x="3658054" y="4530956"/>
              <a:ext cx="273576" cy="0"/>
            </a:xfrm>
            <a:prstGeom prst="line">
              <a:avLst/>
            </a:prstGeom>
            <a:ln w="22225">
              <a:solidFill>
                <a:srgbClr val="AA0A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5C6B8851-F1C8-FF6D-66E9-B29D01498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840" t="70610" r="45657" b="3935"/>
            <a:stretch/>
          </p:blipFill>
          <p:spPr>
            <a:xfrm>
              <a:off x="609034" y="4091239"/>
              <a:ext cx="579378" cy="1419460"/>
            </a:xfrm>
            <a:prstGeom prst="rect">
              <a:avLst/>
            </a:prstGeom>
          </p:spPr>
        </p:pic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E2F20E0-F4BF-52F7-8932-C2526549DF48}"/>
                </a:ext>
              </a:extLst>
            </p:cNvPr>
            <p:cNvSpPr/>
            <p:nvPr/>
          </p:nvSpPr>
          <p:spPr>
            <a:xfrm>
              <a:off x="550862" y="4019547"/>
              <a:ext cx="3572577" cy="1522566"/>
            </a:xfrm>
            <a:prstGeom prst="roundRect">
              <a:avLst/>
            </a:prstGeom>
            <a:noFill/>
            <a:ln>
              <a:solidFill>
                <a:srgbClr val="AA0A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01E8CAE-34EF-0AEF-860D-F704BEB15825}"/>
              </a:ext>
            </a:extLst>
          </p:cNvPr>
          <p:cNvGrpSpPr/>
          <p:nvPr/>
        </p:nvGrpSpPr>
        <p:grpSpPr>
          <a:xfrm>
            <a:off x="822463" y="1619942"/>
            <a:ext cx="4457108" cy="1494206"/>
            <a:chOff x="1105209" y="1591582"/>
            <a:chExt cx="4090290" cy="152256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2725DFF-39D8-F05D-2FE2-1DD6391CA82A}"/>
                </a:ext>
              </a:extLst>
            </p:cNvPr>
            <p:cNvSpPr txBox="1"/>
            <p:nvPr/>
          </p:nvSpPr>
          <p:spPr>
            <a:xfrm>
              <a:off x="2401567" y="1829672"/>
              <a:ext cx="279393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olidFill>
                    <a:srgbClr val="AA0A2C"/>
                  </a:solidFill>
                  <a:latin typeface="+mj-ea"/>
                  <a:ea typeface="+mj-ea"/>
                </a:rPr>
                <a:t>STEP 01</a:t>
              </a:r>
              <a:endParaRPr lang="zh-CN" altLang="en-US" dirty="0">
                <a:solidFill>
                  <a:srgbClr val="AA0A2C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770295E-7DF1-5F52-5B0D-269FDAEF8C3E}"/>
                </a:ext>
              </a:extLst>
            </p:cNvPr>
            <p:cNvSpPr txBox="1"/>
            <p:nvPr/>
          </p:nvSpPr>
          <p:spPr>
            <a:xfrm>
              <a:off x="2137089" y="2213590"/>
              <a:ext cx="3058410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2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/>
                <a:t>首先要按照建筑物内部的安全标志和标识找到安全逃生通道</a:t>
              </a: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1BCF716F-2546-163C-5411-F1A7BADCA8A9}"/>
                </a:ext>
              </a:extLst>
            </p:cNvPr>
            <p:cNvSpPr/>
            <p:nvPr/>
          </p:nvSpPr>
          <p:spPr>
            <a:xfrm>
              <a:off x="1105209" y="1591582"/>
              <a:ext cx="4090290" cy="1522566"/>
            </a:xfrm>
            <a:prstGeom prst="roundRect">
              <a:avLst/>
            </a:prstGeom>
            <a:noFill/>
            <a:ln>
              <a:solidFill>
                <a:srgbClr val="FD9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BD0AF98-3C90-E53A-7E19-0C37302BC1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0" t="9512" r="70159" b="71734"/>
            <a:stretch/>
          </p:blipFill>
          <p:spPr>
            <a:xfrm>
              <a:off x="1164288" y="1816274"/>
              <a:ext cx="1254884" cy="1045816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AF4EA3F-60DD-600C-7174-22C454303D85}"/>
              </a:ext>
            </a:extLst>
          </p:cNvPr>
          <p:cNvGrpSpPr/>
          <p:nvPr/>
        </p:nvGrpSpPr>
        <p:grpSpPr>
          <a:xfrm>
            <a:off x="6840628" y="1642954"/>
            <a:ext cx="4457108" cy="1514981"/>
            <a:chOff x="7663680" y="1907515"/>
            <a:chExt cx="3790077" cy="152256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264A19-FEEA-1756-5349-4AB2B33B96DE}"/>
                </a:ext>
              </a:extLst>
            </p:cNvPr>
            <p:cNvSpPr txBox="1"/>
            <p:nvPr/>
          </p:nvSpPr>
          <p:spPr>
            <a:xfrm>
              <a:off x="7681343" y="2033612"/>
              <a:ext cx="2793932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rgbClr val="FD9606"/>
                  </a:solidFill>
                  <a:latin typeface="+mj-ea"/>
                  <a:ea typeface="+mj-ea"/>
                </a:rPr>
                <a:t>STEP 02</a:t>
              </a:r>
              <a:endParaRPr lang="zh-CN" altLang="en-US" dirty="0">
                <a:solidFill>
                  <a:srgbClr val="FD9606"/>
                </a:solidFill>
                <a:latin typeface="+mj-ea"/>
                <a:ea typeface="+mj-ea"/>
              </a:endParaRPr>
            </a:p>
            <a:p>
              <a:endParaRPr lang="zh-CN" altLang="en-US" dirty="0">
                <a:solidFill>
                  <a:srgbClr val="FD9606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1FF6D93-73C4-5CB7-4F3B-CA3D486925F3}"/>
                </a:ext>
              </a:extLst>
            </p:cNvPr>
            <p:cNvSpPr txBox="1"/>
            <p:nvPr/>
          </p:nvSpPr>
          <p:spPr>
            <a:xfrm>
              <a:off x="7681343" y="2417530"/>
              <a:ext cx="2911214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 spc="12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找到楼梯和疏散通道，用湿毛巾掩鼻，俯身躲过浓烟，并尽快逃离火灾现场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CB54F60-0ABF-3D57-9307-89529D697B17}"/>
                </a:ext>
              </a:extLst>
            </p:cNvPr>
            <p:cNvSpPr/>
            <p:nvPr/>
          </p:nvSpPr>
          <p:spPr>
            <a:xfrm>
              <a:off x="7663680" y="1907515"/>
              <a:ext cx="3790077" cy="1522566"/>
            </a:xfrm>
            <a:prstGeom prst="roundRect">
              <a:avLst/>
            </a:prstGeom>
            <a:noFill/>
            <a:ln>
              <a:solidFill>
                <a:srgbClr val="AA0A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BCF119FA-5FE4-B852-19B4-7B2582B6C3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26" t="40389" r="75399" b="39145"/>
            <a:stretch/>
          </p:blipFill>
          <p:spPr>
            <a:xfrm>
              <a:off x="10510236" y="2312092"/>
              <a:ext cx="832862" cy="934945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46CBFE6-4381-5E75-4797-50639B9E21BA}"/>
              </a:ext>
            </a:extLst>
          </p:cNvPr>
          <p:cNvGrpSpPr/>
          <p:nvPr/>
        </p:nvGrpSpPr>
        <p:grpSpPr>
          <a:xfrm>
            <a:off x="6840627" y="4498679"/>
            <a:ext cx="4489766" cy="1448007"/>
            <a:chOff x="6840627" y="4879682"/>
            <a:chExt cx="4489766" cy="144800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0B7E70-B355-D224-9416-BD6130B23F65}"/>
                </a:ext>
              </a:extLst>
            </p:cNvPr>
            <p:cNvSpPr txBox="1"/>
            <p:nvPr/>
          </p:nvSpPr>
          <p:spPr>
            <a:xfrm>
              <a:off x="7000564" y="4994609"/>
              <a:ext cx="2793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OPPOSans B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rgbClr val="AA0A2C"/>
                  </a:solidFill>
                  <a:latin typeface="+mj-ea"/>
                  <a:ea typeface="+mj-ea"/>
                </a:rPr>
                <a:t>STEP 03</a:t>
              </a:r>
              <a:endParaRPr lang="zh-CN" altLang="en-US" dirty="0">
                <a:solidFill>
                  <a:srgbClr val="AA0A2C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4C6CDEC-5029-EF17-8EC2-4182C9B45725}"/>
                </a:ext>
              </a:extLst>
            </p:cNvPr>
            <p:cNvSpPr txBox="1"/>
            <p:nvPr/>
          </p:nvSpPr>
          <p:spPr>
            <a:xfrm>
              <a:off x="7000565" y="5378527"/>
              <a:ext cx="3250658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 spc="12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若楼层较高，可打开窗户以免烟雾中毒；若楼层较低且楼梯被烟雾或火源堵塞，可以通过窗户进行逃生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9B5550E-5960-6B4A-D36F-2F6A392C6142}"/>
                </a:ext>
              </a:extLst>
            </p:cNvPr>
            <p:cNvSpPr/>
            <p:nvPr/>
          </p:nvSpPr>
          <p:spPr>
            <a:xfrm>
              <a:off x="6840627" y="4879682"/>
              <a:ext cx="4489766" cy="1448007"/>
            </a:xfrm>
            <a:prstGeom prst="roundRect">
              <a:avLst/>
            </a:prstGeom>
            <a:noFill/>
            <a:ln>
              <a:solidFill>
                <a:srgbClr val="AA0A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4FEAF59F-2B1B-9826-BF44-7062B5091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3" t="71596" r="70006" b="5804"/>
            <a:stretch/>
          </p:blipFill>
          <p:spPr>
            <a:xfrm>
              <a:off x="10159922" y="5085187"/>
              <a:ext cx="1082965" cy="1097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2512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25D15C3-E517-877C-F0F8-BB3D7A686575}"/>
              </a:ext>
            </a:extLst>
          </p:cNvPr>
          <p:cNvGrpSpPr/>
          <p:nvPr/>
        </p:nvGrpSpPr>
        <p:grpSpPr>
          <a:xfrm>
            <a:off x="-197570" y="-319728"/>
            <a:ext cx="12389570" cy="7177728"/>
            <a:chOff x="-197570" y="-299289"/>
            <a:chExt cx="12389570" cy="717772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6DC211E-3DE4-1128-188E-CBBE85A38D7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5FA203B-A308-D743-ABD9-5488DE91F632}"/>
                </a:ext>
              </a:extLst>
            </p:cNvPr>
            <p:cNvGrpSpPr/>
            <p:nvPr/>
          </p:nvGrpSpPr>
          <p:grpSpPr>
            <a:xfrm>
              <a:off x="-197570" y="-299289"/>
              <a:ext cx="4593897" cy="3293341"/>
              <a:chOff x="-1870301" y="417469"/>
              <a:chExt cx="2786990" cy="199797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FFCF032D-0D3D-97A0-D307-0A2D6A7DDEBB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80C48EF-B2BF-98EA-8512-E79862E705F6}"/>
                  </a:ext>
                </a:extLst>
              </p:cNvPr>
              <p:cNvSpPr/>
              <p:nvPr/>
            </p:nvSpPr>
            <p:spPr>
              <a:xfrm rot="21127388">
                <a:off x="-1870301" y="427968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1D238DA-3A71-B904-C37D-EEAD47E04165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3DD5278-67CD-067E-15A3-6BDCCF21700D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EB20BA08-D059-958F-47FE-14A7681E82DF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2C5AFF2-5C61-098D-DAC6-20211C54A7AE}"/>
              </a:ext>
            </a:extLst>
          </p:cNvPr>
          <p:cNvSpPr/>
          <p:nvPr/>
        </p:nvSpPr>
        <p:spPr>
          <a:xfrm>
            <a:off x="2168419" y="1211201"/>
            <a:ext cx="7188760" cy="3599802"/>
          </a:xfrm>
          <a:prstGeom prst="roundRect">
            <a:avLst>
              <a:gd name="adj" fmla="val 5288"/>
            </a:avLst>
          </a:prstGeom>
          <a:solidFill>
            <a:srgbClr val="FFEEDA"/>
          </a:solidFill>
          <a:ln>
            <a:solidFill>
              <a:srgbClr val="FEB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998CEA7-2EA4-3713-D0AA-644CD352D3BE}"/>
              </a:ext>
            </a:extLst>
          </p:cNvPr>
          <p:cNvCxnSpPr>
            <a:cxnSpLocks/>
          </p:cNvCxnSpPr>
          <p:nvPr/>
        </p:nvCxnSpPr>
        <p:spPr>
          <a:xfrm>
            <a:off x="2988778" y="3785969"/>
            <a:ext cx="4457051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CE2DAF40-E9A3-433A-E83E-B8007C0885CF}"/>
              </a:ext>
            </a:extLst>
          </p:cNvPr>
          <p:cNvSpPr txBox="1"/>
          <p:nvPr/>
        </p:nvSpPr>
        <p:spPr>
          <a:xfrm>
            <a:off x="2834821" y="1698924"/>
            <a:ext cx="25510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lang="zh-CN" altLang="en-US" sz="80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2DD120-C4D1-21D9-098C-E5FD64E41DB0}"/>
              </a:ext>
            </a:extLst>
          </p:cNvPr>
          <p:cNvSpPr txBox="1"/>
          <p:nvPr/>
        </p:nvSpPr>
        <p:spPr>
          <a:xfrm>
            <a:off x="2834817" y="2949717"/>
            <a:ext cx="620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预防发生火灾措施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3DB6E0-C321-FDD7-1C33-C0E60F8BB6F9}"/>
              </a:ext>
            </a:extLst>
          </p:cNvPr>
          <p:cNvGrpSpPr/>
          <p:nvPr/>
        </p:nvGrpSpPr>
        <p:grpSpPr>
          <a:xfrm>
            <a:off x="3022156" y="4473110"/>
            <a:ext cx="613920" cy="100758"/>
            <a:chOff x="12945630" y="671283"/>
            <a:chExt cx="613920" cy="10075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E99C17B-1B9A-4566-99BB-659C059FF6E7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82A3778-F262-CCE3-4A04-94B619C5D4E8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8B774D6-BAF0-512E-98C1-E5C76A6E5706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47F8F82-22BE-F7A1-E00C-B817A0884F88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C528134-DE84-2279-B917-E711B3D731D9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33BA047-9F5E-5D0D-35DC-1756153B30AD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4AC1D90-BA6B-6504-3576-31A8A0208327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C3D72E4-3052-A030-FE68-7B58ABB170FB}"/>
              </a:ext>
            </a:extLst>
          </p:cNvPr>
          <p:cNvSpPr txBox="1"/>
          <p:nvPr/>
        </p:nvSpPr>
        <p:spPr>
          <a:xfrm>
            <a:off x="4277279" y="2403966"/>
            <a:ext cx="3168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pc="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FIRE RESPONSE METHODS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89E998B-DEC0-990E-414C-00D199A4724C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BF122D5-6EC2-7ECA-B243-005674D84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125" r="93906">
                        <a14:foregroundMark x1="57500" y1="19750" x2="56250" y2="26250"/>
                        <a14:foregroundMark x1="25591" y1="21661" x2="5000" y2="20250"/>
                        <a14:foregroundMark x1="35853" y1="22364" x2="35313" y2="22327"/>
                        <a14:foregroundMark x1="56094" y1="23750" x2="36314" y2="22396"/>
                        <a14:foregroundMark x1="5000" y1="20250" x2="3125" y2="22250"/>
                        <a14:foregroundMark x1="52656" y1="20750" x2="37188" y2="23250"/>
                        <a14:foregroundMark x1="92869" y1="55563" x2="93906" y2="63750"/>
                        <a14:foregroundMark x1="92418" y1="52000" x2="92843" y2="55357"/>
                        <a14:foregroundMark x1="89063" y1="25500" x2="92418" y2="52000"/>
                        <a14:foregroundMark x1="83323" y1="65396" x2="82656" y2="65500"/>
                        <a14:foregroundMark x1="84807" y1="65165" x2="84622" y2="65194"/>
                        <a14:foregroundMark x1="93906" y1="63750" x2="86638" y2="64881"/>
                        <a14:foregroundMark x1="78750" y1="60250" x2="75938" y2="70500"/>
                        <a14:foregroundMark x1="75938" y1="70500" x2="76094" y2="59250"/>
                        <a14:foregroundMark x1="76094" y1="59250" x2="76719" y2="71000"/>
                        <a14:foregroundMark x1="76719" y1="71000" x2="76719" y2="71750"/>
                        <a14:foregroundMark x1="73750" y1="59500" x2="74688" y2="71000"/>
                        <a14:foregroundMark x1="74688" y1="71000" x2="72969" y2="62000"/>
                        <a14:foregroundMark x1="72969" y1="62000" x2="73281" y2="60500"/>
                        <a14:backgroundMark x1="27813" y1="16250" x2="37500" y2="17000"/>
                        <a14:backgroundMark x1="37500" y1="17000" x2="38125" y2="16500"/>
                        <a14:backgroundMark x1="84375" y1="66250" x2="86094" y2="66250"/>
                        <a14:backgroundMark x1="84688" y1="65750" x2="83750" y2="66250"/>
                        <a14:backgroundMark x1="84844" y1="65750" x2="84531" y2="65750"/>
                        <a14:backgroundMark x1="97500" y1="50750" x2="97031" y2="52250"/>
                        <a14:backgroundMark x1="97031" y1="52000" x2="97031" y2="52000"/>
                        <a14:backgroundMark x1="97031" y1="52250" x2="97656" y2="5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18" y="3351945"/>
            <a:ext cx="5718120" cy="357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82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0" y="889000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21E83B-8D56-D558-8DC2-077CA7B4F11F}"/>
              </a:ext>
            </a:extLst>
          </p:cNvPr>
          <p:cNvGrpSpPr/>
          <p:nvPr/>
        </p:nvGrpSpPr>
        <p:grpSpPr>
          <a:xfrm>
            <a:off x="11421330" y="526560"/>
            <a:ext cx="427770" cy="445181"/>
            <a:chOff x="10698321" y="87329"/>
            <a:chExt cx="584479" cy="60826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F1CC4BA-2A37-C71A-FF82-1F748ECB4292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B88D4D-61BE-166F-D56E-7226257F1AE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dirty="0">
                <a:solidFill>
                  <a:srgbClr val="AA0A2C"/>
                </a:solidFill>
                <a:latin typeface="+mj-ea"/>
                <a:ea typeface="+mj-ea"/>
              </a:rPr>
              <a:t>04.</a:t>
            </a:r>
            <a:r>
              <a:rPr lang="zh-CN" altLang="en-US" sz="3200" dirty="0">
                <a:solidFill>
                  <a:srgbClr val="AA0A2C"/>
                </a:solidFill>
                <a:latin typeface="+mj-ea"/>
                <a:ea typeface="+mj-ea"/>
              </a:rPr>
              <a:t>预防发生火灾措施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A0A2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E990B2D-8E8F-19E7-7BF6-1FDBBA57868D}"/>
              </a:ext>
            </a:extLst>
          </p:cNvPr>
          <p:cNvSpPr/>
          <p:nvPr/>
        </p:nvSpPr>
        <p:spPr>
          <a:xfrm>
            <a:off x="594732" y="1116219"/>
            <a:ext cx="10888061" cy="5472019"/>
          </a:xfrm>
          <a:prstGeom prst="roundRect">
            <a:avLst>
              <a:gd name="adj" fmla="val 397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4A828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A707503-70FE-BF3A-FB14-4833ABD3B921}"/>
              </a:ext>
            </a:extLst>
          </p:cNvPr>
          <p:cNvGrpSpPr/>
          <p:nvPr/>
        </p:nvGrpSpPr>
        <p:grpSpPr>
          <a:xfrm>
            <a:off x="983962" y="1259080"/>
            <a:ext cx="3640624" cy="702416"/>
            <a:chOff x="1041199" y="1104750"/>
            <a:chExt cx="3640624" cy="702416"/>
          </a:xfrm>
          <a:noFill/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E935A5-64A8-9C73-ABAE-85CBDF23449D}"/>
                </a:ext>
              </a:extLst>
            </p:cNvPr>
            <p:cNvSpPr txBox="1"/>
            <p:nvPr/>
          </p:nvSpPr>
          <p:spPr>
            <a:xfrm>
              <a:off x="1176196" y="1160835"/>
              <a:ext cx="3416320" cy="64633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A0A2C"/>
                  </a:solidFill>
                  <a:effectLst>
                    <a:outerShdw blurRad="50800" dist="38100" dir="5400000" algn="t" rotWithShape="0">
                      <a:srgbClr val="AA0A2C">
                        <a:alpha val="14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学校宿舍防火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C8F0EBBE-E280-BE85-C7BA-10FCA93A281D}"/>
                </a:ext>
              </a:extLst>
            </p:cNvPr>
            <p:cNvSpPr/>
            <p:nvPr/>
          </p:nvSpPr>
          <p:spPr>
            <a:xfrm>
              <a:off x="1041199" y="1104750"/>
              <a:ext cx="3640624" cy="686544"/>
            </a:xfrm>
            <a:prstGeom prst="roundRect">
              <a:avLst>
                <a:gd name="adj" fmla="val 36044"/>
              </a:avLst>
            </a:prstGeom>
            <a:grpFill/>
            <a:ln w="22225">
              <a:solidFill>
                <a:srgbClr val="FD9606"/>
              </a:solidFill>
            </a:ln>
            <a:effectLst>
              <a:outerShdw blurRad="63500" sx="102000" sy="102000" algn="ctr" rotWithShape="0">
                <a:srgbClr val="D5E6E8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id="{599C8824-3913-99E4-456F-81190C8A33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8"/>
          <a:stretch/>
        </p:blipFill>
        <p:spPr>
          <a:xfrm>
            <a:off x="594728" y="2168972"/>
            <a:ext cx="3243512" cy="3640624"/>
          </a:xfrm>
          <a:prstGeom prst="rect">
            <a:avLst/>
          </a:prstGeom>
          <a:effectLst>
            <a:softEdge rad="215900"/>
          </a:effectLst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id="{ACC5F6C4-AB67-7CBF-A0F5-41C70045B714}"/>
              </a:ext>
            </a:extLst>
          </p:cNvPr>
          <p:cNvGrpSpPr/>
          <p:nvPr/>
        </p:nvGrpSpPr>
        <p:grpSpPr>
          <a:xfrm>
            <a:off x="3977228" y="2313739"/>
            <a:ext cx="2057401" cy="3574177"/>
            <a:chOff x="4358229" y="2313739"/>
            <a:chExt cx="2057401" cy="3574177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2DCDA272-AA7C-B299-81E4-516F4318815B}"/>
                </a:ext>
              </a:extLst>
            </p:cNvPr>
            <p:cNvSpPr/>
            <p:nvPr/>
          </p:nvSpPr>
          <p:spPr>
            <a:xfrm>
              <a:off x="4358229" y="2313739"/>
              <a:ext cx="2057400" cy="3574177"/>
            </a:xfrm>
            <a:prstGeom prst="round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C8B8C23-8AED-B85C-F10D-8070C927BB93}"/>
                </a:ext>
              </a:extLst>
            </p:cNvPr>
            <p:cNvGrpSpPr/>
            <p:nvPr/>
          </p:nvGrpSpPr>
          <p:grpSpPr>
            <a:xfrm>
              <a:off x="5000408" y="2533993"/>
              <a:ext cx="748375" cy="748375"/>
              <a:chOff x="4969225" y="2651753"/>
              <a:chExt cx="748375" cy="74837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71A401E-A288-0C65-F221-47027D7D2CC4}"/>
                  </a:ext>
                </a:extLst>
              </p:cNvPr>
              <p:cNvSpPr/>
              <p:nvPr/>
            </p:nvSpPr>
            <p:spPr>
              <a:xfrm>
                <a:off x="4969225" y="2651753"/>
                <a:ext cx="748375" cy="748375"/>
              </a:xfrm>
              <a:prstGeom prst="ellipse">
                <a:avLst/>
              </a:prstGeom>
              <a:solidFill>
                <a:srgbClr val="FD9606"/>
              </a:solidFill>
              <a:ln>
                <a:noFill/>
              </a:ln>
              <a:effectLst>
                <a:outerShdw blurRad="50800" dist="38100" dir="5400000" algn="t" rotWithShape="0">
                  <a:srgbClr val="FD960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9BC823D-E851-BE8A-6F6E-C76B7E703FCF}"/>
                  </a:ext>
                </a:extLst>
              </p:cNvPr>
              <p:cNvSpPr/>
              <p:nvPr/>
            </p:nvSpPr>
            <p:spPr>
              <a:xfrm>
                <a:off x="5062984" y="2729531"/>
                <a:ext cx="592817" cy="592817"/>
              </a:xfrm>
              <a:prstGeom prst="ellipse">
                <a:avLst/>
              </a:prstGeom>
              <a:solidFill>
                <a:srgbClr val="F1F9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4E035F8-8F19-B0AA-B3BF-80C965DEC202}"/>
                </a:ext>
              </a:extLst>
            </p:cNvPr>
            <p:cNvSpPr txBox="1"/>
            <p:nvPr/>
          </p:nvSpPr>
          <p:spPr>
            <a:xfrm>
              <a:off x="4544200" y="3484426"/>
              <a:ext cx="1871430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chemeClr val="bg1"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30000"/>
                </a:lnSpc>
                <a:tabLst>
                  <a:tab pos="533400" algn="l"/>
                </a:tabLst>
              </a:pPr>
              <a:r>
                <a:rPr lang="zh-CN" altLang="en-US" sz="1400" spc="1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戒私自乱拉电源线路，避免接线板被可燃物覆盖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E1B7F53-43E2-05AD-3FF8-580F75952A9A}"/>
                </a:ext>
              </a:extLst>
            </p:cNvPr>
            <p:cNvSpPr txBox="1"/>
            <p:nvPr/>
          </p:nvSpPr>
          <p:spPr>
            <a:xfrm>
              <a:off x="5148597" y="2705098"/>
              <a:ext cx="6546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B2FCFA8D-32C3-2B4B-63B0-26C5B0AC42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67" b="23690" l="39167" r="58125">
                          <a14:foregroundMark x1="39167" y1="20046" x2="43542" y2="17084"/>
                          <a14:foregroundMark x1="44792" y1="12984" x2="55000" y2="129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1" t="7879" r="39635" b="74448"/>
            <a:stretch/>
          </p:blipFill>
          <p:spPr>
            <a:xfrm>
              <a:off x="4711990" y="4563335"/>
              <a:ext cx="1322790" cy="985539"/>
            </a:xfrm>
            <a:prstGeom prst="rect">
              <a:avLst/>
            </a:prstGeom>
          </p:spPr>
        </p:pic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C45B34FE-FEBC-1227-04DB-14EE358CAA88}"/>
                </a:ext>
              </a:extLst>
            </p:cNvPr>
            <p:cNvCxnSpPr>
              <a:cxnSpLocks/>
            </p:cNvCxnSpPr>
            <p:nvPr/>
          </p:nvCxnSpPr>
          <p:spPr>
            <a:xfrm>
              <a:off x="5094167" y="5635171"/>
              <a:ext cx="654616" cy="0"/>
            </a:xfrm>
            <a:prstGeom prst="line">
              <a:avLst/>
            </a:prstGeom>
            <a:ln w="22225">
              <a:solidFill>
                <a:srgbClr val="FD96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0DAD2CC-3F4B-AFDE-D81D-BD3A9C793D83}"/>
              </a:ext>
            </a:extLst>
          </p:cNvPr>
          <p:cNvGrpSpPr/>
          <p:nvPr/>
        </p:nvGrpSpPr>
        <p:grpSpPr>
          <a:xfrm>
            <a:off x="6510808" y="2282650"/>
            <a:ext cx="2057401" cy="3574177"/>
            <a:chOff x="4358229" y="2313739"/>
            <a:chExt cx="2057401" cy="3574177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8F04675A-5F46-3919-8736-0D9DF347CA22}"/>
                </a:ext>
              </a:extLst>
            </p:cNvPr>
            <p:cNvSpPr/>
            <p:nvPr/>
          </p:nvSpPr>
          <p:spPr>
            <a:xfrm>
              <a:off x="4358229" y="2313739"/>
              <a:ext cx="2057400" cy="3574177"/>
            </a:xfrm>
            <a:prstGeom prst="round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5539DDEE-DFA0-CF4F-09DB-9B99CCC75068}"/>
                </a:ext>
              </a:extLst>
            </p:cNvPr>
            <p:cNvGrpSpPr/>
            <p:nvPr/>
          </p:nvGrpSpPr>
          <p:grpSpPr>
            <a:xfrm>
              <a:off x="5000408" y="2533993"/>
              <a:ext cx="748375" cy="748375"/>
              <a:chOff x="4969225" y="2651753"/>
              <a:chExt cx="748375" cy="748375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AEFEF1A7-A4F1-A8B4-1BC6-1008155F67F5}"/>
                  </a:ext>
                </a:extLst>
              </p:cNvPr>
              <p:cNvSpPr/>
              <p:nvPr/>
            </p:nvSpPr>
            <p:spPr>
              <a:xfrm>
                <a:off x="4969225" y="2651753"/>
                <a:ext cx="748375" cy="748375"/>
              </a:xfrm>
              <a:prstGeom prst="ellipse">
                <a:avLst/>
              </a:prstGeom>
              <a:solidFill>
                <a:srgbClr val="FD9606"/>
              </a:solidFill>
              <a:ln>
                <a:noFill/>
              </a:ln>
              <a:effectLst>
                <a:outerShdw blurRad="50800" dist="38100" dir="5400000" algn="t" rotWithShape="0">
                  <a:srgbClr val="FD960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9CABA67-07B2-5D99-24D6-775B3BB292FC}"/>
                  </a:ext>
                </a:extLst>
              </p:cNvPr>
              <p:cNvSpPr/>
              <p:nvPr/>
            </p:nvSpPr>
            <p:spPr>
              <a:xfrm>
                <a:off x="5062984" y="2729531"/>
                <a:ext cx="592817" cy="592817"/>
              </a:xfrm>
              <a:prstGeom prst="ellipse">
                <a:avLst/>
              </a:prstGeom>
              <a:solidFill>
                <a:srgbClr val="F1F9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6F13AD4-34D5-3E1C-B2B7-F73B982C1B77}"/>
                </a:ext>
              </a:extLst>
            </p:cNvPr>
            <p:cNvSpPr txBox="1"/>
            <p:nvPr/>
          </p:nvSpPr>
          <p:spPr>
            <a:xfrm>
              <a:off x="4544200" y="3593286"/>
              <a:ext cx="1871430" cy="118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chemeClr val="bg1"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30000"/>
                </a:lnSpc>
                <a:tabLst>
                  <a:tab pos="533400" algn="l"/>
                </a:tabLst>
              </a:pPr>
              <a:r>
                <a:rPr lang="zh-CN" altLang="en-US" sz="1400" spc="1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戒明火照明，灯泡照明不得用可燃物做灯罩，床头灯宜用冷光源灯管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75BE9DB-B2AF-3CA8-9473-1D47B0BA8827}"/>
                </a:ext>
              </a:extLst>
            </p:cNvPr>
            <p:cNvSpPr txBox="1"/>
            <p:nvPr/>
          </p:nvSpPr>
          <p:spPr>
            <a:xfrm>
              <a:off x="5148597" y="2705098"/>
              <a:ext cx="6546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08E9525C-92B2-E777-CD7F-E83B4C3CFE43}"/>
                </a:ext>
              </a:extLst>
            </p:cNvPr>
            <p:cNvCxnSpPr>
              <a:cxnSpLocks/>
            </p:cNvCxnSpPr>
            <p:nvPr/>
          </p:nvCxnSpPr>
          <p:spPr>
            <a:xfrm>
              <a:off x="5094167" y="5635171"/>
              <a:ext cx="654616" cy="0"/>
            </a:xfrm>
            <a:prstGeom prst="line">
              <a:avLst/>
            </a:prstGeom>
            <a:ln w="22225">
              <a:solidFill>
                <a:srgbClr val="FD96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862A93F-543B-0A89-5B65-C4325983E03E}"/>
              </a:ext>
            </a:extLst>
          </p:cNvPr>
          <p:cNvGrpSpPr/>
          <p:nvPr/>
        </p:nvGrpSpPr>
        <p:grpSpPr>
          <a:xfrm>
            <a:off x="8993311" y="2251712"/>
            <a:ext cx="2057401" cy="3574177"/>
            <a:chOff x="4358229" y="2313739"/>
            <a:chExt cx="2057401" cy="3574177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64E8F261-6810-64B3-7A84-16FFF9A62B55}"/>
                </a:ext>
              </a:extLst>
            </p:cNvPr>
            <p:cNvSpPr/>
            <p:nvPr/>
          </p:nvSpPr>
          <p:spPr>
            <a:xfrm>
              <a:off x="4358229" y="2313739"/>
              <a:ext cx="2057400" cy="3574177"/>
            </a:xfrm>
            <a:prstGeom prst="round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9CC55E64-E92F-94DE-BBFC-C51418E6A633}"/>
                </a:ext>
              </a:extLst>
            </p:cNvPr>
            <p:cNvGrpSpPr/>
            <p:nvPr/>
          </p:nvGrpSpPr>
          <p:grpSpPr>
            <a:xfrm>
              <a:off x="5000408" y="2533993"/>
              <a:ext cx="748375" cy="748375"/>
              <a:chOff x="4969225" y="2651753"/>
              <a:chExt cx="748375" cy="748375"/>
            </a:xfrm>
          </p:grpSpPr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43913B87-5D74-26EA-A714-949EBAA02CC3}"/>
                  </a:ext>
                </a:extLst>
              </p:cNvPr>
              <p:cNvSpPr/>
              <p:nvPr/>
            </p:nvSpPr>
            <p:spPr>
              <a:xfrm>
                <a:off x="4969225" y="2651753"/>
                <a:ext cx="748375" cy="748375"/>
              </a:xfrm>
              <a:prstGeom prst="ellipse">
                <a:avLst/>
              </a:prstGeom>
              <a:solidFill>
                <a:srgbClr val="FD9606"/>
              </a:solidFill>
              <a:ln>
                <a:noFill/>
              </a:ln>
              <a:effectLst>
                <a:outerShdw blurRad="50800" dist="38100" dir="5400000" algn="t" rotWithShape="0">
                  <a:srgbClr val="FD960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24B44D62-874B-C78A-4162-B18D7CA0C56C}"/>
                  </a:ext>
                </a:extLst>
              </p:cNvPr>
              <p:cNvSpPr/>
              <p:nvPr/>
            </p:nvSpPr>
            <p:spPr>
              <a:xfrm>
                <a:off x="5062984" y="2729531"/>
                <a:ext cx="592817" cy="592817"/>
              </a:xfrm>
              <a:prstGeom prst="ellipse">
                <a:avLst/>
              </a:prstGeom>
              <a:solidFill>
                <a:srgbClr val="F1F9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0AF761DE-8478-A9EB-5962-0579A5C68D5F}"/>
                </a:ext>
              </a:extLst>
            </p:cNvPr>
            <p:cNvSpPr txBox="1"/>
            <p:nvPr/>
          </p:nvSpPr>
          <p:spPr>
            <a:xfrm>
              <a:off x="4544200" y="3593286"/>
              <a:ext cx="1871430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chemeClr val="bg1"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30000"/>
                </a:lnSpc>
                <a:tabLst>
                  <a:tab pos="533400" algn="l"/>
                </a:tabLst>
              </a:pPr>
              <a:r>
                <a:rPr lang="zh-CN" altLang="en-US" sz="1400" spc="1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戒室内存放易燃易爆炸哦物品，戒使用假冒伪劣电器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2B7F7950-CAEC-49BD-7F37-001B260EAEFB}"/>
                </a:ext>
              </a:extLst>
            </p:cNvPr>
            <p:cNvSpPr txBox="1"/>
            <p:nvPr/>
          </p:nvSpPr>
          <p:spPr>
            <a:xfrm>
              <a:off x="5148597" y="2705098"/>
              <a:ext cx="6546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35B09941-5356-A9FF-A0F2-037E2FA1A8F4}"/>
                </a:ext>
              </a:extLst>
            </p:cNvPr>
            <p:cNvCxnSpPr>
              <a:cxnSpLocks/>
            </p:cNvCxnSpPr>
            <p:nvPr/>
          </p:nvCxnSpPr>
          <p:spPr>
            <a:xfrm>
              <a:off x="5094167" y="5635171"/>
              <a:ext cx="654616" cy="0"/>
            </a:xfrm>
            <a:prstGeom prst="line">
              <a:avLst/>
            </a:prstGeom>
            <a:ln w="22225">
              <a:solidFill>
                <a:srgbClr val="FD96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" name="图片 105">
            <a:extLst>
              <a:ext uri="{FF2B5EF4-FFF2-40B4-BE49-F238E27FC236}">
                <a16:creationId xmlns:a16="http://schemas.microsoft.com/office/drawing/2014/main" id="{60CDD217-625A-1CBE-3A84-C26EC1F1C9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146" b="97127" l="71968" r="968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854" t="71274"/>
          <a:stretch/>
        </p:blipFill>
        <p:spPr>
          <a:xfrm>
            <a:off x="9423484" y="4533999"/>
            <a:ext cx="1577692" cy="1330780"/>
          </a:xfrm>
          <a:prstGeom prst="rect">
            <a:avLst/>
          </a:pr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2EF634D4-55D3-4B0B-E76B-5A7044DDBD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03" b="29724" l="67146" r="96349">
                        <a14:foregroundMark x1="81458" y1="13212" x2="81875" y2="13667"/>
                        <a14:foregroundMark x1="79583" y1="10934" x2="84375" y2="13895"/>
                        <a14:foregroundMark x1="80000" y1="13895" x2="85625" y2="173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496" b="66973"/>
          <a:stretch/>
        </p:blipFill>
        <p:spPr>
          <a:xfrm>
            <a:off x="6700129" y="4351225"/>
            <a:ext cx="1730302" cy="143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95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0" y="889000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21E83B-8D56-D558-8DC2-077CA7B4F11F}"/>
              </a:ext>
            </a:extLst>
          </p:cNvPr>
          <p:cNvGrpSpPr/>
          <p:nvPr/>
        </p:nvGrpSpPr>
        <p:grpSpPr>
          <a:xfrm>
            <a:off x="11421330" y="526560"/>
            <a:ext cx="427770" cy="445181"/>
            <a:chOff x="10698321" y="87329"/>
            <a:chExt cx="584479" cy="60826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F1CC4BA-2A37-C71A-FF82-1F748ECB4292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B88D4D-61BE-166F-D56E-7226257F1AE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04.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预防发生火灾措施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E990B2D-8E8F-19E7-7BF6-1FDBBA57868D}"/>
              </a:ext>
            </a:extLst>
          </p:cNvPr>
          <p:cNvSpPr/>
          <p:nvPr/>
        </p:nvSpPr>
        <p:spPr>
          <a:xfrm>
            <a:off x="562074" y="1072675"/>
            <a:ext cx="10888061" cy="5472019"/>
          </a:xfrm>
          <a:prstGeom prst="roundRect">
            <a:avLst>
              <a:gd name="adj" fmla="val 397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4A828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Normal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A707503-70FE-BF3A-FB14-4833ABD3B921}"/>
              </a:ext>
            </a:extLst>
          </p:cNvPr>
          <p:cNvGrpSpPr/>
          <p:nvPr/>
        </p:nvGrpSpPr>
        <p:grpSpPr>
          <a:xfrm>
            <a:off x="983962" y="1259080"/>
            <a:ext cx="3640624" cy="702416"/>
            <a:chOff x="1041199" y="1104750"/>
            <a:chExt cx="3640624" cy="702416"/>
          </a:xfrm>
          <a:noFill/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E935A5-64A8-9C73-ABAE-85CBDF23449D}"/>
                </a:ext>
              </a:extLst>
            </p:cNvPr>
            <p:cNvSpPr txBox="1"/>
            <p:nvPr/>
          </p:nvSpPr>
          <p:spPr>
            <a:xfrm>
              <a:off x="1176196" y="1160835"/>
              <a:ext cx="3416320" cy="64633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600" normalizeH="0" baseline="0" noProof="0" dirty="0">
                  <a:ln>
                    <a:noFill/>
                  </a:ln>
                  <a:solidFill>
                    <a:srgbClr val="AA0A2C"/>
                  </a:solidFill>
                  <a:effectLst>
                    <a:outerShdw blurRad="50800" dist="38100" dir="5400000" algn="t" rotWithShape="0">
                      <a:srgbClr val="AA0A2C">
                        <a:alpha val="14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公共场所防火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C8F0EBBE-E280-BE85-C7BA-10FCA93A281D}"/>
                </a:ext>
              </a:extLst>
            </p:cNvPr>
            <p:cNvSpPr/>
            <p:nvPr/>
          </p:nvSpPr>
          <p:spPr>
            <a:xfrm>
              <a:off x="1041199" y="1104750"/>
              <a:ext cx="3640624" cy="686544"/>
            </a:xfrm>
            <a:prstGeom prst="roundRect">
              <a:avLst>
                <a:gd name="adj" fmla="val 36044"/>
              </a:avLst>
            </a:prstGeom>
            <a:grpFill/>
            <a:ln w="22225">
              <a:solidFill>
                <a:srgbClr val="FD9606"/>
              </a:solidFill>
            </a:ln>
            <a:effectLst>
              <a:outerShdw blurRad="63500" sx="102000" sy="102000" algn="ctr" rotWithShape="0">
                <a:srgbClr val="D5E6E8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Normal"/>
                <a:cs typeface="+mn-cs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272BC16-A7E0-C142-5807-F82E1EC91EC3}"/>
              </a:ext>
            </a:extLst>
          </p:cNvPr>
          <p:cNvCxnSpPr>
            <a:cxnSpLocks/>
          </p:cNvCxnSpPr>
          <p:nvPr/>
        </p:nvCxnSpPr>
        <p:spPr>
          <a:xfrm>
            <a:off x="4314553" y="3100356"/>
            <a:ext cx="123690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144CC3E-880D-6356-F466-F9D70E3FF6B7}"/>
              </a:ext>
            </a:extLst>
          </p:cNvPr>
          <p:cNvCxnSpPr>
            <a:cxnSpLocks/>
            <a:endCxn id="12" idx="2"/>
          </p:cNvCxnSpPr>
          <p:nvPr/>
        </p:nvCxnSpPr>
        <p:spPr>
          <a:xfrm>
            <a:off x="4366240" y="4377145"/>
            <a:ext cx="989789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EC79CA8-26C1-6D81-1633-ABC25A74189D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314553" y="5653934"/>
            <a:ext cx="104147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41FEC20-2F6C-843C-A0B9-346DC3218853}"/>
              </a:ext>
            </a:extLst>
          </p:cNvPr>
          <p:cNvCxnSpPr>
            <a:cxnSpLocks/>
          </p:cNvCxnSpPr>
          <p:nvPr/>
        </p:nvCxnSpPr>
        <p:spPr>
          <a:xfrm>
            <a:off x="5453743" y="2206832"/>
            <a:ext cx="0" cy="432414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34BDE107-6846-4586-50FF-27E058F642A2}"/>
              </a:ext>
            </a:extLst>
          </p:cNvPr>
          <p:cNvSpPr/>
          <p:nvPr/>
        </p:nvSpPr>
        <p:spPr>
          <a:xfrm>
            <a:off x="5383258" y="2097587"/>
            <a:ext cx="140970" cy="14097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4D1CBE0-1222-2868-683E-E16F112B4348}"/>
              </a:ext>
            </a:extLst>
          </p:cNvPr>
          <p:cNvSpPr/>
          <p:nvPr/>
        </p:nvSpPr>
        <p:spPr>
          <a:xfrm>
            <a:off x="5383258" y="6515733"/>
            <a:ext cx="140970" cy="14097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6290CAC-2D42-953A-4FF2-45C81F0E2B90}"/>
              </a:ext>
            </a:extLst>
          </p:cNvPr>
          <p:cNvSpPr/>
          <p:nvPr/>
        </p:nvSpPr>
        <p:spPr>
          <a:xfrm>
            <a:off x="5356029" y="5556220"/>
            <a:ext cx="195428" cy="19542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285CFBD-8730-095F-41C4-051E80659E5E}"/>
              </a:ext>
            </a:extLst>
          </p:cNvPr>
          <p:cNvSpPr/>
          <p:nvPr/>
        </p:nvSpPr>
        <p:spPr>
          <a:xfrm>
            <a:off x="5356029" y="4279431"/>
            <a:ext cx="195428" cy="19542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5730095-26B8-6FDB-0A85-8DB50BA5907B}"/>
              </a:ext>
            </a:extLst>
          </p:cNvPr>
          <p:cNvSpPr/>
          <p:nvPr/>
        </p:nvSpPr>
        <p:spPr>
          <a:xfrm>
            <a:off x="5356029" y="3002642"/>
            <a:ext cx="195428" cy="19542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67A6D09-8ADE-3897-BFB8-633001BEE6BF}"/>
              </a:ext>
            </a:extLst>
          </p:cNvPr>
          <p:cNvSpPr/>
          <p:nvPr/>
        </p:nvSpPr>
        <p:spPr>
          <a:xfrm>
            <a:off x="3578479" y="5260565"/>
            <a:ext cx="787761" cy="787761"/>
          </a:xfrm>
          <a:prstGeom prst="ellipse">
            <a:avLst/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3597E2F-A53D-622D-D9C8-6E58D689931D}"/>
              </a:ext>
            </a:extLst>
          </p:cNvPr>
          <p:cNvSpPr txBox="1"/>
          <p:nvPr/>
        </p:nvSpPr>
        <p:spPr>
          <a:xfrm>
            <a:off x="3578479" y="5323511"/>
            <a:ext cx="7877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+mn-ea"/>
              </a:rPr>
              <a:t>05</a:t>
            </a:r>
            <a:endParaRPr lang="zh-CN" altLang="en-US" sz="3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333B480-80D3-97EF-BAFD-2CC8B289A45C}"/>
              </a:ext>
            </a:extLst>
          </p:cNvPr>
          <p:cNvSpPr txBox="1"/>
          <p:nvPr/>
        </p:nvSpPr>
        <p:spPr>
          <a:xfrm>
            <a:off x="748534" y="5519658"/>
            <a:ext cx="261739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12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400" dirty="0"/>
              <a:t>能及时扑救火灾要及时扑救，形成蔓延的要立即疏散逃生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750B44A-02C4-DE5C-6046-6886E96018AA}"/>
              </a:ext>
            </a:extLst>
          </p:cNvPr>
          <p:cNvSpPr txBox="1"/>
          <p:nvPr/>
        </p:nvSpPr>
        <p:spPr>
          <a:xfrm>
            <a:off x="832951" y="5207472"/>
            <a:ext cx="2532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03</a:t>
            </a:r>
            <a:endParaRPr lang="zh-CN" altLang="en-US" sz="2000" dirty="0">
              <a:solidFill>
                <a:srgbClr val="AA0A2C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67476EE-027C-71F5-2D89-ABCAC1091A34}"/>
              </a:ext>
            </a:extLst>
          </p:cNvPr>
          <p:cNvSpPr/>
          <p:nvPr/>
        </p:nvSpPr>
        <p:spPr>
          <a:xfrm>
            <a:off x="3578479" y="3983520"/>
            <a:ext cx="787761" cy="787761"/>
          </a:xfrm>
          <a:prstGeom prst="ellipse">
            <a:avLst/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5E5EA1A-F4FB-90D9-5773-B282496CED18}"/>
              </a:ext>
            </a:extLst>
          </p:cNvPr>
          <p:cNvSpPr txBox="1"/>
          <p:nvPr/>
        </p:nvSpPr>
        <p:spPr>
          <a:xfrm>
            <a:off x="3578479" y="4046466"/>
            <a:ext cx="7877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AE94B11-7A1E-FF2C-E4A7-D87AA4348C1C}"/>
              </a:ext>
            </a:extLst>
          </p:cNvPr>
          <p:cNvSpPr txBox="1"/>
          <p:nvPr/>
        </p:nvSpPr>
        <p:spPr>
          <a:xfrm>
            <a:off x="748534" y="4242613"/>
            <a:ext cx="261739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12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400" dirty="0"/>
              <a:t>进入公共场所，首先要了解所处场所的情况与防火通道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CCECB2-F088-8317-4790-CFA0DC74E5D4}"/>
              </a:ext>
            </a:extLst>
          </p:cNvPr>
          <p:cNvSpPr txBox="1"/>
          <p:nvPr/>
        </p:nvSpPr>
        <p:spPr>
          <a:xfrm>
            <a:off x="832951" y="3930427"/>
            <a:ext cx="2532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02</a:t>
            </a:r>
            <a:endParaRPr lang="zh-CN" altLang="en-US" sz="2000" dirty="0">
              <a:solidFill>
                <a:srgbClr val="AA0A2C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2A6E921-6C3B-A313-059C-EDB6E4C0D4F8}"/>
              </a:ext>
            </a:extLst>
          </p:cNvPr>
          <p:cNvSpPr/>
          <p:nvPr/>
        </p:nvSpPr>
        <p:spPr>
          <a:xfrm>
            <a:off x="3578479" y="2706476"/>
            <a:ext cx="787761" cy="787761"/>
          </a:xfrm>
          <a:prstGeom prst="ellipse">
            <a:avLst/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FB70697-6C48-9DF8-E19C-1543EA026240}"/>
              </a:ext>
            </a:extLst>
          </p:cNvPr>
          <p:cNvSpPr txBox="1"/>
          <p:nvPr/>
        </p:nvSpPr>
        <p:spPr>
          <a:xfrm>
            <a:off x="3578479" y="2769422"/>
            <a:ext cx="7877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596FB37-770D-ED7D-68EC-A0CBEAC3D9DC}"/>
              </a:ext>
            </a:extLst>
          </p:cNvPr>
          <p:cNvSpPr txBox="1"/>
          <p:nvPr/>
        </p:nvSpPr>
        <p:spPr>
          <a:xfrm>
            <a:off x="748534" y="2965569"/>
            <a:ext cx="261739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12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400" dirty="0"/>
              <a:t>遵守公共场所的防火规定，摒弃一切不利于防火的行为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88061F5-7115-57B9-1425-F82A80614923}"/>
              </a:ext>
            </a:extLst>
          </p:cNvPr>
          <p:cNvSpPr txBox="1"/>
          <p:nvPr/>
        </p:nvSpPr>
        <p:spPr>
          <a:xfrm>
            <a:off x="832951" y="2653383"/>
            <a:ext cx="253297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01</a:t>
            </a:r>
            <a:endParaRPr lang="zh-CN" altLang="en-US" sz="2000" dirty="0">
              <a:solidFill>
                <a:srgbClr val="AA0A2C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ADF9AF3A-3D5C-9FCD-3172-6A2AFD204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9" b="89855" l="10000" r="90000">
                        <a14:foregroundMark x1="67839" y1="13723" x2="75090" y2="18718"/>
                        <a14:foregroundMark x1="65417" y1="14010" x2="67917" y2="21739"/>
                        <a14:foregroundMark x1="27708" y1="20531" x2="26875" y2="26087"/>
                        <a14:foregroundMark x1="24583" y1="19807" x2="22083" y2="24638"/>
                        <a14:foregroundMark x1="22917" y1="10870" x2="25417" y2="9420"/>
                        <a14:foregroundMark x1="44792" y1="89855" x2="58333" y2="89855"/>
                        <a14:backgroundMark x1="81667" y1="16184" x2="81042" y2="21256"/>
                        <a14:backgroundMark x1="80625" y1="21981" x2="79792" y2="18116"/>
                        <a14:backgroundMark x1="80833" y1="21739" x2="78750" y2="25845"/>
                        <a14:backgroundMark x1="64375" y1="7729" x2="61458" y2="10870"/>
                        <a14:backgroundMark x1="70417" y1="35024" x2="70417" y2="35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005" y="1805781"/>
            <a:ext cx="6097389" cy="525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82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66DA43F7-FD0B-5FA4-845F-41DDFD429C55}"/>
              </a:ext>
            </a:extLst>
          </p:cNvPr>
          <p:cNvGrpSpPr/>
          <p:nvPr/>
        </p:nvGrpSpPr>
        <p:grpSpPr>
          <a:xfrm>
            <a:off x="-211337" y="-284986"/>
            <a:ext cx="12403337" cy="7177725"/>
            <a:chOff x="-211337" y="-299286"/>
            <a:chExt cx="12403337" cy="7177725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407E58B-4398-2879-AB4B-84FC7112D48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985F646-ADB7-492F-1DAB-309E24DC17AF}"/>
                </a:ext>
              </a:extLst>
            </p:cNvPr>
            <p:cNvGrpSpPr/>
            <p:nvPr/>
          </p:nvGrpSpPr>
          <p:grpSpPr>
            <a:xfrm>
              <a:off x="-211337" y="-299286"/>
              <a:ext cx="4607664" cy="3293338"/>
              <a:chOff x="-1878653" y="417469"/>
              <a:chExt cx="2795342" cy="1997979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A7BC6F0-BFAE-0E55-5A55-D8DE6B6E1FC7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8323C80-DEF9-EF48-9337-123E278E074C}"/>
                  </a:ext>
                </a:extLst>
              </p:cNvPr>
              <p:cNvSpPr/>
              <p:nvPr/>
            </p:nvSpPr>
            <p:spPr>
              <a:xfrm rot="21127388">
                <a:off x="-1878653" y="434409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7E79A25-C2CD-17B3-5C02-50F7C080A7FB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034AB0F-8C36-35DD-47FA-8620B76A643E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9973F52-84D0-80FA-06C1-FE35F5005833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FB7FFF76-FA2A-558E-BF4B-2767E3C479D7}"/>
              </a:ext>
            </a:extLst>
          </p:cNvPr>
          <p:cNvSpPr txBox="1"/>
          <p:nvPr/>
        </p:nvSpPr>
        <p:spPr>
          <a:xfrm>
            <a:off x="1361513" y="1927353"/>
            <a:ext cx="9468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感谢同学们的聆听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47DDB626-E323-668A-721D-CD9999A8955E}"/>
              </a:ext>
            </a:extLst>
          </p:cNvPr>
          <p:cNvSpPr/>
          <p:nvPr/>
        </p:nvSpPr>
        <p:spPr>
          <a:xfrm flipV="1">
            <a:off x="2779099" y="4848898"/>
            <a:ext cx="1628765" cy="412461"/>
          </a:xfrm>
          <a:prstGeom prst="roundRect">
            <a:avLst>
              <a:gd name="adj" fmla="val 22577"/>
            </a:avLst>
          </a:prstGeom>
          <a:solidFill>
            <a:srgbClr val="FE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0453B8C1-356A-DE68-E176-0761CA940C38}"/>
              </a:ext>
            </a:extLst>
          </p:cNvPr>
          <p:cNvSpPr/>
          <p:nvPr/>
        </p:nvSpPr>
        <p:spPr>
          <a:xfrm flipV="1">
            <a:off x="1976028" y="4848897"/>
            <a:ext cx="1051911" cy="412461"/>
          </a:xfrm>
          <a:prstGeom prst="roundRect">
            <a:avLst>
              <a:gd name="adj" fmla="val 22577"/>
            </a:avLst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D3B78382-F823-4DD7-DB8D-8A2B54E65725}"/>
              </a:ext>
            </a:extLst>
          </p:cNvPr>
          <p:cNvSpPr/>
          <p:nvPr/>
        </p:nvSpPr>
        <p:spPr>
          <a:xfrm flipV="1">
            <a:off x="7778228" y="4868284"/>
            <a:ext cx="1628765" cy="412461"/>
          </a:xfrm>
          <a:prstGeom prst="roundRect">
            <a:avLst>
              <a:gd name="adj" fmla="val 22577"/>
            </a:avLst>
          </a:prstGeom>
          <a:solidFill>
            <a:srgbClr val="FE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B50A0566-7F68-34A2-E5EF-60B8B83BCDE4}"/>
              </a:ext>
            </a:extLst>
          </p:cNvPr>
          <p:cNvSpPr/>
          <p:nvPr/>
        </p:nvSpPr>
        <p:spPr>
          <a:xfrm flipV="1">
            <a:off x="6975157" y="4867222"/>
            <a:ext cx="1084565" cy="413521"/>
          </a:xfrm>
          <a:prstGeom prst="roundRect">
            <a:avLst>
              <a:gd name="adj" fmla="val 22577"/>
            </a:avLst>
          </a:prstGeom>
          <a:solidFill>
            <a:srgbClr val="FD9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4532316-92C7-6052-5170-F11C09CB70DC}"/>
              </a:ext>
            </a:extLst>
          </p:cNvPr>
          <p:cNvSpPr txBox="1"/>
          <p:nvPr/>
        </p:nvSpPr>
        <p:spPr>
          <a:xfrm>
            <a:off x="2040926" y="4870668"/>
            <a:ext cx="1019671" cy="3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分享人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1846AE7-5FC1-3BC3-0EAB-2546859B0729}"/>
              </a:ext>
            </a:extLst>
          </p:cNvPr>
          <p:cNvSpPr txBox="1"/>
          <p:nvPr/>
        </p:nvSpPr>
        <p:spPr>
          <a:xfrm>
            <a:off x="3060597" y="4886476"/>
            <a:ext cx="1212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王小明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C75C85C-6111-1F65-D290-B766A6E70B18}"/>
              </a:ext>
            </a:extLst>
          </p:cNvPr>
          <p:cNvSpPr txBox="1"/>
          <p:nvPr/>
        </p:nvSpPr>
        <p:spPr>
          <a:xfrm>
            <a:off x="6984197" y="4902620"/>
            <a:ext cx="1116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分享时间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4E972B7-A34E-56FB-3AEC-47B709AC8399}"/>
              </a:ext>
            </a:extLst>
          </p:cNvPr>
          <p:cNvSpPr txBox="1"/>
          <p:nvPr/>
        </p:nvSpPr>
        <p:spPr>
          <a:xfrm>
            <a:off x="8157700" y="4880087"/>
            <a:ext cx="1212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2023.5.1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61B9FD-CA11-5877-FA22-1DC1C6921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125" r="93906">
                        <a14:foregroundMark x1="57500" y1="19750" x2="56250" y2="26250"/>
                        <a14:foregroundMark x1="25591" y1="21661" x2="5000" y2="20250"/>
                        <a14:foregroundMark x1="35853" y1="22364" x2="35313" y2="22327"/>
                        <a14:foregroundMark x1="56094" y1="23750" x2="36314" y2="22396"/>
                        <a14:foregroundMark x1="5000" y1="20250" x2="3125" y2="22250"/>
                        <a14:foregroundMark x1="52656" y1="20750" x2="37188" y2="23250"/>
                        <a14:foregroundMark x1="92869" y1="55563" x2="93906" y2="63750"/>
                        <a14:foregroundMark x1="92418" y1="52000" x2="92843" y2="55357"/>
                        <a14:foregroundMark x1="89063" y1="25500" x2="92418" y2="52000"/>
                        <a14:foregroundMark x1="83323" y1="65396" x2="82656" y2="65500"/>
                        <a14:foregroundMark x1="84807" y1="65165" x2="84622" y2="65194"/>
                        <a14:foregroundMark x1="93906" y1="63750" x2="86638" y2="64881"/>
                        <a14:foregroundMark x1="78750" y1="60250" x2="75938" y2="70500"/>
                        <a14:foregroundMark x1="75938" y1="70500" x2="76094" y2="59250"/>
                        <a14:foregroundMark x1="76094" y1="59250" x2="76719" y2="71000"/>
                        <a14:foregroundMark x1="76719" y1="71000" x2="76719" y2="71750"/>
                        <a14:foregroundMark x1="73750" y1="59500" x2="74688" y2="71000"/>
                        <a14:foregroundMark x1="74688" y1="71000" x2="72969" y2="62000"/>
                        <a14:foregroundMark x1="72969" y1="62000" x2="73281" y2="60500"/>
                        <a14:backgroundMark x1="27813" y1="16250" x2="37500" y2="17000"/>
                        <a14:backgroundMark x1="37500" y1="17000" x2="38125" y2="16500"/>
                        <a14:backgroundMark x1="84375" y1="66250" x2="86094" y2="66250"/>
                        <a14:backgroundMark x1="84688" y1="65750" x2="83750" y2="66250"/>
                        <a14:backgroundMark x1="84844" y1="65750" x2="84531" y2="65750"/>
                        <a14:backgroundMark x1="97500" y1="50750" x2="97031" y2="52250"/>
                        <a14:backgroundMark x1="97031" y1="52000" x2="97031" y2="52000"/>
                        <a14:backgroundMark x1="97031" y1="52250" x2="97656" y2="5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15" y="3303877"/>
            <a:ext cx="1876172" cy="1172608"/>
          </a:xfrm>
          <a:prstGeom prst="rect">
            <a:avLst/>
          </a:prstGeom>
        </p:spPr>
      </p:pic>
      <p:sp>
        <p:nvSpPr>
          <p:cNvPr id="5" name="波形 4">
            <a:extLst>
              <a:ext uri="{FF2B5EF4-FFF2-40B4-BE49-F238E27FC236}">
                <a16:creationId xmlns:a16="http://schemas.microsoft.com/office/drawing/2014/main" id="{9B8712DE-E857-2BDA-C232-2FF9D973A846}"/>
              </a:ext>
            </a:extLst>
          </p:cNvPr>
          <p:cNvSpPr/>
          <p:nvPr/>
        </p:nvSpPr>
        <p:spPr>
          <a:xfrm flipV="1">
            <a:off x="2550761" y="3530873"/>
            <a:ext cx="5649929" cy="545352"/>
          </a:xfrm>
          <a:prstGeom prst="wave">
            <a:avLst/>
          </a:prstGeom>
          <a:solidFill>
            <a:srgbClr val="FE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3D4437-323F-5451-35B1-C30CD22A21AD}"/>
              </a:ext>
            </a:extLst>
          </p:cNvPr>
          <p:cNvSpPr txBox="1"/>
          <p:nvPr/>
        </p:nvSpPr>
        <p:spPr>
          <a:xfrm>
            <a:off x="1463803" y="3686399"/>
            <a:ext cx="510355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46050"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消防无小事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4AE2AF-F52D-AC5D-3CD3-330DF5BD60E8}"/>
              </a:ext>
            </a:extLst>
          </p:cNvPr>
          <p:cNvSpPr txBox="1"/>
          <p:nvPr/>
        </p:nvSpPr>
        <p:spPr>
          <a:xfrm>
            <a:off x="4124437" y="3546711"/>
            <a:ext cx="510355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46050"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处处需留心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187793-2B01-FF1F-0971-F18F12BD8709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</p:spTree>
    <p:extLst>
      <p:ext uri="{BB962C8B-B14F-4D97-AF65-F5344CB8AC3E}">
        <p14:creationId xmlns:p14="http://schemas.microsoft.com/office/powerpoint/2010/main" val="597356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宾入</a:t>
            </a:r>
            <a:r>
              <a:rPr lang="en-US" altLang="zh-CN" sz="2400" dirty="0"/>
              <a:t>PPT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9A0A559-11E6-ECB4-31EE-5C913F7E9196}"/>
              </a:ext>
            </a:extLst>
          </p:cNvPr>
          <p:cNvGrpSpPr/>
          <p:nvPr/>
        </p:nvGrpSpPr>
        <p:grpSpPr>
          <a:xfrm>
            <a:off x="-195149" y="-312679"/>
            <a:ext cx="12408921" cy="7177728"/>
            <a:chOff x="-195152" y="-299289"/>
            <a:chExt cx="12408921" cy="717772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3F5165D-8AD5-82C9-B194-D290BFFC55E8}"/>
                </a:ext>
              </a:extLst>
            </p:cNvPr>
            <p:cNvSpPr/>
            <p:nvPr/>
          </p:nvSpPr>
          <p:spPr>
            <a:xfrm>
              <a:off x="21769" y="-2032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BAB4E0E-A559-3D8B-48BD-46A35C549381}"/>
                </a:ext>
              </a:extLst>
            </p:cNvPr>
            <p:cNvSpPr/>
            <p:nvPr/>
          </p:nvSpPr>
          <p:spPr>
            <a:xfrm rot="21127388">
              <a:off x="-195152" y="-299289"/>
              <a:ext cx="4591479" cy="3293341"/>
            </a:xfrm>
            <a:custGeom>
              <a:avLst/>
              <a:gdLst>
                <a:gd name="connsiteX0" fmla="*/ 854160 w 2641368"/>
                <a:gd name="connsiteY0" fmla="*/ 79274 h 1844765"/>
                <a:gd name="connsiteX1" fmla="*/ 2639784 w 2641368"/>
                <a:gd name="connsiteY1" fmla="*/ 326315 h 1844765"/>
                <a:gd name="connsiteX2" fmla="*/ 2641368 w 2641368"/>
                <a:gd name="connsiteY2" fmla="*/ 332981 h 1844765"/>
                <a:gd name="connsiteX3" fmla="*/ 1567783 w 2641368"/>
                <a:gd name="connsiteY3" fmla="*/ 674865 h 1844765"/>
                <a:gd name="connsiteX4" fmla="*/ 1351418 w 2641368"/>
                <a:gd name="connsiteY4" fmla="*/ 667919 h 1844765"/>
                <a:gd name="connsiteX5" fmla="*/ 1184864 w 2641368"/>
                <a:gd name="connsiteY5" fmla="*/ 651455 h 1844765"/>
                <a:gd name="connsiteX6" fmla="*/ 1143535 w 2641368"/>
                <a:gd name="connsiteY6" fmla="*/ 654281 h 1844765"/>
                <a:gd name="connsiteX7" fmla="*/ 610545 w 2641368"/>
                <a:gd name="connsiteY7" fmla="*/ 822993 h 1844765"/>
                <a:gd name="connsiteX8" fmla="*/ 18846 w 2641368"/>
                <a:gd name="connsiteY8" fmla="*/ 1830401 h 1844765"/>
                <a:gd name="connsiteX9" fmla="*/ 5007 w 2641368"/>
                <a:gd name="connsiteY9" fmla="*/ 1788947 h 1844765"/>
                <a:gd name="connsiteX10" fmla="*/ 0 w 2641368"/>
                <a:gd name="connsiteY10" fmla="*/ 1766451 h 1844765"/>
                <a:gd name="connsiteX11" fmla="*/ 244389 w 2641368"/>
                <a:gd name="connsiteY11" fmla="*/ 0 h 1844765"/>
                <a:gd name="connsiteX12" fmla="*/ 841473 w 2641368"/>
                <a:gd name="connsiteY12" fmla="*/ 82607 h 184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41368" h="1844765">
                  <a:moveTo>
                    <a:pt x="854160" y="79274"/>
                  </a:moveTo>
                  <a:lnTo>
                    <a:pt x="2639784" y="326315"/>
                  </a:lnTo>
                  <a:lnTo>
                    <a:pt x="2641368" y="332981"/>
                  </a:lnTo>
                  <a:cubicBezTo>
                    <a:pt x="2641368" y="521798"/>
                    <a:pt x="2160708" y="674865"/>
                    <a:pt x="1567783" y="674865"/>
                  </a:cubicBezTo>
                  <a:cubicBezTo>
                    <a:pt x="1493667" y="674865"/>
                    <a:pt x="1421306" y="672473"/>
                    <a:pt x="1351418" y="667919"/>
                  </a:cubicBezTo>
                  <a:lnTo>
                    <a:pt x="1184864" y="651455"/>
                  </a:lnTo>
                  <a:lnTo>
                    <a:pt x="1143535" y="654281"/>
                  </a:lnTo>
                  <a:cubicBezTo>
                    <a:pt x="964674" y="668133"/>
                    <a:pt x="755743" y="697884"/>
                    <a:pt x="610545" y="822993"/>
                  </a:cubicBezTo>
                  <a:cubicBezTo>
                    <a:pt x="378228" y="1023168"/>
                    <a:pt x="86933" y="1972133"/>
                    <a:pt x="18846" y="1830401"/>
                  </a:cubicBezTo>
                  <a:cubicBezTo>
                    <a:pt x="14591" y="1821543"/>
                    <a:pt x="9920" y="1807519"/>
                    <a:pt x="5007" y="1788947"/>
                  </a:cubicBezTo>
                  <a:lnTo>
                    <a:pt x="0" y="1766451"/>
                  </a:lnTo>
                  <a:lnTo>
                    <a:pt x="244389" y="0"/>
                  </a:lnTo>
                  <a:lnTo>
                    <a:pt x="841473" y="82607"/>
                  </a:lnTo>
                  <a:close/>
                </a:path>
              </a:pathLst>
            </a:custGeom>
            <a:solidFill>
              <a:srgbClr val="FE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0EB059A-E86A-C78C-D856-FE602A309665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DEBADAA-4489-4B73-350F-13EA97A11BC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3C47BD01-8CF4-50CF-1003-AF65E6787C90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F56A8DF-FE6F-08E9-4B31-1D27CDCFD462}"/>
              </a:ext>
            </a:extLst>
          </p:cNvPr>
          <p:cNvSpPr/>
          <p:nvPr/>
        </p:nvSpPr>
        <p:spPr>
          <a:xfrm>
            <a:off x="404589" y="372373"/>
            <a:ext cx="11406411" cy="6064739"/>
          </a:xfrm>
          <a:prstGeom prst="roundRect">
            <a:avLst>
              <a:gd name="adj" fmla="val 5288"/>
            </a:avLst>
          </a:prstGeom>
          <a:solidFill>
            <a:srgbClr val="FFEEDA"/>
          </a:solidFill>
          <a:ln>
            <a:solidFill>
              <a:srgbClr val="FEB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5DEBA9-456A-F445-8509-94D1B1C2393D}"/>
              </a:ext>
            </a:extLst>
          </p:cNvPr>
          <p:cNvSpPr txBox="1"/>
          <p:nvPr/>
        </p:nvSpPr>
        <p:spPr>
          <a:xfrm>
            <a:off x="1317886" y="8890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04EEC60-48AD-64AB-3198-9AF3B0B629D7}"/>
              </a:ext>
            </a:extLst>
          </p:cNvPr>
          <p:cNvCxnSpPr/>
          <p:nvPr/>
        </p:nvCxnSpPr>
        <p:spPr>
          <a:xfrm>
            <a:off x="3058886" y="1304498"/>
            <a:ext cx="6128657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07BE145-B242-E7B8-8175-3B86D0C41E33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CC2544B-CEDB-31E3-0C19-01C62F04C4D2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752A16E-6A99-8E56-C12D-F6524C08BC7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B0AF291-35A7-67B2-D377-1777A3548D83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D2D1C2B-5CC0-CE31-1A0F-D7059C6501BD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A9288F1-334A-DA80-B03D-E47D244A0193}"/>
              </a:ext>
            </a:extLst>
          </p:cNvPr>
          <p:cNvGrpSpPr/>
          <p:nvPr/>
        </p:nvGrpSpPr>
        <p:grpSpPr>
          <a:xfrm>
            <a:off x="1896746" y="1888764"/>
            <a:ext cx="4576164" cy="855145"/>
            <a:chOff x="2702289" y="2009922"/>
            <a:chExt cx="3992425" cy="74606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C5780635-A4F9-FB25-5B66-DB93766D3177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F45AD14-ED26-54D5-4EF3-D28CCA6D8E32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C9A645-B751-0BA9-5D0D-B0D1B9C55D11}"/>
              </a:ext>
            </a:extLst>
          </p:cNvPr>
          <p:cNvGrpSpPr/>
          <p:nvPr/>
        </p:nvGrpSpPr>
        <p:grpSpPr>
          <a:xfrm>
            <a:off x="1896746" y="3052873"/>
            <a:ext cx="4576164" cy="855145"/>
            <a:chOff x="2702289" y="2009922"/>
            <a:chExt cx="3992425" cy="74606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1EE5852-64CD-5B84-FA47-9CB94F1594C0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CEB2323-CDDA-F294-9F83-663D45A7E871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9C9511E-5A1B-38B0-F41E-800272A77A41}"/>
              </a:ext>
            </a:extLst>
          </p:cNvPr>
          <p:cNvGrpSpPr/>
          <p:nvPr/>
        </p:nvGrpSpPr>
        <p:grpSpPr>
          <a:xfrm>
            <a:off x="1896746" y="5381091"/>
            <a:ext cx="4576164" cy="855145"/>
            <a:chOff x="2702289" y="2009922"/>
            <a:chExt cx="3992425" cy="746062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C46225E-9677-3B13-6C8F-920D69E7C1D0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2208A34-C04B-5DA5-9448-7250121F4796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F1354899-39D4-A9F5-7969-4E1A1B64BAE3}"/>
              </a:ext>
            </a:extLst>
          </p:cNvPr>
          <p:cNvSpPr txBox="1"/>
          <p:nvPr/>
        </p:nvSpPr>
        <p:spPr>
          <a:xfrm>
            <a:off x="1997544" y="2115110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24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8C07727-8D78-47AD-3BAA-4FEF416CB894}"/>
              </a:ext>
            </a:extLst>
          </p:cNvPr>
          <p:cNvGrpSpPr/>
          <p:nvPr/>
        </p:nvGrpSpPr>
        <p:grpSpPr>
          <a:xfrm>
            <a:off x="1896746" y="4216982"/>
            <a:ext cx="4576164" cy="855145"/>
            <a:chOff x="2702289" y="2009922"/>
            <a:chExt cx="3992425" cy="74606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474FBE14-3D42-9C84-6930-0EA2FF9A2431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DDCBC31-C5F2-E752-EBA4-16DB9CDD8C95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E9B28A4C-E78B-F949-3F35-3F5FFCAC2ADB}"/>
              </a:ext>
            </a:extLst>
          </p:cNvPr>
          <p:cNvSpPr txBox="1"/>
          <p:nvPr/>
        </p:nvSpPr>
        <p:spPr>
          <a:xfrm>
            <a:off x="2004155" y="3280757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24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956CBB7-097E-BE93-82D2-A70B731EDE90}"/>
              </a:ext>
            </a:extLst>
          </p:cNvPr>
          <p:cNvSpPr txBox="1"/>
          <p:nvPr/>
        </p:nvSpPr>
        <p:spPr>
          <a:xfrm>
            <a:off x="2010766" y="4446404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24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23E2ACA-1E7A-C39F-B4D9-47D09094C9FE}"/>
              </a:ext>
            </a:extLst>
          </p:cNvPr>
          <p:cNvSpPr txBox="1"/>
          <p:nvPr/>
        </p:nvSpPr>
        <p:spPr>
          <a:xfrm>
            <a:off x="2017377" y="5612051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lang="zh-CN" altLang="en-US" sz="24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1BA2EEF-B249-ACB4-7FBA-AB7C814A0CC6}"/>
              </a:ext>
            </a:extLst>
          </p:cNvPr>
          <p:cNvSpPr txBox="1"/>
          <p:nvPr/>
        </p:nvSpPr>
        <p:spPr>
          <a:xfrm>
            <a:off x="2921963" y="2071405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消防安全基础知识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B0FD009-C7E1-4A91-08E4-1790E3ECEEB3}"/>
              </a:ext>
            </a:extLst>
          </p:cNvPr>
          <p:cNvSpPr txBox="1"/>
          <p:nvPr/>
        </p:nvSpPr>
        <p:spPr>
          <a:xfrm>
            <a:off x="2921963" y="3226189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消防器械使用方法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2DE3B17-43BD-8D8E-5EE0-F1E43D683F7B}"/>
              </a:ext>
            </a:extLst>
          </p:cNvPr>
          <p:cNvSpPr txBox="1"/>
          <p:nvPr/>
        </p:nvSpPr>
        <p:spPr>
          <a:xfrm>
            <a:off x="2921963" y="4380973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消防安全逃生方法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4E6D336-F192-7B8A-6CF2-0269B0F3DA88}"/>
              </a:ext>
            </a:extLst>
          </p:cNvPr>
          <p:cNvSpPr txBox="1"/>
          <p:nvPr/>
        </p:nvSpPr>
        <p:spPr>
          <a:xfrm>
            <a:off x="2921963" y="5535757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预防发生火灾措施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7B0E8337-B8D9-F80A-CA85-07BC1B44D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667" l="9896" r="89844">
                        <a14:foregroundMark x1="60417" y1="92667" x2="64160" y2="84025"/>
                        <a14:foregroundMark x1="29948" y1="36000" x2="39583" y2="26000"/>
                        <a14:backgroundMark x1="67188" y1="50000" x2="73177" y2="9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228" y="90047"/>
            <a:ext cx="8547720" cy="667790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1837992-CAF5-4B99-0EA4-30DCF09D5FA9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</p:spTree>
    <p:extLst>
      <p:ext uri="{BB962C8B-B14F-4D97-AF65-F5344CB8AC3E}">
        <p14:creationId xmlns:p14="http://schemas.microsoft.com/office/powerpoint/2010/main" val="593736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CFFB987-0F29-2CD9-84AD-7028AE8DD829}"/>
              </a:ext>
            </a:extLst>
          </p:cNvPr>
          <p:cNvGrpSpPr/>
          <p:nvPr/>
        </p:nvGrpSpPr>
        <p:grpSpPr>
          <a:xfrm>
            <a:off x="-197570" y="-319728"/>
            <a:ext cx="12389570" cy="7177728"/>
            <a:chOff x="-197570" y="-299289"/>
            <a:chExt cx="12389570" cy="717772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CF07D8E-5286-BB3E-24DC-50CE4C6DC7F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84BEA8D-55C2-3DE1-262C-1AD2DF168466}"/>
                </a:ext>
              </a:extLst>
            </p:cNvPr>
            <p:cNvGrpSpPr/>
            <p:nvPr/>
          </p:nvGrpSpPr>
          <p:grpSpPr>
            <a:xfrm>
              <a:off x="-197570" y="-299289"/>
              <a:ext cx="4593897" cy="3293341"/>
              <a:chOff x="-1870301" y="417469"/>
              <a:chExt cx="2786990" cy="199797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CF1926E-E659-4958-CC3F-8E8871796D58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65169EC-7EDF-456B-B564-0489E8E516F7}"/>
                  </a:ext>
                </a:extLst>
              </p:cNvPr>
              <p:cNvSpPr/>
              <p:nvPr/>
            </p:nvSpPr>
            <p:spPr>
              <a:xfrm rot="21127388">
                <a:off x="-1870301" y="427968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05194DA-0661-F78A-FAC7-878F3DBBE8E3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3DE2E86-2119-E603-88AE-FB95456604E3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61153D8-F235-9398-74C8-EB7196706E0A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F496BDE-AF30-9C60-3145-93FB7CA05EEB}"/>
              </a:ext>
            </a:extLst>
          </p:cNvPr>
          <p:cNvSpPr/>
          <p:nvPr/>
        </p:nvSpPr>
        <p:spPr>
          <a:xfrm>
            <a:off x="2168419" y="1211201"/>
            <a:ext cx="7188760" cy="3599802"/>
          </a:xfrm>
          <a:prstGeom prst="roundRect">
            <a:avLst>
              <a:gd name="adj" fmla="val 5288"/>
            </a:avLst>
          </a:prstGeom>
          <a:solidFill>
            <a:srgbClr val="FFEEDA"/>
          </a:solidFill>
          <a:ln>
            <a:solidFill>
              <a:srgbClr val="FEB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CBB23D3-3F2E-E651-4D66-8D7B0DBEEBCF}"/>
              </a:ext>
            </a:extLst>
          </p:cNvPr>
          <p:cNvCxnSpPr>
            <a:cxnSpLocks/>
          </p:cNvCxnSpPr>
          <p:nvPr/>
        </p:nvCxnSpPr>
        <p:spPr>
          <a:xfrm>
            <a:off x="2988778" y="3785969"/>
            <a:ext cx="4457051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FD9D507B-E8D8-1770-6551-B2D7D2C55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125" r="93906">
                        <a14:foregroundMark x1="57500" y1="19750" x2="56250" y2="26250"/>
                        <a14:foregroundMark x1="25591" y1="21661" x2="5000" y2="20250"/>
                        <a14:foregroundMark x1="35853" y1="22364" x2="35313" y2="22327"/>
                        <a14:foregroundMark x1="56094" y1="23750" x2="36314" y2="22396"/>
                        <a14:foregroundMark x1="5000" y1="20250" x2="3125" y2="22250"/>
                        <a14:foregroundMark x1="52656" y1="20750" x2="37188" y2="23250"/>
                        <a14:foregroundMark x1="92869" y1="55563" x2="93906" y2="63750"/>
                        <a14:foregroundMark x1="92418" y1="52000" x2="92843" y2="55357"/>
                        <a14:foregroundMark x1="89063" y1="25500" x2="92418" y2="52000"/>
                        <a14:foregroundMark x1="83323" y1="65396" x2="82656" y2="65500"/>
                        <a14:foregroundMark x1="84807" y1="65165" x2="84622" y2="65194"/>
                        <a14:foregroundMark x1="93906" y1="63750" x2="86638" y2="64881"/>
                        <a14:foregroundMark x1="78750" y1="60250" x2="75938" y2="70500"/>
                        <a14:foregroundMark x1="75938" y1="70500" x2="76094" y2="59250"/>
                        <a14:foregroundMark x1="76094" y1="59250" x2="76719" y2="71000"/>
                        <a14:foregroundMark x1="76719" y1="71000" x2="76719" y2="71750"/>
                        <a14:foregroundMark x1="73750" y1="59500" x2="74688" y2="71000"/>
                        <a14:foregroundMark x1="74688" y1="71000" x2="72969" y2="62000"/>
                        <a14:foregroundMark x1="72969" y1="62000" x2="73281" y2="60500"/>
                        <a14:backgroundMark x1="27813" y1="16250" x2="37500" y2="17000"/>
                        <a14:backgroundMark x1="37500" y1="17000" x2="38125" y2="16500"/>
                        <a14:backgroundMark x1="84375" y1="66250" x2="86094" y2="66250"/>
                        <a14:backgroundMark x1="84688" y1="65750" x2="83750" y2="66250"/>
                        <a14:backgroundMark x1="84844" y1="65750" x2="84531" y2="65750"/>
                        <a14:backgroundMark x1="97500" y1="50750" x2="97031" y2="52250"/>
                        <a14:backgroundMark x1="97031" y1="52000" x2="97031" y2="52000"/>
                        <a14:backgroundMark x1="97031" y1="52250" x2="97656" y2="5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18" y="3351945"/>
            <a:ext cx="5718120" cy="35738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EFFB5B-3CB9-E3A3-F33B-0937D17D6F97}"/>
              </a:ext>
            </a:extLst>
          </p:cNvPr>
          <p:cNvSpPr txBox="1"/>
          <p:nvPr/>
        </p:nvSpPr>
        <p:spPr>
          <a:xfrm>
            <a:off x="2834821" y="1698924"/>
            <a:ext cx="25510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80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F0D454-CCD9-11B1-EED1-1C912C6D3E8E}"/>
              </a:ext>
            </a:extLst>
          </p:cNvPr>
          <p:cNvSpPr txBox="1"/>
          <p:nvPr/>
        </p:nvSpPr>
        <p:spPr>
          <a:xfrm>
            <a:off x="2834817" y="2949717"/>
            <a:ext cx="620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消防安全基础知识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3EC2C1-F243-F406-9866-A72A4A0A8862}"/>
              </a:ext>
            </a:extLst>
          </p:cNvPr>
          <p:cNvGrpSpPr/>
          <p:nvPr/>
        </p:nvGrpSpPr>
        <p:grpSpPr>
          <a:xfrm>
            <a:off x="3022156" y="4473110"/>
            <a:ext cx="613920" cy="100758"/>
            <a:chOff x="12945630" y="671283"/>
            <a:chExt cx="613920" cy="10075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E6D9757-AAB2-8280-3577-FAC5E819249D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F35F868-DE80-34F0-E843-31659D2DF36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C3C79FB-CD13-D038-6D08-8834CBAA299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796C724-2744-669C-6906-8D8C2D5EC4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F97A82B-31D3-A637-645D-F6D2285BE9E6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A18385F-F0F6-AD47-4230-D5EA36C11E70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3C56671-38E9-2024-D063-6D8065996BAC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D0D5BD8-DF94-D374-09B0-AF92CD6B46C1}"/>
              </a:ext>
            </a:extLst>
          </p:cNvPr>
          <p:cNvSpPr txBox="1"/>
          <p:nvPr/>
        </p:nvSpPr>
        <p:spPr>
          <a:xfrm>
            <a:off x="4277280" y="2403966"/>
            <a:ext cx="2874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pc="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FIRE SAFETY BASICS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877E0BD-DDAD-3B3D-8411-93522033808F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</p:spTree>
    <p:extLst>
      <p:ext uri="{BB962C8B-B14F-4D97-AF65-F5344CB8AC3E}">
        <p14:creationId xmlns:p14="http://schemas.microsoft.com/office/powerpoint/2010/main" val="3858053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5159" y="869711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AA0A2C"/>
                </a:solidFill>
                <a:ea typeface="思源黑体 CN Heavy" panose="020B0A00000000000000" pitchFamily="34" charset="-122"/>
              </a:rPr>
              <a:t>01.</a:t>
            </a:r>
            <a:r>
              <a:rPr lang="zh-CN" altLang="en-US" sz="32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消防安全基础知识</a:t>
            </a: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15F357F7-1ED5-F32F-5BD2-55F891079B38}"/>
              </a:ext>
            </a:extLst>
          </p:cNvPr>
          <p:cNvSpPr/>
          <p:nvPr/>
        </p:nvSpPr>
        <p:spPr>
          <a:xfrm>
            <a:off x="900532" y="1105152"/>
            <a:ext cx="4795302" cy="5388677"/>
          </a:xfrm>
          <a:prstGeom prst="roundRect">
            <a:avLst>
              <a:gd name="adj" fmla="val 509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5B01533B-9E65-26FC-9D73-ACE7EC0140FE}"/>
              </a:ext>
            </a:extLst>
          </p:cNvPr>
          <p:cNvSpPr txBox="1"/>
          <p:nvPr/>
        </p:nvSpPr>
        <p:spPr>
          <a:xfrm>
            <a:off x="1499491" y="1718755"/>
            <a:ext cx="2761929" cy="477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火灾发生的危害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3E57C54-D463-1769-7AD8-3E7A632C4727}"/>
              </a:ext>
            </a:extLst>
          </p:cNvPr>
          <p:cNvSpPr txBox="1"/>
          <p:nvPr/>
        </p:nvSpPr>
        <p:spPr>
          <a:xfrm>
            <a:off x="1542361" y="3194692"/>
            <a:ext cx="3511644" cy="1189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根据统计，院校图书馆、档案室、实验室等重要的防火部位，往往都是一些建校初期建成的老式建筑。一旦发生火灾，补救难度大，极易造成重大火灾损失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EE964C6-26F5-B010-5CA2-508CF637D747}"/>
              </a:ext>
            </a:extLst>
          </p:cNvPr>
          <p:cNvSpPr txBox="1"/>
          <p:nvPr/>
        </p:nvSpPr>
        <p:spPr>
          <a:xfrm>
            <a:off x="2060785" y="2745555"/>
            <a:ext cx="3088157" cy="41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rPr>
              <a:t>建筑多，损失大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9C404872-3C2C-0A4F-8AB8-645401693392}"/>
              </a:ext>
            </a:extLst>
          </p:cNvPr>
          <p:cNvSpPr/>
          <p:nvPr/>
        </p:nvSpPr>
        <p:spPr>
          <a:xfrm>
            <a:off x="1604154" y="2759629"/>
            <a:ext cx="390881" cy="390881"/>
          </a:xfrm>
          <a:prstGeom prst="ellipse">
            <a:avLst/>
          </a:prstGeom>
          <a:solidFill>
            <a:srgbClr val="AA0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EF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/>
              <a:cs typeface="+mn-cs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E6897DC8-7354-C26B-4DD3-7870BFFB1CA5}"/>
              </a:ext>
            </a:extLst>
          </p:cNvPr>
          <p:cNvCxnSpPr>
            <a:cxnSpLocks/>
          </p:cNvCxnSpPr>
          <p:nvPr/>
        </p:nvCxnSpPr>
        <p:spPr>
          <a:xfrm>
            <a:off x="1604154" y="2281523"/>
            <a:ext cx="872651" cy="0"/>
          </a:xfrm>
          <a:prstGeom prst="line">
            <a:avLst/>
          </a:prstGeom>
          <a:ln w="25400" cap="rnd">
            <a:solidFill>
              <a:srgbClr val="FBD3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B70F30EF-4607-BD47-961D-2C1AAC08FB43}"/>
              </a:ext>
            </a:extLst>
          </p:cNvPr>
          <p:cNvSpPr/>
          <p:nvPr/>
        </p:nvSpPr>
        <p:spPr>
          <a:xfrm>
            <a:off x="900528" y="4726498"/>
            <a:ext cx="4795302" cy="1746892"/>
          </a:xfrm>
          <a:prstGeom prst="roundRect">
            <a:avLst>
              <a:gd name="adj" fmla="val 5090"/>
            </a:avLst>
          </a:prstGeom>
          <a:blipFill dpi="0" rotWithShape="1">
            <a:blip r:embed="rId3"/>
            <a:srcRect/>
            <a:tile tx="0" ty="-393700" sx="100000" sy="100000" flip="none" algn="tl"/>
          </a:blipFill>
          <a:ln w="31750"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42D41E3-6D4E-2326-B43E-8E0E38E35338}"/>
              </a:ext>
            </a:extLst>
          </p:cNvPr>
          <p:cNvSpPr txBox="1"/>
          <p:nvPr/>
        </p:nvSpPr>
        <p:spPr>
          <a:xfrm>
            <a:off x="1585835" y="2800885"/>
            <a:ext cx="553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FD28D8D4-CBC5-3DB2-4F40-5095022E202B}"/>
              </a:ext>
            </a:extLst>
          </p:cNvPr>
          <p:cNvGrpSpPr/>
          <p:nvPr/>
        </p:nvGrpSpPr>
        <p:grpSpPr>
          <a:xfrm>
            <a:off x="4948064" y="1365059"/>
            <a:ext cx="427770" cy="445181"/>
            <a:chOff x="10698321" y="87329"/>
            <a:chExt cx="584479" cy="608268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80B7B7F4-C025-02A8-5FD5-D27AF29AD62E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73238E2C-32E9-BBC8-A298-5D2D6858C368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04CBF123-A19D-7189-D351-D18ECD0C26C7}"/>
              </a:ext>
            </a:extLst>
          </p:cNvPr>
          <p:cNvSpPr/>
          <p:nvPr/>
        </p:nvSpPr>
        <p:spPr>
          <a:xfrm>
            <a:off x="6501278" y="1084713"/>
            <a:ext cx="4795302" cy="5388677"/>
          </a:xfrm>
          <a:prstGeom prst="roundRect">
            <a:avLst>
              <a:gd name="adj" fmla="val 509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ABF0AE80-40C5-227F-0883-6A0168E4F219}"/>
              </a:ext>
            </a:extLst>
          </p:cNvPr>
          <p:cNvSpPr txBox="1"/>
          <p:nvPr/>
        </p:nvSpPr>
        <p:spPr>
          <a:xfrm>
            <a:off x="7100237" y="1698316"/>
            <a:ext cx="2761929" cy="477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火灾发生的危害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8A2DBCD-D62C-1C3E-48BD-419CBD66EF06}"/>
              </a:ext>
            </a:extLst>
          </p:cNvPr>
          <p:cNvSpPr txBox="1"/>
          <p:nvPr/>
        </p:nvSpPr>
        <p:spPr>
          <a:xfrm>
            <a:off x="7143103" y="3219363"/>
            <a:ext cx="3511644" cy="1470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spc="12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目前，大多数学校的人数均千人以上，并且学生的增长速度远大于学校扩大规模的速度。一旦发生火灾，极易造成群死群伤的严重后果</a:t>
            </a:r>
          </a:p>
          <a:p>
            <a:pPr algn="l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A9233373-9E7E-2C17-10E3-54BB0DC67AB1}"/>
              </a:ext>
            </a:extLst>
          </p:cNvPr>
          <p:cNvSpPr txBox="1"/>
          <p:nvPr/>
        </p:nvSpPr>
        <p:spPr>
          <a:xfrm>
            <a:off x="7661532" y="2725116"/>
            <a:ext cx="2761930" cy="413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rPr>
              <a:t>人员密集，伤亡大</a:t>
            </a: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2B1FA44E-7D7A-30F2-5CD6-686AEC420BA3}"/>
              </a:ext>
            </a:extLst>
          </p:cNvPr>
          <p:cNvSpPr/>
          <p:nvPr/>
        </p:nvSpPr>
        <p:spPr>
          <a:xfrm>
            <a:off x="7204900" y="2739190"/>
            <a:ext cx="390881" cy="390881"/>
          </a:xfrm>
          <a:prstGeom prst="ellipse">
            <a:avLst/>
          </a:prstGeom>
          <a:solidFill>
            <a:srgbClr val="AA0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EF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/>
              <a:cs typeface="+mn-cs"/>
            </a:endParaRPr>
          </a:p>
        </p:txBody>
      </p: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13A94C61-9795-78D9-719C-DFCF7B6E70F9}"/>
              </a:ext>
            </a:extLst>
          </p:cNvPr>
          <p:cNvCxnSpPr>
            <a:cxnSpLocks/>
          </p:cNvCxnSpPr>
          <p:nvPr/>
        </p:nvCxnSpPr>
        <p:spPr>
          <a:xfrm>
            <a:off x="7204900" y="2261084"/>
            <a:ext cx="872651" cy="0"/>
          </a:xfrm>
          <a:prstGeom prst="line">
            <a:avLst/>
          </a:prstGeom>
          <a:ln w="25400" cap="rnd">
            <a:solidFill>
              <a:srgbClr val="FBD3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4691951-2E19-669A-6CD3-5368280D8E77}"/>
              </a:ext>
            </a:extLst>
          </p:cNvPr>
          <p:cNvSpPr/>
          <p:nvPr/>
        </p:nvSpPr>
        <p:spPr>
          <a:xfrm>
            <a:off x="6501274" y="4704827"/>
            <a:ext cx="4795302" cy="1746892"/>
          </a:xfrm>
          <a:prstGeom prst="roundRect">
            <a:avLst>
              <a:gd name="adj" fmla="val 509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31750"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49527655-D563-0253-2B81-FCB074F0D8A5}"/>
              </a:ext>
            </a:extLst>
          </p:cNvPr>
          <p:cNvSpPr txBox="1"/>
          <p:nvPr/>
        </p:nvSpPr>
        <p:spPr>
          <a:xfrm>
            <a:off x="7186581" y="2780446"/>
            <a:ext cx="553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4DAB8526-7D79-255C-3E83-AB46275C9A21}"/>
              </a:ext>
            </a:extLst>
          </p:cNvPr>
          <p:cNvGrpSpPr/>
          <p:nvPr/>
        </p:nvGrpSpPr>
        <p:grpSpPr>
          <a:xfrm>
            <a:off x="10548810" y="1344620"/>
            <a:ext cx="427770" cy="445181"/>
            <a:chOff x="10698321" y="87329"/>
            <a:chExt cx="584479" cy="608268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88FCC0C3-20B7-3C29-E5D0-A55CA219F25F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8E4D9774-C795-9264-E628-585D855BA59A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942367DA-79EA-D837-27A7-4F1D32D6B117}"/>
              </a:ext>
            </a:extLst>
          </p:cNvPr>
          <p:cNvCxnSpPr>
            <a:cxnSpLocks/>
          </p:cNvCxnSpPr>
          <p:nvPr/>
        </p:nvCxnSpPr>
        <p:spPr>
          <a:xfrm>
            <a:off x="2737569" y="4505539"/>
            <a:ext cx="11212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995B5F77-AA00-0FA3-370A-42CEEDAB0951}"/>
              </a:ext>
            </a:extLst>
          </p:cNvPr>
          <p:cNvCxnSpPr>
            <a:cxnSpLocks/>
          </p:cNvCxnSpPr>
          <p:nvPr/>
        </p:nvCxnSpPr>
        <p:spPr>
          <a:xfrm>
            <a:off x="8338315" y="4505539"/>
            <a:ext cx="11212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78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4639B744-91D9-5139-5A5F-8287D9BDA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53"/>
          <a:stretch>
            <a:fillRect/>
          </a:stretch>
        </p:blipFill>
        <p:spPr>
          <a:xfrm>
            <a:off x="5220866" y="1881987"/>
            <a:ext cx="7103569" cy="4093882"/>
          </a:xfrm>
          <a:custGeom>
            <a:avLst/>
            <a:gdLst>
              <a:gd name="connsiteX0" fmla="*/ 0 w 7870952"/>
              <a:gd name="connsiteY0" fmla="*/ 0 h 4536135"/>
              <a:gd name="connsiteX1" fmla="*/ 7870952 w 7870952"/>
              <a:gd name="connsiteY1" fmla="*/ 0 h 4536135"/>
              <a:gd name="connsiteX2" fmla="*/ 7870952 w 7870952"/>
              <a:gd name="connsiteY2" fmla="*/ 4536135 h 4536135"/>
              <a:gd name="connsiteX3" fmla="*/ 0 w 7870952"/>
              <a:gd name="connsiteY3" fmla="*/ 4536135 h 453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952" h="4536135">
                <a:moveTo>
                  <a:pt x="0" y="0"/>
                </a:moveTo>
                <a:lnTo>
                  <a:pt x="7870952" y="0"/>
                </a:lnTo>
                <a:lnTo>
                  <a:pt x="7870952" y="4536135"/>
                </a:lnTo>
                <a:lnTo>
                  <a:pt x="0" y="4536135"/>
                </a:lnTo>
                <a:close/>
              </a:path>
            </a:pathLst>
          </a:custGeom>
          <a:ln>
            <a:noFill/>
          </a:ln>
          <a:effectLst>
            <a:softEdge rad="112500"/>
          </a:effectLst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5159" y="869711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Normal"/>
                <a:ea typeface="思源黑体 CN Heavy" panose="020B0A00000000000000" pitchFamily="34" charset="-122"/>
                <a:cs typeface="+mn-cs"/>
              </a:rPr>
              <a:t>01.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消防安全基础知识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87224B4-9613-BE8C-2C34-884A963AC663}"/>
              </a:ext>
            </a:extLst>
          </p:cNvPr>
          <p:cNvGrpSpPr/>
          <p:nvPr/>
        </p:nvGrpSpPr>
        <p:grpSpPr>
          <a:xfrm>
            <a:off x="515938" y="1115269"/>
            <a:ext cx="4795302" cy="5459088"/>
            <a:chOff x="900532" y="1105152"/>
            <a:chExt cx="4795302" cy="545908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DDBF670-4537-D1D4-61BF-34D8360D1345}"/>
                </a:ext>
              </a:extLst>
            </p:cNvPr>
            <p:cNvSpPr txBox="1"/>
            <p:nvPr/>
          </p:nvSpPr>
          <p:spPr>
            <a:xfrm>
              <a:off x="1191841" y="4226531"/>
              <a:ext cx="1019671" cy="37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分享人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090FCFD-7821-E759-7D64-2C30D42902C5}"/>
                </a:ext>
              </a:extLst>
            </p:cNvPr>
            <p:cNvSpPr txBox="1"/>
            <p:nvPr/>
          </p:nvSpPr>
          <p:spPr>
            <a:xfrm>
              <a:off x="2211512" y="4242339"/>
              <a:ext cx="1212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王小明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1B109BB-ED1F-63F2-2788-F6E75A049350}"/>
                </a:ext>
              </a:extLst>
            </p:cNvPr>
            <p:cNvSpPr/>
            <p:nvPr/>
          </p:nvSpPr>
          <p:spPr>
            <a:xfrm>
              <a:off x="900532" y="1105152"/>
              <a:ext cx="4795302" cy="5388677"/>
            </a:xfrm>
            <a:prstGeom prst="roundRect">
              <a:avLst>
                <a:gd name="adj" fmla="val 509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srgbClr val="C5000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ACC775E-4E3F-7C15-1BE0-51C6B76C6751}"/>
                </a:ext>
              </a:extLst>
            </p:cNvPr>
            <p:cNvSpPr txBox="1"/>
            <p:nvPr/>
          </p:nvSpPr>
          <p:spPr>
            <a:xfrm>
              <a:off x="1531422" y="3008778"/>
              <a:ext cx="3533523" cy="176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 spc="12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火灾的形成原因有很多，常见的有明火、电气设备故障、烟草酒精、油漆等易燃物品的不当使用等。</a:t>
              </a:r>
              <a:b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在日常生活中，要注意对这些易燃物品的使用和储存，避免产生火灾隐患。</a:t>
              </a:r>
              <a:b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8EF24DF-81CA-F1D5-565F-14EE754ADE73}"/>
                </a:ext>
              </a:extLst>
            </p:cNvPr>
            <p:cNvGrpSpPr/>
            <p:nvPr/>
          </p:nvGrpSpPr>
          <p:grpSpPr>
            <a:xfrm>
              <a:off x="4948064" y="1365059"/>
              <a:ext cx="427770" cy="445181"/>
              <a:chOff x="10698321" y="87329"/>
              <a:chExt cx="584479" cy="608268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9D5D71EB-EA1C-8C3E-B021-B6F9EDE1D2EB}"/>
                  </a:ext>
                </a:extLst>
              </p:cNvPr>
              <p:cNvSpPr/>
              <p:nvPr/>
            </p:nvSpPr>
            <p:spPr>
              <a:xfrm>
                <a:off x="10698321" y="250762"/>
                <a:ext cx="444835" cy="444835"/>
              </a:xfrm>
              <a:prstGeom prst="roundRect">
                <a:avLst/>
              </a:prstGeom>
              <a:solidFill>
                <a:srgbClr val="FEB449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65B77E59-B953-7B19-D85B-867AE71FFCD1}"/>
                  </a:ext>
                </a:extLst>
              </p:cNvPr>
              <p:cNvSpPr/>
              <p:nvPr/>
            </p:nvSpPr>
            <p:spPr>
              <a:xfrm>
                <a:off x="10782300" y="87329"/>
                <a:ext cx="500500" cy="500500"/>
              </a:xfrm>
              <a:prstGeom prst="roundRect">
                <a:avLst/>
              </a:pr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0EF1128-6E92-3EA6-9C7A-F6774F5F5B37}"/>
                </a:ext>
              </a:extLst>
            </p:cNvPr>
            <p:cNvCxnSpPr>
              <a:cxnSpLocks/>
            </p:cNvCxnSpPr>
            <p:nvPr/>
          </p:nvCxnSpPr>
          <p:spPr>
            <a:xfrm>
              <a:off x="2737569" y="5235731"/>
              <a:ext cx="1121229" cy="0"/>
            </a:xfrm>
            <a:prstGeom prst="line">
              <a:avLst/>
            </a:prstGeom>
            <a:ln w="22225">
              <a:solidFill>
                <a:srgbClr val="AA0A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B8155F0-3A8B-1265-9D4E-0586EE8EA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569" y="5443011"/>
              <a:ext cx="1121229" cy="1121229"/>
            </a:xfrm>
            <a:prstGeom prst="rect">
              <a:avLst/>
            </a:prstGeom>
          </p:spPr>
        </p:pic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C2F82A1-C0D8-EDC4-51D3-379F43AA2B52}"/>
                </a:ext>
              </a:extLst>
            </p:cNvPr>
            <p:cNvSpPr/>
            <p:nvPr/>
          </p:nvSpPr>
          <p:spPr>
            <a:xfrm>
              <a:off x="1958813" y="2024306"/>
              <a:ext cx="2678740" cy="568207"/>
            </a:xfrm>
            <a:prstGeom prst="roundRect">
              <a:avLst>
                <a:gd name="adj" fmla="val 50000"/>
              </a:avLst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2A8679C-6A9D-0E58-8AD0-019FA818ED86}"/>
                </a:ext>
              </a:extLst>
            </p:cNvPr>
            <p:cNvSpPr txBox="1"/>
            <p:nvPr/>
          </p:nvSpPr>
          <p:spPr>
            <a:xfrm>
              <a:off x="1917219" y="2081832"/>
              <a:ext cx="2761929" cy="477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火灾的形成原因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2866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012F9B-24D6-42CA-ADFD-07441CF5FF92}"/>
              </a:ext>
            </a:extLst>
          </p:cNvPr>
          <p:cNvGrpSpPr/>
          <p:nvPr/>
        </p:nvGrpSpPr>
        <p:grpSpPr>
          <a:xfrm>
            <a:off x="-197570" y="-319728"/>
            <a:ext cx="12389570" cy="7177728"/>
            <a:chOff x="-197570" y="-299289"/>
            <a:chExt cx="12389570" cy="717772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8D2CD47-D296-3D72-0612-5C4EA370960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825830A-8E8E-5744-E5AA-A428C028B13B}"/>
                </a:ext>
              </a:extLst>
            </p:cNvPr>
            <p:cNvGrpSpPr/>
            <p:nvPr/>
          </p:nvGrpSpPr>
          <p:grpSpPr>
            <a:xfrm>
              <a:off x="-197570" y="-299289"/>
              <a:ext cx="4593897" cy="3293341"/>
              <a:chOff x="-1870301" y="417469"/>
              <a:chExt cx="2786990" cy="199797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06E7852-BD0D-D517-E5A4-300788303D27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79E98ED-1A73-74DA-D9DF-00A1270ED7F2}"/>
                  </a:ext>
                </a:extLst>
              </p:cNvPr>
              <p:cNvSpPr/>
              <p:nvPr/>
            </p:nvSpPr>
            <p:spPr>
              <a:xfrm rot="21127388">
                <a:off x="-1870301" y="427968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77844F2-8117-F4D0-9895-E13C3BD49D9D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2D30AAB5-F22E-2BF2-36E7-36A9413C74A6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EEB5B80-ECBF-D28B-C59C-59DD02E7A4D4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D1681AF-DB68-3499-80EF-FB55F503A67D}"/>
              </a:ext>
            </a:extLst>
          </p:cNvPr>
          <p:cNvSpPr/>
          <p:nvPr/>
        </p:nvSpPr>
        <p:spPr>
          <a:xfrm>
            <a:off x="2168419" y="1211201"/>
            <a:ext cx="7188760" cy="3599802"/>
          </a:xfrm>
          <a:prstGeom prst="roundRect">
            <a:avLst>
              <a:gd name="adj" fmla="val 5288"/>
            </a:avLst>
          </a:prstGeom>
          <a:solidFill>
            <a:srgbClr val="FFEEDA"/>
          </a:solidFill>
          <a:ln>
            <a:solidFill>
              <a:srgbClr val="FEB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698FF4F-7514-F5DC-38A8-2C7ADB098013}"/>
              </a:ext>
            </a:extLst>
          </p:cNvPr>
          <p:cNvCxnSpPr>
            <a:cxnSpLocks/>
          </p:cNvCxnSpPr>
          <p:nvPr/>
        </p:nvCxnSpPr>
        <p:spPr>
          <a:xfrm>
            <a:off x="2988778" y="3785969"/>
            <a:ext cx="4457051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75278FC-BA76-21A6-F02C-F728C3CDF79F}"/>
              </a:ext>
            </a:extLst>
          </p:cNvPr>
          <p:cNvSpPr txBox="1"/>
          <p:nvPr/>
        </p:nvSpPr>
        <p:spPr>
          <a:xfrm>
            <a:off x="2834821" y="1698924"/>
            <a:ext cx="25510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80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DF071F-6505-8702-63A4-8CA9317C7492}"/>
              </a:ext>
            </a:extLst>
          </p:cNvPr>
          <p:cNvSpPr txBox="1"/>
          <p:nvPr/>
        </p:nvSpPr>
        <p:spPr>
          <a:xfrm>
            <a:off x="2834817" y="2949717"/>
            <a:ext cx="620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消防器械使用方法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DE1B4AE-9DBC-210C-E505-32828CE6EE9E}"/>
              </a:ext>
            </a:extLst>
          </p:cNvPr>
          <p:cNvGrpSpPr/>
          <p:nvPr/>
        </p:nvGrpSpPr>
        <p:grpSpPr>
          <a:xfrm>
            <a:off x="3022156" y="4473110"/>
            <a:ext cx="613920" cy="100758"/>
            <a:chOff x="12945630" y="671283"/>
            <a:chExt cx="613920" cy="10075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A532489-1B4C-1BF5-C9F8-ED52BADC9E7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4E3F8E5-AC1C-1E70-6935-54BBCD5DDA52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8DE8431-FC62-4867-2DFF-20C3B7829CCD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12B527E-CC35-0B5A-A4C6-8DA80C112368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4DA1C9-ABBC-A1FA-3016-F6281918312F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EB9EDA8-0F4F-3A4B-781A-6C7C587D0031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9FAEDDB-84EF-54FF-1CA8-211EAB4026B2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119CFB3-20ED-0978-B7F0-20F6F8294DFF}"/>
              </a:ext>
            </a:extLst>
          </p:cNvPr>
          <p:cNvSpPr txBox="1"/>
          <p:nvPr/>
        </p:nvSpPr>
        <p:spPr>
          <a:xfrm>
            <a:off x="4277280" y="2403966"/>
            <a:ext cx="2874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pc="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USE FIRE EQUIPMENT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D4B187-13A5-D099-8F96-0F4D984540F2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A86885-197A-7EF6-1BAD-39B7DC38B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125" r="93906">
                        <a14:foregroundMark x1="57500" y1="19750" x2="56250" y2="26250"/>
                        <a14:foregroundMark x1="25591" y1="21661" x2="5000" y2="20250"/>
                        <a14:foregroundMark x1="35853" y1="22364" x2="35313" y2="22327"/>
                        <a14:foregroundMark x1="56094" y1="23750" x2="36314" y2="22396"/>
                        <a14:foregroundMark x1="5000" y1="20250" x2="3125" y2="22250"/>
                        <a14:foregroundMark x1="52656" y1="20750" x2="37188" y2="23250"/>
                        <a14:foregroundMark x1="92869" y1="55563" x2="93906" y2="63750"/>
                        <a14:foregroundMark x1="92418" y1="52000" x2="92843" y2="55357"/>
                        <a14:foregroundMark x1="89063" y1="25500" x2="92418" y2="52000"/>
                        <a14:foregroundMark x1="83323" y1="65396" x2="82656" y2="65500"/>
                        <a14:foregroundMark x1="84807" y1="65165" x2="84622" y2="65194"/>
                        <a14:foregroundMark x1="93906" y1="63750" x2="86638" y2="64881"/>
                        <a14:foregroundMark x1="78750" y1="60250" x2="75938" y2="70500"/>
                        <a14:foregroundMark x1="75938" y1="70500" x2="76094" y2="59250"/>
                        <a14:foregroundMark x1="76094" y1="59250" x2="76719" y2="71000"/>
                        <a14:foregroundMark x1="76719" y1="71000" x2="76719" y2="71750"/>
                        <a14:foregroundMark x1="73750" y1="59500" x2="74688" y2="71000"/>
                        <a14:foregroundMark x1="74688" y1="71000" x2="72969" y2="62000"/>
                        <a14:foregroundMark x1="72969" y1="62000" x2="73281" y2="60500"/>
                        <a14:backgroundMark x1="27813" y1="16250" x2="37500" y2="17000"/>
                        <a14:backgroundMark x1="37500" y1="17000" x2="38125" y2="16500"/>
                        <a14:backgroundMark x1="84375" y1="66250" x2="86094" y2="66250"/>
                        <a14:backgroundMark x1="84688" y1="65750" x2="83750" y2="66250"/>
                        <a14:backgroundMark x1="84844" y1="65750" x2="84531" y2="65750"/>
                        <a14:backgroundMark x1="97500" y1="50750" x2="97031" y2="52250"/>
                        <a14:backgroundMark x1="97031" y1="52000" x2="97031" y2="52000"/>
                        <a14:backgroundMark x1="97031" y1="52250" x2="97656" y2="5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18" y="3351945"/>
            <a:ext cx="5718120" cy="357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64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5159" y="869711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21E83B-8D56-D558-8DC2-077CA7B4F11F}"/>
              </a:ext>
            </a:extLst>
          </p:cNvPr>
          <p:cNvGrpSpPr/>
          <p:nvPr/>
        </p:nvGrpSpPr>
        <p:grpSpPr>
          <a:xfrm>
            <a:off x="11421330" y="526560"/>
            <a:ext cx="427770" cy="445181"/>
            <a:chOff x="10698321" y="87329"/>
            <a:chExt cx="584479" cy="60826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F1CC4BA-2A37-C71A-FF82-1F748ECB4292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B88D4D-61BE-166F-D56E-7226257F1AE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Normal"/>
                <a:ea typeface="思源黑体 CN Heavy" panose="020B0A00000000000000" pitchFamily="34" charset="-122"/>
                <a:cs typeface="+mn-cs"/>
              </a:rPr>
              <a:t>02.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消防</a:t>
            </a:r>
            <a:r>
              <a:rPr lang="zh-CN" altLang="en-US" sz="3200" dirty="0">
                <a:solidFill>
                  <a:srgbClr val="AA0A2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器械使用方法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A0A2C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5728F0D-881E-D50C-2355-283494455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54" y="1339233"/>
            <a:ext cx="4477846" cy="4477846"/>
          </a:xfrm>
          <a:prstGeom prst="rect">
            <a:avLst/>
          </a:prstGeom>
          <a:effectLst/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073BFF-BAF2-8501-43A0-5098DF1B3700}"/>
              </a:ext>
            </a:extLst>
          </p:cNvPr>
          <p:cNvSpPr/>
          <p:nvPr/>
        </p:nvSpPr>
        <p:spPr>
          <a:xfrm>
            <a:off x="6073244" y="1345506"/>
            <a:ext cx="5075554" cy="143741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7CEA3C-454F-AC2E-81A6-E8FD892E96C5}"/>
              </a:ext>
            </a:extLst>
          </p:cNvPr>
          <p:cNvGrpSpPr/>
          <p:nvPr/>
        </p:nvGrpSpPr>
        <p:grpSpPr>
          <a:xfrm>
            <a:off x="6151223" y="1536948"/>
            <a:ext cx="4963091" cy="925981"/>
            <a:chOff x="6151223" y="1536948"/>
            <a:chExt cx="4963091" cy="92598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71D1664-ECF0-04EF-07AA-5DF6FA4A5F45}"/>
                </a:ext>
              </a:extLst>
            </p:cNvPr>
            <p:cNvSpPr txBox="1"/>
            <p:nvPr/>
          </p:nvSpPr>
          <p:spPr>
            <a:xfrm>
              <a:off x="6173637" y="2129376"/>
              <a:ext cx="4874768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分为推车式与手提式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E022F799-66F6-1CC7-E92D-EB8B1B7D08AD}"/>
                </a:ext>
              </a:extLst>
            </p:cNvPr>
            <p:cNvCxnSpPr>
              <a:cxnSpLocks/>
            </p:cNvCxnSpPr>
            <p:nvPr/>
          </p:nvCxnSpPr>
          <p:spPr>
            <a:xfrm>
              <a:off x="6263150" y="2042256"/>
              <a:ext cx="4851164" cy="26030"/>
            </a:xfrm>
            <a:prstGeom prst="line">
              <a:avLst/>
            </a:prstGeom>
            <a:ln w="25400" cap="rnd">
              <a:solidFill>
                <a:srgbClr val="FBD3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5831DFA-E131-D531-D88D-776CEAD4E7AC}"/>
                </a:ext>
              </a:extLst>
            </p:cNvPr>
            <p:cNvSpPr/>
            <p:nvPr/>
          </p:nvSpPr>
          <p:spPr>
            <a:xfrm>
              <a:off x="6151223" y="1536948"/>
              <a:ext cx="1607374" cy="444219"/>
            </a:xfrm>
            <a:prstGeom prst="roundRect">
              <a:avLst>
                <a:gd name="adj" fmla="val 50000"/>
              </a:avLst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C9D3B61C-253D-149E-32C3-507B3E53CDAB}"/>
              </a:ext>
            </a:extLst>
          </p:cNvPr>
          <p:cNvSpPr txBox="1"/>
          <p:nvPr/>
        </p:nvSpPr>
        <p:spPr>
          <a:xfrm>
            <a:off x="5583637" y="1529028"/>
            <a:ext cx="2761929" cy="41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移动方式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51A6C5C-0BE7-7CC7-98D7-EDD7F36AB06B}"/>
              </a:ext>
            </a:extLst>
          </p:cNvPr>
          <p:cNvSpPr/>
          <p:nvPr/>
        </p:nvSpPr>
        <p:spPr>
          <a:xfrm>
            <a:off x="6064944" y="3140060"/>
            <a:ext cx="5075554" cy="143741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B14182B-6F80-0738-95CA-5DA9E6AB8F36}"/>
              </a:ext>
            </a:extLst>
          </p:cNvPr>
          <p:cNvSpPr/>
          <p:nvPr/>
        </p:nvSpPr>
        <p:spPr>
          <a:xfrm>
            <a:off x="6073244" y="4985914"/>
            <a:ext cx="5075554" cy="143741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2444176-A07F-89A7-AEFD-3453AC15EA09}"/>
              </a:ext>
            </a:extLst>
          </p:cNvPr>
          <p:cNvGrpSpPr/>
          <p:nvPr/>
        </p:nvGrpSpPr>
        <p:grpSpPr>
          <a:xfrm>
            <a:off x="5573945" y="3259081"/>
            <a:ext cx="5474460" cy="927814"/>
            <a:chOff x="5573945" y="3259081"/>
            <a:chExt cx="5474460" cy="92781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948F9F-89EA-03B9-AD1F-52F6884EAC4A}"/>
                </a:ext>
              </a:extLst>
            </p:cNvPr>
            <p:cNvSpPr txBox="1"/>
            <p:nvPr/>
          </p:nvSpPr>
          <p:spPr>
            <a:xfrm>
              <a:off x="6173637" y="3853342"/>
              <a:ext cx="4874768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液压式        化学反应式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FE4F8B3-0D87-C634-5EF1-EADF77D10F87}"/>
                </a:ext>
              </a:extLst>
            </p:cNvPr>
            <p:cNvCxnSpPr>
              <a:cxnSpLocks/>
            </p:cNvCxnSpPr>
            <p:nvPr/>
          </p:nvCxnSpPr>
          <p:spPr>
            <a:xfrm>
              <a:off x="6263150" y="3766222"/>
              <a:ext cx="4785255" cy="0"/>
            </a:xfrm>
            <a:prstGeom prst="line">
              <a:avLst/>
            </a:prstGeom>
            <a:ln w="25400" cap="rnd">
              <a:solidFill>
                <a:srgbClr val="FBD3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E6E32CEF-4BF5-53AE-2272-98D8848B1F5D}"/>
                </a:ext>
              </a:extLst>
            </p:cNvPr>
            <p:cNvSpPr/>
            <p:nvPr/>
          </p:nvSpPr>
          <p:spPr>
            <a:xfrm>
              <a:off x="6151223" y="3260914"/>
              <a:ext cx="1607374" cy="444219"/>
            </a:xfrm>
            <a:prstGeom prst="roundRect">
              <a:avLst>
                <a:gd name="adj" fmla="val 50000"/>
              </a:avLst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D27D0B3-0299-4EE1-9150-007830013FA9}"/>
                </a:ext>
              </a:extLst>
            </p:cNvPr>
            <p:cNvSpPr txBox="1"/>
            <p:nvPr/>
          </p:nvSpPr>
          <p:spPr>
            <a:xfrm>
              <a:off x="5573945" y="3259081"/>
              <a:ext cx="2761929" cy="413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储气瓶式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A924AC-6ABC-869F-B37D-572178E092F9}"/>
              </a:ext>
            </a:extLst>
          </p:cNvPr>
          <p:cNvGrpSpPr/>
          <p:nvPr/>
        </p:nvGrpSpPr>
        <p:grpSpPr>
          <a:xfrm>
            <a:off x="5893848" y="5138840"/>
            <a:ext cx="5154557" cy="1165681"/>
            <a:chOff x="5893848" y="5138840"/>
            <a:chExt cx="5154557" cy="116568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D06D58A-EAAC-B2D9-C347-EA48EF0DC4D1}"/>
                </a:ext>
              </a:extLst>
            </p:cNvPr>
            <p:cNvSpPr txBox="1"/>
            <p:nvPr/>
          </p:nvSpPr>
          <p:spPr>
            <a:xfrm>
              <a:off x="6173637" y="5712436"/>
              <a:ext cx="4874768" cy="592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泡沫     干粉      卤代烷     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二氧化碳   酸碱      清水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AA0CA391-79C6-5EE8-E961-654F7EE342C1}"/>
                </a:ext>
              </a:extLst>
            </p:cNvPr>
            <p:cNvCxnSpPr>
              <a:cxnSpLocks/>
            </p:cNvCxnSpPr>
            <p:nvPr/>
          </p:nvCxnSpPr>
          <p:spPr>
            <a:xfrm>
              <a:off x="6263150" y="5625316"/>
              <a:ext cx="4785255" cy="0"/>
            </a:xfrm>
            <a:prstGeom prst="line">
              <a:avLst/>
            </a:prstGeom>
            <a:ln w="25400" cap="rnd">
              <a:solidFill>
                <a:srgbClr val="FBD3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7F3C1527-D1B0-404F-71F5-93B3BE594FB8}"/>
                </a:ext>
              </a:extLst>
            </p:cNvPr>
            <p:cNvSpPr/>
            <p:nvPr/>
          </p:nvSpPr>
          <p:spPr>
            <a:xfrm>
              <a:off x="6151222" y="5150844"/>
              <a:ext cx="2184651" cy="413383"/>
            </a:xfrm>
            <a:prstGeom prst="roundRect">
              <a:avLst>
                <a:gd name="adj" fmla="val 50000"/>
              </a:avLst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9E68EAD-7264-8B54-F142-E414DEF21D54}"/>
                </a:ext>
              </a:extLst>
            </p:cNvPr>
            <p:cNvSpPr txBox="1"/>
            <p:nvPr/>
          </p:nvSpPr>
          <p:spPr>
            <a:xfrm>
              <a:off x="5893848" y="5138840"/>
              <a:ext cx="2761929" cy="413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灭火器的物质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941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D1BC6D-7DA7-2085-89DB-44D4F53A6059}"/>
              </a:ext>
            </a:extLst>
          </p:cNvPr>
          <p:cNvGrpSpPr/>
          <p:nvPr/>
        </p:nvGrpSpPr>
        <p:grpSpPr>
          <a:xfrm>
            <a:off x="0" y="-20439"/>
            <a:ext cx="12192000" cy="6878439"/>
            <a:chOff x="0" y="0"/>
            <a:chExt cx="12192000" cy="6878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9259A8-1B42-3C9B-CAC4-C18BAB1C56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4A79981-D799-997B-E157-665801F2A169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7266424-CD9F-9B46-60B5-FEE493A9B421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7062652-C2A3-329E-1238-E15BAF12AF3C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FAC1D1-451A-D6F8-4478-813F66354C2C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3E7A7D1-A3A6-3DAA-7CDB-ACE42A024F6B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79E9675-7776-4733-B03B-91A6E0E2707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647109-FDF8-76E0-0834-D4F8712A673D}"/>
              </a:ext>
            </a:extLst>
          </p:cNvPr>
          <p:cNvCxnSpPr>
            <a:cxnSpLocks/>
          </p:cNvCxnSpPr>
          <p:nvPr/>
        </p:nvCxnSpPr>
        <p:spPr>
          <a:xfrm>
            <a:off x="0" y="889000"/>
            <a:ext cx="9808029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86502AC-9506-00F3-A8BA-55C125463672}"/>
              </a:ext>
            </a:extLst>
          </p:cNvPr>
          <p:cNvGrpSpPr/>
          <p:nvPr/>
        </p:nvGrpSpPr>
        <p:grpSpPr>
          <a:xfrm>
            <a:off x="9979411" y="819332"/>
            <a:ext cx="613920" cy="100758"/>
            <a:chOff x="12945630" y="671283"/>
            <a:chExt cx="613920" cy="10075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73057D-32F3-A20D-4119-016D9E9DDD76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FE19487-1936-9703-E854-E4DCE3368FAB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2777532-7C76-5DDA-5554-F6EDF1E7E935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08D5D27-2427-9C6E-A822-FD0CB94C3CD0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21E83B-8D56-D558-8DC2-077CA7B4F11F}"/>
              </a:ext>
            </a:extLst>
          </p:cNvPr>
          <p:cNvGrpSpPr/>
          <p:nvPr/>
        </p:nvGrpSpPr>
        <p:grpSpPr>
          <a:xfrm>
            <a:off x="11421330" y="526560"/>
            <a:ext cx="427770" cy="445181"/>
            <a:chOff x="10698321" y="87329"/>
            <a:chExt cx="584479" cy="60826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F1CC4BA-2A37-C71A-FF82-1F748ECB4292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B88D4D-61BE-166F-D56E-7226257F1AED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F20DA2A8-6346-F166-D352-42700E609852}"/>
              </a:ext>
            </a:extLst>
          </p:cNvPr>
          <p:cNvSpPr txBox="1"/>
          <p:nvPr/>
        </p:nvSpPr>
        <p:spPr>
          <a:xfrm>
            <a:off x="495300" y="335315"/>
            <a:ext cx="620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Normal"/>
                <a:ea typeface="思源黑体 CN Heavy" panose="020B0A00000000000000" pitchFamily="34" charset="-122"/>
                <a:cs typeface="+mn-cs"/>
              </a:rPr>
              <a:t>02.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A0A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消防器械使用方法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89DC5B5-2099-97FD-01D2-DB07D79C8927}"/>
              </a:ext>
            </a:extLst>
          </p:cNvPr>
          <p:cNvSpPr/>
          <p:nvPr/>
        </p:nvSpPr>
        <p:spPr>
          <a:xfrm>
            <a:off x="495300" y="1024345"/>
            <a:ext cx="11158538" cy="5333748"/>
          </a:xfrm>
          <a:prstGeom prst="roundRect">
            <a:avLst>
              <a:gd name="adj" fmla="val 325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C500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4F20EF9-939E-9663-12D2-D16E040B5C36}"/>
              </a:ext>
            </a:extLst>
          </p:cNvPr>
          <p:cNvGrpSpPr/>
          <p:nvPr/>
        </p:nvGrpSpPr>
        <p:grpSpPr>
          <a:xfrm>
            <a:off x="482600" y="2274465"/>
            <a:ext cx="10719189" cy="3983336"/>
            <a:chOff x="16163951" y="1707163"/>
            <a:chExt cx="10719189" cy="3983336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843E157F-60B6-EA99-1ABC-2E1BC7CBB0D9}"/>
                </a:ext>
              </a:extLst>
            </p:cNvPr>
            <p:cNvSpPr/>
            <p:nvPr/>
          </p:nvSpPr>
          <p:spPr>
            <a:xfrm>
              <a:off x="16790098" y="2829012"/>
              <a:ext cx="10093042" cy="1987114"/>
            </a:xfrm>
            <a:custGeom>
              <a:avLst/>
              <a:gdLst>
                <a:gd name="connsiteX0" fmla="*/ 0 w 11415860"/>
                <a:gd name="connsiteY0" fmla="*/ 886219 h 2377046"/>
                <a:gd name="connsiteX1" fmla="*/ 1348033 w 11415860"/>
                <a:gd name="connsiteY1" fmla="*/ 226342 h 2377046"/>
                <a:gd name="connsiteX2" fmla="*/ 3827282 w 11415860"/>
                <a:gd name="connsiteY2" fmla="*/ 2253105 h 2377046"/>
                <a:gd name="connsiteX3" fmla="*/ 6881567 w 11415860"/>
                <a:gd name="connsiteY3" fmla="*/ 99 h 2377046"/>
                <a:gd name="connsiteX4" fmla="*/ 10086680 w 11415860"/>
                <a:gd name="connsiteY4" fmla="*/ 2356800 h 2377046"/>
                <a:gd name="connsiteX5" fmla="*/ 11415860 w 11415860"/>
                <a:gd name="connsiteY5" fmla="*/ 1169023 h 2377046"/>
                <a:gd name="connsiteX0" fmla="*/ 0 w 11415860"/>
                <a:gd name="connsiteY0" fmla="*/ 886201 h 2377028"/>
                <a:gd name="connsiteX1" fmla="*/ 1348033 w 11415860"/>
                <a:gd name="connsiteY1" fmla="*/ 226324 h 2377028"/>
                <a:gd name="connsiteX2" fmla="*/ 3827282 w 11415860"/>
                <a:gd name="connsiteY2" fmla="*/ 2253087 h 2377028"/>
                <a:gd name="connsiteX3" fmla="*/ 6881567 w 11415860"/>
                <a:gd name="connsiteY3" fmla="*/ 81 h 2377028"/>
                <a:gd name="connsiteX4" fmla="*/ 10086680 w 11415860"/>
                <a:gd name="connsiteY4" fmla="*/ 2356782 h 2377028"/>
                <a:gd name="connsiteX5" fmla="*/ 11415860 w 11415860"/>
                <a:gd name="connsiteY5" fmla="*/ 1169005 h 2377028"/>
                <a:gd name="connsiteX0" fmla="*/ 0 w 11415860"/>
                <a:gd name="connsiteY0" fmla="*/ 886190 h 2425157"/>
                <a:gd name="connsiteX1" fmla="*/ 1348033 w 11415860"/>
                <a:gd name="connsiteY1" fmla="*/ 226313 h 2425157"/>
                <a:gd name="connsiteX2" fmla="*/ 3827282 w 11415860"/>
                <a:gd name="connsiteY2" fmla="*/ 2253076 h 2425157"/>
                <a:gd name="connsiteX3" fmla="*/ 6881567 w 11415860"/>
                <a:gd name="connsiteY3" fmla="*/ 70 h 2425157"/>
                <a:gd name="connsiteX4" fmla="*/ 10086680 w 11415860"/>
                <a:gd name="connsiteY4" fmla="*/ 2356771 h 2425157"/>
                <a:gd name="connsiteX5" fmla="*/ 11415860 w 11415860"/>
                <a:gd name="connsiteY5" fmla="*/ 1168994 h 2425157"/>
                <a:gd name="connsiteX0" fmla="*/ 0 w 11415860"/>
                <a:gd name="connsiteY0" fmla="*/ 886190 h 2425157"/>
                <a:gd name="connsiteX1" fmla="*/ 1348033 w 11415860"/>
                <a:gd name="connsiteY1" fmla="*/ 226313 h 2425157"/>
                <a:gd name="connsiteX2" fmla="*/ 3827282 w 11415860"/>
                <a:gd name="connsiteY2" fmla="*/ 2253076 h 2425157"/>
                <a:gd name="connsiteX3" fmla="*/ 6881567 w 11415860"/>
                <a:gd name="connsiteY3" fmla="*/ 70 h 2425157"/>
                <a:gd name="connsiteX4" fmla="*/ 10086680 w 11415860"/>
                <a:gd name="connsiteY4" fmla="*/ 2356771 h 2425157"/>
                <a:gd name="connsiteX5" fmla="*/ 11415860 w 11415860"/>
                <a:gd name="connsiteY5" fmla="*/ 1168994 h 2425157"/>
                <a:gd name="connsiteX0" fmla="*/ 0 w 11415860"/>
                <a:gd name="connsiteY0" fmla="*/ 886190 h 2425157"/>
                <a:gd name="connsiteX1" fmla="*/ 1348033 w 11415860"/>
                <a:gd name="connsiteY1" fmla="*/ 226313 h 2425157"/>
                <a:gd name="connsiteX2" fmla="*/ 3827282 w 11415860"/>
                <a:gd name="connsiteY2" fmla="*/ 2253076 h 2425157"/>
                <a:gd name="connsiteX3" fmla="*/ 6881567 w 11415860"/>
                <a:gd name="connsiteY3" fmla="*/ 70 h 2425157"/>
                <a:gd name="connsiteX4" fmla="*/ 10086680 w 11415860"/>
                <a:gd name="connsiteY4" fmla="*/ 2356771 h 2425157"/>
                <a:gd name="connsiteX5" fmla="*/ 11415860 w 11415860"/>
                <a:gd name="connsiteY5" fmla="*/ 1168994 h 2425157"/>
                <a:gd name="connsiteX0" fmla="*/ 0 w 11415860"/>
                <a:gd name="connsiteY0" fmla="*/ 886190 h 2425157"/>
                <a:gd name="connsiteX1" fmla="*/ 1348033 w 11415860"/>
                <a:gd name="connsiteY1" fmla="*/ 226313 h 2425157"/>
                <a:gd name="connsiteX2" fmla="*/ 3827282 w 11415860"/>
                <a:gd name="connsiteY2" fmla="*/ 2253076 h 2425157"/>
                <a:gd name="connsiteX3" fmla="*/ 6881567 w 11415860"/>
                <a:gd name="connsiteY3" fmla="*/ 70 h 2425157"/>
                <a:gd name="connsiteX4" fmla="*/ 10086680 w 11415860"/>
                <a:gd name="connsiteY4" fmla="*/ 2356771 h 2425157"/>
                <a:gd name="connsiteX5" fmla="*/ 11415860 w 11415860"/>
                <a:gd name="connsiteY5" fmla="*/ 1168994 h 24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5860" h="2425157">
                  <a:moveTo>
                    <a:pt x="0" y="886190"/>
                  </a:moveTo>
                  <a:cubicBezTo>
                    <a:pt x="355076" y="442344"/>
                    <a:pt x="889262" y="212106"/>
                    <a:pt x="1348033" y="226313"/>
                  </a:cubicBezTo>
                  <a:cubicBezTo>
                    <a:pt x="1806804" y="240520"/>
                    <a:pt x="2707063" y="1314298"/>
                    <a:pt x="3827282" y="2253076"/>
                  </a:cubicBezTo>
                  <a:cubicBezTo>
                    <a:pt x="4947501" y="3191854"/>
                    <a:pt x="5838334" y="-17212"/>
                    <a:pt x="6881567" y="70"/>
                  </a:cubicBezTo>
                  <a:cubicBezTo>
                    <a:pt x="7924800" y="17352"/>
                    <a:pt x="9330965" y="2161950"/>
                    <a:pt x="10086680" y="2356771"/>
                  </a:cubicBezTo>
                  <a:cubicBezTo>
                    <a:pt x="10842396" y="2551592"/>
                    <a:pt x="11206899" y="1278973"/>
                    <a:pt x="11415860" y="1168994"/>
                  </a:cubicBezTo>
                </a:path>
              </a:pathLst>
            </a:cu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8F721B5-6FFE-2529-B1CB-52F3BA4C4415}"/>
                </a:ext>
              </a:extLst>
            </p:cNvPr>
            <p:cNvSpPr/>
            <p:nvPr/>
          </p:nvSpPr>
          <p:spPr>
            <a:xfrm>
              <a:off x="16163951" y="4550436"/>
              <a:ext cx="1821979" cy="3679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</a:rPr>
                <a:t>拔掉保险销</a:t>
              </a:r>
              <a:endParaRPr lang="zh-CN" altLang="en-US" sz="1600" spc="300" dirty="0">
                <a:solidFill>
                  <a:schemeClr val="bg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82791FE-D087-6D6C-5400-F054ACF9D0B4}"/>
                </a:ext>
              </a:extLst>
            </p:cNvPr>
            <p:cNvSpPr txBox="1"/>
            <p:nvPr/>
          </p:nvSpPr>
          <p:spPr>
            <a:xfrm>
              <a:off x="16317586" y="3944924"/>
              <a:ext cx="1468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拔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01F8370-24A4-6F1E-E543-82AE729189C8}"/>
                </a:ext>
              </a:extLst>
            </p:cNvPr>
            <p:cNvSpPr/>
            <p:nvPr/>
          </p:nvSpPr>
          <p:spPr>
            <a:xfrm>
              <a:off x="19390558" y="3635017"/>
              <a:ext cx="1749980" cy="3679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</a:rPr>
                <a:t>提起灭火器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B09A3B5-9508-E1A3-243C-0900CB5DF20D}"/>
                </a:ext>
              </a:extLst>
            </p:cNvPr>
            <p:cNvSpPr txBox="1"/>
            <p:nvPr/>
          </p:nvSpPr>
          <p:spPr>
            <a:xfrm>
              <a:off x="19512911" y="3029505"/>
              <a:ext cx="1468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提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49CDED4-8701-2EE4-0898-8AF9CF810C6D}"/>
                </a:ext>
              </a:extLst>
            </p:cNvPr>
            <p:cNvSpPr/>
            <p:nvPr/>
          </p:nvSpPr>
          <p:spPr>
            <a:xfrm>
              <a:off x="21898885" y="5322578"/>
              <a:ext cx="1899600" cy="3679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</a:rPr>
                <a:t>瞄准火焰根部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D5E8CFB-0F63-AC59-6BE0-19C213FDF79A}"/>
                </a:ext>
              </a:extLst>
            </p:cNvPr>
            <p:cNvSpPr txBox="1"/>
            <p:nvPr/>
          </p:nvSpPr>
          <p:spPr>
            <a:xfrm>
              <a:off x="22086243" y="4717066"/>
              <a:ext cx="1468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瞄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C9BF47E-6753-AF57-4480-DB35085A12C6}"/>
                </a:ext>
              </a:extLst>
            </p:cNvPr>
            <p:cNvSpPr/>
            <p:nvPr/>
          </p:nvSpPr>
          <p:spPr>
            <a:xfrm>
              <a:off x="24731552" y="3548229"/>
              <a:ext cx="1821978" cy="66338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</a:rPr>
                <a:t>压下压把，持续左右扫射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DEAF8CD-A101-A399-7B11-FC355362891F}"/>
                </a:ext>
              </a:extLst>
            </p:cNvPr>
            <p:cNvSpPr txBox="1"/>
            <p:nvPr/>
          </p:nvSpPr>
          <p:spPr>
            <a:xfrm>
              <a:off x="24885185" y="2942715"/>
              <a:ext cx="1468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压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29AE83A-A599-A0A9-5DBE-6CFDFA79F3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29" t="29437" r="39548" b="45683"/>
            <a:stretch/>
          </p:blipFill>
          <p:spPr>
            <a:xfrm>
              <a:off x="16346077" y="2588382"/>
              <a:ext cx="1458687" cy="1273629"/>
            </a:xfrm>
            <a:prstGeom prst="rect">
              <a:avLst/>
            </a:prstGeom>
            <a:effectLst>
              <a:softEdge rad="266700"/>
            </a:effectLst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A9776034-5E27-AE54-4B91-F1805348DF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60" t="29374" r="11497" b="46991"/>
            <a:stretch/>
          </p:blipFill>
          <p:spPr>
            <a:xfrm>
              <a:off x="19444258" y="1811741"/>
              <a:ext cx="1423232" cy="1209974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F1573BC-8F2A-CE8B-268D-B15ED9C50E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34" t="61526" r="40925" b="13972"/>
            <a:stretch/>
          </p:blipFill>
          <p:spPr>
            <a:xfrm>
              <a:off x="22158403" y="3404380"/>
              <a:ext cx="1380563" cy="125431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3DF7968E-F1F2-FE85-1374-8F5370653D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50" t="62236" r="11208" b="13880"/>
            <a:stretch/>
          </p:blipFill>
          <p:spPr>
            <a:xfrm>
              <a:off x="24860629" y="1707163"/>
              <a:ext cx="1423232" cy="12226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7016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83572C1-FB0F-91ED-0A9C-8BE97F8C1197}"/>
              </a:ext>
            </a:extLst>
          </p:cNvPr>
          <p:cNvGrpSpPr/>
          <p:nvPr/>
        </p:nvGrpSpPr>
        <p:grpSpPr>
          <a:xfrm>
            <a:off x="-197570" y="-319728"/>
            <a:ext cx="12389570" cy="7177728"/>
            <a:chOff x="-197570" y="-299289"/>
            <a:chExt cx="12389570" cy="717772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6E862D1-F0E7-C4CE-F65E-4F77170FE90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7B4E611-3AE7-5E83-109A-660C4827EFA5}"/>
                </a:ext>
              </a:extLst>
            </p:cNvPr>
            <p:cNvGrpSpPr/>
            <p:nvPr/>
          </p:nvGrpSpPr>
          <p:grpSpPr>
            <a:xfrm>
              <a:off x="-197570" y="-299289"/>
              <a:ext cx="4593897" cy="3293341"/>
              <a:chOff x="-1870301" y="417469"/>
              <a:chExt cx="2786990" cy="199797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5C8984E-B962-FA31-84C1-6F68E1B23E5E}"/>
                  </a:ext>
                </a:extLst>
              </p:cNvPr>
              <p:cNvSpPr/>
              <p:nvPr/>
            </p:nvSpPr>
            <p:spPr>
              <a:xfrm rot="21127388">
                <a:off x="-1868834" y="417469"/>
                <a:ext cx="2785523" cy="1997979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5739F92-0967-7AC8-4027-A47750BAF6D1}"/>
                  </a:ext>
                </a:extLst>
              </p:cNvPr>
              <p:cNvSpPr/>
              <p:nvPr/>
            </p:nvSpPr>
            <p:spPr>
              <a:xfrm rot="21127388">
                <a:off x="-1870301" y="427968"/>
                <a:ext cx="2641368" cy="1844765"/>
              </a:xfrm>
              <a:custGeom>
                <a:avLst/>
                <a:gdLst>
                  <a:gd name="connsiteX0" fmla="*/ 854160 w 2641368"/>
                  <a:gd name="connsiteY0" fmla="*/ 79274 h 1844765"/>
                  <a:gd name="connsiteX1" fmla="*/ 2639784 w 2641368"/>
                  <a:gd name="connsiteY1" fmla="*/ 326315 h 1844765"/>
                  <a:gd name="connsiteX2" fmla="*/ 2641368 w 2641368"/>
                  <a:gd name="connsiteY2" fmla="*/ 332981 h 1844765"/>
                  <a:gd name="connsiteX3" fmla="*/ 1567783 w 2641368"/>
                  <a:gd name="connsiteY3" fmla="*/ 674865 h 1844765"/>
                  <a:gd name="connsiteX4" fmla="*/ 1351418 w 2641368"/>
                  <a:gd name="connsiteY4" fmla="*/ 667919 h 1844765"/>
                  <a:gd name="connsiteX5" fmla="*/ 1184864 w 2641368"/>
                  <a:gd name="connsiteY5" fmla="*/ 651455 h 1844765"/>
                  <a:gd name="connsiteX6" fmla="*/ 1143535 w 2641368"/>
                  <a:gd name="connsiteY6" fmla="*/ 654281 h 1844765"/>
                  <a:gd name="connsiteX7" fmla="*/ 610545 w 2641368"/>
                  <a:gd name="connsiteY7" fmla="*/ 822993 h 1844765"/>
                  <a:gd name="connsiteX8" fmla="*/ 18846 w 2641368"/>
                  <a:gd name="connsiteY8" fmla="*/ 1830401 h 1844765"/>
                  <a:gd name="connsiteX9" fmla="*/ 5007 w 2641368"/>
                  <a:gd name="connsiteY9" fmla="*/ 1788947 h 1844765"/>
                  <a:gd name="connsiteX10" fmla="*/ 0 w 2641368"/>
                  <a:gd name="connsiteY10" fmla="*/ 1766451 h 1844765"/>
                  <a:gd name="connsiteX11" fmla="*/ 244389 w 2641368"/>
                  <a:gd name="connsiteY11" fmla="*/ 0 h 1844765"/>
                  <a:gd name="connsiteX12" fmla="*/ 841473 w 2641368"/>
                  <a:gd name="connsiteY12" fmla="*/ 82607 h 184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368" h="1844765">
                    <a:moveTo>
                      <a:pt x="854160" y="79274"/>
                    </a:moveTo>
                    <a:lnTo>
                      <a:pt x="2639784" y="326315"/>
                    </a:lnTo>
                    <a:lnTo>
                      <a:pt x="2641368" y="332981"/>
                    </a:lnTo>
                    <a:cubicBezTo>
                      <a:pt x="2641368" y="521798"/>
                      <a:pt x="2160708" y="674865"/>
                      <a:pt x="1567783" y="674865"/>
                    </a:cubicBezTo>
                    <a:cubicBezTo>
                      <a:pt x="1493667" y="674865"/>
                      <a:pt x="1421306" y="672473"/>
                      <a:pt x="1351418" y="667919"/>
                    </a:cubicBezTo>
                    <a:lnTo>
                      <a:pt x="1184864" y="651455"/>
                    </a:lnTo>
                    <a:lnTo>
                      <a:pt x="1143535" y="654281"/>
                    </a:lnTo>
                    <a:cubicBezTo>
                      <a:pt x="964674" y="668133"/>
                      <a:pt x="755743" y="697884"/>
                      <a:pt x="610545" y="822993"/>
                    </a:cubicBezTo>
                    <a:cubicBezTo>
                      <a:pt x="378228" y="1023168"/>
                      <a:pt x="86933" y="1972133"/>
                      <a:pt x="18846" y="1830401"/>
                    </a:cubicBezTo>
                    <a:cubicBezTo>
                      <a:pt x="14591" y="1821543"/>
                      <a:pt x="9920" y="1807519"/>
                      <a:pt x="5007" y="1788947"/>
                    </a:cubicBezTo>
                    <a:lnTo>
                      <a:pt x="0" y="1766451"/>
                    </a:lnTo>
                    <a:lnTo>
                      <a:pt x="244389" y="0"/>
                    </a:lnTo>
                    <a:lnTo>
                      <a:pt x="841473" y="82607"/>
                    </a:ln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04C2380-EB20-3967-8927-4C0418FC4274}"/>
                </a:ext>
              </a:extLst>
            </p:cNvPr>
            <p:cNvGrpSpPr/>
            <p:nvPr/>
          </p:nvGrpSpPr>
          <p:grpSpPr>
            <a:xfrm>
              <a:off x="0" y="3583060"/>
              <a:ext cx="12191999" cy="3295379"/>
              <a:chOff x="-1892810" y="2445023"/>
              <a:chExt cx="7040883" cy="224078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9BBA7D0-91B9-8384-75B4-63A0074790D3}"/>
                  </a:ext>
                </a:extLst>
              </p:cNvPr>
              <p:cNvSpPr/>
              <p:nvPr/>
            </p:nvSpPr>
            <p:spPr>
              <a:xfrm>
                <a:off x="-1892810" y="2445023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E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9056362-76F0-6D50-27ED-C602A81844BB}"/>
                  </a:ext>
                </a:extLst>
              </p:cNvPr>
              <p:cNvSpPr/>
              <p:nvPr/>
            </p:nvSpPr>
            <p:spPr>
              <a:xfrm>
                <a:off x="-1892808" y="2596895"/>
                <a:ext cx="7040881" cy="2088915"/>
              </a:xfrm>
              <a:custGeom>
                <a:avLst/>
                <a:gdLst>
                  <a:gd name="connsiteX0" fmla="*/ 6389697 w 7040881"/>
                  <a:gd name="connsiteY0" fmla="*/ 320 h 2346094"/>
                  <a:gd name="connsiteX1" fmla="*/ 6896242 w 7040881"/>
                  <a:gd name="connsiteY1" fmla="*/ 47469 h 2346094"/>
                  <a:gd name="connsiteX2" fmla="*/ 7040881 w 7040881"/>
                  <a:gd name="connsiteY2" fmla="*/ 80329 h 2346094"/>
                  <a:gd name="connsiteX3" fmla="*/ 7040881 w 7040881"/>
                  <a:gd name="connsiteY3" fmla="*/ 2346094 h 2346094"/>
                  <a:gd name="connsiteX4" fmla="*/ 0 w 7040881"/>
                  <a:gd name="connsiteY4" fmla="*/ 2346094 h 2346094"/>
                  <a:gd name="connsiteX5" fmla="*/ 0 w 7040881"/>
                  <a:gd name="connsiteY5" fmla="*/ 1571457 h 2346094"/>
                  <a:gd name="connsiteX6" fmla="*/ 40859 w 7040881"/>
                  <a:gd name="connsiteY6" fmla="*/ 1566435 h 2346094"/>
                  <a:gd name="connsiteX7" fmla="*/ 1382714 w 7040881"/>
                  <a:gd name="connsiteY7" fmla="*/ 1777399 h 2346094"/>
                  <a:gd name="connsiteX8" fmla="*/ 5616386 w 7040881"/>
                  <a:gd name="connsiteY8" fmla="*/ 67471 h 2346094"/>
                  <a:gd name="connsiteX9" fmla="*/ 6389697 w 7040881"/>
                  <a:gd name="connsiteY9" fmla="*/ 320 h 234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0881" h="2346094">
                    <a:moveTo>
                      <a:pt x="6389697" y="320"/>
                    </a:moveTo>
                    <a:cubicBezTo>
                      <a:pt x="6569345" y="2749"/>
                      <a:pt x="6738424" y="18947"/>
                      <a:pt x="6896242" y="47469"/>
                    </a:cubicBezTo>
                    <a:lnTo>
                      <a:pt x="7040881" y="80329"/>
                    </a:lnTo>
                    <a:lnTo>
                      <a:pt x="7040881" y="2346094"/>
                    </a:lnTo>
                    <a:lnTo>
                      <a:pt x="0" y="2346094"/>
                    </a:lnTo>
                    <a:lnTo>
                      <a:pt x="0" y="1571457"/>
                    </a:lnTo>
                    <a:lnTo>
                      <a:pt x="40859" y="1566435"/>
                    </a:lnTo>
                    <a:cubicBezTo>
                      <a:pt x="281910" y="1569373"/>
                      <a:pt x="554611" y="2000094"/>
                      <a:pt x="1382714" y="1777399"/>
                    </a:cubicBezTo>
                    <a:cubicBezTo>
                      <a:pt x="2329118" y="1522891"/>
                      <a:pt x="4514534" y="264067"/>
                      <a:pt x="5616386" y="67471"/>
                    </a:cubicBezTo>
                    <a:cubicBezTo>
                      <a:pt x="5891849" y="18322"/>
                      <a:pt x="6150167" y="-2919"/>
                      <a:pt x="6389697" y="320"/>
                    </a:cubicBezTo>
                    <a:close/>
                  </a:path>
                </a:pathLst>
              </a:custGeom>
              <a:solidFill>
                <a:srgbClr val="FD96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2D97690-1C13-4679-799D-C143A1C0E988}"/>
              </a:ext>
            </a:extLst>
          </p:cNvPr>
          <p:cNvSpPr/>
          <p:nvPr/>
        </p:nvSpPr>
        <p:spPr>
          <a:xfrm>
            <a:off x="2168419" y="1211201"/>
            <a:ext cx="7188760" cy="3599802"/>
          </a:xfrm>
          <a:prstGeom prst="roundRect">
            <a:avLst>
              <a:gd name="adj" fmla="val 5288"/>
            </a:avLst>
          </a:prstGeom>
          <a:solidFill>
            <a:srgbClr val="FFEEDA"/>
          </a:solidFill>
          <a:ln>
            <a:solidFill>
              <a:srgbClr val="FEB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0C3707E-240F-3F46-E784-409FBD47824A}"/>
              </a:ext>
            </a:extLst>
          </p:cNvPr>
          <p:cNvCxnSpPr>
            <a:cxnSpLocks/>
          </p:cNvCxnSpPr>
          <p:nvPr/>
        </p:nvCxnSpPr>
        <p:spPr>
          <a:xfrm>
            <a:off x="2988778" y="3785969"/>
            <a:ext cx="4457051" cy="0"/>
          </a:xfrm>
          <a:prstGeom prst="line">
            <a:avLst/>
          </a:prstGeom>
          <a:ln w="22225">
            <a:solidFill>
              <a:srgbClr val="AA0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14B8DB7-D576-1151-61BC-044C72EC7865}"/>
              </a:ext>
            </a:extLst>
          </p:cNvPr>
          <p:cNvSpPr txBox="1"/>
          <p:nvPr/>
        </p:nvSpPr>
        <p:spPr>
          <a:xfrm>
            <a:off x="2834821" y="1698924"/>
            <a:ext cx="25510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AA0A2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8000" dirty="0">
              <a:solidFill>
                <a:srgbClr val="AA0A2C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DB736B-60DE-2404-6AD8-EB32B5501162}"/>
              </a:ext>
            </a:extLst>
          </p:cNvPr>
          <p:cNvSpPr txBox="1"/>
          <p:nvPr/>
        </p:nvSpPr>
        <p:spPr>
          <a:xfrm>
            <a:off x="2834817" y="2949717"/>
            <a:ext cx="620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消防安全逃生方法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5A0B6F1-E964-9217-7B7B-321F6F937A76}"/>
              </a:ext>
            </a:extLst>
          </p:cNvPr>
          <p:cNvGrpSpPr/>
          <p:nvPr/>
        </p:nvGrpSpPr>
        <p:grpSpPr>
          <a:xfrm>
            <a:off x="3022156" y="4473110"/>
            <a:ext cx="613920" cy="100758"/>
            <a:chOff x="12945630" y="671283"/>
            <a:chExt cx="613920" cy="10075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BFAA303-9468-BA40-B20B-4D05AE5FCB88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0F986E0-05D4-BD98-D7C5-5BD669F9FDF7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8A278EF-95D3-EC6F-D85A-5EBFDB053397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B3D1C94-91B2-DF6B-177B-7E393A061D19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solidFill>
              <a:srgbClr val="AA0A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5A69FB-6334-18A2-6E0B-2E1486B5FD1D}"/>
              </a:ext>
            </a:extLst>
          </p:cNvPr>
          <p:cNvGrpSpPr/>
          <p:nvPr/>
        </p:nvGrpSpPr>
        <p:grpSpPr>
          <a:xfrm>
            <a:off x="11268930" y="374160"/>
            <a:ext cx="427770" cy="445181"/>
            <a:chOff x="10698321" y="87329"/>
            <a:chExt cx="584479" cy="60826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0555EB4-0FCE-7F7B-0B4F-A9372C3531EF}"/>
                </a:ext>
              </a:extLst>
            </p:cNvPr>
            <p:cNvSpPr/>
            <p:nvPr/>
          </p:nvSpPr>
          <p:spPr>
            <a:xfrm>
              <a:off x="10698321" y="250762"/>
              <a:ext cx="444835" cy="444835"/>
            </a:xfrm>
            <a:prstGeom prst="roundRect">
              <a:avLst/>
            </a:prstGeom>
            <a:solidFill>
              <a:srgbClr val="FEB44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7CEE5BB6-930A-9404-41AD-E6BF64254769}"/>
                </a:ext>
              </a:extLst>
            </p:cNvPr>
            <p:cNvSpPr/>
            <p:nvPr/>
          </p:nvSpPr>
          <p:spPr>
            <a:xfrm>
              <a:off x="10782300" y="87329"/>
              <a:ext cx="500500" cy="500500"/>
            </a:xfrm>
            <a:prstGeom prst="roundRect">
              <a:avLst/>
            </a:prstGeom>
            <a:solidFill>
              <a:srgbClr val="FD9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B630C9D-87C3-810E-27A9-1E9D1EE40D33}"/>
              </a:ext>
            </a:extLst>
          </p:cNvPr>
          <p:cNvSpPr txBox="1"/>
          <p:nvPr/>
        </p:nvSpPr>
        <p:spPr>
          <a:xfrm>
            <a:off x="4277280" y="2403966"/>
            <a:ext cx="358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pc="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FIRE SAFETY ESCAPE METHODS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E0FBCA-DADD-8CBA-2045-9276872DDEBF}"/>
              </a:ext>
            </a:extLst>
          </p:cNvPr>
          <p:cNvSpPr txBox="1"/>
          <p:nvPr/>
        </p:nvSpPr>
        <p:spPr>
          <a:xfrm>
            <a:off x="6487934" y="374160"/>
            <a:ext cx="4534742" cy="37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消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事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需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留</a:t>
            </a:r>
            <a:r>
              <a:rPr lang="en-US" altLang="zh-CN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rgbClr val="C5000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心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0F62F29A-74BE-019C-4ECC-96C18D4E8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125" r="93906">
                        <a14:foregroundMark x1="57500" y1="19750" x2="56250" y2="26250"/>
                        <a14:foregroundMark x1="25591" y1="21661" x2="5000" y2="20250"/>
                        <a14:foregroundMark x1="35853" y1="22364" x2="35313" y2="22327"/>
                        <a14:foregroundMark x1="56094" y1="23750" x2="36314" y2="22396"/>
                        <a14:foregroundMark x1="5000" y1="20250" x2="3125" y2="22250"/>
                        <a14:foregroundMark x1="52656" y1="20750" x2="37188" y2="23250"/>
                        <a14:foregroundMark x1="92869" y1="55563" x2="93906" y2="63750"/>
                        <a14:foregroundMark x1="92418" y1="52000" x2="92843" y2="55357"/>
                        <a14:foregroundMark x1="89063" y1="25500" x2="92418" y2="52000"/>
                        <a14:foregroundMark x1="83323" y1="65396" x2="82656" y2="65500"/>
                        <a14:foregroundMark x1="84807" y1="65165" x2="84622" y2="65194"/>
                        <a14:foregroundMark x1="93906" y1="63750" x2="86638" y2="64881"/>
                        <a14:foregroundMark x1="78750" y1="60250" x2="75938" y2="70500"/>
                        <a14:foregroundMark x1="75938" y1="70500" x2="76094" y2="59250"/>
                        <a14:foregroundMark x1="76094" y1="59250" x2="76719" y2="71000"/>
                        <a14:foregroundMark x1="76719" y1="71000" x2="76719" y2="71750"/>
                        <a14:foregroundMark x1="73750" y1="59500" x2="74688" y2="71000"/>
                        <a14:foregroundMark x1="74688" y1="71000" x2="72969" y2="62000"/>
                        <a14:foregroundMark x1="72969" y1="62000" x2="73281" y2="60500"/>
                        <a14:backgroundMark x1="27813" y1="16250" x2="37500" y2="17000"/>
                        <a14:backgroundMark x1="37500" y1="17000" x2="38125" y2="16500"/>
                        <a14:backgroundMark x1="84375" y1="66250" x2="86094" y2="66250"/>
                        <a14:backgroundMark x1="84688" y1="65750" x2="83750" y2="66250"/>
                        <a14:backgroundMark x1="84844" y1="65750" x2="84531" y2="65750"/>
                        <a14:backgroundMark x1="97500" y1="50750" x2="97031" y2="52250"/>
                        <a14:backgroundMark x1="97031" y1="52000" x2="97031" y2="52000"/>
                        <a14:backgroundMark x1="97031" y1="52250" x2="97656" y2="5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18" y="3351945"/>
            <a:ext cx="5718120" cy="357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96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793</Words>
  <Application>Microsoft Office PowerPoint</Application>
  <PresentationFormat>宽屏</PresentationFormat>
  <Paragraphs>134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思源黑体 CN Heavy</vt:lpstr>
      <vt:lpstr>阿里巴巴普惠体 2.0 55 Regular</vt:lpstr>
      <vt:lpstr>思源黑体 CN Light</vt:lpstr>
      <vt:lpstr>思源黑体 CN Normal</vt:lpstr>
      <vt:lpstr>阿里巴巴普惠体 2.0 65 Medium</vt:lpstr>
      <vt:lpstr>思源黑体 CN Regular</vt:lpstr>
      <vt:lpstr>Arial</vt:lpstr>
      <vt:lpstr>等线</vt:lpstr>
      <vt:lpstr>等线 Light</vt:lpstr>
      <vt:lpstr>思源黑体 CN Medium</vt:lpstr>
      <vt:lpstr>HarmonyOS Sans SC Light</vt:lpstr>
      <vt:lpstr>微软雅黑</vt:lpstr>
      <vt:lpstr>51PPT模板网，www.51pptmoban.com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校园消防安全主题班会活动ppt模板</dc:title>
  <dc:creator>宾入PPT</dc:creator>
  <cp:keywords>51PPT模板网</cp:keywords>
  <cp:lastModifiedBy>Power user</cp:lastModifiedBy>
  <cp:revision>18</cp:revision>
  <dcterms:created xsi:type="dcterms:W3CDTF">2023-04-30T07:07:57Z</dcterms:created>
  <dcterms:modified xsi:type="dcterms:W3CDTF">2023-05-10T14:12:09Z</dcterms:modified>
  <cp:category>51PPT模板网，幻灯片演示模板及素材免费下载！_x000d_
51PPT模板网 唯一访问网址：www.51pptmoban.com</cp:category>
</cp:coreProperties>
</file>