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notesMasterIdLst>
    <p:notesMasterId r:id="rId7"/>
  </p:notesMasterIdLst>
  <p:sldIdLst>
    <p:sldId id="282" r:id="rId2"/>
    <p:sldId id="274" r:id="rId3"/>
    <p:sldId id="271" r:id="rId4"/>
    <p:sldId id="280" r:id="rId5"/>
    <p:sldId id="317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17" userDrawn="1">
          <p15:clr>
            <a:srgbClr val="A4A3A4"/>
          </p15:clr>
        </p15:guide>
        <p15:guide id="2" orient="horz" pos="2183" userDrawn="1">
          <p15:clr>
            <a:srgbClr val="A4A3A4"/>
          </p15:clr>
        </p15:guide>
        <p15:guide id="3" pos="7242" userDrawn="1">
          <p15:clr>
            <a:srgbClr val="A4A3A4"/>
          </p15:clr>
        </p15:guide>
        <p15:guide id="4" pos="438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orient="horz" pos="686" userDrawn="1">
          <p15:clr>
            <a:srgbClr val="A4A3A4"/>
          </p15:clr>
        </p15:guide>
        <p15:guide id="7" orient="horz" pos="799" userDrawn="1">
          <p15:clr>
            <a:srgbClr val="A4A3A4"/>
          </p15:clr>
        </p15:guide>
        <p15:guide id="8" orient="horz" pos="187" userDrawn="1">
          <p15:clr>
            <a:srgbClr val="A4A3A4"/>
          </p15:clr>
        </p15:guide>
        <p15:guide id="9" pos="8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0174FF"/>
    <a:srgbClr val="01AFAF"/>
    <a:srgbClr val="008DB4"/>
    <a:srgbClr val="05D9E0"/>
    <a:srgbClr val="0962A6"/>
    <a:srgbClr val="00ECEC"/>
    <a:srgbClr val="005C75"/>
    <a:srgbClr val="01A9B4"/>
    <a:srgbClr val="0081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910" autoAdjust="0"/>
    <p:restoredTop sz="89026" autoAdjust="0"/>
  </p:normalViewPr>
  <p:slideViewPr>
    <p:cSldViewPr snapToGrid="0">
      <p:cViewPr>
        <p:scale>
          <a:sx n="66" d="100"/>
          <a:sy n="66" d="100"/>
        </p:scale>
        <p:origin x="480" y="450"/>
      </p:cViewPr>
      <p:guideLst>
        <p:guide pos="3817"/>
        <p:guide orient="horz" pos="2183"/>
        <p:guide pos="7242"/>
        <p:guide pos="438"/>
        <p:guide orient="horz" pos="3974"/>
        <p:guide orient="horz" pos="686"/>
        <p:guide orient="horz" pos="799"/>
        <p:guide orient="horz" pos="187"/>
        <p:guide pos="8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A23B58-A3F5-474F-AA2D-573CDAE9D3B6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7392CB-5F3A-43AF-A48E-A5636D716A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2100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VIP</a:t>
            </a:r>
            <a:r>
              <a:rPr kumimoji="1" lang="zh-CN" altLang="en-US" dirty="0"/>
              <a:t>学员五班</a:t>
            </a:r>
            <a:r>
              <a:rPr kumimoji="1" lang="en-US" altLang="zh-CN" dirty="0"/>
              <a:t>-</a:t>
            </a:r>
            <a:r>
              <a:rPr kumimoji="1" lang="zh-CN" altLang="en-US" dirty="0"/>
              <a:t>独钓风雪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7392CB-5F3A-43AF-A48E-A5636D716A8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6334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dirty="0"/>
              <a:t>VIP</a:t>
            </a:r>
            <a:r>
              <a:rPr kumimoji="1" lang="zh-CN" altLang="en-US" dirty="0"/>
              <a:t>学员五班</a:t>
            </a:r>
            <a:r>
              <a:rPr kumimoji="1" lang="en-US" altLang="zh-CN" dirty="0"/>
              <a:t>-</a:t>
            </a:r>
            <a:r>
              <a:rPr kumimoji="1" lang="zh-CN" altLang="en-US" dirty="0"/>
              <a:t>独钓风雪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7392CB-5F3A-43AF-A48E-A5636D716A8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6244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dirty="0"/>
              <a:t>VIP</a:t>
            </a:r>
            <a:r>
              <a:rPr kumimoji="1" lang="zh-CN" altLang="en-US" dirty="0"/>
              <a:t>学员五班</a:t>
            </a:r>
            <a:r>
              <a:rPr kumimoji="1" lang="en-US" altLang="zh-CN" dirty="0"/>
              <a:t>-</a:t>
            </a:r>
            <a:r>
              <a:rPr kumimoji="1" lang="zh-CN" altLang="en-US" dirty="0"/>
              <a:t>独钓风雪</a:t>
            </a:r>
          </a:p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7392CB-5F3A-43AF-A48E-A5636D716A8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1878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dirty="0"/>
              <a:t>VIP</a:t>
            </a:r>
            <a:r>
              <a:rPr kumimoji="1" lang="zh-CN" altLang="en-US" dirty="0"/>
              <a:t>学员五班</a:t>
            </a:r>
            <a:r>
              <a:rPr kumimoji="1" lang="en-US" altLang="zh-CN" dirty="0"/>
              <a:t>-</a:t>
            </a:r>
            <a:r>
              <a:rPr kumimoji="1" lang="zh-CN" altLang="en-US" dirty="0"/>
              <a:t>独钓风雪</a:t>
            </a:r>
          </a:p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7392CB-5F3A-43AF-A48E-A5636D716A8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2613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CB6146-1AF5-4557-8641-2099B0040DC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965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A392D7CE-D254-C43F-D411-5F8A0C95B72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FFFF"/>
              </a:gs>
              <a:gs pos="100000">
                <a:srgbClr val="016DFF">
                  <a:alpha val="80000"/>
                </a:srgbClr>
              </a:gs>
              <a:gs pos="38000">
                <a:sysClr val="windowText" lastClr="000000">
                  <a:alpha val="0"/>
                </a:sysClr>
              </a:gs>
              <a:gs pos="62000">
                <a:sysClr val="windowText" lastClr="000000">
                  <a:alpha val="0"/>
                </a:sys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7814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2ADF08-4D2D-EA3A-F853-A5C1123C29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0F4A8BE-6A26-D45C-6A06-1B5DACCBD4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81DDB07-8FE1-110A-8A81-B2C7848BF4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EBE59-DA1E-4391-A4F8-C294B12690F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E50BB42-9341-DBD8-50C6-4798F92497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69D15B4-9C05-4E87-F713-13CE7DD67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F11B4-E42C-450F-BEF5-EEEF023B98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740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56631FC-36F3-4566-24A0-AED2DE26C6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6711EFF-3A2D-0AC2-B6E1-0BBB2991DA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4533868-BF02-9C6B-9D55-8143F5FC08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EBE59-DA1E-4391-A4F8-C294B12690F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1E9136A-1E79-16C9-0011-7D963B69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D02D08F-3594-C21E-B312-D9E40064C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F11B4-E42C-450F-BEF5-EEEF023B98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4193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0C2F9937-38A2-F092-C823-561D554BE9EA}"/>
              </a:ext>
            </a:extLst>
          </p:cNvPr>
          <p:cNvGrpSpPr/>
          <p:nvPr userDrawn="1"/>
        </p:nvGrpSpPr>
        <p:grpSpPr>
          <a:xfrm>
            <a:off x="1" y="3360471"/>
            <a:ext cx="12193587" cy="3495943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7C7EEFF5-9D65-861A-6257-DD632FBBB9EF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4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5" name="图片 4">
              <a:hlinkClick r:id="rId2"/>
              <a:extLst>
                <a:ext uri="{FF2B5EF4-FFF2-40B4-BE49-F238E27FC236}">
                  <a16:creationId xmlns:a16="http://schemas.microsoft.com/office/drawing/2014/main" id="{9231B879-C3F1-3C5A-3409-E49E9FC0FBA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924674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1D396A-8E6F-7736-70BF-4F0D764E8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FADF7-4F77-209E-3BF6-B719E74F96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290EBBC-8D2E-521B-DB57-DA778EC832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EBE59-DA1E-4391-A4F8-C294B12690F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157412A-5068-6254-23CA-BA0F519BE8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0B1433-795E-35AF-6C6D-29FB7562E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F11B4-E42C-450F-BEF5-EEEF023B98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734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F8957E0-2908-10B4-9290-71DE63EB81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78BE1CF-1EF1-EEBA-74DF-8429D1D555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62167F4-A76F-F806-E905-F46900BA7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EBE59-DA1E-4391-A4F8-C294B12690F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AA4AE01-47FE-FADC-8266-D62BD1C63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78FB9E7-28CE-BF4D-9174-94F555B11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F11B4-E42C-450F-BEF5-EEEF023B98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143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1A607A-1A8D-EF1F-037B-06CA615796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D05688F-72DC-2874-4FFB-E92789ECE2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DD7D375-6672-CDC2-1B7E-EC45446135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9288B80-5392-A8DF-3C23-937F5FFD4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EBE59-DA1E-4391-A4F8-C294B12690F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2BF3931-45BD-A5AE-BBEB-F535BEF88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81A34D8-FA5E-AA38-CFD5-FC297A2A9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F11B4-E42C-450F-BEF5-EEEF023B98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757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BE8F38-67ED-322A-E527-A20674599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FFA84D1-B646-BB07-AF39-33C05ADD41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5737667-A2D6-96C6-6179-FDAA16C590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702A068-77A4-8D42-C069-5124B540E5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019785F-DB62-7991-3766-265FF58164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A4BAD92-229A-6509-315C-64B646236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EBE59-DA1E-4391-A4F8-C294B12690F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8DF3741-89C5-3122-8DB9-33D691AED7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CCDB630-16C3-3B5C-7A6E-0BFF74DAF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F11B4-E42C-450F-BEF5-EEEF023B98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040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65E59C-1FAF-9F64-55CD-4E51BB342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15FF52E-0EAC-AC99-3492-B3B8925A2F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EBE59-DA1E-4391-A4F8-C294B12690F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C77D85A-D36C-3D1B-49C7-CC2467EBA0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B13C145-2844-40B4-2B52-B3CAB3E21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F11B4-E42C-450F-BEF5-EEEF023B98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284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199383E-95AF-8AD1-C2C7-640F75DE90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EBE59-DA1E-4391-A4F8-C294B12690F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027D680-2287-6578-A234-E7DA39863A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BA5242D-AD8B-A7BE-72B0-E03A2AF999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F11B4-E42C-450F-BEF5-EEEF023B98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272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3D881C9-0F75-A36E-FDB6-F22596A5EC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5653361-77D9-2E3D-4F6B-9CC7F27A3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E77D910-6879-7EDF-021C-A43A1BC30F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6651240-845C-6E20-EBB7-4264C16C8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EBE59-DA1E-4391-A4F8-C294B12690F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296C951-3A5C-7BAC-A292-E3704DEE31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4A30B76-FC28-D0F7-6145-DF6DB796A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F11B4-E42C-450F-BEF5-EEEF023B98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626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AB0001-739A-CF7F-E8DD-7F89A3DB5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C85A29-3A46-EED9-0C25-1726536D40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4F21D38-BDDF-6708-C014-42072E32BD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040C416-1797-E929-EA61-4942B2C75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EBE59-DA1E-4391-A4F8-C294B12690F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6FF778A-A134-169D-6D60-0766173C5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82E1301-DF8F-0685-4C37-3874F6BED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F11B4-E42C-450F-BEF5-EEEF023B98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454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E9B7728-BC04-458C-7D31-AF022BECD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4E04971-D8F3-56D3-1438-73F346D3A0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23F0839-34B3-B687-005D-47043B487A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EBE59-DA1E-4391-A4F8-C294B12690F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CF23EAB-5E16-317E-A2D5-4FFF6EE0BD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5390C50-563C-564A-8E81-7FE939A1DE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F11B4-E42C-450F-BEF5-EEEF023B98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080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灯光, 男人, 黑暗, 播放&#10;&#10;描述已自动生成">
            <a:extLst>
              <a:ext uri="{FF2B5EF4-FFF2-40B4-BE49-F238E27FC236}">
                <a16:creationId xmlns:a16="http://schemas.microsoft.com/office/drawing/2014/main" id="{7CB4C630-8FE7-9EF6-2828-28A31C4C56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96685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FCA999F2-6988-BCD6-4240-215AF426B26E}"/>
              </a:ext>
            </a:extLst>
          </p:cNvPr>
          <p:cNvSpPr txBox="1"/>
          <p:nvPr/>
        </p:nvSpPr>
        <p:spPr>
          <a:xfrm>
            <a:off x="2746364" y="1471413"/>
            <a:ext cx="669927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3800" dirty="0">
                <a:gradFill flip="none" rotWithShape="1">
                  <a:gsLst>
                    <a:gs pos="0">
                      <a:schemeClr val="bg1"/>
                    </a:gs>
                    <a:gs pos="46000">
                      <a:srgbClr val="00FFFF"/>
                    </a:gs>
                    <a:gs pos="100000">
                      <a:srgbClr val="0174FF"/>
                    </a:gs>
                  </a:gsLst>
                  <a:path path="circle">
                    <a:fillToRect l="50000" t="130000" r="50000" b="-30000"/>
                  </a:path>
                  <a:tileRect/>
                </a:gradFill>
                <a:latin typeface="YouSheBiaoTiHei" pitchFamily="2" charset="-122"/>
                <a:ea typeface="YouSheBiaoTiHei" pitchFamily="2" charset="-122"/>
              </a:rPr>
              <a:t>未来已来</a:t>
            </a:r>
          </a:p>
        </p:txBody>
      </p:sp>
      <p:pic>
        <p:nvPicPr>
          <p:cNvPr id="6" name="图片 5" descr="黑暗中的灯光&#10;&#10;描述已自动生成">
            <a:extLst>
              <a:ext uri="{FF2B5EF4-FFF2-40B4-BE49-F238E27FC236}">
                <a16:creationId xmlns:a16="http://schemas.microsoft.com/office/drawing/2014/main" id="{B5DA1416-DE37-E6F2-88F7-32B49833FC5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6" t="35122" r="5246" b="35122"/>
          <a:stretch/>
        </p:blipFill>
        <p:spPr>
          <a:xfrm>
            <a:off x="5162191" y="2939563"/>
            <a:ext cx="5472000" cy="419950"/>
          </a:xfrm>
          <a:prstGeom prst="rect">
            <a:avLst/>
          </a:prstGeom>
        </p:spPr>
      </p:pic>
      <p:pic>
        <p:nvPicPr>
          <p:cNvPr id="7" name="图片 6" descr="黑暗中的灯光&#10;&#10;描述已自动生成">
            <a:extLst>
              <a:ext uri="{FF2B5EF4-FFF2-40B4-BE49-F238E27FC236}">
                <a16:creationId xmlns:a16="http://schemas.microsoft.com/office/drawing/2014/main" id="{DDF75F37-655D-8997-EDB6-2FB5DB85413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6" t="35122" r="5246" b="35122"/>
          <a:stretch/>
        </p:blipFill>
        <p:spPr>
          <a:xfrm>
            <a:off x="1617252" y="2939563"/>
            <a:ext cx="5472000" cy="41995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CEAE6C1A-CFA0-D31D-C049-F8BE94112DFE}"/>
              </a:ext>
            </a:extLst>
          </p:cNvPr>
          <p:cNvSpPr txBox="1"/>
          <p:nvPr/>
        </p:nvSpPr>
        <p:spPr>
          <a:xfrm>
            <a:off x="3116633" y="3409007"/>
            <a:ext cx="59587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spc="300" dirty="0">
                <a:gradFill flip="none" rotWithShape="1">
                  <a:gsLst>
                    <a:gs pos="0">
                      <a:srgbClr val="00FCFF"/>
                    </a:gs>
                    <a:gs pos="99000">
                      <a:srgbClr val="0174FF">
                        <a:lumMod val="32000"/>
                        <a:lumOff val="68000"/>
                      </a:srgbClr>
                    </a:gs>
                  </a:gsLst>
                  <a:lin ang="0" scaled="1"/>
                  <a:tileRect/>
                </a:gradFill>
                <a:latin typeface="ziticqtezhanti" panose="02000500000000000000" pitchFamily="2" charset="-122"/>
                <a:ea typeface="ziticqtezhanti" panose="02000500000000000000" pitchFamily="2" charset="-122"/>
              </a:rPr>
              <a:t>AI</a:t>
            </a:r>
            <a:r>
              <a:rPr lang="zh-CN" altLang="en-US" sz="3600" b="1" spc="300" dirty="0">
                <a:gradFill flip="none" rotWithShape="1">
                  <a:gsLst>
                    <a:gs pos="0">
                      <a:srgbClr val="00FCFF"/>
                    </a:gs>
                    <a:gs pos="99000">
                      <a:srgbClr val="0174FF">
                        <a:lumMod val="32000"/>
                        <a:lumOff val="68000"/>
                      </a:srgbClr>
                    </a:gs>
                  </a:gsLst>
                  <a:lin ang="0" scaled="1"/>
                  <a:tileRect/>
                </a:gradFill>
                <a:latin typeface="ziticqtezhanti" panose="02000500000000000000" pitchFamily="2" charset="-122"/>
                <a:ea typeface="ziticqtezhanti" panose="02000500000000000000" pitchFamily="2" charset="-122"/>
              </a:rPr>
              <a:t>时代</a:t>
            </a:r>
            <a:r>
              <a:rPr lang="en-US" altLang="zh-CN" sz="3600" b="1" spc="300" dirty="0">
                <a:gradFill flip="none" rotWithShape="1">
                  <a:gsLst>
                    <a:gs pos="0">
                      <a:srgbClr val="00FCFF"/>
                    </a:gs>
                    <a:gs pos="99000">
                      <a:srgbClr val="0174FF">
                        <a:lumMod val="32000"/>
                        <a:lumOff val="68000"/>
                      </a:srgbClr>
                    </a:gs>
                  </a:gsLst>
                  <a:lin ang="0" scaled="1"/>
                  <a:tileRect/>
                </a:gradFill>
                <a:latin typeface="ziticqtezhanti" panose="02000500000000000000" pitchFamily="2" charset="-122"/>
                <a:ea typeface="ziticqtezhanti" panose="02000500000000000000" pitchFamily="2" charset="-122"/>
              </a:rPr>
              <a:t>PPT</a:t>
            </a:r>
            <a:r>
              <a:rPr lang="zh-CN" altLang="en-US" sz="3600" b="1" spc="300" dirty="0">
                <a:gradFill flip="none" rotWithShape="1">
                  <a:gsLst>
                    <a:gs pos="0">
                      <a:srgbClr val="00FCFF"/>
                    </a:gs>
                    <a:gs pos="99000">
                      <a:srgbClr val="0174FF">
                        <a:lumMod val="32000"/>
                        <a:lumOff val="68000"/>
                      </a:srgbClr>
                    </a:gs>
                  </a:gsLst>
                  <a:lin ang="0" scaled="1"/>
                  <a:tileRect/>
                </a:gradFill>
                <a:latin typeface="ziticqtezhanti" panose="02000500000000000000" pitchFamily="2" charset="-122"/>
                <a:ea typeface="ziticqtezhanti" panose="02000500000000000000" pitchFamily="2" charset="-122"/>
              </a:rPr>
              <a:t>制作魔法书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55450D9-75FE-0AFB-6484-800DE1A3E4C9}"/>
              </a:ext>
            </a:extLst>
          </p:cNvPr>
          <p:cNvSpPr txBox="1"/>
          <p:nvPr/>
        </p:nvSpPr>
        <p:spPr>
          <a:xfrm>
            <a:off x="1770006" y="5640533"/>
            <a:ext cx="8651988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accent5">
                    <a:lumMod val="20000"/>
                    <a:lumOff val="80000"/>
                  </a:schemeClr>
                </a:solidFill>
                <a:latin typeface="Source Han Sans SC Light" panose="020B0300000000000000" pitchFamily="34" charset="-128"/>
                <a:ea typeface="Source Han Sans SC Light" panose="020B0300000000000000" pitchFamily="34" charset="-128"/>
              </a:rPr>
              <a:t>人工智能的发展将以指数级增长，奇点已然降临。 </a:t>
            </a:r>
            <a:r>
              <a:rPr lang="en-US" altLang="zh-CN" sz="1200" spc="300" dirty="0">
                <a:solidFill>
                  <a:schemeClr val="accent5">
                    <a:lumMod val="20000"/>
                    <a:lumOff val="80000"/>
                  </a:schemeClr>
                </a:solidFill>
                <a:latin typeface="Source Han Sans SC Light" panose="020B0300000000000000" pitchFamily="34" charset="-128"/>
                <a:ea typeface="Source Han Sans SC Light" panose="020B0300000000000000" pitchFamily="34" charset="-128"/>
              </a:rPr>
              <a:t>          </a:t>
            </a:r>
            <a:endParaRPr lang="zh-CN" altLang="en-US" sz="1200" spc="300" dirty="0">
              <a:solidFill>
                <a:schemeClr val="accent5">
                  <a:lumMod val="20000"/>
                  <a:lumOff val="80000"/>
                </a:schemeClr>
              </a:solidFill>
              <a:latin typeface="Source Han Sans SC Light" panose="020B0300000000000000" pitchFamily="34" charset="-128"/>
              <a:ea typeface="Source Han Sans SC Light" panose="020B0300000000000000" pitchFamily="34" charset="-128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6A44C20-364D-692E-DB8B-166998D89B8D}"/>
              </a:ext>
            </a:extLst>
          </p:cNvPr>
          <p:cNvSpPr txBox="1"/>
          <p:nvPr/>
        </p:nvSpPr>
        <p:spPr>
          <a:xfrm>
            <a:off x="6931035" y="6008467"/>
            <a:ext cx="118705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accent1">
                    <a:lumMod val="20000"/>
                    <a:lumOff val="80000"/>
                  </a:schemeClr>
                </a:solidFill>
                <a:latin typeface="Source Han Sans SC Light" panose="020B0300000000000000" pitchFamily="34" charset="-128"/>
                <a:ea typeface="Source Han Sans SC Light" panose="020B0300000000000000" pitchFamily="34" charset="-128"/>
              </a:rPr>
              <a:t>《</a:t>
            </a:r>
            <a:r>
              <a:rPr lang="zh-CN" altLang="en-US" sz="1400" dirty="0">
                <a:solidFill>
                  <a:schemeClr val="accent1">
                    <a:lumMod val="20000"/>
                    <a:lumOff val="80000"/>
                  </a:schemeClr>
                </a:solidFill>
                <a:latin typeface="Source Han Sans SC Light" panose="020B0300000000000000" pitchFamily="34" charset="-128"/>
                <a:ea typeface="Source Han Sans SC Light" panose="020B0300000000000000" pitchFamily="34" charset="-128"/>
              </a:rPr>
              <a:t>未来简史</a:t>
            </a:r>
            <a:r>
              <a:rPr lang="en-US" altLang="zh-CN" sz="1400" dirty="0">
                <a:solidFill>
                  <a:schemeClr val="accent1">
                    <a:lumMod val="20000"/>
                    <a:lumOff val="80000"/>
                  </a:schemeClr>
                </a:solidFill>
                <a:latin typeface="Source Han Sans SC Light" panose="020B0300000000000000" pitchFamily="34" charset="-128"/>
                <a:ea typeface="Source Han Sans SC Light" panose="020B0300000000000000" pitchFamily="34" charset="-128"/>
              </a:rPr>
              <a:t>》</a:t>
            </a:r>
            <a:endParaRPr lang="zh-CN" altLang="en-US" sz="1400" dirty="0">
              <a:latin typeface="Source Han Sans SC Light" panose="020B0300000000000000" pitchFamily="34" charset="-128"/>
              <a:ea typeface="Source Han Sans SC Light" panose="020B0300000000000000" pitchFamily="34" charset="-128"/>
            </a:endParaRPr>
          </a:p>
        </p:txBody>
      </p:sp>
      <p:cxnSp>
        <p:nvCxnSpPr>
          <p:cNvPr id="17" name="直线连接符 16">
            <a:extLst>
              <a:ext uri="{FF2B5EF4-FFF2-40B4-BE49-F238E27FC236}">
                <a16:creationId xmlns:a16="http://schemas.microsoft.com/office/drawing/2014/main" id="{FD10C380-EEF5-2314-2D87-C5BBF88DA737}"/>
              </a:ext>
            </a:extLst>
          </p:cNvPr>
          <p:cNvCxnSpPr>
            <a:cxnSpLocks/>
          </p:cNvCxnSpPr>
          <p:nvPr/>
        </p:nvCxnSpPr>
        <p:spPr>
          <a:xfrm>
            <a:off x="6467710" y="6162355"/>
            <a:ext cx="510032" cy="0"/>
          </a:xfrm>
          <a:prstGeom prst="line">
            <a:avLst/>
          </a:prstGeom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 descr="图形用户界面, 网站&#10;&#10;描述已自动生成">
            <a:extLst>
              <a:ext uri="{FF2B5EF4-FFF2-40B4-BE49-F238E27FC236}">
                <a16:creationId xmlns:a16="http://schemas.microsoft.com/office/drawing/2014/main" id="{0C4383B4-0462-4B68-DE6A-13495B4174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6181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同侧圆角矩形 30">
            <a:extLst>
              <a:ext uri="{FF2B5EF4-FFF2-40B4-BE49-F238E27FC236}">
                <a16:creationId xmlns:a16="http://schemas.microsoft.com/office/drawing/2014/main" id="{E4368E70-4101-5C82-4EF9-70677F308D0E}"/>
              </a:ext>
            </a:extLst>
          </p:cNvPr>
          <p:cNvSpPr/>
          <p:nvPr/>
        </p:nvSpPr>
        <p:spPr>
          <a:xfrm rot="5400000">
            <a:off x="9057516" y="543800"/>
            <a:ext cx="756000" cy="4348794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0187FF">
                  <a:alpha val="0"/>
                </a:srgbClr>
              </a:gs>
              <a:gs pos="50000">
                <a:srgbClr val="0187FF">
                  <a:lumMod val="90000"/>
                  <a:lumOff val="1000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F475270-CFB3-721E-3ACE-DC63E74AC370}"/>
              </a:ext>
            </a:extLst>
          </p:cNvPr>
          <p:cNvSpPr txBox="1"/>
          <p:nvPr/>
        </p:nvSpPr>
        <p:spPr>
          <a:xfrm>
            <a:off x="1313467" y="452354"/>
            <a:ext cx="52020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gradFill flip="none" rotWithShape="1">
                  <a:gsLst>
                    <a:gs pos="0">
                      <a:srgbClr val="00FFFF">
                        <a:lumMod val="32803"/>
                        <a:lumOff val="67197"/>
                      </a:srgbClr>
                    </a:gs>
                    <a:gs pos="100000">
                      <a:schemeClr val="bg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dirty="0"/>
              <a:t>AI</a:t>
            </a:r>
            <a:r>
              <a:rPr lang="zh-CN" altLang="en-US" dirty="0"/>
              <a:t>将如何改变我们的工作和生活</a:t>
            </a:r>
          </a:p>
        </p:txBody>
      </p:sp>
      <p:sp>
        <p:nvSpPr>
          <p:cNvPr id="30" name="同侧圆角矩形 29">
            <a:extLst>
              <a:ext uri="{FF2B5EF4-FFF2-40B4-BE49-F238E27FC236}">
                <a16:creationId xmlns:a16="http://schemas.microsoft.com/office/drawing/2014/main" id="{36DF66B5-7CB0-122C-797F-774DA1E19DD0}"/>
              </a:ext>
            </a:extLst>
          </p:cNvPr>
          <p:cNvSpPr/>
          <p:nvPr/>
        </p:nvSpPr>
        <p:spPr>
          <a:xfrm rot="5400000">
            <a:off x="5369478" y="543801"/>
            <a:ext cx="756000" cy="434879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01AFF9">
                  <a:alpha val="0"/>
                </a:srgbClr>
              </a:gs>
              <a:gs pos="50000">
                <a:srgbClr val="01AFF9"/>
              </a:gs>
            </a:gsLst>
            <a:lin ang="162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同侧圆角矩形 1">
            <a:extLst>
              <a:ext uri="{FF2B5EF4-FFF2-40B4-BE49-F238E27FC236}">
                <a16:creationId xmlns:a16="http://schemas.microsoft.com/office/drawing/2014/main" id="{4C7A3F22-D774-8306-4C86-3E418BF2F59E}"/>
              </a:ext>
            </a:extLst>
          </p:cNvPr>
          <p:cNvSpPr/>
          <p:nvPr/>
        </p:nvSpPr>
        <p:spPr>
          <a:xfrm rot="5400000">
            <a:off x="1702902" y="637294"/>
            <a:ext cx="756000" cy="4161808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00FCFF">
                  <a:alpha val="0"/>
                </a:srgbClr>
              </a:gs>
              <a:gs pos="50000">
                <a:srgbClr val="00FCFF">
                  <a:lumMod val="87000"/>
                </a:srgb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圆角矩形 2">
            <a:extLst>
              <a:ext uri="{FF2B5EF4-FFF2-40B4-BE49-F238E27FC236}">
                <a16:creationId xmlns:a16="http://schemas.microsoft.com/office/drawing/2014/main" id="{BC7D8CE3-745D-776F-4714-AAF8262C6AE3}"/>
              </a:ext>
            </a:extLst>
          </p:cNvPr>
          <p:cNvSpPr/>
          <p:nvPr/>
        </p:nvSpPr>
        <p:spPr>
          <a:xfrm>
            <a:off x="695325" y="3449260"/>
            <a:ext cx="3186864" cy="828000"/>
          </a:xfrm>
          <a:prstGeom prst="roundRect">
            <a:avLst>
              <a:gd name="adj" fmla="val 8368"/>
            </a:avLst>
          </a:prstGeom>
          <a:solidFill>
            <a:srgbClr val="00FCFF">
              <a:alpha val="2980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圆角矩形 34">
            <a:extLst>
              <a:ext uri="{FF2B5EF4-FFF2-40B4-BE49-F238E27FC236}">
                <a16:creationId xmlns:a16="http://schemas.microsoft.com/office/drawing/2014/main" id="{B49B86FA-428C-5312-3F53-B66C547220D0}"/>
              </a:ext>
            </a:extLst>
          </p:cNvPr>
          <p:cNvSpPr/>
          <p:nvPr/>
        </p:nvSpPr>
        <p:spPr>
          <a:xfrm>
            <a:off x="695325" y="4451871"/>
            <a:ext cx="3186864" cy="828000"/>
          </a:xfrm>
          <a:prstGeom prst="roundRect">
            <a:avLst>
              <a:gd name="adj" fmla="val 8368"/>
            </a:avLst>
          </a:prstGeom>
          <a:solidFill>
            <a:srgbClr val="00FCFF">
              <a:alpha val="2980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" name="圆角矩形 37">
            <a:extLst>
              <a:ext uri="{FF2B5EF4-FFF2-40B4-BE49-F238E27FC236}">
                <a16:creationId xmlns:a16="http://schemas.microsoft.com/office/drawing/2014/main" id="{0B1C702A-4A15-BE7A-BB00-8EE4415932DE}"/>
              </a:ext>
            </a:extLst>
          </p:cNvPr>
          <p:cNvSpPr/>
          <p:nvPr/>
        </p:nvSpPr>
        <p:spPr>
          <a:xfrm>
            <a:off x="695325" y="5470524"/>
            <a:ext cx="3186864" cy="828000"/>
          </a:xfrm>
          <a:prstGeom prst="roundRect">
            <a:avLst>
              <a:gd name="adj" fmla="val 8368"/>
            </a:avLst>
          </a:prstGeom>
          <a:solidFill>
            <a:srgbClr val="00FCFF">
              <a:alpha val="2980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" name="圆角矩形 40">
            <a:extLst>
              <a:ext uri="{FF2B5EF4-FFF2-40B4-BE49-F238E27FC236}">
                <a16:creationId xmlns:a16="http://schemas.microsoft.com/office/drawing/2014/main" id="{8A8E4FF5-D877-152B-1291-3A418E9BF287}"/>
              </a:ext>
            </a:extLst>
          </p:cNvPr>
          <p:cNvSpPr/>
          <p:nvPr/>
        </p:nvSpPr>
        <p:spPr>
          <a:xfrm>
            <a:off x="4499178" y="3449260"/>
            <a:ext cx="3186864" cy="828000"/>
          </a:xfrm>
          <a:prstGeom prst="roundRect">
            <a:avLst>
              <a:gd name="adj" fmla="val 8368"/>
            </a:avLst>
          </a:prstGeom>
          <a:solidFill>
            <a:srgbClr val="00FCFF">
              <a:alpha val="2980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圆角矩形 46">
            <a:extLst>
              <a:ext uri="{FF2B5EF4-FFF2-40B4-BE49-F238E27FC236}">
                <a16:creationId xmlns:a16="http://schemas.microsoft.com/office/drawing/2014/main" id="{9CD793DE-0AEF-412A-DA94-9ACDA0867493}"/>
              </a:ext>
            </a:extLst>
          </p:cNvPr>
          <p:cNvSpPr/>
          <p:nvPr/>
        </p:nvSpPr>
        <p:spPr>
          <a:xfrm>
            <a:off x="4499178" y="4451871"/>
            <a:ext cx="3186864" cy="828000"/>
          </a:xfrm>
          <a:prstGeom prst="roundRect">
            <a:avLst>
              <a:gd name="adj" fmla="val 8368"/>
            </a:avLst>
          </a:prstGeom>
          <a:solidFill>
            <a:srgbClr val="00FCFF">
              <a:alpha val="2980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0" name="圆角矩形 49">
            <a:extLst>
              <a:ext uri="{FF2B5EF4-FFF2-40B4-BE49-F238E27FC236}">
                <a16:creationId xmlns:a16="http://schemas.microsoft.com/office/drawing/2014/main" id="{B648F8A1-8A54-2C5C-2830-2BB599872D87}"/>
              </a:ext>
            </a:extLst>
          </p:cNvPr>
          <p:cNvSpPr/>
          <p:nvPr/>
        </p:nvSpPr>
        <p:spPr>
          <a:xfrm>
            <a:off x="4499178" y="5470524"/>
            <a:ext cx="3186864" cy="828000"/>
          </a:xfrm>
          <a:prstGeom prst="roundRect">
            <a:avLst>
              <a:gd name="adj" fmla="val 8368"/>
            </a:avLst>
          </a:prstGeom>
          <a:solidFill>
            <a:srgbClr val="00FCFF">
              <a:alpha val="2980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5" name="圆角矩形 54">
            <a:extLst>
              <a:ext uri="{FF2B5EF4-FFF2-40B4-BE49-F238E27FC236}">
                <a16:creationId xmlns:a16="http://schemas.microsoft.com/office/drawing/2014/main" id="{C63C9AEE-A090-C128-6020-EC3C093E28A5}"/>
              </a:ext>
            </a:extLst>
          </p:cNvPr>
          <p:cNvSpPr/>
          <p:nvPr/>
        </p:nvSpPr>
        <p:spPr>
          <a:xfrm>
            <a:off x="8302955" y="3449260"/>
            <a:ext cx="3186864" cy="828000"/>
          </a:xfrm>
          <a:prstGeom prst="roundRect">
            <a:avLst>
              <a:gd name="adj" fmla="val 8368"/>
            </a:avLst>
          </a:prstGeom>
          <a:solidFill>
            <a:srgbClr val="00FCFF">
              <a:alpha val="2980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6" name="圆角矩形 55">
            <a:extLst>
              <a:ext uri="{FF2B5EF4-FFF2-40B4-BE49-F238E27FC236}">
                <a16:creationId xmlns:a16="http://schemas.microsoft.com/office/drawing/2014/main" id="{153C97A2-1068-1890-B1B5-9008DAFDAB7A}"/>
              </a:ext>
            </a:extLst>
          </p:cNvPr>
          <p:cNvSpPr/>
          <p:nvPr/>
        </p:nvSpPr>
        <p:spPr>
          <a:xfrm>
            <a:off x="8305954" y="4466303"/>
            <a:ext cx="3186864" cy="1846653"/>
          </a:xfrm>
          <a:prstGeom prst="roundRect">
            <a:avLst>
              <a:gd name="adj" fmla="val 3156"/>
            </a:avLst>
          </a:prstGeom>
          <a:solidFill>
            <a:srgbClr val="00FCFF">
              <a:alpha val="2980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0F2A4BE6-2A3E-4351-4557-BA0F0BAFF24C}"/>
              </a:ext>
            </a:extLst>
          </p:cNvPr>
          <p:cNvSpPr txBox="1"/>
          <p:nvPr/>
        </p:nvSpPr>
        <p:spPr>
          <a:xfrm>
            <a:off x="1711734" y="3977862"/>
            <a:ext cx="1414385" cy="2728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zh-CN" sz="1000" kern="100" dirty="0">
                <a:solidFill>
                  <a:schemeClr val="bg1"/>
                </a:solidFill>
                <a:effectLst/>
                <a:latin typeface="Source Han Sans SC Light" panose="020B0300000000000000" pitchFamily="34" charset="-128"/>
                <a:ea typeface="Source Han Sans SC Light" panose="020B0300000000000000" pitchFamily="34" charset="-128"/>
                <a:cs typeface="Times New Roman" panose="02020603050405020304" pitchFamily="18" charset="0"/>
              </a:rPr>
              <a:t>奠定了</a:t>
            </a:r>
            <a:r>
              <a:rPr lang="en-US" altLang="zh-CN" sz="1000" kern="100" dirty="0">
                <a:solidFill>
                  <a:schemeClr val="bg1"/>
                </a:solidFill>
                <a:effectLst/>
                <a:latin typeface="Source Han Sans SC Light" panose="020B0300000000000000" pitchFamily="34" charset="-128"/>
                <a:ea typeface="Source Han Sans SC Light" panose="020B0300000000000000" pitchFamily="34" charset="-128"/>
                <a:cs typeface="Times New Roman" panose="02020603050405020304" pitchFamily="18" charset="0"/>
              </a:rPr>
              <a:t>AI</a:t>
            </a:r>
            <a:r>
              <a:rPr lang="zh-CN" altLang="zh-CN" sz="1000" kern="100" dirty="0">
                <a:solidFill>
                  <a:schemeClr val="bg1"/>
                </a:solidFill>
                <a:effectLst/>
                <a:latin typeface="Source Han Sans SC Light" panose="020B0300000000000000" pitchFamily="34" charset="-128"/>
                <a:ea typeface="Source Han Sans SC Light" panose="020B0300000000000000" pitchFamily="34" charset="-128"/>
                <a:cs typeface="Times New Roman" panose="02020603050405020304" pitchFamily="18" charset="0"/>
              </a:rPr>
              <a:t>研究的基础</a:t>
            </a:r>
            <a:endParaRPr lang="en-US" altLang="zh-CN" sz="1000" kern="100" dirty="0">
              <a:solidFill>
                <a:schemeClr val="bg1"/>
              </a:solidFill>
              <a:effectLst/>
              <a:latin typeface="Source Han Sans SC Light" panose="020B0300000000000000" pitchFamily="34" charset="-128"/>
              <a:ea typeface="Source Han Sans SC Light" panose="020B0300000000000000" pitchFamily="34" charset="-128"/>
              <a:cs typeface="Times New Roman" panose="02020603050405020304" pitchFamily="18" charset="0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36C700BB-854A-B495-A177-FA0D84737F2A}"/>
              </a:ext>
            </a:extLst>
          </p:cNvPr>
          <p:cNvSpPr txBox="1"/>
          <p:nvPr/>
        </p:nvSpPr>
        <p:spPr>
          <a:xfrm>
            <a:off x="1711734" y="3488651"/>
            <a:ext cx="838507" cy="294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zh-CN" sz="1200" kern="100" dirty="0">
                <a:gradFill>
                  <a:gsLst>
                    <a:gs pos="0">
                      <a:srgbClr val="00FCFF"/>
                    </a:gs>
                    <a:gs pos="100000">
                      <a:srgbClr val="0187FF"/>
                    </a:gs>
                  </a:gsLst>
                  <a:lin ang="2700000" scaled="1"/>
                </a:gra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图灵提出</a:t>
            </a:r>
            <a:endParaRPr lang="en-US" altLang="zh-CN" sz="1200" kern="100" dirty="0">
              <a:gradFill>
                <a:gsLst>
                  <a:gs pos="0">
                    <a:srgbClr val="00FCFF"/>
                  </a:gs>
                  <a:gs pos="100000">
                    <a:srgbClr val="0187FF"/>
                  </a:gs>
                </a:gsLst>
                <a:lin ang="2700000" scaled="1"/>
              </a:gradFill>
              <a:effectLst/>
              <a:latin typeface="思源黑体 CN Bold" panose="020B0800000000000000" pitchFamily="34" charset="-122"/>
              <a:ea typeface="思源黑体 CN Bold" panose="020B08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7901AAD4-E146-D935-D695-8FFEEE94097C}"/>
              </a:ext>
            </a:extLst>
          </p:cNvPr>
          <p:cNvSpPr txBox="1"/>
          <p:nvPr/>
        </p:nvSpPr>
        <p:spPr>
          <a:xfrm>
            <a:off x="1591597" y="3692531"/>
            <a:ext cx="1452716" cy="29456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200" kern="100">
                <a:solidFill>
                  <a:schemeClr val="bg1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defRPr>
            </a:lvl1pPr>
          </a:lstStyle>
          <a:p>
            <a:r>
              <a:rPr lang="en-US" altLang="zh-CN" dirty="0">
                <a:gradFill>
                  <a:gsLst>
                    <a:gs pos="0">
                      <a:srgbClr val="00FCFF"/>
                    </a:gs>
                    <a:gs pos="100000">
                      <a:srgbClr val="0187FF"/>
                    </a:gs>
                  </a:gsLst>
                  <a:lin ang="2700000" scaled="1"/>
                </a:gradFill>
              </a:rPr>
              <a:t>“</a:t>
            </a:r>
            <a:r>
              <a:rPr lang="zh-CN" altLang="zh-CN" dirty="0">
                <a:gradFill>
                  <a:gsLst>
                    <a:gs pos="0">
                      <a:srgbClr val="00FCFF"/>
                    </a:gs>
                    <a:gs pos="100000">
                      <a:srgbClr val="0187FF"/>
                    </a:gs>
                  </a:gsLst>
                  <a:lin ang="2700000" scaled="1"/>
                </a:gradFill>
              </a:rPr>
              <a:t>图灵测试</a:t>
            </a:r>
            <a:r>
              <a:rPr lang="en-US" altLang="zh-CN" dirty="0">
                <a:gradFill>
                  <a:gsLst>
                    <a:gs pos="0">
                      <a:srgbClr val="00FCFF"/>
                    </a:gs>
                    <a:gs pos="100000">
                      <a:srgbClr val="0187FF"/>
                    </a:gs>
                  </a:gsLst>
                  <a:lin ang="2700000" scaled="1"/>
                </a:gradFill>
              </a:rPr>
              <a:t>”</a:t>
            </a:r>
            <a:r>
              <a:rPr lang="zh-CN" altLang="zh-CN" dirty="0">
                <a:gradFill>
                  <a:gsLst>
                    <a:gs pos="0">
                      <a:srgbClr val="00FCFF"/>
                    </a:gs>
                    <a:gs pos="100000">
                      <a:srgbClr val="0187FF"/>
                    </a:gs>
                  </a:gsLst>
                  <a:lin ang="2700000" scaled="1"/>
                </a:gradFill>
              </a:rPr>
              <a:t>概念</a:t>
            </a:r>
            <a:endParaRPr lang="zh-CN" altLang="en-US" dirty="0">
              <a:gradFill>
                <a:gsLst>
                  <a:gs pos="0">
                    <a:srgbClr val="00FCFF"/>
                  </a:gs>
                  <a:gs pos="100000">
                    <a:srgbClr val="0187FF"/>
                  </a:gs>
                </a:gsLst>
                <a:lin ang="2700000" scaled="1"/>
              </a:gradFill>
            </a:endParaRPr>
          </a:p>
        </p:txBody>
      </p:sp>
      <p:sp>
        <p:nvSpPr>
          <p:cNvPr id="4" name="圆角矩形 3">
            <a:extLst>
              <a:ext uri="{FF2B5EF4-FFF2-40B4-BE49-F238E27FC236}">
                <a16:creationId xmlns:a16="http://schemas.microsoft.com/office/drawing/2014/main" id="{623DEE67-34BE-8439-8B32-3BFB4659A5F9}"/>
              </a:ext>
            </a:extLst>
          </p:cNvPr>
          <p:cNvSpPr>
            <a:spLocks noChangeAspect="1"/>
          </p:cNvSpPr>
          <p:nvPr/>
        </p:nvSpPr>
        <p:spPr>
          <a:xfrm>
            <a:off x="786139" y="3538486"/>
            <a:ext cx="648000" cy="648000"/>
          </a:xfrm>
          <a:prstGeom prst="roundRect">
            <a:avLst>
              <a:gd name="adj" fmla="val 6708"/>
            </a:avLst>
          </a:prstGeom>
          <a:gradFill flip="none" rotWithShape="1">
            <a:gsLst>
              <a:gs pos="0">
                <a:srgbClr val="00FCFF"/>
              </a:gs>
              <a:gs pos="100000">
                <a:srgbClr val="0187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423AF54B-BD36-28E6-A4FB-5AC4692F0B87}"/>
              </a:ext>
            </a:extLst>
          </p:cNvPr>
          <p:cNvSpPr txBox="1"/>
          <p:nvPr/>
        </p:nvSpPr>
        <p:spPr>
          <a:xfrm>
            <a:off x="864237" y="3585442"/>
            <a:ext cx="492443" cy="787789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Bahnschrift" panose="020B0502040204020203" pitchFamily="34" charset="0"/>
              </a:rPr>
              <a:t>1950</a:t>
            </a:r>
            <a:endParaRPr lang="zh-CN" altLang="en-US" sz="2000" dirty="0">
              <a:solidFill>
                <a:schemeClr val="bg1"/>
              </a:solidFill>
              <a:latin typeface="Bahnschrift" panose="020B0502040204020203" pitchFamily="34" charset="0"/>
            </a:endParaRPr>
          </a:p>
        </p:txBody>
      </p:sp>
      <p:sp>
        <p:nvSpPr>
          <p:cNvPr id="62" name="圆角矩形 61">
            <a:extLst>
              <a:ext uri="{FF2B5EF4-FFF2-40B4-BE49-F238E27FC236}">
                <a16:creationId xmlns:a16="http://schemas.microsoft.com/office/drawing/2014/main" id="{AAC8DA4D-580A-718B-FF90-CAAEF0433A4C}"/>
              </a:ext>
            </a:extLst>
          </p:cNvPr>
          <p:cNvSpPr>
            <a:spLocks noChangeAspect="1"/>
          </p:cNvSpPr>
          <p:nvPr/>
        </p:nvSpPr>
        <p:spPr>
          <a:xfrm>
            <a:off x="786139" y="4541097"/>
            <a:ext cx="648000" cy="648000"/>
          </a:xfrm>
          <a:prstGeom prst="roundRect">
            <a:avLst>
              <a:gd name="adj" fmla="val 6708"/>
            </a:avLst>
          </a:prstGeom>
          <a:gradFill flip="none" rotWithShape="1">
            <a:gsLst>
              <a:gs pos="0">
                <a:srgbClr val="00FCFF"/>
              </a:gs>
              <a:gs pos="100000">
                <a:srgbClr val="0187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9BFFF7F2-EC32-8E69-1A26-7883F0558850}"/>
              </a:ext>
            </a:extLst>
          </p:cNvPr>
          <p:cNvSpPr txBox="1"/>
          <p:nvPr/>
        </p:nvSpPr>
        <p:spPr>
          <a:xfrm>
            <a:off x="864237" y="4582492"/>
            <a:ext cx="492443" cy="787789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Bahnschrift" panose="020B0502040204020203" pitchFamily="34" charset="0"/>
              </a:rPr>
              <a:t>1956</a:t>
            </a:r>
            <a:endParaRPr lang="zh-CN" altLang="en-US" sz="2000" dirty="0">
              <a:solidFill>
                <a:schemeClr val="bg1"/>
              </a:solidFill>
              <a:latin typeface="Bahnschrift" panose="020B0502040204020203" pitchFamily="34" charset="0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1C38F09A-3ACA-6E32-9677-C2071EF32002}"/>
              </a:ext>
            </a:extLst>
          </p:cNvPr>
          <p:cNvSpPr txBox="1"/>
          <p:nvPr/>
        </p:nvSpPr>
        <p:spPr>
          <a:xfrm>
            <a:off x="1711734" y="4788516"/>
            <a:ext cx="1765096" cy="4729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050" kern="100">
                <a:solidFill>
                  <a:schemeClr val="bg1"/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zh-CN" sz="1000" dirty="0">
                <a:latin typeface="Source Han Sans SC Light" panose="020B0300000000000000" pitchFamily="34" charset="-128"/>
                <a:ea typeface="Source Han Sans SC Light" panose="020B0300000000000000" pitchFamily="34" charset="-128"/>
              </a:rPr>
              <a:t>达特茅斯会议，</a:t>
            </a:r>
            <a:endParaRPr lang="en-US" altLang="zh-CN" sz="1000" dirty="0">
              <a:latin typeface="Source Han Sans SC Light" panose="020B0300000000000000" pitchFamily="34" charset="-128"/>
              <a:ea typeface="Source Han Sans SC Light" panose="020B0300000000000000" pitchFamily="34" charset="-128"/>
            </a:endParaRPr>
          </a:p>
          <a:p>
            <a:r>
              <a:rPr lang="zh-CN" altLang="zh-CN" sz="1000" dirty="0">
                <a:latin typeface="Source Han Sans SC Light" panose="020B0300000000000000" pitchFamily="34" charset="-128"/>
                <a:ea typeface="Source Han Sans SC Light" panose="020B0300000000000000" pitchFamily="34" charset="-128"/>
              </a:rPr>
              <a:t>正式提出</a:t>
            </a:r>
            <a:r>
              <a:rPr lang="en-US" altLang="zh-CN" sz="1000" dirty="0">
                <a:latin typeface="Source Han Sans SC Light" panose="020B0300000000000000" pitchFamily="34" charset="-128"/>
                <a:ea typeface="Source Han Sans SC Light" panose="020B0300000000000000" pitchFamily="34" charset="-128"/>
              </a:rPr>
              <a:t>"</a:t>
            </a:r>
            <a:r>
              <a:rPr lang="zh-CN" altLang="zh-CN" sz="1000" dirty="0">
                <a:latin typeface="Source Han Sans SC Light" panose="020B0300000000000000" pitchFamily="34" charset="-128"/>
                <a:ea typeface="Source Han Sans SC Light" panose="020B0300000000000000" pitchFamily="34" charset="-128"/>
              </a:rPr>
              <a:t>人工智能</a:t>
            </a:r>
            <a:r>
              <a:rPr lang="en-US" altLang="zh-CN" sz="1000" dirty="0">
                <a:latin typeface="Source Han Sans SC Light" panose="020B0300000000000000" pitchFamily="34" charset="-128"/>
                <a:ea typeface="Source Han Sans SC Light" panose="020B0300000000000000" pitchFamily="34" charset="-128"/>
              </a:rPr>
              <a:t>”</a:t>
            </a:r>
            <a:r>
              <a:rPr lang="zh-CN" altLang="zh-CN" sz="1000" dirty="0">
                <a:latin typeface="Source Han Sans SC Light" panose="020B0300000000000000" pitchFamily="34" charset="-128"/>
                <a:ea typeface="Source Han Sans SC Light" panose="020B0300000000000000" pitchFamily="34" charset="-128"/>
              </a:rPr>
              <a:t>概念</a:t>
            </a:r>
            <a:endParaRPr lang="zh-CN" altLang="en-US" sz="1000" dirty="0">
              <a:latin typeface="Source Han Sans SC Light" panose="020B0300000000000000" pitchFamily="34" charset="-128"/>
              <a:ea typeface="Source Han Sans SC Light" panose="020B0300000000000000" pitchFamily="34" charset="-128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FA045FE7-4C6E-2D5E-7646-489F03A6758B}"/>
              </a:ext>
            </a:extLst>
          </p:cNvPr>
          <p:cNvSpPr txBox="1"/>
          <p:nvPr/>
        </p:nvSpPr>
        <p:spPr>
          <a:xfrm>
            <a:off x="1591597" y="4496356"/>
            <a:ext cx="1445341" cy="29456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200" kern="100">
                <a:solidFill>
                  <a:schemeClr val="bg1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defRPr>
            </a:lvl1pPr>
          </a:lstStyle>
          <a:p>
            <a:r>
              <a:rPr lang="en-US" altLang="zh-CN" dirty="0">
                <a:gradFill>
                  <a:gsLst>
                    <a:gs pos="0">
                      <a:srgbClr val="00FCFF"/>
                    </a:gs>
                    <a:gs pos="100000">
                      <a:srgbClr val="0187FF"/>
                    </a:gs>
                  </a:gsLst>
                  <a:lin ang="2700000" scaled="1"/>
                </a:gradFill>
              </a:rPr>
              <a:t>“</a:t>
            </a:r>
            <a:r>
              <a:rPr lang="zh-CN" altLang="zh-CN" dirty="0">
                <a:gradFill>
                  <a:gsLst>
                    <a:gs pos="0">
                      <a:srgbClr val="00FCFF"/>
                    </a:gs>
                    <a:gs pos="100000">
                      <a:srgbClr val="0187FF"/>
                    </a:gs>
                  </a:gsLst>
                  <a:lin ang="2700000" scaled="1"/>
                </a:gradFill>
              </a:rPr>
              <a:t>人工智能</a:t>
            </a:r>
            <a:r>
              <a:rPr lang="en-US" altLang="zh-CN" dirty="0">
                <a:gradFill>
                  <a:gsLst>
                    <a:gs pos="0">
                      <a:srgbClr val="00FCFF"/>
                    </a:gs>
                    <a:gs pos="100000">
                      <a:srgbClr val="0187FF"/>
                    </a:gs>
                  </a:gsLst>
                  <a:lin ang="2700000" scaled="1"/>
                </a:gradFill>
              </a:rPr>
              <a:t>”</a:t>
            </a:r>
            <a:r>
              <a:rPr lang="zh-CN" altLang="zh-CN" dirty="0">
                <a:gradFill>
                  <a:gsLst>
                    <a:gs pos="0">
                      <a:srgbClr val="00FCFF"/>
                    </a:gs>
                    <a:gs pos="100000">
                      <a:srgbClr val="0187FF"/>
                    </a:gs>
                  </a:gsLst>
                  <a:lin ang="2700000" scaled="1"/>
                </a:gradFill>
              </a:rPr>
              <a:t>概念</a:t>
            </a:r>
            <a:endParaRPr lang="zh-CN" altLang="en-US" dirty="0">
              <a:gradFill>
                <a:gsLst>
                  <a:gs pos="0">
                    <a:srgbClr val="00FCFF"/>
                  </a:gs>
                  <a:gs pos="100000">
                    <a:srgbClr val="0187FF"/>
                  </a:gs>
                </a:gsLst>
                <a:lin ang="2700000" scaled="1"/>
              </a:gradFill>
            </a:endParaRPr>
          </a:p>
        </p:txBody>
      </p:sp>
      <p:sp>
        <p:nvSpPr>
          <p:cNvPr id="66" name="圆角矩形 65">
            <a:extLst>
              <a:ext uri="{FF2B5EF4-FFF2-40B4-BE49-F238E27FC236}">
                <a16:creationId xmlns:a16="http://schemas.microsoft.com/office/drawing/2014/main" id="{8B26751E-5E5F-8DF3-8614-90CE5DFB259D}"/>
              </a:ext>
            </a:extLst>
          </p:cNvPr>
          <p:cNvSpPr>
            <a:spLocks noChangeAspect="1"/>
          </p:cNvSpPr>
          <p:nvPr/>
        </p:nvSpPr>
        <p:spPr>
          <a:xfrm>
            <a:off x="786139" y="5559750"/>
            <a:ext cx="648000" cy="648000"/>
          </a:xfrm>
          <a:prstGeom prst="roundRect">
            <a:avLst>
              <a:gd name="adj" fmla="val 6708"/>
            </a:avLst>
          </a:prstGeom>
          <a:gradFill flip="none" rotWithShape="1">
            <a:gsLst>
              <a:gs pos="0">
                <a:srgbClr val="00FCFF"/>
              </a:gs>
              <a:gs pos="100000">
                <a:srgbClr val="0187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8312C038-3AE8-9D2D-F967-A962C36F0A02}"/>
              </a:ext>
            </a:extLst>
          </p:cNvPr>
          <p:cNvSpPr txBox="1"/>
          <p:nvPr/>
        </p:nvSpPr>
        <p:spPr>
          <a:xfrm>
            <a:off x="1733766" y="5890735"/>
            <a:ext cx="1534391" cy="27289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050" kern="100">
                <a:solidFill>
                  <a:schemeClr val="bg1"/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zh-CN" sz="1000" dirty="0">
                <a:latin typeface="Source Han Sans SC Light" panose="020B0300000000000000" pitchFamily="34" charset="-128"/>
                <a:ea typeface="Source Han Sans SC Light" panose="020B0300000000000000" pitchFamily="34" charset="-128"/>
              </a:rPr>
              <a:t>成为</a:t>
            </a:r>
            <a:r>
              <a:rPr lang="en-US" altLang="zh-CN" sz="1000" dirty="0">
                <a:latin typeface="Source Han Sans SC Light" panose="020B0300000000000000" pitchFamily="34" charset="-128"/>
                <a:ea typeface="Source Han Sans SC Light" panose="020B0300000000000000" pitchFamily="34" charset="-128"/>
              </a:rPr>
              <a:t>AI</a:t>
            </a:r>
            <a:r>
              <a:rPr lang="zh-CN" altLang="zh-CN" sz="1000" dirty="0">
                <a:latin typeface="Source Han Sans SC Light" panose="020B0300000000000000" pitchFamily="34" charset="-128"/>
                <a:ea typeface="Source Han Sans SC Light" panose="020B0300000000000000" pitchFamily="34" charset="-128"/>
              </a:rPr>
              <a:t>的重要研究方向</a:t>
            </a:r>
            <a:endParaRPr lang="zh-CN" altLang="en-US" sz="1000" dirty="0">
              <a:latin typeface="Source Han Sans SC Light" panose="020B0300000000000000" pitchFamily="34" charset="-128"/>
              <a:ea typeface="Source Han Sans SC Light" panose="020B0300000000000000" pitchFamily="34" charset="-128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0680CC9F-E242-B7C3-958F-A8E010B55846}"/>
              </a:ext>
            </a:extLst>
          </p:cNvPr>
          <p:cNvSpPr txBox="1"/>
          <p:nvPr/>
        </p:nvSpPr>
        <p:spPr>
          <a:xfrm>
            <a:off x="864237" y="5607876"/>
            <a:ext cx="492443" cy="756000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Bahnschrift" panose="020B0502040204020203" pitchFamily="34" charset="0"/>
              </a:defRPr>
            </a:lvl1pPr>
          </a:lstStyle>
          <a:p>
            <a:r>
              <a:rPr lang="en-US" altLang="zh-CN" sz="2000" dirty="0"/>
              <a:t>1970</a:t>
            </a:r>
            <a:endParaRPr lang="zh-CN" altLang="en-US" sz="2000" dirty="0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6EFA1556-B7B6-BB32-3FFA-11F3844CF726}"/>
              </a:ext>
            </a:extLst>
          </p:cNvPr>
          <p:cNvSpPr txBox="1"/>
          <p:nvPr/>
        </p:nvSpPr>
        <p:spPr>
          <a:xfrm>
            <a:off x="1719577" y="5611524"/>
            <a:ext cx="1135625" cy="29456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200" kern="100">
                <a:solidFill>
                  <a:schemeClr val="bg1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zh-CN" dirty="0">
                <a:gradFill>
                  <a:gsLst>
                    <a:gs pos="0">
                      <a:srgbClr val="00FCFF"/>
                    </a:gs>
                    <a:gs pos="100000">
                      <a:srgbClr val="0187FF"/>
                    </a:gs>
                  </a:gsLst>
                  <a:lin ang="2700000" scaled="1"/>
                </a:gradFill>
              </a:rPr>
              <a:t>专家系统兴起</a:t>
            </a:r>
            <a:endParaRPr lang="en-US" altLang="zh-CN" dirty="0">
              <a:gradFill>
                <a:gsLst>
                  <a:gs pos="0">
                    <a:srgbClr val="00FCFF"/>
                  </a:gs>
                  <a:gs pos="100000">
                    <a:srgbClr val="0187FF"/>
                  </a:gs>
                </a:gsLst>
                <a:lin ang="2700000" scaled="1"/>
              </a:gradFill>
            </a:endParaRPr>
          </a:p>
        </p:txBody>
      </p:sp>
      <p:sp>
        <p:nvSpPr>
          <p:cNvPr id="73" name="圆角矩形 72">
            <a:extLst>
              <a:ext uri="{FF2B5EF4-FFF2-40B4-BE49-F238E27FC236}">
                <a16:creationId xmlns:a16="http://schemas.microsoft.com/office/drawing/2014/main" id="{B204764F-851F-DA45-8925-473929040C0B}"/>
              </a:ext>
            </a:extLst>
          </p:cNvPr>
          <p:cNvSpPr>
            <a:spLocks noChangeAspect="1"/>
          </p:cNvSpPr>
          <p:nvPr/>
        </p:nvSpPr>
        <p:spPr>
          <a:xfrm>
            <a:off x="4581113" y="3538486"/>
            <a:ext cx="648000" cy="648000"/>
          </a:xfrm>
          <a:prstGeom prst="roundRect">
            <a:avLst>
              <a:gd name="adj" fmla="val 6708"/>
            </a:avLst>
          </a:prstGeom>
          <a:gradFill flip="none" rotWithShape="1">
            <a:gsLst>
              <a:gs pos="0">
                <a:srgbClr val="00FCFF"/>
              </a:gs>
              <a:gs pos="100000">
                <a:srgbClr val="0187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080E6905-06E5-0FDD-C3E3-049E99E0776A}"/>
              </a:ext>
            </a:extLst>
          </p:cNvPr>
          <p:cNvSpPr txBox="1"/>
          <p:nvPr/>
        </p:nvSpPr>
        <p:spPr>
          <a:xfrm>
            <a:off x="4659211" y="3585442"/>
            <a:ext cx="492443" cy="787789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Bahnschrift" panose="020B0502040204020203" pitchFamily="34" charset="0"/>
              </a:rPr>
              <a:t>1997</a:t>
            </a:r>
            <a:endParaRPr lang="zh-CN" altLang="en-US" sz="2000" dirty="0">
              <a:solidFill>
                <a:schemeClr val="bg1"/>
              </a:solidFill>
              <a:latin typeface="Bahnschrift" panose="020B0502040204020203" pitchFamily="34" charset="0"/>
            </a:endParaRPr>
          </a:p>
        </p:txBody>
      </p:sp>
      <p:sp>
        <p:nvSpPr>
          <p:cNvPr id="75" name="圆角矩形 74">
            <a:extLst>
              <a:ext uri="{FF2B5EF4-FFF2-40B4-BE49-F238E27FC236}">
                <a16:creationId xmlns:a16="http://schemas.microsoft.com/office/drawing/2014/main" id="{9962A56F-C43D-7657-23DE-69F2AE83BB14}"/>
              </a:ext>
            </a:extLst>
          </p:cNvPr>
          <p:cNvSpPr>
            <a:spLocks noChangeAspect="1"/>
          </p:cNvSpPr>
          <p:nvPr/>
        </p:nvSpPr>
        <p:spPr>
          <a:xfrm>
            <a:off x="4581113" y="4541097"/>
            <a:ext cx="648000" cy="648000"/>
          </a:xfrm>
          <a:prstGeom prst="roundRect">
            <a:avLst>
              <a:gd name="adj" fmla="val 6708"/>
            </a:avLst>
          </a:prstGeom>
          <a:gradFill flip="none" rotWithShape="1">
            <a:gsLst>
              <a:gs pos="0">
                <a:srgbClr val="00FCFF"/>
              </a:gs>
              <a:gs pos="100000">
                <a:srgbClr val="0187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67306B24-F835-CDC9-646F-A37617B90666}"/>
              </a:ext>
            </a:extLst>
          </p:cNvPr>
          <p:cNvSpPr txBox="1"/>
          <p:nvPr/>
        </p:nvSpPr>
        <p:spPr>
          <a:xfrm>
            <a:off x="4597655" y="4630618"/>
            <a:ext cx="553998" cy="787789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Bahnschrift" panose="020B0502040204020203" pitchFamily="34" charset="0"/>
              </a:rPr>
              <a:t>2011</a:t>
            </a:r>
            <a:endParaRPr lang="zh-CN" altLang="en-US" sz="2000" dirty="0">
              <a:solidFill>
                <a:schemeClr val="bg1"/>
              </a:solidFill>
              <a:latin typeface="Bahnschrift" panose="020B0502040204020203" pitchFamily="34" charset="0"/>
            </a:endParaRPr>
          </a:p>
        </p:txBody>
      </p:sp>
      <p:sp>
        <p:nvSpPr>
          <p:cNvPr id="79" name="圆角矩形 78">
            <a:extLst>
              <a:ext uri="{FF2B5EF4-FFF2-40B4-BE49-F238E27FC236}">
                <a16:creationId xmlns:a16="http://schemas.microsoft.com/office/drawing/2014/main" id="{607A88E0-F7C5-3822-494B-E982BF21CFDA}"/>
              </a:ext>
            </a:extLst>
          </p:cNvPr>
          <p:cNvSpPr>
            <a:spLocks noChangeAspect="1"/>
          </p:cNvSpPr>
          <p:nvPr/>
        </p:nvSpPr>
        <p:spPr>
          <a:xfrm>
            <a:off x="4581113" y="5559750"/>
            <a:ext cx="648000" cy="648000"/>
          </a:xfrm>
          <a:prstGeom prst="roundRect">
            <a:avLst>
              <a:gd name="adj" fmla="val 6708"/>
            </a:avLst>
          </a:prstGeom>
          <a:gradFill flip="none" rotWithShape="1">
            <a:gsLst>
              <a:gs pos="0">
                <a:srgbClr val="00FCFF"/>
              </a:gs>
              <a:gs pos="100000">
                <a:srgbClr val="0187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4EB9CD12-5EBA-5BEA-F2B6-1CB1C5C35C9C}"/>
              </a:ext>
            </a:extLst>
          </p:cNvPr>
          <p:cNvSpPr txBox="1"/>
          <p:nvPr/>
        </p:nvSpPr>
        <p:spPr>
          <a:xfrm>
            <a:off x="4659211" y="5607876"/>
            <a:ext cx="492443" cy="756000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Bahnschrift" panose="020B0502040204020203" pitchFamily="34" charset="0"/>
              </a:defRPr>
            </a:lvl1pPr>
          </a:lstStyle>
          <a:p>
            <a:r>
              <a:rPr lang="en-US" altLang="zh-CN" sz="2000" dirty="0"/>
              <a:t>2016</a:t>
            </a:r>
            <a:endParaRPr lang="zh-CN" altLang="en-US" sz="2000" dirty="0"/>
          </a:p>
        </p:txBody>
      </p:sp>
      <p:sp>
        <p:nvSpPr>
          <p:cNvPr id="86" name="圆角矩形 85">
            <a:extLst>
              <a:ext uri="{FF2B5EF4-FFF2-40B4-BE49-F238E27FC236}">
                <a16:creationId xmlns:a16="http://schemas.microsoft.com/office/drawing/2014/main" id="{CE129B1F-9050-7B5C-D1F6-89795AE2B930}"/>
              </a:ext>
            </a:extLst>
          </p:cNvPr>
          <p:cNvSpPr>
            <a:spLocks noChangeAspect="1"/>
          </p:cNvSpPr>
          <p:nvPr/>
        </p:nvSpPr>
        <p:spPr>
          <a:xfrm>
            <a:off x="8389171" y="3538486"/>
            <a:ext cx="648000" cy="648000"/>
          </a:xfrm>
          <a:prstGeom prst="roundRect">
            <a:avLst>
              <a:gd name="adj" fmla="val 6708"/>
            </a:avLst>
          </a:prstGeom>
          <a:gradFill flip="none" rotWithShape="1">
            <a:gsLst>
              <a:gs pos="0">
                <a:srgbClr val="00FCFF"/>
              </a:gs>
              <a:gs pos="100000">
                <a:srgbClr val="0187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2ED9C1FC-792E-5663-3ACE-27762BC67EBF}"/>
              </a:ext>
            </a:extLst>
          </p:cNvPr>
          <p:cNvSpPr txBox="1"/>
          <p:nvPr/>
        </p:nvSpPr>
        <p:spPr>
          <a:xfrm>
            <a:off x="8467269" y="3553358"/>
            <a:ext cx="492443" cy="787789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Bahnschrift" panose="020B0502040204020203" pitchFamily="34" charset="0"/>
              </a:rPr>
              <a:t>2022</a:t>
            </a:r>
            <a:endParaRPr lang="zh-CN" altLang="en-US" sz="2000" dirty="0">
              <a:solidFill>
                <a:schemeClr val="bg1"/>
              </a:solidFill>
              <a:latin typeface="Bahnschrift" panose="020B0502040204020203" pitchFamily="34" charset="0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48987BC1-FA11-0BC2-3602-77851FA36C8D}"/>
              </a:ext>
            </a:extLst>
          </p:cNvPr>
          <p:cNvSpPr txBox="1"/>
          <p:nvPr/>
        </p:nvSpPr>
        <p:spPr>
          <a:xfrm>
            <a:off x="9367239" y="3726392"/>
            <a:ext cx="1458380" cy="4729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050" kern="100">
                <a:solidFill>
                  <a:schemeClr val="bg1"/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zh-CN" sz="1000" dirty="0">
                <a:latin typeface="Source Han Sans SC Light" panose="020B0300000000000000" pitchFamily="34" charset="-128"/>
                <a:ea typeface="Source Han Sans SC Light" panose="020B0300000000000000" pitchFamily="34" charset="-128"/>
              </a:rPr>
              <a:t>展现了</a:t>
            </a:r>
            <a:r>
              <a:rPr lang="en-US" altLang="zh-CN" sz="1000" dirty="0">
                <a:latin typeface="Source Han Sans SC Light" panose="020B0300000000000000" pitchFamily="34" charset="-128"/>
                <a:ea typeface="Source Han Sans SC Light" panose="020B0300000000000000" pitchFamily="34" charset="-128"/>
              </a:rPr>
              <a:t>AI</a:t>
            </a:r>
            <a:r>
              <a:rPr lang="zh-CN" altLang="zh-CN" sz="1000" dirty="0">
                <a:latin typeface="Source Han Sans SC Light" panose="020B0300000000000000" pitchFamily="34" charset="-128"/>
                <a:ea typeface="Source Han Sans SC Light" panose="020B0300000000000000" pitchFamily="34" charset="-128"/>
              </a:rPr>
              <a:t>在自然语言</a:t>
            </a:r>
            <a:endParaRPr lang="en-US" altLang="zh-CN" sz="1000" dirty="0">
              <a:latin typeface="Source Han Sans SC Light" panose="020B0300000000000000" pitchFamily="34" charset="-128"/>
              <a:ea typeface="Source Han Sans SC Light" panose="020B0300000000000000" pitchFamily="34" charset="-128"/>
            </a:endParaRPr>
          </a:p>
          <a:p>
            <a:r>
              <a:rPr lang="zh-CN" altLang="zh-CN" sz="1000" dirty="0">
                <a:latin typeface="Source Han Sans SC Light" panose="020B0300000000000000" pitchFamily="34" charset="-128"/>
                <a:ea typeface="Source Han Sans SC Light" panose="020B0300000000000000" pitchFamily="34" charset="-128"/>
              </a:rPr>
              <a:t>生成领域的巨大突破</a:t>
            </a:r>
            <a:endParaRPr lang="zh-CN" altLang="en-US" sz="1000" dirty="0">
              <a:latin typeface="Source Han Sans SC Light" panose="020B0300000000000000" pitchFamily="34" charset="-128"/>
              <a:ea typeface="Source Han Sans SC Light" panose="020B0300000000000000" pitchFamily="34" charset="-128"/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5F5F7849-C9DF-E523-C558-77717B8BAF2F}"/>
              </a:ext>
            </a:extLst>
          </p:cNvPr>
          <p:cNvSpPr txBox="1"/>
          <p:nvPr/>
        </p:nvSpPr>
        <p:spPr>
          <a:xfrm>
            <a:off x="9367239" y="3447866"/>
            <a:ext cx="1095378" cy="29456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200" kern="100">
                <a:solidFill>
                  <a:schemeClr val="bg1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defRPr>
            </a:lvl1pPr>
          </a:lstStyle>
          <a:p>
            <a:r>
              <a:rPr lang="en-US" altLang="zh-CN" dirty="0">
                <a:gradFill>
                  <a:gsLst>
                    <a:gs pos="0">
                      <a:srgbClr val="00FCFF"/>
                    </a:gs>
                    <a:gs pos="100000">
                      <a:srgbClr val="0187FF"/>
                    </a:gs>
                  </a:gsLst>
                  <a:lin ang="2700000" scaled="1"/>
                </a:gradFill>
              </a:rPr>
              <a:t>GPT-4</a:t>
            </a:r>
            <a:r>
              <a:rPr lang="zh-CN" altLang="zh-CN" dirty="0">
                <a:gradFill>
                  <a:gsLst>
                    <a:gs pos="0">
                      <a:srgbClr val="00FCFF"/>
                    </a:gs>
                    <a:gs pos="100000">
                      <a:srgbClr val="0187FF"/>
                    </a:gs>
                  </a:gsLst>
                  <a:lin ang="2700000" scaled="1"/>
                </a:gradFill>
              </a:rPr>
              <a:t>问世</a:t>
            </a:r>
            <a:endParaRPr lang="zh-CN" altLang="en-US" dirty="0">
              <a:gradFill>
                <a:gsLst>
                  <a:gs pos="0">
                    <a:srgbClr val="00FCFF"/>
                  </a:gs>
                  <a:gs pos="100000">
                    <a:srgbClr val="0187FF"/>
                  </a:gs>
                </a:gsLst>
                <a:lin ang="2700000" scaled="1"/>
              </a:gradFill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BD8E9C7E-7E67-46B4-EA13-ED6D0FFF7707}"/>
              </a:ext>
            </a:extLst>
          </p:cNvPr>
          <p:cNvSpPr txBox="1"/>
          <p:nvPr/>
        </p:nvSpPr>
        <p:spPr>
          <a:xfrm>
            <a:off x="5488045" y="5436217"/>
            <a:ext cx="1879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200" kern="100">
                <a:solidFill>
                  <a:schemeClr val="bg1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>
                <a:gradFill>
                  <a:gsLst>
                    <a:gs pos="0">
                      <a:srgbClr val="00FCFF"/>
                    </a:gs>
                    <a:gs pos="100000">
                      <a:srgbClr val="0187FF"/>
                    </a:gs>
                  </a:gsLst>
                  <a:lin ang="2700000" scaled="1"/>
                </a:gradFill>
              </a:rPr>
              <a:t>AlphaGo</a:t>
            </a:r>
            <a:r>
              <a:rPr lang="zh-CN" altLang="zh-CN" dirty="0">
                <a:gradFill>
                  <a:gsLst>
                    <a:gs pos="0">
                      <a:srgbClr val="00FCFF"/>
                    </a:gs>
                    <a:gs pos="100000">
                      <a:srgbClr val="0187FF"/>
                    </a:gs>
                  </a:gsLst>
                  <a:lin ang="2700000" scaled="1"/>
                </a:gradFill>
              </a:rPr>
              <a:t>战胜</a:t>
            </a:r>
            <a:endParaRPr lang="en-US" altLang="zh-CN" dirty="0">
              <a:gradFill>
                <a:gsLst>
                  <a:gs pos="0">
                    <a:srgbClr val="00FCFF"/>
                  </a:gs>
                  <a:gs pos="100000">
                    <a:srgbClr val="0187FF"/>
                  </a:gs>
                </a:gsLst>
                <a:lin ang="2700000" scaled="1"/>
              </a:gradFill>
            </a:endParaRPr>
          </a:p>
          <a:p>
            <a:pPr>
              <a:lnSpc>
                <a:spcPct val="100000"/>
              </a:lnSpc>
            </a:pPr>
            <a:r>
              <a:rPr lang="zh-CN" altLang="zh-CN" dirty="0">
                <a:gradFill>
                  <a:gsLst>
                    <a:gs pos="0">
                      <a:srgbClr val="00FCFF"/>
                    </a:gs>
                    <a:gs pos="100000">
                      <a:srgbClr val="0187FF"/>
                    </a:gs>
                  </a:gsLst>
                  <a:lin ang="2700000" scaled="1"/>
                </a:gradFill>
              </a:rPr>
              <a:t>围棋世界冠军李世石</a:t>
            </a:r>
            <a:endParaRPr lang="en-US" altLang="zh-CN" dirty="0">
              <a:gradFill>
                <a:gsLst>
                  <a:gs pos="0">
                    <a:srgbClr val="00FCFF"/>
                  </a:gs>
                  <a:gs pos="100000">
                    <a:srgbClr val="0187FF"/>
                  </a:gs>
                </a:gsLst>
                <a:lin ang="2700000" scaled="1"/>
              </a:gradFill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AF087F3C-C6D4-897A-EB59-08AC005158A2}"/>
              </a:ext>
            </a:extLst>
          </p:cNvPr>
          <p:cNvSpPr txBox="1"/>
          <p:nvPr/>
        </p:nvSpPr>
        <p:spPr>
          <a:xfrm>
            <a:off x="5488044" y="5827736"/>
            <a:ext cx="2010035" cy="4729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050" kern="100">
                <a:solidFill>
                  <a:schemeClr val="bg1"/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zh-CN" sz="1000" dirty="0">
                <a:latin typeface="Source Han Sans SC Light" panose="020B0300000000000000" pitchFamily="34" charset="-128"/>
                <a:ea typeface="Source Han Sans SC Light" panose="020B0300000000000000" pitchFamily="34" charset="-128"/>
              </a:rPr>
              <a:t>展现</a:t>
            </a:r>
            <a:r>
              <a:rPr lang="en-US" altLang="zh-CN" sz="1000" dirty="0">
                <a:latin typeface="Source Han Sans SC Light" panose="020B0300000000000000" pitchFamily="34" charset="-128"/>
                <a:ea typeface="Source Han Sans SC Light" panose="020B0300000000000000" pitchFamily="34" charset="-128"/>
              </a:rPr>
              <a:t>AI</a:t>
            </a:r>
            <a:r>
              <a:rPr lang="zh-CN" altLang="zh-CN" sz="1000" dirty="0">
                <a:latin typeface="Source Han Sans SC Light" panose="020B0300000000000000" pitchFamily="34" charset="-128"/>
                <a:ea typeface="Source Han Sans SC Light" panose="020B0300000000000000" pitchFamily="34" charset="-128"/>
              </a:rPr>
              <a:t>在围棋等</a:t>
            </a:r>
            <a:endParaRPr lang="en-US" altLang="zh-CN" sz="1000" dirty="0">
              <a:latin typeface="Source Han Sans SC Light" panose="020B0300000000000000" pitchFamily="34" charset="-128"/>
              <a:ea typeface="Source Han Sans SC Light" panose="020B0300000000000000" pitchFamily="34" charset="-128"/>
            </a:endParaRPr>
          </a:p>
          <a:p>
            <a:r>
              <a:rPr lang="zh-CN" altLang="zh-CN" sz="1000" dirty="0">
                <a:latin typeface="Source Han Sans SC Light" panose="020B0300000000000000" pitchFamily="34" charset="-128"/>
                <a:ea typeface="Source Han Sans SC Light" panose="020B0300000000000000" pitchFamily="34" charset="-128"/>
              </a:rPr>
              <a:t>高度复杂游戏领域的强大实力</a:t>
            </a:r>
            <a:endParaRPr lang="zh-CN" altLang="en-US" sz="1000" dirty="0">
              <a:latin typeface="Source Han Sans SC Light" panose="020B0300000000000000" pitchFamily="34" charset="-128"/>
              <a:ea typeface="Source Han Sans SC Light" panose="020B0300000000000000" pitchFamily="34" charset="-128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207E2D22-1FA1-4F71-607C-49FB3982F7B4}"/>
              </a:ext>
            </a:extLst>
          </p:cNvPr>
          <p:cNvSpPr txBox="1"/>
          <p:nvPr/>
        </p:nvSpPr>
        <p:spPr>
          <a:xfrm>
            <a:off x="5441678" y="4448182"/>
            <a:ext cx="1912508" cy="29456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200" kern="100">
                <a:solidFill>
                  <a:schemeClr val="bg1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defRPr>
            </a:lvl1pPr>
          </a:lstStyle>
          <a:p>
            <a:r>
              <a:rPr lang="en-US" altLang="zh-CN" dirty="0">
                <a:gradFill>
                  <a:gsLst>
                    <a:gs pos="0">
                      <a:srgbClr val="00FCFF"/>
                    </a:gs>
                    <a:gs pos="100000">
                      <a:srgbClr val="0187FF"/>
                    </a:gs>
                  </a:gsLst>
                  <a:lin ang="2700000" scaled="1"/>
                </a:gradFill>
              </a:rPr>
              <a:t>IBM</a:t>
            </a:r>
            <a:r>
              <a:rPr lang="zh-CN" altLang="zh-CN" dirty="0">
                <a:gradFill>
                  <a:gsLst>
                    <a:gs pos="0">
                      <a:srgbClr val="00FCFF"/>
                    </a:gs>
                    <a:gs pos="100000">
                      <a:srgbClr val="0187FF"/>
                    </a:gs>
                  </a:gsLst>
                  <a:lin ang="2700000" scaled="1"/>
                </a:gradFill>
              </a:rPr>
              <a:t>的沃森战胜</a:t>
            </a:r>
            <a:endParaRPr lang="en-US" altLang="zh-CN" dirty="0">
              <a:gradFill>
                <a:gsLst>
                  <a:gs pos="0">
                    <a:srgbClr val="00FCFF"/>
                  </a:gs>
                  <a:gs pos="100000">
                    <a:srgbClr val="0187FF"/>
                  </a:gs>
                </a:gsLst>
                <a:lin ang="2700000" scaled="1"/>
              </a:gradFill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DF85DC41-C3D3-4DD8-71FC-06BAB873FB59}"/>
              </a:ext>
            </a:extLst>
          </p:cNvPr>
          <p:cNvSpPr txBox="1"/>
          <p:nvPr/>
        </p:nvSpPr>
        <p:spPr>
          <a:xfrm>
            <a:off x="5466392" y="4918260"/>
            <a:ext cx="2189791" cy="28193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050" kern="100">
                <a:solidFill>
                  <a:schemeClr val="bg1"/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zh-CN" sz="1000" dirty="0">
                <a:latin typeface="Source Han Sans SC Light" panose="020B0300000000000000" pitchFamily="34" charset="-128"/>
                <a:ea typeface="Source Han Sans SC Light" panose="020B0300000000000000" pitchFamily="34" charset="-128"/>
              </a:rPr>
              <a:t>展现</a:t>
            </a:r>
            <a:r>
              <a:rPr lang="en-US" altLang="zh-CN" sz="1000" dirty="0">
                <a:latin typeface="Source Han Sans SC Light" panose="020B0300000000000000" pitchFamily="34" charset="-128"/>
                <a:ea typeface="Source Han Sans SC Light" panose="020B0300000000000000" pitchFamily="34" charset="-128"/>
              </a:rPr>
              <a:t>AI</a:t>
            </a:r>
            <a:r>
              <a:rPr lang="zh-CN" altLang="zh-CN" sz="1000" dirty="0">
                <a:latin typeface="Source Han Sans SC Light" panose="020B0300000000000000" pitchFamily="34" charset="-128"/>
                <a:ea typeface="Source Han Sans SC Light" panose="020B0300000000000000" pitchFamily="34" charset="-128"/>
              </a:rPr>
              <a:t>在自然语言处理领域的潜力</a:t>
            </a:r>
            <a:endParaRPr lang="zh-CN" altLang="en-US" sz="1000" dirty="0">
              <a:latin typeface="Source Han Sans SC Light" panose="020B0300000000000000" pitchFamily="34" charset="-128"/>
              <a:ea typeface="Source Han Sans SC Light" panose="020B0300000000000000" pitchFamily="34" charset="-128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B29C700D-15F7-CAC5-8526-9A3E86AB806D}"/>
              </a:ext>
            </a:extLst>
          </p:cNvPr>
          <p:cNvSpPr txBox="1"/>
          <p:nvPr/>
        </p:nvSpPr>
        <p:spPr>
          <a:xfrm>
            <a:off x="5370529" y="4645182"/>
            <a:ext cx="1887793" cy="29456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200" kern="100">
                <a:solidFill>
                  <a:schemeClr val="bg1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defRPr>
            </a:lvl1pPr>
          </a:lstStyle>
          <a:p>
            <a:pPr algn="l"/>
            <a:r>
              <a:rPr lang="zh-CN" altLang="zh-CN" dirty="0">
                <a:gradFill>
                  <a:gsLst>
                    <a:gs pos="0">
                      <a:srgbClr val="00FCFF"/>
                    </a:gs>
                    <a:gs pos="100000">
                      <a:srgbClr val="0187FF"/>
                    </a:gs>
                  </a:gsLst>
                  <a:lin ang="2700000" scaled="1"/>
                </a:gradFill>
              </a:rPr>
              <a:t>《危险边缘》的人类冠军</a:t>
            </a:r>
            <a:endParaRPr lang="en-US" altLang="zh-CN" dirty="0">
              <a:gradFill>
                <a:gsLst>
                  <a:gs pos="0">
                    <a:srgbClr val="00FCFF"/>
                  </a:gs>
                  <a:gs pos="100000">
                    <a:srgbClr val="0187FF"/>
                  </a:gs>
                </a:gsLst>
                <a:lin ang="2700000" scaled="1"/>
              </a:gradFill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6B82BDF5-D7F8-3606-D1DC-5A334B58B347}"/>
              </a:ext>
            </a:extLst>
          </p:cNvPr>
          <p:cNvSpPr txBox="1"/>
          <p:nvPr/>
        </p:nvSpPr>
        <p:spPr>
          <a:xfrm>
            <a:off x="5437762" y="3491300"/>
            <a:ext cx="1847238" cy="29456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kern="100">
                <a:solidFill>
                  <a:schemeClr val="bg1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defRPr>
            </a:lvl1pPr>
          </a:lstStyle>
          <a:p>
            <a:r>
              <a:rPr lang="en-US" altLang="zh-CN" dirty="0">
                <a:gradFill>
                  <a:gsLst>
                    <a:gs pos="0">
                      <a:srgbClr val="00FCFF"/>
                    </a:gs>
                    <a:gs pos="100000">
                      <a:srgbClr val="0187FF"/>
                    </a:gs>
                  </a:gsLst>
                  <a:lin ang="2700000" scaled="1"/>
                </a:gradFill>
              </a:rPr>
              <a:t>IBM</a:t>
            </a:r>
            <a:r>
              <a:rPr lang="zh-CN" altLang="zh-CN" dirty="0">
                <a:gradFill>
                  <a:gsLst>
                    <a:gs pos="0">
                      <a:srgbClr val="00FCFF"/>
                    </a:gs>
                    <a:gs pos="100000">
                      <a:srgbClr val="0187FF"/>
                    </a:gs>
                  </a:gsLst>
                  <a:lin ang="2700000" scaled="1"/>
                </a:gradFill>
              </a:rPr>
              <a:t>的深蓝击败国际象棋</a:t>
            </a:r>
            <a:endParaRPr lang="zh-CN" altLang="en-US" dirty="0">
              <a:gradFill>
                <a:gsLst>
                  <a:gs pos="0">
                    <a:srgbClr val="00FCFF"/>
                  </a:gs>
                  <a:gs pos="100000">
                    <a:srgbClr val="0187FF"/>
                  </a:gs>
                </a:gsLst>
                <a:lin ang="2700000" scaled="1"/>
              </a:gradFill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6537F12F-7799-38D9-ADC4-8C67E840ACE9}"/>
              </a:ext>
            </a:extLst>
          </p:cNvPr>
          <p:cNvSpPr txBox="1"/>
          <p:nvPr/>
        </p:nvSpPr>
        <p:spPr>
          <a:xfrm>
            <a:off x="5448827" y="3965046"/>
            <a:ext cx="1836173" cy="27289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050" kern="100">
                <a:solidFill>
                  <a:schemeClr val="bg1"/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zh-CN" sz="1000" dirty="0">
                <a:latin typeface="Source Han Sans SC Light" panose="020B0300000000000000" pitchFamily="34" charset="-128"/>
                <a:ea typeface="Source Han Sans SC Light" panose="020B0300000000000000" pitchFamily="34" charset="-128"/>
              </a:rPr>
              <a:t>展现</a:t>
            </a:r>
            <a:r>
              <a:rPr lang="en-US" altLang="zh-CN" sz="1000" dirty="0">
                <a:latin typeface="Source Han Sans SC Light" panose="020B0300000000000000" pitchFamily="34" charset="-128"/>
                <a:ea typeface="Source Han Sans SC Light" panose="020B0300000000000000" pitchFamily="34" charset="-128"/>
              </a:rPr>
              <a:t>AI</a:t>
            </a:r>
            <a:r>
              <a:rPr lang="zh-CN" altLang="zh-CN" sz="1000" dirty="0">
                <a:latin typeface="Source Han Sans SC Light" panose="020B0300000000000000" pitchFamily="34" charset="-128"/>
                <a:ea typeface="Source Han Sans SC Light" panose="020B0300000000000000" pitchFamily="34" charset="-128"/>
              </a:rPr>
              <a:t>在游戏领域的实力</a:t>
            </a:r>
            <a:endParaRPr lang="zh-CN" altLang="en-US" sz="1000" dirty="0">
              <a:latin typeface="Source Han Sans SC Light" panose="020B0300000000000000" pitchFamily="34" charset="-128"/>
              <a:ea typeface="Source Han Sans SC Light" panose="020B0300000000000000" pitchFamily="34" charset="-128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6F3D858C-1DDB-B45B-D12D-184E4A6B0FA3}"/>
              </a:ext>
            </a:extLst>
          </p:cNvPr>
          <p:cNvSpPr txBox="1"/>
          <p:nvPr/>
        </p:nvSpPr>
        <p:spPr>
          <a:xfrm>
            <a:off x="5441452" y="3699577"/>
            <a:ext cx="1563328" cy="29456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kern="100">
                <a:solidFill>
                  <a:schemeClr val="bg1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zh-CN" dirty="0">
                <a:gradFill>
                  <a:gsLst>
                    <a:gs pos="0">
                      <a:srgbClr val="00FCFF"/>
                    </a:gs>
                    <a:gs pos="100000">
                      <a:srgbClr val="0187FF"/>
                    </a:gs>
                  </a:gsLst>
                  <a:lin ang="2700000" scaled="1"/>
                </a:gradFill>
              </a:rPr>
              <a:t>世界冠军卡斯帕罗夫</a:t>
            </a:r>
            <a:endParaRPr lang="zh-CN" altLang="en-US" dirty="0">
              <a:gradFill>
                <a:gsLst>
                  <a:gs pos="0">
                    <a:srgbClr val="00FCFF"/>
                  </a:gs>
                  <a:gs pos="100000">
                    <a:srgbClr val="0187FF"/>
                  </a:gs>
                </a:gsLst>
                <a:lin ang="2700000" scaled="1"/>
              </a:gradFill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DD45C4FC-916E-2103-5507-7AE192B2A4A3}"/>
              </a:ext>
            </a:extLst>
          </p:cNvPr>
          <p:cNvSpPr txBox="1"/>
          <p:nvPr/>
        </p:nvSpPr>
        <p:spPr>
          <a:xfrm>
            <a:off x="9141554" y="1639291"/>
            <a:ext cx="234826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1" kern="100" dirty="0">
                <a:gradFill flip="none" rotWithShape="1">
                  <a:gsLst>
                    <a:gs pos="0">
                      <a:srgbClr val="00FCFF"/>
                    </a:gs>
                    <a:gs pos="100000">
                      <a:srgbClr val="0187FF"/>
                    </a:gs>
                  </a:gsLst>
                  <a:lin ang="0" scaled="1"/>
                  <a:tileRect/>
                </a:gradFill>
                <a:effectLst/>
                <a:latin typeface="Source Han Sans CN Bold" panose="020B0500000000000000" pitchFamily="34" charset="-128"/>
                <a:ea typeface="Source Han Sans CN Bold" panose="020B0500000000000000" pitchFamily="34" charset="-128"/>
                <a:cs typeface="Times New Roman" panose="02020603050405020304" pitchFamily="18" charset="0"/>
              </a:rPr>
              <a:t>AI</a:t>
            </a:r>
            <a:r>
              <a:rPr lang="zh-CN" altLang="zh-CN" sz="2000" b="1" kern="100" dirty="0">
                <a:gradFill flip="none" rotWithShape="1">
                  <a:gsLst>
                    <a:gs pos="0">
                      <a:srgbClr val="00FCFF"/>
                    </a:gs>
                    <a:gs pos="100000">
                      <a:srgbClr val="0187FF"/>
                    </a:gs>
                  </a:gsLst>
                  <a:lin ang="0" scaled="1"/>
                  <a:tileRect/>
                </a:gradFill>
                <a:effectLst/>
                <a:latin typeface="Source Han Sans CN Bold" panose="020B0500000000000000" pitchFamily="34" charset="-128"/>
                <a:ea typeface="Source Han Sans CN Bold" panose="020B0500000000000000" pitchFamily="34" charset="-128"/>
                <a:cs typeface="Times New Roman" panose="02020603050405020304" pitchFamily="18" charset="0"/>
              </a:rPr>
              <a:t>的迅猛发展</a:t>
            </a:r>
            <a:r>
              <a:rPr lang="zh-CN" altLang="en-US" sz="2000" b="1" kern="100" dirty="0">
                <a:gradFill flip="none" rotWithShape="1">
                  <a:gsLst>
                    <a:gs pos="0">
                      <a:srgbClr val="00FCFF"/>
                    </a:gs>
                    <a:gs pos="100000">
                      <a:srgbClr val="0187FF"/>
                    </a:gs>
                  </a:gsLst>
                  <a:lin ang="0" scaled="1"/>
                  <a:tileRect/>
                </a:gradFill>
                <a:effectLst/>
                <a:latin typeface="Source Han Sans CN Bold" panose="020B0500000000000000" pitchFamily="34" charset="-128"/>
                <a:ea typeface="Source Han Sans CN Bold" panose="020B0500000000000000" pitchFamily="34" charset="-128"/>
                <a:cs typeface="Times New Roman" panose="02020603050405020304" pitchFamily="18" charset="0"/>
              </a:rPr>
              <a:t>时代</a:t>
            </a:r>
            <a:endParaRPr lang="zh-CN" altLang="en-US" sz="2000" b="1" dirty="0">
              <a:gradFill flip="none" rotWithShape="1">
                <a:gsLst>
                  <a:gs pos="0">
                    <a:srgbClr val="00FCFF"/>
                  </a:gs>
                  <a:gs pos="100000">
                    <a:srgbClr val="0187FF"/>
                  </a:gs>
                </a:gsLst>
                <a:lin ang="0" scaled="1"/>
                <a:tileRect/>
              </a:gradFill>
              <a:latin typeface="Source Han Sans CN Bold" panose="020B0500000000000000" pitchFamily="34" charset="-128"/>
              <a:ea typeface="Source Han Sans CN Bold" panose="020B0500000000000000" pitchFamily="34" charset="-128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BD4A6CA5-A851-4444-AB8A-B3FE905B302F}"/>
              </a:ext>
            </a:extLst>
          </p:cNvPr>
          <p:cNvSpPr txBox="1"/>
          <p:nvPr/>
        </p:nvSpPr>
        <p:spPr>
          <a:xfrm>
            <a:off x="4020068" y="1639291"/>
            <a:ext cx="384893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 kern="100">
                <a:gradFill flip="none" rotWithShape="1">
                  <a:gsLst>
                    <a:gs pos="0">
                      <a:srgbClr val="00FCFF"/>
                    </a:gs>
                    <a:gs pos="100000">
                      <a:srgbClr val="0187FF"/>
                    </a:gs>
                  </a:gsLst>
                  <a:lin ang="0" scaled="1"/>
                  <a:tileRect/>
                </a:gradFill>
                <a:effectLst/>
                <a:latin typeface="Source Han Sans CN Bold" panose="020B0500000000000000" pitchFamily="34" charset="-128"/>
                <a:ea typeface="Source Han Sans CN Bold" panose="020B0500000000000000" pitchFamily="34" charset="-128"/>
                <a:cs typeface="Times New Roman" panose="02020603050405020304" pitchFamily="18" charset="0"/>
              </a:defRPr>
            </a:lvl1pPr>
          </a:lstStyle>
          <a:p>
            <a:r>
              <a:rPr lang="zh-CN" altLang="zh-CN" dirty="0"/>
              <a:t>数据量的激增和计算能力的提升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CF1CAFD-8116-5804-06F7-197167A731AC}"/>
              </a:ext>
            </a:extLst>
          </p:cNvPr>
          <p:cNvSpPr txBox="1"/>
          <p:nvPr/>
        </p:nvSpPr>
        <p:spPr>
          <a:xfrm>
            <a:off x="4307297" y="2413555"/>
            <a:ext cx="34115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kern="100" dirty="0">
                <a:solidFill>
                  <a:schemeClr val="bg1"/>
                </a:solidFill>
                <a:effectLst/>
                <a:latin typeface="Source Han Sans CN Bold" panose="020B0500000000000000" pitchFamily="34" charset="-128"/>
                <a:ea typeface="Source Han Sans CN Bold" panose="020B0500000000000000" pitchFamily="34" charset="-128"/>
                <a:cs typeface="Times New Roman" panose="02020603050405020304" pitchFamily="18" charset="0"/>
              </a:rPr>
              <a:t>进入</a:t>
            </a:r>
            <a:r>
              <a:rPr lang="en-US" altLang="zh-CN" sz="1400" b="1" kern="100" dirty="0">
                <a:solidFill>
                  <a:schemeClr val="bg1"/>
                </a:solidFill>
                <a:effectLst/>
                <a:latin typeface="Source Han Sans CN Bold" panose="020B0500000000000000" pitchFamily="34" charset="-128"/>
                <a:ea typeface="Source Han Sans CN Bold" panose="020B0500000000000000" pitchFamily="34" charset="-128"/>
                <a:cs typeface="Times New Roman" panose="02020603050405020304" pitchFamily="18" charset="0"/>
              </a:rPr>
              <a:t>21</a:t>
            </a:r>
            <a:r>
              <a:rPr lang="zh-CN" altLang="en-US" sz="1400" b="1" kern="100" dirty="0">
                <a:solidFill>
                  <a:schemeClr val="bg1"/>
                </a:solidFill>
                <a:effectLst/>
                <a:latin typeface="Source Han Sans CN Bold" panose="020B0500000000000000" pitchFamily="34" charset="-128"/>
                <a:ea typeface="Source Han Sans CN Bold" panose="020B0500000000000000" pitchFamily="34" charset="-128"/>
                <a:cs typeface="Times New Roman" panose="02020603050405020304" pitchFamily="18" charset="0"/>
              </a:rPr>
              <a:t>世纪，</a:t>
            </a:r>
            <a:r>
              <a:rPr lang="en-US" altLang="zh-CN" sz="1400" b="1" kern="100" dirty="0">
                <a:solidFill>
                  <a:schemeClr val="bg1"/>
                </a:solidFill>
                <a:effectLst/>
                <a:latin typeface="Source Han Sans CN Bold" panose="020B0500000000000000" pitchFamily="34" charset="-128"/>
                <a:ea typeface="Source Han Sans CN Bold" panose="020B0500000000000000" pitchFamily="34" charset="-128"/>
                <a:cs typeface="Times New Roman" panose="02020603050405020304" pitchFamily="18" charset="0"/>
              </a:rPr>
              <a:t>AI</a:t>
            </a:r>
            <a:r>
              <a:rPr lang="zh-CN" altLang="zh-CN" sz="1400" b="1" kern="100" dirty="0">
                <a:solidFill>
                  <a:schemeClr val="bg1"/>
                </a:solidFill>
                <a:effectLst/>
                <a:latin typeface="Source Han Sans CN Bold" panose="020B0500000000000000" pitchFamily="34" charset="-128"/>
                <a:ea typeface="Source Han Sans CN Bold" panose="020B0500000000000000" pitchFamily="34" charset="-128"/>
                <a:cs typeface="Times New Roman" panose="02020603050405020304" pitchFamily="18" charset="0"/>
              </a:rPr>
              <a:t>技术得到了爆炸式的发展</a:t>
            </a:r>
            <a:endParaRPr lang="en-US" altLang="zh-CN" sz="1400" b="1" kern="100" dirty="0">
              <a:solidFill>
                <a:schemeClr val="bg1"/>
              </a:solidFill>
              <a:effectLst/>
              <a:latin typeface="Source Han Sans CN Bold" panose="020B0500000000000000" pitchFamily="34" charset="-128"/>
              <a:ea typeface="Source Han Sans CN Bold" panose="020B0500000000000000" pitchFamily="34" charset="-128"/>
              <a:cs typeface="Times New Roman" panose="02020603050405020304" pitchFamily="18" charset="0"/>
            </a:endParaRP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518877CE-7222-F58C-9DF9-0A538ECE1364}"/>
              </a:ext>
            </a:extLst>
          </p:cNvPr>
          <p:cNvSpPr txBox="1"/>
          <p:nvPr/>
        </p:nvSpPr>
        <p:spPr>
          <a:xfrm>
            <a:off x="3899791" y="2715062"/>
            <a:ext cx="421206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1200" kern="100" dirty="0">
                <a:solidFill>
                  <a:schemeClr val="bg1"/>
                </a:solidFill>
                <a:effectLst/>
                <a:latin typeface="Source Han Sans CN Regular" panose="020B0500000000000000" pitchFamily="34" charset="-128"/>
                <a:ea typeface="Source Han Sans CN Regular" panose="020B0500000000000000" pitchFamily="34" charset="-128"/>
                <a:cs typeface="Times New Roman" panose="02020603050405020304" pitchFamily="18" charset="0"/>
              </a:rPr>
              <a:t>深度学习、自然语言处理等领域取得重大突破</a:t>
            </a:r>
            <a:endParaRPr lang="en-US" altLang="zh-CN" sz="1200" kern="100" dirty="0">
              <a:solidFill>
                <a:schemeClr val="bg1"/>
              </a:solidFill>
              <a:effectLst/>
              <a:latin typeface="Source Han Sans CN Regular" panose="020B0500000000000000" pitchFamily="34" charset="-128"/>
              <a:ea typeface="Source Han Sans CN Regular" panose="020B0500000000000000" pitchFamily="34" charset="-128"/>
              <a:cs typeface="Times New Roman" panose="02020603050405020304" pitchFamily="18" charset="0"/>
            </a:endParaRP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D8B353E4-A661-F485-9780-993D1EEFA4C7}"/>
              </a:ext>
            </a:extLst>
          </p:cNvPr>
          <p:cNvSpPr txBox="1"/>
          <p:nvPr/>
        </p:nvSpPr>
        <p:spPr>
          <a:xfrm>
            <a:off x="695325" y="1639291"/>
            <a:ext cx="201028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 kern="100">
                <a:gradFill flip="none" rotWithShape="1">
                  <a:gsLst>
                    <a:gs pos="0">
                      <a:srgbClr val="00FCFF"/>
                    </a:gs>
                    <a:gs pos="100000">
                      <a:srgbClr val="0187FF"/>
                    </a:gs>
                  </a:gsLst>
                  <a:lin ang="0" scaled="1"/>
                  <a:tileRect/>
                </a:gradFill>
                <a:effectLst/>
                <a:latin typeface="Source Han Sans CN Bold" panose="020B0500000000000000" pitchFamily="34" charset="-128"/>
                <a:ea typeface="Source Han Sans CN Bold" panose="020B0500000000000000" pitchFamily="34" charset="-128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从概念走向现实</a:t>
            </a:r>
          </a:p>
        </p:txBody>
      </p:sp>
      <p:cxnSp>
        <p:nvCxnSpPr>
          <p:cNvPr id="12" name="直线箭头连接符 11">
            <a:extLst>
              <a:ext uri="{FF2B5EF4-FFF2-40B4-BE49-F238E27FC236}">
                <a16:creationId xmlns:a16="http://schemas.microsoft.com/office/drawing/2014/main" id="{58FCC608-A8B9-E114-6D44-B6A5A1D08A8A}"/>
              </a:ext>
            </a:extLst>
          </p:cNvPr>
          <p:cNvCxnSpPr>
            <a:cxnSpLocks/>
          </p:cNvCxnSpPr>
          <p:nvPr/>
        </p:nvCxnSpPr>
        <p:spPr>
          <a:xfrm>
            <a:off x="2823411" y="1839346"/>
            <a:ext cx="1058778" cy="0"/>
          </a:xfrm>
          <a:prstGeom prst="straightConnector1">
            <a:avLst/>
          </a:prstGeom>
          <a:ln w="12700">
            <a:gradFill flip="none" rotWithShape="1">
              <a:gsLst>
                <a:gs pos="0">
                  <a:srgbClr val="00FCFF">
                    <a:alpha val="0"/>
                  </a:srgbClr>
                </a:gs>
                <a:gs pos="100000">
                  <a:srgbClr val="0174FF"/>
                </a:gs>
              </a:gsLst>
              <a:lin ang="0" scaled="1"/>
              <a:tileRect/>
            </a:gra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线箭头连接符 113">
            <a:extLst>
              <a:ext uri="{FF2B5EF4-FFF2-40B4-BE49-F238E27FC236}">
                <a16:creationId xmlns:a16="http://schemas.microsoft.com/office/drawing/2014/main" id="{C625471D-7488-FF3A-BDFC-5B635096954C}"/>
              </a:ext>
            </a:extLst>
          </p:cNvPr>
          <p:cNvCxnSpPr>
            <a:cxnSpLocks/>
          </p:cNvCxnSpPr>
          <p:nvPr/>
        </p:nvCxnSpPr>
        <p:spPr>
          <a:xfrm>
            <a:off x="7972576" y="1839346"/>
            <a:ext cx="1058778" cy="0"/>
          </a:xfrm>
          <a:prstGeom prst="straightConnector1">
            <a:avLst/>
          </a:prstGeom>
          <a:ln w="12700">
            <a:gradFill flip="none" rotWithShape="1">
              <a:gsLst>
                <a:gs pos="0">
                  <a:srgbClr val="00FCFF">
                    <a:alpha val="0"/>
                  </a:srgbClr>
                </a:gs>
                <a:gs pos="100000">
                  <a:srgbClr val="0174FF"/>
                </a:gs>
              </a:gsLst>
              <a:lin ang="0" scaled="1"/>
              <a:tileRect/>
            </a:gra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:a16="http://schemas.microsoft.com/office/drawing/2014/main" id="{E482576C-C2FA-751C-01A0-5C48CA82365D}"/>
              </a:ext>
            </a:extLst>
          </p:cNvPr>
          <p:cNvSpPr txBox="1"/>
          <p:nvPr/>
        </p:nvSpPr>
        <p:spPr>
          <a:xfrm>
            <a:off x="8721852" y="2421803"/>
            <a:ext cx="2596514" cy="3120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zh-CN" sz="1400" b="1" kern="100" dirty="0">
                <a:solidFill>
                  <a:schemeClr val="bg1"/>
                </a:solidFill>
                <a:effectLst/>
                <a:latin typeface="Source Han Sans CN Bold" panose="020B0500000000000000" pitchFamily="34" charset="-128"/>
                <a:ea typeface="Source Han Sans CN Bold" panose="020B0500000000000000" pitchFamily="34" charset="-128"/>
                <a:cs typeface="Times New Roman" panose="02020603050405020304" pitchFamily="18" charset="0"/>
              </a:rPr>
              <a:t>学习、工作和生活的方式</a:t>
            </a:r>
            <a:endParaRPr lang="en-US" altLang="zh-CN" sz="1400" b="1" kern="100" dirty="0">
              <a:solidFill>
                <a:schemeClr val="bg1"/>
              </a:solidFill>
              <a:effectLst/>
              <a:latin typeface="Source Han Sans CN Bold" panose="020B0500000000000000" pitchFamily="34" charset="-128"/>
              <a:ea typeface="Source Han Sans CN Bold" panose="020B0500000000000000" pitchFamily="34" charset="-128"/>
              <a:cs typeface="Times New Roman" panose="02020603050405020304" pitchFamily="18" charset="0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64408BDF-A427-8F1A-EACD-25D74E6315BE}"/>
              </a:ext>
            </a:extLst>
          </p:cNvPr>
          <p:cNvSpPr txBox="1"/>
          <p:nvPr/>
        </p:nvSpPr>
        <p:spPr>
          <a:xfrm>
            <a:off x="9657347" y="2706815"/>
            <a:ext cx="166101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400" kern="100">
                <a:solidFill>
                  <a:schemeClr val="bg1"/>
                </a:solidFill>
                <a:effectLst/>
                <a:latin typeface="Source Han Sans CN Regular" panose="020B0500000000000000" pitchFamily="34" charset="-128"/>
                <a:ea typeface="Source Han Sans CN Regular" panose="020B0500000000000000" pitchFamily="34" charset="-128"/>
                <a:cs typeface="Times New Roman" panose="02020603050405020304" pitchFamily="18" charset="0"/>
              </a:defRPr>
            </a:lvl1pPr>
          </a:lstStyle>
          <a:p>
            <a:pPr algn="r"/>
            <a:r>
              <a:rPr lang="zh-CN" altLang="zh-CN" sz="1200" dirty="0"/>
              <a:t>正发生着深刻变革</a:t>
            </a:r>
            <a:endParaRPr lang="en-US" altLang="zh-CN" sz="1200" dirty="0"/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6D6CCA8B-4048-CBBC-4A3D-8547C1FCD668}"/>
              </a:ext>
            </a:extLst>
          </p:cNvPr>
          <p:cNvSpPr txBox="1"/>
          <p:nvPr/>
        </p:nvSpPr>
        <p:spPr>
          <a:xfrm>
            <a:off x="709003" y="2706815"/>
            <a:ext cx="308134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200" kern="100" dirty="0">
                <a:solidFill>
                  <a:schemeClr val="bg1"/>
                </a:solidFill>
                <a:effectLst/>
                <a:latin typeface="Source Han Sans CN Regular" panose="020B0500000000000000" pitchFamily="34" charset="-128"/>
                <a:ea typeface="Source Han Sans CN Regular" panose="020B0500000000000000" pitchFamily="34" charset="-128"/>
                <a:cs typeface="Times New Roman" panose="02020603050405020304" pitchFamily="18" charset="0"/>
              </a:rPr>
              <a:t>正逐步的走向现实，甚至在超越人们的相像</a:t>
            </a:r>
            <a:endParaRPr lang="zh-CN" altLang="en-US" sz="1200" dirty="0">
              <a:latin typeface="Source Han Sans CN Regular" panose="020B0500000000000000" pitchFamily="34" charset="-128"/>
              <a:ea typeface="Source Han Sans CN Regular" panose="020B0500000000000000" pitchFamily="34" charset="-128"/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CEB0CA48-EB00-FA77-E166-BD00478C46D9}"/>
              </a:ext>
            </a:extLst>
          </p:cNvPr>
          <p:cNvSpPr txBox="1"/>
          <p:nvPr/>
        </p:nvSpPr>
        <p:spPr>
          <a:xfrm>
            <a:off x="709003" y="2430717"/>
            <a:ext cx="161121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400" b="1" kern="100" dirty="0">
                <a:solidFill>
                  <a:schemeClr val="bg1"/>
                </a:solidFill>
                <a:effectLst/>
                <a:latin typeface="Source Han Sans CN Bold" panose="020B0500000000000000" pitchFamily="34" charset="-128"/>
                <a:ea typeface="Source Han Sans CN Bold" panose="020B0500000000000000" pitchFamily="34" charset="-128"/>
                <a:cs typeface="Times New Roman" panose="02020603050405020304" pitchFamily="18" charset="0"/>
              </a:rPr>
              <a:t>在近百年以来</a:t>
            </a:r>
            <a:endParaRPr lang="en-US" altLang="zh-CN" sz="1400" b="1" kern="100" dirty="0">
              <a:solidFill>
                <a:schemeClr val="bg1"/>
              </a:solidFill>
              <a:effectLst/>
              <a:latin typeface="Source Han Sans CN Bold" panose="020B0500000000000000" pitchFamily="34" charset="-128"/>
              <a:ea typeface="Source Han Sans CN Bold" panose="020B0500000000000000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118" name="图片 117" descr="黑暗中的灯光&#10;&#10;描述已自动生成">
            <a:extLst>
              <a:ext uri="{FF2B5EF4-FFF2-40B4-BE49-F238E27FC236}">
                <a16:creationId xmlns:a16="http://schemas.microsoft.com/office/drawing/2014/main" id="{20928876-CB51-C991-765E-DC82C7B7B0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6" t="35122" r="5246" b="35122"/>
          <a:stretch/>
        </p:blipFill>
        <p:spPr>
          <a:xfrm>
            <a:off x="3493084" y="2888724"/>
            <a:ext cx="5008881" cy="384406"/>
          </a:xfrm>
          <a:prstGeom prst="rect">
            <a:avLst/>
          </a:prstGeom>
        </p:spPr>
      </p:pic>
      <p:pic>
        <p:nvPicPr>
          <p:cNvPr id="119" name="图片 118" descr="黑暗中的灯光&#10;&#10;描述已自动生成">
            <a:extLst>
              <a:ext uri="{FF2B5EF4-FFF2-40B4-BE49-F238E27FC236}">
                <a16:creationId xmlns:a16="http://schemas.microsoft.com/office/drawing/2014/main" id="{E36A81D5-1A60-83B8-C1F9-6D482D89B5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6" t="35122" r="5246" b="35122"/>
          <a:stretch/>
        </p:blipFill>
        <p:spPr>
          <a:xfrm>
            <a:off x="7258322" y="2888724"/>
            <a:ext cx="5008881" cy="384406"/>
          </a:xfrm>
          <a:prstGeom prst="rect">
            <a:avLst/>
          </a:prstGeom>
        </p:spPr>
      </p:pic>
      <p:pic>
        <p:nvPicPr>
          <p:cNvPr id="120" name="图片 119" descr="黑暗中的灯光&#10;&#10;描述已自动生成">
            <a:extLst>
              <a:ext uri="{FF2B5EF4-FFF2-40B4-BE49-F238E27FC236}">
                <a16:creationId xmlns:a16="http://schemas.microsoft.com/office/drawing/2014/main" id="{9DFBF103-A497-4DAD-4ECF-5F34AE1843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6" t="35122" r="5246" b="35122"/>
          <a:stretch/>
        </p:blipFill>
        <p:spPr>
          <a:xfrm>
            <a:off x="-254767" y="2888724"/>
            <a:ext cx="5008881" cy="384406"/>
          </a:xfrm>
          <a:prstGeom prst="rect">
            <a:avLst/>
          </a:prstGeom>
        </p:spPr>
      </p:pic>
      <p:pic>
        <p:nvPicPr>
          <p:cNvPr id="125" name="图片 124" descr="听说ChatGPT很会创作，我们测试了一下 | 我不理解 | TOPYS创意内容平台">
            <a:extLst>
              <a:ext uri="{FF2B5EF4-FFF2-40B4-BE49-F238E27FC236}">
                <a16:creationId xmlns:a16="http://schemas.microsoft.com/office/drawing/2014/main" id="{64CC70D3-A5AA-42B3-FBD9-C7D94BA493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alphaModFix amt="42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324" b="2324"/>
          <a:stretch>
            <a:fillRect/>
          </a:stretch>
        </p:blipFill>
        <p:spPr bwMode="auto">
          <a:xfrm>
            <a:off x="8590020" y="4466303"/>
            <a:ext cx="2902798" cy="1846653"/>
          </a:xfrm>
          <a:custGeom>
            <a:avLst/>
            <a:gdLst>
              <a:gd name="connsiteX0" fmla="*/ 0 w 2902798"/>
              <a:gd name="connsiteY0" fmla="*/ 0 h 1846653"/>
              <a:gd name="connsiteX1" fmla="*/ 2844518 w 2902798"/>
              <a:gd name="connsiteY1" fmla="*/ 0 h 1846653"/>
              <a:gd name="connsiteX2" fmla="*/ 2902798 w 2902798"/>
              <a:gd name="connsiteY2" fmla="*/ 58280 h 1846653"/>
              <a:gd name="connsiteX3" fmla="*/ 2902798 w 2902798"/>
              <a:gd name="connsiteY3" fmla="*/ 1788373 h 1846653"/>
              <a:gd name="connsiteX4" fmla="*/ 2844518 w 2902798"/>
              <a:gd name="connsiteY4" fmla="*/ 1846653 h 1846653"/>
              <a:gd name="connsiteX5" fmla="*/ 0 w 2902798"/>
              <a:gd name="connsiteY5" fmla="*/ 1846653 h 1846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02798" h="1846653">
                <a:moveTo>
                  <a:pt x="0" y="0"/>
                </a:moveTo>
                <a:lnTo>
                  <a:pt x="2844518" y="0"/>
                </a:lnTo>
                <a:cubicBezTo>
                  <a:pt x="2876705" y="0"/>
                  <a:pt x="2902798" y="26093"/>
                  <a:pt x="2902798" y="58280"/>
                </a:cubicBezTo>
                <a:lnTo>
                  <a:pt x="2902798" y="1788373"/>
                </a:lnTo>
                <a:cubicBezTo>
                  <a:pt x="2902798" y="1820560"/>
                  <a:pt x="2876705" y="1846653"/>
                  <a:pt x="2844518" y="1846653"/>
                </a:cubicBezTo>
                <a:lnTo>
                  <a:pt x="0" y="1846653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" name="圆角矩形 125">
            <a:extLst>
              <a:ext uri="{FF2B5EF4-FFF2-40B4-BE49-F238E27FC236}">
                <a16:creationId xmlns:a16="http://schemas.microsoft.com/office/drawing/2014/main" id="{96045BFE-672B-6034-B1CC-91741784BA85}"/>
              </a:ext>
            </a:extLst>
          </p:cNvPr>
          <p:cNvSpPr/>
          <p:nvPr/>
        </p:nvSpPr>
        <p:spPr>
          <a:xfrm>
            <a:off x="8316699" y="4456332"/>
            <a:ext cx="3186864" cy="1846653"/>
          </a:xfrm>
          <a:prstGeom prst="roundRect">
            <a:avLst>
              <a:gd name="adj" fmla="val 3156"/>
            </a:avLst>
          </a:prstGeom>
          <a:gradFill flip="none" rotWithShape="1">
            <a:gsLst>
              <a:gs pos="0">
                <a:srgbClr val="005C75"/>
              </a:gs>
              <a:gs pos="100000">
                <a:srgbClr val="00FCFF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944AE47F-8245-4E2D-C421-582F75B5073D}"/>
              </a:ext>
            </a:extLst>
          </p:cNvPr>
          <p:cNvGrpSpPr/>
          <p:nvPr/>
        </p:nvGrpSpPr>
        <p:grpSpPr>
          <a:xfrm>
            <a:off x="786139" y="470533"/>
            <a:ext cx="443701" cy="596180"/>
            <a:chOff x="786139" y="470533"/>
            <a:chExt cx="443701" cy="596180"/>
          </a:xfrm>
        </p:grpSpPr>
        <p:grpSp>
          <p:nvGrpSpPr>
            <p:cNvPr id="77" name="图形 2">
              <a:extLst>
                <a:ext uri="{FF2B5EF4-FFF2-40B4-BE49-F238E27FC236}">
                  <a16:creationId xmlns:a16="http://schemas.microsoft.com/office/drawing/2014/main" id="{7854FD9A-1732-5F0B-0D9A-BC380B1D07E7}"/>
                </a:ext>
              </a:extLst>
            </p:cNvPr>
            <p:cNvGrpSpPr/>
            <p:nvPr/>
          </p:nvGrpSpPr>
          <p:grpSpPr>
            <a:xfrm>
              <a:off x="786139" y="470533"/>
              <a:ext cx="432000" cy="476838"/>
              <a:chOff x="5484791" y="671735"/>
              <a:chExt cx="1221986" cy="1348818"/>
            </a:xfrm>
            <a:gradFill flip="none" rotWithShape="1">
              <a:gsLst>
                <a:gs pos="0">
                  <a:schemeClr val="bg1"/>
                </a:gs>
                <a:gs pos="99000">
                  <a:srgbClr val="00FFFF"/>
                </a:gs>
              </a:gsLst>
              <a:lin ang="2700000" scaled="1"/>
              <a:tileRect/>
            </a:gradFill>
          </p:grpSpPr>
          <p:sp>
            <p:nvSpPr>
              <p:cNvPr id="80" name="任意形状 79">
                <a:extLst>
                  <a:ext uri="{FF2B5EF4-FFF2-40B4-BE49-F238E27FC236}">
                    <a16:creationId xmlns:a16="http://schemas.microsoft.com/office/drawing/2014/main" id="{318E7329-0E91-B97A-B072-DF358248799E}"/>
                  </a:ext>
                </a:extLst>
              </p:cNvPr>
              <p:cNvSpPr/>
              <p:nvPr/>
            </p:nvSpPr>
            <p:spPr>
              <a:xfrm>
                <a:off x="6142955" y="671735"/>
                <a:ext cx="563821" cy="946231"/>
              </a:xfrm>
              <a:custGeom>
                <a:avLst/>
                <a:gdLst>
                  <a:gd name="connsiteX0" fmla="*/ 0 w 563821"/>
                  <a:gd name="connsiteY0" fmla="*/ 0 h 946231"/>
                  <a:gd name="connsiteX1" fmla="*/ 2096 w 563821"/>
                  <a:gd name="connsiteY1" fmla="*/ 121724 h 946231"/>
                  <a:gd name="connsiteX2" fmla="*/ 406617 w 563821"/>
                  <a:gd name="connsiteY2" fmla="*/ 355261 h 946231"/>
                  <a:gd name="connsiteX3" fmla="*/ 85488 w 563821"/>
                  <a:gd name="connsiteY3" fmla="*/ 537847 h 946231"/>
                  <a:gd name="connsiteX4" fmla="*/ 132307 w 563821"/>
                  <a:gd name="connsiteY4" fmla="*/ 564879 h 946231"/>
                  <a:gd name="connsiteX5" fmla="*/ 132307 w 563821"/>
                  <a:gd name="connsiteY5" fmla="*/ 631285 h 946231"/>
                  <a:gd name="connsiteX6" fmla="*/ 254172 w 563821"/>
                  <a:gd name="connsiteY6" fmla="*/ 562000 h 946231"/>
                  <a:gd name="connsiteX7" fmla="*/ 459410 w 563821"/>
                  <a:gd name="connsiteY7" fmla="*/ 445310 h 946231"/>
                  <a:gd name="connsiteX8" fmla="*/ 459450 w 563821"/>
                  <a:gd name="connsiteY8" fmla="*/ 888073 h 946231"/>
                  <a:gd name="connsiteX9" fmla="*/ 530951 w 563821"/>
                  <a:gd name="connsiteY9" fmla="*/ 927916 h 946231"/>
                  <a:gd name="connsiteX10" fmla="*/ 563822 w 563821"/>
                  <a:gd name="connsiteY10" fmla="*/ 946232 h 946231"/>
                  <a:gd name="connsiteX11" fmla="*/ 563763 w 563821"/>
                  <a:gd name="connsiteY11" fmla="*/ 355789 h 946231"/>
                  <a:gd name="connsiteX12" fmla="*/ 537670 w 563821"/>
                  <a:gd name="connsiteY12" fmla="*/ 310422 h 946231"/>
                  <a:gd name="connsiteX13" fmla="*/ 0 w 563821"/>
                  <a:gd name="connsiteY13" fmla="*/ 0 h 946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63821" h="946231">
                    <a:moveTo>
                      <a:pt x="0" y="0"/>
                    </a:moveTo>
                    <a:lnTo>
                      <a:pt x="2096" y="121724"/>
                    </a:lnTo>
                    <a:lnTo>
                      <a:pt x="406617" y="355261"/>
                    </a:lnTo>
                    <a:lnTo>
                      <a:pt x="85488" y="537847"/>
                    </a:lnTo>
                    <a:lnTo>
                      <a:pt x="132307" y="564879"/>
                    </a:lnTo>
                    <a:lnTo>
                      <a:pt x="132307" y="631285"/>
                    </a:lnTo>
                    <a:lnTo>
                      <a:pt x="254172" y="562000"/>
                    </a:lnTo>
                    <a:lnTo>
                      <a:pt x="459410" y="445310"/>
                    </a:lnTo>
                    <a:lnTo>
                      <a:pt x="459450" y="888073"/>
                    </a:lnTo>
                    <a:lnTo>
                      <a:pt x="530951" y="927916"/>
                    </a:lnTo>
                    <a:lnTo>
                      <a:pt x="563822" y="946232"/>
                    </a:lnTo>
                    <a:lnTo>
                      <a:pt x="563763" y="355789"/>
                    </a:lnTo>
                    <a:cubicBezTo>
                      <a:pt x="563822" y="337082"/>
                      <a:pt x="553870" y="319785"/>
                      <a:pt x="537670" y="310422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19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形状 81">
                <a:extLst>
                  <a:ext uri="{FF2B5EF4-FFF2-40B4-BE49-F238E27FC236}">
                    <a16:creationId xmlns:a16="http://schemas.microsoft.com/office/drawing/2014/main" id="{3A5F7765-D40A-3EC1-DCDA-FADCCCAAD00F}"/>
                  </a:ext>
                </a:extLst>
              </p:cNvPr>
              <p:cNvSpPr/>
              <p:nvPr/>
            </p:nvSpPr>
            <p:spPr>
              <a:xfrm>
                <a:off x="5533177" y="1510189"/>
                <a:ext cx="1126213" cy="510363"/>
              </a:xfrm>
              <a:custGeom>
                <a:avLst/>
                <a:gdLst>
                  <a:gd name="connsiteX0" fmla="*/ 614774 w 1126213"/>
                  <a:gd name="connsiteY0" fmla="*/ 0 h 510363"/>
                  <a:gd name="connsiteX1" fmla="*/ 561314 w 1126213"/>
                  <a:gd name="connsiteY1" fmla="*/ 30872 h 510363"/>
                  <a:gd name="connsiteX2" fmla="*/ 510402 w 1126213"/>
                  <a:gd name="connsiteY2" fmla="*/ 1489 h 510363"/>
                  <a:gd name="connsiteX3" fmla="*/ 510402 w 1126213"/>
                  <a:gd name="connsiteY3" fmla="*/ 367797 h 510363"/>
                  <a:gd name="connsiteX4" fmla="*/ 104901 w 1126213"/>
                  <a:gd name="connsiteY4" fmla="*/ 133693 h 510363"/>
                  <a:gd name="connsiteX5" fmla="*/ 0 w 1126213"/>
                  <a:gd name="connsiteY5" fmla="*/ 193634 h 510363"/>
                  <a:gd name="connsiteX6" fmla="*/ 536495 w 1126213"/>
                  <a:gd name="connsiteY6" fmla="*/ 503371 h 510363"/>
                  <a:gd name="connsiteX7" fmla="*/ 562588 w 1126213"/>
                  <a:gd name="connsiteY7" fmla="*/ 510364 h 510363"/>
                  <a:gd name="connsiteX8" fmla="*/ 588681 w 1126213"/>
                  <a:gd name="connsiteY8" fmla="*/ 503371 h 510363"/>
                  <a:gd name="connsiteX9" fmla="*/ 1126214 w 1126213"/>
                  <a:gd name="connsiteY9" fmla="*/ 193066 h 510363"/>
                  <a:gd name="connsiteX10" fmla="*/ 1084175 w 1126213"/>
                  <a:gd name="connsiteY10" fmla="*/ 169638 h 510363"/>
                  <a:gd name="connsiteX11" fmla="*/ 1020000 w 1126213"/>
                  <a:gd name="connsiteY11" fmla="*/ 133889 h 510363"/>
                  <a:gd name="connsiteX12" fmla="*/ 614774 w 1126213"/>
                  <a:gd name="connsiteY12" fmla="*/ 367778 h 510363"/>
                  <a:gd name="connsiteX13" fmla="*/ 614774 w 1126213"/>
                  <a:gd name="connsiteY13" fmla="*/ 0 h 510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26213" h="510363">
                    <a:moveTo>
                      <a:pt x="614774" y="0"/>
                    </a:moveTo>
                    <a:lnTo>
                      <a:pt x="561314" y="30872"/>
                    </a:lnTo>
                    <a:lnTo>
                      <a:pt x="510402" y="1489"/>
                    </a:lnTo>
                    <a:lnTo>
                      <a:pt x="510402" y="367797"/>
                    </a:lnTo>
                    <a:lnTo>
                      <a:pt x="104901" y="133693"/>
                    </a:lnTo>
                    <a:lnTo>
                      <a:pt x="0" y="193634"/>
                    </a:lnTo>
                    <a:lnTo>
                      <a:pt x="536495" y="503371"/>
                    </a:lnTo>
                    <a:cubicBezTo>
                      <a:pt x="544566" y="508033"/>
                      <a:pt x="553577" y="510364"/>
                      <a:pt x="562588" y="510364"/>
                    </a:cubicBezTo>
                    <a:cubicBezTo>
                      <a:pt x="571599" y="510364"/>
                      <a:pt x="580610" y="508033"/>
                      <a:pt x="588681" y="503371"/>
                    </a:cubicBezTo>
                    <a:lnTo>
                      <a:pt x="1126214" y="193066"/>
                    </a:lnTo>
                    <a:lnTo>
                      <a:pt x="1084175" y="169638"/>
                    </a:lnTo>
                    <a:lnTo>
                      <a:pt x="1020000" y="133889"/>
                    </a:lnTo>
                    <a:lnTo>
                      <a:pt x="614774" y="367778"/>
                    </a:lnTo>
                    <a:lnTo>
                      <a:pt x="614774" y="0"/>
                    </a:lnTo>
                    <a:close/>
                  </a:path>
                </a:pathLst>
              </a:custGeom>
              <a:grpFill/>
              <a:ln w="19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形状 82">
                <a:extLst>
                  <a:ext uri="{FF2B5EF4-FFF2-40B4-BE49-F238E27FC236}">
                    <a16:creationId xmlns:a16="http://schemas.microsoft.com/office/drawing/2014/main" id="{18A93CF1-2AC4-B55A-0C73-957B5CCC3217}"/>
                  </a:ext>
                </a:extLst>
              </p:cNvPr>
              <p:cNvSpPr/>
              <p:nvPr/>
            </p:nvSpPr>
            <p:spPr>
              <a:xfrm>
                <a:off x="5484791" y="673596"/>
                <a:ext cx="562666" cy="945526"/>
              </a:xfrm>
              <a:custGeom>
                <a:avLst/>
                <a:gdLst>
                  <a:gd name="connsiteX0" fmla="*/ 560629 w 562666"/>
                  <a:gd name="connsiteY0" fmla="*/ 0 h 945526"/>
                  <a:gd name="connsiteX1" fmla="*/ 26093 w 562666"/>
                  <a:gd name="connsiteY1" fmla="*/ 308600 h 945526"/>
                  <a:gd name="connsiteX2" fmla="*/ 0 w 562666"/>
                  <a:gd name="connsiteY2" fmla="*/ 353968 h 945526"/>
                  <a:gd name="connsiteX3" fmla="*/ 0 w 562666"/>
                  <a:gd name="connsiteY3" fmla="*/ 945526 h 945526"/>
                  <a:gd name="connsiteX4" fmla="*/ 104373 w 562666"/>
                  <a:gd name="connsiteY4" fmla="*/ 885879 h 945526"/>
                  <a:gd name="connsiteX5" fmla="*/ 104373 w 562666"/>
                  <a:gd name="connsiteY5" fmla="*/ 443488 h 945526"/>
                  <a:gd name="connsiteX6" fmla="*/ 127684 w 562666"/>
                  <a:gd name="connsiteY6" fmla="*/ 456749 h 945526"/>
                  <a:gd name="connsiteX7" fmla="*/ 428910 w 562666"/>
                  <a:gd name="connsiteY7" fmla="*/ 627994 h 945526"/>
                  <a:gd name="connsiteX8" fmla="*/ 428910 w 562666"/>
                  <a:gd name="connsiteY8" fmla="*/ 563038 h 945526"/>
                  <a:gd name="connsiteX9" fmla="*/ 477002 w 562666"/>
                  <a:gd name="connsiteY9" fmla="*/ 535261 h 945526"/>
                  <a:gd name="connsiteX10" fmla="*/ 157146 w 562666"/>
                  <a:gd name="connsiteY10" fmla="*/ 353439 h 945526"/>
                  <a:gd name="connsiteX11" fmla="*/ 562666 w 562666"/>
                  <a:gd name="connsiteY11" fmla="*/ 119315 h 945526"/>
                  <a:gd name="connsiteX12" fmla="*/ 560629 w 562666"/>
                  <a:gd name="connsiteY12" fmla="*/ 0 h 945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2666" h="945526">
                    <a:moveTo>
                      <a:pt x="560629" y="0"/>
                    </a:moveTo>
                    <a:lnTo>
                      <a:pt x="26093" y="308600"/>
                    </a:lnTo>
                    <a:cubicBezTo>
                      <a:pt x="9893" y="317944"/>
                      <a:pt x="-59" y="335260"/>
                      <a:pt x="0" y="353968"/>
                    </a:cubicBezTo>
                    <a:lnTo>
                      <a:pt x="0" y="945526"/>
                    </a:lnTo>
                    <a:lnTo>
                      <a:pt x="104373" y="885879"/>
                    </a:lnTo>
                    <a:lnTo>
                      <a:pt x="104373" y="443488"/>
                    </a:lnTo>
                    <a:lnTo>
                      <a:pt x="127684" y="456749"/>
                    </a:lnTo>
                    <a:lnTo>
                      <a:pt x="428910" y="627994"/>
                    </a:lnTo>
                    <a:lnTo>
                      <a:pt x="428910" y="563038"/>
                    </a:lnTo>
                    <a:lnTo>
                      <a:pt x="477002" y="535261"/>
                    </a:lnTo>
                    <a:lnTo>
                      <a:pt x="157146" y="353439"/>
                    </a:lnTo>
                    <a:lnTo>
                      <a:pt x="562666" y="119315"/>
                    </a:lnTo>
                    <a:lnTo>
                      <a:pt x="560629" y="0"/>
                    </a:lnTo>
                    <a:close/>
                  </a:path>
                </a:pathLst>
              </a:custGeom>
              <a:grpFill/>
              <a:ln w="19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8" name="任意形状 77">
              <a:extLst>
                <a:ext uri="{FF2B5EF4-FFF2-40B4-BE49-F238E27FC236}">
                  <a16:creationId xmlns:a16="http://schemas.microsoft.com/office/drawing/2014/main" id="{8FBF13E3-7743-DB0E-C74B-2A787D689585}"/>
                </a:ext>
              </a:extLst>
            </p:cNvPr>
            <p:cNvSpPr/>
            <p:nvPr/>
          </p:nvSpPr>
          <p:spPr>
            <a:xfrm>
              <a:off x="951120" y="648458"/>
              <a:ext cx="102044" cy="114221"/>
            </a:xfrm>
            <a:custGeom>
              <a:avLst/>
              <a:gdLst>
                <a:gd name="connsiteX0" fmla="*/ 144315 w 288649"/>
                <a:gd name="connsiteY0" fmla="*/ 26543 h 323095"/>
                <a:gd name="connsiteX1" fmla="*/ 251489 w 288649"/>
                <a:gd name="connsiteY1" fmla="*/ 88423 h 323095"/>
                <a:gd name="connsiteX2" fmla="*/ 168782 w 288649"/>
                <a:gd name="connsiteY2" fmla="*/ 135436 h 323095"/>
                <a:gd name="connsiteX3" fmla="*/ 168782 w 288649"/>
                <a:gd name="connsiteY3" fmla="*/ 135436 h 323095"/>
                <a:gd name="connsiteX4" fmla="*/ 144296 w 288649"/>
                <a:gd name="connsiteY4" fmla="*/ 149344 h 323095"/>
                <a:gd name="connsiteX5" fmla="*/ 37102 w 288649"/>
                <a:gd name="connsiteY5" fmla="*/ 88404 h 323095"/>
                <a:gd name="connsiteX6" fmla="*/ 144315 w 288649"/>
                <a:gd name="connsiteY6" fmla="*/ 26543 h 323095"/>
                <a:gd name="connsiteX7" fmla="*/ 24663 w 288649"/>
                <a:gd name="connsiteY7" fmla="*/ 109697 h 323095"/>
                <a:gd name="connsiteX8" fmla="*/ 30168 w 288649"/>
                <a:gd name="connsiteY8" fmla="*/ 112831 h 323095"/>
                <a:gd name="connsiteX9" fmla="*/ 131993 w 288649"/>
                <a:gd name="connsiteY9" fmla="*/ 170715 h 323095"/>
                <a:gd name="connsiteX10" fmla="*/ 131993 w 288649"/>
                <a:gd name="connsiteY10" fmla="*/ 289423 h 323095"/>
                <a:gd name="connsiteX11" fmla="*/ 24663 w 288649"/>
                <a:gd name="connsiteY11" fmla="*/ 227464 h 323095"/>
                <a:gd name="connsiteX12" fmla="*/ 24663 w 288649"/>
                <a:gd name="connsiteY12" fmla="*/ 109697 h 323095"/>
                <a:gd name="connsiteX13" fmla="*/ 263967 w 288649"/>
                <a:gd name="connsiteY13" fmla="*/ 109697 h 323095"/>
                <a:gd name="connsiteX14" fmla="*/ 263987 w 288649"/>
                <a:gd name="connsiteY14" fmla="*/ 227444 h 323095"/>
                <a:gd name="connsiteX15" fmla="*/ 156656 w 288649"/>
                <a:gd name="connsiteY15" fmla="*/ 289403 h 323095"/>
                <a:gd name="connsiteX16" fmla="*/ 156656 w 288649"/>
                <a:gd name="connsiteY16" fmla="*/ 170715 h 323095"/>
                <a:gd name="connsiteX17" fmla="*/ 215503 w 288649"/>
                <a:gd name="connsiteY17" fmla="*/ 137258 h 323095"/>
                <a:gd name="connsiteX18" fmla="*/ 263967 w 288649"/>
                <a:gd name="connsiteY18" fmla="*/ 109697 h 323095"/>
                <a:gd name="connsiteX19" fmla="*/ 144315 w 288649"/>
                <a:gd name="connsiteY19" fmla="*/ 0 h 323095"/>
                <a:gd name="connsiteX20" fmla="*/ 138144 w 288649"/>
                <a:gd name="connsiteY20" fmla="*/ 1646 h 323095"/>
                <a:gd name="connsiteX21" fmla="*/ 138144 w 288649"/>
                <a:gd name="connsiteY21" fmla="*/ 1646 h 323095"/>
                <a:gd name="connsiteX22" fmla="*/ 6171 w 288649"/>
                <a:gd name="connsiteY22" fmla="*/ 77846 h 323095"/>
                <a:gd name="connsiteX23" fmla="*/ 0 w 288649"/>
                <a:gd name="connsiteY23" fmla="*/ 88561 h 323095"/>
                <a:gd name="connsiteX24" fmla="*/ 0 w 288649"/>
                <a:gd name="connsiteY24" fmla="*/ 88561 h 323095"/>
                <a:gd name="connsiteX25" fmla="*/ 0 w 288649"/>
                <a:gd name="connsiteY25" fmla="*/ 234575 h 323095"/>
                <a:gd name="connsiteX26" fmla="*/ 0 w 288649"/>
                <a:gd name="connsiteY26" fmla="*/ 234575 h 323095"/>
                <a:gd name="connsiteX27" fmla="*/ 0 w 288649"/>
                <a:gd name="connsiteY27" fmla="*/ 234575 h 323095"/>
                <a:gd name="connsiteX28" fmla="*/ 0 w 288649"/>
                <a:gd name="connsiteY28" fmla="*/ 234575 h 323095"/>
                <a:gd name="connsiteX29" fmla="*/ 6171 w 288649"/>
                <a:gd name="connsiteY29" fmla="*/ 245250 h 323095"/>
                <a:gd name="connsiteX30" fmla="*/ 6171 w 288649"/>
                <a:gd name="connsiteY30" fmla="*/ 245250 h 323095"/>
                <a:gd name="connsiteX31" fmla="*/ 138144 w 288649"/>
                <a:gd name="connsiteY31" fmla="*/ 321450 h 323095"/>
                <a:gd name="connsiteX32" fmla="*/ 138144 w 288649"/>
                <a:gd name="connsiteY32" fmla="*/ 321450 h 323095"/>
                <a:gd name="connsiteX33" fmla="*/ 144315 w 288649"/>
                <a:gd name="connsiteY33" fmla="*/ 323096 h 323095"/>
                <a:gd name="connsiteX34" fmla="*/ 150486 w 288649"/>
                <a:gd name="connsiteY34" fmla="*/ 321450 h 323095"/>
                <a:gd name="connsiteX35" fmla="*/ 282479 w 288649"/>
                <a:gd name="connsiteY35" fmla="*/ 245250 h 323095"/>
                <a:gd name="connsiteX36" fmla="*/ 288650 w 288649"/>
                <a:gd name="connsiteY36" fmla="*/ 234575 h 323095"/>
                <a:gd name="connsiteX37" fmla="*/ 288630 w 288649"/>
                <a:gd name="connsiteY37" fmla="*/ 88561 h 323095"/>
                <a:gd name="connsiteX38" fmla="*/ 288630 w 288649"/>
                <a:gd name="connsiteY38" fmla="*/ 88561 h 323095"/>
                <a:gd name="connsiteX39" fmla="*/ 282459 w 288649"/>
                <a:gd name="connsiteY39" fmla="*/ 77846 h 323095"/>
                <a:gd name="connsiteX40" fmla="*/ 150486 w 288649"/>
                <a:gd name="connsiteY40" fmla="*/ 1665 h 323095"/>
                <a:gd name="connsiteX41" fmla="*/ 150486 w 288649"/>
                <a:gd name="connsiteY41" fmla="*/ 1665 h 323095"/>
                <a:gd name="connsiteX42" fmla="*/ 144315 w 288649"/>
                <a:gd name="connsiteY42" fmla="*/ 0 h 32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88649" h="323095">
                  <a:moveTo>
                    <a:pt x="144315" y="26543"/>
                  </a:moveTo>
                  <a:lnTo>
                    <a:pt x="251489" y="88423"/>
                  </a:lnTo>
                  <a:lnTo>
                    <a:pt x="168782" y="135436"/>
                  </a:lnTo>
                  <a:lnTo>
                    <a:pt x="168782" y="135436"/>
                  </a:lnTo>
                  <a:lnTo>
                    <a:pt x="144296" y="149344"/>
                  </a:lnTo>
                  <a:lnTo>
                    <a:pt x="37102" y="88404"/>
                  </a:lnTo>
                  <a:lnTo>
                    <a:pt x="144315" y="26543"/>
                  </a:lnTo>
                  <a:close/>
                  <a:moveTo>
                    <a:pt x="24663" y="109697"/>
                  </a:moveTo>
                  <a:lnTo>
                    <a:pt x="30168" y="112831"/>
                  </a:lnTo>
                  <a:lnTo>
                    <a:pt x="131993" y="170715"/>
                  </a:lnTo>
                  <a:lnTo>
                    <a:pt x="131993" y="289423"/>
                  </a:lnTo>
                  <a:lnTo>
                    <a:pt x="24663" y="227464"/>
                  </a:lnTo>
                  <a:lnTo>
                    <a:pt x="24663" y="109697"/>
                  </a:lnTo>
                  <a:close/>
                  <a:moveTo>
                    <a:pt x="263967" y="109697"/>
                  </a:moveTo>
                  <a:lnTo>
                    <a:pt x="263987" y="227444"/>
                  </a:lnTo>
                  <a:lnTo>
                    <a:pt x="156656" y="289403"/>
                  </a:lnTo>
                  <a:lnTo>
                    <a:pt x="156656" y="170715"/>
                  </a:lnTo>
                  <a:lnTo>
                    <a:pt x="215503" y="137258"/>
                  </a:lnTo>
                  <a:lnTo>
                    <a:pt x="263967" y="109697"/>
                  </a:lnTo>
                  <a:close/>
                  <a:moveTo>
                    <a:pt x="144315" y="0"/>
                  </a:moveTo>
                  <a:cubicBezTo>
                    <a:pt x="142180" y="0"/>
                    <a:pt x="140064" y="549"/>
                    <a:pt x="138144" y="1646"/>
                  </a:cubicBezTo>
                  <a:lnTo>
                    <a:pt x="138144" y="1646"/>
                  </a:lnTo>
                  <a:lnTo>
                    <a:pt x="6171" y="77846"/>
                  </a:lnTo>
                  <a:cubicBezTo>
                    <a:pt x="2351" y="80059"/>
                    <a:pt x="0" y="84133"/>
                    <a:pt x="0" y="88561"/>
                  </a:cubicBezTo>
                  <a:lnTo>
                    <a:pt x="0" y="88561"/>
                  </a:lnTo>
                  <a:lnTo>
                    <a:pt x="0" y="234575"/>
                  </a:lnTo>
                  <a:lnTo>
                    <a:pt x="0" y="234575"/>
                  </a:lnTo>
                  <a:lnTo>
                    <a:pt x="0" y="234575"/>
                  </a:lnTo>
                  <a:lnTo>
                    <a:pt x="0" y="234575"/>
                  </a:lnTo>
                  <a:cubicBezTo>
                    <a:pt x="0" y="238982"/>
                    <a:pt x="2351" y="243056"/>
                    <a:pt x="6171" y="245250"/>
                  </a:cubicBezTo>
                  <a:lnTo>
                    <a:pt x="6171" y="245250"/>
                  </a:lnTo>
                  <a:lnTo>
                    <a:pt x="138144" y="321450"/>
                  </a:lnTo>
                  <a:lnTo>
                    <a:pt x="138144" y="321450"/>
                  </a:lnTo>
                  <a:cubicBezTo>
                    <a:pt x="140045" y="322547"/>
                    <a:pt x="142180" y="323096"/>
                    <a:pt x="144315" y="323096"/>
                  </a:cubicBezTo>
                  <a:cubicBezTo>
                    <a:pt x="146450" y="323096"/>
                    <a:pt x="148566" y="322547"/>
                    <a:pt x="150486" y="321450"/>
                  </a:cubicBezTo>
                  <a:lnTo>
                    <a:pt x="282479" y="245250"/>
                  </a:lnTo>
                  <a:cubicBezTo>
                    <a:pt x="286299" y="243056"/>
                    <a:pt x="288650" y="238982"/>
                    <a:pt x="288650" y="234575"/>
                  </a:cubicBezTo>
                  <a:lnTo>
                    <a:pt x="288630" y="88561"/>
                  </a:lnTo>
                  <a:lnTo>
                    <a:pt x="288630" y="88561"/>
                  </a:lnTo>
                  <a:cubicBezTo>
                    <a:pt x="288650" y="84133"/>
                    <a:pt x="286299" y="80059"/>
                    <a:pt x="282459" y="77846"/>
                  </a:cubicBezTo>
                  <a:lnTo>
                    <a:pt x="150486" y="1665"/>
                  </a:lnTo>
                  <a:lnTo>
                    <a:pt x="150486" y="1665"/>
                  </a:lnTo>
                  <a:cubicBezTo>
                    <a:pt x="148585" y="549"/>
                    <a:pt x="146450" y="0"/>
                    <a:pt x="144315" y="0"/>
                  </a:cubicBezTo>
                  <a:close/>
                </a:path>
              </a:pathLst>
            </a:custGeom>
            <a:solidFill>
              <a:schemeClr val="bg1"/>
            </a:solidFill>
            <a:ln w="19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6D8474E0-01E8-387A-E81F-67F1A62F9E72}"/>
                </a:ext>
              </a:extLst>
            </p:cNvPr>
            <p:cNvSpPr/>
            <p:nvPr/>
          </p:nvSpPr>
          <p:spPr>
            <a:xfrm>
              <a:off x="797840" y="986956"/>
              <a:ext cx="432000" cy="79757"/>
            </a:xfrm>
            <a:prstGeom prst="ellipse">
              <a:avLst/>
            </a:prstGeom>
            <a:gradFill>
              <a:gsLst>
                <a:gs pos="0">
                  <a:srgbClr val="008DB4">
                    <a:alpha val="97000"/>
                    <a:lumMod val="100000"/>
                  </a:srgbClr>
                </a:gs>
                <a:gs pos="100000">
                  <a:srgbClr val="01AFA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10" name="图片 9" descr="屏幕上有字&#10;&#10;描述已自动生成">
            <a:extLst>
              <a:ext uri="{FF2B5EF4-FFF2-40B4-BE49-F238E27FC236}">
                <a16:creationId xmlns:a16="http://schemas.microsoft.com/office/drawing/2014/main" id="{EBC8D3A3-A431-E7ED-983A-93A8E498907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387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图形 6">
            <a:extLst>
              <a:ext uri="{FF2B5EF4-FFF2-40B4-BE49-F238E27FC236}">
                <a16:creationId xmlns:a16="http://schemas.microsoft.com/office/drawing/2014/main" id="{B957538B-5FD2-14BB-AD03-96C94EF36C76}"/>
              </a:ext>
            </a:extLst>
          </p:cNvPr>
          <p:cNvGrpSpPr/>
          <p:nvPr/>
        </p:nvGrpSpPr>
        <p:grpSpPr>
          <a:xfrm rot="16200000">
            <a:off x="2386001" y="-4271975"/>
            <a:ext cx="7419996" cy="14839954"/>
            <a:chOff x="6095999" y="186936"/>
            <a:chExt cx="3242067" cy="6484119"/>
          </a:xfrm>
        </p:grpSpPr>
        <p:sp>
          <p:nvSpPr>
            <p:cNvPr id="9" name="任意形状 8">
              <a:extLst>
                <a:ext uri="{FF2B5EF4-FFF2-40B4-BE49-F238E27FC236}">
                  <a16:creationId xmlns:a16="http://schemas.microsoft.com/office/drawing/2014/main" id="{865F61EF-F39B-8129-B180-1DA9AE40AAEB}"/>
                </a:ext>
              </a:extLst>
            </p:cNvPr>
            <p:cNvSpPr/>
            <p:nvPr/>
          </p:nvSpPr>
          <p:spPr>
            <a:xfrm>
              <a:off x="6095999" y="186936"/>
              <a:ext cx="2807693" cy="3242063"/>
            </a:xfrm>
            <a:custGeom>
              <a:avLst/>
              <a:gdLst>
                <a:gd name="connsiteX0" fmla="*/ -320 w 2807693"/>
                <a:gd name="connsiteY0" fmla="*/ -112 h 3242063"/>
                <a:gd name="connsiteX1" fmla="*/ 2807374 w 2807693"/>
                <a:gd name="connsiteY1" fmla="*/ 1620924 h 3242063"/>
                <a:gd name="connsiteX2" fmla="*/ -320 w 2807693"/>
                <a:gd name="connsiteY2" fmla="*/ 3241952 h 3242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07693" h="3242063">
                  <a:moveTo>
                    <a:pt x="-320" y="-112"/>
                  </a:moveTo>
                  <a:cubicBezTo>
                    <a:pt x="1157929" y="-112"/>
                    <a:pt x="2228210" y="617821"/>
                    <a:pt x="2807374" y="1620924"/>
                  </a:cubicBezTo>
                  <a:lnTo>
                    <a:pt x="-320" y="324195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ECEC">
                    <a:alpha val="62000"/>
                  </a:srgbClr>
                </a:gs>
                <a:gs pos="55000">
                  <a:srgbClr val="00ECEC">
                    <a:alpha val="0"/>
                    <a:lumMod val="0"/>
                    <a:lumOff val="100000"/>
                  </a:srgbClr>
                </a:gs>
              </a:gsLst>
              <a:lin ang="0" scaled="1"/>
              <a:tileRect/>
            </a:gradFill>
            <a:ln w="24021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形状 9">
              <a:extLst>
                <a:ext uri="{FF2B5EF4-FFF2-40B4-BE49-F238E27FC236}">
                  <a16:creationId xmlns:a16="http://schemas.microsoft.com/office/drawing/2014/main" id="{F12B1164-B668-DB2E-603B-AFBA64139913}"/>
                </a:ext>
              </a:extLst>
            </p:cNvPr>
            <p:cNvSpPr/>
            <p:nvPr/>
          </p:nvSpPr>
          <p:spPr>
            <a:xfrm>
              <a:off x="6095999" y="1807972"/>
              <a:ext cx="3242067" cy="3242055"/>
            </a:xfrm>
            <a:custGeom>
              <a:avLst/>
              <a:gdLst>
                <a:gd name="connsiteX0" fmla="*/ 2807374 w 3242067"/>
                <a:gd name="connsiteY0" fmla="*/ -112 h 3242055"/>
                <a:gd name="connsiteX1" fmla="*/ 2807374 w 3242067"/>
                <a:gd name="connsiteY1" fmla="*/ 3241944 h 3242055"/>
                <a:gd name="connsiteX2" fmla="*/ -320 w 3242067"/>
                <a:gd name="connsiteY2" fmla="*/ 1620916 h 324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42067" h="3242055">
                  <a:moveTo>
                    <a:pt x="2807374" y="-112"/>
                  </a:moveTo>
                  <a:cubicBezTo>
                    <a:pt x="3386539" y="1002983"/>
                    <a:pt x="3386539" y="2238849"/>
                    <a:pt x="2807374" y="3241944"/>
                  </a:cubicBezTo>
                  <a:lnTo>
                    <a:pt x="-320" y="162091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ECEC">
                    <a:alpha val="62000"/>
                  </a:srgbClr>
                </a:gs>
                <a:gs pos="55000">
                  <a:srgbClr val="00ECEC">
                    <a:alpha val="0"/>
                    <a:lumMod val="0"/>
                    <a:lumOff val="100000"/>
                  </a:srgbClr>
                </a:gs>
              </a:gsLst>
              <a:lin ang="0" scaled="1"/>
              <a:tileRect/>
            </a:gradFill>
            <a:ln w="24021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1" name="任意形状 10">
              <a:extLst>
                <a:ext uri="{FF2B5EF4-FFF2-40B4-BE49-F238E27FC236}">
                  <a16:creationId xmlns:a16="http://schemas.microsoft.com/office/drawing/2014/main" id="{654DBF61-AC5D-3007-3170-7E5A8DE7B083}"/>
                </a:ext>
              </a:extLst>
            </p:cNvPr>
            <p:cNvSpPr/>
            <p:nvPr/>
          </p:nvSpPr>
          <p:spPr>
            <a:xfrm>
              <a:off x="6095999" y="3429000"/>
              <a:ext cx="2807693" cy="3242055"/>
            </a:xfrm>
            <a:custGeom>
              <a:avLst/>
              <a:gdLst>
                <a:gd name="connsiteX0" fmla="*/ 2807374 w 2807693"/>
                <a:gd name="connsiteY0" fmla="*/ 1620916 h 3242055"/>
                <a:gd name="connsiteX1" fmla="*/ -320 w 2807693"/>
                <a:gd name="connsiteY1" fmla="*/ 3241944 h 3242055"/>
                <a:gd name="connsiteX2" fmla="*/ -320 w 2807693"/>
                <a:gd name="connsiteY2" fmla="*/ -112 h 324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07693" h="3242055">
                  <a:moveTo>
                    <a:pt x="2807374" y="1620916"/>
                  </a:moveTo>
                  <a:cubicBezTo>
                    <a:pt x="2228210" y="2624010"/>
                    <a:pt x="1157929" y="3241944"/>
                    <a:pt x="-320" y="3241944"/>
                  </a:cubicBezTo>
                  <a:lnTo>
                    <a:pt x="-320" y="-112"/>
                  </a:lnTo>
                  <a:close/>
                </a:path>
              </a:pathLst>
            </a:custGeom>
            <a:gradFill>
              <a:gsLst>
                <a:gs pos="0">
                  <a:srgbClr val="00ECEC">
                    <a:alpha val="62000"/>
                  </a:srgbClr>
                </a:gs>
                <a:gs pos="55000">
                  <a:srgbClr val="00ECEC">
                    <a:alpha val="0"/>
                    <a:lumMod val="0"/>
                    <a:lumOff val="100000"/>
                  </a:srgbClr>
                </a:gs>
              </a:gsLst>
              <a:lin ang="2700000" scaled="1"/>
            </a:gradFill>
            <a:ln w="24021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FFC49057-3793-A4BA-9334-9B4CADCC6488}"/>
              </a:ext>
            </a:extLst>
          </p:cNvPr>
          <p:cNvSpPr/>
          <p:nvPr/>
        </p:nvSpPr>
        <p:spPr>
          <a:xfrm>
            <a:off x="3917794" y="4679795"/>
            <a:ext cx="4356412" cy="4356410"/>
          </a:xfrm>
          <a:prstGeom prst="ellipse">
            <a:avLst/>
          </a:prstGeom>
          <a:solidFill>
            <a:srgbClr val="00ECE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80C822E3-A924-E679-33D3-DB3608E2CE95}"/>
              </a:ext>
            </a:extLst>
          </p:cNvPr>
          <p:cNvSpPr/>
          <p:nvPr/>
        </p:nvSpPr>
        <p:spPr>
          <a:xfrm>
            <a:off x="4073898" y="4883270"/>
            <a:ext cx="4044190" cy="4044188"/>
          </a:xfrm>
          <a:prstGeom prst="ellipse">
            <a:avLst/>
          </a:prstGeom>
          <a:gradFill>
            <a:gsLst>
              <a:gs pos="0">
                <a:srgbClr val="00ECEC"/>
              </a:gs>
              <a:gs pos="99000">
                <a:srgbClr val="00ECEC">
                  <a:lumMod val="35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23" name="图片 22" descr="图片包含 游戏机&#10;&#10;描述已自动生成">
            <a:extLst>
              <a:ext uri="{FF2B5EF4-FFF2-40B4-BE49-F238E27FC236}">
                <a16:creationId xmlns:a16="http://schemas.microsoft.com/office/drawing/2014/main" id="{EC08E843-0063-9CE7-2169-4A0E360BE2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933"/>
            <a:ext cx="12192000" cy="6858000"/>
          </a:xfrm>
          <a:prstGeom prst="rect">
            <a:avLst/>
          </a:prstGeom>
        </p:spPr>
      </p:pic>
      <p:pic>
        <p:nvPicPr>
          <p:cNvPr id="115" name="图片 114" descr="图片包含 游戏机&#10;&#10;描述已自动生成">
            <a:extLst>
              <a:ext uri="{FF2B5EF4-FFF2-40B4-BE49-F238E27FC236}">
                <a16:creationId xmlns:a16="http://schemas.microsoft.com/office/drawing/2014/main" id="{BDADD717-739E-B77E-489F-3758808C3F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3505416" y="3507571"/>
            <a:ext cx="12192000" cy="6858000"/>
          </a:xfrm>
          <a:prstGeom prst="rect">
            <a:avLst/>
          </a:prstGeom>
        </p:spPr>
      </p:pic>
      <p:pic>
        <p:nvPicPr>
          <p:cNvPr id="116" name="图片 115" descr="图片包含 游戏机&#10;&#10;描述已自动生成">
            <a:extLst>
              <a:ext uri="{FF2B5EF4-FFF2-40B4-BE49-F238E27FC236}">
                <a16:creationId xmlns:a16="http://schemas.microsoft.com/office/drawing/2014/main" id="{FD50BB22-35F3-F79C-70F5-024C06359E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3524544" y="3507571"/>
            <a:ext cx="12192000" cy="6858000"/>
          </a:xfrm>
          <a:prstGeom prst="rect">
            <a:avLst/>
          </a:prstGeom>
        </p:spPr>
      </p:pic>
      <p:cxnSp>
        <p:nvCxnSpPr>
          <p:cNvPr id="14" name="直线连接符 13">
            <a:extLst>
              <a:ext uri="{FF2B5EF4-FFF2-40B4-BE49-F238E27FC236}">
                <a16:creationId xmlns:a16="http://schemas.microsoft.com/office/drawing/2014/main" id="{935D8069-9C02-A788-6CDA-59264508935A}"/>
              </a:ext>
            </a:extLst>
          </p:cNvPr>
          <p:cNvCxnSpPr/>
          <p:nvPr/>
        </p:nvCxnSpPr>
        <p:spPr>
          <a:xfrm flipV="1">
            <a:off x="7003947" y="-155463"/>
            <a:ext cx="3189249" cy="5419492"/>
          </a:xfrm>
          <a:prstGeom prst="line">
            <a:avLst/>
          </a:prstGeom>
          <a:ln>
            <a:gradFill>
              <a:gsLst>
                <a:gs pos="0">
                  <a:srgbClr val="00ECEC"/>
                </a:gs>
                <a:gs pos="57000">
                  <a:srgbClr val="00ECEC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线连接符 14">
            <a:extLst>
              <a:ext uri="{FF2B5EF4-FFF2-40B4-BE49-F238E27FC236}">
                <a16:creationId xmlns:a16="http://schemas.microsoft.com/office/drawing/2014/main" id="{F560185C-04CC-2656-D461-73C9BDF0403F}"/>
              </a:ext>
            </a:extLst>
          </p:cNvPr>
          <p:cNvCxnSpPr>
            <a:cxnSpLocks/>
          </p:cNvCxnSpPr>
          <p:nvPr/>
        </p:nvCxnSpPr>
        <p:spPr>
          <a:xfrm flipH="1" flipV="1">
            <a:off x="2011907" y="-155463"/>
            <a:ext cx="3189249" cy="5419492"/>
          </a:xfrm>
          <a:prstGeom prst="line">
            <a:avLst/>
          </a:prstGeom>
          <a:ln>
            <a:gradFill>
              <a:gsLst>
                <a:gs pos="0">
                  <a:srgbClr val="00ECEC"/>
                </a:gs>
                <a:gs pos="57000">
                  <a:srgbClr val="00ECEC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 descr="黑暗中的灯光&#10;&#10;描述已自动生成">
            <a:extLst>
              <a:ext uri="{FF2B5EF4-FFF2-40B4-BE49-F238E27FC236}">
                <a16:creationId xmlns:a16="http://schemas.microsoft.com/office/drawing/2014/main" id="{FA4B5861-FA58-4390-9462-6FC4C4FFE07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6" t="35122" r="5246" b="35122"/>
          <a:stretch/>
        </p:blipFill>
        <p:spPr>
          <a:xfrm rot="3572368">
            <a:off x="1850659" y="3756855"/>
            <a:ext cx="5008881" cy="119581"/>
          </a:xfrm>
          <a:prstGeom prst="rect">
            <a:avLst/>
          </a:prstGeom>
        </p:spPr>
      </p:pic>
      <p:pic>
        <p:nvPicPr>
          <p:cNvPr id="18" name="图片 17" descr="黑暗中的灯光&#10;&#10;描述已自动生成">
            <a:extLst>
              <a:ext uri="{FF2B5EF4-FFF2-40B4-BE49-F238E27FC236}">
                <a16:creationId xmlns:a16="http://schemas.microsoft.com/office/drawing/2014/main" id="{C738A46C-44F9-479B-8B6F-0C6780DEDAA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6" t="35122" r="5246" b="35122"/>
          <a:stretch/>
        </p:blipFill>
        <p:spPr>
          <a:xfrm rot="18027632" flipH="1">
            <a:off x="5356552" y="3756855"/>
            <a:ext cx="5008881" cy="119581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A2B06CA4-4742-F273-D50D-4DB5D781F8F7}"/>
              </a:ext>
            </a:extLst>
          </p:cNvPr>
          <p:cNvSpPr txBox="1"/>
          <p:nvPr/>
        </p:nvSpPr>
        <p:spPr>
          <a:xfrm>
            <a:off x="4635234" y="6199571"/>
            <a:ext cx="151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1200" b="1" kern="100" dirty="0">
                <a:solidFill>
                  <a:schemeClr val="bg1"/>
                </a:solidFill>
                <a:effectLst/>
                <a:latin typeface="Source Han Sans SC Light" panose="020B0300000000000000" pitchFamily="34" charset="-128"/>
                <a:ea typeface="Source Han Sans SC Light" panose="020B0300000000000000" pitchFamily="34" charset="-128"/>
                <a:cs typeface="Times New Roman" panose="02020603050405020304" pitchFamily="18" charset="0"/>
              </a:rPr>
              <a:t>应积极拥抱变革</a:t>
            </a:r>
            <a:endParaRPr lang="zh-CN" altLang="en-US" sz="1200" dirty="0">
              <a:latin typeface="Source Han Sans SC Light" panose="020B0300000000000000" pitchFamily="34" charset="-128"/>
              <a:ea typeface="Source Han Sans SC Light" panose="020B0300000000000000" pitchFamily="34" charset="-128"/>
            </a:endParaRPr>
          </a:p>
        </p:txBody>
      </p:sp>
      <p:sp>
        <p:nvSpPr>
          <p:cNvPr id="30" name="圆角矩形 29">
            <a:extLst>
              <a:ext uri="{FF2B5EF4-FFF2-40B4-BE49-F238E27FC236}">
                <a16:creationId xmlns:a16="http://schemas.microsoft.com/office/drawing/2014/main" id="{28B5F92B-F741-7715-ABC9-F9719FF76E22}"/>
              </a:ext>
            </a:extLst>
          </p:cNvPr>
          <p:cNvSpPr/>
          <p:nvPr/>
        </p:nvSpPr>
        <p:spPr>
          <a:xfrm>
            <a:off x="4761234" y="6176070"/>
            <a:ext cx="1260000" cy="324000"/>
          </a:xfrm>
          <a:prstGeom prst="roundRect">
            <a:avLst>
              <a:gd name="adj" fmla="val 50000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11DF6882-6712-CA54-558C-1DD916D486CB}"/>
              </a:ext>
            </a:extLst>
          </p:cNvPr>
          <p:cNvSpPr txBox="1"/>
          <p:nvPr/>
        </p:nvSpPr>
        <p:spPr>
          <a:xfrm>
            <a:off x="6041445" y="6199571"/>
            <a:ext cx="151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b="1" kern="100" dirty="0">
                <a:solidFill>
                  <a:schemeClr val="bg1"/>
                </a:solidFill>
                <a:latin typeface="Source Han Sans SC Light" panose="020B0300000000000000" pitchFamily="34" charset="-128"/>
                <a:ea typeface="Source Han Sans SC Light" panose="020B0300000000000000" pitchFamily="34" charset="-128"/>
                <a:cs typeface="Times New Roman" panose="02020603050405020304" pitchFamily="18" charset="0"/>
              </a:rPr>
              <a:t>而非消极躲避</a:t>
            </a:r>
            <a:endParaRPr lang="zh-CN" altLang="en-US" sz="1200" dirty="0">
              <a:latin typeface="Source Han Sans SC Light" panose="020B0300000000000000" pitchFamily="34" charset="-128"/>
              <a:ea typeface="Source Han Sans SC Light" panose="020B0300000000000000" pitchFamily="34" charset="-128"/>
            </a:endParaRPr>
          </a:p>
        </p:txBody>
      </p:sp>
      <p:sp>
        <p:nvSpPr>
          <p:cNvPr id="32" name="圆角矩形 31">
            <a:extLst>
              <a:ext uri="{FF2B5EF4-FFF2-40B4-BE49-F238E27FC236}">
                <a16:creationId xmlns:a16="http://schemas.microsoft.com/office/drawing/2014/main" id="{D52D6CF0-6578-0869-01DB-F2A58C87AA9F}"/>
              </a:ext>
            </a:extLst>
          </p:cNvPr>
          <p:cNvSpPr/>
          <p:nvPr/>
        </p:nvSpPr>
        <p:spPr>
          <a:xfrm>
            <a:off x="6167445" y="6176070"/>
            <a:ext cx="1260000" cy="324000"/>
          </a:xfrm>
          <a:prstGeom prst="roundRect">
            <a:avLst>
              <a:gd name="adj" fmla="val 50000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D805A8D3-2466-A824-24F5-B70AE3D7CA4E}"/>
              </a:ext>
            </a:extLst>
          </p:cNvPr>
          <p:cNvSpPr txBox="1"/>
          <p:nvPr/>
        </p:nvSpPr>
        <p:spPr>
          <a:xfrm>
            <a:off x="5674995" y="4890495"/>
            <a:ext cx="70564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7200" dirty="0">
                <a:gradFill flip="none" rotWithShape="1">
                  <a:gsLst>
                    <a:gs pos="0">
                      <a:schemeClr val="bg1"/>
                    </a:gs>
                    <a:gs pos="54000">
                      <a:srgbClr val="05D9E0">
                        <a:alpha val="73000"/>
                        <a:lumMod val="71000"/>
                        <a:lumOff val="29000"/>
                      </a:srgbClr>
                    </a:gs>
                    <a:gs pos="77000">
                      <a:schemeClr val="bg1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ReprintBlackSSK" pitchFamily="2" charset="0"/>
                <a:ea typeface="BM DoHyeon OTF" panose="020B0600000101010101" pitchFamily="34" charset="-127"/>
                <a:cs typeface="Phosphate Inline" panose="02000506050000020004" pitchFamily="2" charset="0"/>
              </a:rPr>
              <a:t>3</a:t>
            </a:r>
            <a:endParaRPr kumimoji="1" lang="zh-CN" altLang="en-US" sz="7200" dirty="0">
              <a:gradFill flip="none" rotWithShape="1">
                <a:gsLst>
                  <a:gs pos="0">
                    <a:schemeClr val="bg1"/>
                  </a:gs>
                  <a:gs pos="54000">
                    <a:srgbClr val="05D9E0">
                      <a:alpha val="73000"/>
                      <a:lumMod val="71000"/>
                      <a:lumOff val="29000"/>
                    </a:srgbClr>
                  </a:gs>
                  <a:gs pos="77000">
                    <a:schemeClr val="bg1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ReprintBlackSSK" pitchFamily="2" charset="0"/>
              <a:ea typeface="HarmonyOS Sans SC Black" pitchFamily="2" charset="-122"/>
              <a:cs typeface="Phosphate Inline" panose="02000506050000020004" pitchFamily="2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F3EE0D0-CFB9-5D95-B9B5-6A8E0EFFDB5E}"/>
              </a:ext>
            </a:extLst>
          </p:cNvPr>
          <p:cNvSpPr txBox="1"/>
          <p:nvPr/>
        </p:nvSpPr>
        <p:spPr>
          <a:xfrm>
            <a:off x="4902601" y="5712311"/>
            <a:ext cx="23971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1800" b="1" kern="100" dirty="0">
                <a:gradFill flip="none" rotWithShape="1">
                  <a:gsLst>
                    <a:gs pos="0">
                      <a:srgbClr val="00ECEC">
                        <a:lumMod val="30000"/>
                        <a:lumOff val="70000"/>
                      </a:srgbClr>
                    </a:gs>
                    <a:gs pos="65000">
                      <a:schemeClr val="bg1"/>
                    </a:gs>
                  </a:gsLst>
                  <a:lin ang="2700000" scaled="1"/>
                  <a:tileRect/>
                </a:gradFill>
                <a:effectLst/>
                <a:latin typeface="Source Han Sans CN Bold" panose="020B0500000000000000" pitchFamily="34" charset="-128"/>
                <a:ea typeface="Source Han Sans CN Bold" panose="020B0500000000000000" pitchFamily="34" charset="-128"/>
                <a:cs typeface="Times New Roman" panose="02020603050405020304" pitchFamily="18" charset="0"/>
              </a:rPr>
              <a:t>面对</a:t>
            </a:r>
            <a:r>
              <a:rPr lang="en-US" altLang="zh-CN" sz="1800" b="1" kern="100" dirty="0">
                <a:gradFill flip="none" rotWithShape="1">
                  <a:gsLst>
                    <a:gs pos="0">
                      <a:srgbClr val="00ECEC">
                        <a:lumMod val="30000"/>
                        <a:lumOff val="70000"/>
                      </a:srgbClr>
                    </a:gs>
                    <a:gs pos="65000">
                      <a:schemeClr val="bg1"/>
                    </a:gs>
                  </a:gsLst>
                  <a:lin ang="2700000" scaled="1"/>
                  <a:tileRect/>
                </a:gradFill>
                <a:effectLst/>
                <a:latin typeface="Source Han Sans CN Bold" panose="020B0500000000000000" pitchFamily="34" charset="-128"/>
                <a:ea typeface="Source Han Sans CN Bold" panose="020B0500000000000000" pitchFamily="34" charset="-128"/>
                <a:cs typeface="Times New Roman" panose="02020603050405020304" pitchFamily="18" charset="0"/>
              </a:rPr>
              <a:t>AI</a:t>
            </a:r>
            <a:r>
              <a:rPr lang="zh-CN" altLang="zh-CN" sz="1800" b="1" kern="100" dirty="0">
                <a:gradFill flip="none" rotWithShape="1">
                  <a:gsLst>
                    <a:gs pos="0">
                      <a:srgbClr val="00ECEC">
                        <a:lumMod val="30000"/>
                        <a:lumOff val="70000"/>
                      </a:srgbClr>
                    </a:gs>
                    <a:gs pos="65000">
                      <a:schemeClr val="bg1"/>
                    </a:gs>
                  </a:gsLst>
                  <a:lin ang="2700000" scaled="1"/>
                  <a:tileRect/>
                </a:gradFill>
                <a:effectLst/>
                <a:latin typeface="Source Han Sans CN Bold" panose="020B0500000000000000" pitchFamily="34" charset="-128"/>
                <a:ea typeface="Source Han Sans CN Bold" panose="020B0500000000000000" pitchFamily="34" charset="-128"/>
                <a:cs typeface="Times New Roman" panose="02020603050405020304" pitchFamily="18" charset="0"/>
              </a:rPr>
              <a:t>时代的巨变时</a:t>
            </a:r>
            <a:endParaRPr lang="zh-CN" altLang="en-US" b="1" dirty="0">
              <a:gradFill flip="none" rotWithShape="1">
                <a:gsLst>
                  <a:gs pos="0">
                    <a:srgbClr val="00ECEC">
                      <a:lumMod val="30000"/>
                      <a:lumOff val="70000"/>
                    </a:srgbClr>
                  </a:gs>
                  <a:gs pos="65000">
                    <a:schemeClr val="bg1"/>
                  </a:gs>
                </a:gsLst>
                <a:lin ang="2700000" scaled="1"/>
                <a:tileRect/>
              </a:gradFill>
              <a:latin typeface="Source Han Sans CN Bold" panose="020B0500000000000000" pitchFamily="34" charset="-128"/>
              <a:ea typeface="Source Han Sans CN Bold" panose="020B0500000000000000" pitchFamily="34" charset="-128"/>
            </a:endParaRPr>
          </a:p>
        </p:txBody>
      </p:sp>
      <p:sp>
        <p:nvSpPr>
          <p:cNvPr id="34" name="圆角矩形 33">
            <a:extLst>
              <a:ext uri="{FF2B5EF4-FFF2-40B4-BE49-F238E27FC236}">
                <a16:creationId xmlns:a16="http://schemas.microsoft.com/office/drawing/2014/main" id="{D7DDFD30-4BA1-28DB-F2BF-C75CF096CE9D}"/>
              </a:ext>
            </a:extLst>
          </p:cNvPr>
          <p:cNvSpPr/>
          <p:nvPr/>
        </p:nvSpPr>
        <p:spPr>
          <a:xfrm>
            <a:off x="743318" y="2127641"/>
            <a:ext cx="1655999" cy="432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ECEC"/>
              </a:gs>
              <a:gs pos="100000">
                <a:srgbClr val="017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00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09E7A5C1-9CC9-B742-3642-767CA5F43DE7}"/>
              </a:ext>
            </a:extLst>
          </p:cNvPr>
          <p:cNvSpPr txBox="1"/>
          <p:nvPr/>
        </p:nvSpPr>
        <p:spPr>
          <a:xfrm>
            <a:off x="786487" y="215636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b="1" dirty="0">
                <a:solidFill>
                  <a:schemeClr val="bg1"/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提高学习效率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C073826D-F061-2B29-0D22-FD6124E6A1CB}"/>
              </a:ext>
            </a:extLst>
          </p:cNvPr>
          <p:cNvSpPr txBox="1"/>
          <p:nvPr/>
        </p:nvSpPr>
        <p:spPr>
          <a:xfrm>
            <a:off x="651939" y="2885021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>
                <a:gradFill flip="none" rotWithShape="1">
                  <a:gsLst>
                    <a:gs pos="0">
                      <a:srgbClr val="00ECEC">
                        <a:lumMod val="30000"/>
                        <a:lumOff val="70000"/>
                      </a:srgb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  <a:effectLst/>
                <a:latin typeface="Source Han Sans CN Bold" panose="020B0500000000000000" pitchFamily="34" charset="-128"/>
                <a:ea typeface="Source Han Sans CN Bold" panose="020B0500000000000000" pitchFamily="34" charset="-128"/>
              </a:defRPr>
            </a:lvl1pPr>
          </a:lstStyle>
          <a:p>
            <a:r>
              <a:rPr lang="zh-CN" altLang="en-US" dirty="0"/>
              <a:t>个性化教育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D9B2BD2-992B-47D8-3C95-0817C5729142}"/>
              </a:ext>
            </a:extLst>
          </p:cNvPr>
          <p:cNvSpPr txBox="1"/>
          <p:nvPr/>
        </p:nvSpPr>
        <p:spPr>
          <a:xfrm>
            <a:off x="695326" y="3259964"/>
            <a:ext cx="2705284" cy="5491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0" i="0" dirty="0">
                <a:solidFill>
                  <a:schemeClr val="bg1"/>
                </a:solidFill>
                <a:effectLst/>
                <a:latin typeface="Source Han Sans SC Light" panose="020B0300000000000000" pitchFamily="34" charset="-128"/>
                <a:ea typeface="Source Han Sans SC Light" panose="020B0300000000000000" pitchFamily="34" charset="-128"/>
              </a:rPr>
              <a:t>根据每个学生的需求、兴趣和能力</a:t>
            </a:r>
            <a:endParaRPr lang="en-US" altLang="zh-CN" sz="1200" b="0" i="0" dirty="0">
              <a:solidFill>
                <a:schemeClr val="bg1"/>
              </a:solidFill>
              <a:effectLst/>
              <a:latin typeface="Source Han Sans SC Light" panose="020B0300000000000000" pitchFamily="34" charset="-128"/>
              <a:ea typeface="Source Han Sans SC Light" panose="020B0300000000000000" pitchFamily="34" charset="-128"/>
            </a:endParaRPr>
          </a:p>
          <a:p>
            <a:pPr>
              <a:lnSpc>
                <a:spcPct val="130000"/>
              </a:lnSpc>
            </a:pPr>
            <a:r>
              <a:rPr lang="zh-CN" altLang="en-US" sz="1200" b="0" i="0" dirty="0">
                <a:solidFill>
                  <a:schemeClr val="bg1"/>
                </a:solidFill>
                <a:effectLst/>
                <a:latin typeface="Source Han Sans SC Light" panose="020B0300000000000000" pitchFamily="34" charset="-128"/>
                <a:ea typeface="Source Han Sans SC Light" panose="020B0300000000000000" pitchFamily="34" charset="-128"/>
              </a:rPr>
              <a:t>来制定教学计划，以提高学习效果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B44113CE-B7B3-373E-4899-9D42B51C65D1}"/>
              </a:ext>
            </a:extLst>
          </p:cNvPr>
          <p:cNvSpPr txBox="1"/>
          <p:nvPr/>
        </p:nvSpPr>
        <p:spPr>
          <a:xfrm>
            <a:off x="687818" y="4118583"/>
            <a:ext cx="28456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bg1"/>
                </a:solidFill>
                <a:effectLst/>
                <a:latin typeface="Source Han Sans CN Bold" panose="020B0500000000000000" pitchFamily="34" charset="-128"/>
                <a:ea typeface="Source Han Sans CN Bold" panose="020B0500000000000000" pitchFamily="34" charset="-128"/>
              </a:defRPr>
            </a:lvl1pPr>
          </a:lstStyle>
          <a:p>
            <a:r>
              <a:rPr lang="en" altLang="zh-CN" dirty="0">
                <a:gradFill flip="none" rotWithShape="1">
                  <a:gsLst>
                    <a:gs pos="0">
                      <a:srgbClr val="00ECEC">
                        <a:lumMod val="30000"/>
                        <a:lumOff val="70000"/>
                      </a:srgb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rPr>
              <a:t>AI</a:t>
            </a:r>
            <a:r>
              <a:rPr lang="zh-CN" altLang="en-US" dirty="0">
                <a:gradFill flip="none" rotWithShape="1">
                  <a:gsLst>
                    <a:gs pos="0">
                      <a:srgbClr val="00ECEC">
                        <a:lumMod val="30000"/>
                        <a:lumOff val="70000"/>
                      </a:srgb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rPr>
              <a:t>技术在个性化教育中的应用</a:t>
            </a: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1D5FFC8A-7F9F-DB10-C114-5B25BAF3CF7A}"/>
              </a:ext>
            </a:extLst>
          </p:cNvPr>
          <p:cNvGrpSpPr/>
          <p:nvPr/>
        </p:nvGrpSpPr>
        <p:grpSpPr>
          <a:xfrm>
            <a:off x="688965" y="4611883"/>
            <a:ext cx="1574879" cy="292805"/>
            <a:chOff x="688965" y="4364718"/>
            <a:chExt cx="1574879" cy="292805"/>
          </a:xfrm>
        </p:grpSpPr>
        <p:sp>
          <p:nvSpPr>
            <p:cNvPr id="43" name="圆角矩形 42">
              <a:extLst>
                <a:ext uri="{FF2B5EF4-FFF2-40B4-BE49-F238E27FC236}">
                  <a16:creationId xmlns:a16="http://schemas.microsoft.com/office/drawing/2014/main" id="{D3A54D14-BAA1-B90D-D3AA-8634117EA11F}"/>
                </a:ext>
              </a:extLst>
            </p:cNvPr>
            <p:cNvSpPr/>
            <p:nvPr/>
          </p:nvSpPr>
          <p:spPr>
            <a:xfrm>
              <a:off x="715844" y="4364718"/>
              <a:ext cx="1548000" cy="288000"/>
            </a:xfrm>
            <a:prstGeom prst="roundRect">
              <a:avLst>
                <a:gd name="adj" fmla="val 50000"/>
              </a:avLst>
            </a:prstGeom>
            <a:solidFill>
              <a:srgbClr val="00EC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6A36C21-D488-6AFB-B624-3556EA9F88A1}"/>
                </a:ext>
              </a:extLst>
            </p:cNvPr>
            <p:cNvSpPr txBox="1"/>
            <p:nvPr/>
          </p:nvSpPr>
          <p:spPr>
            <a:xfrm>
              <a:off x="688965" y="4380524"/>
              <a:ext cx="1570404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b="0" i="0" dirty="0">
                  <a:solidFill>
                    <a:srgbClr val="005C75"/>
                  </a:solidFill>
                  <a:effectLst/>
                  <a:latin typeface="Source Han Sans SC Light" panose="020B0300000000000000" pitchFamily="34" charset="-128"/>
                  <a:ea typeface="Source Han Sans SC Light" panose="020B0300000000000000" pitchFamily="34" charset="-128"/>
                </a:rPr>
                <a:t>分析学生的学习数据</a:t>
              </a:r>
              <a:endParaRPr lang="zh-CN" altLang="en-US" sz="1200" dirty="0">
                <a:solidFill>
                  <a:srgbClr val="005C75"/>
                </a:solidFill>
                <a:latin typeface="Source Han Sans SC Light" panose="020B0300000000000000" pitchFamily="34" charset="-128"/>
                <a:ea typeface="Source Han Sans SC Light" panose="020B0300000000000000" pitchFamily="34" charset="-128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4E41F9AC-7A3B-861A-8E87-520F7F8A49A6}"/>
              </a:ext>
            </a:extLst>
          </p:cNvPr>
          <p:cNvGrpSpPr/>
          <p:nvPr/>
        </p:nvGrpSpPr>
        <p:grpSpPr>
          <a:xfrm>
            <a:off x="688965" y="5068319"/>
            <a:ext cx="2528773" cy="294620"/>
            <a:chOff x="688965" y="4904258"/>
            <a:chExt cx="2528773" cy="294620"/>
          </a:xfrm>
        </p:grpSpPr>
        <p:sp>
          <p:nvSpPr>
            <p:cNvPr id="46" name="圆角矩形 45">
              <a:extLst>
                <a:ext uri="{FF2B5EF4-FFF2-40B4-BE49-F238E27FC236}">
                  <a16:creationId xmlns:a16="http://schemas.microsoft.com/office/drawing/2014/main" id="{6A46A1FD-518A-9FA2-5B5D-BD6871F12A09}"/>
                </a:ext>
              </a:extLst>
            </p:cNvPr>
            <p:cNvSpPr/>
            <p:nvPr/>
          </p:nvSpPr>
          <p:spPr>
            <a:xfrm>
              <a:off x="715844" y="4904258"/>
              <a:ext cx="1105863" cy="288000"/>
            </a:xfrm>
            <a:prstGeom prst="roundRect">
              <a:avLst>
                <a:gd name="adj" fmla="val 50000"/>
              </a:avLst>
            </a:prstGeom>
            <a:solidFill>
              <a:srgbClr val="00EC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8AD663B6-F89F-34AF-AA8F-CE77D4700F85}"/>
                </a:ext>
              </a:extLst>
            </p:cNvPr>
            <p:cNvSpPr txBox="1"/>
            <p:nvPr/>
          </p:nvSpPr>
          <p:spPr>
            <a:xfrm>
              <a:off x="688965" y="4920394"/>
              <a:ext cx="117573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b="0" i="0" dirty="0">
                  <a:solidFill>
                    <a:srgbClr val="005C75"/>
                  </a:solidFill>
                  <a:effectLst/>
                  <a:latin typeface="Source Han Sans SC Light" panose="020B0300000000000000" pitchFamily="34" charset="-128"/>
                  <a:ea typeface="Source Han Sans SC Light" panose="020B0300000000000000" pitchFamily="34" charset="-128"/>
                </a:rPr>
                <a:t>提供量身定制</a:t>
              </a:r>
              <a:endParaRPr lang="zh-CN" altLang="en-US" sz="1200" dirty="0">
                <a:solidFill>
                  <a:srgbClr val="005C75"/>
                </a:solidFill>
                <a:latin typeface="Source Han Sans SC Light" panose="020B0300000000000000" pitchFamily="34" charset="-128"/>
                <a:ea typeface="Source Han Sans SC Light" panose="020B0300000000000000" pitchFamily="34" charset="-128"/>
              </a:endParaRPr>
            </a:p>
          </p:txBody>
        </p:sp>
        <p:sp>
          <p:nvSpPr>
            <p:cNvPr id="48" name="圆角矩形 47">
              <a:extLst>
                <a:ext uri="{FF2B5EF4-FFF2-40B4-BE49-F238E27FC236}">
                  <a16:creationId xmlns:a16="http://schemas.microsoft.com/office/drawing/2014/main" id="{B7F33D88-8E64-5428-73FA-E189F664F716}"/>
                </a:ext>
              </a:extLst>
            </p:cNvPr>
            <p:cNvSpPr/>
            <p:nvPr/>
          </p:nvSpPr>
          <p:spPr>
            <a:xfrm>
              <a:off x="1949830" y="4904258"/>
              <a:ext cx="1218590" cy="288000"/>
            </a:xfrm>
            <a:prstGeom prst="roundRect">
              <a:avLst>
                <a:gd name="adj" fmla="val 50000"/>
              </a:avLst>
            </a:prstGeom>
            <a:solidFill>
              <a:srgbClr val="00EC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/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042E9F61-B133-7E6F-62D8-B2AAD8948494}"/>
                </a:ext>
              </a:extLst>
            </p:cNvPr>
            <p:cNvSpPr txBox="1"/>
            <p:nvPr/>
          </p:nvSpPr>
          <p:spPr>
            <a:xfrm>
              <a:off x="1928617" y="4921879"/>
              <a:ext cx="128912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b="0" i="0" dirty="0">
                  <a:solidFill>
                    <a:srgbClr val="005C75"/>
                  </a:solidFill>
                  <a:effectLst/>
                  <a:latin typeface="Source Han Sans SC Light" panose="020B0300000000000000" pitchFamily="34" charset="-128"/>
                  <a:ea typeface="Source Han Sans SC Light" panose="020B0300000000000000" pitchFamily="34" charset="-128"/>
                </a:rPr>
                <a:t>教学内容及方法</a:t>
              </a:r>
              <a:endParaRPr lang="zh-CN" altLang="en-US" sz="1200" dirty="0">
                <a:solidFill>
                  <a:srgbClr val="005C75"/>
                </a:solidFill>
                <a:latin typeface="Source Han Sans SC Light" panose="020B0300000000000000" pitchFamily="34" charset="-128"/>
                <a:ea typeface="Source Han Sans SC Light" panose="020B0300000000000000" pitchFamily="34" charset="-128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2C32CF8C-71AE-9583-E460-6C6789EA519E}"/>
              </a:ext>
            </a:extLst>
          </p:cNvPr>
          <p:cNvGrpSpPr/>
          <p:nvPr/>
        </p:nvGrpSpPr>
        <p:grpSpPr>
          <a:xfrm>
            <a:off x="695326" y="5983337"/>
            <a:ext cx="2189153" cy="292805"/>
            <a:chOff x="695326" y="5983337"/>
            <a:chExt cx="2189153" cy="292805"/>
          </a:xfrm>
        </p:grpSpPr>
        <p:sp>
          <p:nvSpPr>
            <p:cNvPr id="52" name="圆角矩形 51">
              <a:extLst>
                <a:ext uri="{FF2B5EF4-FFF2-40B4-BE49-F238E27FC236}">
                  <a16:creationId xmlns:a16="http://schemas.microsoft.com/office/drawing/2014/main" id="{6396EE7F-24DF-B5F2-962F-31F1AAF4CEC6}"/>
                </a:ext>
              </a:extLst>
            </p:cNvPr>
            <p:cNvSpPr/>
            <p:nvPr/>
          </p:nvSpPr>
          <p:spPr>
            <a:xfrm>
              <a:off x="715843" y="5983337"/>
              <a:ext cx="2168635" cy="288000"/>
            </a:xfrm>
            <a:prstGeom prst="roundRect">
              <a:avLst>
                <a:gd name="adj" fmla="val 50000"/>
              </a:avLst>
            </a:prstGeom>
            <a:solidFill>
              <a:srgbClr val="00EC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3B73F6E3-783B-99BB-ADB3-D50D9FA6B5C2}"/>
                </a:ext>
              </a:extLst>
            </p:cNvPr>
            <p:cNvSpPr txBox="1"/>
            <p:nvPr/>
          </p:nvSpPr>
          <p:spPr>
            <a:xfrm>
              <a:off x="695326" y="5999143"/>
              <a:ext cx="218915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b="0" i="0" dirty="0">
                  <a:solidFill>
                    <a:srgbClr val="005C75"/>
                  </a:solidFill>
                  <a:effectLst/>
                  <a:latin typeface="Source Han Sans SC Light" panose="020B0300000000000000" pitchFamily="34" charset="-128"/>
                  <a:ea typeface="Source Han Sans SC Light" panose="020B0300000000000000" pitchFamily="34" charset="-128"/>
                </a:rPr>
                <a:t>为学生提供个性化的课程建议</a:t>
              </a:r>
              <a:endParaRPr lang="zh-CN" altLang="en-US" sz="1200" dirty="0">
                <a:solidFill>
                  <a:srgbClr val="005C75"/>
                </a:solidFill>
                <a:latin typeface="Source Han Sans SC Light" panose="020B0300000000000000" pitchFamily="34" charset="-128"/>
                <a:ea typeface="Source Han Sans SC Light" panose="020B0300000000000000" pitchFamily="34" charset="-128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8EFD74F8-71F7-8BBB-4C54-CFE69E09D350}"/>
              </a:ext>
            </a:extLst>
          </p:cNvPr>
          <p:cNvGrpSpPr/>
          <p:nvPr/>
        </p:nvGrpSpPr>
        <p:grpSpPr>
          <a:xfrm>
            <a:off x="688965" y="5526570"/>
            <a:ext cx="2408321" cy="293135"/>
            <a:chOff x="688965" y="5443878"/>
            <a:chExt cx="2408321" cy="293135"/>
          </a:xfrm>
        </p:grpSpPr>
        <p:sp>
          <p:nvSpPr>
            <p:cNvPr id="59" name="圆角矩形 58">
              <a:extLst>
                <a:ext uri="{FF2B5EF4-FFF2-40B4-BE49-F238E27FC236}">
                  <a16:creationId xmlns:a16="http://schemas.microsoft.com/office/drawing/2014/main" id="{ABBFCCC8-80B9-FFC0-CEBB-511BEB0EA2C0}"/>
                </a:ext>
              </a:extLst>
            </p:cNvPr>
            <p:cNvSpPr/>
            <p:nvPr/>
          </p:nvSpPr>
          <p:spPr>
            <a:xfrm>
              <a:off x="715844" y="5443878"/>
              <a:ext cx="1105863" cy="288000"/>
            </a:xfrm>
            <a:prstGeom prst="roundRect">
              <a:avLst>
                <a:gd name="adj" fmla="val 50000"/>
              </a:avLst>
            </a:prstGeom>
            <a:solidFill>
              <a:srgbClr val="00EC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/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FD5D5FF6-C802-C811-1838-3F6CB6985085}"/>
                </a:ext>
              </a:extLst>
            </p:cNvPr>
            <p:cNvSpPr txBox="1"/>
            <p:nvPr/>
          </p:nvSpPr>
          <p:spPr>
            <a:xfrm>
              <a:off x="688965" y="5460014"/>
              <a:ext cx="117573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b="0" i="0" dirty="0">
                  <a:solidFill>
                    <a:srgbClr val="005C75"/>
                  </a:solidFill>
                  <a:effectLst/>
                  <a:latin typeface="Source Han Sans SC Light" panose="020B0300000000000000" pitchFamily="34" charset="-128"/>
                  <a:ea typeface="Source Han Sans SC Light" panose="020B0300000000000000" pitchFamily="34" charset="-128"/>
                </a:rPr>
                <a:t>智能推荐系统</a:t>
              </a:r>
              <a:endParaRPr lang="zh-CN" altLang="en-US" sz="1200" dirty="0">
                <a:solidFill>
                  <a:srgbClr val="005C75"/>
                </a:solidFill>
                <a:latin typeface="Source Han Sans SC Light" panose="020B0300000000000000" pitchFamily="34" charset="-128"/>
                <a:ea typeface="Source Han Sans SC Light" panose="020B0300000000000000" pitchFamily="34" charset="-128"/>
              </a:endParaRPr>
            </a:p>
          </p:txBody>
        </p:sp>
        <p:sp>
          <p:nvSpPr>
            <p:cNvPr id="62" name="圆角矩形 61">
              <a:extLst>
                <a:ext uri="{FF2B5EF4-FFF2-40B4-BE49-F238E27FC236}">
                  <a16:creationId xmlns:a16="http://schemas.microsoft.com/office/drawing/2014/main" id="{508EE5D8-DD9B-7D47-5114-D035AD3A7A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81286" y="5443878"/>
              <a:ext cx="1116000" cy="27435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ECEC">
                    <a:alpha val="54000"/>
                  </a:srgbClr>
                </a:gs>
                <a:gs pos="73000">
                  <a:srgbClr val="00ECEC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70" name="圆角矩形标注 69">
            <a:extLst>
              <a:ext uri="{FF2B5EF4-FFF2-40B4-BE49-F238E27FC236}">
                <a16:creationId xmlns:a16="http://schemas.microsoft.com/office/drawing/2014/main" id="{86EB7479-7512-DC2F-DC30-E1B528E2A781}"/>
              </a:ext>
            </a:extLst>
          </p:cNvPr>
          <p:cNvSpPr/>
          <p:nvPr/>
        </p:nvSpPr>
        <p:spPr>
          <a:xfrm>
            <a:off x="6226510" y="5311728"/>
            <a:ext cx="390824" cy="206741"/>
          </a:xfrm>
          <a:prstGeom prst="wedgeRoundRectCallout">
            <a:avLst/>
          </a:prstGeom>
          <a:gradFill>
            <a:gsLst>
              <a:gs pos="0">
                <a:srgbClr val="00ECEC">
                  <a:lumMod val="31702"/>
                  <a:lumOff val="68298"/>
                </a:srgb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F7FA554E-C355-B2B5-A0C0-80DDC2DFD4DD}"/>
              </a:ext>
            </a:extLst>
          </p:cNvPr>
          <p:cNvSpPr txBox="1"/>
          <p:nvPr/>
        </p:nvSpPr>
        <p:spPr>
          <a:xfrm>
            <a:off x="6216710" y="5300239"/>
            <a:ext cx="441146" cy="24622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kumimoji="1" lang="zh-CN" altLang="en-US" sz="1000" dirty="0">
                <a:gradFill>
                  <a:gsLst>
                    <a:gs pos="0">
                      <a:srgbClr val="005C75"/>
                    </a:gs>
                    <a:gs pos="100000">
                      <a:srgbClr val="00ECEC">
                        <a:lumMod val="87000"/>
                      </a:srgbClr>
                    </a:gs>
                  </a:gsLst>
                  <a:lin ang="0" scaled="1"/>
                </a:gradFill>
                <a:latin typeface="Source Han Sans SC Light" panose="020B0300000000000000" pitchFamily="34" charset="-128"/>
                <a:ea typeface="Source Han Sans SC Light" panose="020B0300000000000000" pitchFamily="34" charset="-128"/>
              </a:rPr>
              <a:t>提高</a:t>
            </a:r>
          </a:p>
        </p:txBody>
      </p:sp>
      <p:sp>
        <p:nvSpPr>
          <p:cNvPr id="72" name="圆角矩形 71">
            <a:extLst>
              <a:ext uri="{FF2B5EF4-FFF2-40B4-BE49-F238E27FC236}">
                <a16:creationId xmlns:a16="http://schemas.microsoft.com/office/drawing/2014/main" id="{25CABD6A-6316-7CAE-04F3-1F9E84D3DDAA}"/>
              </a:ext>
            </a:extLst>
          </p:cNvPr>
          <p:cNvSpPr/>
          <p:nvPr/>
        </p:nvSpPr>
        <p:spPr>
          <a:xfrm>
            <a:off x="5268818" y="1256275"/>
            <a:ext cx="1655999" cy="432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ECEC"/>
              </a:gs>
              <a:gs pos="100000">
                <a:srgbClr val="017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000"/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CB822310-40D5-1E0C-D014-D61B0C80E13D}"/>
              </a:ext>
            </a:extLst>
          </p:cNvPr>
          <p:cNvSpPr txBox="1"/>
          <p:nvPr/>
        </p:nvSpPr>
        <p:spPr>
          <a:xfrm>
            <a:off x="5314223" y="127000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b="1" dirty="0">
                <a:solidFill>
                  <a:schemeClr val="bg1"/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提高生活品质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84CB3458-F48E-C4AB-7B6F-6AC4345B4F2F}"/>
              </a:ext>
            </a:extLst>
          </p:cNvPr>
          <p:cNvSpPr txBox="1"/>
          <p:nvPr/>
        </p:nvSpPr>
        <p:spPr>
          <a:xfrm>
            <a:off x="4576477" y="206883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>
                <a:gradFill flip="none" rotWithShape="1">
                  <a:gsLst>
                    <a:gs pos="0">
                      <a:srgbClr val="00ECEC">
                        <a:lumMod val="30000"/>
                        <a:lumOff val="70000"/>
                      </a:srgb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  <a:effectLst/>
                <a:latin typeface="Source Han Sans CN Bold" panose="020B0500000000000000" pitchFamily="34" charset="-128"/>
                <a:ea typeface="Source Han Sans CN Bold" panose="020B0500000000000000" pitchFamily="34" charset="-128"/>
              </a:defRPr>
            </a:lvl1pPr>
          </a:lstStyle>
          <a:p>
            <a:r>
              <a:rPr lang="zh-CN" altLang="en-US" dirty="0"/>
              <a:t>智能家居系统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E8E7F897-DBFA-56FB-AC3C-EF2601F39945}"/>
              </a:ext>
            </a:extLst>
          </p:cNvPr>
          <p:cNvSpPr txBox="1"/>
          <p:nvPr/>
        </p:nvSpPr>
        <p:spPr>
          <a:xfrm>
            <a:off x="6192302" y="207648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>
                <a:gradFill flip="none" rotWithShape="1">
                  <a:gsLst>
                    <a:gs pos="0">
                      <a:srgbClr val="00ECEC">
                        <a:lumMod val="30000"/>
                        <a:lumOff val="70000"/>
                      </a:srgb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  <a:effectLst/>
                <a:latin typeface="Source Han Sans CN Bold" panose="020B0500000000000000" pitchFamily="34" charset="-128"/>
                <a:ea typeface="Source Han Sans CN Bold" panose="020B0500000000000000" pitchFamily="34" charset="-128"/>
              </a:defRPr>
            </a:lvl1pPr>
          </a:lstStyle>
          <a:p>
            <a:r>
              <a:rPr lang="zh-CN" altLang="en-US" dirty="0"/>
              <a:t>自动驾驶技术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FAF87AF4-94E4-B937-5BFC-C0CCB52E1F6B}"/>
              </a:ext>
            </a:extLst>
          </p:cNvPr>
          <p:cNvSpPr txBox="1"/>
          <p:nvPr/>
        </p:nvSpPr>
        <p:spPr>
          <a:xfrm>
            <a:off x="3923201" y="2476087"/>
            <a:ext cx="2069048" cy="80733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300" b="0" i="0">
                <a:solidFill>
                  <a:schemeClr val="bg1"/>
                </a:solidFill>
                <a:effectLst/>
                <a:latin typeface="Source Han Sans SC Light" panose="020B0300000000000000" pitchFamily="34" charset="-128"/>
                <a:ea typeface="Source Han Sans SC Light" panose="020B0300000000000000" pitchFamily="34" charset="-128"/>
              </a:defRPr>
            </a:lvl1pPr>
          </a:lstStyle>
          <a:p>
            <a:pPr algn="r"/>
            <a:r>
              <a:rPr lang="zh-CN" altLang="en-US" sz="1200" dirty="0"/>
              <a:t>根据用户的习惯和需求</a:t>
            </a:r>
            <a:endParaRPr lang="en-US" altLang="zh-CN" sz="1200" dirty="0"/>
          </a:p>
          <a:p>
            <a:pPr algn="r"/>
            <a:r>
              <a:rPr lang="zh-CN" altLang="en-US" sz="1200" dirty="0"/>
              <a:t>自动调节家庭设备的设置</a:t>
            </a:r>
            <a:endParaRPr lang="en-US" altLang="zh-CN" sz="1200" dirty="0"/>
          </a:p>
          <a:p>
            <a:pPr algn="r"/>
            <a:r>
              <a:rPr lang="zh-CN" altLang="en-US" sz="1200" dirty="0"/>
              <a:t>提高生活</a:t>
            </a:r>
          </a:p>
        </p:txBody>
      </p:sp>
      <p:sp>
        <p:nvSpPr>
          <p:cNvPr id="84" name="圆角矩形 83">
            <a:extLst>
              <a:ext uri="{FF2B5EF4-FFF2-40B4-BE49-F238E27FC236}">
                <a16:creationId xmlns:a16="http://schemas.microsoft.com/office/drawing/2014/main" id="{79351F41-3740-078A-3F59-8DC5BCD6DE1C}"/>
              </a:ext>
            </a:extLst>
          </p:cNvPr>
          <p:cNvSpPr/>
          <p:nvPr/>
        </p:nvSpPr>
        <p:spPr>
          <a:xfrm>
            <a:off x="4503930" y="3433479"/>
            <a:ext cx="640936" cy="288000"/>
          </a:xfrm>
          <a:prstGeom prst="roundRect">
            <a:avLst>
              <a:gd name="adj" fmla="val 50000"/>
            </a:avLst>
          </a:prstGeom>
          <a:solidFill>
            <a:srgbClr val="00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/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073B0675-8E26-E630-F085-CAA405DEE282}"/>
              </a:ext>
            </a:extLst>
          </p:cNvPr>
          <p:cNvSpPr txBox="1"/>
          <p:nvPr/>
        </p:nvSpPr>
        <p:spPr>
          <a:xfrm>
            <a:off x="4510303" y="3440972"/>
            <a:ext cx="64093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b="0" i="0" dirty="0">
                <a:solidFill>
                  <a:srgbClr val="005C75"/>
                </a:solidFill>
                <a:effectLst/>
                <a:latin typeface="Source Han Sans SC Light" panose="020B0300000000000000" pitchFamily="34" charset="-128"/>
                <a:ea typeface="Source Han Sans SC Light" panose="020B0300000000000000" pitchFamily="34" charset="-128"/>
              </a:rPr>
              <a:t>舒适性</a:t>
            </a:r>
            <a:endParaRPr lang="zh-CN" altLang="en-US" sz="1200" dirty="0">
              <a:solidFill>
                <a:srgbClr val="005C75"/>
              </a:solidFill>
              <a:latin typeface="Source Han Sans SC Light" panose="020B0300000000000000" pitchFamily="34" charset="-128"/>
              <a:ea typeface="Source Han Sans SC Light" panose="020B0300000000000000" pitchFamily="34" charset="-128"/>
            </a:endParaRPr>
          </a:p>
        </p:txBody>
      </p:sp>
      <p:sp>
        <p:nvSpPr>
          <p:cNvPr id="86" name="圆角矩形 85">
            <a:extLst>
              <a:ext uri="{FF2B5EF4-FFF2-40B4-BE49-F238E27FC236}">
                <a16:creationId xmlns:a16="http://schemas.microsoft.com/office/drawing/2014/main" id="{FFD9B4DF-13E4-1CB4-6410-71CBC3691121}"/>
              </a:ext>
            </a:extLst>
          </p:cNvPr>
          <p:cNvSpPr/>
          <p:nvPr/>
        </p:nvSpPr>
        <p:spPr>
          <a:xfrm>
            <a:off x="5239192" y="3433479"/>
            <a:ext cx="640936" cy="288000"/>
          </a:xfrm>
          <a:prstGeom prst="roundRect">
            <a:avLst>
              <a:gd name="adj" fmla="val 50000"/>
            </a:avLst>
          </a:prstGeom>
          <a:solidFill>
            <a:srgbClr val="00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/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380F8238-8AF4-6ABD-7F1B-B25B8A4CD0A1}"/>
              </a:ext>
            </a:extLst>
          </p:cNvPr>
          <p:cNvSpPr txBox="1"/>
          <p:nvPr/>
        </p:nvSpPr>
        <p:spPr>
          <a:xfrm>
            <a:off x="5245565" y="3440972"/>
            <a:ext cx="64093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b="0" i="0" dirty="0">
                <a:solidFill>
                  <a:srgbClr val="005C75"/>
                </a:solidFill>
                <a:effectLst/>
                <a:latin typeface="Source Han Sans SC Light" panose="020B0300000000000000" pitchFamily="34" charset="-128"/>
                <a:ea typeface="Source Han Sans SC Light" panose="020B0300000000000000" pitchFamily="34" charset="-128"/>
              </a:rPr>
              <a:t>便利性</a:t>
            </a:r>
            <a:endParaRPr lang="zh-CN" altLang="en-US" sz="1200" dirty="0">
              <a:solidFill>
                <a:srgbClr val="005C75"/>
              </a:solidFill>
              <a:latin typeface="Source Han Sans SC Light" panose="020B0300000000000000" pitchFamily="34" charset="-128"/>
              <a:ea typeface="Source Han Sans SC Light" panose="020B0300000000000000" pitchFamily="34" charset="-128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10E57A35-E671-E40B-2645-780279375699}"/>
              </a:ext>
            </a:extLst>
          </p:cNvPr>
          <p:cNvSpPr txBox="1"/>
          <p:nvPr/>
        </p:nvSpPr>
        <p:spPr>
          <a:xfrm>
            <a:off x="6195486" y="2476087"/>
            <a:ext cx="2343899" cy="80733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30000"/>
              </a:lnSpc>
              <a:defRPr sz="1300" b="0" i="0">
                <a:solidFill>
                  <a:schemeClr val="bg1"/>
                </a:solidFill>
                <a:effectLst/>
                <a:latin typeface="Source Han Sans SC Light" panose="020B0300000000000000" pitchFamily="34" charset="-128"/>
                <a:ea typeface="Source Han Sans SC Light" panose="020B0300000000000000" pitchFamily="34" charset="-128"/>
              </a:defRPr>
            </a:lvl1pPr>
          </a:lstStyle>
          <a:p>
            <a:pPr algn="l"/>
            <a:r>
              <a:rPr lang="zh-CN" altLang="en-US" sz="1200" dirty="0"/>
              <a:t>通过</a:t>
            </a:r>
            <a:r>
              <a:rPr lang="en" altLang="zh-CN" sz="1200" dirty="0"/>
              <a:t>AI</a:t>
            </a:r>
            <a:r>
              <a:rPr lang="zh-CN" altLang="en-US" sz="1200" dirty="0"/>
              <a:t>算法控制汽车的行驶</a:t>
            </a:r>
            <a:endParaRPr lang="en-US" altLang="zh-CN" sz="1200" dirty="0"/>
          </a:p>
          <a:p>
            <a:pPr algn="l"/>
            <a:r>
              <a:rPr lang="zh-CN" altLang="en-US" sz="1200" dirty="0"/>
              <a:t>让乘客享受更轻松的</a:t>
            </a:r>
            <a:endParaRPr lang="en-US" altLang="zh-CN" sz="1200" dirty="0"/>
          </a:p>
          <a:p>
            <a:pPr algn="l"/>
            <a:r>
              <a:rPr lang="zh-CN" altLang="en-US" sz="1200" dirty="0"/>
              <a:t>出行体验</a:t>
            </a:r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6077B638-DEC1-EF3A-C214-60BF0C3DFF42}"/>
              </a:ext>
            </a:extLst>
          </p:cNvPr>
          <p:cNvGrpSpPr/>
          <p:nvPr/>
        </p:nvGrpSpPr>
        <p:grpSpPr>
          <a:xfrm>
            <a:off x="6286660" y="3442494"/>
            <a:ext cx="1260000" cy="292805"/>
            <a:chOff x="688965" y="4364718"/>
            <a:chExt cx="1260000" cy="292805"/>
          </a:xfrm>
        </p:grpSpPr>
        <p:sp>
          <p:nvSpPr>
            <p:cNvPr id="93" name="圆角矩形 92">
              <a:extLst>
                <a:ext uri="{FF2B5EF4-FFF2-40B4-BE49-F238E27FC236}">
                  <a16:creationId xmlns:a16="http://schemas.microsoft.com/office/drawing/2014/main" id="{4B744D52-95BC-6582-748B-9AE418839697}"/>
                </a:ext>
              </a:extLst>
            </p:cNvPr>
            <p:cNvSpPr/>
            <p:nvPr/>
          </p:nvSpPr>
          <p:spPr>
            <a:xfrm>
              <a:off x="715844" y="4364718"/>
              <a:ext cx="1152000" cy="288000"/>
            </a:xfrm>
            <a:prstGeom prst="roundRect">
              <a:avLst>
                <a:gd name="adj" fmla="val 50000"/>
              </a:avLst>
            </a:prstGeom>
            <a:solidFill>
              <a:srgbClr val="00EC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/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67DDA5F6-1704-2A3D-3903-AD78E9ABD1DD}"/>
                </a:ext>
              </a:extLst>
            </p:cNvPr>
            <p:cNvSpPr txBox="1"/>
            <p:nvPr/>
          </p:nvSpPr>
          <p:spPr>
            <a:xfrm>
              <a:off x="688965" y="4380524"/>
              <a:ext cx="126000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b="0" i="0" dirty="0">
                  <a:solidFill>
                    <a:srgbClr val="005C75"/>
                  </a:solidFill>
                  <a:effectLst/>
                  <a:latin typeface="Source Han Sans SC Light" panose="020B0300000000000000" pitchFamily="34" charset="-128"/>
                  <a:ea typeface="Source Han Sans SC Light" panose="020B0300000000000000" pitchFamily="34" charset="-128"/>
                </a:rPr>
                <a:t>提高道路安全</a:t>
              </a:r>
              <a:endParaRPr lang="zh-CN" altLang="en-US" sz="1200" dirty="0">
                <a:solidFill>
                  <a:srgbClr val="005C75"/>
                </a:solidFill>
                <a:latin typeface="Source Han Sans SC Light" panose="020B0300000000000000" pitchFamily="34" charset="-128"/>
                <a:ea typeface="Source Han Sans SC Light" panose="020B0300000000000000" pitchFamily="34" charset="-128"/>
              </a:endParaRP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7DD1ED91-159C-754B-920E-04C151938C57}"/>
              </a:ext>
            </a:extLst>
          </p:cNvPr>
          <p:cNvGrpSpPr/>
          <p:nvPr/>
        </p:nvGrpSpPr>
        <p:grpSpPr>
          <a:xfrm>
            <a:off x="6286660" y="3863029"/>
            <a:ext cx="1224000" cy="292805"/>
            <a:chOff x="688965" y="4364718"/>
            <a:chExt cx="1224000" cy="292805"/>
          </a:xfrm>
        </p:grpSpPr>
        <p:sp>
          <p:nvSpPr>
            <p:cNvPr id="96" name="圆角矩形 95">
              <a:extLst>
                <a:ext uri="{FF2B5EF4-FFF2-40B4-BE49-F238E27FC236}">
                  <a16:creationId xmlns:a16="http://schemas.microsoft.com/office/drawing/2014/main" id="{B7F8D440-231B-00BA-727E-BC01C3A55960}"/>
                </a:ext>
              </a:extLst>
            </p:cNvPr>
            <p:cNvSpPr/>
            <p:nvPr/>
          </p:nvSpPr>
          <p:spPr>
            <a:xfrm>
              <a:off x="715844" y="4364718"/>
              <a:ext cx="1152000" cy="288000"/>
            </a:xfrm>
            <a:prstGeom prst="roundRect">
              <a:avLst>
                <a:gd name="adj" fmla="val 50000"/>
              </a:avLst>
            </a:prstGeom>
            <a:solidFill>
              <a:srgbClr val="00EC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/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68B61B18-9ADA-02D4-432C-6C7E7CF8B5D6}"/>
                </a:ext>
              </a:extLst>
            </p:cNvPr>
            <p:cNvSpPr txBox="1"/>
            <p:nvPr/>
          </p:nvSpPr>
          <p:spPr>
            <a:xfrm>
              <a:off x="688965" y="4380524"/>
              <a:ext cx="122400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b="0" i="0" dirty="0">
                  <a:solidFill>
                    <a:srgbClr val="005C75"/>
                  </a:solidFill>
                  <a:effectLst/>
                  <a:latin typeface="Source Han Sans SC Light" panose="020B0300000000000000" pitchFamily="34" charset="-128"/>
                  <a:ea typeface="Source Han Sans SC Light" panose="020B0300000000000000" pitchFamily="34" charset="-128"/>
                </a:rPr>
                <a:t>减少交通拥堵</a:t>
              </a:r>
              <a:endParaRPr lang="zh-CN" altLang="en-US" sz="1200" dirty="0">
                <a:solidFill>
                  <a:srgbClr val="005C75"/>
                </a:solidFill>
                <a:latin typeface="Source Han Sans SC Light" panose="020B0300000000000000" pitchFamily="34" charset="-128"/>
                <a:ea typeface="Source Han Sans SC Light" panose="020B0300000000000000" pitchFamily="34" charset="-128"/>
              </a:endParaRPr>
            </a:p>
          </p:txBody>
        </p:sp>
      </p:grpSp>
      <p:sp>
        <p:nvSpPr>
          <p:cNvPr id="98" name="圆角矩形 97">
            <a:extLst>
              <a:ext uri="{FF2B5EF4-FFF2-40B4-BE49-F238E27FC236}">
                <a16:creationId xmlns:a16="http://schemas.microsoft.com/office/drawing/2014/main" id="{61043364-BE84-571A-CB92-6091EF0E3EF1}"/>
              </a:ext>
            </a:extLst>
          </p:cNvPr>
          <p:cNvSpPr/>
          <p:nvPr/>
        </p:nvSpPr>
        <p:spPr>
          <a:xfrm>
            <a:off x="9868010" y="1753699"/>
            <a:ext cx="1655999" cy="432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ECEC"/>
              </a:gs>
              <a:gs pos="100000">
                <a:srgbClr val="017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000"/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DC374703-405B-3517-FD53-FC36857900FF}"/>
              </a:ext>
            </a:extLst>
          </p:cNvPr>
          <p:cNvSpPr txBox="1"/>
          <p:nvPr/>
        </p:nvSpPr>
        <p:spPr>
          <a:xfrm>
            <a:off x="9911179" y="176581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b="1" dirty="0">
                <a:solidFill>
                  <a:schemeClr val="bg1"/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提高工作效率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59FB8956-CB01-E2A0-3FD5-855F275456A0}"/>
              </a:ext>
            </a:extLst>
          </p:cNvPr>
          <p:cNvSpPr txBox="1"/>
          <p:nvPr/>
        </p:nvSpPr>
        <p:spPr>
          <a:xfrm>
            <a:off x="9597827" y="2530534"/>
            <a:ext cx="20249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>
                <a:gradFill flip="none" rotWithShape="1">
                  <a:gsLst>
                    <a:gs pos="0">
                      <a:srgbClr val="00ECEC">
                        <a:lumMod val="30000"/>
                        <a:lumOff val="70000"/>
                      </a:srgb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  <a:effectLst/>
                <a:latin typeface="Source Han Sans CN Bold" panose="020B0500000000000000" pitchFamily="34" charset="-128"/>
                <a:ea typeface="Source Han Sans CN Bold" panose="020B0500000000000000" pitchFamily="34" charset="-128"/>
              </a:defRPr>
            </a:lvl1pPr>
          </a:lstStyle>
          <a:p>
            <a:pPr algn="r"/>
            <a:r>
              <a:rPr lang="en-US" altLang="zh-CN" dirty="0"/>
              <a:t>AI</a:t>
            </a:r>
            <a:r>
              <a:rPr lang="zh-CN" altLang="en-US" dirty="0"/>
              <a:t>算法在数据分析和</a:t>
            </a:r>
            <a:endParaRPr lang="en-US" altLang="zh-CN" dirty="0"/>
          </a:p>
          <a:p>
            <a:pPr algn="r"/>
            <a:r>
              <a:rPr lang="zh-CN" altLang="en-US" dirty="0"/>
              <a:t>决策制度中的应用</a:t>
            </a: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41FC30F0-EE77-2FDB-91AF-0B7D44E139D0}"/>
              </a:ext>
            </a:extLst>
          </p:cNvPr>
          <p:cNvSpPr txBox="1"/>
          <p:nvPr/>
        </p:nvSpPr>
        <p:spPr>
          <a:xfrm>
            <a:off x="8917456" y="3159389"/>
            <a:ext cx="2705284" cy="80733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30000"/>
              </a:lnSpc>
              <a:defRPr sz="1300" b="0" i="0">
                <a:solidFill>
                  <a:schemeClr val="bg1"/>
                </a:solidFill>
                <a:effectLst/>
                <a:latin typeface="Source Han Sans SC Light" panose="020B0300000000000000" pitchFamily="34" charset="-128"/>
                <a:ea typeface="Source Han Sans SC Light" panose="020B0300000000000000" pitchFamily="34" charset="-128"/>
              </a:defRPr>
            </a:lvl1pPr>
          </a:lstStyle>
          <a:p>
            <a:r>
              <a:rPr lang="zh-CN" altLang="en-US" sz="1200" dirty="0"/>
              <a:t>能够处理大量的数据</a:t>
            </a:r>
            <a:endParaRPr lang="en-US" altLang="zh-CN" sz="1200" dirty="0"/>
          </a:p>
          <a:p>
            <a:r>
              <a:rPr lang="zh-CN" altLang="en-US" sz="1200" dirty="0"/>
              <a:t>从中挖掘出有价值的信息</a:t>
            </a:r>
            <a:endParaRPr lang="en-US" altLang="zh-CN" sz="1200" dirty="0"/>
          </a:p>
          <a:p>
            <a:r>
              <a:rPr lang="zh-CN" altLang="en-US" sz="1200" dirty="0"/>
              <a:t>帮助企业制定更明智的战略决策</a:t>
            </a: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95893F50-775C-4FB9-0AA9-A8E33DB369D9}"/>
              </a:ext>
            </a:extLst>
          </p:cNvPr>
          <p:cNvSpPr txBox="1"/>
          <p:nvPr/>
        </p:nvSpPr>
        <p:spPr>
          <a:xfrm>
            <a:off x="10001783" y="4411561"/>
            <a:ext cx="16209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>
                <a:gradFill flip="none" rotWithShape="1">
                  <a:gsLst>
                    <a:gs pos="0">
                      <a:srgbClr val="00ECEC">
                        <a:lumMod val="30000"/>
                        <a:lumOff val="70000"/>
                      </a:srgb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  <a:effectLst/>
                <a:latin typeface="Source Han Sans CN Bold" panose="020B0500000000000000" pitchFamily="34" charset="-128"/>
                <a:ea typeface="Source Han Sans CN Bold" panose="020B0500000000000000" pitchFamily="34" charset="-128"/>
              </a:defRPr>
            </a:lvl1pPr>
          </a:lstStyle>
          <a:p>
            <a:pPr algn="r"/>
            <a:r>
              <a:rPr lang="en-US" altLang="zh-CN" dirty="0"/>
              <a:t>AI</a:t>
            </a:r>
            <a:r>
              <a:rPr lang="zh-CN" altLang="en-US" dirty="0"/>
              <a:t>写作工具和</a:t>
            </a:r>
            <a:endParaRPr lang="en-US" altLang="zh-CN" dirty="0"/>
          </a:p>
          <a:p>
            <a:pPr algn="r"/>
            <a:r>
              <a:rPr lang="zh-CN" altLang="en-US" dirty="0"/>
              <a:t>设计软件的应用</a:t>
            </a: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2CBFE4A1-645D-9025-9381-70359C5EA127}"/>
              </a:ext>
            </a:extLst>
          </p:cNvPr>
          <p:cNvSpPr txBox="1"/>
          <p:nvPr/>
        </p:nvSpPr>
        <p:spPr>
          <a:xfrm>
            <a:off x="8917456" y="5040416"/>
            <a:ext cx="2705284" cy="80733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30000"/>
              </a:lnSpc>
              <a:defRPr sz="1300" b="0" i="0">
                <a:solidFill>
                  <a:schemeClr val="bg1"/>
                </a:solidFill>
                <a:effectLst/>
                <a:latin typeface="Source Han Sans SC Light" panose="020B0300000000000000" pitchFamily="34" charset="-128"/>
                <a:ea typeface="Source Han Sans SC Light" panose="020B0300000000000000" pitchFamily="34" charset="-128"/>
              </a:defRPr>
            </a:lvl1pPr>
          </a:lstStyle>
          <a:p>
            <a:r>
              <a:rPr lang="zh-CN" altLang="en-US" sz="1200" dirty="0"/>
              <a:t>能够根据用户输入的关键词和需求</a:t>
            </a:r>
            <a:endParaRPr lang="en-US" altLang="zh-CN" sz="1200" dirty="0"/>
          </a:p>
          <a:p>
            <a:r>
              <a:rPr lang="zh-CN" altLang="en-US" sz="1200" dirty="0"/>
              <a:t>自动生成结构清晰</a:t>
            </a:r>
            <a:endParaRPr lang="en-US" altLang="zh-CN" sz="1200" dirty="0"/>
          </a:p>
          <a:p>
            <a:r>
              <a:rPr lang="zh-CN" altLang="en-US" sz="1200" dirty="0"/>
              <a:t>内容丰富的工作报告</a:t>
            </a:r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9580AE57-4060-F4B4-2192-9C78CF32960E}"/>
              </a:ext>
            </a:extLst>
          </p:cNvPr>
          <p:cNvGrpSpPr/>
          <p:nvPr/>
        </p:nvGrpSpPr>
        <p:grpSpPr>
          <a:xfrm>
            <a:off x="8923241" y="5983337"/>
            <a:ext cx="1224000" cy="303806"/>
            <a:chOff x="715843" y="5983337"/>
            <a:chExt cx="1224000" cy="303806"/>
          </a:xfrm>
        </p:grpSpPr>
        <p:sp>
          <p:nvSpPr>
            <p:cNvPr id="109" name="圆角矩形 108">
              <a:extLst>
                <a:ext uri="{FF2B5EF4-FFF2-40B4-BE49-F238E27FC236}">
                  <a16:creationId xmlns:a16="http://schemas.microsoft.com/office/drawing/2014/main" id="{ED0E2972-534C-8872-B1A4-38CA98C02757}"/>
                </a:ext>
              </a:extLst>
            </p:cNvPr>
            <p:cNvSpPr/>
            <p:nvPr/>
          </p:nvSpPr>
          <p:spPr>
            <a:xfrm>
              <a:off x="715843" y="5983337"/>
              <a:ext cx="1224000" cy="288000"/>
            </a:xfrm>
            <a:prstGeom prst="roundRect">
              <a:avLst>
                <a:gd name="adj" fmla="val 50000"/>
              </a:avLst>
            </a:prstGeom>
            <a:solidFill>
              <a:srgbClr val="00EC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/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BFCF5140-4770-2C11-8C1F-21B202619F97}"/>
                </a:ext>
              </a:extLst>
            </p:cNvPr>
            <p:cNvSpPr txBox="1"/>
            <p:nvPr/>
          </p:nvSpPr>
          <p:spPr>
            <a:xfrm>
              <a:off x="770276" y="5999143"/>
              <a:ext cx="1111703" cy="2880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b="0" i="0" dirty="0">
                  <a:solidFill>
                    <a:srgbClr val="005C75"/>
                  </a:solidFill>
                  <a:effectLst/>
                  <a:latin typeface="Source Han Sans SC Light" panose="020B0300000000000000" pitchFamily="34" charset="-128"/>
                  <a:ea typeface="Source Han Sans SC Light" panose="020B0300000000000000" pitchFamily="34" charset="-128"/>
                </a:rPr>
                <a:t>节省设计时间</a:t>
              </a:r>
              <a:endParaRPr lang="zh-CN" altLang="en-US" sz="1200" dirty="0">
                <a:solidFill>
                  <a:srgbClr val="005C75"/>
                </a:solidFill>
                <a:latin typeface="Source Han Sans SC Light" panose="020B0300000000000000" pitchFamily="34" charset="-128"/>
                <a:ea typeface="Source Han Sans SC Light" panose="020B0300000000000000" pitchFamily="34" charset="-128"/>
              </a:endParaRPr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36081A51-316B-C338-3ED4-33AA3D90B6E4}"/>
              </a:ext>
            </a:extLst>
          </p:cNvPr>
          <p:cNvGrpSpPr/>
          <p:nvPr/>
        </p:nvGrpSpPr>
        <p:grpSpPr>
          <a:xfrm>
            <a:off x="10285502" y="5983337"/>
            <a:ext cx="1224000" cy="292805"/>
            <a:chOff x="715843" y="5983337"/>
            <a:chExt cx="1224000" cy="292805"/>
          </a:xfrm>
        </p:grpSpPr>
        <p:sp>
          <p:nvSpPr>
            <p:cNvPr id="112" name="圆角矩形 111">
              <a:extLst>
                <a:ext uri="{FF2B5EF4-FFF2-40B4-BE49-F238E27FC236}">
                  <a16:creationId xmlns:a16="http://schemas.microsoft.com/office/drawing/2014/main" id="{2735CBA1-E015-9315-BE0C-61FCBDBA3346}"/>
                </a:ext>
              </a:extLst>
            </p:cNvPr>
            <p:cNvSpPr/>
            <p:nvPr/>
          </p:nvSpPr>
          <p:spPr>
            <a:xfrm>
              <a:off x="715843" y="5983337"/>
              <a:ext cx="1224000" cy="288000"/>
            </a:xfrm>
            <a:prstGeom prst="roundRect">
              <a:avLst>
                <a:gd name="adj" fmla="val 50000"/>
              </a:avLst>
            </a:prstGeom>
            <a:solidFill>
              <a:srgbClr val="00EC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/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EEC8BDD6-BBA2-BE51-0C01-A5E90DD861EA}"/>
                </a:ext>
              </a:extLst>
            </p:cNvPr>
            <p:cNvSpPr txBox="1"/>
            <p:nvPr/>
          </p:nvSpPr>
          <p:spPr>
            <a:xfrm>
              <a:off x="770276" y="5999143"/>
              <a:ext cx="111170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b="0" i="0" dirty="0">
                  <a:solidFill>
                    <a:srgbClr val="005C75"/>
                  </a:solidFill>
                  <a:effectLst/>
                  <a:latin typeface="Source Han Sans SC Light" panose="020B0300000000000000" pitchFamily="34" charset="-128"/>
                  <a:ea typeface="Source Han Sans SC Light" panose="020B0300000000000000" pitchFamily="34" charset="-128"/>
                </a:rPr>
                <a:t>提高工作效率</a:t>
              </a:r>
              <a:endParaRPr lang="zh-CN" altLang="en-US" sz="1200" dirty="0">
                <a:solidFill>
                  <a:srgbClr val="005C75"/>
                </a:solidFill>
                <a:latin typeface="Source Han Sans SC Light" panose="020B0300000000000000" pitchFamily="34" charset="-128"/>
                <a:ea typeface="Source Han Sans SC Light" panose="020B0300000000000000" pitchFamily="34" charset="-128"/>
              </a:endParaRPr>
            </a:p>
          </p:txBody>
        </p:sp>
      </p:grpSp>
      <p:sp>
        <p:nvSpPr>
          <p:cNvPr id="114" name="圆角矩形 113">
            <a:extLst>
              <a:ext uri="{FF2B5EF4-FFF2-40B4-BE49-F238E27FC236}">
                <a16:creationId xmlns:a16="http://schemas.microsoft.com/office/drawing/2014/main" id="{88C61EA2-DFE8-3E9F-722C-D01707AB76CD}"/>
              </a:ext>
            </a:extLst>
          </p:cNvPr>
          <p:cNvSpPr>
            <a:spLocks noChangeAspect="1"/>
          </p:cNvSpPr>
          <p:nvPr/>
        </p:nvSpPr>
        <p:spPr>
          <a:xfrm>
            <a:off x="4757791" y="3867865"/>
            <a:ext cx="1116000" cy="27435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ECEC">
                  <a:alpha val="54000"/>
                </a:srgbClr>
              </a:gs>
              <a:gs pos="73000">
                <a:srgbClr val="00ECEC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17" name="图片 116" descr="黑暗中的灯光&#10;&#10;描述已自动生成">
            <a:extLst>
              <a:ext uri="{FF2B5EF4-FFF2-40B4-BE49-F238E27FC236}">
                <a16:creationId xmlns:a16="http://schemas.microsoft.com/office/drawing/2014/main" id="{A75D8258-E997-DC93-C763-1E86D7F8028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6" t="35122" r="5246" b="35122"/>
          <a:stretch/>
        </p:blipFill>
        <p:spPr>
          <a:xfrm>
            <a:off x="508442" y="2308258"/>
            <a:ext cx="2125750" cy="454163"/>
          </a:xfrm>
          <a:prstGeom prst="rect">
            <a:avLst/>
          </a:prstGeom>
        </p:spPr>
      </p:pic>
      <p:pic>
        <p:nvPicPr>
          <p:cNvPr id="119" name="图片 118" descr="黑暗中的灯光&#10;&#10;描述已自动生成">
            <a:extLst>
              <a:ext uri="{FF2B5EF4-FFF2-40B4-BE49-F238E27FC236}">
                <a16:creationId xmlns:a16="http://schemas.microsoft.com/office/drawing/2014/main" id="{6AF089C4-F9C8-6747-BDA2-F81E957BFC2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6" t="35122" r="5246" b="35122"/>
          <a:stretch/>
        </p:blipFill>
        <p:spPr>
          <a:xfrm>
            <a:off x="5033942" y="1454027"/>
            <a:ext cx="2125750" cy="454163"/>
          </a:xfrm>
          <a:prstGeom prst="rect">
            <a:avLst/>
          </a:prstGeom>
        </p:spPr>
      </p:pic>
      <p:pic>
        <p:nvPicPr>
          <p:cNvPr id="120" name="图片 119" descr="黑暗中的灯光&#10;&#10;描述已自动生成">
            <a:extLst>
              <a:ext uri="{FF2B5EF4-FFF2-40B4-BE49-F238E27FC236}">
                <a16:creationId xmlns:a16="http://schemas.microsoft.com/office/drawing/2014/main" id="{FCC5494F-8915-14DC-088E-79E435991ED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6" t="35122" r="5246" b="35122"/>
          <a:stretch/>
        </p:blipFill>
        <p:spPr>
          <a:xfrm>
            <a:off x="9633134" y="1950480"/>
            <a:ext cx="2125750" cy="454163"/>
          </a:xfrm>
          <a:prstGeom prst="rect">
            <a:avLst/>
          </a:prstGeom>
        </p:spPr>
      </p:pic>
      <p:sp>
        <p:nvSpPr>
          <p:cNvPr id="3" name="任意形状 2">
            <a:extLst>
              <a:ext uri="{FF2B5EF4-FFF2-40B4-BE49-F238E27FC236}">
                <a16:creationId xmlns:a16="http://schemas.microsoft.com/office/drawing/2014/main" id="{FDE262A9-2392-004F-4B64-42891DEBEB11}"/>
              </a:ext>
            </a:extLst>
          </p:cNvPr>
          <p:cNvSpPr/>
          <p:nvPr/>
        </p:nvSpPr>
        <p:spPr>
          <a:xfrm>
            <a:off x="5809593" y="5131676"/>
            <a:ext cx="173421" cy="63062"/>
          </a:xfrm>
          <a:custGeom>
            <a:avLst/>
            <a:gdLst>
              <a:gd name="connsiteX0" fmla="*/ 0 w 173421"/>
              <a:gd name="connsiteY0" fmla="*/ 63062 h 63062"/>
              <a:gd name="connsiteX1" fmla="*/ 102476 w 173421"/>
              <a:gd name="connsiteY1" fmla="*/ 63062 h 63062"/>
              <a:gd name="connsiteX2" fmla="*/ 173421 w 173421"/>
              <a:gd name="connsiteY2" fmla="*/ 0 h 63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3421" h="63062">
                <a:moveTo>
                  <a:pt x="0" y="63062"/>
                </a:moveTo>
                <a:lnTo>
                  <a:pt x="102476" y="63062"/>
                </a:lnTo>
                <a:lnTo>
                  <a:pt x="173421" y="0"/>
                </a:lnTo>
              </a:path>
            </a:pathLst>
          </a:custGeom>
          <a:noFill/>
          <a:ln w="6350">
            <a:solidFill>
              <a:srgbClr val="05D9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任意形状 3">
            <a:extLst>
              <a:ext uri="{FF2B5EF4-FFF2-40B4-BE49-F238E27FC236}">
                <a16:creationId xmlns:a16="http://schemas.microsoft.com/office/drawing/2014/main" id="{535CF468-89AD-CE9A-65B4-C5E0D87A98B0}"/>
              </a:ext>
            </a:extLst>
          </p:cNvPr>
          <p:cNvSpPr/>
          <p:nvPr/>
        </p:nvSpPr>
        <p:spPr>
          <a:xfrm>
            <a:off x="6046076" y="5210503"/>
            <a:ext cx="157655" cy="118242"/>
          </a:xfrm>
          <a:custGeom>
            <a:avLst/>
            <a:gdLst>
              <a:gd name="connsiteX0" fmla="*/ 157655 w 157655"/>
              <a:gd name="connsiteY0" fmla="*/ 0 h 118242"/>
              <a:gd name="connsiteX1" fmla="*/ 157655 w 157655"/>
              <a:gd name="connsiteY1" fmla="*/ 0 h 118242"/>
              <a:gd name="connsiteX2" fmla="*/ 86710 w 157655"/>
              <a:gd name="connsiteY2" fmla="*/ 0 h 118242"/>
              <a:gd name="connsiteX3" fmla="*/ 0 w 157655"/>
              <a:gd name="connsiteY3" fmla="*/ 118242 h 118242"/>
              <a:gd name="connsiteX4" fmla="*/ 78828 w 157655"/>
              <a:gd name="connsiteY4" fmla="*/ 118242 h 118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655" h="118242">
                <a:moveTo>
                  <a:pt x="157655" y="0"/>
                </a:moveTo>
                <a:lnTo>
                  <a:pt x="157655" y="0"/>
                </a:lnTo>
                <a:lnTo>
                  <a:pt x="86710" y="0"/>
                </a:lnTo>
                <a:lnTo>
                  <a:pt x="0" y="118242"/>
                </a:lnTo>
                <a:lnTo>
                  <a:pt x="78828" y="118242"/>
                </a:lnTo>
              </a:path>
            </a:pathLst>
          </a:custGeom>
          <a:noFill/>
          <a:ln w="6350">
            <a:solidFill>
              <a:srgbClr val="05D9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C987DB73-7EDE-ABCE-F037-1A37B9CE576A}"/>
              </a:ext>
            </a:extLst>
          </p:cNvPr>
          <p:cNvSpPr txBox="1"/>
          <p:nvPr/>
        </p:nvSpPr>
        <p:spPr>
          <a:xfrm>
            <a:off x="1342476" y="452354"/>
            <a:ext cx="23294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gradFill flip="none" rotWithShape="1">
                  <a:gsLst>
                    <a:gs pos="0">
                      <a:srgbClr val="00FFFF">
                        <a:lumMod val="32803"/>
                        <a:lumOff val="67197"/>
                      </a:srgbClr>
                    </a:gs>
                    <a:gs pos="100000">
                      <a:schemeClr val="bg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dirty="0"/>
              <a:t>AI</a:t>
            </a:r>
            <a:r>
              <a:rPr lang="zh-CN" altLang="en-US" dirty="0"/>
              <a:t>技术到应用</a:t>
            </a: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11AAF19C-27A2-250B-9C1D-7A2C53C6AE66}"/>
              </a:ext>
            </a:extLst>
          </p:cNvPr>
          <p:cNvGrpSpPr/>
          <p:nvPr/>
        </p:nvGrpSpPr>
        <p:grpSpPr>
          <a:xfrm>
            <a:off x="786139" y="470533"/>
            <a:ext cx="443701" cy="596180"/>
            <a:chOff x="786139" y="470533"/>
            <a:chExt cx="443701" cy="596180"/>
          </a:xfrm>
        </p:grpSpPr>
        <p:grpSp>
          <p:nvGrpSpPr>
            <p:cNvPr id="90" name="图形 2">
              <a:extLst>
                <a:ext uri="{FF2B5EF4-FFF2-40B4-BE49-F238E27FC236}">
                  <a16:creationId xmlns:a16="http://schemas.microsoft.com/office/drawing/2014/main" id="{B8D3CF24-3C14-54E2-AAD5-D0F8E965E8DB}"/>
                </a:ext>
              </a:extLst>
            </p:cNvPr>
            <p:cNvGrpSpPr/>
            <p:nvPr/>
          </p:nvGrpSpPr>
          <p:grpSpPr>
            <a:xfrm>
              <a:off x="786139" y="470533"/>
              <a:ext cx="432000" cy="476838"/>
              <a:chOff x="5484791" y="671735"/>
              <a:chExt cx="1221986" cy="1348818"/>
            </a:xfrm>
            <a:gradFill flip="none" rotWithShape="1">
              <a:gsLst>
                <a:gs pos="0">
                  <a:schemeClr val="bg1"/>
                </a:gs>
                <a:gs pos="99000">
                  <a:srgbClr val="00FFFF"/>
                </a:gs>
              </a:gsLst>
              <a:lin ang="2700000" scaled="1"/>
              <a:tileRect/>
            </a:gradFill>
          </p:grpSpPr>
          <p:sp>
            <p:nvSpPr>
              <p:cNvPr id="103" name="任意形状 102">
                <a:extLst>
                  <a:ext uri="{FF2B5EF4-FFF2-40B4-BE49-F238E27FC236}">
                    <a16:creationId xmlns:a16="http://schemas.microsoft.com/office/drawing/2014/main" id="{B3F77710-391A-C959-F1B6-57271D69C76C}"/>
                  </a:ext>
                </a:extLst>
              </p:cNvPr>
              <p:cNvSpPr/>
              <p:nvPr/>
            </p:nvSpPr>
            <p:spPr>
              <a:xfrm>
                <a:off x="6142955" y="671735"/>
                <a:ext cx="563821" cy="946231"/>
              </a:xfrm>
              <a:custGeom>
                <a:avLst/>
                <a:gdLst>
                  <a:gd name="connsiteX0" fmla="*/ 0 w 563821"/>
                  <a:gd name="connsiteY0" fmla="*/ 0 h 946231"/>
                  <a:gd name="connsiteX1" fmla="*/ 2096 w 563821"/>
                  <a:gd name="connsiteY1" fmla="*/ 121724 h 946231"/>
                  <a:gd name="connsiteX2" fmla="*/ 406617 w 563821"/>
                  <a:gd name="connsiteY2" fmla="*/ 355261 h 946231"/>
                  <a:gd name="connsiteX3" fmla="*/ 85488 w 563821"/>
                  <a:gd name="connsiteY3" fmla="*/ 537847 h 946231"/>
                  <a:gd name="connsiteX4" fmla="*/ 132307 w 563821"/>
                  <a:gd name="connsiteY4" fmla="*/ 564879 h 946231"/>
                  <a:gd name="connsiteX5" fmla="*/ 132307 w 563821"/>
                  <a:gd name="connsiteY5" fmla="*/ 631285 h 946231"/>
                  <a:gd name="connsiteX6" fmla="*/ 254172 w 563821"/>
                  <a:gd name="connsiteY6" fmla="*/ 562000 h 946231"/>
                  <a:gd name="connsiteX7" fmla="*/ 459410 w 563821"/>
                  <a:gd name="connsiteY7" fmla="*/ 445310 h 946231"/>
                  <a:gd name="connsiteX8" fmla="*/ 459450 w 563821"/>
                  <a:gd name="connsiteY8" fmla="*/ 888073 h 946231"/>
                  <a:gd name="connsiteX9" fmla="*/ 530951 w 563821"/>
                  <a:gd name="connsiteY9" fmla="*/ 927916 h 946231"/>
                  <a:gd name="connsiteX10" fmla="*/ 563822 w 563821"/>
                  <a:gd name="connsiteY10" fmla="*/ 946232 h 946231"/>
                  <a:gd name="connsiteX11" fmla="*/ 563763 w 563821"/>
                  <a:gd name="connsiteY11" fmla="*/ 355789 h 946231"/>
                  <a:gd name="connsiteX12" fmla="*/ 537670 w 563821"/>
                  <a:gd name="connsiteY12" fmla="*/ 310422 h 946231"/>
                  <a:gd name="connsiteX13" fmla="*/ 0 w 563821"/>
                  <a:gd name="connsiteY13" fmla="*/ 0 h 946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63821" h="946231">
                    <a:moveTo>
                      <a:pt x="0" y="0"/>
                    </a:moveTo>
                    <a:lnTo>
                      <a:pt x="2096" y="121724"/>
                    </a:lnTo>
                    <a:lnTo>
                      <a:pt x="406617" y="355261"/>
                    </a:lnTo>
                    <a:lnTo>
                      <a:pt x="85488" y="537847"/>
                    </a:lnTo>
                    <a:lnTo>
                      <a:pt x="132307" y="564879"/>
                    </a:lnTo>
                    <a:lnTo>
                      <a:pt x="132307" y="631285"/>
                    </a:lnTo>
                    <a:lnTo>
                      <a:pt x="254172" y="562000"/>
                    </a:lnTo>
                    <a:lnTo>
                      <a:pt x="459410" y="445310"/>
                    </a:lnTo>
                    <a:lnTo>
                      <a:pt x="459450" y="888073"/>
                    </a:lnTo>
                    <a:lnTo>
                      <a:pt x="530951" y="927916"/>
                    </a:lnTo>
                    <a:lnTo>
                      <a:pt x="563822" y="946232"/>
                    </a:lnTo>
                    <a:lnTo>
                      <a:pt x="563763" y="355789"/>
                    </a:lnTo>
                    <a:cubicBezTo>
                      <a:pt x="563822" y="337082"/>
                      <a:pt x="553870" y="319785"/>
                      <a:pt x="537670" y="310422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19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形状 103">
                <a:extLst>
                  <a:ext uri="{FF2B5EF4-FFF2-40B4-BE49-F238E27FC236}">
                    <a16:creationId xmlns:a16="http://schemas.microsoft.com/office/drawing/2014/main" id="{64A978C6-C324-3136-9D50-32627C4DFEED}"/>
                  </a:ext>
                </a:extLst>
              </p:cNvPr>
              <p:cNvSpPr/>
              <p:nvPr/>
            </p:nvSpPr>
            <p:spPr>
              <a:xfrm>
                <a:off x="5533177" y="1510189"/>
                <a:ext cx="1126213" cy="510363"/>
              </a:xfrm>
              <a:custGeom>
                <a:avLst/>
                <a:gdLst>
                  <a:gd name="connsiteX0" fmla="*/ 614774 w 1126213"/>
                  <a:gd name="connsiteY0" fmla="*/ 0 h 510363"/>
                  <a:gd name="connsiteX1" fmla="*/ 561314 w 1126213"/>
                  <a:gd name="connsiteY1" fmla="*/ 30872 h 510363"/>
                  <a:gd name="connsiteX2" fmla="*/ 510402 w 1126213"/>
                  <a:gd name="connsiteY2" fmla="*/ 1489 h 510363"/>
                  <a:gd name="connsiteX3" fmla="*/ 510402 w 1126213"/>
                  <a:gd name="connsiteY3" fmla="*/ 367797 h 510363"/>
                  <a:gd name="connsiteX4" fmla="*/ 104901 w 1126213"/>
                  <a:gd name="connsiteY4" fmla="*/ 133693 h 510363"/>
                  <a:gd name="connsiteX5" fmla="*/ 0 w 1126213"/>
                  <a:gd name="connsiteY5" fmla="*/ 193634 h 510363"/>
                  <a:gd name="connsiteX6" fmla="*/ 536495 w 1126213"/>
                  <a:gd name="connsiteY6" fmla="*/ 503371 h 510363"/>
                  <a:gd name="connsiteX7" fmla="*/ 562588 w 1126213"/>
                  <a:gd name="connsiteY7" fmla="*/ 510364 h 510363"/>
                  <a:gd name="connsiteX8" fmla="*/ 588681 w 1126213"/>
                  <a:gd name="connsiteY8" fmla="*/ 503371 h 510363"/>
                  <a:gd name="connsiteX9" fmla="*/ 1126214 w 1126213"/>
                  <a:gd name="connsiteY9" fmla="*/ 193066 h 510363"/>
                  <a:gd name="connsiteX10" fmla="*/ 1084175 w 1126213"/>
                  <a:gd name="connsiteY10" fmla="*/ 169638 h 510363"/>
                  <a:gd name="connsiteX11" fmla="*/ 1020000 w 1126213"/>
                  <a:gd name="connsiteY11" fmla="*/ 133889 h 510363"/>
                  <a:gd name="connsiteX12" fmla="*/ 614774 w 1126213"/>
                  <a:gd name="connsiteY12" fmla="*/ 367778 h 510363"/>
                  <a:gd name="connsiteX13" fmla="*/ 614774 w 1126213"/>
                  <a:gd name="connsiteY13" fmla="*/ 0 h 510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26213" h="510363">
                    <a:moveTo>
                      <a:pt x="614774" y="0"/>
                    </a:moveTo>
                    <a:lnTo>
                      <a:pt x="561314" y="30872"/>
                    </a:lnTo>
                    <a:lnTo>
                      <a:pt x="510402" y="1489"/>
                    </a:lnTo>
                    <a:lnTo>
                      <a:pt x="510402" y="367797"/>
                    </a:lnTo>
                    <a:lnTo>
                      <a:pt x="104901" y="133693"/>
                    </a:lnTo>
                    <a:lnTo>
                      <a:pt x="0" y="193634"/>
                    </a:lnTo>
                    <a:lnTo>
                      <a:pt x="536495" y="503371"/>
                    </a:lnTo>
                    <a:cubicBezTo>
                      <a:pt x="544566" y="508033"/>
                      <a:pt x="553577" y="510364"/>
                      <a:pt x="562588" y="510364"/>
                    </a:cubicBezTo>
                    <a:cubicBezTo>
                      <a:pt x="571599" y="510364"/>
                      <a:pt x="580610" y="508033"/>
                      <a:pt x="588681" y="503371"/>
                    </a:cubicBezTo>
                    <a:lnTo>
                      <a:pt x="1126214" y="193066"/>
                    </a:lnTo>
                    <a:lnTo>
                      <a:pt x="1084175" y="169638"/>
                    </a:lnTo>
                    <a:lnTo>
                      <a:pt x="1020000" y="133889"/>
                    </a:lnTo>
                    <a:lnTo>
                      <a:pt x="614774" y="367778"/>
                    </a:lnTo>
                    <a:lnTo>
                      <a:pt x="614774" y="0"/>
                    </a:lnTo>
                    <a:close/>
                  </a:path>
                </a:pathLst>
              </a:custGeom>
              <a:grpFill/>
              <a:ln w="19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形状 104">
                <a:extLst>
                  <a:ext uri="{FF2B5EF4-FFF2-40B4-BE49-F238E27FC236}">
                    <a16:creationId xmlns:a16="http://schemas.microsoft.com/office/drawing/2014/main" id="{B7C26E2C-D0C4-A190-6744-DAD04CDF05E1}"/>
                  </a:ext>
                </a:extLst>
              </p:cNvPr>
              <p:cNvSpPr/>
              <p:nvPr/>
            </p:nvSpPr>
            <p:spPr>
              <a:xfrm>
                <a:off x="5484791" y="673596"/>
                <a:ext cx="562666" cy="945526"/>
              </a:xfrm>
              <a:custGeom>
                <a:avLst/>
                <a:gdLst>
                  <a:gd name="connsiteX0" fmla="*/ 560629 w 562666"/>
                  <a:gd name="connsiteY0" fmla="*/ 0 h 945526"/>
                  <a:gd name="connsiteX1" fmla="*/ 26093 w 562666"/>
                  <a:gd name="connsiteY1" fmla="*/ 308600 h 945526"/>
                  <a:gd name="connsiteX2" fmla="*/ 0 w 562666"/>
                  <a:gd name="connsiteY2" fmla="*/ 353968 h 945526"/>
                  <a:gd name="connsiteX3" fmla="*/ 0 w 562666"/>
                  <a:gd name="connsiteY3" fmla="*/ 945526 h 945526"/>
                  <a:gd name="connsiteX4" fmla="*/ 104373 w 562666"/>
                  <a:gd name="connsiteY4" fmla="*/ 885879 h 945526"/>
                  <a:gd name="connsiteX5" fmla="*/ 104373 w 562666"/>
                  <a:gd name="connsiteY5" fmla="*/ 443488 h 945526"/>
                  <a:gd name="connsiteX6" fmla="*/ 127684 w 562666"/>
                  <a:gd name="connsiteY6" fmla="*/ 456749 h 945526"/>
                  <a:gd name="connsiteX7" fmla="*/ 428910 w 562666"/>
                  <a:gd name="connsiteY7" fmla="*/ 627994 h 945526"/>
                  <a:gd name="connsiteX8" fmla="*/ 428910 w 562666"/>
                  <a:gd name="connsiteY8" fmla="*/ 563038 h 945526"/>
                  <a:gd name="connsiteX9" fmla="*/ 477002 w 562666"/>
                  <a:gd name="connsiteY9" fmla="*/ 535261 h 945526"/>
                  <a:gd name="connsiteX10" fmla="*/ 157146 w 562666"/>
                  <a:gd name="connsiteY10" fmla="*/ 353439 h 945526"/>
                  <a:gd name="connsiteX11" fmla="*/ 562666 w 562666"/>
                  <a:gd name="connsiteY11" fmla="*/ 119315 h 945526"/>
                  <a:gd name="connsiteX12" fmla="*/ 560629 w 562666"/>
                  <a:gd name="connsiteY12" fmla="*/ 0 h 945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2666" h="945526">
                    <a:moveTo>
                      <a:pt x="560629" y="0"/>
                    </a:moveTo>
                    <a:lnTo>
                      <a:pt x="26093" y="308600"/>
                    </a:lnTo>
                    <a:cubicBezTo>
                      <a:pt x="9893" y="317944"/>
                      <a:pt x="-59" y="335260"/>
                      <a:pt x="0" y="353968"/>
                    </a:cubicBezTo>
                    <a:lnTo>
                      <a:pt x="0" y="945526"/>
                    </a:lnTo>
                    <a:lnTo>
                      <a:pt x="104373" y="885879"/>
                    </a:lnTo>
                    <a:lnTo>
                      <a:pt x="104373" y="443488"/>
                    </a:lnTo>
                    <a:lnTo>
                      <a:pt x="127684" y="456749"/>
                    </a:lnTo>
                    <a:lnTo>
                      <a:pt x="428910" y="627994"/>
                    </a:lnTo>
                    <a:lnTo>
                      <a:pt x="428910" y="563038"/>
                    </a:lnTo>
                    <a:lnTo>
                      <a:pt x="477002" y="535261"/>
                    </a:lnTo>
                    <a:lnTo>
                      <a:pt x="157146" y="353439"/>
                    </a:lnTo>
                    <a:lnTo>
                      <a:pt x="562666" y="119315"/>
                    </a:lnTo>
                    <a:lnTo>
                      <a:pt x="560629" y="0"/>
                    </a:lnTo>
                    <a:close/>
                  </a:path>
                </a:pathLst>
              </a:custGeom>
              <a:grpFill/>
              <a:ln w="19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1" name="任意形状 90">
              <a:extLst>
                <a:ext uri="{FF2B5EF4-FFF2-40B4-BE49-F238E27FC236}">
                  <a16:creationId xmlns:a16="http://schemas.microsoft.com/office/drawing/2014/main" id="{3582AAF2-C395-6228-199E-6554E503DE67}"/>
                </a:ext>
              </a:extLst>
            </p:cNvPr>
            <p:cNvSpPr/>
            <p:nvPr/>
          </p:nvSpPr>
          <p:spPr>
            <a:xfrm>
              <a:off x="951120" y="648458"/>
              <a:ext cx="102044" cy="114221"/>
            </a:xfrm>
            <a:custGeom>
              <a:avLst/>
              <a:gdLst>
                <a:gd name="connsiteX0" fmla="*/ 144315 w 288649"/>
                <a:gd name="connsiteY0" fmla="*/ 26543 h 323095"/>
                <a:gd name="connsiteX1" fmla="*/ 251489 w 288649"/>
                <a:gd name="connsiteY1" fmla="*/ 88423 h 323095"/>
                <a:gd name="connsiteX2" fmla="*/ 168782 w 288649"/>
                <a:gd name="connsiteY2" fmla="*/ 135436 h 323095"/>
                <a:gd name="connsiteX3" fmla="*/ 168782 w 288649"/>
                <a:gd name="connsiteY3" fmla="*/ 135436 h 323095"/>
                <a:gd name="connsiteX4" fmla="*/ 144296 w 288649"/>
                <a:gd name="connsiteY4" fmla="*/ 149344 h 323095"/>
                <a:gd name="connsiteX5" fmla="*/ 37102 w 288649"/>
                <a:gd name="connsiteY5" fmla="*/ 88404 h 323095"/>
                <a:gd name="connsiteX6" fmla="*/ 144315 w 288649"/>
                <a:gd name="connsiteY6" fmla="*/ 26543 h 323095"/>
                <a:gd name="connsiteX7" fmla="*/ 24663 w 288649"/>
                <a:gd name="connsiteY7" fmla="*/ 109697 h 323095"/>
                <a:gd name="connsiteX8" fmla="*/ 30168 w 288649"/>
                <a:gd name="connsiteY8" fmla="*/ 112831 h 323095"/>
                <a:gd name="connsiteX9" fmla="*/ 131993 w 288649"/>
                <a:gd name="connsiteY9" fmla="*/ 170715 h 323095"/>
                <a:gd name="connsiteX10" fmla="*/ 131993 w 288649"/>
                <a:gd name="connsiteY10" fmla="*/ 289423 h 323095"/>
                <a:gd name="connsiteX11" fmla="*/ 24663 w 288649"/>
                <a:gd name="connsiteY11" fmla="*/ 227464 h 323095"/>
                <a:gd name="connsiteX12" fmla="*/ 24663 w 288649"/>
                <a:gd name="connsiteY12" fmla="*/ 109697 h 323095"/>
                <a:gd name="connsiteX13" fmla="*/ 263967 w 288649"/>
                <a:gd name="connsiteY13" fmla="*/ 109697 h 323095"/>
                <a:gd name="connsiteX14" fmla="*/ 263987 w 288649"/>
                <a:gd name="connsiteY14" fmla="*/ 227444 h 323095"/>
                <a:gd name="connsiteX15" fmla="*/ 156656 w 288649"/>
                <a:gd name="connsiteY15" fmla="*/ 289403 h 323095"/>
                <a:gd name="connsiteX16" fmla="*/ 156656 w 288649"/>
                <a:gd name="connsiteY16" fmla="*/ 170715 h 323095"/>
                <a:gd name="connsiteX17" fmla="*/ 215503 w 288649"/>
                <a:gd name="connsiteY17" fmla="*/ 137258 h 323095"/>
                <a:gd name="connsiteX18" fmla="*/ 263967 w 288649"/>
                <a:gd name="connsiteY18" fmla="*/ 109697 h 323095"/>
                <a:gd name="connsiteX19" fmla="*/ 144315 w 288649"/>
                <a:gd name="connsiteY19" fmla="*/ 0 h 323095"/>
                <a:gd name="connsiteX20" fmla="*/ 138144 w 288649"/>
                <a:gd name="connsiteY20" fmla="*/ 1646 h 323095"/>
                <a:gd name="connsiteX21" fmla="*/ 138144 w 288649"/>
                <a:gd name="connsiteY21" fmla="*/ 1646 h 323095"/>
                <a:gd name="connsiteX22" fmla="*/ 6171 w 288649"/>
                <a:gd name="connsiteY22" fmla="*/ 77846 h 323095"/>
                <a:gd name="connsiteX23" fmla="*/ 0 w 288649"/>
                <a:gd name="connsiteY23" fmla="*/ 88561 h 323095"/>
                <a:gd name="connsiteX24" fmla="*/ 0 w 288649"/>
                <a:gd name="connsiteY24" fmla="*/ 88561 h 323095"/>
                <a:gd name="connsiteX25" fmla="*/ 0 w 288649"/>
                <a:gd name="connsiteY25" fmla="*/ 234575 h 323095"/>
                <a:gd name="connsiteX26" fmla="*/ 0 w 288649"/>
                <a:gd name="connsiteY26" fmla="*/ 234575 h 323095"/>
                <a:gd name="connsiteX27" fmla="*/ 0 w 288649"/>
                <a:gd name="connsiteY27" fmla="*/ 234575 h 323095"/>
                <a:gd name="connsiteX28" fmla="*/ 0 w 288649"/>
                <a:gd name="connsiteY28" fmla="*/ 234575 h 323095"/>
                <a:gd name="connsiteX29" fmla="*/ 6171 w 288649"/>
                <a:gd name="connsiteY29" fmla="*/ 245250 h 323095"/>
                <a:gd name="connsiteX30" fmla="*/ 6171 w 288649"/>
                <a:gd name="connsiteY30" fmla="*/ 245250 h 323095"/>
                <a:gd name="connsiteX31" fmla="*/ 138144 w 288649"/>
                <a:gd name="connsiteY31" fmla="*/ 321450 h 323095"/>
                <a:gd name="connsiteX32" fmla="*/ 138144 w 288649"/>
                <a:gd name="connsiteY32" fmla="*/ 321450 h 323095"/>
                <a:gd name="connsiteX33" fmla="*/ 144315 w 288649"/>
                <a:gd name="connsiteY33" fmla="*/ 323096 h 323095"/>
                <a:gd name="connsiteX34" fmla="*/ 150486 w 288649"/>
                <a:gd name="connsiteY34" fmla="*/ 321450 h 323095"/>
                <a:gd name="connsiteX35" fmla="*/ 282479 w 288649"/>
                <a:gd name="connsiteY35" fmla="*/ 245250 h 323095"/>
                <a:gd name="connsiteX36" fmla="*/ 288650 w 288649"/>
                <a:gd name="connsiteY36" fmla="*/ 234575 h 323095"/>
                <a:gd name="connsiteX37" fmla="*/ 288630 w 288649"/>
                <a:gd name="connsiteY37" fmla="*/ 88561 h 323095"/>
                <a:gd name="connsiteX38" fmla="*/ 288630 w 288649"/>
                <a:gd name="connsiteY38" fmla="*/ 88561 h 323095"/>
                <a:gd name="connsiteX39" fmla="*/ 282459 w 288649"/>
                <a:gd name="connsiteY39" fmla="*/ 77846 h 323095"/>
                <a:gd name="connsiteX40" fmla="*/ 150486 w 288649"/>
                <a:gd name="connsiteY40" fmla="*/ 1665 h 323095"/>
                <a:gd name="connsiteX41" fmla="*/ 150486 w 288649"/>
                <a:gd name="connsiteY41" fmla="*/ 1665 h 323095"/>
                <a:gd name="connsiteX42" fmla="*/ 144315 w 288649"/>
                <a:gd name="connsiteY42" fmla="*/ 0 h 32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88649" h="323095">
                  <a:moveTo>
                    <a:pt x="144315" y="26543"/>
                  </a:moveTo>
                  <a:lnTo>
                    <a:pt x="251489" y="88423"/>
                  </a:lnTo>
                  <a:lnTo>
                    <a:pt x="168782" y="135436"/>
                  </a:lnTo>
                  <a:lnTo>
                    <a:pt x="168782" y="135436"/>
                  </a:lnTo>
                  <a:lnTo>
                    <a:pt x="144296" y="149344"/>
                  </a:lnTo>
                  <a:lnTo>
                    <a:pt x="37102" y="88404"/>
                  </a:lnTo>
                  <a:lnTo>
                    <a:pt x="144315" y="26543"/>
                  </a:lnTo>
                  <a:close/>
                  <a:moveTo>
                    <a:pt x="24663" y="109697"/>
                  </a:moveTo>
                  <a:lnTo>
                    <a:pt x="30168" y="112831"/>
                  </a:lnTo>
                  <a:lnTo>
                    <a:pt x="131993" y="170715"/>
                  </a:lnTo>
                  <a:lnTo>
                    <a:pt x="131993" y="289423"/>
                  </a:lnTo>
                  <a:lnTo>
                    <a:pt x="24663" y="227464"/>
                  </a:lnTo>
                  <a:lnTo>
                    <a:pt x="24663" y="109697"/>
                  </a:lnTo>
                  <a:close/>
                  <a:moveTo>
                    <a:pt x="263967" y="109697"/>
                  </a:moveTo>
                  <a:lnTo>
                    <a:pt x="263987" y="227444"/>
                  </a:lnTo>
                  <a:lnTo>
                    <a:pt x="156656" y="289403"/>
                  </a:lnTo>
                  <a:lnTo>
                    <a:pt x="156656" y="170715"/>
                  </a:lnTo>
                  <a:lnTo>
                    <a:pt x="215503" y="137258"/>
                  </a:lnTo>
                  <a:lnTo>
                    <a:pt x="263967" y="109697"/>
                  </a:lnTo>
                  <a:close/>
                  <a:moveTo>
                    <a:pt x="144315" y="0"/>
                  </a:moveTo>
                  <a:cubicBezTo>
                    <a:pt x="142180" y="0"/>
                    <a:pt x="140064" y="549"/>
                    <a:pt x="138144" y="1646"/>
                  </a:cubicBezTo>
                  <a:lnTo>
                    <a:pt x="138144" y="1646"/>
                  </a:lnTo>
                  <a:lnTo>
                    <a:pt x="6171" y="77846"/>
                  </a:lnTo>
                  <a:cubicBezTo>
                    <a:pt x="2351" y="80059"/>
                    <a:pt x="0" y="84133"/>
                    <a:pt x="0" y="88561"/>
                  </a:cubicBezTo>
                  <a:lnTo>
                    <a:pt x="0" y="88561"/>
                  </a:lnTo>
                  <a:lnTo>
                    <a:pt x="0" y="234575"/>
                  </a:lnTo>
                  <a:lnTo>
                    <a:pt x="0" y="234575"/>
                  </a:lnTo>
                  <a:lnTo>
                    <a:pt x="0" y="234575"/>
                  </a:lnTo>
                  <a:lnTo>
                    <a:pt x="0" y="234575"/>
                  </a:lnTo>
                  <a:cubicBezTo>
                    <a:pt x="0" y="238982"/>
                    <a:pt x="2351" y="243056"/>
                    <a:pt x="6171" y="245250"/>
                  </a:cubicBezTo>
                  <a:lnTo>
                    <a:pt x="6171" y="245250"/>
                  </a:lnTo>
                  <a:lnTo>
                    <a:pt x="138144" y="321450"/>
                  </a:lnTo>
                  <a:lnTo>
                    <a:pt x="138144" y="321450"/>
                  </a:lnTo>
                  <a:cubicBezTo>
                    <a:pt x="140045" y="322547"/>
                    <a:pt x="142180" y="323096"/>
                    <a:pt x="144315" y="323096"/>
                  </a:cubicBezTo>
                  <a:cubicBezTo>
                    <a:pt x="146450" y="323096"/>
                    <a:pt x="148566" y="322547"/>
                    <a:pt x="150486" y="321450"/>
                  </a:cubicBezTo>
                  <a:lnTo>
                    <a:pt x="282479" y="245250"/>
                  </a:lnTo>
                  <a:cubicBezTo>
                    <a:pt x="286299" y="243056"/>
                    <a:pt x="288650" y="238982"/>
                    <a:pt x="288650" y="234575"/>
                  </a:cubicBezTo>
                  <a:lnTo>
                    <a:pt x="288630" y="88561"/>
                  </a:lnTo>
                  <a:lnTo>
                    <a:pt x="288630" y="88561"/>
                  </a:lnTo>
                  <a:cubicBezTo>
                    <a:pt x="288650" y="84133"/>
                    <a:pt x="286299" y="80059"/>
                    <a:pt x="282459" y="77846"/>
                  </a:cubicBezTo>
                  <a:lnTo>
                    <a:pt x="150486" y="1665"/>
                  </a:lnTo>
                  <a:lnTo>
                    <a:pt x="150486" y="1665"/>
                  </a:lnTo>
                  <a:cubicBezTo>
                    <a:pt x="148585" y="549"/>
                    <a:pt x="146450" y="0"/>
                    <a:pt x="144315" y="0"/>
                  </a:cubicBezTo>
                  <a:close/>
                </a:path>
              </a:pathLst>
            </a:custGeom>
            <a:solidFill>
              <a:schemeClr val="bg1"/>
            </a:solidFill>
            <a:ln w="19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0EBFCB7F-4432-B593-1D0B-EF9100A2BF73}"/>
                </a:ext>
              </a:extLst>
            </p:cNvPr>
            <p:cNvSpPr/>
            <p:nvPr/>
          </p:nvSpPr>
          <p:spPr>
            <a:xfrm>
              <a:off x="797840" y="986956"/>
              <a:ext cx="432000" cy="79757"/>
            </a:xfrm>
            <a:prstGeom prst="ellipse">
              <a:avLst/>
            </a:prstGeom>
            <a:gradFill>
              <a:gsLst>
                <a:gs pos="0">
                  <a:srgbClr val="008DB4">
                    <a:alpha val="97000"/>
                    <a:lumMod val="100000"/>
                  </a:srgbClr>
                </a:gs>
                <a:gs pos="100000">
                  <a:srgbClr val="01AFA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7" name="图片 6" descr="网站&#10;&#10;描述已自动生成">
            <a:extLst>
              <a:ext uri="{FF2B5EF4-FFF2-40B4-BE49-F238E27FC236}">
                <a16:creationId xmlns:a16="http://schemas.microsoft.com/office/drawing/2014/main" id="{3800E0EC-6E3D-15A1-4462-A3B5E8333A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9864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图片 150" descr="图片包含 物体, 游戏机&#10;&#10;描述已自动生成">
            <a:extLst>
              <a:ext uri="{FF2B5EF4-FFF2-40B4-BE49-F238E27FC236}">
                <a16:creationId xmlns:a16="http://schemas.microsoft.com/office/drawing/2014/main" id="{6DCF9DFA-BC50-7CD4-C53C-AA3D4695E4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6" y="-220724"/>
            <a:ext cx="12176967" cy="6858000"/>
          </a:xfrm>
          <a:prstGeom prst="rect">
            <a:avLst/>
          </a:prstGeom>
        </p:spPr>
      </p:pic>
      <p:sp>
        <p:nvSpPr>
          <p:cNvPr id="96" name="三角形 95">
            <a:extLst>
              <a:ext uri="{FF2B5EF4-FFF2-40B4-BE49-F238E27FC236}">
                <a16:creationId xmlns:a16="http://schemas.microsoft.com/office/drawing/2014/main" id="{19E44C13-AAE5-E131-A4EA-20C4266ECFA1}"/>
              </a:ext>
            </a:extLst>
          </p:cNvPr>
          <p:cNvSpPr/>
          <p:nvPr/>
        </p:nvSpPr>
        <p:spPr>
          <a:xfrm>
            <a:off x="-8021" y="3209950"/>
            <a:ext cx="12192000" cy="3429000"/>
          </a:xfrm>
          <a:prstGeom prst="triangle">
            <a:avLst/>
          </a:prstGeom>
          <a:gradFill flip="none" rotWithShape="1">
            <a:gsLst>
              <a:gs pos="0">
                <a:srgbClr val="00FFFF">
                  <a:alpha val="40000"/>
                </a:srgbClr>
              </a:gs>
              <a:gs pos="64000">
                <a:srgbClr val="00FFFF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75" name="图形 73">
            <a:extLst>
              <a:ext uri="{FF2B5EF4-FFF2-40B4-BE49-F238E27FC236}">
                <a16:creationId xmlns:a16="http://schemas.microsoft.com/office/drawing/2014/main" id="{46E46C0B-867F-D2C4-9B65-0B8F68D52B93}"/>
              </a:ext>
            </a:extLst>
          </p:cNvPr>
          <p:cNvGrpSpPr/>
          <p:nvPr/>
        </p:nvGrpSpPr>
        <p:grpSpPr>
          <a:xfrm>
            <a:off x="4476000" y="1580850"/>
            <a:ext cx="3240000" cy="3239990"/>
            <a:chOff x="2853396" y="186936"/>
            <a:chExt cx="6484690" cy="6484673"/>
          </a:xfrm>
        </p:grpSpPr>
        <p:sp>
          <p:nvSpPr>
            <p:cNvPr id="76" name="任意形状 75">
              <a:extLst>
                <a:ext uri="{FF2B5EF4-FFF2-40B4-BE49-F238E27FC236}">
                  <a16:creationId xmlns:a16="http://schemas.microsoft.com/office/drawing/2014/main" id="{5ABE7053-F537-AE8B-FAFE-9EF430A77967}"/>
                </a:ext>
              </a:extLst>
            </p:cNvPr>
            <p:cNvSpPr/>
            <p:nvPr/>
          </p:nvSpPr>
          <p:spPr>
            <a:xfrm>
              <a:off x="6095999" y="186936"/>
              <a:ext cx="3242087" cy="4863091"/>
            </a:xfrm>
            <a:custGeom>
              <a:avLst/>
              <a:gdLst>
                <a:gd name="connsiteX0" fmla="*/ -320 w 3242087"/>
                <a:gd name="connsiteY0" fmla="*/ -112 h 4863091"/>
                <a:gd name="connsiteX1" fmla="*/ 3241768 w 3242087"/>
                <a:gd name="connsiteY1" fmla="*/ 3241952 h 4863091"/>
                <a:gd name="connsiteX2" fmla="*/ 2807374 w 3242087"/>
                <a:gd name="connsiteY2" fmla="*/ 4862979 h 4863091"/>
                <a:gd name="connsiteX3" fmla="*/ 1852783 w 3242087"/>
                <a:gd name="connsiteY3" fmla="*/ 4311832 h 4863091"/>
                <a:gd name="connsiteX4" fmla="*/ 1069560 w 3242087"/>
                <a:gd name="connsiteY4" fmla="*/ 1388865 h 4863091"/>
                <a:gd name="connsiteX5" fmla="*/ -320 w 3242087"/>
                <a:gd name="connsiteY5" fmla="*/ 1102192 h 4863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42087" h="4863091">
                  <a:moveTo>
                    <a:pt x="-320" y="-112"/>
                  </a:moveTo>
                  <a:cubicBezTo>
                    <a:pt x="1790211" y="-112"/>
                    <a:pt x="3241768" y="1451413"/>
                    <a:pt x="3241768" y="3241952"/>
                  </a:cubicBezTo>
                  <a:cubicBezTo>
                    <a:pt x="3241768" y="3811053"/>
                    <a:pt x="3091949" y="4370125"/>
                    <a:pt x="2807374" y="4862979"/>
                  </a:cubicBezTo>
                  <a:lnTo>
                    <a:pt x="1852783" y="4311832"/>
                  </a:lnTo>
                  <a:cubicBezTo>
                    <a:pt x="2443644" y="3288395"/>
                    <a:pt x="2092973" y="1979743"/>
                    <a:pt x="1069560" y="1388865"/>
                  </a:cubicBezTo>
                  <a:cubicBezTo>
                    <a:pt x="744285" y="1201064"/>
                    <a:pt x="375268" y="1102192"/>
                    <a:pt x="-320" y="1102192"/>
                  </a:cubicBezTo>
                  <a:close/>
                </a:path>
              </a:pathLst>
            </a:custGeom>
            <a:gradFill flip="none" rotWithShape="1">
              <a:gsLst>
                <a:gs pos="20000">
                  <a:srgbClr val="05D9E0">
                    <a:lumMod val="47000"/>
                    <a:lumOff val="53000"/>
                    <a:alpha val="0"/>
                  </a:srgbClr>
                </a:gs>
                <a:gs pos="100000">
                  <a:srgbClr val="05D9E0"/>
                </a:gs>
              </a:gsLst>
              <a:lin ang="2700000" scaled="1"/>
              <a:tileRect/>
            </a:gradFill>
            <a:ln w="24021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形状 76">
              <a:extLst>
                <a:ext uri="{FF2B5EF4-FFF2-40B4-BE49-F238E27FC236}">
                  <a16:creationId xmlns:a16="http://schemas.microsoft.com/office/drawing/2014/main" id="{590A9432-B320-EAB6-634A-507C6CE8E002}"/>
                </a:ext>
              </a:extLst>
            </p:cNvPr>
            <p:cNvSpPr/>
            <p:nvPr/>
          </p:nvSpPr>
          <p:spPr>
            <a:xfrm>
              <a:off x="3288297" y="4498879"/>
              <a:ext cx="5615395" cy="2172729"/>
            </a:xfrm>
            <a:custGeom>
              <a:avLst/>
              <a:gdLst>
                <a:gd name="connsiteX0" fmla="*/ 5615076 w 5615395"/>
                <a:gd name="connsiteY0" fmla="*/ 551036 h 2172729"/>
                <a:gd name="connsiteX1" fmla="*/ 1186354 w 5615395"/>
                <a:gd name="connsiteY1" fmla="*/ 1737710 h 2172729"/>
                <a:gd name="connsiteX2" fmla="*/ -320 w 5615395"/>
                <a:gd name="connsiteY2" fmla="*/ 551036 h 2172729"/>
                <a:gd name="connsiteX3" fmla="*/ 954296 w 5615395"/>
                <a:gd name="connsiteY3" fmla="*/ -112 h 2172729"/>
                <a:gd name="connsiteX4" fmla="*/ 3877262 w 5615395"/>
                <a:gd name="connsiteY4" fmla="*/ 783094 h 2172729"/>
                <a:gd name="connsiteX5" fmla="*/ 4660485 w 5615395"/>
                <a:gd name="connsiteY5" fmla="*/ -112 h 2172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15395" h="2172729">
                  <a:moveTo>
                    <a:pt x="5615076" y="551036"/>
                  </a:moveTo>
                  <a:cubicBezTo>
                    <a:pt x="4719850" y="2101689"/>
                    <a:pt x="2737007" y="2633008"/>
                    <a:pt x="1186354" y="1737710"/>
                  </a:cubicBezTo>
                  <a:cubicBezTo>
                    <a:pt x="693500" y="1453159"/>
                    <a:pt x="284223" y="1043890"/>
                    <a:pt x="-320" y="551036"/>
                  </a:cubicBezTo>
                  <a:lnTo>
                    <a:pt x="954296" y="-112"/>
                  </a:lnTo>
                  <a:cubicBezTo>
                    <a:pt x="1545173" y="1023316"/>
                    <a:pt x="2853826" y="1373972"/>
                    <a:pt x="3877262" y="783094"/>
                  </a:cubicBezTo>
                  <a:cubicBezTo>
                    <a:pt x="4202537" y="595292"/>
                    <a:pt x="4472690" y="325170"/>
                    <a:pt x="4660485" y="-112"/>
                  </a:cubicBezTo>
                  <a:close/>
                </a:path>
              </a:pathLst>
            </a:custGeom>
            <a:gradFill flip="none" rotWithShape="1">
              <a:gsLst>
                <a:gs pos="20000">
                  <a:srgbClr val="05D9E0">
                    <a:lumMod val="47000"/>
                    <a:lumOff val="53000"/>
                    <a:alpha val="0"/>
                  </a:srgbClr>
                </a:gs>
                <a:gs pos="100000">
                  <a:srgbClr val="05D9E0"/>
                </a:gs>
              </a:gsLst>
              <a:lin ang="10800000" scaled="1"/>
              <a:tileRect/>
            </a:gradFill>
            <a:ln w="24021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形状 77">
              <a:extLst>
                <a:ext uri="{FF2B5EF4-FFF2-40B4-BE49-F238E27FC236}">
                  <a16:creationId xmlns:a16="http://schemas.microsoft.com/office/drawing/2014/main" id="{A9B18DDF-6383-6CCC-FF10-F5839391CD06}"/>
                </a:ext>
              </a:extLst>
            </p:cNvPr>
            <p:cNvSpPr/>
            <p:nvPr/>
          </p:nvSpPr>
          <p:spPr>
            <a:xfrm>
              <a:off x="2853396" y="186936"/>
              <a:ext cx="3242603" cy="4863091"/>
            </a:xfrm>
            <a:custGeom>
              <a:avLst/>
              <a:gdLst>
                <a:gd name="connsiteX0" fmla="*/ 434573 w 3242603"/>
                <a:gd name="connsiteY0" fmla="*/ 4862979 h 4863091"/>
                <a:gd name="connsiteX1" fmla="*/ 1621255 w 3242603"/>
                <a:gd name="connsiteY1" fmla="*/ 434241 h 4863091"/>
                <a:gd name="connsiteX2" fmla="*/ 3242283 w 3242603"/>
                <a:gd name="connsiteY2" fmla="*/ -112 h 4863091"/>
                <a:gd name="connsiteX3" fmla="*/ 3242283 w 3242603"/>
                <a:gd name="connsiteY3" fmla="*/ 1102192 h 4863091"/>
                <a:gd name="connsiteX4" fmla="*/ 1102523 w 3242603"/>
                <a:gd name="connsiteY4" fmla="*/ 3241952 h 4863091"/>
                <a:gd name="connsiteX5" fmla="*/ 1389197 w 3242603"/>
                <a:gd name="connsiteY5" fmla="*/ 4311832 h 4863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42603" h="4863091">
                  <a:moveTo>
                    <a:pt x="434573" y="4862979"/>
                  </a:moveTo>
                  <a:cubicBezTo>
                    <a:pt x="-460692" y="3312326"/>
                    <a:pt x="70594" y="1329515"/>
                    <a:pt x="1621255" y="434241"/>
                  </a:cubicBezTo>
                  <a:cubicBezTo>
                    <a:pt x="2114110" y="149691"/>
                    <a:pt x="2673181" y="-112"/>
                    <a:pt x="3242283" y="-112"/>
                  </a:cubicBezTo>
                  <a:lnTo>
                    <a:pt x="3242283" y="1102192"/>
                  </a:lnTo>
                  <a:cubicBezTo>
                    <a:pt x="2060528" y="1102192"/>
                    <a:pt x="1102523" y="2060196"/>
                    <a:pt x="1102523" y="3241952"/>
                  </a:cubicBezTo>
                  <a:cubicBezTo>
                    <a:pt x="1102523" y="3617555"/>
                    <a:pt x="1201395" y="3986541"/>
                    <a:pt x="1389197" y="4311832"/>
                  </a:cubicBezTo>
                  <a:close/>
                </a:path>
              </a:pathLst>
            </a:custGeom>
            <a:gradFill flip="none" rotWithShape="1">
              <a:gsLst>
                <a:gs pos="20000">
                  <a:srgbClr val="05D9E0">
                    <a:lumMod val="47000"/>
                    <a:lumOff val="53000"/>
                    <a:alpha val="0"/>
                  </a:srgbClr>
                </a:gs>
                <a:gs pos="100000">
                  <a:srgbClr val="05D9E0"/>
                </a:gs>
              </a:gsLst>
              <a:lin ang="18900000" scaled="1"/>
              <a:tileRect/>
            </a:gradFill>
            <a:ln w="24021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B65D09EE-137E-394C-CE25-E83B0BA100DC}"/>
              </a:ext>
            </a:extLst>
          </p:cNvPr>
          <p:cNvGrpSpPr/>
          <p:nvPr/>
        </p:nvGrpSpPr>
        <p:grpSpPr>
          <a:xfrm>
            <a:off x="4746000" y="1850845"/>
            <a:ext cx="2700000" cy="2700000"/>
            <a:chOff x="4746000" y="2079000"/>
            <a:chExt cx="2700000" cy="2700000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5B87A1A6-FF13-DED1-A482-A44C6F52CC60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4746000" y="2079000"/>
              <a:ext cx="2700000" cy="2700000"/>
            </a:xfrm>
            <a:prstGeom prst="rect">
              <a:avLst/>
            </a:prstGeom>
            <a:noFill/>
          </p:spPr>
          <p:txBody>
            <a:bodyPr wrap="square">
              <a:prstTxWarp prst="textArchUp">
                <a:avLst>
                  <a:gd name="adj" fmla="val 10985079"/>
                </a:avLst>
              </a:prstTxWarp>
              <a:spAutoFit/>
            </a:bodyPr>
            <a:lstStyle/>
            <a:p>
              <a:pPr algn="just"/>
              <a:r>
                <a:rPr lang="zh-CN" altLang="en-US" sz="1400" kern="1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Times New Roman" panose="02020603050405020304" pitchFamily="18" charset="0"/>
                </a:rPr>
                <a:t>与</a:t>
              </a:r>
              <a:r>
                <a:rPr lang="en-US" altLang="zh-CN" sz="1400" kern="1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Times New Roman" panose="02020603050405020304" pitchFamily="18" charset="0"/>
                </a:rPr>
                <a:t>AI</a:t>
              </a:r>
              <a:r>
                <a:rPr lang="zh-CN" altLang="en-US" sz="1400" kern="1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Times New Roman" panose="02020603050405020304" pitchFamily="18" charset="0"/>
                </a:rPr>
                <a:t>协同工作</a:t>
              </a:r>
              <a:endParaRPr lang="en-US" altLang="zh-CN" sz="1400" kern="100" dirty="0">
                <a:solidFill>
                  <a:schemeClr val="bg1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527B04DF-7E03-A0F3-6337-BBF42F8BAD99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4746000" y="2079000"/>
              <a:ext cx="2700000" cy="2700000"/>
            </a:xfrm>
            <a:prstGeom prst="rect">
              <a:avLst/>
            </a:prstGeom>
            <a:noFill/>
          </p:spPr>
          <p:txBody>
            <a:bodyPr wrap="square">
              <a:prstTxWarp prst="textArchDown">
                <a:avLst>
                  <a:gd name="adj" fmla="val 3364769"/>
                </a:avLst>
              </a:prstTxWarp>
              <a:spAutoFit/>
            </a:bodyPr>
            <a:lstStyle/>
            <a:p>
              <a:pPr algn="just"/>
              <a:r>
                <a:rPr lang="zh-CN" altLang="en-US" sz="1400" kern="1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Times New Roman" panose="02020603050405020304" pitchFamily="18" charset="0"/>
                </a:rPr>
                <a:t>跨领域培养知识体系</a:t>
              </a:r>
              <a:endParaRPr lang="en-US" altLang="zh-CN" sz="1400" kern="100" dirty="0">
                <a:solidFill>
                  <a:schemeClr val="bg1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9E6F8768-48D4-D2AC-3D5D-AFFBC09E379C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4746000" y="2079000"/>
              <a:ext cx="2700000" cy="2700000"/>
            </a:xfrm>
            <a:prstGeom prst="rect">
              <a:avLst/>
            </a:prstGeom>
            <a:noFill/>
          </p:spPr>
          <p:txBody>
            <a:bodyPr wrap="square">
              <a:prstTxWarp prst="textArchUp">
                <a:avLst>
                  <a:gd name="adj" fmla="val 18781743"/>
                </a:avLst>
              </a:prstTxWarp>
              <a:spAutoFit/>
            </a:bodyPr>
            <a:lstStyle/>
            <a:p>
              <a:pPr algn="just"/>
              <a:r>
                <a:rPr lang="zh-CN" altLang="zh-CN" sz="1400" kern="100" dirty="0">
                  <a:solidFill>
                    <a:schemeClr val="bg1"/>
                  </a:soli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Times New Roman" panose="02020603050405020304" pitchFamily="18" charset="0"/>
                </a:rPr>
                <a:t>提升自己的技能</a:t>
              </a:r>
              <a:endParaRPr lang="en-US" altLang="zh-CN" sz="1400" kern="100" dirty="0">
                <a:solidFill>
                  <a:schemeClr val="bg1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98" name="文本框 97">
            <a:extLst>
              <a:ext uri="{FF2B5EF4-FFF2-40B4-BE49-F238E27FC236}">
                <a16:creationId xmlns:a16="http://schemas.microsoft.com/office/drawing/2014/main" id="{0BD6BF78-C997-10DF-85A8-DABC976E1105}"/>
              </a:ext>
            </a:extLst>
          </p:cNvPr>
          <p:cNvSpPr txBox="1"/>
          <p:nvPr/>
        </p:nvSpPr>
        <p:spPr>
          <a:xfrm>
            <a:off x="8796129" y="2910148"/>
            <a:ext cx="2761405" cy="6083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effectLst/>
                <a:latin typeface="Source Han Sans CN Regular" panose="020B0500000000000000" pitchFamily="34" charset="-128"/>
                <a:ea typeface="Source Han Sans CN Regular" panose="020B0500000000000000" pitchFamily="34" charset="-128"/>
              </a:rPr>
              <a:t>学习与</a:t>
            </a:r>
            <a:r>
              <a:rPr lang="en" altLang="zh-CN" sz="1400" dirty="0">
                <a:solidFill>
                  <a:schemeClr val="bg1"/>
                </a:solidFill>
                <a:effectLst/>
                <a:latin typeface="Source Han Sans CN Regular" panose="020B0500000000000000" pitchFamily="34" charset="-128"/>
                <a:ea typeface="Source Han Sans CN Regular" panose="020B0500000000000000" pitchFamily="34" charset="-128"/>
              </a:rPr>
              <a:t>AI</a:t>
            </a:r>
            <a:r>
              <a:rPr lang="zh-CN" altLang="en-US" sz="1400" dirty="0">
                <a:solidFill>
                  <a:schemeClr val="bg1"/>
                </a:solidFill>
                <a:effectLst/>
                <a:latin typeface="Source Han Sans CN Regular" panose="020B0500000000000000" pitchFamily="34" charset="-128"/>
                <a:ea typeface="Source Han Sans CN Regular" panose="020B0500000000000000" pitchFamily="34" charset="-128"/>
              </a:rPr>
              <a:t>相关的技能</a:t>
            </a:r>
            <a:endParaRPr lang="en-US" altLang="zh-CN" sz="1400" dirty="0">
              <a:solidFill>
                <a:schemeClr val="bg1"/>
              </a:solidFill>
              <a:effectLst/>
              <a:latin typeface="Source Han Sans CN Regular" panose="020B0500000000000000" pitchFamily="34" charset="-128"/>
              <a:ea typeface="Source Han Sans CN Regular" panose="020B0500000000000000" pitchFamily="34" charset="-128"/>
            </a:endParaRPr>
          </a:p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effectLst/>
                <a:latin typeface="Source Han Sans CN Regular" panose="020B0500000000000000" pitchFamily="34" charset="-128"/>
                <a:ea typeface="Source Han Sans CN Regular" panose="020B0500000000000000" pitchFamily="34" charset="-128"/>
              </a:rPr>
              <a:t>有助于在职场中保持竞争力</a:t>
            </a:r>
          </a:p>
        </p:txBody>
      </p:sp>
      <p:sp>
        <p:nvSpPr>
          <p:cNvPr id="99" name="圆角矩形 98">
            <a:extLst>
              <a:ext uri="{FF2B5EF4-FFF2-40B4-BE49-F238E27FC236}">
                <a16:creationId xmlns:a16="http://schemas.microsoft.com/office/drawing/2014/main" id="{F48D8263-B412-4956-D73C-0DA32A4FF8E9}"/>
              </a:ext>
            </a:extLst>
          </p:cNvPr>
          <p:cNvSpPr/>
          <p:nvPr/>
        </p:nvSpPr>
        <p:spPr>
          <a:xfrm>
            <a:off x="9195589" y="3743953"/>
            <a:ext cx="1064408" cy="324000"/>
          </a:xfrm>
          <a:prstGeom prst="roundRect">
            <a:avLst>
              <a:gd name="adj" fmla="val 50000"/>
            </a:avLst>
          </a:prstGeom>
          <a:solidFill>
            <a:srgbClr val="05D9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200" dirty="0">
                <a:solidFill>
                  <a:srgbClr val="005C75"/>
                </a:solidFill>
                <a:latin typeface="Source Han Sans SC Light" panose="020B0300000000000000" pitchFamily="34" charset="-128"/>
                <a:ea typeface="Source Han Sans SC Light" panose="020B0300000000000000" pitchFamily="34" charset="-128"/>
              </a:rPr>
              <a:t>学习编程</a:t>
            </a:r>
          </a:p>
        </p:txBody>
      </p:sp>
      <p:sp>
        <p:nvSpPr>
          <p:cNvPr id="100" name="圆角矩形 99">
            <a:extLst>
              <a:ext uri="{FF2B5EF4-FFF2-40B4-BE49-F238E27FC236}">
                <a16:creationId xmlns:a16="http://schemas.microsoft.com/office/drawing/2014/main" id="{C281EC1C-A26D-477A-CDED-B668067488C5}"/>
              </a:ext>
            </a:extLst>
          </p:cNvPr>
          <p:cNvSpPr/>
          <p:nvPr/>
        </p:nvSpPr>
        <p:spPr>
          <a:xfrm>
            <a:off x="10421466" y="3743953"/>
            <a:ext cx="1064408" cy="324000"/>
          </a:xfrm>
          <a:prstGeom prst="roundRect">
            <a:avLst>
              <a:gd name="adj" fmla="val 50000"/>
            </a:avLst>
          </a:prstGeom>
          <a:solidFill>
            <a:srgbClr val="05D9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200" dirty="0">
                <a:solidFill>
                  <a:srgbClr val="005C75"/>
                </a:solidFill>
                <a:latin typeface="Source Han Sans SC Light" panose="020B0300000000000000" pitchFamily="34" charset="-128"/>
                <a:ea typeface="Source Han Sans SC Light" panose="020B0300000000000000" pitchFamily="34" charset="-128"/>
              </a:rPr>
              <a:t>数据分析</a:t>
            </a: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5AAB977A-7FEC-8B78-9297-DFDC5BC8995B}"/>
              </a:ext>
            </a:extLst>
          </p:cNvPr>
          <p:cNvSpPr txBox="1"/>
          <p:nvPr/>
        </p:nvSpPr>
        <p:spPr>
          <a:xfrm>
            <a:off x="5529119" y="5250424"/>
            <a:ext cx="3283169" cy="61933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30000"/>
              </a:lnSpc>
              <a:defRPr sz="1400">
                <a:solidFill>
                  <a:schemeClr val="bg1"/>
                </a:solidFill>
                <a:effectLst/>
                <a:latin typeface="Source Han Sans CN Regular" panose="020B0500000000000000" pitchFamily="34" charset="-128"/>
                <a:ea typeface="Source Han Sans CN Regular" panose="020B0500000000000000" pitchFamily="34" charset="-128"/>
              </a:defRPr>
            </a:lvl1pPr>
          </a:lstStyle>
          <a:p>
            <a:pPr algn="l"/>
            <a:r>
              <a:rPr lang="zh-CN" altLang="en-US" dirty="0"/>
              <a:t>在</a:t>
            </a:r>
            <a:r>
              <a:rPr lang="en" altLang="zh-CN" dirty="0"/>
              <a:t>AI</a:t>
            </a:r>
            <a:r>
              <a:rPr lang="zh-CN" altLang="en-US" dirty="0"/>
              <a:t>时代，拥有丰富的专业知识和</a:t>
            </a:r>
            <a:endParaRPr lang="en-US" altLang="zh-CN" dirty="0"/>
          </a:p>
          <a:p>
            <a:pPr algn="l"/>
            <a:r>
              <a:rPr lang="zh-CN" altLang="en-US" dirty="0"/>
              <a:t>多元化的思维模式将使我们更具竞争力</a:t>
            </a: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9756C941-26C7-F923-5897-F84C5E01C0D5}"/>
              </a:ext>
            </a:extLst>
          </p:cNvPr>
          <p:cNvSpPr txBox="1"/>
          <p:nvPr/>
        </p:nvSpPr>
        <p:spPr>
          <a:xfrm>
            <a:off x="3669746" y="5253257"/>
            <a:ext cx="1569660" cy="10396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b="1">
                <a:gradFill flip="none" rotWithShape="1">
                  <a:gsLst>
                    <a:gs pos="0">
                      <a:srgbClr val="00FFFF">
                        <a:lumMod val="54000"/>
                        <a:lumOff val="46000"/>
                      </a:srgb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  <a:effectLst/>
                <a:latin typeface="Source Han Sans CN Bold" panose="020B0500000000000000" pitchFamily="34" charset="-128"/>
                <a:ea typeface="Source Han Sans CN Bold" panose="020B0500000000000000" pitchFamily="34" charset="-128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/>
              <a:t>拓宽知识领域</a:t>
            </a:r>
            <a:endParaRPr lang="en-US" altLang="zh-CN" dirty="0"/>
          </a:p>
          <a:p>
            <a:pPr>
              <a:lnSpc>
                <a:spcPct val="120000"/>
              </a:lnSpc>
            </a:pPr>
            <a:r>
              <a:rPr lang="zh-CN" altLang="en-US" dirty="0"/>
              <a:t>提高自身</a:t>
            </a:r>
            <a:endParaRPr lang="en-US" altLang="zh-CN" dirty="0"/>
          </a:p>
          <a:p>
            <a:pPr>
              <a:lnSpc>
                <a:spcPct val="120000"/>
              </a:lnSpc>
            </a:pPr>
            <a:r>
              <a:rPr lang="zh-CN" altLang="en-US" dirty="0"/>
              <a:t>综合素质</a:t>
            </a:r>
          </a:p>
        </p:txBody>
      </p:sp>
      <p:sp>
        <p:nvSpPr>
          <p:cNvPr id="108" name="圆角矩形 107">
            <a:extLst>
              <a:ext uri="{FF2B5EF4-FFF2-40B4-BE49-F238E27FC236}">
                <a16:creationId xmlns:a16="http://schemas.microsoft.com/office/drawing/2014/main" id="{B04F1DB4-2C78-E386-0A8D-7357A1DC2BFF}"/>
              </a:ext>
            </a:extLst>
          </p:cNvPr>
          <p:cNvSpPr/>
          <p:nvPr/>
        </p:nvSpPr>
        <p:spPr>
          <a:xfrm>
            <a:off x="5653907" y="5963289"/>
            <a:ext cx="1064408" cy="324000"/>
          </a:xfrm>
          <a:prstGeom prst="roundRect">
            <a:avLst>
              <a:gd name="adj" fmla="val 50000"/>
            </a:avLst>
          </a:prstGeom>
          <a:solidFill>
            <a:srgbClr val="05D9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200" dirty="0">
                <a:solidFill>
                  <a:srgbClr val="005C75"/>
                </a:solidFill>
                <a:latin typeface="Source Han Sans SC Light" panose="020B0300000000000000" pitchFamily="34" charset="-128"/>
                <a:ea typeface="Source Han Sans SC Light" panose="020B0300000000000000" pitchFamily="34" charset="-128"/>
              </a:rPr>
              <a:t>阅读</a:t>
            </a:r>
          </a:p>
        </p:txBody>
      </p:sp>
      <p:sp>
        <p:nvSpPr>
          <p:cNvPr id="109" name="圆角矩形 108">
            <a:extLst>
              <a:ext uri="{FF2B5EF4-FFF2-40B4-BE49-F238E27FC236}">
                <a16:creationId xmlns:a16="http://schemas.microsoft.com/office/drawing/2014/main" id="{803CF364-BB5F-6400-581B-9FD7AF7F8F23}"/>
              </a:ext>
            </a:extLst>
          </p:cNvPr>
          <p:cNvSpPr/>
          <p:nvPr/>
        </p:nvSpPr>
        <p:spPr>
          <a:xfrm>
            <a:off x="6879784" y="5963289"/>
            <a:ext cx="1224000" cy="324000"/>
          </a:xfrm>
          <a:prstGeom prst="roundRect">
            <a:avLst>
              <a:gd name="adj" fmla="val 50000"/>
            </a:avLst>
          </a:prstGeom>
          <a:solidFill>
            <a:srgbClr val="05D9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200" dirty="0">
                <a:solidFill>
                  <a:srgbClr val="005C75"/>
                </a:solidFill>
                <a:latin typeface="Source Han Sans SC Light" panose="020B0300000000000000" pitchFamily="34" charset="-128"/>
                <a:ea typeface="Source Han Sans SC Light" panose="020B0300000000000000" pitchFamily="34" charset="-128"/>
              </a:rPr>
              <a:t>参加培训课程</a:t>
            </a: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FE18D640-18EB-A70C-AD90-582F5F7AB939}"/>
              </a:ext>
            </a:extLst>
          </p:cNvPr>
          <p:cNvSpPr txBox="1"/>
          <p:nvPr/>
        </p:nvSpPr>
        <p:spPr>
          <a:xfrm>
            <a:off x="623897" y="2910148"/>
            <a:ext cx="3036188" cy="88838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bg1"/>
                </a:solidFill>
                <a:effectLst/>
                <a:latin typeface="Source Han Sans CN Regular" panose="020B0500000000000000" pitchFamily="34" charset="-128"/>
                <a:ea typeface="Source Han Sans CN Regular" panose="020B0500000000000000" pitchFamily="34" charset="-128"/>
              </a:defRPr>
            </a:lvl1pPr>
          </a:lstStyle>
          <a:p>
            <a:r>
              <a:rPr lang="en" altLang="zh-CN" dirty="0"/>
              <a:t>AI</a:t>
            </a:r>
            <a:r>
              <a:rPr lang="zh-CN" altLang="en-US" dirty="0"/>
              <a:t>技术可以帮助我们</a:t>
            </a:r>
            <a:endParaRPr lang="en-US" altLang="zh-CN" dirty="0"/>
          </a:p>
          <a:p>
            <a:r>
              <a:rPr lang="zh-CN" altLang="en-US" dirty="0"/>
              <a:t>提高工作效率</a:t>
            </a:r>
            <a:endParaRPr lang="en-US" altLang="zh-CN" dirty="0"/>
          </a:p>
          <a:p>
            <a:r>
              <a:rPr lang="zh-CN" altLang="en-US" dirty="0"/>
              <a:t>但却无法代替人类的优势</a:t>
            </a:r>
          </a:p>
        </p:txBody>
      </p:sp>
      <p:sp>
        <p:nvSpPr>
          <p:cNvPr id="115" name="圆角矩形 114">
            <a:extLst>
              <a:ext uri="{FF2B5EF4-FFF2-40B4-BE49-F238E27FC236}">
                <a16:creationId xmlns:a16="http://schemas.microsoft.com/office/drawing/2014/main" id="{6C4A4DC9-81C0-E25E-ADAA-186744B93CA6}"/>
              </a:ext>
            </a:extLst>
          </p:cNvPr>
          <p:cNvSpPr/>
          <p:nvPr/>
        </p:nvSpPr>
        <p:spPr>
          <a:xfrm>
            <a:off x="690568" y="4022850"/>
            <a:ext cx="1064408" cy="324000"/>
          </a:xfrm>
          <a:prstGeom prst="roundRect">
            <a:avLst>
              <a:gd name="adj" fmla="val 50000"/>
            </a:avLst>
          </a:prstGeom>
          <a:solidFill>
            <a:srgbClr val="05D9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200" dirty="0">
                <a:solidFill>
                  <a:srgbClr val="005C75"/>
                </a:solidFill>
                <a:latin typeface="Source Han Sans SC Light" panose="020B0300000000000000" pitchFamily="34" charset="-128"/>
                <a:ea typeface="Source Han Sans SC Light" panose="020B0300000000000000" pitchFamily="34" charset="-128"/>
              </a:rPr>
              <a:t>创造力</a:t>
            </a:r>
          </a:p>
        </p:txBody>
      </p:sp>
      <p:sp>
        <p:nvSpPr>
          <p:cNvPr id="116" name="圆角矩形 115">
            <a:extLst>
              <a:ext uri="{FF2B5EF4-FFF2-40B4-BE49-F238E27FC236}">
                <a16:creationId xmlns:a16="http://schemas.microsoft.com/office/drawing/2014/main" id="{284618EC-90F1-85DB-B990-CFA9E1DB8E0C}"/>
              </a:ext>
            </a:extLst>
          </p:cNvPr>
          <p:cNvSpPr/>
          <p:nvPr/>
        </p:nvSpPr>
        <p:spPr>
          <a:xfrm>
            <a:off x="1940129" y="4022850"/>
            <a:ext cx="1064408" cy="324000"/>
          </a:xfrm>
          <a:prstGeom prst="roundRect">
            <a:avLst>
              <a:gd name="adj" fmla="val 50000"/>
            </a:avLst>
          </a:prstGeom>
          <a:solidFill>
            <a:srgbClr val="05D9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200" dirty="0">
                <a:solidFill>
                  <a:srgbClr val="005C75"/>
                </a:solidFill>
                <a:latin typeface="Source Han Sans SC Light" panose="020B0300000000000000" pitchFamily="34" charset="-128"/>
                <a:ea typeface="Source Han Sans SC Light" panose="020B0300000000000000" pitchFamily="34" charset="-128"/>
              </a:rPr>
              <a:t>情感智慧</a:t>
            </a:r>
          </a:p>
        </p:txBody>
      </p:sp>
      <p:sp>
        <p:nvSpPr>
          <p:cNvPr id="117" name="圆角矩形 116">
            <a:extLst>
              <a:ext uri="{FF2B5EF4-FFF2-40B4-BE49-F238E27FC236}">
                <a16:creationId xmlns:a16="http://schemas.microsoft.com/office/drawing/2014/main" id="{DC56C811-D4F2-9AE2-E469-B14C309B6075}"/>
              </a:ext>
            </a:extLst>
          </p:cNvPr>
          <p:cNvSpPr/>
          <p:nvPr/>
        </p:nvSpPr>
        <p:spPr>
          <a:xfrm>
            <a:off x="690568" y="4498772"/>
            <a:ext cx="1064408" cy="324000"/>
          </a:xfrm>
          <a:prstGeom prst="roundRect">
            <a:avLst>
              <a:gd name="adj" fmla="val 50000"/>
            </a:avLst>
          </a:prstGeom>
          <a:solidFill>
            <a:srgbClr val="05D9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200" dirty="0">
                <a:solidFill>
                  <a:srgbClr val="005C75"/>
                </a:solidFill>
                <a:latin typeface="Source Han Sans SC Light" panose="020B0300000000000000" pitchFamily="34" charset="-128"/>
                <a:ea typeface="Source Han Sans SC Light" panose="020B0300000000000000" pitchFamily="34" charset="-128"/>
              </a:rPr>
              <a:t>领导力</a:t>
            </a:r>
          </a:p>
        </p:txBody>
      </p:sp>
      <p:cxnSp>
        <p:nvCxnSpPr>
          <p:cNvPr id="119" name="直线连接符 118">
            <a:extLst>
              <a:ext uri="{FF2B5EF4-FFF2-40B4-BE49-F238E27FC236}">
                <a16:creationId xmlns:a16="http://schemas.microsoft.com/office/drawing/2014/main" id="{BBEC6854-CBDC-EA53-9752-43E169E8330D}"/>
              </a:ext>
            </a:extLst>
          </p:cNvPr>
          <p:cNvCxnSpPr>
            <a:cxnSpLocks/>
          </p:cNvCxnSpPr>
          <p:nvPr/>
        </p:nvCxnSpPr>
        <p:spPr>
          <a:xfrm>
            <a:off x="5383000" y="5347185"/>
            <a:ext cx="0" cy="940104"/>
          </a:xfrm>
          <a:prstGeom prst="line">
            <a:avLst/>
          </a:prstGeom>
          <a:ln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文本框 102">
            <a:extLst>
              <a:ext uri="{FF2B5EF4-FFF2-40B4-BE49-F238E27FC236}">
                <a16:creationId xmlns:a16="http://schemas.microsoft.com/office/drawing/2014/main" id="{2087D858-1ED5-2CEF-FE5D-2FE396E6AC6F}"/>
              </a:ext>
            </a:extLst>
          </p:cNvPr>
          <p:cNvSpPr txBox="1"/>
          <p:nvPr/>
        </p:nvSpPr>
        <p:spPr>
          <a:xfrm>
            <a:off x="9121471" y="2162622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>
                <a:gradFill flip="none" rotWithShape="1">
                  <a:gsLst>
                    <a:gs pos="0">
                      <a:srgbClr val="00FFFF">
                        <a:lumMod val="54000"/>
                        <a:lumOff val="46000"/>
                      </a:srgb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  <a:effectLst/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提升与</a:t>
            </a:r>
            <a:r>
              <a:rPr lang="en" altLang="zh-CN" b="1" dirty="0">
                <a:gradFill flip="none" rotWithShape="1">
                  <a:gsLst>
                    <a:gs pos="0">
                      <a:srgbClr val="00FFFF">
                        <a:lumMod val="54000"/>
                        <a:lumOff val="46000"/>
                      </a:srgb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  <a:effectLst/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AI</a:t>
            </a:r>
            <a:r>
              <a:rPr lang="zh-CN" altLang="en-US" b="1" dirty="0">
                <a:gradFill flip="none" rotWithShape="1">
                  <a:gsLst>
                    <a:gs pos="0">
                      <a:srgbClr val="00FFFF">
                        <a:lumMod val="54000"/>
                        <a:lumOff val="46000"/>
                      </a:srgb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  <a:effectLst/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相关的技能是</a:t>
            </a:r>
            <a:endParaRPr lang="en-US" altLang="zh-CN" b="1" dirty="0">
              <a:gradFill flip="none" rotWithShape="1">
                <a:gsLst>
                  <a:gs pos="0">
                    <a:srgbClr val="00FFFF">
                      <a:lumMod val="54000"/>
                      <a:lumOff val="46000"/>
                    </a:srgb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effectLst/>
              <a:latin typeface="Source Han Sans CN Bold" panose="020B0500000000000000" pitchFamily="34" charset="-128"/>
              <a:ea typeface="Source Han Sans CN Bold" panose="020B0500000000000000" pitchFamily="34" charset="-128"/>
            </a:endParaRPr>
          </a:p>
          <a:p>
            <a:pPr algn="r"/>
            <a:r>
              <a:rPr lang="zh-CN" altLang="en-US" b="1" dirty="0">
                <a:gradFill flip="none" rotWithShape="1">
                  <a:gsLst>
                    <a:gs pos="0">
                      <a:srgbClr val="00FFFF">
                        <a:lumMod val="54000"/>
                        <a:lumOff val="46000"/>
                      </a:srgb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  <a:effectLst/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职场竞争力的重要保障</a:t>
            </a:r>
            <a:endParaRPr kumimoji="1" lang="zh-CN" altLang="en-US" b="1" dirty="0">
              <a:gradFill flip="none" rotWithShape="1">
                <a:gsLst>
                  <a:gs pos="0">
                    <a:srgbClr val="00FFFF">
                      <a:lumMod val="54000"/>
                      <a:lumOff val="46000"/>
                    </a:srgb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atin typeface="Source Han Sans CN Bold" panose="020B0500000000000000" pitchFamily="34" charset="-128"/>
              <a:ea typeface="Source Han Sans CN Bold" panose="020B0500000000000000" pitchFamily="34" charset="-128"/>
            </a:endParaRP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214DE728-E80B-864C-B1D8-84FAE599F873}"/>
              </a:ext>
            </a:extLst>
          </p:cNvPr>
          <p:cNvSpPr txBox="1"/>
          <p:nvPr/>
        </p:nvSpPr>
        <p:spPr>
          <a:xfrm>
            <a:off x="604847" y="2162622"/>
            <a:ext cx="22621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b="1">
                <a:gradFill flip="none" rotWithShape="1">
                  <a:gsLst>
                    <a:gs pos="0">
                      <a:srgbClr val="00FFFF">
                        <a:lumMod val="54000"/>
                        <a:lumOff val="46000"/>
                      </a:srgb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  <a:effectLst/>
                <a:latin typeface="Source Han Sans CN Bold" panose="020B0500000000000000" pitchFamily="34" charset="-128"/>
                <a:ea typeface="Source Han Sans CN Bold" panose="020B0500000000000000" pitchFamily="34" charset="-128"/>
              </a:defRPr>
            </a:lvl1pPr>
          </a:lstStyle>
          <a:p>
            <a:pPr algn="l"/>
            <a:r>
              <a:rPr lang="zh-CN" altLang="en-US" dirty="0"/>
              <a:t>充分发挥自身的优势</a:t>
            </a:r>
            <a:endParaRPr lang="en-US" altLang="zh-CN" dirty="0"/>
          </a:p>
          <a:p>
            <a:pPr algn="l"/>
            <a:r>
              <a:rPr lang="zh-CN" altLang="en-US" dirty="0"/>
              <a:t>实现人机协同发展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37FDDBC5-AE87-DEFE-9F68-E2A9D3046E55}"/>
              </a:ext>
            </a:extLst>
          </p:cNvPr>
          <p:cNvGrpSpPr>
            <a:grpSpLocks noChangeAspect="1"/>
          </p:cNvGrpSpPr>
          <p:nvPr/>
        </p:nvGrpSpPr>
        <p:grpSpPr>
          <a:xfrm>
            <a:off x="5106604" y="2138681"/>
            <a:ext cx="1978793" cy="1978792"/>
            <a:chOff x="4787726" y="2054887"/>
            <a:chExt cx="2616548" cy="2616548"/>
          </a:xfrm>
          <a:effectLst>
            <a:outerShdw blurRad="165100" dist="76200" dir="2700000" algn="tl" rotWithShape="0">
              <a:srgbClr val="0962A6">
                <a:alpha val="40000"/>
              </a:srgbClr>
            </a:outerShdw>
          </a:effectLst>
        </p:grpSpPr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C9C6A5A1-1475-E2E1-7E1F-5E829B87662F}"/>
                </a:ext>
              </a:extLst>
            </p:cNvPr>
            <p:cNvSpPr/>
            <p:nvPr/>
          </p:nvSpPr>
          <p:spPr>
            <a:xfrm>
              <a:off x="4874369" y="2228172"/>
              <a:ext cx="2443263" cy="2443263"/>
            </a:xfrm>
            <a:prstGeom prst="ellipse">
              <a:avLst/>
            </a:prstGeom>
            <a:gradFill>
              <a:gsLst>
                <a:gs pos="0">
                  <a:srgbClr val="05D9E0">
                    <a:lumMod val="47000"/>
                    <a:lumOff val="53000"/>
                  </a:srgbClr>
                </a:gs>
                <a:gs pos="100000">
                  <a:srgbClr val="008DB4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61" name="图片 60" descr="图片包含 灯光, 电脑, 桌子, 电子&#10;&#10;描述已自动生成">
              <a:extLst>
                <a:ext uri="{FF2B5EF4-FFF2-40B4-BE49-F238E27FC236}">
                  <a16:creationId xmlns:a16="http://schemas.microsoft.com/office/drawing/2014/main" id="{A01E4F59-D9D3-B023-CC6B-FDF06C54B51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11" t="6623" r="3311"/>
            <a:stretch>
              <a:fillRect/>
            </a:stretch>
          </p:blipFill>
          <p:spPr>
            <a:xfrm>
              <a:off x="4874368" y="2228172"/>
              <a:ext cx="2443264" cy="2443263"/>
            </a:xfrm>
            <a:custGeom>
              <a:avLst/>
              <a:gdLst>
                <a:gd name="connsiteX0" fmla="*/ 1221632 w 2443264"/>
                <a:gd name="connsiteY0" fmla="*/ 0 h 2443263"/>
                <a:gd name="connsiteX1" fmla="*/ 2443264 w 2443264"/>
                <a:gd name="connsiteY1" fmla="*/ 1221632 h 2443263"/>
                <a:gd name="connsiteX2" fmla="*/ 1346537 w 2443264"/>
                <a:gd name="connsiteY2" fmla="*/ 2436957 h 2443263"/>
                <a:gd name="connsiteX3" fmla="*/ 1221652 w 2443264"/>
                <a:gd name="connsiteY3" fmla="*/ 2443263 h 2443263"/>
                <a:gd name="connsiteX4" fmla="*/ 1221613 w 2443264"/>
                <a:gd name="connsiteY4" fmla="*/ 2443263 h 2443263"/>
                <a:gd name="connsiteX5" fmla="*/ 1096727 w 2443264"/>
                <a:gd name="connsiteY5" fmla="*/ 2436957 h 2443263"/>
                <a:gd name="connsiteX6" fmla="*/ 0 w 2443264"/>
                <a:gd name="connsiteY6" fmla="*/ 1221632 h 2443263"/>
                <a:gd name="connsiteX7" fmla="*/ 1221632 w 2443264"/>
                <a:gd name="connsiteY7" fmla="*/ 0 h 2443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43264" h="2443263">
                  <a:moveTo>
                    <a:pt x="1221632" y="0"/>
                  </a:moveTo>
                  <a:cubicBezTo>
                    <a:pt x="1896321" y="0"/>
                    <a:pt x="2443264" y="546943"/>
                    <a:pt x="2443264" y="1221632"/>
                  </a:cubicBezTo>
                  <a:cubicBezTo>
                    <a:pt x="2443264" y="1854153"/>
                    <a:pt x="1962553" y="2374397"/>
                    <a:pt x="1346537" y="2436957"/>
                  </a:cubicBezTo>
                  <a:lnTo>
                    <a:pt x="1221652" y="2443263"/>
                  </a:lnTo>
                  <a:lnTo>
                    <a:pt x="1221613" y="2443263"/>
                  </a:lnTo>
                  <a:lnTo>
                    <a:pt x="1096727" y="2436957"/>
                  </a:lnTo>
                  <a:cubicBezTo>
                    <a:pt x="480712" y="2374397"/>
                    <a:pt x="0" y="1854153"/>
                    <a:pt x="0" y="1221632"/>
                  </a:cubicBezTo>
                  <a:cubicBezTo>
                    <a:pt x="0" y="546943"/>
                    <a:pt x="546943" y="0"/>
                    <a:pt x="1221632" y="0"/>
                  </a:cubicBezTo>
                  <a:close/>
                </a:path>
              </a:pathLst>
            </a:custGeom>
          </p:spPr>
        </p:pic>
        <p:pic>
          <p:nvPicPr>
            <p:cNvPr id="60" name="图片 59" descr="图片包含 灯光, 电脑, 桌子, 电子&#10;&#10;描述已自动生成">
              <a:extLst>
                <a:ext uri="{FF2B5EF4-FFF2-40B4-BE49-F238E27FC236}">
                  <a16:creationId xmlns:a16="http://schemas.microsoft.com/office/drawing/2014/main" id="{145C4D89-30B4-861E-6EEB-55368A22CF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3231"/>
            <a:stretch/>
          </p:blipFill>
          <p:spPr>
            <a:xfrm>
              <a:off x="4787726" y="2054887"/>
              <a:ext cx="2616548" cy="2008690"/>
            </a:xfrm>
            <a:prstGeom prst="rect">
              <a:avLst/>
            </a:prstGeom>
          </p:spPr>
        </p:pic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18608F59-F8F1-1C1A-7AA7-F2E0187DAA7B}"/>
              </a:ext>
            </a:extLst>
          </p:cNvPr>
          <p:cNvSpPr txBox="1"/>
          <p:nvPr/>
        </p:nvSpPr>
        <p:spPr>
          <a:xfrm>
            <a:off x="1342476" y="452354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gradFill flip="none" rotWithShape="1">
                  <a:gsLst>
                    <a:gs pos="0">
                      <a:srgbClr val="00FFFF">
                        <a:lumMod val="32803"/>
                        <a:lumOff val="67197"/>
                      </a:srgbClr>
                    </a:gs>
                    <a:gs pos="100000">
                      <a:schemeClr val="bg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危机中也潜藏着巨大的机会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C15F052-89B1-3D71-62EB-90FBFFE46810}"/>
              </a:ext>
            </a:extLst>
          </p:cNvPr>
          <p:cNvGrpSpPr/>
          <p:nvPr/>
        </p:nvGrpSpPr>
        <p:grpSpPr>
          <a:xfrm>
            <a:off x="786139" y="470533"/>
            <a:ext cx="443701" cy="596180"/>
            <a:chOff x="786139" y="470533"/>
            <a:chExt cx="443701" cy="596180"/>
          </a:xfrm>
        </p:grpSpPr>
        <p:grpSp>
          <p:nvGrpSpPr>
            <p:cNvPr id="35" name="图形 2">
              <a:extLst>
                <a:ext uri="{FF2B5EF4-FFF2-40B4-BE49-F238E27FC236}">
                  <a16:creationId xmlns:a16="http://schemas.microsoft.com/office/drawing/2014/main" id="{C76673B4-BF53-26C5-CC76-EB089E95257D}"/>
                </a:ext>
              </a:extLst>
            </p:cNvPr>
            <p:cNvGrpSpPr/>
            <p:nvPr/>
          </p:nvGrpSpPr>
          <p:grpSpPr>
            <a:xfrm>
              <a:off x="786139" y="470533"/>
              <a:ext cx="432000" cy="476838"/>
              <a:chOff x="5484791" y="671735"/>
              <a:chExt cx="1221986" cy="1348818"/>
            </a:xfrm>
            <a:gradFill flip="none" rotWithShape="1">
              <a:gsLst>
                <a:gs pos="0">
                  <a:schemeClr val="bg1"/>
                </a:gs>
                <a:gs pos="99000">
                  <a:srgbClr val="00FFFF"/>
                </a:gs>
              </a:gsLst>
              <a:lin ang="2700000" scaled="1"/>
              <a:tileRect/>
            </a:gradFill>
          </p:grpSpPr>
          <p:sp>
            <p:nvSpPr>
              <p:cNvPr id="38" name="任意形状 37">
                <a:extLst>
                  <a:ext uri="{FF2B5EF4-FFF2-40B4-BE49-F238E27FC236}">
                    <a16:creationId xmlns:a16="http://schemas.microsoft.com/office/drawing/2014/main" id="{3FB75F3B-D14A-358E-CFB1-8C1457A8F0A5}"/>
                  </a:ext>
                </a:extLst>
              </p:cNvPr>
              <p:cNvSpPr/>
              <p:nvPr/>
            </p:nvSpPr>
            <p:spPr>
              <a:xfrm>
                <a:off x="6142955" y="671735"/>
                <a:ext cx="563821" cy="946231"/>
              </a:xfrm>
              <a:custGeom>
                <a:avLst/>
                <a:gdLst>
                  <a:gd name="connsiteX0" fmla="*/ 0 w 563821"/>
                  <a:gd name="connsiteY0" fmla="*/ 0 h 946231"/>
                  <a:gd name="connsiteX1" fmla="*/ 2096 w 563821"/>
                  <a:gd name="connsiteY1" fmla="*/ 121724 h 946231"/>
                  <a:gd name="connsiteX2" fmla="*/ 406617 w 563821"/>
                  <a:gd name="connsiteY2" fmla="*/ 355261 h 946231"/>
                  <a:gd name="connsiteX3" fmla="*/ 85488 w 563821"/>
                  <a:gd name="connsiteY3" fmla="*/ 537847 h 946231"/>
                  <a:gd name="connsiteX4" fmla="*/ 132307 w 563821"/>
                  <a:gd name="connsiteY4" fmla="*/ 564879 h 946231"/>
                  <a:gd name="connsiteX5" fmla="*/ 132307 w 563821"/>
                  <a:gd name="connsiteY5" fmla="*/ 631285 h 946231"/>
                  <a:gd name="connsiteX6" fmla="*/ 254172 w 563821"/>
                  <a:gd name="connsiteY6" fmla="*/ 562000 h 946231"/>
                  <a:gd name="connsiteX7" fmla="*/ 459410 w 563821"/>
                  <a:gd name="connsiteY7" fmla="*/ 445310 h 946231"/>
                  <a:gd name="connsiteX8" fmla="*/ 459450 w 563821"/>
                  <a:gd name="connsiteY8" fmla="*/ 888073 h 946231"/>
                  <a:gd name="connsiteX9" fmla="*/ 530951 w 563821"/>
                  <a:gd name="connsiteY9" fmla="*/ 927916 h 946231"/>
                  <a:gd name="connsiteX10" fmla="*/ 563822 w 563821"/>
                  <a:gd name="connsiteY10" fmla="*/ 946232 h 946231"/>
                  <a:gd name="connsiteX11" fmla="*/ 563763 w 563821"/>
                  <a:gd name="connsiteY11" fmla="*/ 355789 h 946231"/>
                  <a:gd name="connsiteX12" fmla="*/ 537670 w 563821"/>
                  <a:gd name="connsiteY12" fmla="*/ 310422 h 946231"/>
                  <a:gd name="connsiteX13" fmla="*/ 0 w 563821"/>
                  <a:gd name="connsiteY13" fmla="*/ 0 h 946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63821" h="946231">
                    <a:moveTo>
                      <a:pt x="0" y="0"/>
                    </a:moveTo>
                    <a:lnTo>
                      <a:pt x="2096" y="121724"/>
                    </a:lnTo>
                    <a:lnTo>
                      <a:pt x="406617" y="355261"/>
                    </a:lnTo>
                    <a:lnTo>
                      <a:pt x="85488" y="537847"/>
                    </a:lnTo>
                    <a:lnTo>
                      <a:pt x="132307" y="564879"/>
                    </a:lnTo>
                    <a:lnTo>
                      <a:pt x="132307" y="631285"/>
                    </a:lnTo>
                    <a:lnTo>
                      <a:pt x="254172" y="562000"/>
                    </a:lnTo>
                    <a:lnTo>
                      <a:pt x="459410" y="445310"/>
                    </a:lnTo>
                    <a:lnTo>
                      <a:pt x="459450" y="888073"/>
                    </a:lnTo>
                    <a:lnTo>
                      <a:pt x="530951" y="927916"/>
                    </a:lnTo>
                    <a:lnTo>
                      <a:pt x="563822" y="946232"/>
                    </a:lnTo>
                    <a:lnTo>
                      <a:pt x="563763" y="355789"/>
                    </a:lnTo>
                    <a:cubicBezTo>
                      <a:pt x="563822" y="337082"/>
                      <a:pt x="553870" y="319785"/>
                      <a:pt x="537670" y="310422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19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形状 38">
                <a:extLst>
                  <a:ext uri="{FF2B5EF4-FFF2-40B4-BE49-F238E27FC236}">
                    <a16:creationId xmlns:a16="http://schemas.microsoft.com/office/drawing/2014/main" id="{7B0178AE-75D2-5F28-49E4-AE39BD8AA414}"/>
                  </a:ext>
                </a:extLst>
              </p:cNvPr>
              <p:cNvSpPr/>
              <p:nvPr/>
            </p:nvSpPr>
            <p:spPr>
              <a:xfrm>
                <a:off x="5533177" y="1510189"/>
                <a:ext cx="1126213" cy="510363"/>
              </a:xfrm>
              <a:custGeom>
                <a:avLst/>
                <a:gdLst>
                  <a:gd name="connsiteX0" fmla="*/ 614774 w 1126213"/>
                  <a:gd name="connsiteY0" fmla="*/ 0 h 510363"/>
                  <a:gd name="connsiteX1" fmla="*/ 561314 w 1126213"/>
                  <a:gd name="connsiteY1" fmla="*/ 30872 h 510363"/>
                  <a:gd name="connsiteX2" fmla="*/ 510402 w 1126213"/>
                  <a:gd name="connsiteY2" fmla="*/ 1489 h 510363"/>
                  <a:gd name="connsiteX3" fmla="*/ 510402 w 1126213"/>
                  <a:gd name="connsiteY3" fmla="*/ 367797 h 510363"/>
                  <a:gd name="connsiteX4" fmla="*/ 104901 w 1126213"/>
                  <a:gd name="connsiteY4" fmla="*/ 133693 h 510363"/>
                  <a:gd name="connsiteX5" fmla="*/ 0 w 1126213"/>
                  <a:gd name="connsiteY5" fmla="*/ 193634 h 510363"/>
                  <a:gd name="connsiteX6" fmla="*/ 536495 w 1126213"/>
                  <a:gd name="connsiteY6" fmla="*/ 503371 h 510363"/>
                  <a:gd name="connsiteX7" fmla="*/ 562588 w 1126213"/>
                  <a:gd name="connsiteY7" fmla="*/ 510364 h 510363"/>
                  <a:gd name="connsiteX8" fmla="*/ 588681 w 1126213"/>
                  <a:gd name="connsiteY8" fmla="*/ 503371 h 510363"/>
                  <a:gd name="connsiteX9" fmla="*/ 1126214 w 1126213"/>
                  <a:gd name="connsiteY9" fmla="*/ 193066 h 510363"/>
                  <a:gd name="connsiteX10" fmla="*/ 1084175 w 1126213"/>
                  <a:gd name="connsiteY10" fmla="*/ 169638 h 510363"/>
                  <a:gd name="connsiteX11" fmla="*/ 1020000 w 1126213"/>
                  <a:gd name="connsiteY11" fmla="*/ 133889 h 510363"/>
                  <a:gd name="connsiteX12" fmla="*/ 614774 w 1126213"/>
                  <a:gd name="connsiteY12" fmla="*/ 367778 h 510363"/>
                  <a:gd name="connsiteX13" fmla="*/ 614774 w 1126213"/>
                  <a:gd name="connsiteY13" fmla="*/ 0 h 510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26213" h="510363">
                    <a:moveTo>
                      <a:pt x="614774" y="0"/>
                    </a:moveTo>
                    <a:lnTo>
                      <a:pt x="561314" y="30872"/>
                    </a:lnTo>
                    <a:lnTo>
                      <a:pt x="510402" y="1489"/>
                    </a:lnTo>
                    <a:lnTo>
                      <a:pt x="510402" y="367797"/>
                    </a:lnTo>
                    <a:lnTo>
                      <a:pt x="104901" y="133693"/>
                    </a:lnTo>
                    <a:lnTo>
                      <a:pt x="0" y="193634"/>
                    </a:lnTo>
                    <a:lnTo>
                      <a:pt x="536495" y="503371"/>
                    </a:lnTo>
                    <a:cubicBezTo>
                      <a:pt x="544566" y="508033"/>
                      <a:pt x="553577" y="510364"/>
                      <a:pt x="562588" y="510364"/>
                    </a:cubicBezTo>
                    <a:cubicBezTo>
                      <a:pt x="571599" y="510364"/>
                      <a:pt x="580610" y="508033"/>
                      <a:pt x="588681" y="503371"/>
                    </a:cubicBezTo>
                    <a:lnTo>
                      <a:pt x="1126214" y="193066"/>
                    </a:lnTo>
                    <a:lnTo>
                      <a:pt x="1084175" y="169638"/>
                    </a:lnTo>
                    <a:lnTo>
                      <a:pt x="1020000" y="133889"/>
                    </a:lnTo>
                    <a:lnTo>
                      <a:pt x="614774" y="367778"/>
                    </a:lnTo>
                    <a:lnTo>
                      <a:pt x="614774" y="0"/>
                    </a:lnTo>
                    <a:close/>
                  </a:path>
                </a:pathLst>
              </a:custGeom>
              <a:grpFill/>
              <a:ln w="19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形状 39">
                <a:extLst>
                  <a:ext uri="{FF2B5EF4-FFF2-40B4-BE49-F238E27FC236}">
                    <a16:creationId xmlns:a16="http://schemas.microsoft.com/office/drawing/2014/main" id="{937B60D2-DE58-11E2-2DBC-C505BDC492DB}"/>
                  </a:ext>
                </a:extLst>
              </p:cNvPr>
              <p:cNvSpPr/>
              <p:nvPr/>
            </p:nvSpPr>
            <p:spPr>
              <a:xfrm>
                <a:off x="5484791" y="673596"/>
                <a:ext cx="562666" cy="945526"/>
              </a:xfrm>
              <a:custGeom>
                <a:avLst/>
                <a:gdLst>
                  <a:gd name="connsiteX0" fmla="*/ 560629 w 562666"/>
                  <a:gd name="connsiteY0" fmla="*/ 0 h 945526"/>
                  <a:gd name="connsiteX1" fmla="*/ 26093 w 562666"/>
                  <a:gd name="connsiteY1" fmla="*/ 308600 h 945526"/>
                  <a:gd name="connsiteX2" fmla="*/ 0 w 562666"/>
                  <a:gd name="connsiteY2" fmla="*/ 353968 h 945526"/>
                  <a:gd name="connsiteX3" fmla="*/ 0 w 562666"/>
                  <a:gd name="connsiteY3" fmla="*/ 945526 h 945526"/>
                  <a:gd name="connsiteX4" fmla="*/ 104373 w 562666"/>
                  <a:gd name="connsiteY4" fmla="*/ 885879 h 945526"/>
                  <a:gd name="connsiteX5" fmla="*/ 104373 w 562666"/>
                  <a:gd name="connsiteY5" fmla="*/ 443488 h 945526"/>
                  <a:gd name="connsiteX6" fmla="*/ 127684 w 562666"/>
                  <a:gd name="connsiteY6" fmla="*/ 456749 h 945526"/>
                  <a:gd name="connsiteX7" fmla="*/ 428910 w 562666"/>
                  <a:gd name="connsiteY7" fmla="*/ 627994 h 945526"/>
                  <a:gd name="connsiteX8" fmla="*/ 428910 w 562666"/>
                  <a:gd name="connsiteY8" fmla="*/ 563038 h 945526"/>
                  <a:gd name="connsiteX9" fmla="*/ 477002 w 562666"/>
                  <a:gd name="connsiteY9" fmla="*/ 535261 h 945526"/>
                  <a:gd name="connsiteX10" fmla="*/ 157146 w 562666"/>
                  <a:gd name="connsiteY10" fmla="*/ 353439 h 945526"/>
                  <a:gd name="connsiteX11" fmla="*/ 562666 w 562666"/>
                  <a:gd name="connsiteY11" fmla="*/ 119315 h 945526"/>
                  <a:gd name="connsiteX12" fmla="*/ 560629 w 562666"/>
                  <a:gd name="connsiteY12" fmla="*/ 0 h 945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2666" h="945526">
                    <a:moveTo>
                      <a:pt x="560629" y="0"/>
                    </a:moveTo>
                    <a:lnTo>
                      <a:pt x="26093" y="308600"/>
                    </a:lnTo>
                    <a:cubicBezTo>
                      <a:pt x="9893" y="317944"/>
                      <a:pt x="-59" y="335260"/>
                      <a:pt x="0" y="353968"/>
                    </a:cubicBezTo>
                    <a:lnTo>
                      <a:pt x="0" y="945526"/>
                    </a:lnTo>
                    <a:lnTo>
                      <a:pt x="104373" y="885879"/>
                    </a:lnTo>
                    <a:lnTo>
                      <a:pt x="104373" y="443488"/>
                    </a:lnTo>
                    <a:lnTo>
                      <a:pt x="127684" y="456749"/>
                    </a:lnTo>
                    <a:lnTo>
                      <a:pt x="428910" y="627994"/>
                    </a:lnTo>
                    <a:lnTo>
                      <a:pt x="428910" y="563038"/>
                    </a:lnTo>
                    <a:lnTo>
                      <a:pt x="477002" y="535261"/>
                    </a:lnTo>
                    <a:lnTo>
                      <a:pt x="157146" y="353439"/>
                    </a:lnTo>
                    <a:lnTo>
                      <a:pt x="562666" y="119315"/>
                    </a:lnTo>
                    <a:lnTo>
                      <a:pt x="560629" y="0"/>
                    </a:lnTo>
                    <a:close/>
                  </a:path>
                </a:pathLst>
              </a:custGeom>
              <a:grpFill/>
              <a:ln w="19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6" name="任意形状 35">
              <a:extLst>
                <a:ext uri="{FF2B5EF4-FFF2-40B4-BE49-F238E27FC236}">
                  <a16:creationId xmlns:a16="http://schemas.microsoft.com/office/drawing/2014/main" id="{390752D8-8F65-E281-5403-C71C0B026E4D}"/>
                </a:ext>
              </a:extLst>
            </p:cNvPr>
            <p:cNvSpPr/>
            <p:nvPr/>
          </p:nvSpPr>
          <p:spPr>
            <a:xfrm>
              <a:off x="951120" y="648458"/>
              <a:ext cx="102044" cy="114221"/>
            </a:xfrm>
            <a:custGeom>
              <a:avLst/>
              <a:gdLst>
                <a:gd name="connsiteX0" fmla="*/ 144315 w 288649"/>
                <a:gd name="connsiteY0" fmla="*/ 26543 h 323095"/>
                <a:gd name="connsiteX1" fmla="*/ 251489 w 288649"/>
                <a:gd name="connsiteY1" fmla="*/ 88423 h 323095"/>
                <a:gd name="connsiteX2" fmla="*/ 168782 w 288649"/>
                <a:gd name="connsiteY2" fmla="*/ 135436 h 323095"/>
                <a:gd name="connsiteX3" fmla="*/ 168782 w 288649"/>
                <a:gd name="connsiteY3" fmla="*/ 135436 h 323095"/>
                <a:gd name="connsiteX4" fmla="*/ 144296 w 288649"/>
                <a:gd name="connsiteY4" fmla="*/ 149344 h 323095"/>
                <a:gd name="connsiteX5" fmla="*/ 37102 w 288649"/>
                <a:gd name="connsiteY5" fmla="*/ 88404 h 323095"/>
                <a:gd name="connsiteX6" fmla="*/ 144315 w 288649"/>
                <a:gd name="connsiteY6" fmla="*/ 26543 h 323095"/>
                <a:gd name="connsiteX7" fmla="*/ 24663 w 288649"/>
                <a:gd name="connsiteY7" fmla="*/ 109697 h 323095"/>
                <a:gd name="connsiteX8" fmla="*/ 30168 w 288649"/>
                <a:gd name="connsiteY8" fmla="*/ 112831 h 323095"/>
                <a:gd name="connsiteX9" fmla="*/ 131993 w 288649"/>
                <a:gd name="connsiteY9" fmla="*/ 170715 h 323095"/>
                <a:gd name="connsiteX10" fmla="*/ 131993 w 288649"/>
                <a:gd name="connsiteY10" fmla="*/ 289423 h 323095"/>
                <a:gd name="connsiteX11" fmla="*/ 24663 w 288649"/>
                <a:gd name="connsiteY11" fmla="*/ 227464 h 323095"/>
                <a:gd name="connsiteX12" fmla="*/ 24663 w 288649"/>
                <a:gd name="connsiteY12" fmla="*/ 109697 h 323095"/>
                <a:gd name="connsiteX13" fmla="*/ 263967 w 288649"/>
                <a:gd name="connsiteY13" fmla="*/ 109697 h 323095"/>
                <a:gd name="connsiteX14" fmla="*/ 263987 w 288649"/>
                <a:gd name="connsiteY14" fmla="*/ 227444 h 323095"/>
                <a:gd name="connsiteX15" fmla="*/ 156656 w 288649"/>
                <a:gd name="connsiteY15" fmla="*/ 289403 h 323095"/>
                <a:gd name="connsiteX16" fmla="*/ 156656 w 288649"/>
                <a:gd name="connsiteY16" fmla="*/ 170715 h 323095"/>
                <a:gd name="connsiteX17" fmla="*/ 215503 w 288649"/>
                <a:gd name="connsiteY17" fmla="*/ 137258 h 323095"/>
                <a:gd name="connsiteX18" fmla="*/ 263967 w 288649"/>
                <a:gd name="connsiteY18" fmla="*/ 109697 h 323095"/>
                <a:gd name="connsiteX19" fmla="*/ 144315 w 288649"/>
                <a:gd name="connsiteY19" fmla="*/ 0 h 323095"/>
                <a:gd name="connsiteX20" fmla="*/ 138144 w 288649"/>
                <a:gd name="connsiteY20" fmla="*/ 1646 h 323095"/>
                <a:gd name="connsiteX21" fmla="*/ 138144 w 288649"/>
                <a:gd name="connsiteY21" fmla="*/ 1646 h 323095"/>
                <a:gd name="connsiteX22" fmla="*/ 6171 w 288649"/>
                <a:gd name="connsiteY22" fmla="*/ 77846 h 323095"/>
                <a:gd name="connsiteX23" fmla="*/ 0 w 288649"/>
                <a:gd name="connsiteY23" fmla="*/ 88561 h 323095"/>
                <a:gd name="connsiteX24" fmla="*/ 0 w 288649"/>
                <a:gd name="connsiteY24" fmla="*/ 88561 h 323095"/>
                <a:gd name="connsiteX25" fmla="*/ 0 w 288649"/>
                <a:gd name="connsiteY25" fmla="*/ 234575 h 323095"/>
                <a:gd name="connsiteX26" fmla="*/ 0 w 288649"/>
                <a:gd name="connsiteY26" fmla="*/ 234575 h 323095"/>
                <a:gd name="connsiteX27" fmla="*/ 0 w 288649"/>
                <a:gd name="connsiteY27" fmla="*/ 234575 h 323095"/>
                <a:gd name="connsiteX28" fmla="*/ 0 w 288649"/>
                <a:gd name="connsiteY28" fmla="*/ 234575 h 323095"/>
                <a:gd name="connsiteX29" fmla="*/ 6171 w 288649"/>
                <a:gd name="connsiteY29" fmla="*/ 245250 h 323095"/>
                <a:gd name="connsiteX30" fmla="*/ 6171 w 288649"/>
                <a:gd name="connsiteY30" fmla="*/ 245250 h 323095"/>
                <a:gd name="connsiteX31" fmla="*/ 138144 w 288649"/>
                <a:gd name="connsiteY31" fmla="*/ 321450 h 323095"/>
                <a:gd name="connsiteX32" fmla="*/ 138144 w 288649"/>
                <a:gd name="connsiteY32" fmla="*/ 321450 h 323095"/>
                <a:gd name="connsiteX33" fmla="*/ 144315 w 288649"/>
                <a:gd name="connsiteY33" fmla="*/ 323096 h 323095"/>
                <a:gd name="connsiteX34" fmla="*/ 150486 w 288649"/>
                <a:gd name="connsiteY34" fmla="*/ 321450 h 323095"/>
                <a:gd name="connsiteX35" fmla="*/ 282479 w 288649"/>
                <a:gd name="connsiteY35" fmla="*/ 245250 h 323095"/>
                <a:gd name="connsiteX36" fmla="*/ 288650 w 288649"/>
                <a:gd name="connsiteY36" fmla="*/ 234575 h 323095"/>
                <a:gd name="connsiteX37" fmla="*/ 288630 w 288649"/>
                <a:gd name="connsiteY37" fmla="*/ 88561 h 323095"/>
                <a:gd name="connsiteX38" fmla="*/ 288630 w 288649"/>
                <a:gd name="connsiteY38" fmla="*/ 88561 h 323095"/>
                <a:gd name="connsiteX39" fmla="*/ 282459 w 288649"/>
                <a:gd name="connsiteY39" fmla="*/ 77846 h 323095"/>
                <a:gd name="connsiteX40" fmla="*/ 150486 w 288649"/>
                <a:gd name="connsiteY40" fmla="*/ 1665 h 323095"/>
                <a:gd name="connsiteX41" fmla="*/ 150486 w 288649"/>
                <a:gd name="connsiteY41" fmla="*/ 1665 h 323095"/>
                <a:gd name="connsiteX42" fmla="*/ 144315 w 288649"/>
                <a:gd name="connsiteY42" fmla="*/ 0 h 32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88649" h="323095">
                  <a:moveTo>
                    <a:pt x="144315" y="26543"/>
                  </a:moveTo>
                  <a:lnTo>
                    <a:pt x="251489" y="88423"/>
                  </a:lnTo>
                  <a:lnTo>
                    <a:pt x="168782" y="135436"/>
                  </a:lnTo>
                  <a:lnTo>
                    <a:pt x="168782" y="135436"/>
                  </a:lnTo>
                  <a:lnTo>
                    <a:pt x="144296" y="149344"/>
                  </a:lnTo>
                  <a:lnTo>
                    <a:pt x="37102" y="88404"/>
                  </a:lnTo>
                  <a:lnTo>
                    <a:pt x="144315" y="26543"/>
                  </a:lnTo>
                  <a:close/>
                  <a:moveTo>
                    <a:pt x="24663" y="109697"/>
                  </a:moveTo>
                  <a:lnTo>
                    <a:pt x="30168" y="112831"/>
                  </a:lnTo>
                  <a:lnTo>
                    <a:pt x="131993" y="170715"/>
                  </a:lnTo>
                  <a:lnTo>
                    <a:pt x="131993" y="289423"/>
                  </a:lnTo>
                  <a:lnTo>
                    <a:pt x="24663" y="227464"/>
                  </a:lnTo>
                  <a:lnTo>
                    <a:pt x="24663" y="109697"/>
                  </a:lnTo>
                  <a:close/>
                  <a:moveTo>
                    <a:pt x="263967" y="109697"/>
                  </a:moveTo>
                  <a:lnTo>
                    <a:pt x="263987" y="227444"/>
                  </a:lnTo>
                  <a:lnTo>
                    <a:pt x="156656" y="289403"/>
                  </a:lnTo>
                  <a:lnTo>
                    <a:pt x="156656" y="170715"/>
                  </a:lnTo>
                  <a:lnTo>
                    <a:pt x="215503" y="137258"/>
                  </a:lnTo>
                  <a:lnTo>
                    <a:pt x="263967" y="109697"/>
                  </a:lnTo>
                  <a:close/>
                  <a:moveTo>
                    <a:pt x="144315" y="0"/>
                  </a:moveTo>
                  <a:cubicBezTo>
                    <a:pt x="142180" y="0"/>
                    <a:pt x="140064" y="549"/>
                    <a:pt x="138144" y="1646"/>
                  </a:cubicBezTo>
                  <a:lnTo>
                    <a:pt x="138144" y="1646"/>
                  </a:lnTo>
                  <a:lnTo>
                    <a:pt x="6171" y="77846"/>
                  </a:lnTo>
                  <a:cubicBezTo>
                    <a:pt x="2351" y="80059"/>
                    <a:pt x="0" y="84133"/>
                    <a:pt x="0" y="88561"/>
                  </a:cubicBezTo>
                  <a:lnTo>
                    <a:pt x="0" y="88561"/>
                  </a:lnTo>
                  <a:lnTo>
                    <a:pt x="0" y="234575"/>
                  </a:lnTo>
                  <a:lnTo>
                    <a:pt x="0" y="234575"/>
                  </a:lnTo>
                  <a:lnTo>
                    <a:pt x="0" y="234575"/>
                  </a:lnTo>
                  <a:lnTo>
                    <a:pt x="0" y="234575"/>
                  </a:lnTo>
                  <a:cubicBezTo>
                    <a:pt x="0" y="238982"/>
                    <a:pt x="2351" y="243056"/>
                    <a:pt x="6171" y="245250"/>
                  </a:cubicBezTo>
                  <a:lnTo>
                    <a:pt x="6171" y="245250"/>
                  </a:lnTo>
                  <a:lnTo>
                    <a:pt x="138144" y="321450"/>
                  </a:lnTo>
                  <a:lnTo>
                    <a:pt x="138144" y="321450"/>
                  </a:lnTo>
                  <a:cubicBezTo>
                    <a:pt x="140045" y="322547"/>
                    <a:pt x="142180" y="323096"/>
                    <a:pt x="144315" y="323096"/>
                  </a:cubicBezTo>
                  <a:cubicBezTo>
                    <a:pt x="146450" y="323096"/>
                    <a:pt x="148566" y="322547"/>
                    <a:pt x="150486" y="321450"/>
                  </a:cubicBezTo>
                  <a:lnTo>
                    <a:pt x="282479" y="245250"/>
                  </a:lnTo>
                  <a:cubicBezTo>
                    <a:pt x="286299" y="243056"/>
                    <a:pt x="288650" y="238982"/>
                    <a:pt x="288650" y="234575"/>
                  </a:cubicBezTo>
                  <a:lnTo>
                    <a:pt x="288630" y="88561"/>
                  </a:lnTo>
                  <a:lnTo>
                    <a:pt x="288630" y="88561"/>
                  </a:lnTo>
                  <a:cubicBezTo>
                    <a:pt x="288650" y="84133"/>
                    <a:pt x="286299" y="80059"/>
                    <a:pt x="282459" y="77846"/>
                  </a:cubicBezTo>
                  <a:lnTo>
                    <a:pt x="150486" y="1665"/>
                  </a:lnTo>
                  <a:lnTo>
                    <a:pt x="150486" y="1665"/>
                  </a:lnTo>
                  <a:cubicBezTo>
                    <a:pt x="148585" y="549"/>
                    <a:pt x="146450" y="0"/>
                    <a:pt x="144315" y="0"/>
                  </a:cubicBezTo>
                  <a:close/>
                </a:path>
              </a:pathLst>
            </a:custGeom>
            <a:solidFill>
              <a:schemeClr val="bg1"/>
            </a:solidFill>
            <a:ln w="19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36EE64B9-8045-B84D-153F-0D3C3843FB89}"/>
                </a:ext>
              </a:extLst>
            </p:cNvPr>
            <p:cNvSpPr/>
            <p:nvPr/>
          </p:nvSpPr>
          <p:spPr>
            <a:xfrm>
              <a:off x="797840" y="986956"/>
              <a:ext cx="432000" cy="79757"/>
            </a:xfrm>
            <a:prstGeom prst="ellipse">
              <a:avLst/>
            </a:prstGeom>
            <a:gradFill>
              <a:gsLst>
                <a:gs pos="0">
                  <a:srgbClr val="008DB4">
                    <a:alpha val="97000"/>
                    <a:lumMod val="100000"/>
                  </a:srgbClr>
                </a:gs>
                <a:gs pos="100000">
                  <a:srgbClr val="01AFA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3" name="图片 2" descr="手机的屏幕&#10;&#10;描述已自动生成">
            <a:extLst>
              <a:ext uri="{FF2B5EF4-FFF2-40B4-BE49-F238E27FC236}">
                <a16:creationId xmlns:a16="http://schemas.microsoft.com/office/drawing/2014/main" id="{A0220E09-C4F1-3FEF-DB61-4C14D87D86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0268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8" y="715073"/>
            <a:ext cx="951734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hlinkClick r:id="rId3"/>
              </a:rPr>
              <a:t>PPT</a:t>
            </a:r>
            <a:r>
              <a:rPr lang="zh-CN" altLang="en-US" sz="2400" b="1" dirty="0">
                <a:hlinkClick r:id="rId3"/>
              </a:rPr>
              <a:t>竞技场</a:t>
            </a:r>
            <a:r>
              <a:rPr lang="zh-CN" altLang="en-US" sz="2400" b="1" dirty="0"/>
              <a:t>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TW" sz="2400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60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4550</TotalTime>
  <Words>583</Words>
  <Application>Microsoft Office PowerPoint</Application>
  <PresentationFormat>宽屏</PresentationFormat>
  <Paragraphs>125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2" baseType="lpstr">
      <vt:lpstr>HarmonyOS Sans SC Light</vt:lpstr>
      <vt:lpstr>ReprintBlackSSK</vt:lpstr>
      <vt:lpstr>Roboto Regular</vt:lpstr>
      <vt:lpstr>Source Han Sans CN Bold</vt:lpstr>
      <vt:lpstr>Source Han Sans CN Regular</vt:lpstr>
      <vt:lpstr>Source Han Sans SC Light</vt:lpstr>
      <vt:lpstr>YouSheBiaoTiHei</vt:lpstr>
      <vt:lpstr>ziticqtezhanti</vt:lpstr>
      <vt:lpstr>阿里巴巴普惠体 2.0 55 Regular</vt:lpstr>
      <vt:lpstr>阿里巴巴普惠体 2.0 65 Medium</vt:lpstr>
      <vt:lpstr>等线</vt:lpstr>
      <vt:lpstr>等线 Light</vt:lpstr>
      <vt:lpstr>思源黑体 CN Bold</vt:lpstr>
      <vt:lpstr>微软雅黑</vt:lpstr>
      <vt:lpstr>Arial</vt:lpstr>
      <vt:lpstr>Bahnschrift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机械手科技风AI时代人工智能ppt模板</dc:title>
  <dc:creator>www.pptcool.com</dc:creator>
  <cp:keywords>PPT竞技场</cp:keywords>
  <dc:description>51PPT模板网，幻灯片演示模板及素材免费下载！_x000d_
51PPT模板网 唯一访问网址：www.51pptmoban.com</dc:description>
  <cp:lastModifiedBy>Power user</cp:lastModifiedBy>
  <cp:revision>121</cp:revision>
  <dcterms:created xsi:type="dcterms:W3CDTF">2023-03-15T02:29:02Z</dcterms:created>
  <dcterms:modified xsi:type="dcterms:W3CDTF">2023-05-31T13:52:14Z</dcterms:modified>
</cp:coreProperties>
</file>