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charts/chart3.xml" ContentType="application/vnd.openxmlformats-officedocument.drawingml.chart+xml"/>
  <Override PartName="/ppt/tags/tag55.xml" ContentType="application/vnd.openxmlformats-officedocument.presentationml.tag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1"/>
  </p:notesMasterIdLst>
  <p:sldIdLst>
    <p:sldId id="262" r:id="rId3"/>
    <p:sldId id="280" r:id="rId4"/>
    <p:sldId id="282" r:id="rId5"/>
    <p:sldId id="257" r:id="rId6"/>
    <p:sldId id="279" r:id="rId7"/>
    <p:sldId id="306" r:id="rId8"/>
    <p:sldId id="299" r:id="rId9"/>
    <p:sldId id="261" r:id="rId10"/>
    <p:sldId id="266" r:id="rId11"/>
    <p:sldId id="265" r:id="rId12"/>
    <p:sldId id="284" r:id="rId13"/>
    <p:sldId id="305" r:id="rId14"/>
    <p:sldId id="315" r:id="rId15"/>
    <p:sldId id="314" r:id="rId16"/>
    <p:sldId id="313" r:id="rId17"/>
    <p:sldId id="263" r:id="rId18"/>
    <p:sldId id="1126" r:id="rId19"/>
    <p:sldId id="200757849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770" y="118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24037;&#20316;&#31807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95801712239E-2"/>
          <c:y val="0.15536187012244701"/>
          <c:w val="0.93549009747598699"/>
          <c:h val="0.76650788837919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产量</c:v>
                </c:pt>
              </c:strCache>
            </c:strRef>
          </c:tx>
          <c:spPr>
            <a:gradFill>
              <a:gsLst>
                <a:gs pos="62000">
                  <a:schemeClr val="accent1">
                    <a:lumMod val="75000"/>
                  </a:schemeClr>
                </a:gs>
                <a:gs pos="0">
                  <a:schemeClr val="accent2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2019年</c:v>
                </c:pt>
                <c:pt idx="1">
                  <c:v>2020年</c:v>
                </c:pt>
                <c:pt idx="2">
                  <c:v>2021年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8.08</c:v>
                </c:pt>
                <c:pt idx="1">
                  <c:v>8</c:v>
                </c:pt>
                <c:pt idx="2">
                  <c:v>7.35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A9-4114-A9CD-56DF0015FC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overlap val="-27"/>
        <c:axId val="1356298464"/>
        <c:axId val="1356297216"/>
      </c:barChart>
      <c:catAx>
        <c:axId val="135629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6297216"/>
        <c:crosses val="autoZero"/>
        <c:auto val="1"/>
        <c:lblAlgn val="ctr"/>
        <c:lblOffset val="100"/>
        <c:noMultiLvlLbl val="0"/>
      </c:catAx>
      <c:valAx>
        <c:axId val="1356297216"/>
        <c:scaling>
          <c:orientation val="minMax"/>
          <c:max val="8.5"/>
          <c:min val="3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6298464"/>
        <c:crosses val="autoZero"/>
        <c:crossBetween val="between"/>
        <c:minorUnit val="0.0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40">
                <a:solidFill>
                  <a:sysClr val="windowText" lastClr="000000"/>
                </a:solidFill>
              </a:rPr>
              <a:t>2015-2022</a:t>
            </a:r>
            <a:r>
              <a:rPr lang="zh-CN" altLang="en-US" sz="1440">
                <a:solidFill>
                  <a:sysClr val="windowText" lastClr="000000"/>
                </a:solidFill>
              </a:rPr>
              <a:t>年中国原木需求量与进口量</a:t>
            </a:r>
          </a:p>
          <a:p>
            <a:pPr defTabSz="914400">
              <a:defRPr/>
            </a:pPr>
            <a:r>
              <a:rPr lang="zh-CN" altLang="en-US" sz="1440">
                <a:solidFill>
                  <a:sysClr val="windowText" lastClr="000000"/>
                </a:solidFill>
              </a:rPr>
              <a:t>（万立方米）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[工作簿1]Sheet1!$B$1</c:f>
              <c:strCache>
                <c:ptCount val="1"/>
                <c:pt idx="0">
                  <c:v>原木进口量（万立方米）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43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 w="19050">
              <a:noFill/>
              <a:tailEnd type="diamond"/>
            </a:ln>
            <a:effectLst/>
          </c:spPr>
          <c:invertIfNegative val="0"/>
          <c:cat>
            <c:numRef>
              <c:f>[工作簿1]Sheet1!$A$2:$A$9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[工作簿1]Sheet1!$B$2:$B$9</c:f>
              <c:numCache>
                <c:formatCode>General</c:formatCode>
                <c:ptCount val="8"/>
                <c:pt idx="0">
                  <c:v>4457</c:v>
                </c:pt>
                <c:pt idx="1">
                  <c:v>4872</c:v>
                </c:pt>
                <c:pt idx="2">
                  <c:v>5540</c:v>
                </c:pt>
                <c:pt idx="3">
                  <c:v>5969</c:v>
                </c:pt>
                <c:pt idx="4">
                  <c:v>5980</c:v>
                </c:pt>
                <c:pt idx="5">
                  <c:v>5975</c:v>
                </c:pt>
                <c:pt idx="6">
                  <c:v>6358</c:v>
                </c:pt>
                <c:pt idx="7">
                  <c:v>4370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68-4B10-B87F-C3D91027A3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1493268"/>
        <c:axId val="513819658"/>
      </c:barChart>
      <c:lineChart>
        <c:grouping val="standard"/>
        <c:varyColors val="0"/>
        <c:ser>
          <c:idx val="1"/>
          <c:order val="1"/>
          <c:tx>
            <c:strRef>
              <c:f>[工作簿1]Sheet1!$C$1</c:f>
              <c:strCache>
                <c:ptCount val="1"/>
                <c:pt idx="0">
                  <c:v>需求量（万立方米）</c:v>
                </c:pt>
              </c:strCache>
            </c:strRef>
          </c:tx>
          <c:spPr>
            <a:ln w="95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cat>
            <c:numRef>
              <c:f>[工作簿1]Sheet1!$A$2:$A$9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[工作簿1]Sheet1!$C$2:$C$9</c:f>
              <c:numCache>
                <c:formatCode>General</c:formatCode>
                <c:ptCount val="8"/>
                <c:pt idx="0">
                  <c:v>12010.46</c:v>
                </c:pt>
                <c:pt idx="1">
                  <c:v>12648</c:v>
                </c:pt>
                <c:pt idx="2">
                  <c:v>13940</c:v>
                </c:pt>
                <c:pt idx="3">
                  <c:v>14769</c:v>
                </c:pt>
                <c:pt idx="4">
                  <c:v>15980</c:v>
                </c:pt>
                <c:pt idx="5">
                  <c:v>16275</c:v>
                </c:pt>
                <c:pt idx="6">
                  <c:v>17958</c:v>
                </c:pt>
                <c:pt idx="7">
                  <c:v>15070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68-4B10-B87F-C3D91027A3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1493268"/>
        <c:axId val="513819658"/>
      </c:lineChart>
      <c:catAx>
        <c:axId val="4514932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3819658"/>
        <c:crosses val="autoZero"/>
        <c:auto val="1"/>
        <c:lblAlgn val="ctr"/>
        <c:lblOffset val="100"/>
        <c:noMultiLvlLbl val="0"/>
      </c:catAx>
      <c:valAx>
        <c:axId val="51381965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14932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round/>
    </a:ln>
    <a:effectLst/>
  </c:spPr>
  <c:txPr>
    <a:bodyPr/>
    <a:lstStyle/>
    <a:p>
      <a:pPr>
        <a:defRPr lang="zh-CN" sz="12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资金来源（单位：万元）</c:v>
                </c:pt>
              </c:strCache>
            </c:strRef>
          </c:tx>
          <c:spPr>
            <a:gradFill flip="none" rotWithShape="1">
              <a:gsLst>
                <a:gs pos="15000">
                  <a:schemeClr val="accent2"/>
                </a:gs>
                <a:gs pos="45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86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3"/>
                  </a:gs>
                  <a:gs pos="4600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82-4ACB-A6E5-CB870F10B96E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55000">
                    <a:schemeClr val="accent4">
                      <a:lumMod val="75000"/>
                    </a:schemeClr>
                  </a:gs>
                  <a:gs pos="0">
                    <a:schemeClr val="accent4"/>
                  </a:gs>
                  <a:gs pos="100000">
                    <a:schemeClr val="accent4">
                      <a:lumMod val="50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F82-4ACB-A6E5-CB870F10B96E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5000">
                    <a:schemeClr val="accent5"/>
                  </a:gs>
                  <a:gs pos="5200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82-4ACB-A6E5-CB870F10B96E}"/>
              </c:ext>
            </c:extLst>
          </c:dPt>
          <c:dPt>
            <c:idx val="3"/>
            <c:bubble3D val="0"/>
            <c:spPr>
              <a:gradFill flip="none" rotWithShape="1">
                <a:gsLst>
                  <a:gs pos="0">
                    <a:schemeClr val="bg2"/>
                  </a:gs>
                  <a:gs pos="100000">
                    <a:schemeClr val="bg2">
                      <a:lumMod val="50000"/>
                    </a:schemeClr>
                  </a:gs>
                  <a:gs pos="61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F82-4ACB-A6E5-CB870F10B96E}"/>
              </c:ext>
            </c:extLst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1"/>
                  </a:gs>
                  <a:gs pos="4600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F82-4ACB-A6E5-CB870F10B96E}"/>
              </c:ext>
            </c:extLst>
          </c:dPt>
          <c:dPt>
            <c:idx val="5"/>
            <c:bubble3D val="0"/>
            <c:spPr>
              <a:gradFill flip="none" rotWithShape="1">
                <a:gsLst>
                  <a:gs pos="0">
                    <a:schemeClr val="accent2"/>
                  </a:gs>
                  <a:gs pos="66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F82-4ACB-A6E5-CB870F10B96E}"/>
              </c:ext>
            </c:extLst>
          </c:dPt>
          <c:dPt>
            <c:idx val="6"/>
            <c:bubble3D val="0"/>
            <c:spPr>
              <a:gradFill flip="none" rotWithShape="1">
                <a:gsLst>
                  <a:gs pos="15000">
                    <a:schemeClr val="accent2"/>
                  </a:gs>
                  <a:gs pos="45000">
                    <a:schemeClr val="accent1"/>
                  </a:gs>
                  <a:gs pos="71000">
                    <a:schemeClr val="accent1">
                      <a:lumMod val="75000"/>
                    </a:schemeClr>
                  </a:gs>
                  <a:gs pos="86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F82-4ACB-A6E5-CB870F10B96E}"/>
              </c:ext>
            </c:extLst>
          </c:dPt>
          <c:cat>
            <c:strRef>
              <c:f>Sheet1!$B$1:$H$1</c:f>
              <c:strCache>
                <c:ptCount val="7"/>
                <c:pt idx="0">
                  <c:v>已获资金</c:v>
                </c:pt>
                <c:pt idx="1">
                  <c:v>自筹资金</c:v>
                </c:pt>
                <c:pt idx="2">
                  <c:v>长期借款</c:v>
                </c:pt>
                <c:pt idx="3">
                  <c:v>短期借款</c:v>
                </c:pt>
                <c:pt idx="4">
                  <c:v>公益创投</c:v>
                </c:pt>
                <c:pt idx="5">
                  <c:v>政府补贴</c:v>
                </c:pt>
                <c:pt idx="6">
                  <c:v>初投资金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2.5</c:v>
                </c:pt>
                <c:pt idx="1">
                  <c:v>28</c:v>
                </c:pt>
                <c:pt idx="2">
                  <c:v>20</c:v>
                </c:pt>
                <c:pt idx="3">
                  <c:v>8</c:v>
                </c:pt>
                <c:pt idx="4">
                  <c:v>15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F82-4ACB-A6E5-CB870F10B9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829664662524211E-2"/>
          <c:y val="2.7797325826882477E-2"/>
          <c:w val="0.95076038338658098"/>
          <c:h val="0.817898193760262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利润（单位：万元）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31000">
                  <a:schemeClr val="accent1"/>
                </a:gs>
                <a:gs pos="72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2024年</c:v>
                </c:pt>
                <c:pt idx="1">
                  <c:v>2025年</c:v>
                </c:pt>
                <c:pt idx="2">
                  <c:v>2026年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24.22</c:v>
                </c:pt>
                <c:pt idx="1">
                  <c:v>65.7</c:v>
                </c:pt>
                <c:pt idx="2">
                  <c:v>112.02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AE-4014-8381-EB0A3CBCE2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5"/>
        <c:overlap val="-9"/>
        <c:axId val="863758409"/>
        <c:axId val="882782943"/>
      </c:barChart>
      <c:catAx>
        <c:axId val="86375840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2782943"/>
        <c:crosses val="autoZero"/>
        <c:auto val="1"/>
        <c:lblAlgn val="ctr"/>
        <c:lblOffset val="100"/>
        <c:noMultiLvlLbl val="0"/>
      </c:catAx>
      <c:valAx>
        <c:axId val="8827829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375840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900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1C9BA-B224-4E61-AE03-2154A720C9F4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A5CEF-5825-4AB6-895D-99D99D3ACA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350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9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759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0361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482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200525" cy="6858001"/>
            <a:chOff x="0" y="0"/>
            <a:chExt cx="12200525" cy="6858001"/>
          </a:xfrm>
        </p:grpSpPr>
        <p:pic>
          <p:nvPicPr>
            <p:cNvPr id="6" name="图片 5"/>
            <p:cNvPicPr/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6000"/>
                      </a14:imgEffect>
                      <a14:imgEffect>
                        <a14:colorTemperature colorTemp="52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1"/>
            </a:xfrm>
            <a:custGeom>
              <a:avLst/>
              <a:gdLst>
                <a:gd name="connsiteX0" fmla="*/ 0 w 12192000"/>
                <a:gd name="connsiteY0" fmla="*/ 0 h 4722779"/>
                <a:gd name="connsiteX1" fmla="*/ 12192000 w 12192000"/>
                <a:gd name="connsiteY1" fmla="*/ 0 h 4722779"/>
                <a:gd name="connsiteX2" fmla="*/ 12192000 w 12192000"/>
                <a:gd name="connsiteY2" fmla="*/ 4722779 h 4722779"/>
                <a:gd name="connsiteX3" fmla="*/ 0 w 12192000"/>
                <a:gd name="connsiteY3" fmla="*/ 4722779 h 472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722779">
                  <a:moveTo>
                    <a:pt x="0" y="0"/>
                  </a:moveTo>
                  <a:lnTo>
                    <a:pt x="12192000" y="0"/>
                  </a:lnTo>
                  <a:lnTo>
                    <a:pt x="12192000" y="4722779"/>
                  </a:lnTo>
                  <a:lnTo>
                    <a:pt x="0" y="4722779"/>
                  </a:lnTo>
                  <a:close/>
                </a:path>
              </a:pathLst>
            </a:custGeom>
          </p:spPr>
        </p:pic>
        <p:pic>
          <p:nvPicPr>
            <p:cNvPr id="7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10"/>
              <a:ext cx="12200525" cy="685739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200525" cy="6858001"/>
            <a:chOff x="0" y="0"/>
            <a:chExt cx="12200525" cy="6858001"/>
          </a:xfrm>
        </p:grpSpPr>
        <p:pic>
          <p:nvPicPr>
            <p:cNvPr id="6" name="图片 5"/>
            <p:cNvPicPr/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6000"/>
                      </a14:imgEffect>
                      <a14:imgEffect>
                        <a14:colorTemperature colorTemp="52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1"/>
            </a:xfrm>
            <a:custGeom>
              <a:avLst/>
              <a:gdLst>
                <a:gd name="connsiteX0" fmla="*/ 0 w 12192000"/>
                <a:gd name="connsiteY0" fmla="*/ 0 h 4722779"/>
                <a:gd name="connsiteX1" fmla="*/ 12192000 w 12192000"/>
                <a:gd name="connsiteY1" fmla="*/ 0 h 4722779"/>
                <a:gd name="connsiteX2" fmla="*/ 12192000 w 12192000"/>
                <a:gd name="connsiteY2" fmla="*/ 4722779 h 4722779"/>
                <a:gd name="connsiteX3" fmla="*/ 0 w 12192000"/>
                <a:gd name="connsiteY3" fmla="*/ 4722779 h 472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722779">
                  <a:moveTo>
                    <a:pt x="0" y="0"/>
                  </a:moveTo>
                  <a:lnTo>
                    <a:pt x="12192000" y="0"/>
                  </a:lnTo>
                  <a:lnTo>
                    <a:pt x="12192000" y="4722779"/>
                  </a:lnTo>
                  <a:lnTo>
                    <a:pt x="0" y="4722779"/>
                  </a:lnTo>
                  <a:close/>
                </a:path>
              </a:pathLst>
            </a:custGeom>
          </p:spPr>
        </p:pic>
        <p:pic>
          <p:nvPicPr>
            <p:cNvPr id="7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10"/>
              <a:ext cx="12200525" cy="6857390"/>
            </a:xfrm>
            <a:prstGeom prst="rect">
              <a:avLst/>
            </a:prstGeom>
          </p:spPr>
        </p:pic>
      </p:grp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4D1A55F6-8D5A-5598-87B8-7B0A53255A6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842560" y="1320076"/>
            <a:ext cx="3169873" cy="4375803"/>
          </a:xfrm>
          <a:custGeom>
            <a:avLst/>
            <a:gdLst>
              <a:gd name="connsiteX0" fmla="*/ 0 w 3169873"/>
              <a:gd name="connsiteY0" fmla="*/ 0 h 4375803"/>
              <a:gd name="connsiteX1" fmla="*/ 3169873 w 3169873"/>
              <a:gd name="connsiteY1" fmla="*/ 0 h 4375803"/>
              <a:gd name="connsiteX2" fmla="*/ 3169873 w 3169873"/>
              <a:gd name="connsiteY2" fmla="*/ 4375803 h 4375803"/>
              <a:gd name="connsiteX3" fmla="*/ 0 w 3169873"/>
              <a:gd name="connsiteY3" fmla="*/ 4375803 h 4375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9873" h="4375803">
                <a:moveTo>
                  <a:pt x="0" y="0"/>
                </a:moveTo>
                <a:lnTo>
                  <a:pt x="3169873" y="0"/>
                </a:lnTo>
                <a:lnTo>
                  <a:pt x="3169873" y="4375803"/>
                </a:lnTo>
                <a:lnTo>
                  <a:pt x="0" y="4375803"/>
                </a:lnTo>
                <a:close/>
              </a:path>
            </a:pathLst>
          </a:custGeom>
          <a:ln>
            <a:noFill/>
          </a:ln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6E0C67D2-13BB-69FF-4B5E-AEB64DB0CB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63314" y="1320076"/>
            <a:ext cx="3169873" cy="4375803"/>
          </a:xfrm>
          <a:custGeom>
            <a:avLst/>
            <a:gdLst>
              <a:gd name="connsiteX0" fmla="*/ 0 w 3169873"/>
              <a:gd name="connsiteY0" fmla="*/ 0 h 4375803"/>
              <a:gd name="connsiteX1" fmla="*/ 3169873 w 3169873"/>
              <a:gd name="connsiteY1" fmla="*/ 0 h 4375803"/>
              <a:gd name="connsiteX2" fmla="*/ 3169873 w 3169873"/>
              <a:gd name="connsiteY2" fmla="*/ 4375803 h 4375803"/>
              <a:gd name="connsiteX3" fmla="*/ 0 w 3169873"/>
              <a:gd name="connsiteY3" fmla="*/ 4375803 h 4375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9873" h="4375803">
                <a:moveTo>
                  <a:pt x="0" y="0"/>
                </a:moveTo>
                <a:lnTo>
                  <a:pt x="3169873" y="0"/>
                </a:lnTo>
                <a:lnTo>
                  <a:pt x="3169873" y="4375803"/>
                </a:lnTo>
                <a:lnTo>
                  <a:pt x="0" y="4375803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46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8C355-D50F-424E-96B2-271F48B9FA9E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6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.png"/><Relationship Id="rId18" Type="http://schemas.openxmlformats.org/officeDocument/2006/relationships/image" Target="../media/image7.png"/><Relationship Id="rId26" Type="http://schemas.openxmlformats.org/officeDocument/2006/relationships/image" Target="../media/image13.png"/><Relationship Id="rId3" Type="http://schemas.openxmlformats.org/officeDocument/2006/relationships/tags" Target="../tags/tag4.xml"/><Relationship Id="rId21" Type="http://schemas.openxmlformats.org/officeDocument/2006/relationships/image" Target="../media/image9.png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6.png"/><Relationship Id="rId25" Type="http://schemas.microsoft.com/office/2007/relationships/hdphoto" Target="../media/hdphoto3.wdp"/><Relationship Id="rId2" Type="http://schemas.openxmlformats.org/officeDocument/2006/relationships/tags" Target="../tags/tag3.xml"/><Relationship Id="rId16" Type="http://schemas.openxmlformats.org/officeDocument/2006/relationships/image" Target="../media/image5.png"/><Relationship Id="rId20" Type="http://schemas.openxmlformats.org/officeDocument/2006/relationships/image" Target="../media/image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12.png"/><Relationship Id="rId5" Type="http://schemas.openxmlformats.org/officeDocument/2006/relationships/tags" Target="../tags/tag6.xml"/><Relationship Id="rId15" Type="http://schemas.openxmlformats.org/officeDocument/2006/relationships/image" Target="../media/image2.png"/><Relationship Id="rId23" Type="http://schemas.openxmlformats.org/officeDocument/2006/relationships/image" Target="../media/image11.png"/><Relationship Id="rId10" Type="http://schemas.openxmlformats.org/officeDocument/2006/relationships/tags" Target="../tags/tag11.xml"/><Relationship Id="rId19" Type="http://schemas.microsoft.com/office/2007/relationships/hdphoto" Target="../media/hdphoto2.wdp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microsoft.com/office/2007/relationships/hdphoto" Target="../media/hdphoto1.wdp"/><Relationship Id="rId2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3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13.png"/><Relationship Id="rId5" Type="http://schemas.openxmlformats.org/officeDocument/2006/relationships/tags" Target="../tags/tag53.xml"/><Relationship Id="rId10" Type="http://schemas.openxmlformats.org/officeDocument/2006/relationships/image" Target="../media/image18.png"/><Relationship Id="rId4" Type="http://schemas.openxmlformats.org/officeDocument/2006/relationships/tags" Target="../tags/tag52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Relationship Id="rId5" Type="http://schemas.microsoft.com/office/2007/relationships/hdphoto" Target="../media/hdphoto6.wdp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5.jpeg"/><Relationship Id="rId7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26" Type="http://schemas.openxmlformats.org/officeDocument/2006/relationships/image" Target="../media/image2.png"/><Relationship Id="rId21" Type="http://schemas.openxmlformats.org/officeDocument/2006/relationships/tags" Target="../tags/tag76.xml"/><Relationship Id="rId34" Type="http://schemas.microsoft.com/office/2007/relationships/hdphoto" Target="../media/hdphoto3.wdp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microsoft.com/office/2007/relationships/hdphoto" Target="../media/hdphoto1.wdp"/><Relationship Id="rId33" Type="http://schemas.openxmlformats.org/officeDocument/2006/relationships/image" Target="../media/image12.png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tags" Target="../tags/tag75.xml"/><Relationship Id="rId29" Type="http://schemas.openxmlformats.org/officeDocument/2006/relationships/image" Target="../media/image8.png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image" Target="../media/image1.png"/><Relationship Id="rId32" Type="http://schemas.openxmlformats.org/officeDocument/2006/relationships/image" Target="../media/image11.png"/><Relationship Id="rId37" Type="http://schemas.openxmlformats.org/officeDocument/2006/relationships/image" Target="../media/image13.png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6.png"/><Relationship Id="rId36" Type="http://schemas.microsoft.com/office/2007/relationships/hdphoto" Target="../media/hdphoto2.wdp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31" Type="http://schemas.openxmlformats.org/officeDocument/2006/relationships/image" Target="../media/image10.png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tags" Target="../tags/tag77.xml"/><Relationship Id="rId27" Type="http://schemas.openxmlformats.org/officeDocument/2006/relationships/image" Target="../media/image5.png"/><Relationship Id="rId30" Type="http://schemas.openxmlformats.org/officeDocument/2006/relationships/image" Target="../media/image9.png"/><Relationship Id="rId35" Type="http://schemas.openxmlformats.org/officeDocument/2006/relationships/image" Target="../media/image7.png"/><Relationship Id="rId8" Type="http://schemas.openxmlformats.org/officeDocument/2006/relationships/tags" Target="../tags/tag63.xml"/><Relationship Id="rId3" Type="http://schemas.openxmlformats.org/officeDocument/2006/relationships/tags" Target="../tags/tag5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microsoft.com/office/2007/relationships/hdphoto" Target="../media/hdphoto4.wdp"/><Relationship Id="rId3" Type="http://schemas.openxmlformats.org/officeDocument/2006/relationships/tags" Target="../tags/tag15.xml"/><Relationship Id="rId21" Type="http://schemas.openxmlformats.org/officeDocument/2006/relationships/image" Target="../media/image15.png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image" Target="../media/image14.png"/><Relationship Id="rId2" Type="http://schemas.openxmlformats.org/officeDocument/2006/relationships/tags" Target="../tags/tag14.xml"/><Relationship Id="rId16" Type="http://schemas.microsoft.com/office/2007/relationships/hdphoto" Target="../media/hdphoto2.wdp"/><Relationship Id="rId20" Type="http://schemas.openxmlformats.org/officeDocument/2006/relationships/image" Target="../media/image10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image" Target="../media/image7.png"/><Relationship Id="rId23" Type="http://schemas.openxmlformats.org/officeDocument/2006/relationships/image" Target="../media/image11.png"/><Relationship Id="rId10" Type="http://schemas.openxmlformats.org/officeDocument/2006/relationships/tags" Target="../tags/tag22.xml"/><Relationship Id="rId19" Type="http://schemas.openxmlformats.org/officeDocument/2006/relationships/image" Target="../media/image9.png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slideLayout" Target="../slideLayouts/slideLayout7.xml"/><Relationship Id="rId22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13.png"/><Relationship Id="rId5" Type="http://schemas.openxmlformats.org/officeDocument/2006/relationships/tags" Target="../tags/tag30.xml"/><Relationship Id="rId10" Type="http://schemas.openxmlformats.org/officeDocument/2006/relationships/image" Target="../media/image18.png"/><Relationship Id="rId4" Type="http://schemas.openxmlformats.org/officeDocument/2006/relationships/tags" Target="../tags/tag29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sv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6.wdp"/><Relationship Id="rId9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chart" Target="../charts/chart2.xml"/><Relationship Id="rId5" Type="http://schemas.openxmlformats.org/officeDocument/2006/relationships/image" Target="../media/image25.jpe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13.png"/><Relationship Id="rId5" Type="http://schemas.openxmlformats.org/officeDocument/2006/relationships/tags" Target="../tags/tag37.xml"/><Relationship Id="rId10" Type="http://schemas.openxmlformats.org/officeDocument/2006/relationships/image" Target="../media/image18.png"/><Relationship Id="rId4" Type="http://schemas.openxmlformats.org/officeDocument/2006/relationships/tags" Target="../tags/tag36.xm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5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4262" y="0"/>
            <a:ext cx="12200525" cy="6858001"/>
            <a:chOff x="0" y="0"/>
            <a:chExt cx="12200525" cy="6858001"/>
          </a:xfrm>
        </p:grpSpPr>
        <p:pic>
          <p:nvPicPr>
            <p:cNvPr id="51" name="图片 50"/>
            <p:cNvPicPr/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6000"/>
                      </a14:imgEffect>
                      <a14:imgEffect>
                        <a14:colorTemperature colorTemp="52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1"/>
            </a:xfrm>
            <a:custGeom>
              <a:avLst/>
              <a:gdLst>
                <a:gd name="connsiteX0" fmla="*/ 0 w 12192000"/>
                <a:gd name="connsiteY0" fmla="*/ 0 h 4722779"/>
                <a:gd name="connsiteX1" fmla="*/ 12192000 w 12192000"/>
                <a:gd name="connsiteY1" fmla="*/ 0 h 4722779"/>
                <a:gd name="connsiteX2" fmla="*/ 12192000 w 12192000"/>
                <a:gd name="connsiteY2" fmla="*/ 4722779 h 4722779"/>
                <a:gd name="connsiteX3" fmla="*/ 0 w 12192000"/>
                <a:gd name="connsiteY3" fmla="*/ 4722779 h 472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722779">
                  <a:moveTo>
                    <a:pt x="0" y="0"/>
                  </a:moveTo>
                  <a:lnTo>
                    <a:pt x="12192000" y="0"/>
                  </a:lnTo>
                  <a:lnTo>
                    <a:pt x="12192000" y="4722779"/>
                  </a:lnTo>
                  <a:lnTo>
                    <a:pt x="0" y="4722779"/>
                  </a:lnTo>
                  <a:close/>
                </a:path>
              </a:pathLst>
            </a:custGeom>
          </p:spPr>
        </p:pic>
        <p:pic>
          <p:nvPicPr>
            <p:cNvPr id="52" name="Picture 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0" y="610"/>
              <a:ext cx="12200525" cy="6857390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-6114" y="-199000"/>
            <a:ext cx="12215439" cy="7634292"/>
            <a:chOff x="-6114" y="-199000"/>
            <a:chExt cx="12215439" cy="7634292"/>
          </a:xfrm>
        </p:grpSpPr>
        <p:pic>
          <p:nvPicPr>
            <p:cNvPr id="53" name="Picture 256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-6114" y="-199000"/>
              <a:ext cx="12215439" cy="6858000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7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5" y="-199000"/>
              <a:ext cx="12192000" cy="7634292"/>
            </a:xfrm>
            <a:prstGeom prst="rect">
              <a:avLst/>
            </a:prstGeom>
          </p:spPr>
        </p:pic>
      </p:grpSp>
      <p:pic>
        <p:nvPicPr>
          <p:cNvPr id="8" name="Picture 5">
            <a:extLst>
              <a:ext uri="{FF2B5EF4-FFF2-40B4-BE49-F238E27FC236}">
                <a16:creationId xmlns:a16="http://schemas.microsoft.com/office/drawing/2014/main" id="{FBBD33F4-FD2F-6AC7-F871-B922BDAB874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5300"/>
                    </a14:imgEffect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9779"/>
          <a:stretch/>
        </p:blipFill>
        <p:spPr>
          <a:xfrm>
            <a:off x="-1" y="1959537"/>
            <a:ext cx="12190007" cy="6517353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2865212" y="-1768116"/>
            <a:ext cx="6655399" cy="3084950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-984984" y="2726301"/>
            <a:ext cx="14161970" cy="519212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1462" cap="flat" cmpd="sng" algn="ctr">
            <a:gradFill flip="none" rotWithShape="1">
              <a:gsLst>
                <a:gs pos="10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25" tIns="41262" rIns="82525" bIns="41262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5"/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133927" y="2770464"/>
            <a:ext cx="392415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D966">
                    <a:alpha val="45000"/>
                  </a:srgbClr>
                </a:solidFill>
              </a14:hiddenFill>
            </a:ext>
          </a:extLst>
        </p:spPr>
        <p:txBody>
          <a:bodyPr wrap="none" lIns="0" tIns="0" rIns="0" bIns="0" rtlCol="0" anchor="t">
            <a:spAutoFit/>
          </a:bodyPr>
          <a:lstStyle/>
          <a:p>
            <a:pPr lvl="0" algn="ctr">
              <a:defRPr/>
            </a:pPr>
            <a:r>
              <a:rPr lang="zh-CN" altLang="en-US" sz="2800" spc="600">
                <a:gradFill flip="none" rotWithShape="1">
                  <a:gsLst>
                    <a:gs pos="100000">
                      <a:schemeClr val="accent3">
                        <a:lumMod val="2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68910" dist="120650" dir="2699993" algn="tl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+mj-ea"/>
                <a:ea typeface="+mj-ea"/>
              </a:rPr>
              <a:t>多用途替代复合咖啡</a:t>
            </a:r>
            <a:endParaRPr lang="zh-CN" altLang="zh-CN" sz="2800" spc="600" dirty="0">
              <a:gradFill flip="none" rotWithShape="1">
                <a:gsLst>
                  <a:gs pos="100000">
                    <a:schemeClr val="accent3">
                      <a:lumMod val="25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>
                <a:outerShdw blurRad="168910" dist="120650" dir="2699993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矩形 3" hidden="1"/>
          <p:cNvSpPr/>
          <p:nvPr/>
        </p:nvSpPr>
        <p:spPr>
          <a:xfrm>
            <a:off x="5172669" y="799465"/>
            <a:ext cx="18466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>
                    <a:alpha val="45000"/>
                  </a:srgbClr>
                </a:solidFill>
              </a14:hiddenFill>
            </a:ext>
          </a:extLst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秸能减排</a:t>
            </a:r>
            <a:r>
              <a:rPr lang="zh-CN" altLang="en-US">
                <a:sym typeface="+mn-ea"/>
              </a:rPr>
              <a:t>塑造未来</a:t>
            </a:r>
            <a:endParaRPr lang="zh-CN" altLang="zh-CN" dirty="0"/>
          </a:p>
        </p:txBody>
      </p:sp>
      <p:sp>
        <p:nvSpPr>
          <p:cNvPr id="47" name="矩形: 圆角 46"/>
          <p:cNvSpPr/>
          <p:nvPr/>
        </p:nvSpPr>
        <p:spPr>
          <a:xfrm>
            <a:off x="4689962" y="4240182"/>
            <a:ext cx="2812076" cy="425990"/>
          </a:xfrm>
          <a:prstGeom prst="roundRect">
            <a:avLst>
              <a:gd name="adj" fmla="val 6978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>
            <a:noFill/>
          </a:ln>
          <a:effectLst>
            <a:outerShdw blurRad="304800" dist="101600" dir="3000000" sx="99000" sy="99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56879" y="4330067"/>
            <a:ext cx="2478243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青年红色咖啡之旅—咖啡组</a:t>
            </a:r>
          </a:p>
        </p:txBody>
      </p:sp>
      <p:grpSp>
        <p:nvGrpSpPr>
          <p:cNvPr id="76" name="组合 75"/>
          <p:cNvGrpSpPr/>
          <p:nvPr/>
        </p:nvGrpSpPr>
        <p:grpSpPr>
          <a:xfrm rot="631094">
            <a:off x="9001552" y="5708678"/>
            <a:ext cx="5707160" cy="2827275"/>
            <a:chOff x="8703674" y="3309790"/>
            <a:chExt cx="5707160" cy="2827275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3674" y="3923647"/>
              <a:ext cx="4775176" cy="2213418"/>
            </a:xfrm>
            <a:prstGeom prst="rect">
              <a:avLst/>
            </a:prstGeom>
          </p:spPr>
        </p:pic>
        <p:grpSp>
          <p:nvGrpSpPr>
            <p:cNvPr id="108" name="组合 107"/>
            <p:cNvGrpSpPr/>
            <p:nvPr/>
          </p:nvGrpSpPr>
          <p:grpSpPr>
            <a:xfrm>
              <a:off x="9430887" y="3309790"/>
              <a:ext cx="4979947" cy="2213418"/>
              <a:chOff x="9430887" y="3309790"/>
              <a:chExt cx="4979947" cy="2213418"/>
            </a:xfrm>
          </p:grpSpPr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635658" y="3309790"/>
                <a:ext cx="4775176" cy="2213418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30887" y="3693756"/>
                <a:ext cx="2005588" cy="929642"/>
              </a:xfrm>
              <a:prstGeom prst="rect">
                <a:avLst/>
              </a:prstGeom>
            </p:spPr>
          </p:pic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0879655" y="4100714"/>
                <a:ext cx="2005588" cy="929642"/>
              </a:xfrm>
              <a:prstGeom prst="rect">
                <a:avLst/>
              </a:prstGeom>
            </p:spPr>
          </p:pic>
        </p:grpSp>
      </p:grpSp>
      <p:grpSp>
        <p:nvGrpSpPr>
          <p:cNvPr id="77" name="组合 76"/>
          <p:cNvGrpSpPr/>
          <p:nvPr/>
        </p:nvGrpSpPr>
        <p:grpSpPr>
          <a:xfrm rot="631094">
            <a:off x="-1786646" y="3257496"/>
            <a:ext cx="4850741" cy="1707578"/>
            <a:chOff x="-3154803" y="4632855"/>
            <a:chExt cx="4850741" cy="1707578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154803" y="4632855"/>
              <a:ext cx="3683889" cy="1707578"/>
            </a:xfrm>
            <a:prstGeom prst="rect">
              <a:avLst/>
            </a:pr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650" y="5319479"/>
              <a:ext cx="2005588" cy="929642"/>
            </a:xfrm>
            <a:prstGeom prst="rect">
              <a:avLst/>
            </a:prstGeom>
          </p:spPr>
        </p:pic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 flipH="1">
            <a:off x="10582499" y="-504194"/>
            <a:ext cx="3683889" cy="170757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708022" y="5988861"/>
            <a:ext cx="2005588" cy="929642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6222334" y="6284689"/>
            <a:ext cx="3836696" cy="1778408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326311" y="6627182"/>
            <a:ext cx="3836696" cy="1778408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002029" y="6112001"/>
            <a:ext cx="2005588" cy="929642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-1233877" y="6027896"/>
            <a:ext cx="3836696" cy="1778408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 rot="631094">
            <a:off x="1118443" y="2557272"/>
            <a:ext cx="14486236" cy="3068998"/>
            <a:chOff x="9557589" y="4965052"/>
            <a:chExt cx="14486236" cy="3068998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268649" y="4965052"/>
              <a:ext cx="4775176" cy="2213418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589" y="5816465"/>
              <a:ext cx="2005588" cy="929642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578321" y="7104408"/>
              <a:ext cx="2005588" cy="929642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9651732" y="2871618"/>
            <a:ext cx="4775176" cy="2213418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 rot="631094">
            <a:off x="-1621109" y="659994"/>
            <a:ext cx="4775176" cy="3403771"/>
            <a:chOff x="6575174" y="3121961"/>
            <a:chExt cx="4775176" cy="3403771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575174" y="4312314"/>
              <a:ext cx="4775176" cy="2213418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97496" y="3260814"/>
              <a:ext cx="2005588" cy="929642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721606" y="3121961"/>
              <a:ext cx="2005588" cy="929642"/>
            </a:xfrm>
            <a:prstGeom prst="rect">
              <a:avLst/>
            </a:prstGeom>
          </p:spPr>
        </p:pic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4615362" y="-1350621"/>
            <a:ext cx="4775176" cy="2213418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 rot="631094">
            <a:off x="8364894" y="-410615"/>
            <a:ext cx="5352242" cy="2385965"/>
            <a:chOff x="6381037" y="1893772"/>
            <a:chExt cx="5352242" cy="238596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81037" y="1893772"/>
              <a:ext cx="4775176" cy="2213418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38566" y="2585746"/>
              <a:ext cx="2005588" cy="929642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27691" y="3350095"/>
              <a:ext cx="2005588" cy="929642"/>
            </a:xfrm>
            <a:prstGeom prst="rect">
              <a:avLst/>
            </a:prstGeom>
          </p:spPr>
        </p:pic>
      </p:grpSp>
      <p:pic>
        <p:nvPicPr>
          <p:cNvPr id="113" name="Picture 4" descr="查看图片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49675" flipV="1">
            <a:off x="-2733347" y="62971"/>
            <a:ext cx="3940082" cy="463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查看图片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13881">
            <a:off x="11456860" y="-1143361"/>
            <a:ext cx="3940082" cy="463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FB0D5BA-15B9-EA87-5636-576FA82F6ADB}"/>
              </a:ext>
            </a:extLst>
          </p:cNvPr>
          <p:cNvGrpSpPr/>
          <p:nvPr/>
        </p:nvGrpSpPr>
        <p:grpSpPr>
          <a:xfrm>
            <a:off x="852510" y="882086"/>
            <a:ext cx="10168210" cy="2187794"/>
            <a:chOff x="882125" y="1273172"/>
            <a:chExt cx="10168210" cy="218779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E2C8B90-A86D-4E18-3624-7E3D1A4B9EF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82125" y="1273172"/>
              <a:ext cx="2188122" cy="218779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4217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超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37E4ED7-6D92-4FD8-8844-C6DFF37FE54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74569" y="1682196"/>
              <a:ext cx="1371337" cy="136974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8901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级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B7CF214-3AA5-8E07-B653-96258DE01DE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883828" y="1606098"/>
              <a:ext cx="1522603" cy="152194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890">
                  <a:gradFill flip="none" rotWithShape="1">
                    <a:gsLst>
                      <a:gs pos="0">
                        <a:schemeClr val="accent4">
                          <a:lumMod val="40000"/>
                          <a:lumOff val="60000"/>
                        </a:schemeClr>
                      </a:gs>
                      <a:gs pos="25000">
                        <a:schemeClr val="accent4"/>
                      </a:gs>
                      <a:gs pos="98851">
                        <a:schemeClr val="accent4">
                          <a:lumMod val="50000"/>
                        </a:schemeClr>
                      </a:gs>
                      <a:gs pos="56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30835" dir="2700010" algn="tl" rotWithShape="0">
                      <a:schemeClr val="accent4">
                        <a:lumMod val="50000"/>
                        <a:alpha val="27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大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F00CF8-CE75-A77B-1B79-2D00F8ED7C1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613249" y="1495123"/>
              <a:ext cx="1743894" cy="174389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1229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炸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A93930F-24A5-3FF6-9DB0-9E6F0923A57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726761" y="1669514"/>
              <a:ext cx="1395444" cy="139511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066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10DFFF2-E513-9279-CFAD-81401848A64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944669" y="1645731"/>
              <a:ext cx="1522603" cy="152194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890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5DB9F39-EFC8-C684-C322-8862AFD67B3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697001" y="1495123"/>
              <a:ext cx="1823160" cy="182316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1847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敌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C28762C-99F1-595C-22D3-699D9146EEBB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58860" y="1495123"/>
              <a:ext cx="1522603" cy="152194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890">
                  <a:gradFill flip="none" rotWithShape="1">
                    <a:gsLst>
                      <a:gs pos="0">
                        <a:schemeClr val="accent4">
                          <a:lumMod val="40000"/>
                          <a:lumOff val="60000"/>
                        </a:schemeClr>
                      </a:gs>
                      <a:gs pos="25000">
                        <a:schemeClr val="accent4"/>
                      </a:gs>
                      <a:gs pos="98851">
                        <a:schemeClr val="accent4">
                          <a:lumMod val="50000"/>
                        </a:schemeClr>
                      </a:gs>
                      <a:gs pos="56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30835" dir="2700010" algn="tl" rotWithShape="0">
                      <a:schemeClr val="accent4">
                        <a:lumMod val="50000"/>
                        <a:alpha val="27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小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F5D3AF6-1AED-2522-A463-BABA9E5EDDFB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8461639" y="1368294"/>
              <a:ext cx="2092340" cy="209267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3084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零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D06363E-EAD2-D425-0A0C-3A42ADF481D3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9623513" y="1645731"/>
              <a:ext cx="1426822" cy="142682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272">
                  <a:gradFill flip="none" rotWithShape="1">
                    <a:gsLst>
                      <a:gs pos="0">
                        <a:schemeClr val="accent2"/>
                      </a:gs>
                      <a:gs pos="25000">
                        <a:schemeClr val="accent1"/>
                      </a:gs>
                      <a:gs pos="98851">
                        <a:schemeClr val="accent1">
                          <a:lumMod val="50000"/>
                        </a:schemeClr>
                      </a:gs>
                      <a:gs pos="56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04668" dist="117752" dir="2700004" algn="tl" rotWithShape="0">
                      <a:schemeClr val="accent1">
                        <a:lumMod val="50000"/>
                        <a:alpha val="25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蛋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7D456D4-52A0-28B7-58FD-ABCB29FDCCC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3887">
            <a:off x="-2608332" y="-4486383"/>
            <a:ext cx="15039914" cy="15039914"/>
          </a:xfrm>
          <a:prstGeom prst="round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/>
          <p:cNvSpPr/>
          <p:nvPr/>
        </p:nvSpPr>
        <p:spPr>
          <a:xfrm>
            <a:off x="676677" y="1269035"/>
            <a:ext cx="2596461" cy="5809657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/>
          <p:cNvSpPr/>
          <p:nvPr/>
        </p:nvSpPr>
        <p:spPr>
          <a:xfrm>
            <a:off x="3424072" y="1269035"/>
            <a:ext cx="2596461" cy="5809657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>
            <a:off x="6171467" y="1269035"/>
            <a:ext cx="2596461" cy="5809657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/>
        </p:nvSpPr>
        <p:spPr>
          <a:xfrm>
            <a:off x="8918862" y="1269035"/>
            <a:ext cx="2596461" cy="5809657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1074" y="404813"/>
            <a:ext cx="3693319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材料亮点：四大优势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pic>
        <p:nvPicPr>
          <p:cNvPr id="17" name="图片 16" descr="4a2c17440172d4533352929d4185544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420716" y="3812340"/>
            <a:ext cx="2097962" cy="2067885"/>
          </a:xfrm>
          <a:prstGeom prst="rect">
            <a:avLst/>
          </a:prstGeom>
          <a:effectLst>
            <a:outerShdw blurRad="304800" dist="190500" dir="3600000" algn="t" rotWithShape="0">
              <a:schemeClr val="accent1">
                <a:lumMod val="50000"/>
                <a:alpha val="20000"/>
              </a:schemeClr>
            </a:outerShdw>
          </a:effectLst>
        </p:spPr>
      </p:pic>
      <p:pic>
        <p:nvPicPr>
          <p:cNvPr id="18" name="图片 17" descr="9f8e0bae07771386ff7a9f8665225c0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82611" y="3797302"/>
            <a:ext cx="2068962" cy="2097960"/>
          </a:xfrm>
          <a:prstGeom prst="rect">
            <a:avLst/>
          </a:prstGeom>
          <a:effectLst>
            <a:outerShdw blurRad="304800" dist="190500" dir="3600000" algn="t" rotWithShape="0">
              <a:schemeClr val="accent1">
                <a:lumMod val="50000"/>
                <a:alpha val="20000"/>
              </a:schemeClr>
            </a:outerShdw>
          </a:effectLst>
        </p:spPr>
      </p:pic>
      <p:pic>
        <p:nvPicPr>
          <p:cNvPr id="19" name="图片 18" descr="下载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87821" y="3797302"/>
            <a:ext cx="2068962" cy="2097960"/>
          </a:xfrm>
          <a:prstGeom prst="rect">
            <a:avLst/>
          </a:prstGeom>
          <a:effectLst>
            <a:outerShdw blurRad="304800" dist="190500" dir="3600000" algn="t" rotWithShape="0">
              <a:schemeClr val="accent1">
                <a:lumMod val="50000"/>
                <a:alpha val="20000"/>
              </a:schemeClr>
            </a:outerShdw>
          </a:effectLst>
        </p:spPr>
      </p:pic>
      <p:pic>
        <p:nvPicPr>
          <p:cNvPr id="20" name="Picture 2"/>
          <p:cNvPicPr>
            <a:picLocks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426" y="3797302"/>
            <a:ext cx="2068962" cy="2097960"/>
          </a:xfrm>
          <a:prstGeom prst="rect">
            <a:avLst/>
          </a:prstGeom>
          <a:effectLst>
            <a:outerShdw blurRad="304800" dist="190500" dir="3600000" algn="t" rotWithShape="0">
              <a:schemeClr val="accent1">
                <a:lumMod val="50000"/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1359354" y="1715222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利用率高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60637" y="1715222"/>
            <a:ext cx="923330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成本低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54144" y="1715222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性能优良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447651" y="1715222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应用领域广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38" name="任意多边形: 形状 37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34474" y="2217620"/>
            <a:ext cx="1880866" cy="11568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145" indent="-14414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采用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原材料秸秆</a:t>
            </a:r>
            <a:r>
              <a:rPr lang="en-US" altLang="zh-CN" sz="160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0kg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，最终产品秸秆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含</a:t>
            </a:r>
            <a:r>
              <a:rPr lang="en-US" altLang="zh-CN" sz="160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0.05kg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，秸秆利用率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高达</a:t>
            </a:r>
            <a:r>
              <a:rPr lang="en-US" altLang="zh-CN" sz="160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05</a:t>
            </a:r>
            <a:r>
              <a:rPr lang="en-US" altLang="zh-CN" sz="1600" dirty="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81869" y="2217620"/>
            <a:ext cx="1880866" cy="11568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145" indent="-14414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利用秸秆和</a:t>
            </a:r>
            <a:r>
              <a:rPr lang="en-US" altLang="zh-CN" sz="1600" dirty="0">
                <a:solidFill>
                  <a:schemeClr val="tx1">
                    <a:alpha val="77000"/>
                  </a:schemeClr>
                </a:solidFill>
              </a:rPr>
              <a:t>EVA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为原料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，以</a:t>
            </a:r>
            <a:r>
              <a:rPr lang="en-US" altLang="zh-CN" sz="160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00g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规格为例，生产成本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约</a:t>
            </a:r>
            <a:r>
              <a:rPr lang="en-US" altLang="zh-CN" sz="160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0.08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元</a:t>
            </a:r>
            <a:endParaRPr lang="en-US" altLang="zh-CN" sz="1600" dirty="0">
              <a:solidFill>
                <a:schemeClr val="tx1">
                  <a:alpha val="77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5754" y="2217620"/>
            <a:ext cx="2067886" cy="11568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145" indent="-14414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拉断强度高出一般木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塑复合材料</a:t>
            </a:r>
            <a:r>
              <a:rPr lang="en-US" altLang="zh-CN" sz="160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0.5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  <a:latin typeface="+mj-ea"/>
                <a:ea typeface="+mj-ea"/>
              </a:rPr>
              <a:t>倍</a:t>
            </a:r>
          </a:p>
          <a:p>
            <a:pPr marL="144145" indent="-14414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熔点较低，容易回收</a:t>
            </a:r>
          </a:p>
          <a:p>
            <a:pPr marL="144145" indent="-14414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硬度手感与原木相近</a:t>
            </a:r>
            <a:endParaRPr lang="en-US" altLang="zh-CN" sz="1600" dirty="0">
              <a:solidFill>
                <a:schemeClr val="tx1">
                  <a:alpha val="77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50736" y="2217619"/>
            <a:ext cx="2332712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145" indent="-14414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通过手工</a:t>
            </a:r>
            <a:r>
              <a:rPr lang="zh-CN" altLang="en-US" sz="1600">
                <a:solidFill>
                  <a:schemeClr val="tx1">
                    <a:alpha val="77000"/>
                  </a:schemeClr>
                </a:solidFill>
              </a:rPr>
              <a:t>雕刻或打印</a:t>
            </a:r>
            <a:r>
              <a:rPr lang="zh-CN" altLang="en-US" sz="1600" dirty="0">
                <a:solidFill>
                  <a:schemeClr val="tx1">
                    <a:alpha val="77000"/>
                  </a:schemeClr>
                </a:solidFill>
              </a:rPr>
              <a:t>技术制出产品可应用于生活用品、手办、沙盘模型、家具等</a:t>
            </a:r>
            <a:r>
              <a:rPr lang="zh-CN" altLang="en-US" sz="1600" b="1" dirty="0">
                <a:solidFill>
                  <a:schemeClr val="tx1">
                    <a:alpha val="77000"/>
                  </a:schemeClr>
                </a:solidFill>
              </a:rPr>
              <a:t>多个领域</a:t>
            </a:r>
            <a:endParaRPr lang="en-US" altLang="zh-CN" sz="1600" b="1" dirty="0">
              <a:solidFill>
                <a:schemeClr val="tx1">
                  <a:alpha val="77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: 圆角 49"/>
          <p:cNvSpPr/>
          <p:nvPr/>
        </p:nvSpPr>
        <p:spPr>
          <a:xfrm>
            <a:off x="658812" y="1426316"/>
            <a:ext cx="3414583" cy="5342784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/>
        </p:nvSpPr>
        <p:spPr>
          <a:xfrm>
            <a:off x="4385260" y="1426316"/>
            <a:ext cx="3414583" cy="5342784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/>
          <p:cNvSpPr/>
          <p:nvPr/>
        </p:nvSpPr>
        <p:spPr>
          <a:xfrm>
            <a:off x="8111707" y="1426316"/>
            <a:ext cx="3414583" cy="5342784"/>
          </a:xfrm>
          <a:prstGeom prst="roundRect">
            <a:avLst>
              <a:gd name="adj" fmla="val 1552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1651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14159" y="3990891"/>
            <a:ext cx="2756784" cy="1045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通过对当地秸秆的回收、加工和销售，直接带动当地就业和经济发展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61074" y="404813"/>
            <a:ext cx="1484381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1</a:t>
            </a:r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方生态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sp>
        <p:nvSpPr>
          <p:cNvPr id="45" name="文本框 44"/>
          <p:cNvSpPr txBox="1"/>
          <p:nvPr/>
        </p:nvSpPr>
        <p:spPr>
          <a:xfrm>
            <a:off x="1288885" y="1883857"/>
            <a:ext cx="215443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提高秸秆利用率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895669" y="1883857"/>
            <a:ext cx="184665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减轻环境污染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169222" y="1883857"/>
            <a:ext cx="184665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带动当地就业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440606" y="3990891"/>
            <a:ext cx="2756784" cy="1045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减少焚烧秸秆</a:t>
            </a:r>
          </a:p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大大减轻传统木材使用量，降低雕刻训练成本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70292" y="3990891"/>
            <a:ext cx="2991622" cy="685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dirty="0">
                <a:solidFill>
                  <a:schemeClr val="tx1">
                    <a:alpha val="80000"/>
                  </a:schemeClr>
                </a:solidFill>
              </a:rPr>
              <a:t>对废弃的秸秆进行回收利用，解决在农业上利用率低的问题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56" name="任意多边形: 形状 55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椭圆 5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737284" y="2428991"/>
            <a:ext cx="1257639" cy="1257639"/>
          </a:xfrm>
          <a:prstGeom prst="ellipse">
            <a:avLst/>
          </a:prstGeom>
          <a:gradFill flip="none" rotWithShape="1">
            <a:gsLst>
              <a:gs pos="15000">
                <a:schemeClr val="accent2"/>
              </a:gs>
              <a:gs pos="45000">
                <a:schemeClr val="accent1"/>
              </a:gs>
              <a:gs pos="71000">
                <a:schemeClr val="accent1">
                  <a:lumMod val="75000"/>
                </a:schemeClr>
              </a:gs>
              <a:gs pos="86000">
                <a:schemeClr val="accent1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53568" dist="324104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070" tIns="53035" rIns="106070" bIns="53035" rtlCol="0" anchor="ctr"/>
          <a:lstStyle/>
          <a:p>
            <a:pPr algn="ctr"/>
            <a:r>
              <a:rPr lang="en-US" altLang="zh-CN" sz="3200" b="1"/>
              <a:t>01</a:t>
            </a:r>
            <a:endParaRPr lang="zh-CN" altLang="en-US" sz="3200" b="1"/>
          </a:p>
        </p:txBody>
      </p:sp>
      <p:sp>
        <p:nvSpPr>
          <p:cNvPr id="59" name="椭圆 58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463732" y="2428991"/>
            <a:ext cx="1257639" cy="1257639"/>
          </a:xfrm>
          <a:prstGeom prst="ellipse">
            <a:avLst/>
          </a:prstGeom>
          <a:gradFill flip="none" rotWithShape="1">
            <a:gsLst>
              <a:gs pos="15000">
                <a:schemeClr val="accent2"/>
              </a:gs>
              <a:gs pos="45000">
                <a:schemeClr val="accent1"/>
              </a:gs>
              <a:gs pos="71000">
                <a:schemeClr val="accent1">
                  <a:lumMod val="75000"/>
                </a:schemeClr>
              </a:gs>
              <a:gs pos="86000">
                <a:schemeClr val="accent1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53568" dist="324104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070" tIns="53035" rIns="106070" bIns="53035" rtlCol="0" anchor="ctr"/>
          <a:lstStyle/>
          <a:p>
            <a:pPr algn="ctr"/>
            <a:r>
              <a:rPr lang="en-US" altLang="zh-CN" sz="3200" b="1"/>
              <a:t>02</a:t>
            </a:r>
            <a:endParaRPr lang="zh-CN" altLang="en-US" sz="3200" b="1"/>
          </a:p>
        </p:txBody>
      </p:sp>
      <p:sp>
        <p:nvSpPr>
          <p:cNvPr id="60" name="椭圆 5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9190179" y="2428991"/>
            <a:ext cx="1257639" cy="1257639"/>
          </a:xfrm>
          <a:prstGeom prst="ellipse">
            <a:avLst/>
          </a:prstGeom>
          <a:gradFill flip="none" rotWithShape="1">
            <a:gsLst>
              <a:gs pos="15000">
                <a:schemeClr val="accent2"/>
              </a:gs>
              <a:gs pos="45000">
                <a:schemeClr val="accent1"/>
              </a:gs>
              <a:gs pos="71000">
                <a:schemeClr val="accent1">
                  <a:lumMod val="75000"/>
                </a:schemeClr>
              </a:gs>
              <a:gs pos="86000">
                <a:schemeClr val="accent1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53568" dist="324104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070" tIns="53035" rIns="106070" bIns="53035" rtlCol="0" anchor="ctr"/>
          <a:lstStyle/>
          <a:p>
            <a:pPr algn="ctr"/>
            <a:r>
              <a:rPr lang="en-US" altLang="zh-CN" sz="3200" b="1"/>
              <a:t>03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921" y="-835503"/>
            <a:ext cx="9508567" cy="12678089"/>
          </a:xfrm>
          <a:prstGeom prst="rect">
            <a:avLst/>
          </a:prstGeom>
        </p:spPr>
      </p:pic>
      <p:sp>
        <p:nvSpPr>
          <p:cNvPr id="47" name="任意多边形: 形状 46"/>
          <p:cNvSpPr/>
          <p:nvPr/>
        </p:nvSpPr>
        <p:spPr>
          <a:xfrm flipH="1">
            <a:off x="-11720" y="992221"/>
            <a:ext cx="22003116" cy="6983789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73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outerShdw blurRad="558800" dist="292100" dir="16200000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50" name="任意多边形: 形状 49"/>
          <p:cNvSpPr/>
          <p:nvPr/>
        </p:nvSpPr>
        <p:spPr>
          <a:xfrm flipH="1">
            <a:off x="-11720" y="992221"/>
            <a:ext cx="22003115" cy="6983789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49458"/>
            <a:ext cx="12199153" cy="5808542"/>
          </a:xfrm>
          <a:custGeom>
            <a:avLst/>
            <a:gdLst>
              <a:gd name="connsiteX0" fmla="*/ 0 w 12199153"/>
              <a:gd name="connsiteY0" fmla="*/ 0 h 5808542"/>
              <a:gd name="connsiteX1" fmla="*/ 316051 w 12199153"/>
              <a:gd name="connsiteY1" fmla="*/ 377062 h 5808542"/>
              <a:gd name="connsiteX2" fmla="*/ 10970368 w 12199153"/>
              <a:gd name="connsiteY2" fmla="*/ 4697177 h 5808542"/>
              <a:gd name="connsiteX3" fmla="*/ 11822407 w 12199153"/>
              <a:gd name="connsiteY3" fmla="*/ 4675710 h 5808542"/>
              <a:gd name="connsiteX4" fmla="*/ 12199153 w 12199153"/>
              <a:gd name="connsiteY4" fmla="*/ 4651898 h 5808542"/>
              <a:gd name="connsiteX5" fmla="*/ 12199153 w 12199153"/>
              <a:gd name="connsiteY5" fmla="*/ 5808542 h 5808542"/>
              <a:gd name="connsiteX6" fmla="*/ 0 w 12199153"/>
              <a:gd name="connsiteY6" fmla="*/ 5808542 h 580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153" h="5808542">
                <a:moveTo>
                  <a:pt x="0" y="0"/>
                </a:moveTo>
                <a:lnTo>
                  <a:pt x="316051" y="377062"/>
                </a:lnTo>
                <a:cubicBezTo>
                  <a:pt x="2683880" y="2991610"/>
                  <a:pt x="6573468" y="4697177"/>
                  <a:pt x="10970368" y="4697177"/>
                </a:cubicBezTo>
                <a:cubicBezTo>
                  <a:pt x="11256625" y="4697177"/>
                  <a:pt x="11540731" y="4689948"/>
                  <a:pt x="11822407" y="4675710"/>
                </a:cubicBezTo>
                <a:lnTo>
                  <a:pt x="12199153" y="4651898"/>
                </a:lnTo>
                <a:lnTo>
                  <a:pt x="12199153" y="5808542"/>
                </a:lnTo>
                <a:lnTo>
                  <a:pt x="0" y="5808542"/>
                </a:lnTo>
                <a:close/>
              </a:path>
            </a:pathLst>
          </a:custGeom>
        </p:spPr>
      </p:pic>
      <p:sp>
        <p:nvSpPr>
          <p:cNvPr id="61" name="矩形 60"/>
          <p:cNvSpPr/>
          <p:nvPr/>
        </p:nvSpPr>
        <p:spPr>
          <a:xfrm>
            <a:off x="-622300" y="1895227"/>
            <a:ext cx="9890498" cy="276265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1719" y="1517515"/>
            <a:ext cx="8669336" cy="276265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3663" y="66666"/>
            <a:ext cx="6692630" cy="5273820"/>
          </a:xfrm>
          <a:custGeom>
            <a:avLst/>
            <a:gdLst>
              <a:gd name="connsiteX0" fmla="*/ 3346315 w 6692630"/>
              <a:gd name="connsiteY0" fmla="*/ 0 h 5273820"/>
              <a:gd name="connsiteX1" fmla="*/ 6692630 w 6692630"/>
              <a:gd name="connsiteY1" fmla="*/ 2636910 h 5273820"/>
              <a:gd name="connsiteX2" fmla="*/ 3346315 w 6692630"/>
              <a:gd name="connsiteY2" fmla="*/ 5273820 h 5273820"/>
              <a:gd name="connsiteX3" fmla="*/ 0 w 6692630"/>
              <a:gd name="connsiteY3" fmla="*/ 2636910 h 5273820"/>
              <a:gd name="connsiteX4" fmla="*/ 3346315 w 6692630"/>
              <a:gd name="connsiteY4" fmla="*/ 0 h 527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2630" h="5273820">
                <a:moveTo>
                  <a:pt x="3346315" y="0"/>
                </a:moveTo>
                <a:cubicBezTo>
                  <a:pt x="5194434" y="0"/>
                  <a:pt x="6692630" y="1180585"/>
                  <a:pt x="6692630" y="2636910"/>
                </a:cubicBezTo>
                <a:cubicBezTo>
                  <a:pt x="6692630" y="4093235"/>
                  <a:pt x="5194434" y="5273820"/>
                  <a:pt x="3346315" y="5273820"/>
                </a:cubicBezTo>
                <a:cubicBezTo>
                  <a:pt x="1498196" y="5273820"/>
                  <a:pt x="0" y="4093235"/>
                  <a:pt x="0" y="2636910"/>
                </a:cubicBezTo>
                <a:cubicBezTo>
                  <a:pt x="0" y="1180585"/>
                  <a:pt x="1498196" y="0"/>
                  <a:pt x="3346315" y="0"/>
                </a:cubicBezTo>
                <a:close/>
              </a:path>
            </a:pathLst>
          </a:custGeom>
        </p:spPr>
      </p:pic>
      <p:sp>
        <p:nvSpPr>
          <p:cNvPr id="3" name="文本框 5" hidden="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8511" y="2999556"/>
            <a:ext cx="9233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/>
              <a:t>项目背景</a:t>
            </a:r>
          </a:p>
        </p:txBody>
      </p:sp>
      <p:sp>
        <p:nvSpPr>
          <p:cNvPr id="67" name="任意多边形: 形状 66"/>
          <p:cNvSpPr/>
          <p:nvPr/>
        </p:nvSpPr>
        <p:spPr>
          <a:xfrm rot="20541631">
            <a:off x="672420" y="2147466"/>
            <a:ext cx="1547856" cy="1570592"/>
          </a:xfrm>
          <a:custGeom>
            <a:avLst/>
            <a:gdLst>
              <a:gd name="connsiteX0" fmla="*/ 997866 w 1966842"/>
              <a:gd name="connsiteY0" fmla="*/ 0 h 1995732"/>
              <a:gd name="connsiteX1" fmla="*/ 1950870 w 1966842"/>
              <a:gd name="connsiteY1" fmla="*/ 701131 h 1995732"/>
              <a:gd name="connsiteX2" fmla="*/ 1966842 w 1966842"/>
              <a:gd name="connsiteY2" fmla="*/ 763249 h 1995732"/>
              <a:gd name="connsiteX3" fmla="*/ 1943628 w 1966842"/>
              <a:gd name="connsiteY3" fmla="*/ 699822 h 1995732"/>
              <a:gd name="connsiteX4" fmla="*/ 1104985 w 1966842"/>
              <a:gd name="connsiteY4" fmla="*/ 143933 h 1995732"/>
              <a:gd name="connsiteX5" fmla="*/ 194817 w 1966842"/>
              <a:gd name="connsiteY5" fmla="*/ 1054100 h 1995732"/>
              <a:gd name="connsiteX6" fmla="*/ 1104985 w 1966842"/>
              <a:gd name="connsiteY6" fmla="*/ 1964267 h 1995732"/>
              <a:gd name="connsiteX7" fmla="*/ 1288416 w 1966842"/>
              <a:gd name="connsiteY7" fmla="*/ 1945776 h 1995732"/>
              <a:gd name="connsiteX8" fmla="*/ 1355996 w 1966842"/>
              <a:gd name="connsiteY8" fmla="*/ 1928399 h 1995732"/>
              <a:gd name="connsiteX9" fmla="*/ 1294601 w 1966842"/>
              <a:gd name="connsiteY9" fmla="*/ 1950870 h 1995732"/>
              <a:gd name="connsiteX10" fmla="*/ 997866 w 1966842"/>
              <a:gd name="connsiteY10" fmla="*/ 1995732 h 1995732"/>
              <a:gd name="connsiteX11" fmla="*/ 0 w 1966842"/>
              <a:gd name="connsiteY11" fmla="*/ 997866 h 1995732"/>
              <a:gd name="connsiteX12" fmla="*/ 997866 w 1966842"/>
              <a:gd name="connsiteY12" fmla="*/ 0 h 199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66842" h="1995732">
                <a:moveTo>
                  <a:pt x="997866" y="0"/>
                </a:moveTo>
                <a:cubicBezTo>
                  <a:pt x="1445640" y="0"/>
                  <a:pt x="1824529" y="294932"/>
                  <a:pt x="1950870" y="701131"/>
                </a:cubicBezTo>
                <a:lnTo>
                  <a:pt x="1966842" y="763249"/>
                </a:lnTo>
                <a:lnTo>
                  <a:pt x="1943628" y="699822"/>
                </a:lnTo>
                <a:cubicBezTo>
                  <a:pt x="1805457" y="373150"/>
                  <a:pt x="1481989" y="143933"/>
                  <a:pt x="1104985" y="143933"/>
                </a:cubicBezTo>
                <a:cubicBezTo>
                  <a:pt x="602313" y="143933"/>
                  <a:pt x="194817" y="551429"/>
                  <a:pt x="194817" y="1054100"/>
                </a:cubicBezTo>
                <a:cubicBezTo>
                  <a:pt x="194817" y="1556771"/>
                  <a:pt x="602313" y="1964267"/>
                  <a:pt x="1104985" y="1964267"/>
                </a:cubicBezTo>
                <a:cubicBezTo>
                  <a:pt x="1167819" y="1964267"/>
                  <a:pt x="1229166" y="1957900"/>
                  <a:pt x="1288416" y="1945776"/>
                </a:cubicBezTo>
                <a:lnTo>
                  <a:pt x="1355996" y="1928399"/>
                </a:lnTo>
                <a:lnTo>
                  <a:pt x="1294601" y="1950870"/>
                </a:lnTo>
                <a:cubicBezTo>
                  <a:pt x="1200863" y="1980026"/>
                  <a:pt x="1101199" y="1995732"/>
                  <a:pt x="997866" y="1995732"/>
                </a:cubicBezTo>
                <a:cubicBezTo>
                  <a:pt x="446760" y="1995732"/>
                  <a:pt x="0" y="1548972"/>
                  <a:pt x="0" y="997866"/>
                </a:cubicBezTo>
                <a:cubicBezTo>
                  <a:pt x="0" y="446760"/>
                  <a:pt x="446760" y="0"/>
                  <a:pt x="99786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755" tIns="49378" rIns="98755" bIns="49378" rtlCol="0" anchor="ctr">
            <a:noAutofit/>
          </a:bodyPr>
          <a:lstStyle/>
          <a:p>
            <a:pPr algn="ctr"/>
            <a:endParaRPr lang="zh-CN" altLang="en-US" sz="1945"/>
          </a:p>
        </p:txBody>
      </p:sp>
      <p:sp>
        <p:nvSpPr>
          <p:cNvPr id="70" name="文本框 69"/>
          <p:cNvSpPr txBox="1"/>
          <p:nvPr/>
        </p:nvSpPr>
        <p:spPr>
          <a:xfrm>
            <a:off x="1011556" y="2525732"/>
            <a:ext cx="85279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5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任意多边形: 形状 71"/>
          <p:cNvSpPr/>
          <p:nvPr/>
        </p:nvSpPr>
        <p:spPr>
          <a:xfrm>
            <a:off x="3172897" y="6014047"/>
            <a:ext cx="9022345" cy="855250"/>
          </a:xfrm>
          <a:custGeom>
            <a:avLst/>
            <a:gdLst>
              <a:gd name="connsiteX0" fmla="*/ 8525676 w 8525676"/>
              <a:gd name="connsiteY0" fmla="*/ 0 h 808170"/>
              <a:gd name="connsiteX1" fmla="*/ 8525676 w 8525676"/>
              <a:gd name="connsiteY1" fmla="*/ 808170 h 808170"/>
              <a:gd name="connsiteX2" fmla="*/ 0 w 8525676"/>
              <a:gd name="connsiteY2" fmla="*/ 808170 h 808170"/>
              <a:gd name="connsiteX3" fmla="*/ 2454 w 8525676"/>
              <a:gd name="connsiteY3" fmla="*/ 805926 h 808170"/>
              <a:gd name="connsiteX4" fmla="*/ 8525675 w 8525676"/>
              <a:gd name="connsiteY4" fmla="*/ 805926 h 808170"/>
              <a:gd name="connsiteX5" fmla="*/ 8525675 w 8525676"/>
              <a:gd name="connsiteY5" fmla="*/ 510828 h 808170"/>
              <a:gd name="connsiteX6" fmla="*/ 8380483 w 8525676"/>
              <a:gd name="connsiteY6" fmla="*/ 522364 h 808170"/>
              <a:gd name="connsiteX7" fmla="*/ 2940819 w 8525676"/>
              <a:gd name="connsiteY7" fmla="*/ 551588 h 808170"/>
              <a:gd name="connsiteX8" fmla="*/ 1319282 w 8525676"/>
              <a:gd name="connsiteY8" fmla="*/ 457914 h 808170"/>
              <a:gd name="connsiteX9" fmla="*/ 939969 w 8525676"/>
              <a:gd name="connsiteY9" fmla="*/ 428261 h 808170"/>
              <a:gd name="connsiteX10" fmla="*/ 1157722 w 8525676"/>
              <a:gd name="connsiteY10" fmla="*/ 443231 h 808170"/>
              <a:gd name="connsiteX11" fmla="*/ 4760645 w 8525676"/>
              <a:gd name="connsiteY11" fmla="*/ 425382 h 808170"/>
              <a:gd name="connsiteX12" fmla="*/ 8321497 w 8525676"/>
              <a:gd name="connsiteY12" fmla="*/ 37890 h 8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25676" h="808170">
                <a:moveTo>
                  <a:pt x="8525676" y="0"/>
                </a:moveTo>
                <a:lnTo>
                  <a:pt x="8525676" y="808170"/>
                </a:lnTo>
                <a:lnTo>
                  <a:pt x="0" y="808170"/>
                </a:lnTo>
                <a:lnTo>
                  <a:pt x="2454" y="805926"/>
                </a:lnTo>
                <a:lnTo>
                  <a:pt x="8525675" y="805926"/>
                </a:lnTo>
                <a:lnTo>
                  <a:pt x="8525675" y="510828"/>
                </a:lnTo>
                <a:lnTo>
                  <a:pt x="8380483" y="522364"/>
                </a:lnTo>
                <a:cubicBezTo>
                  <a:pt x="6935336" y="626894"/>
                  <a:pt x="5026146" y="644690"/>
                  <a:pt x="2940819" y="551588"/>
                </a:cubicBezTo>
                <a:cubicBezTo>
                  <a:pt x="2384730" y="526761"/>
                  <a:pt x="1842439" y="495223"/>
                  <a:pt x="1319282" y="457914"/>
                </a:cubicBezTo>
                <a:lnTo>
                  <a:pt x="939969" y="428261"/>
                </a:lnTo>
                <a:lnTo>
                  <a:pt x="1157722" y="443231"/>
                </a:lnTo>
                <a:cubicBezTo>
                  <a:pt x="2193475" y="502064"/>
                  <a:pt x="3433834" y="500456"/>
                  <a:pt x="4760645" y="425382"/>
                </a:cubicBezTo>
                <a:cubicBezTo>
                  <a:pt x="6087457" y="350308"/>
                  <a:pt x="7312307" y="212430"/>
                  <a:pt x="8321497" y="37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74" name="任意多边形: 形状 73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6D88EC-7815-7001-73D6-AB458AC61D9C}"/>
              </a:ext>
            </a:extLst>
          </p:cNvPr>
          <p:cNvGrpSpPr/>
          <p:nvPr/>
        </p:nvGrpSpPr>
        <p:grpSpPr>
          <a:xfrm>
            <a:off x="2017982" y="2124923"/>
            <a:ext cx="3526972" cy="1547837"/>
            <a:chOff x="4909614" y="3165640"/>
            <a:chExt cx="3526972" cy="154783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D31537-D07C-7A54-4EB6-A836E146235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909614" y="3327556"/>
              <a:ext cx="1329211" cy="13295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864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8427AAC-AD7C-08CC-DF7B-CAF6FBC9323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578395" y="3236150"/>
              <a:ext cx="1477327" cy="147732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60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目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7B1DD54-DCB6-81E5-AEED-CEEEB3338FF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357937" y="3336625"/>
              <a:ext cx="1273426" cy="12741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828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计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B0ADBB6-C21E-F5A6-207E-B5C16F98ABC7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959259" y="3165640"/>
              <a:ext cx="1477327" cy="147732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60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划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C0A37804-4B5F-4C19-980D-675496F59F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3887">
            <a:off x="-1742532" y="-4886501"/>
            <a:ext cx="15039914" cy="15039914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2074674" y="1346200"/>
          <a:ext cx="8042650" cy="4418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61074" y="404813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资金来源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grpSp>
        <p:nvGrpSpPr>
          <p:cNvPr id="5" name="组合 4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6" name="任意多边形: 形状 5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5252185" y="2711631"/>
            <a:ext cx="1687630" cy="16876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809231" y="937476"/>
            <a:ext cx="2013946" cy="276999"/>
            <a:chOff x="9193994" y="1406974"/>
            <a:chExt cx="2013946" cy="276999"/>
          </a:xfrm>
        </p:grpSpPr>
        <p:sp>
          <p:nvSpPr>
            <p:cNvPr id="12" name="文本框 11"/>
            <p:cNvSpPr txBox="1"/>
            <p:nvPr/>
          </p:nvSpPr>
          <p:spPr>
            <a:xfrm>
              <a:off x="9193994" y="1406974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已获资金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361554" y="1406974"/>
              <a:ext cx="84638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0.5</a:t>
              </a:r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50731" y="2617056"/>
            <a:ext cx="1943413" cy="276999"/>
            <a:chOff x="9193994" y="2219638"/>
            <a:chExt cx="1943413" cy="276999"/>
          </a:xfrm>
        </p:grpSpPr>
        <p:sp>
          <p:nvSpPr>
            <p:cNvPr id="13" name="文本框 12"/>
            <p:cNvSpPr txBox="1"/>
            <p:nvPr/>
          </p:nvSpPr>
          <p:spPr>
            <a:xfrm>
              <a:off x="9193994" y="2219638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自筹资金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361554" y="2219638"/>
              <a:ext cx="77585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08</a:t>
              </a:r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99372" y="5106305"/>
            <a:ext cx="1943413" cy="276999"/>
            <a:chOff x="9193994" y="2493958"/>
            <a:chExt cx="1943413" cy="276999"/>
          </a:xfrm>
        </p:grpSpPr>
        <p:sp>
          <p:nvSpPr>
            <p:cNvPr id="14" name="文本框 13"/>
            <p:cNvSpPr txBox="1"/>
            <p:nvPr/>
          </p:nvSpPr>
          <p:spPr>
            <a:xfrm>
              <a:off x="9193994" y="2493958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长期借款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361554" y="2493958"/>
              <a:ext cx="77585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00</a:t>
              </a:r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367885" y="4955792"/>
            <a:ext cx="1786319" cy="276999"/>
            <a:chOff x="9193994" y="2768278"/>
            <a:chExt cx="1786319" cy="276999"/>
          </a:xfrm>
        </p:grpSpPr>
        <p:sp>
          <p:nvSpPr>
            <p:cNvPr id="15" name="文本框 14"/>
            <p:cNvSpPr txBox="1"/>
            <p:nvPr/>
          </p:nvSpPr>
          <p:spPr>
            <a:xfrm>
              <a:off x="9193994" y="2768278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短期借款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361554" y="2768278"/>
              <a:ext cx="61875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0</a:t>
              </a:r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60984" y="2815113"/>
            <a:ext cx="1943413" cy="276999"/>
            <a:chOff x="9193994" y="3042598"/>
            <a:chExt cx="1943413" cy="276999"/>
          </a:xfrm>
        </p:grpSpPr>
        <p:sp>
          <p:nvSpPr>
            <p:cNvPr id="16" name="文本框 15"/>
            <p:cNvSpPr txBox="1"/>
            <p:nvPr/>
          </p:nvSpPr>
          <p:spPr>
            <a:xfrm>
              <a:off x="9193994" y="3042598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公益创投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361554" y="3042598"/>
              <a:ext cx="77585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05</a:t>
              </a:r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万元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30502" y="1378783"/>
            <a:ext cx="1943413" cy="276999"/>
            <a:chOff x="9193994" y="3316918"/>
            <a:chExt cx="1943413" cy="276999"/>
          </a:xfrm>
        </p:grpSpPr>
        <p:sp>
          <p:nvSpPr>
            <p:cNvPr id="17" name="文本框 16"/>
            <p:cNvSpPr txBox="1"/>
            <p:nvPr/>
          </p:nvSpPr>
          <p:spPr>
            <a:xfrm>
              <a:off x="9193994" y="3316918"/>
              <a:ext cx="92333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政府补贴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361554" y="3316918"/>
              <a:ext cx="77585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00</a:t>
              </a:r>
              <a:r>
                <a:rPr lang="zh-CN" altLang="en-US">
                  <a:solidFill>
                    <a:schemeClr val="accent1">
                      <a:lumMod val="50000"/>
                    </a:schemeClr>
                  </a:solidFill>
                  <a:effectLst/>
                  <a:latin typeface="+mj-ea"/>
                  <a:ea typeface="+mj-ea"/>
                </a:rPr>
                <a:t>万元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 flipH="1">
            <a:off x="6809231" y="1281578"/>
            <a:ext cx="1980283" cy="0"/>
          </a:xfrm>
          <a:prstGeom prst="line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266484" y="1281578"/>
            <a:ext cx="542747" cy="230273"/>
          </a:xfrm>
          <a:prstGeom prst="line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8650731" y="2981855"/>
            <a:ext cx="1980283" cy="0"/>
          </a:xfrm>
          <a:prstGeom prst="line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8107984" y="2981855"/>
            <a:ext cx="542747" cy="230273"/>
          </a:xfrm>
          <a:prstGeom prst="line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7799372" y="5449167"/>
            <a:ext cx="1980283" cy="0"/>
          </a:xfrm>
          <a:prstGeom prst="line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7256625" y="5218894"/>
            <a:ext cx="542747" cy="230273"/>
          </a:xfrm>
          <a:prstGeom prst="line">
            <a:avLst/>
          </a:prstGeom>
          <a:ln w="63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 flipH="1">
            <a:off x="1481811" y="3178084"/>
            <a:ext cx="2523030" cy="230273"/>
            <a:chOff x="1193136" y="3343868"/>
            <a:chExt cx="2523030" cy="230273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1735883" y="3343868"/>
              <a:ext cx="1980283" cy="0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193136" y="3343868"/>
              <a:ext cx="542747" cy="230273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 flipH="1">
            <a:off x="2264778" y="1738835"/>
            <a:ext cx="2523030" cy="230273"/>
            <a:chOff x="1193136" y="3343868"/>
            <a:chExt cx="2523030" cy="230273"/>
          </a:xfrm>
        </p:grpSpPr>
        <p:cxnSp>
          <p:nvCxnSpPr>
            <p:cNvPr id="46" name="直接连接符 45"/>
            <p:cNvCxnSpPr/>
            <p:nvPr/>
          </p:nvCxnSpPr>
          <p:spPr>
            <a:xfrm flipH="1">
              <a:off x="1735883" y="3343868"/>
              <a:ext cx="1980283" cy="0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93136" y="3343868"/>
              <a:ext cx="542747" cy="230273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flipH="1" flipV="1">
            <a:off x="2142620" y="5088068"/>
            <a:ext cx="2523030" cy="230273"/>
            <a:chOff x="1193136" y="3343868"/>
            <a:chExt cx="2523030" cy="230273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1735883" y="3343868"/>
              <a:ext cx="1980283" cy="0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1193136" y="3343868"/>
              <a:ext cx="542747" cy="230273"/>
            </a:xfrm>
            <a:prstGeom prst="line">
              <a:avLst/>
            </a:prstGeom>
            <a:ln w="63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738E8C3-8805-E9EC-DB2B-24AC836956FB}"/>
              </a:ext>
            </a:extLst>
          </p:cNvPr>
          <p:cNvSpPr txBox="1"/>
          <p:nvPr/>
        </p:nvSpPr>
        <p:spPr>
          <a:xfrm>
            <a:off x="5839520" y="3401558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资金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02919874"/>
              </p:ext>
            </p:extLst>
          </p:nvPr>
        </p:nvGraphicFramePr>
        <p:xfrm>
          <a:off x="1127125" y="1219977"/>
          <a:ext cx="9937750" cy="5414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61074" y="404813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利润预测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514600" y="4298221"/>
            <a:ext cx="175368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00.00</a:t>
            </a: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万元</a:t>
            </a:r>
            <a:endParaRPr lang="zh-CN" altLang="en-US" sz="320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6000" y="999375"/>
            <a:ext cx="203260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002.02</a:t>
            </a: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万元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38400" y="2769141"/>
            <a:ext cx="175368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20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00.70</a:t>
            </a: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万元</a:t>
            </a:r>
          </a:p>
        </p:txBody>
      </p:sp>
      <p:sp>
        <p:nvSpPr>
          <p:cNvPr id="12" name="文本框 11" hidden="1"/>
          <p:cNvSpPr txBox="1"/>
          <p:nvPr/>
        </p:nvSpPr>
        <p:spPr>
          <a:xfrm>
            <a:off x="2934970" y="1731010"/>
            <a:ext cx="4177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利润可持续</a:t>
            </a:r>
          </a:p>
        </p:txBody>
      </p:sp>
      <p:grpSp>
        <p:nvGrpSpPr>
          <p:cNvPr id="25" name="组合 24"/>
          <p:cNvGrpSpPr/>
          <p:nvPr/>
        </p:nvGrpSpPr>
        <p:grpSpPr>
          <a:xfrm rot="379971">
            <a:off x="2371217" y="944892"/>
            <a:ext cx="5020691" cy="2009399"/>
            <a:chOff x="741500" y="1727075"/>
            <a:chExt cx="11401758" cy="4563255"/>
          </a:xfrm>
          <a:gradFill>
            <a:gsLst>
              <a:gs pos="0">
                <a:schemeClr val="accent1"/>
              </a:gs>
              <a:gs pos="43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effectLst>
            <a:outerShdw blurRad="241300" dist="241300" dir="2700000" algn="tl" rotWithShape="0">
              <a:schemeClr val="accent1">
                <a:lumMod val="50000"/>
                <a:alpha val="20000"/>
              </a:schemeClr>
            </a:outerShdw>
          </a:effectLst>
        </p:grpSpPr>
        <p:sp>
          <p:nvSpPr>
            <p:cNvPr id="26" name="等腰三角形 25"/>
            <p:cNvSpPr/>
            <p:nvPr/>
          </p:nvSpPr>
          <p:spPr>
            <a:xfrm rot="2307390">
              <a:off x="10254305" y="1727075"/>
              <a:ext cx="1888953" cy="1159784"/>
            </a:xfrm>
            <a:prstGeom prst="triangle">
              <a:avLst/>
            </a:prstGeom>
            <a:grp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1"/>
            <p:cNvSpPr/>
            <p:nvPr/>
          </p:nvSpPr>
          <p:spPr>
            <a:xfrm>
              <a:off x="741500" y="2378761"/>
              <a:ext cx="10504856" cy="3911569"/>
            </a:xfrm>
            <a:custGeom>
              <a:avLst/>
              <a:gdLst>
                <a:gd name="connsiteX0" fmla="*/ 0 w 10124000"/>
                <a:gd name="connsiteY0" fmla="*/ 0 h 757760"/>
                <a:gd name="connsiteX1" fmla="*/ 10124000 w 10124000"/>
                <a:gd name="connsiteY1" fmla="*/ 0 h 757760"/>
                <a:gd name="connsiteX2" fmla="*/ 10124000 w 10124000"/>
                <a:gd name="connsiteY2" fmla="*/ 757760 h 757760"/>
                <a:gd name="connsiteX3" fmla="*/ 0 w 10124000"/>
                <a:gd name="connsiteY3" fmla="*/ 757760 h 757760"/>
                <a:gd name="connsiteX4" fmla="*/ 0 w 10124000"/>
                <a:gd name="connsiteY4" fmla="*/ 0 h 757760"/>
                <a:gd name="connsiteX0-1" fmla="*/ 0 w 10124000"/>
                <a:gd name="connsiteY0-2" fmla="*/ 3526972 h 4284732"/>
                <a:gd name="connsiteX1-3" fmla="*/ 9092035 w 10124000"/>
                <a:gd name="connsiteY1-4" fmla="*/ 0 h 4284732"/>
                <a:gd name="connsiteX2-5" fmla="*/ 10124000 w 10124000"/>
                <a:gd name="connsiteY2-6" fmla="*/ 4284732 h 4284732"/>
                <a:gd name="connsiteX3-7" fmla="*/ 0 w 10124000"/>
                <a:gd name="connsiteY3-8" fmla="*/ 4284732 h 4284732"/>
                <a:gd name="connsiteX4-9" fmla="*/ 0 w 10124000"/>
                <a:gd name="connsiteY4-10" fmla="*/ 3526972 h 4284732"/>
                <a:gd name="connsiteX0-11" fmla="*/ 0 w 9653738"/>
                <a:gd name="connsiteY0-12" fmla="*/ 3526972 h 4284732"/>
                <a:gd name="connsiteX1-13" fmla="*/ 9092035 w 9653738"/>
                <a:gd name="connsiteY1-14" fmla="*/ 0 h 4284732"/>
                <a:gd name="connsiteX2-15" fmla="*/ 9653738 w 9653738"/>
                <a:gd name="connsiteY2-16" fmla="*/ 535692 h 4284732"/>
                <a:gd name="connsiteX3-17" fmla="*/ 0 w 9653738"/>
                <a:gd name="connsiteY3-18" fmla="*/ 4284732 h 4284732"/>
                <a:gd name="connsiteX4-19" fmla="*/ 0 w 9653738"/>
                <a:gd name="connsiteY4-20" fmla="*/ 3526972 h 4284732"/>
                <a:gd name="connsiteX0-21" fmla="*/ 0 w 9653738"/>
                <a:gd name="connsiteY0-22" fmla="*/ 4284732 h 4284732"/>
                <a:gd name="connsiteX1-23" fmla="*/ 9092035 w 9653738"/>
                <a:gd name="connsiteY1-24" fmla="*/ 0 h 4284732"/>
                <a:gd name="connsiteX2-25" fmla="*/ 9653738 w 9653738"/>
                <a:gd name="connsiteY2-26" fmla="*/ 535692 h 4284732"/>
                <a:gd name="connsiteX3-27" fmla="*/ 0 w 9653738"/>
                <a:gd name="connsiteY3-28" fmla="*/ 4284732 h 4284732"/>
                <a:gd name="connsiteX0-29" fmla="*/ 0 w 9209601"/>
                <a:gd name="connsiteY0-30" fmla="*/ 4376172 h 4376172"/>
                <a:gd name="connsiteX1-31" fmla="*/ 8647898 w 9209601"/>
                <a:gd name="connsiteY1-32" fmla="*/ 0 h 4376172"/>
                <a:gd name="connsiteX2-33" fmla="*/ 9209601 w 9209601"/>
                <a:gd name="connsiteY2-34" fmla="*/ 535692 h 4376172"/>
                <a:gd name="connsiteX3-35" fmla="*/ 0 w 9209601"/>
                <a:gd name="connsiteY3-36" fmla="*/ 4376172 h 4376172"/>
                <a:gd name="connsiteX0-37" fmla="*/ 0 w 9209601"/>
                <a:gd name="connsiteY0-38" fmla="*/ 4376172 h 4376172"/>
                <a:gd name="connsiteX1-39" fmla="*/ 8647898 w 9209601"/>
                <a:gd name="connsiteY1-40" fmla="*/ 0 h 4376172"/>
                <a:gd name="connsiteX2-41" fmla="*/ 9209601 w 9209601"/>
                <a:gd name="connsiteY2-42" fmla="*/ 535692 h 4376172"/>
                <a:gd name="connsiteX3-43" fmla="*/ 0 w 9209601"/>
                <a:gd name="connsiteY3-44" fmla="*/ 4376172 h 4376172"/>
                <a:gd name="connsiteX0-45" fmla="*/ 0 w 9209601"/>
                <a:gd name="connsiteY0-46" fmla="*/ 4376172 h 4376172"/>
                <a:gd name="connsiteX1-47" fmla="*/ 8647898 w 9209601"/>
                <a:gd name="connsiteY1-48" fmla="*/ 0 h 4376172"/>
                <a:gd name="connsiteX2-49" fmla="*/ 9209601 w 9209601"/>
                <a:gd name="connsiteY2-50" fmla="*/ 535692 h 4376172"/>
                <a:gd name="connsiteX3-51" fmla="*/ 0 w 9209601"/>
                <a:gd name="connsiteY3-52" fmla="*/ 4376172 h 4376172"/>
                <a:gd name="connsiteX0-53" fmla="*/ 0 w 9209601"/>
                <a:gd name="connsiteY0-54" fmla="*/ 4376172 h 4376172"/>
                <a:gd name="connsiteX1-55" fmla="*/ 8647898 w 9209601"/>
                <a:gd name="connsiteY1-56" fmla="*/ 0 h 4376172"/>
                <a:gd name="connsiteX2-57" fmla="*/ 9209601 w 9209601"/>
                <a:gd name="connsiteY2-58" fmla="*/ 535692 h 4376172"/>
                <a:gd name="connsiteX3-59" fmla="*/ 0 w 9209601"/>
                <a:gd name="connsiteY3-60" fmla="*/ 4376172 h 4376172"/>
                <a:gd name="connsiteX0-61" fmla="*/ 0 w 9209601"/>
                <a:gd name="connsiteY0-62" fmla="*/ 4376172 h 4376172"/>
                <a:gd name="connsiteX1-63" fmla="*/ 8647898 w 9209601"/>
                <a:gd name="connsiteY1-64" fmla="*/ 0 h 4376172"/>
                <a:gd name="connsiteX2-65" fmla="*/ 9209601 w 9209601"/>
                <a:gd name="connsiteY2-66" fmla="*/ 535692 h 4376172"/>
                <a:gd name="connsiteX3-67" fmla="*/ 0 w 9209601"/>
                <a:gd name="connsiteY3-68" fmla="*/ 4376172 h 4376172"/>
                <a:gd name="connsiteX0-69" fmla="*/ 0 w 9209601"/>
                <a:gd name="connsiteY0-70" fmla="*/ 4376172 h 4376172"/>
                <a:gd name="connsiteX1-71" fmla="*/ 8647898 w 9209601"/>
                <a:gd name="connsiteY1-72" fmla="*/ 0 h 4376172"/>
                <a:gd name="connsiteX2-73" fmla="*/ 9209601 w 9209601"/>
                <a:gd name="connsiteY2-74" fmla="*/ 535692 h 4376172"/>
                <a:gd name="connsiteX3-75" fmla="*/ 0 w 9209601"/>
                <a:gd name="connsiteY3-76" fmla="*/ 4376172 h 4376172"/>
                <a:gd name="connsiteX0-77" fmla="*/ 0 w 9209601"/>
                <a:gd name="connsiteY0-78" fmla="*/ 4376172 h 4376172"/>
                <a:gd name="connsiteX1-79" fmla="*/ 8647898 w 9209601"/>
                <a:gd name="connsiteY1-80" fmla="*/ 0 h 4376172"/>
                <a:gd name="connsiteX2-81" fmla="*/ 9209601 w 9209601"/>
                <a:gd name="connsiteY2-82" fmla="*/ 535692 h 4376172"/>
                <a:gd name="connsiteX3-83" fmla="*/ 0 w 9209601"/>
                <a:gd name="connsiteY3-84" fmla="*/ 4376172 h 4376172"/>
                <a:gd name="connsiteX0-85" fmla="*/ 0 w 10334012"/>
                <a:gd name="connsiteY0-86" fmla="*/ 4359096 h 4359096"/>
                <a:gd name="connsiteX1-87" fmla="*/ 9772309 w 10334012"/>
                <a:gd name="connsiteY1-88" fmla="*/ 0 h 4359096"/>
                <a:gd name="connsiteX2-89" fmla="*/ 10334012 w 10334012"/>
                <a:gd name="connsiteY2-90" fmla="*/ 535692 h 4359096"/>
                <a:gd name="connsiteX3-91" fmla="*/ 0 w 10334012"/>
                <a:gd name="connsiteY3-92" fmla="*/ 4359096 h 4359096"/>
                <a:gd name="connsiteX0-93" fmla="*/ 0 w 10334012"/>
                <a:gd name="connsiteY0-94" fmla="*/ 4359096 h 4359096"/>
                <a:gd name="connsiteX1-95" fmla="*/ 9772309 w 10334012"/>
                <a:gd name="connsiteY1-96" fmla="*/ 0 h 4359096"/>
                <a:gd name="connsiteX2-97" fmla="*/ 10334012 w 10334012"/>
                <a:gd name="connsiteY2-98" fmla="*/ 535692 h 4359096"/>
                <a:gd name="connsiteX3-99" fmla="*/ 0 w 10334012"/>
                <a:gd name="connsiteY3-100" fmla="*/ 4359096 h 4359096"/>
                <a:gd name="connsiteX0-101" fmla="*/ 0 w 10334012"/>
                <a:gd name="connsiteY0-102" fmla="*/ 4359096 h 4364899"/>
                <a:gd name="connsiteX1-103" fmla="*/ 9772309 w 10334012"/>
                <a:gd name="connsiteY1-104" fmla="*/ 0 h 4364899"/>
                <a:gd name="connsiteX2-105" fmla="*/ 10334012 w 10334012"/>
                <a:gd name="connsiteY2-106" fmla="*/ 535692 h 4364899"/>
                <a:gd name="connsiteX3-107" fmla="*/ 0 w 10334012"/>
                <a:gd name="connsiteY3-108" fmla="*/ 4359096 h 4364899"/>
                <a:gd name="connsiteX0-109" fmla="*/ 0 w 10334012"/>
                <a:gd name="connsiteY0-110" fmla="*/ 4359096 h 4382725"/>
                <a:gd name="connsiteX1-111" fmla="*/ 9772309 w 10334012"/>
                <a:gd name="connsiteY1-112" fmla="*/ 0 h 4382725"/>
                <a:gd name="connsiteX2-113" fmla="*/ 10334012 w 10334012"/>
                <a:gd name="connsiteY2-114" fmla="*/ 535692 h 4382725"/>
                <a:gd name="connsiteX3-115" fmla="*/ 0 w 10334012"/>
                <a:gd name="connsiteY3-116" fmla="*/ 4359096 h 4382725"/>
                <a:gd name="connsiteX0-117" fmla="*/ 0 w 10334012"/>
                <a:gd name="connsiteY0-118" fmla="*/ 4359096 h 4382725"/>
                <a:gd name="connsiteX1-119" fmla="*/ 9772309 w 10334012"/>
                <a:gd name="connsiteY1-120" fmla="*/ 0 h 4382725"/>
                <a:gd name="connsiteX2-121" fmla="*/ 10334012 w 10334012"/>
                <a:gd name="connsiteY2-122" fmla="*/ 535692 h 4382725"/>
                <a:gd name="connsiteX3-123" fmla="*/ 0 w 10334012"/>
                <a:gd name="connsiteY3-124" fmla="*/ 4359096 h 43827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4012" h="4382725">
                  <a:moveTo>
                    <a:pt x="0" y="4359096"/>
                  </a:moveTo>
                  <a:cubicBezTo>
                    <a:pt x="4203308" y="4216564"/>
                    <a:pt x="7294625" y="2921764"/>
                    <a:pt x="9772309" y="0"/>
                  </a:cubicBezTo>
                  <a:lnTo>
                    <a:pt x="10334012" y="535692"/>
                  </a:lnTo>
                  <a:cubicBezTo>
                    <a:pt x="8439802" y="2769440"/>
                    <a:pt x="4574467" y="4614122"/>
                    <a:pt x="0" y="4359096"/>
                  </a:cubicBezTo>
                  <a:close/>
                </a:path>
              </a:pathLst>
            </a:custGeom>
            <a:grp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29" name="任意多边形: 形状 28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38E318-2591-8FC6-17ED-93D5E9C6A60E}"/>
              </a:ext>
            </a:extLst>
          </p:cNvPr>
          <p:cNvSpPr txBox="1"/>
          <p:nvPr/>
        </p:nvSpPr>
        <p:spPr>
          <a:xfrm>
            <a:off x="2514600" y="1527156"/>
            <a:ext cx="256480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利润可持续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05200"/>
            <a:ext cx="12192002" cy="6858000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82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 rot="480021" flipH="1" flipV="1">
            <a:off x="14634658" y="1251374"/>
            <a:ext cx="134312" cy="46470"/>
          </a:xfrm>
          <a:custGeom>
            <a:avLst/>
            <a:gdLst>
              <a:gd name="connsiteX0" fmla="*/ 0 w 134312"/>
              <a:gd name="connsiteY0" fmla="*/ 46470 h 46470"/>
              <a:gd name="connsiteX1" fmla="*/ 134312 w 134312"/>
              <a:gd name="connsiteY1" fmla="*/ 0 h 46470"/>
              <a:gd name="connsiteX2" fmla="*/ 94425 w 134312"/>
              <a:gd name="connsiteY2" fmla="*/ 31721 h 4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312" h="46470">
                <a:moveTo>
                  <a:pt x="0" y="46470"/>
                </a:moveTo>
                <a:lnTo>
                  <a:pt x="134312" y="0"/>
                </a:lnTo>
                <a:lnTo>
                  <a:pt x="94425" y="31721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-116732" y="4980557"/>
            <a:ext cx="12315217" cy="233464"/>
          </a:xfrm>
          <a:custGeom>
            <a:avLst/>
            <a:gdLst>
              <a:gd name="connsiteX0" fmla="*/ 0 w 12315217"/>
              <a:gd name="connsiteY0" fmla="*/ 233464 h 233464"/>
              <a:gd name="connsiteX1" fmla="*/ 3696511 w 12315217"/>
              <a:gd name="connsiteY1" fmla="*/ 214008 h 233464"/>
              <a:gd name="connsiteX2" fmla="*/ 6128426 w 12315217"/>
              <a:gd name="connsiteY2" fmla="*/ 77821 h 233464"/>
              <a:gd name="connsiteX3" fmla="*/ 9299643 w 12315217"/>
              <a:gd name="connsiteY3" fmla="*/ 0 h 233464"/>
              <a:gd name="connsiteX4" fmla="*/ 12315217 w 12315217"/>
              <a:gd name="connsiteY4" fmla="*/ 77821 h 23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15217" h="233464">
                <a:moveTo>
                  <a:pt x="0" y="233464"/>
                </a:moveTo>
                <a:lnTo>
                  <a:pt x="3696511" y="214008"/>
                </a:lnTo>
                <a:cubicBezTo>
                  <a:pt x="4717915" y="188067"/>
                  <a:pt x="5194571" y="113489"/>
                  <a:pt x="6128426" y="77821"/>
                </a:cubicBezTo>
                <a:cubicBezTo>
                  <a:pt x="7062281" y="42153"/>
                  <a:pt x="8268511" y="0"/>
                  <a:pt x="9299643" y="0"/>
                </a:cubicBezTo>
                <a:cubicBezTo>
                  <a:pt x="10330775" y="0"/>
                  <a:pt x="11322996" y="38910"/>
                  <a:pt x="12315217" y="77821"/>
                </a:cubicBezTo>
              </a:path>
            </a:pathLst>
          </a:custGeom>
          <a:noFill/>
          <a:ln w="190500">
            <a:gradFill>
              <a:gsLst>
                <a:gs pos="30000">
                  <a:schemeClr val="accent1"/>
                </a:gs>
                <a:gs pos="0">
                  <a:schemeClr val="accent2"/>
                </a:gs>
                <a:gs pos="64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0"/>
            </a:gradFill>
          </a:ln>
          <a:effectLst>
            <a:outerShdw blurRad="101600" dist="254000" dir="5400000" algn="t" rotWithShape="0">
              <a:schemeClr val="accent1">
                <a:lumMod val="5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67759" y="1590757"/>
            <a:ext cx="106439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2023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67759" y="2053572"/>
            <a:ext cx="2081610" cy="13014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ym typeface="+mn-ea"/>
              </a:rPr>
              <a:t>加大投入资金与人员研发，</a:t>
            </a:r>
            <a:r>
              <a:rPr lang="zh-CN" altLang="en-US" dirty="0">
                <a:latin typeface="+mj-ea"/>
                <a:ea typeface="+mj-ea"/>
                <a:sym typeface="+mn-ea"/>
              </a:rPr>
              <a:t>研制可利用</a:t>
            </a:r>
            <a:r>
              <a:rPr lang="zh-CN" altLang="en-US">
                <a:latin typeface="+mj-ea"/>
                <a:ea typeface="+mj-ea"/>
                <a:sym typeface="+mn-ea"/>
              </a:rPr>
              <a:t>多种秸咖啡为</a:t>
            </a:r>
            <a:r>
              <a:rPr lang="zh-CN" altLang="en-US" dirty="0">
                <a:latin typeface="+mj-ea"/>
                <a:ea typeface="+mj-ea"/>
                <a:sym typeface="+mn-ea"/>
              </a:rPr>
              <a:t>原料</a:t>
            </a:r>
            <a:r>
              <a:rPr lang="zh-CN" altLang="en-US">
                <a:latin typeface="+mj-ea"/>
                <a:ea typeface="+mj-ea"/>
                <a:sym typeface="+mn-ea"/>
              </a:rPr>
              <a:t>的新型咖啡复合材料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pic>
        <p:nvPicPr>
          <p:cNvPr id="42" name="图片 41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7759" y="3583179"/>
            <a:ext cx="2124448" cy="115898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653261" y="1638381"/>
            <a:ext cx="0" cy="352800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3648086" y="1590757"/>
            <a:ext cx="106439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2024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648086" y="2053572"/>
            <a:ext cx="2081610" cy="9690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ym typeface="+mn-ea"/>
              </a:rPr>
              <a:t>拓宽合作渠道，签订合作协议，</a:t>
            </a:r>
            <a:r>
              <a:rPr lang="zh-CN" altLang="en-US">
                <a:latin typeface="+mj-ea"/>
                <a:ea typeface="+mj-ea"/>
                <a:sym typeface="+mn-ea"/>
              </a:rPr>
              <a:t>解决产品去向问题</a:t>
            </a:r>
            <a:endParaRPr lang="zh-CN" altLang="en-US" dirty="0">
              <a:latin typeface="+mj-ea"/>
              <a:ea typeface="+mj-ea"/>
              <a:sym typeface="+mn-ea"/>
            </a:endParaRPr>
          </a:p>
        </p:txBody>
      </p:sp>
      <p:pic>
        <p:nvPicPr>
          <p:cNvPr id="48" name="图片 47" descr="3c670571f22cbab3-c0d15de948651440-c94e85f74a6c2e8951e1081c581a2c07(1)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8086" y="3583179"/>
            <a:ext cx="2124448" cy="1158983"/>
          </a:xfrm>
          <a:prstGeom prst="rect">
            <a:avLst/>
          </a:prstGeom>
        </p:spPr>
      </p:pic>
      <p:cxnSp>
        <p:nvCxnSpPr>
          <p:cNvPr id="45" name="直接连接符 44"/>
          <p:cNvCxnSpPr/>
          <p:nvPr/>
        </p:nvCxnSpPr>
        <p:spPr>
          <a:xfrm>
            <a:off x="3533588" y="1638381"/>
            <a:ext cx="0" cy="352800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6528413" y="1590757"/>
            <a:ext cx="106439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2025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528413" y="2053572"/>
            <a:ext cx="2081610" cy="13014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latin typeface="+mj-ea"/>
                <a:ea typeface="+mj-ea"/>
                <a:sym typeface="+mn-ea"/>
              </a:rPr>
              <a:t>引入咖啡打印</a:t>
            </a:r>
            <a:r>
              <a:rPr lang="zh-CN" altLang="en-US" dirty="0">
                <a:latin typeface="+mj-ea"/>
                <a:ea typeface="+mj-ea"/>
                <a:sym typeface="+mn-ea"/>
              </a:rPr>
              <a:t>技术</a:t>
            </a:r>
            <a:r>
              <a:rPr lang="zh-CN" altLang="en-US" dirty="0">
                <a:sym typeface="+mn-ea"/>
              </a:rPr>
              <a:t>，使复合材料应用于多个领域，并获得高新技术企业的认定</a:t>
            </a:r>
          </a:p>
        </p:txBody>
      </p:sp>
      <p:pic>
        <p:nvPicPr>
          <p:cNvPr id="54" name="图片 53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8413" y="3583179"/>
            <a:ext cx="2124448" cy="1158983"/>
          </a:xfrm>
          <a:prstGeom prst="rect">
            <a:avLst/>
          </a:prstGeom>
        </p:spPr>
      </p:pic>
      <p:cxnSp>
        <p:nvCxnSpPr>
          <p:cNvPr id="51" name="直接连接符 50"/>
          <p:cNvCxnSpPr/>
          <p:nvPr/>
        </p:nvCxnSpPr>
        <p:spPr>
          <a:xfrm>
            <a:off x="6413915" y="1638381"/>
            <a:ext cx="0" cy="352800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9408740" y="1590757"/>
            <a:ext cx="106439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2026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9408740" y="2053572"/>
            <a:ext cx="2081610" cy="13014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ym typeface="+mn-ea"/>
              </a:rPr>
              <a:t>加大技术研发，拓宽合作领域和范围，</a:t>
            </a:r>
            <a:r>
              <a:rPr lang="zh-CN" altLang="en-US" dirty="0">
                <a:latin typeface="+mj-ea"/>
                <a:ea typeface="+mj-ea"/>
                <a:sym typeface="+mn-ea"/>
              </a:rPr>
              <a:t>打造成适合于更多行业的创新产品</a:t>
            </a:r>
          </a:p>
        </p:txBody>
      </p:sp>
      <p:pic>
        <p:nvPicPr>
          <p:cNvPr id="60" name="图片 59" descr="abe1eea3ca79fc28-c577ebdcb0f3dbcc-99147f7038fff734762dafc63f38978f(1)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08740" y="3583179"/>
            <a:ext cx="2124448" cy="1158983"/>
          </a:xfrm>
          <a:prstGeom prst="rect">
            <a:avLst/>
          </a:prstGeom>
        </p:spPr>
      </p:pic>
      <p:cxnSp>
        <p:nvCxnSpPr>
          <p:cNvPr id="57" name="直接连接符 56"/>
          <p:cNvCxnSpPr/>
          <p:nvPr/>
        </p:nvCxnSpPr>
        <p:spPr>
          <a:xfrm>
            <a:off x="9294243" y="1638381"/>
            <a:ext cx="0" cy="352800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661074" y="404813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发展规划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4262" y="0"/>
            <a:ext cx="12200525" cy="6858001"/>
            <a:chOff x="0" y="0"/>
            <a:chExt cx="12200525" cy="6858001"/>
          </a:xfrm>
        </p:grpSpPr>
        <p:pic>
          <p:nvPicPr>
            <p:cNvPr id="51" name="图片 50"/>
            <p:cNvPicPr/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6000"/>
                      </a14:imgEffect>
                      <a14:imgEffect>
                        <a14:colorTemperature colorTemp="52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1"/>
            </a:xfrm>
            <a:custGeom>
              <a:avLst/>
              <a:gdLst>
                <a:gd name="connsiteX0" fmla="*/ 0 w 12192000"/>
                <a:gd name="connsiteY0" fmla="*/ 0 h 4722779"/>
                <a:gd name="connsiteX1" fmla="*/ 12192000 w 12192000"/>
                <a:gd name="connsiteY1" fmla="*/ 0 h 4722779"/>
                <a:gd name="connsiteX2" fmla="*/ 12192000 w 12192000"/>
                <a:gd name="connsiteY2" fmla="*/ 4722779 h 4722779"/>
                <a:gd name="connsiteX3" fmla="*/ 0 w 12192000"/>
                <a:gd name="connsiteY3" fmla="*/ 4722779 h 472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4722779">
                  <a:moveTo>
                    <a:pt x="0" y="0"/>
                  </a:moveTo>
                  <a:lnTo>
                    <a:pt x="12192000" y="0"/>
                  </a:lnTo>
                  <a:lnTo>
                    <a:pt x="12192000" y="4722779"/>
                  </a:lnTo>
                  <a:lnTo>
                    <a:pt x="0" y="4722779"/>
                  </a:lnTo>
                  <a:close/>
                </a:path>
              </a:pathLst>
            </a:custGeom>
          </p:spPr>
        </p:pic>
        <p:pic>
          <p:nvPicPr>
            <p:cNvPr id="52" name="Picture 3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0" y="610"/>
              <a:ext cx="12200525" cy="6857390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-6114" y="-199000"/>
            <a:ext cx="12215439" cy="7634292"/>
            <a:chOff x="-6114" y="-199000"/>
            <a:chExt cx="12215439" cy="7634292"/>
          </a:xfrm>
        </p:grpSpPr>
        <p:pic>
          <p:nvPicPr>
            <p:cNvPr id="53" name="Picture 256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-6114" y="-199000"/>
              <a:ext cx="12215439" cy="6858000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8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5" y="-199000"/>
              <a:ext cx="12192000" cy="7634292"/>
            </a:xfrm>
            <a:prstGeom prst="rect">
              <a:avLst/>
            </a:prstGeom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2865212" y="-1768116"/>
            <a:ext cx="6655399" cy="3084950"/>
          </a:xfrm>
          <a:prstGeom prst="rect">
            <a:avLst/>
          </a:prstGeom>
        </p:spPr>
      </p:pic>
      <p:sp>
        <p:nvSpPr>
          <p:cNvPr id="4" name="矩形 3" hidden="1"/>
          <p:cNvSpPr/>
          <p:nvPr/>
        </p:nvSpPr>
        <p:spPr>
          <a:xfrm>
            <a:off x="5172669" y="799465"/>
            <a:ext cx="18466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>
                    <a:alpha val="45000"/>
                  </a:srgbClr>
                </a:solidFill>
              </a14:hiddenFill>
            </a:ext>
          </a:extLst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秸能减排</a:t>
            </a:r>
            <a:r>
              <a:rPr lang="zh-CN" altLang="en-US">
                <a:sym typeface="+mn-ea"/>
              </a:rPr>
              <a:t>塑造未来</a:t>
            </a:r>
            <a:endParaRPr lang="zh-CN" altLang="zh-CN" dirty="0"/>
          </a:p>
        </p:txBody>
      </p:sp>
      <p:grpSp>
        <p:nvGrpSpPr>
          <p:cNvPr id="76" name="组合 75"/>
          <p:cNvGrpSpPr/>
          <p:nvPr/>
        </p:nvGrpSpPr>
        <p:grpSpPr>
          <a:xfrm rot="631094">
            <a:off x="9001552" y="5708678"/>
            <a:ext cx="5707160" cy="2827275"/>
            <a:chOff x="8703674" y="3309790"/>
            <a:chExt cx="5707160" cy="2827275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3674" y="3923647"/>
              <a:ext cx="4775176" cy="2213418"/>
            </a:xfrm>
            <a:prstGeom prst="rect">
              <a:avLst/>
            </a:prstGeom>
          </p:spPr>
        </p:pic>
        <p:grpSp>
          <p:nvGrpSpPr>
            <p:cNvPr id="108" name="组合 107"/>
            <p:cNvGrpSpPr/>
            <p:nvPr/>
          </p:nvGrpSpPr>
          <p:grpSpPr>
            <a:xfrm>
              <a:off x="9430887" y="3309790"/>
              <a:ext cx="4979947" cy="2213418"/>
              <a:chOff x="9430887" y="3309790"/>
              <a:chExt cx="4979947" cy="2213418"/>
            </a:xfrm>
          </p:grpSpPr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635658" y="3309790"/>
                <a:ext cx="4775176" cy="2213418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30887" y="3693756"/>
                <a:ext cx="2005588" cy="929642"/>
              </a:xfrm>
              <a:prstGeom prst="rect">
                <a:avLst/>
              </a:prstGeom>
            </p:spPr>
          </p:pic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0879655" y="4100714"/>
                <a:ext cx="2005588" cy="929642"/>
              </a:xfrm>
              <a:prstGeom prst="rect">
                <a:avLst/>
              </a:prstGeom>
            </p:spPr>
          </p:pic>
        </p:grpSp>
      </p:grpSp>
      <p:grpSp>
        <p:nvGrpSpPr>
          <p:cNvPr id="77" name="组合 76"/>
          <p:cNvGrpSpPr/>
          <p:nvPr/>
        </p:nvGrpSpPr>
        <p:grpSpPr>
          <a:xfrm rot="631094">
            <a:off x="-1786646" y="3257496"/>
            <a:ext cx="4850741" cy="1707578"/>
            <a:chOff x="-3154803" y="4632855"/>
            <a:chExt cx="4850741" cy="1707578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154803" y="4632855"/>
              <a:ext cx="3683889" cy="1707578"/>
            </a:xfrm>
            <a:prstGeom prst="rect">
              <a:avLst/>
            </a:prstGeom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650" y="5319479"/>
              <a:ext cx="2005588" cy="929642"/>
            </a:xfrm>
            <a:prstGeom prst="rect">
              <a:avLst/>
            </a:prstGeom>
          </p:spPr>
        </p:pic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 flipH="1">
            <a:off x="10582499" y="-504194"/>
            <a:ext cx="3683889" cy="1707578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708022" y="5988861"/>
            <a:ext cx="2005588" cy="929642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6222334" y="6284689"/>
            <a:ext cx="3836696" cy="1778408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326311" y="6627182"/>
            <a:ext cx="3836696" cy="1778408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002029" y="6112001"/>
            <a:ext cx="2005588" cy="929642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-1233877" y="6027896"/>
            <a:ext cx="3836696" cy="1778408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 rot="631094">
            <a:off x="1118443" y="2557272"/>
            <a:ext cx="14486236" cy="3068998"/>
            <a:chOff x="9557589" y="4965052"/>
            <a:chExt cx="14486236" cy="3068998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268649" y="4965052"/>
              <a:ext cx="4775176" cy="2213418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589" y="5816465"/>
              <a:ext cx="2005588" cy="929642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578321" y="7104408"/>
              <a:ext cx="2005588" cy="929642"/>
            </a:xfrm>
            <a:prstGeom prst="rect">
              <a:avLst/>
            </a:prstGeom>
          </p:spPr>
        </p:pic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9651732" y="2871618"/>
            <a:ext cx="4775176" cy="2213418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 rot="631094">
            <a:off x="-1621109" y="659994"/>
            <a:ext cx="4775176" cy="3403771"/>
            <a:chOff x="6575174" y="3121961"/>
            <a:chExt cx="4775176" cy="3403771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575174" y="4312314"/>
              <a:ext cx="4775176" cy="2213418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97496" y="3260814"/>
              <a:ext cx="2005588" cy="929642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721606" y="3121961"/>
              <a:ext cx="2005588" cy="929642"/>
            </a:xfrm>
            <a:prstGeom prst="rect">
              <a:avLst/>
            </a:prstGeom>
          </p:spPr>
        </p:pic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4615362" y="-1350621"/>
            <a:ext cx="4775176" cy="2213418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 rot="631094">
            <a:off x="8364894" y="-410615"/>
            <a:ext cx="5352242" cy="2385965"/>
            <a:chOff x="6381037" y="1893772"/>
            <a:chExt cx="5352242" cy="238596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81037" y="1893772"/>
              <a:ext cx="4775176" cy="2213418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38566" y="2585746"/>
              <a:ext cx="2005588" cy="929642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27691" y="3350095"/>
              <a:ext cx="2005588" cy="929642"/>
            </a:xfrm>
            <a:prstGeom prst="rect">
              <a:avLst/>
            </a:prstGeom>
          </p:spPr>
        </p:pic>
      </p:grpSp>
      <p:pic>
        <p:nvPicPr>
          <p:cNvPr id="113" name="Picture 4" descr="查看图片"/>
          <p:cNvPicPr>
            <a:picLocks noChangeAspect="1" noChangeArrowheads="1"/>
          </p:cNvPicPr>
          <p:nvPr/>
        </p:nvPicPr>
        <p:blipFill>
          <a:blip r:embed="rId33" cstate="screen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49675" flipV="1">
            <a:off x="-2092772" y="175437"/>
            <a:ext cx="3940082" cy="463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查看图片"/>
          <p:cNvPicPr>
            <a:picLocks noChangeAspect="1" noChangeArrowheads="1"/>
          </p:cNvPicPr>
          <p:nvPr/>
        </p:nvPicPr>
        <p:blipFill>
          <a:blip r:embed="rId33" cstate="screen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13881">
            <a:off x="11066230" y="-986114"/>
            <a:ext cx="3940082" cy="463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7FF6C27-5C12-B118-1D8D-2C048F66A32C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colorTemperature colorTemp="53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1959537"/>
            <a:ext cx="12190007" cy="812426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9F580001-AB45-7A77-4F1A-8BFB8DF9B45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89485" y="1238751"/>
            <a:ext cx="1505766" cy="15057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9785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EE800EC-B74B-59B4-9FA7-D61115AAAEE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193910" y="1370505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C73C7A0-410D-A4B7-5D25-CCDFF152B29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84025" y="1366796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EB4B1B7-FFE2-EBEE-5966-729EB07CFC7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84615" y="1370505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DA705A4-68AC-D262-63FA-F14E68273F0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391554" y="1366796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造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59B10CA-FC2C-4010-0816-4ED43E8B261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22922" y="1366796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49387F9-9DD3-EF80-3417-A405D11601A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654292" y="1409209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敌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4559CEB-E9F6-54FD-FC15-5629DC29030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445750" y="1366796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咖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5B0AE63-0044-AA13-C52D-FEE7CD04110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234635" y="1341703"/>
            <a:ext cx="1267877" cy="126735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235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啡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47C1A0D-4BF2-E3A2-7E4C-108CCB015B5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56197" y="2305754"/>
            <a:ext cx="1354146" cy="135519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806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成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CBB087-B270-E9E9-018D-2C0DFBF0D45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033241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6DECE78-A936-BE21-6380-3798766A4C0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78592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新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FB4D7DC-04AB-96F5-108E-C807FA55058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497518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世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6B8B13C-8D8A-1DEF-B7A5-08417C9D018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154032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纪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099D6FF-5B36-134C-9F16-FFFCF523C64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944034" y="2305754"/>
            <a:ext cx="1354146" cy="135519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806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超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BEC92FF-C2A6-DC82-F2F2-0F1D05F58B0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702721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级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666A3F7-F2FF-740C-ABBC-4CC923430168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6274824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无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068177-ACAD-B0E1-E0FE-AD126614730A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937807" y="2305754"/>
            <a:ext cx="1354146" cy="135519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806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敌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9B0B067-F12D-8FD9-202F-C1583C16DA9F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7704054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暴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A3AC3A9-86EC-1AA1-6D22-ED04B567AF9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8291934" y="2305754"/>
            <a:ext cx="1354146" cy="135519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806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龙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FAAD477-6505-7550-F5BB-3F42F9CEB0DE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8946311" y="2230463"/>
            <a:ext cx="1505766" cy="15057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9785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B49CE4F-BD1E-2267-7F1C-51A4BB320ACA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9693546" y="2362217"/>
            <a:ext cx="1242258" cy="124225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73">
                <a:gradFill>
                  <a:gsLst>
                    <a:gs pos="29000">
                      <a:schemeClr val="accent1"/>
                    </a:gs>
                    <a:gs pos="55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96012" dist="123444" dir="2699997" algn="tl" rotWithShape="0">
                    <a:schemeClr val="accent1">
                      <a:lumMod val="50000"/>
                      <a:alpha val="24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士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3018912-FF90-13A7-E9BE-688A27289AD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3887">
            <a:off x="-1243590" y="-4075727"/>
            <a:ext cx="15039914" cy="15039914"/>
          </a:xfrm>
          <a:prstGeom prst="round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47377D-0F42-C97D-5D80-99D6188FBC55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咖啡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coffee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875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设计经验丰富，一位热爱生活，热爱美食的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200200" y="2689649"/>
            <a:ext cx="278601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yuangungundekafei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咖啡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/>
          <p:cNvSpPr/>
          <p:nvPr/>
        </p:nvSpPr>
        <p:spPr>
          <a:xfrm>
            <a:off x="689303" y="1989562"/>
            <a:ext cx="2080662" cy="3634199"/>
          </a:xfrm>
          <a:prstGeom prst="roundRect">
            <a:avLst>
              <a:gd name="adj" fmla="val 3451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/>
          <p:cNvSpPr/>
          <p:nvPr/>
        </p:nvSpPr>
        <p:spPr>
          <a:xfrm>
            <a:off x="2880109" y="1989562"/>
            <a:ext cx="2080662" cy="3634199"/>
          </a:xfrm>
          <a:prstGeom prst="roundRect">
            <a:avLst>
              <a:gd name="adj" fmla="val 3451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/>
          <p:cNvSpPr/>
          <p:nvPr/>
        </p:nvSpPr>
        <p:spPr>
          <a:xfrm>
            <a:off x="5070915" y="1989562"/>
            <a:ext cx="2080662" cy="3634199"/>
          </a:xfrm>
          <a:prstGeom prst="roundRect">
            <a:avLst>
              <a:gd name="adj" fmla="val 3451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/>
          <p:cNvSpPr/>
          <p:nvPr/>
        </p:nvSpPr>
        <p:spPr>
          <a:xfrm>
            <a:off x="7261721" y="1989562"/>
            <a:ext cx="2080662" cy="3634199"/>
          </a:xfrm>
          <a:prstGeom prst="roundRect">
            <a:avLst>
              <a:gd name="adj" fmla="val 3451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/>
          <p:cNvSpPr/>
          <p:nvPr/>
        </p:nvSpPr>
        <p:spPr>
          <a:xfrm>
            <a:off x="9452526" y="1989562"/>
            <a:ext cx="2080662" cy="3634199"/>
          </a:xfrm>
          <a:prstGeom prst="roundRect">
            <a:avLst>
              <a:gd name="adj" fmla="val 3451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5">
            <a:extLst>
              <a:ext uri="{FF2B5EF4-FFF2-40B4-BE49-F238E27FC236}">
                <a16:creationId xmlns:a16="http://schemas.microsoft.com/office/drawing/2014/main" id="{9A0383CB-0438-4C1C-66D5-C08AF2ED1B6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0362"/>
          <a:stretch/>
        </p:blipFill>
        <p:spPr>
          <a:xfrm>
            <a:off x="-1" y="1959537"/>
            <a:ext cx="12190007" cy="6470037"/>
          </a:xfrm>
          <a:prstGeom prst="rect">
            <a:avLst/>
          </a:prstGeom>
        </p:spPr>
      </p:pic>
      <p:sp>
        <p:nvSpPr>
          <p:cNvPr id="2" name="TextBox 34" hidden="1"/>
          <p:cNvSpPr txBox="1"/>
          <p:nvPr>
            <p:custDataLst>
              <p:tags r:id="rId1"/>
            </p:custDataLst>
          </p:nvPr>
        </p:nvSpPr>
        <p:spPr>
          <a:xfrm>
            <a:off x="2663703" y="2730430"/>
            <a:ext cx="46166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dirty="0">
                <a:sym typeface="+mn-ea"/>
              </a:rPr>
              <a:t>目录</a:t>
            </a:r>
          </a:p>
        </p:txBody>
      </p:sp>
      <p:pic>
        <p:nvPicPr>
          <p:cNvPr id="45" name="Picture 4" descr="查看图片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95147">
            <a:off x="10092286" y="-637532"/>
            <a:ext cx="3419354" cy="402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 rot="631094">
            <a:off x="9001552" y="5708678"/>
            <a:ext cx="5707160" cy="2827275"/>
            <a:chOff x="8703674" y="3309790"/>
            <a:chExt cx="5707160" cy="282727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3674" y="3923647"/>
              <a:ext cx="4775176" cy="2213418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9430887" y="3309790"/>
              <a:ext cx="4979947" cy="2213418"/>
              <a:chOff x="9430887" y="3309790"/>
              <a:chExt cx="4979947" cy="2213418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635658" y="3309790"/>
                <a:ext cx="4775176" cy="2213418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30887" y="3693756"/>
                <a:ext cx="2005588" cy="92964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0879655" y="4100714"/>
                <a:ext cx="2005588" cy="929642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6222334" y="6284689"/>
            <a:ext cx="3836696" cy="17784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326311" y="6627182"/>
            <a:ext cx="3836696" cy="177840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-1233877" y="6027896"/>
            <a:ext cx="3836696" cy="1778408"/>
          </a:xfrm>
          <a:prstGeom prst="rect">
            <a:avLst/>
          </a:prstGeom>
        </p:spPr>
      </p:pic>
      <p:sp>
        <p:nvSpPr>
          <p:cNvPr id="43" name="任意多边形: 形状 42"/>
          <p:cNvSpPr/>
          <p:nvPr/>
        </p:nvSpPr>
        <p:spPr>
          <a:xfrm rot="-120000">
            <a:off x="-2109398" y="753003"/>
            <a:ext cx="13064682" cy="1079370"/>
          </a:xfrm>
          <a:custGeom>
            <a:avLst/>
            <a:gdLst>
              <a:gd name="connsiteX0" fmla="*/ 16049473 w 16101917"/>
              <a:gd name="connsiteY0" fmla="*/ 0 h 1596272"/>
              <a:gd name="connsiteX1" fmla="*/ 16058838 w 16101917"/>
              <a:gd name="connsiteY1" fmla="*/ 10581 h 1596272"/>
              <a:gd name="connsiteX2" fmla="*/ 16101917 w 16101917"/>
              <a:gd name="connsiteY2" fmla="*/ 157669 h 1596272"/>
              <a:gd name="connsiteX3" fmla="*/ 7758017 w 16101917"/>
              <a:gd name="connsiteY3" fmla="*/ 1596272 h 1596272"/>
              <a:gd name="connsiteX4" fmla="*/ 69822 w 16101917"/>
              <a:gd name="connsiteY4" fmla="*/ 717638 h 1596272"/>
              <a:gd name="connsiteX5" fmla="*/ 0 w 16101917"/>
              <a:gd name="connsiteY5" fmla="*/ 684747 h 1596272"/>
              <a:gd name="connsiteX6" fmla="*/ 82109 w 16101917"/>
              <a:gd name="connsiteY6" fmla="*/ 711227 h 1596272"/>
              <a:gd name="connsiteX7" fmla="*/ 7926707 w 16101917"/>
              <a:gd name="connsiteY7" fmla="*/ 1238686 h 1596272"/>
              <a:gd name="connsiteX8" fmla="*/ 15711467 w 16101917"/>
              <a:gd name="connsiteY8" fmla="*/ 137123 h 159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01917" h="1596272">
                <a:moveTo>
                  <a:pt x="16049473" y="0"/>
                </a:moveTo>
                <a:lnTo>
                  <a:pt x="16058838" y="10581"/>
                </a:lnTo>
                <a:cubicBezTo>
                  <a:pt x="16087324" y="58942"/>
                  <a:pt x="16101917" y="108012"/>
                  <a:pt x="16101917" y="157669"/>
                </a:cubicBezTo>
                <a:cubicBezTo>
                  <a:pt x="16101917" y="952187"/>
                  <a:pt x="12366226" y="1596272"/>
                  <a:pt x="7758017" y="1596272"/>
                </a:cubicBezTo>
                <a:cubicBezTo>
                  <a:pt x="4301860" y="1596272"/>
                  <a:pt x="1336495" y="1233975"/>
                  <a:pt x="69822" y="717638"/>
                </a:cubicBezTo>
                <a:lnTo>
                  <a:pt x="0" y="684747"/>
                </a:lnTo>
                <a:lnTo>
                  <a:pt x="82109" y="711227"/>
                </a:lnTo>
                <a:cubicBezTo>
                  <a:pt x="1604905" y="1141105"/>
                  <a:pt x="4552225" y="1362639"/>
                  <a:pt x="7926707" y="1238686"/>
                </a:cubicBezTo>
                <a:cubicBezTo>
                  <a:pt x="11301189" y="1114733"/>
                  <a:pt x="14224313" y="677563"/>
                  <a:pt x="15711467" y="137123"/>
                </a:cubicBezTo>
                <a:close/>
              </a:path>
            </a:pathLst>
          </a:custGeom>
          <a:gradFill>
            <a:gsLst>
              <a:gs pos="53000">
                <a:schemeClr val="bg1"/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>
            <a:noFill/>
          </a:ln>
          <a:effectLst>
            <a:outerShdw blurRad="177800" dir="5400000" sx="102000" sy="102000" algn="ctr" rotWithShape="0">
              <a:schemeClr val="bg1"/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1322">
            <a:off x="10604791" y="133151"/>
            <a:ext cx="1981584" cy="782967"/>
          </a:xfrm>
          <a:prstGeom prst="rect">
            <a:avLst/>
          </a:prstGeom>
          <a:effectLst>
            <a:outerShdw blurRad="342900" dist="88900" dir="5400000" algn="t" rotWithShape="0">
              <a:prstClr val="black">
                <a:alpha val="11000"/>
              </a:prstClr>
            </a:outerShdw>
          </a:effectLst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011489" y="3566847"/>
            <a:ext cx="143629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项目背景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202295" y="3566847"/>
            <a:ext cx="143629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项目特色</a:t>
            </a:r>
          </a:p>
        </p:txBody>
      </p:sp>
      <p:grpSp>
        <p:nvGrpSpPr>
          <p:cNvPr id="29" name="组合 28"/>
          <p:cNvGrpSpPr/>
          <p:nvPr/>
        </p:nvGrpSpPr>
        <p:grpSpPr>
          <a:xfrm rot="631094">
            <a:off x="-1786646" y="3206696"/>
            <a:ext cx="4850741" cy="1707578"/>
            <a:chOff x="-3154803" y="4632855"/>
            <a:chExt cx="4850741" cy="170757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154803" y="4632855"/>
              <a:ext cx="3683889" cy="170757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650" y="5319479"/>
              <a:ext cx="2005588" cy="929642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708022" y="5988861"/>
            <a:ext cx="2005588" cy="92964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094">
            <a:off x="7002029" y="6112001"/>
            <a:ext cx="2005588" cy="92964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774712" y="3566847"/>
            <a:ext cx="1436291" cy="615553"/>
            <a:chOff x="7583907" y="3566847"/>
            <a:chExt cx="1436291" cy="615553"/>
          </a:xfrm>
        </p:grpSpPr>
        <p:sp>
          <p:nvSpPr>
            <p:cNvPr id="6" name="矩形 5"/>
            <p:cNvSpPr/>
            <p:nvPr>
              <p:custDataLst>
                <p:tags r:id="rId12"/>
              </p:custDataLst>
            </p:nvPr>
          </p:nvSpPr>
          <p:spPr>
            <a:xfrm>
              <a:off x="7583907" y="3566847"/>
              <a:ext cx="1436291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项目团队</a:t>
              </a:r>
            </a:p>
          </p:txBody>
        </p:sp>
        <p:sp>
          <p:nvSpPr>
            <p:cNvPr id="47" name="矩形 46"/>
            <p:cNvSpPr/>
            <p:nvPr>
              <p:custDataLst>
                <p:tags r:id="rId13"/>
              </p:custDataLst>
            </p:nvPr>
          </p:nvSpPr>
          <p:spPr>
            <a:xfrm>
              <a:off x="7678612" y="3997734"/>
              <a:ext cx="124688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accent1">
                      <a:lumMod val="75000"/>
                      <a:alpha val="50000"/>
                    </a:schemeClr>
                  </a:solidFill>
                  <a:latin typeface="+mn-ea"/>
                </a:rPr>
                <a:t>The Project Team</a:t>
              </a:r>
              <a:endParaRPr lang="zh-CN" altLang="en-US" sz="1200" dirty="0">
                <a:solidFill>
                  <a:schemeClr val="accent1">
                    <a:lumMod val="75000"/>
                    <a:alpha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3907" y="3566847"/>
            <a:ext cx="1436291" cy="615553"/>
            <a:chOff x="5393101" y="3566847"/>
            <a:chExt cx="1436291" cy="615553"/>
          </a:xfrm>
        </p:grpSpPr>
        <p:sp>
          <p:nvSpPr>
            <p:cNvPr id="5" name="矩形 4"/>
            <p:cNvSpPr/>
            <p:nvPr>
              <p:custDataLst>
                <p:tags r:id="rId10"/>
              </p:custDataLst>
            </p:nvPr>
          </p:nvSpPr>
          <p:spPr>
            <a:xfrm>
              <a:off x="5393101" y="3566847"/>
              <a:ext cx="1436291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项目成效</a:t>
              </a:r>
            </a:p>
          </p:txBody>
        </p:sp>
        <p:sp>
          <p:nvSpPr>
            <p:cNvPr id="48" name="矩形 47"/>
            <p:cNvSpPr/>
            <p:nvPr>
              <p:custDataLst>
                <p:tags r:id="rId11"/>
              </p:custDataLst>
            </p:nvPr>
          </p:nvSpPr>
          <p:spPr>
            <a:xfrm>
              <a:off x="5573662" y="3997734"/>
              <a:ext cx="1075166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accent1">
                      <a:lumMod val="75000"/>
                      <a:alpha val="50000"/>
                    </a:schemeClr>
                  </a:solidFill>
                  <a:latin typeface="+mn-ea"/>
                </a:rPr>
                <a:t>Project Results</a:t>
              </a:r>
              <a:endParaRPr lang="zh-CN" altLang="en-US" sz="1200" dirty="0">
                <a:solidFill>
                  <a:schemeClr val="accent1">
                    <a:lumMod val="75000"/>
                    <a:alpha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93101" y="3566847"/>
            <a:ext cx="1436291" cy="615553"/>
            <a:chOff x="9774712" y="3566847"/>
            <a:chExt cx="1436291" cy="615553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9774712" y="3566847"/>
              <a:ext cx="1436291" cy="43088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项目计划</a:t>
              </a:r>
            </a:p>
          </p:txBody>
        </p:sp>
        <p:sp>
          <p:nvSpPr>
            <p:cNvPr id="46" name="矩形 45"/>
            <p:cNvSpPr/>
            <p:nvPr>
              <p:custDataLst>
                <p:tags r:id="rId9"/>
              </p:custDataLst>
            </p:nvPr>
          </p:nvSpPr>
          <p:spPr>
            <a:xfrm>
              <a:off x="9896026" y="3997734"/>
              <a:ext cx="119366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accent1">
                      <a:lumMod val="75000"/>
                      <a:alpha val="50000"/>
                    </a:schemeClr>
                  </a:solidFill>
                  <a:latin typeface="+mn-ea"/>
                </a:rPr>
                <a:t>The Project Plan</a:t>
              </a:r>
              <a:endParaRPr lang="zh-CN" altLang="en-US" sz="1200" dirty="0">
                <a:solidFill>
                  <a:schemeClr val="accent1">
                    <a:lumMod val="75000"/>
                    <a:alpha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9" name="矩形 48"/>
          <p:cNvSpPr/>
          <p:nvPr>
            <p:custDataLst>
              <p:tags r:id="rId4"/>
            </p:custDataLst>
          </p:nvPr>
        </p:nvSpPr>
        <p:spPr>
          <a:xfrm>
            <a:off x="3109449" y="3997734"/>
            <a:ext cx="1621983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200">
                <a:solidFill>
                  <a:schemeClr val="accent1">
                    <a:lumMod val="75000"/>
                    <a:alpha val="50000"/>
                  </a:schemeClr>
                </a:solidFill>
                <a:latin typeface="+mn-ea"/>
              </a:rPr>
              <a:t>Project Characteristics</a:t>
            </a:r>
            <a:endParaRPr lang="zh-CN" altLang="en-US" sz="1200" dirty="0">
              <a:solidFill>
                <a:schemeClr val="accent1">
                  <a:lumMod val="75000"/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1012418" y="3997734"/>
            <a:ext cx="14344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200">
                <a:solidFill>
                  <a:schemeClr val="accent1">
                    <a:lumMod val="75000"/>
                    <a:alpha val="50000"/>
                  </a:schemeClr>
                </a:solidFill>
                <a:latin typeface="+mn-ea"/>
              </a:rPr>
              <a:t>Project Background</a:t>
            </a:r>
            <a:endParaRPr lang="zh-CN" altLang="en-US" sz="1200" dirty="0">
              <a:solidFill>
                <a:schemeClr val="accent1">
                  <a:lumMod val="75000"/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284531" y="2513439"/>
            <a:ext cx="890207" cy="890207"/>
          </a:xfrm>
          <a:prstGeom prst="ellipse">
            <a:avLst/>
          </a:prstGeom>
          <a:gradFill flip="none" rotWithShape="1">
            <a:gsLst>
              <a:gs pos="11000">
                <a:schemeClr val="accent2">
                  <a:lumMod val="10000"/>
                  <a:lumOff val="9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8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04800" dist="279400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475337" y="2513439"/>
            <a:ext cx="890207" cy="890207"/>
          </a:xfrm>
          <a:prstGeom prst="ellipse">
            <a:avLst/>
          </a:prstGeom>
          <a:gradFill flip="none" rotWithShape="1">
            <a:gsLst>
              <a:gs pos="11000">
                <a:schemeClr val="accent2">
                  <a:lumMod val="10000"/>
                  <a:lumOff val="9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8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04800" dist="279400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66143" y="2513439"/>
            <a:ext cx="890207" cy="890207"/>
          </a:xfrm>
          <a:prstGeom prst="ellipse">
            <a:avLst/>
          </a:prstGeom>
          <a:gradFill flip="none" rotWithShape="1">
            <a:gsLst>
              <a:gs pos="11000">
                <a:schemeClr val="accent2">
                  <a:lumMod val="10000"/>
                  <a:lumOff val="9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8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04800" dist="279400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856949" y="2513439"/>
            <a:ext cx="890207" cy="890207"/>
          </a:xfrm>
          <a:prstGeom prst="ellipse">
            <a:avLst/>
          </a:prstGeom>
          <a:gradFill flip="none" rotWithShape="1">
            <a:gsLst>
              <a:gs pos="11000">
                <a:schemeClr val="accent2">
                  <a:lumMod val="10000"/>
                  <a:lumOff val="9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8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04800" dist="279400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047754" y="2513439"/>
            <a:ext cx="890207" cy="890207"/>
          </a:xfrm>
          <a:prstGeom prst="ellipse">
            <a:avLst/>
          </a:prstGeom>
          <a:gradFill flip="none" rotWithShape="1">
            <a:gsLst>
              <a:gs pos="11000">
                <a:schemeClr val="accent2">
                  <a:lumMod val="10000"/>
                  <a:lumOff val="9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8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04800" dist="279400" dir="3600000" sx="97000" sy="97000" algn="tl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1476360" y="2712321"/>
            <a:ext cx="5065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>
                <a:ln w="12700">
                  <a:solidFill>
                    <a:schemeClr val="accent1">
                      <a:lumMod val="50000"/>
                    </a:schemeClr>
                  </a:solidFill>
                </a:ln>
                <a:noFill/>
                <a:latin typeface="+mj-lt"/>
              </a:rPr>
              <a:t>01</a:t>
            </a:r>
            <a:endParaRPr lang="zh-CN" altLang="en-US" sz="3200">
              <a:ln w="12700">
                <a:solidFill>
                  <a:schemeClr val="accent1">
                    <a:lumMod val="50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667166" y="2712321"/>
            <a:ext cx="5065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>
                <a:ln w="12700">
                  <a:solidFill>
                    <a:schemeClr val="accent1">
                      <a:lumMod val="50000"/>
                    </a:schemeClr>
                  </a:solidFill>
                </a:ln>
                <a:noFill/>
                <a:latin typeface="+mj-lt"/>
              </a:rPr>
              <a:t>02</a:t>
            </a:r>
            <a:endParaRPr lang="zh-CN" altLang="en-US" sz="3200">
              <a:ln w="12700">
                <a:solidFill>
                  <a:schemeClr val="accent1">
                    <a:lumMod val="50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5857972" y="2712321"/>
            <a:ext cx="5065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>
                <a:ln w="12700">
                  <a:solidFill>
                    <a:schemeClr val="accent1">
                      <a:lumMod val="50000"/>
                    </a:schemeClr>
                  </a:solidFill>
                </a:ln>
                <a:noFill/>
                <a:latin typeface="+mj-lt"/>
              </a:rPr>
              <a:t>03</a:t>
            </a:r>
            <a:endParaRPr lang="zh-CN" altLang="en-US" sz="3200">
              <a:ln w="12700">
                <a:solidFill>
                  <a:schemeClr val="accent1">
                    <a:lumMod val="50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048778" y="2712321"/>
            <a:ext cx="5065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>
                <a:ln w="12700">
                  <a:solidFill>
                    <a:schemeClr val="accent1">
                      <a:lumMod val="50000"/>
                    </a:schemeClr>
                  </a:solidFill>
                </a:ln>
                <a:noFill/>
                <a:latin typeface="+mj-lt"/>
              </a:rPr>
              <a:t>04</a:t>
            </a:r>
            <a:endParaRPr lang="zh-CN" altLang="en-US" sz="3200">
              <a:ln w="12700">
                <a:solidFill>
                  <a:schemeClr val="accent1">
                    <a:lumMod val="50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0239583" y="2712321"/>
            <a:ext cx="5065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>
                <a:ln w="12700">
                  <a:solidFill>
                    <a:schemeClr val="accent1">
                      <a:lumMod val="50000"/>
                    </a:schemeClr>
                  </a:solidFill>
                </a:ln>
                <a:noFill/>
                <a:latin typeface="+mj-lt"/>
              </a:rPr>
              <a:t>05</a:t>
            </a:r>
            <a:endParaRPr lang="zh-CN" altLang="en-US" sz="3200">
              <a:ln w="12700">
                <a:solidFill>
                  <a:schemeClr val="accent1">
                    <a:lumMod val="50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E2DB9D-D72F-C6EB-4412-66622BF4A6E7}"/>
              </a:ext>
            </a:extLst>
          </p:cNvPr>
          <p:cNvGrpSpPr/>
          <p:nvPr/>
        </p:nvGrpSpPr>
        <p:grpSpPr>
          <a:xfrm>
            <a:off x="126100" y="266757"/>
            <a:ext cx="2449421" cy="1728474"/>
            <a:chOff x="6313595" y="1435495"/>
            <a:chExt cx="2449421" cy="172847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935774D-636B-766F-79C5-C40ABEC3B33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13595" y="1435495"/>
              <a:ext cx="1729224" cy="172847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1232" dirty="0">
                  <a:gradFill flip="none" rotWithShape="1">
                    <a:gsLst>
                      <a:gs pos="0">
                        <a:schemeClr val="accent2"/>
                      </a:gs>
                      <a:gs pos="73021">
                        <a:schemeClr val="accent1">
                          <a:lumMod val="75000"/>
                        </a:schemeClr>
                      </a:gs>
                      <a:gs pos="31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18872" dist="163449" dir="2700000" algn="tl" rotWithShape="0">
                      <a:schemeClr val="accent1">
                        <a:lumMod val="50000"/>
                        <a:alpha val="23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目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B039B35-A92E-D0E1-DFB3-6A3774B1939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178207" y="1579535"/>
              <a:ext cx="1584809" cy="158443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10296" dirty="0">
                  <a:gradFill flip="none" rotWithShape="1">
                    <a:gsLst>
                      <a:gs pos="0">
                        <a:schemeClr val="accent2"/>
                      </a:gs>
                      <a:gs pos="73021">
                        <a:schemeClr val="accent1">
                          <a:lumMod val="75000"/>
                        </a:schemeClr>
                      </a:gs>
                      <a:gs pos="31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1"/>
                    <a:tileRect/>
                  </a:gradFill>
                  <a:effectLst>
                    <a:outerShdw blurRad="118872" dist="163449" dir="2700000" algn="tl" rotWithShape="0">
                      <a:schemeClr val="accent1">
                        <a:lumMod val="50000"/>
                        <a:alpha val="23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录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9921" y="-835503"/>
            <a:ext cx="9508567" cy="8811513"/>
          </a:xfrm>
          <a:prstGeom prst="rect">
            <a:avLst/>
          </a:prstGeom>
        </p:spPr>
      </p:pic>
      <p:sp>
        <p:nvSpPr>
          <p:cNvPr id="47" name="任意多边形: 形状 46"/>
          <p:cNvSpPr/>
          <p:nvPr/>
        </p:nvSpPr>
        <p:spPr>
          <a:xfrm flipH="1">
            <a:off x="-11720" y="992221"/>
            <a:ext cx="22003116" cy="6983789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73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outerShdw blurRad="558800" dist="292100" dir="16200000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50" name="任意多边形: 形状 49"/>
          <p:cNvSpPr/>
          <p:nvPr/>
        </p:nvSpPr>
        <p:spPr>
          <a:xfrm flipH="1">
            <a:off x="-11720" y="992221"/>
            <a:ext cx="22003115" cy="6983789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49458"/>
            <a:ext cx="12199153" cy="5808542"/>
          </a:xfrm>
          <a:custGeom>
            <a:avLst/>
            <a:gdLst>
              <a:gd name="connsiteX0" fmla="*/ 0 w 12199153"/>
              <a:gd name="connsiteY0" fmla="*/ 0 h 5808542"/>
              <a:gd name="connsiteX1" fmla="*/ 316051 w 12199153"/>
              <a:gd name="connsiteY1" fmla="*/ 377062 h 5808542"/>
              <a:gd name="connsiteX2" fmla="*/ 10970368 w 12199153"/>
              <a:gd name="connsiteY2" fmla="*/ 4697177 h 5808542"/>
              <a:gd name="connsiteX3" fmla="*/ 11822407 w 12199153"/>
              <a:gd name="connsiteY3" fmla="*/ 4675710 h 5808542"/>
              <a:gd name="connsiteX4" fmla="*/ 12199153 w 12199153"/>
              <a:gd name="connsiteY4" fmla="*/ 4651898 h 5808542"/>
              <a:gd name="connsiteX5" fmla="*/ 12199153 w 12199153"/>
              <a:gd name="connsiteY5" fmla="*/ 5808542 h 5808542"/>
              <a:gd name="connsiteX6" fmla="*/ 0 w 12199153"/>
              <a:gd name="connsiteY6" fmla="*/ 5808542 h 580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153" h="5808542">
                <a:moveTo>
                  <a:pt x="0" y="0"/>
                </a:moveTo>
                <a:lnTo>
                  <a:pt x="316051" y="377062"/>
                </a:lnTo>
                <a:cubicBezTo>
                  <a:pt x="2683880" y="2991610"/>
                  <a:pt x="6573468" y="4697177"/>
                  <a:pt x="10970368" y="4697177"/>
                </a:cubicBezTo>
                <a:cubicBezTo>
                  <a:pt x="11256625" y="4697177"/>
                  <a:pt x="11540731" y="4689948"/>
                  <a:pt x="11822407" y="4675710"/>
                </a:cubicBezTo>
                <a:lnTo>
                  <a:pt x="12199153" y="4651898"/>
                </a:lnTo>
                <a:lnTo>
                  <a:pt x="12199153" y="5808542"/>
                </a:lnTo>
                <a:lnTo>
                  <a:pt x="0" y="5808542"/>
                </a:lnTo>
                <a:close/>
              </a:path>
            </a:pathLst>
          </a:custGeom>
        </p:spPr>
      </p:pic>
      <p:sp>
        <p:nvSpPr>
          <p:cNvPr id="61" name="矩形 60"/>
          <p:cNvSpPr/>
          <p:nvPr/>
        </p:nvSpPr>
        <p:spPr>
          <a:xfrm>
            <a:off x="-622300" y="1895227"/>
            <a:ext cx="9890498" cy="276265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1719" y="1517515"/>
            <a:ext cx="8669336" cy="276265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3663" y="66666"/>
            <a:ext cx="6692630" cy="5273820"/>
          </a:xfrm>
          <a:custGeom>
            <a:avLst/>
            <a:gdLst>
              <a:gd name="connsiteX0" fmla="*/ 3346315 w 6692630"/>
              <a:gd name="connsiteY0" fmla="*/ 0 h 5273820"/>
              <a:gd name="connsiteX1" fmla="*/ 6692630 w 6692630"/>
              <a:gd name="connsiteY1" fmla="*/ 2636910 h 5273820"/>
              <a:gd name="connsiteX2" fmla="*/ 3346315 w 6692630"/>
              <a:gd name="connsiteY2" fmla="*/ 5273820 h 5273820"/>
              <a:gd name="connsiteX3" fmla="*/ 0 w 6692630"/>
              <a:gd name="connsiteY3" fmla="*/ 2636910 h 5273820"/>
              <a:gd name="connsiteX4" fmla="*/ 3346315 w 6692630"/>
              <a:gd name="connsiteY4" fmla="*/ 0 h 527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2630" h="5273820">
                <a:moveTo>
                  <a:pt x="3346315" y="0"/>
                </a:moveTo>
                <a:cubicBezTo>
                  <a:pt x="5194434" y="0"/>
                  <a:pt x="6692630" y="1180585"/>
                  <a:pt x="6692630" y="2636910"/>
                </a:cubicBezTo>
                <a:cubicBezTo>
                  <a:pt x="6692630" y="4093235"/>
                  <a:pt x="5194434" y="5273820"/>
                  <a:pt x="3346315" y="5273820"/>
                </a:cubicBezTo>
                <a:cubicBezTo>
                  <a:pt x="1498196" y="5273820"/>
                  <a:pt x="0" y="4093235"/>
                  <a:pt x="0" y="2636910"/>
                </a:cubicBezTo>
                <a:cubicBezTo>
                  <a:pt x="0" y="1180585"/>
                  <a:pt x="1498196" y="0"/>
                  <a:pt x="3346315" y="0"/>
                </a:cubicBezTo>
                <a:close/>
              </a:path>
            </a:pathLst>
          </a:custGeom>
        </p:spPr>
      </p:pic>
      <p:sp>
        <p:nvSpPr>
          <p:cNvPr id="3" name="文本框 5" hidden="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8511" y="2999556"/>
            <a:ext cx="9233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/>
              <a:t>项目背景</a:t>
            </a:r>
          </a:p>
        </p:txBody>
      </p:sp>
      <p:sp>
        <p:nvSpPr>
          <p:cNvPr id="72" name="任意多边形: 形状 71"/>
          <p:cNvSpPr/>
          <p:nvPr/>
        </p:nvSpPr>
        <p:spPr>
          <a:xfrm>
            <a:off x="3172897" y="6014047"/>
            <a:ext cx="9022345" cy="855250"/>
          </a:xfrm>
          <a:custGeom>
            <a:avLst/>
            <a:gdLst>
              <a:gd name="connsiteX0" fmla="*/ 8525676 w 8525676"/>
              <a:gd name="connsiteY0" fmla="*/ 0 h 808170"/>
              <a:gd name="connsiteX1" fmla="*/ 8525676 w 8525676"/>
              <a:gd name="connsiteY1" fmla="*/ 808170 h 808170"/>
              <a:gd name="connsiteX2" fmla="*/ 0 w 8525676"/>
              <a:gd name="connsiteY2" fmla="*/ 808170 h 808170"/>
              <a:gd name="connsiteX3" fmla="*/ 2454 w 8525676"/>
              <a:gd name="connsiteY3" fmla="*/ 805926 h 808170"/>
              <a:gd name="connsiteX4" fmla="*/ 8525675 w 8525676"/>
              <a:gd name="connsiteY4" fmla="*/ 805926 h 808170"/>
              <a:gd name="connsiteX5" fmla="*/ 8525675 w 8525676"/>
              <a:gd name="connsiteY5" fmla="*/ 510828 h 808170"/>
              <a:gd name="connsiteX6" fmla="*/ 8380483 w 8525676"/>
              <a:gd name="connsiteY6" fmla="*/ 522364 h 808170"/>
              <a:gd name="connsiteX7" fmla="*/ 2940819 w 8525676"/>
              <a:gd name="connsiteY7" fmla="*/ 551588 h 808170"/>
              <a:gd name="connsiteX8" fmla="*/ 1319282 w 8525676"/>
              <a:gd name="connsiteY8" fmla="*/ 457914 h 808170"/>
              <a:gd name="connsiteX9" fmla="*/ 939969 w 8525676"/>
              <a:gd name="connsiteY9" fmla="*/ 428261 h 808170"/>
              <a:gd name="connsiteX10" fmla="*/ 1157722 w 8525676"/>
              <a:gd name="connsiteY10" fmla="*/ 443231 h 808170"/>
              <a:gd name="connsiteX11" fmla="*/ 4760645 w 8525676"/>
              <a:gd name="connsiteY11" fmla="*/ 425382 h 808170"/>
              <a:gd name="connsiteX12" fmla="*/ 8321497 w 8525676"/>
              <a:gd name="connsiteY12" fmla="*/ 37890 h 8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25676" h="808170">
                <a:moveTo>
                  <a:pt x="8525676" y="0"/>
                </a:moveTo>
                <a:lnTo>
                  <a:pt x="8525676" y="808170"/>
                </a:lnTo>
                <a:lnTo>
                  <a:pt x="0" y="808170"/>
                </a:lnTo>
                <a:lnTo>
                  <a:pt x="2454" y="805926"/>
                </a:lnTo>
                <a:lnTo>
                  <a:pt x="8525675" y="805926"/>
                </a:lnTo>
                <a:lnTo>
                  <a:pt x="8525675" y="510828"/>
                </a:lnTo>
                <a:lnTo>
                  <a:pt x="8380483" y="522364"/>
                </a:lnTo>
                <a:cubicBezTo>
                  <a:pt x="6935336" y="626894"/>
                  <a:pt x="5026146" y="644690"/>
                  <a:pt x="2940819" y="551588"/>
                </a:cubicBezTo>
                <a:cubicBezTo>
                  <a:pt x="2384730" y="526761"/>
                  <a:pt x="1842439" y="495223"/>
                  <a:pt x="1319282" y="457914"/>
                </a:cubicBezTo>
                <a:lnTo>
                  <a:pt x="939969" y="428261"/>
                </a:lnTo>
                <a:lnTo>
                  <a:pt x="1157722" y="443231"/>
                </a:lnTo>
                <a:cubicBezTo>
                  <a:pt x="2193475" y="502064"/>
                  <a:pt x="3433834" y="500456"/>
                  <a:pt x="4760645" y="425382"/>
                </a:cubicBezTo>
                <a:cubicBezTo>
                  <a:pt x="6087457" y="350308"/>
                  <a:pt x="7312307" y="212430"/>
                  <a:pt x="8321497" y="37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74" name="任意多边形: 形状 73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EAFAA6A8-6090-88DE-5743-998D6D83418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3887">
            <a:off x="-1742532" y="-4886501"/>
            <a:ext cx="15039914" cy="15039914"/>
          </a:xfrm>
          <a:prstGeom prst="round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9293AC3-4FCB-4A04-A6DF-0D5A6B766629}"/>
              </a:ext>
            </a:extLst>
          </p:cNvPr>
          <p:cNvGrpSpPr/>
          <p:nvPr/>
        </p:nvGrpSpPr>
        <p:grpSpPr>
          <a:xfrm>
            <a:off x="672420" y="2147466"/>
            <a:ext cx="4662390" cy="1570592"/>
            <a:chOff x="672420" y="2147466"/>
            <a:chExt cx="4662390" cy="1570592"/>
          </a:xfrm>
        </p:grpSpPr>
        <p:sp>
          <p:nvSpPr>
            <p:cNvPr id="67" name="任意多边形: 形状 66"/>
            <p:cNvSpPr/>
            <p:nvPr/>
          </p:nvSpPr>
          <p:spPr>
            <a:xfrm rot="20541631">
              <a:off x="672420" y="2147466"/>
              <a:ext cx="1547856" cy="1570592"/>
            </a:xfrm>
            <a:custGeom>
              <a:avLst/>
              <a:gdLst>
                <a:gd name="connsiteX0" fmla="*/ 997866 w 1966842"/>
                <a:gd name="connsiteY0" fmla="*/ 0 h 1995732"/>
                <a:gd name="connsiteX1" fmla="*/ 1950870 w 1966842"/>
                <a:gd name="connsiteY1" fmla="*/ 701131 h 1995732"/>
                <a:gd name="connsiteX2" fmla="*/ 1966842 w 1966842"/>
                <a:gd name="connsiteY2" fmla="*/ 763249 h 1995732"/>
                <a:gd name="connsiteX3" fmla="*/ 1943628 w 1966842"/>
                <a:gd name="connsiteY3" fmla="*/ 699822 h 1995732"/>
                <a:gd name="connsiteX4" fmla="*/ 1104985 w 1966842"/>
                <a:gd name="connsiteY4" fmla="*/ 143933 h 1995732"/>
                <a:gd name="connsiteX5" fmla="*/ 194817 w 1966842"/>
                <a:gd name="connsiteY5" fmla="*/ 1054100 h 1995732"/>
                <a:gd name="connsiteX6" fmla="*/ 1104985 w 1966842"/>
                <a:gd name="connsiteY6" fmla="*/ 1964267 h 1995732"/>
                <a:gd name="connsiteX7" fmla="*/ 1288416 w 1966842"/>
                <a:gd name="connsiteY7" fmla="*/ 1945776 h 1995732"/>
                <a:gd name="connsiteX8" fmla="*/ 1355996 w 1966842"/>
                <a:gd name="connsiteY8" fmla="*/ 1928399 h 1995732"/>
                <a:gd name="connsiteX9" fmla="*/ 1294601 w 1966842"/>
                <a:gd name="connsiteY9" fmla="*/ 1950870 h 1995732"/>
                <a:gd name="connsiteX10" fmla="*/ 997866 w 1966842"/>
                <a:gd name="connsiteY10" fmla="*/ 1995732 h 1995732"/>
                <a:gd name="connsiteX11" fmla="*/ 0 w 1966842"/>
                <a:gd name="connsiteY11" fmla="*/ 997866 h 1995732"/>
                <a:gd name="connsiteX12" fmla="*/ 997866 w 1966842"/>
                <a:gd name="connsiteY12" fmla="*/ 0 h 199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6842" h="1995732">
                  <a:moveTo>
                    <a:pt x="997866" y="0"/>
                  </a:moveTo>
                  <a:cubicBezTo>
                    <a:pt x="1445640" y="0"/>
                    <a:pt x="1824529" y="294932"/>
                    <a:pt x="1950870" y="701131"/>
                  </a:cubicBezTo>
                  <a:lnTo>
                    <a:pt x="1966842" y="763249"/>
                  </a:lnTo>
                  <a:lnTo>
                    <a:pt x="1943628" y="699822"/>
                  </a:lnTo>
                  <a:cubicBezTo>
                    <a:pt x="1805457" y="373150"/>
                    <a:pt x="1481989" y="143933"/>
                    <a:pt x="1104985" y="143933"/>
                  </a:cubicBezTo>
                  <a:cubicBezTo>
                    <a:pt x="602313" y="143933"/>
                    <a:pt x="194817" y="551429"/>
                    <a:pt x="194817" y="1054100"/>
                  </a:cubicBezTo>
                  <a:cubicBezTo>
                    <a:pt x="194817" y="1556771"/>
                    <a:pt x="602313" y="1964267"/>
                    <a:pt x="1104985" y="1964267"/>
                  </a:cubicBezTo>
                  <a:cubicBezTo>
                    <a:pt x="1167819" y="1964267"/>
                    <a:pt x="1229166" y="1957900"/>
                    <a:pt x="1288416" y="1945776"/>
                  </a:cubicBezTo>
                  <a:lnTo>
                    <a:pt x="1355996" y="1928399"/>
                  </a:lnTo>
                  <a:lnTo>
                    <a:pt x="1294601" y="1950870"/>
                  </a:lnTo>
                  <a:cubicBezTo>
                    <a:pt x="1200863" y="1980026"/>
                    <a:pt x="1101199" y="1995732"/>
                    <a:pt x="997866" y="1995732"/>
                  </a:cubicBezTo>
                  <a:cubicBezTo>
                    <a:pt x="446760" y="1995732"/>
                    <a:pt x="0" y="1548972"/>
                    <a:pt x="0" y="997866"/>
                  </a:cubicBezTo>
                  <a:cubicBezTo>
                    <a:pt x="0" y="446760"/>
                    <a:pt x="446760" y="0"/>
                    <a:pt x="99786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755" tIns="49378" rIns="98755" bIns="49378" rtlCol="0" anchor="ctr">
              <a:noAutofit/>
            </a:bodyPr>
            <a:lstStyle/>
            <a:p>
              <a:pPr algn="ctr"/>
              <a:endParaRPr lang="zh-CN" altLang="en-US" sz="1945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011556" y="2525732"/>
              <a:ext cx="852798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5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732C854-C37B-5B70-E94F-C717A261BDC1}"/>
                </a:ext>
              </a:extLst>
            </p:cNvPr>
            <p:cNvGrpSpPr/>
            <p:nvPr/>
          </p:nvGrpSpPr>
          <p:grpSpPr>
            <a:xfrm>
              <a:off x="1994452" y="2151580"/>
              <a:ext cx="3340358" cy="1540565"/>
              <a:chOff x="4937250" y="1931430"/>
              <a:chExt cx="3340358" cy="1540565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89D32E-C102-8BFF-0C76-83EE81CB600E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937250" y="2097799"/>
                <a:ext cx="1329211" cy="132959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8640">
                    <a:solidFill>
                      <a:schemeClr val="bg1"/>
                    </a:solidFill>
                    <a:effectLst>
                      <a:outerShdw blurRad="106680" dist="121920" dir="2699998" algn="tl" rotWithShape="0">
                        <a:schemeClr val="accent3">
                          <a:lumMod val="10000"/>
                          <a:alpha val="32000"/>
                        </a:schemeClr>
                      </a:outerShdw>
                    </a:effectLst>
                    <a:latin typeface="演示夏行楷" panose="00000500000000000000" pitchFamily="2" charset="-122"/>
                    <a:ea typeface="演示夏行楷" panose="00000500000000000000" pitchFamily="2" charset="-122"/>
                  </a:rPr>
                  <a:t>项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B740B5-DFCB-0A8E-5E69-3F711F0E7C4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580349" y="1994668"/>
                <a:ext cx="1477327" cy="147732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9600">
                    <a:solidFill>
                      <a:schemeClr val="bg1"/>
                    </a:solidFill>
                    <a:effectLst>
                      <a:outerShdw blurRad="106680" dist="121920" dir="2699998" algn="tl" rotWithShape="0">
                        <a:schemeClr val="accent3">
                          <a:lumMod val="10000"/>
                          <a:alpha val="32000"/>
                        </a:schemeClr>
                      </a:outerShdw>
                    </a:effectLst>
                    <a:latin typeface="演示夏行楷" panose="00000500000000000000" pitchFamily="2" charset="-122"/>
                    <a:ea typeface="演示夏行楷" panose="00000500000000000000" pitchFamily="2" charset="-122"/>
                  </a:rPr>
                  <a:t>目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289E80E-6CE4-B482-4339-A565E48E952A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297788" y="2093861"/>
                <a:ext cx="1273426" cy="127419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8280">
                    <a:solidFill>
                      <a:schemeClr val="bg1"/>
                    </a:solidFill>
                    <a:effectLst>
                      <a:outerShdw blurRad="106680" dist="121920" dir="2699998" algn="tl" rotWithShape="0">
                        <a:schemeClr val="accent3">
                          <a:lumMod val="10000"/>
                          <a:alpha val="32000"/>
                        </a:schemeClr>
                      </a:outerShdw>
                    </a:effectLst>
                    <a:latin typeface="演示夏行楷" panose="00000500000000000000" pitchFamily="2" charset="-122"/>
                    <a:ea typeface="演示夏行楷" panose="00000500000000000000" pitchFamily="2" charset="-122"/>
                  </a:rPr>
                  <a:t>背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5AE3B4-939C-5E1F-3A00-358A0B0AE5BC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800281" y="1931430"/>
                <a:ext cx="1477327" cy="147732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9600" dirty="0">
                    <a:solidFill>
                      <a:schemeClr val="bg1"/>
                    </a:solidFill>
                    <a:effectLst>
                      <a:outerShdw blurRad="106680" dist="121920" dir="2699998" algn="tl" rotWithShape="0">
                        <a:schemeClr val="accent3">
                          <a:lumMod val="10000"/>
                          <a:alpha val="32000"/>
                        </a:schemeClr>
                      </a:outerShdw>
                    </a:effectLst>
                    <a:latin typeface="演示夏行楷" panose="00000500000000000000" pitchFamily="2" charset="-122"/>
                    <a:ea typeface="演示夏行楷" panose="00000500000000000000" pitchFamily="2" charset="-122"/>
                  </a:rPr>
                  <a:t>景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/>
          <p:cNvSpPr/>
          <p:nvPr/>
        </p:nvSpPr>
        <p:spPr>
          <a:xfrm>
            <a:off x="649247" y="1357632"/>
            <a:ext cx="5201358" cy="6427468"/>
          </a:xfrm>
          <a:prstGeom prst="roundRect">
            <a:avLst>
              <a:gd name="adj" fmla="val 1420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04800" dist="2413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1074" y="404813"/>
            <a:ext cx="4966103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县</a:t>
            </a:r>
            <a:r>
              <a:rPr lang="en-US" altLang="zh-CN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——</a:t>
            </a:r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广东省</a:t>
            </a:r>
            <a:r>
              <a:rPr lang="zh-CN" altLang="en-US" sz="3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鱼米之乡</a:t>
            </a: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433809680"/>
              </p:ext>
            </p:extLst>
          </p:nvPr>
        </p:nvGraphicFramePr>
        <p:xfrm>
          <a:off x="6248400" y="1764035"/>
          <a:ext cx="5387270" cy="4008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505665" y="5772509"/>
            <a:ext cx="19749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数据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</a:rPr>
              <a:t>来源：咖啡县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</a:rPr>
              <a:t>统计局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6824669" y="1394703"/>
            <a:ext cx="4647106" cy="33855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rtl="0">
              <a:defRPr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2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2019-2021</a:t>
            </a:r>
            <a:r>
              <a:rPr lang="zh-CN" altLang="en-US" sz="22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年咖啡县</a:t>
            </a:r>
            <a:r>
              <a:rPr lang="zh-CN" altLang="en-US" sz="2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玉米秸秆总产量</a:t>
            </a:r>
          </a:p>
        </p:txBody>
      </p:sp>
      <p:pic>
        <p:nvPicPr>
          <p:cNvPr id="2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247" y="3772554"/>
            <a:ext cx="5198122" cy="29268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906112" y="2078459"/>
            <a:ext cx="112851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>
                <a:gradFill>
                  <a:gsLst>
                    <a:gs pos="51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0.08</a:t>
            </a:r>
            <a:r>
              <a:rPr lang="zh-CN" altLang="en-US" sz="1600" dirty="0">
                <a:latin typeface="+mn-ea"/>
              </a:rPr>
              <a:t>万吨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83964" y="2160446"/>
            <a:ext cx="112851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>
                <a:gradFill>
                  <a:gsLst>
                    <a:gs pos="51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0.00</a:t>
            </a:r>
            <a:r>
              <a:rPr lang="zh-CN" altLang="en-US" sz="1600">
                <a:latin typeface="+mn-ea"/>
              </a:rPr>
              <a:t>万吨</a:t>
            </a:r>
            <a:endParaRPr lang="zh-CN" altLang="en-US" sz="240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61181" y="2448029"/>
            <a:ext cx="112851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>
                <a:gradFill>
                  <a:gsLst>
                    <a:gs pos="51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0.35</a:t>
            </a:r>
            <a:r>
              <a:rPr lang="zh-CN" altLang="en-US" sz="1600">
                <a:latin typeface="+mn-ea"/>
              </a:rPr>
              <a:t>万吨</a:t>
            </a:r>
            <a:endParaRPr lang="zh-CN" altLang="en-US" sz="2400"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6830" y="1724698"/>
            <a:ext cx="4334933" cy="562783"/>
            <a:chOff x="1076830" y="1297974"/>
            <a:chExt cx="4334933" cy="562783"/>
          </a:xfrm>
        </p:grpSpPr>
        <p:sp>
          <p:nvSpPr>
            <p:cNvPr id="29" name="矩形: 圆角 28"/>
            <p:cNvSpPr/>
            <p:nvPr/>
          </p:nvSpPr>
          <p:spPr>
            <a:xfrm>
              <a:off x="1076830" y="1297974"/>
              <a:ext cx="4334933" cy="562783"/>
            </a:xfrm>
            <a:prstGeom prst="roundRect">
              <a:avLst>
                <a:gd name="adj" fmla="val 9897"/>
              </a:avLst>
            </a:prstGeom>
            <a:gradFill flip="none" rotWithShape="1">
              <a:gsLst>
                <a:gs pos="46600">
                  <a:schemeClr val="accent1"/>
                </a:gs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833654" y="1425477"/>
              <a:ext cx="282128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广东重要的农业</a:t>
              </a:r>
              <a:r>
                <a:rPr lang="zh-CN" altLang="zh-CN" sz="2000">
                  <a:solidFill>
                    <a:schemeClr val="bg1"/>
                  </a:solidFill>
                  <a:latin typeface="+mj-ea"/>
                  <a:ea typeface="+mj-ea"/>
                </a:rPr>
                <a:t>生产基地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80841" y="2447915"/>
            <a:ext cx="4334933" cy="562783"/>
            <a:chOff x="1080841" y="2275082"/>
            <a:chExt cx="4334933" cy="562783"/>
          </a:xfrm>
        </p:grpSpPr>
        <p:sp>
          <p:nvSpPr>
            <p:cNvPr id="30" name="矩形: 圆角 29"/>
            <p:cNvSpPr/>
            <p:nvPr/>
          </p:nvSpPr>
          <p:spPr>
            <a:xfrm>
              <a:off x="1080841" y="2275082"/>
              <a:ext cx="4334933" cy="562783"/>
            </a:xfrm>
            <a:prstGeom prst="roundRect">
              <a:avLst>
                <a:gd name="adj" fmla="val 9897"/>
              </a:avLst>
            </a:prstGeom>
            <a:gradFill flip="none" rotWithShape="1">
              <a:gsLst>
                <a:gs pos="46600">
                  <a:schemeClr val="accent1"/>
                </a:gs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581184" y="2402585"/>
              <a:ext cx="333424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玉米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是粮食三大支柱</a:t>
              </a:r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产业之一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任意多边形: 形状 32"/>
          <p:cNvSpPr/>
          <p:nvPr/>
        </p:nvSpPr>
        <p:spPr>
          <a:xfrm>
            <a:off x="3172897" y="6014047"/>
            <a:ext cx="9022345" cy="855250"/>
          </a:xfrm>
          <a:custGeom>
            <a:avLst/>
            <a:gdLst>
              <a:gd name="connsiteX0" fmla="*/ 8525676 w 8525676"/>
              <a:gd name="connsiteY0" fmla="*/ 0 h 808170"/>
              <a:gd name="connsiteX1" fmla="*/ 8525676 w 8525676"/>
              <a:gd name="connsiteY1" fmla="*/ 808170 h 808170"/>
              <a:gd name="connsiteX2" fmla="*/ 0 w 8525676"/>
              <a:gd name="connsiteY2" fmla="*/ 808170 h 808170"/>
              <a:gd name="connsiteX3" fmla="*/ 2454 w 8525676"/>
              <a:gd name="connsiteY3" fmla="*/ 805926 h 808170"/>
              <a:gd name="connsiteX4" fmla="*/ 8525675 w 8525676"/>
              <a:gd name="connsiteY4" fmla="*/ 805926 h 808170"/>
              <a:gd name="connsiteX5" fmla="*/ 8525675 w 8525676"/>
              <a:gd name="connsiteY5" fmla="*/ 510828 h 808170"/>
              <a:gd name="connsiteX6" fmla="*/ 8380483 w 8525676"/>
              <a:gd name="connsiteY6" fmla="*/ 522364 h 808170"/>
              <a:gd name="connsiteX7" fmla="*/ 2940819 w 8525676"/>
              <a:gd name="connsiteY7" fmla="*/ 551588 h 808170"/>
              <a:gd name="connsiteX8" fmla="*/ 1319282 w 8525676"/>
              <a:gd name="connsiteY8" fmla="*/ 457914 h 808170"/>
              <a:gd name="connsiteX9" fmla="*/ 939969 w 8525676"/>
              <a:gd name="connsiteY9" fmla="*/ 428261 h 808170"/>
              <a:gd name="connsiteX10" fmla="*/ 1157722 w 8525676"/>
              <a:gd name="connsiteY10" fmla="*/ 443231 h 808170"/>
              <a:gd name="connsiteX11" fmla="*/ 4760645 w 8525676"/>
              <a:gd name="connsiteY11" fmla="*/ 425382 h 808170"/>
              <a:gd name="connsiteX12" fmla="*/ 8321497 w 8525676"/>
              <a:gd name="connsiteY12" fmla="*/ 37890 h 8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25676" h="808170">
                <a:moveTo>
                  <a:pt x="8525676" y="0"/>
                </a:moveTo>
                <a:lnTo>
                  <a:pt x="8525676" y="808170"/>
                </a:lnTo>
                <a:lnTo>
                  <a:pt x="0" y="808170"/>
                </a:lnTo>
                <a:lnTo>
                  <a:pt x="2454" y="805926"/>
                </a:lnTo>
                <a:lnTo>
                  <a:pt x="8525675" y="805926"/>
                </a:lnTo>
                <a:lnTo>
                  <a:pt x="8525675" y="510828"/>
                </a:lnTo>
                <a:lnTo>
                  <a:pt x="8380483" y="522364"/>
                </a:lnTo>
                <a:cubicBezTo>
                  <a:pt x="6935336" y="626894"/>
                  <a:pt x="5026146" y="644690"/>
                  <a:pt x="2940819" y="551588"/>
                </a:cubicBezTo>
                <a:cubicBezTo>
                  <a:pt x="2384730" y="526761"/>
                  <a:pt x="1842439" y="495223"/>
                  <a:pt x="1319282" y="457914"/>
                </a:cubicBezTo>
                <a:lnTo>
                  <a:pt x="939969" y="428261"/>
                </a:lnTo>
                <a:lnTo>
                  <a:pt x="1157722" y="443231"/>
                </a:lnTo>
                <a:cubicBezTo>
                  <a:pt x="2193475" y="502064"/>
                  <a:pt x="3433834" y="500456"/>
                  <a:pt x="4760645" y="425382"/>
                </a:cubicBezTo>
                <a:cubicBezTo>
                  <a:pt x="6087457" y="350308"/>
                  <a:pt x="7312307" y="212430"/>
                  <a:pt x="8321497" y="37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35" name="任意多边形: 形状 34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80841" y="3171132"/>
            <a:ext cx="4493189" cy="820739"/>
            <a:chOff x="1080841" y="3030658"/>
            <a:chExt cx="4493189" cy="820739"/>
          </a:xfrm>
        </p:grpSpPr>
        <p:grpSp>
          <p:nvGrpSpPr>
            <p:cNvPr id="40" name="组合 39"/>
            <p:cNvGrpSpPr/>
            <p:nvPr/>
          </p:nvGrpSpPr>
          <p:grpSpPr>
            <a:xfrm>
              <a:off x="4591025" y="3159546"/>
              <a:ext cx="983005" cy="562963"/>
              <a:chOff x="4253160" y="3181425"/>
              <a:chExt cx="983005" cy="562963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253160" y="3498167"/>
                <a:ext cx="82073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600"/>
                  <a:t>伴生秸秆</a:t>
                </a:r>
                <a:endParaRPr lang="en-US" altLang="zh-CN" sz="1600" dirty="0">
                  <a:latin typeface="+mn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253160" y="3181425"/>
                <a:ext cx="983005" cy="3073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n-US" altLang="zh-CN" sz="200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0.81</a:t>
                </a: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</a:rPr>
                  <a:t>万吨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018735" y="3159546"/>
              <a:ext cx="1154162" cy="562963"/>
              <a:chOff x="1987328" y="3181425"/>
              <a:chExt cx="1154162" cy="562963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987328" y="3498167"/>
                <a:ext cx="1025922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600" dirty="0"/>
                  <a:t>玉米年产量</a:t>
                </a:r>
                <a:endParaRPr lang="en-US" altLang="zh-CN" sz="1600" dirty="0">
                  <a:latin typeface="+mn-ea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987328" y="3181425"/>
                <a:ext cx="1154162" cy="3073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en-US" altLang="zh-CN" sz="200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0.78</a:t>
                </a:r>
                <a:r>
                  <a:rPr lang="zh-CN" altLang="en-US" sz="1600">
                    <a:solidFill>
                      <a:schemeClr val="accent1">
                        <a:lumMod val="50000"/>
                      </a:schemeClr>
                    </a:solidFill>
                    <a:latin typeface="+mn-ea"/>
                  </a:rPr>
                  <a:t>万吨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1080841" y="3030658"/>
              <a:ext cx="820739" cy="820739"/>
            </a:xfrm>
            <a:prstGeom prst="ellipse">
              <a:avLst/>
            </a:prstGeom>
            <a:gradFill flip="none" rotWithShape="1">
              <a:gsLst>
                <a:gs pos="11000">
                  <a:schemeClr val="accent2">
                    <a:lumMod val="10000"/>
                    <a:lumOff val="90000"/>
                  </a:schemeClr>
                </a:gs>
                <a:gs pos="42000">
                  <a:schemeClr val="accent2">
                    <a:lumMod val="40000"/>
                    <a:lumOff val="60000"/>
                  </a:schemeClr>
                </a:gs>
                <a:gs pos="8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04800" dist="279400" dir="3600000" sx="97000" sy="97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653131" y="3030658"/>
              <a:ext cx="820739" cy="820739"/>
            </a:xfrm>
            <a:prstGeom prst="ellipse">
              <a:avLst/>
            </a:prstGeom>
            <a:gradFill flip="none" rotWithShape="1">
              <a:gsLst>
                <a:gs pos="11000">
                  <a:schemeClr val="accent2">
                    <a:lumMod val="10000"/>
                    <a:lumOff val="90000"/>
                  </a:schemeClr>
                </a:gs>
                <a:gs pos="42000">
                  <a:schemeClr val="accent2">
                    <a:lumMod val="40000"/>
                    <a:lumOff val="60000"/>
                  </a:schemeClr>
                </a:gs>
                <a:gs pos="8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04800" dist="279400" dir="3600000" sx="97000" sy="97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形 41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78400" y="3192657"/>
              <a:ext cx="496741" cy="496741"/>
            </a:xfrm>
            <a:prstGeom prst="rect">
              <a:avLst/>
            </a:prstGeom>
          </p:spPr>
        </p:pic>
        <p:pic>
          <p:nvPicPr>
            <p:cNvPr id="44" name="图形 43"/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15789" y="3213636"/>
              <a:ext cx="454783" cy="45478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/>
          <p:cNvSpPr/>
          <p:nvPr/>
        </p:nvSpPr>
        <p:spPr>
          <a:xfrm>
            <a:off x="873304" y="-843289"/>
            <a:ext cx="10445394" cy="10445124"/>
          </a:xfrm>
          <a:prstGeom prst="roundRect">
            <a:avLst>
              <a:gd name="adj" fmla="val 50000"/>
            </a:avLst>
          </a:prstGeom>
          <a:noFill/>
          <a:ln w="762000" cap="flat" cmpd="sng" algn="ctr">
            <a:gradFill>
              <a:gsLst>
                <a:gs pos="51000">
                  <a:schemeClr val="bg1">
                    <a:lumMod val="95000"/>
                    <a:alpha val="6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>
            <a:off x="4421973" y="2502088"/>
            <a:ext cx="3348056" cy="334797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6">
                <a:lumMod val="75000"/>
              </a:schemeClr>
            </a:solidFill>
            <a:prstDash val="lgDash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1074" y="404813"/>
            <a:ext cx="328295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痛点分析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grpSp>
        <p:nvGrpSpPr>
          <p:cNvPr id="28" name="组合 27"/>
          <p:cNvGrpSpPr/>
          <p:nvPr/>
        </p:nvGrpSpPr>
        <p:grpSpPr>
          <a:xfrm rot="780346">
            <a:off x="4627898" y="2708006"/>
            <a:ext cx="2936205" cy="2936132"/>
            <a:chOff x="4604421" y="2225676"/>
            <a:chExt cx="2936205" cy="2936132"/>
          </a:xfrm>
        </p:grpSpPr>
        <p:sp>
          <p:nvSpPr>
            <p:cNvPr id="23" name="任意多边形: 形状 22"/>
            <p:cNvSpPr/>
            <p:nvPr/>
          </p:nvSpPr>
          <p:spPr bwMode="auto">
            <a:xfrm>
              <a:off x="6072188" y="2225676"/>
              <a:ext cx="1468438" cy="2120900"/>
            </a:xfrm>
            <a:custGeom>
              <a:avLst/>
              <a:gdLst>
                <a:gd name="connsiteX0" fmla="*/ 0 w 1468438"/>
                <a:gd name="connsiteY0" fmla="*/ 0 h 2120900"/>
                <a:gd name="connsiteX1" fmla="*/ 1468438 w 1468438"/>
                <a:gd name="connsiteY1" fmla="*/ 1468301 h 2120900"/>
                <a:gd name="connsiteX2" fmla="*/ 1315420 w 1468438"/>
                <a:gd name="connsiteY2" fmla="*/ 2120900 h 2120900"/>
                <a:gd name="connsiteX3" fmla="*/ 0 w 1468438"/>
                <a:gd name="connsiteY3" fmla="*/ 1468301 h 212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438" h="2120900">
                  <a:moveTo>
                    <a:pt x="0" y="0"/>
                  </a:moveTo>
                  <a:cubicBezTo>
                    <a:pt x="811014" y="0"/>
                    <a:pt x="1468438" y="657363"/>
                    <a:pt x="1468438" y="1468301"/>
                  </a:cubicBezTo>
                  <a:cubicBezTo>
                    <a:pt x="1468438" y="1694662"/>
                    <a:pt x="1416035" y="1918166"/>
                    <a:pt x="1315420" y="2120900"/>
                  </a:cubicBezTo>
                  <a:lnTo>
                    <a:pt x="0" y="1468301"/>
                  </a:lnTo>
                  <a:close/>
                </a:path>
              </a:pathLst>
            </a:custGeom>
            <a:gradFill>
              <a:gsLst>
                <a:gs pos="30000">
                  <a:schemeClr val="accent2">
                    <a:lumMod val="75000"/>
                  </a:schemeClr>
                </a:gs>
                <a:gs pos="0">
                  <a:schemeClr val="accent2"/>
                </a:gs>
                <a:gs pos="77000">
                  <a:schemeClr val="accent2">
                    <a:lumMod val="50000"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4604421" y="2363789"/>
              <a:ext cx="2783805" cy="2798019"/>
            </a:xfrm>
            <a:custGeom>
              <a:avLst/>
              <a:gdLst>
                <a:gd name="connsiteX0" fmla="*/ 845097 w 2783805"/>
                <a:gd name="connsiteY0" fmla="*/ 0 h 2798019"/>
                <a:gd name="connsiteX1" fmla="*/ 1468532 w 2783805"/>
                <a:gd name="connsiteY1" fmla="*/ 1329372 h 2798019"/>
                <a:gd name="connsiteX2" fmla="*/ 2783805 w 2783805"/>
                <a:gd name="connsiteY2" fmla="*/ 1981958 h 2798019"/>
                <a:gd name="connsiteX3" fmla="*/ 815945 w 2783805"/>
                <a:gd name="connsiteY3" fmla="*/ 2644644 h 2798019"/>
                <a:gd name="connsiteX4" fmla="*/ 153260 w 2783805"/>
                <a:gd name="connsiteY4" fmla="*/ 676785 h 2798019"/>
                <a:gd name="connsiteX5" fmla="*/ 845097 w 2783805"/>
                <a:gd name="connsiteY5" fmla="*/ 0 h 279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3805" h="2798019">
                  <a:moveTo>
                    <a:pt x="845097" y="0"/>
                  </a:moveTo>
                  <a:lnTo>
                    <a:pt x="1468532" y="1329372"/>
                  </a:lnTo>
                  <a:lnTo>
                    <a:pt x="2783805" y="1981958"/>
                  </a:lnTo>
                  <a:cubicBezTo>
                    <a:pt x="2423501" y="2708473"/>
                    <a:pt x="1542460" y="3005138"/>
                    <a:pt x="815945" y="2644644"/>
                  </a:cubicBezTo>
                  <a:cubicBezTo>
                    <a:pt x="89620" y="2284339"/>
                    <a:pt x="-207045" y="1403300"/>
                    <a:pt x="153260" y="676785"/>
                  </a:cubicBezTo>
                  <a:cubicBezTo>
                    <a:pt x="300735" y="379548"/>
                    <a:pt x="544621" y="140997"/>
                    <a:pt x="845097" y="0"/>
                  </a:cubicBezTo>
                  <a:close/>
                </a:path>
              </a:pathLst>
            </a:custGeom>
            <a:gradFill>
              <a:gsLst>
                <a:gs pos="45000">
                  <a:schemeClr val="accent1">
                    <a:lumMod val="75000"/>
                  </a:schemeClr>
                </a:gs>
                <a:gs pos="0">
                  <a:schemeClr val="accent1"/>
                </a:gs>
                <a:gs pos="87000">
                  <a:schemeClr val="accent1">
                    <a:lumMod val="50000"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5448300" y="2225676"/>
              <a:ext cx="623888" cy="1468438"/>
            </a:xfrm>
            <a:custGeom>
              <a:avLst/>
              <a:gdLst>
                <a:gd name="connsiteX0" fmla="*/ 623888 w 623888"/>
                <a:gd name="connsiteY0" fmla="*/ 0 h 1468438"/>
                <a:gd name="connsiteX1" fmla="*/ 623888 w 623888"/>
                <a:gd name="connsiteY1" fmla="*/ 1468438 h 1468438"/>
                <a:gd name="connsiteX2" fmla="*/ 0 w 623888"/>
                <a:gd name="connsiteY2" fmla="*/ 138917 h 1468438"/>
                <a:gd name="connsiteX3" fmla="*/ 623888 w 623888"/>
                <a:gd name="connsiteY3" fmla="*/ 0 h 146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888" h="1468438">
                  <a:moveTo>
                    <a:pt x="623888" y="0"/>
                  </a:moveTo>
                  <a:lnTo>
                    <a:pt x="623888" y="1468438"/>
                  </a:lnTo>
                  <a:lnTo>
                    <a:pt x="0" y="138917"/>
                  </a:lnTo>
                  <a:cubicBezTo>
                    <a:pt x="195251" y="47449"/>
                    <a:pt x="408235" y="0"/>
                    <a:pt x="623888" y="0"/>
                  </a:cubicBezTo>
                  <a:close/>
                </a:path>
              </a:pathLst>
            </a:custGeom>
            <a:gradFill>
              <a:gsLst>
                <a:gs pos="51000">
                  <a:schemeClr val="accent4">
                    <a:lumMod val="75000"/>
                  </a:schemeClr>
                </a:gs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矩形: 圆角 28"/>
          <p:cNvSpPr/>
          <p:nvPr/>
        </p:nvSpPr>
        <p:spPr>
          <a:xfrm>
            <a:off x="5585982" y="3666067"/>
            <a:ext cx="1020038" cy="10200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15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736929" y="396063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处理秸秆</a:t>
            </a:r>
            <a:endParaRPr lang="en-US" altLang="zh-CN" sz="140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方式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87676" y="1688384"/>
            <a:ext cx="4616648" cy="6851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适口性差、不易被消化导致采食率低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直接饲喂的价值不高，使秸秆资源利用率不高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26558" y="1221034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秸秆饲料化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17879" y="3367835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还田处理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17879" y="3835185"/>
            <a:ext cx="3231654" cy="6851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工艺要求高，农民缺少配套机器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处理成本较高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643017" y="3367835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焚烧处理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73302" y="3835185"/>
            <a:ext cx="3000821" cy="10452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产生有毒物质，环境污染</a:t>
            </a: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加速害虫孵化，破坏土壤结构</a:t>
            </a: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引发火灾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944184" y="3057120"/>
            <a:ext cx="34945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>
                <a:solidFill>
                  <a:schemeClr val="bg1"/>
                </a:solidFill>
                <a:latin typeface="+mj-ea"/>
                <a:ea typeface="+mj-ea"/>
              </a:rPr>
              <a:t>7</a:t>
            </a:r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56967" y="3835185"/>
            <a:ext cx="50815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32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79553" y="4198803"/>
            <a:ext cx="50815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>
                <a:solidFill>
                  <a:schemeClr val="bg1"/>
                </a:solidFill>
                <a:latin typeface="+mj-ea"/>
                <a:ea typeface="+mj-ea"/>
              </a:rPr>
              <a:t>61</a:t>
            </a:r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38" name="任意多边形: 形状 37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49246" y="1268732"/>
            <a:ext cx="5268953" cy="6427468"/>
          </a:xfrm>
          <a:prstGeom prst="roundRect">
            <a:avLst>
              <a:gd name="adj" fmla="val 1420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04800" dist="2413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6273803" y="1268732"/>
            <a:ext cx="5268953" cy="6427468"/>
          </a:xfrm>
          <a:prstGeom prst="roundRect">
            <a:avLst>
              <a:gd name="adj" fmla="val 1420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04800" dist="2413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1074" y="404813"/>
            <a:ext cx="328295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国内背景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2369323" y="1647507"/>
            <a:ext cx="1828800" cy="3689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木材需求分析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77173" y="1647507"/>
            <a:ext cx="246221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焚烧秸秆污染环境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41416" y="2171649"/>
            <a:ext cx="4533727" cy="915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700" dirty="0">
                <a:solidFill>
                  <a:schemeClr val="tx1">
                    <a:alpha val="70000"/>
                  </a:schemeClr>
                </a:solidFill>
              </a:rPr>
              <a:t>国内</a:t>
            </a:r>
            <a:r>
              <a:rPr lang="zh-CN" altLang="zh-CN" sz="1700" dirty="0">
                <a:solidFill>
                  <a:schemeClr val="tx1">
                    <a:alpha val="70000"/>
                  </a:schemeClr>
                </a:solidFill>
              </a:rPr>
              <a:t>农村处理玉米秸秆以焚烧为主，大面积露天焚烧秸秆危害很大，产生大量的有害物质</a:t>
            </a:r>
            <a:r>
              <a:rPr lang="zh-CN" altLang="en-US" sz="1700" dirty="0">
                <a:solidFill>
                  <a:schemeClr val="tx1">
                    <a:alpha val="70000"/>
                  </a:schemeClr>
                </a:solidFill>
              </a:rPr>
              <a:t>，</a:t>
            </a:r>
            <a:r>
              <a:rPr lang="zh-CN" altLang="zh-CN" sz="1700" dirty="0">
                <a:solidFill>
                  <a:schemeClr val="tx1">
                    <a:alpha val="70000"/>
                  </a:schemeClr>
                </a:solidFill>
              </a:rPr>
              <a:t>对大气环境产生了巨大的污染和危害</a:t>
            </a:r>
            <a:endParaRPr lang="zh-CN" altLang="en-US" sz="1700" dirty="0">
              <a:solidFill>
                <a:schemeClr val="tx1">
                  <a:alpha val="70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16" name="任意多边形: 形状 15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1416" y="3293293"/>
            <a:ext cx="4533726" cy="2986875"/>
          </a:xfrm>
          <a:prstGeom prst="rect">
            <a:avLst/>
          </a:prstGeom>
          <a:effectLst>
            <a:outerShdw blurRad="304800" dist="165100" dir="5400000" algn="t" rotWithShape="0">
              <a:schemeClr val="accent1">
                <a:lumMod val="50000"/>
                <a:alpha val="20000"/>
              </a:scheme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1016859" y="2171649"/>
            <a:ext cx="4533727" cy="940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700" dirty="0" err="1">
                <a:solidFill>
                  <a:schemeClr val="tx1">
                    <a:alpha val="70000"/>
                  </a:schemeClr>
                </a:solidFill>
              </a:rPr>
              <a:t>中国原木需求量和进口量大体上呈逐年增长趋势</a:t>
            </a:r>
            <a:r>
              <a:rPr sz="1700" dirty="0">
                <a:solidFill>
                  <a:schemeClr val="tx1">
                    <a:alpha val="70000"/>
                  </a:schemeClr>
                </a:solidFill>
              </a:rPr>
              <a:t>，</a:t>
            </a:r>
            <a:r>
              <a:rPr lang="zh-CN" sz="1700" dirty="0">
                <a:solidFill>
                  <a:schemeClr val="tx1">
                    <a:alpha val="70000"/>
                  </a:schemeClr>
                </a:solidFill>
              </a:rPr>
              <a:t>但疫情期间有所下降</a:t>
            </a:r>
            <a:r>
              <a:rPr sz="1700" dirty="0">
                <a:solidFill>
                  <a:schemeClr val="tx1">
                    <a:alpha val="70000"/>
                  </a:schemeClr>
                </a:solidFill>
              </a:rPr>
              <a:t>，2023年1-2月需求量开始上涨，这将是我们的挑战也是机遇</a:t>
            </a:r>
          </a:p>
        </p:txBody>
      </p:sp>
      <p:graphicFrame>
        <p:nvGraphicFramePr>
          <p:cNvPr id="12" name="图表 1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5364039"/>
              </p:ext>
            </p:extLst>
          </p:nvPr>
        </p:nvGraphicFramePr>
        <p:xfrm>
          <a:off x="1016635" y="329329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921" y="-835503"/>
            <a:ext cx="9508567" cy="12678089"/>
          </a:xfrm>
          <a:prstGeom prst="rect">
            <a:avLst/>
          </a:prstGeom>
        </p:spPr>
      </p:pic>
      <p:sp>
        <p:nvSpPr>
          <p:cNvPr id="47" name="任意多边形: 形状 46"/>
          <p:cNvSpPr/>
          <p:nvPr/>
        </p:nvSpPr>
        <p:spPr>
          <a:xfrm flipH="1">
            <a:off x="-11720" y="992221"/>
            <a:ext cx="22003116" cy="6983789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73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outerShdw blurRad="558800" dist="292100" dir="16200000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50" name="任意多边形: 形状 49"/>
          <p:cNvSpPr/>
          <p:nvPr/>
        </p:nvSpPr>
        <p:spPr>
          <a:xfrm flipH="1">
            <a:off x="-11720" y="992221"/>
            <a:ext cx="22003115" cy="6983789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49458"/>
            <a:ext cx="12199153" cy="5808542"/>
          </a:xfrm>
          <a:custGeom>
            <a:avLst/>
            <a:gdLst>
              <a:gd name="connsiteX0" fmla="*/ 0 w 12199153"/>
              <a:gd name="connsiteY0" fmla="*/ 0 h 5808542"/>
              <a:gd name="connsiteX1" fmla="*/ 316051 w 12199153"/>
              <a:gd name="connsiteY1" fmla="*/ 377062 h 5808542"/>
              <a:gd name="connsiteX2" fmla="*/ 10970368 w 12199153"/>
              <a:gd name="connsiteY2" fmla="*/ 4697177 h 5808542"/>
              <a:gd name="connsiteX3" fmla="*/ 11822407 w 12199153"/>
              <a:gd name="connsiteY3" fmla="*/ 4675710 h 5808542"/>
              <a:gd name="connsiteX4" fmla="*/ 12199153 w 12199153"/>
              <a:gd name="connsiteY4" fmla="*/ 4651898 h 5808542"/>
              <a:gd name="connsiteX5" fmla="*/ 12199153 w 12199153"/>
              <a:gd name="connsiteY5" fmla="*/ 5808542 h 5808542"/>
              <a:gd name="connsiteX6" fmla="*/ 0 w 12199153"/>
              <a:gd name="connsiteY6" fmla="*/ 5808542 h 580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153" h="5808542">
                <a:moveTo>
                  <a:pt x="0" y="0"/>
                </a:moveTo>
                <a:lnTo>
                  <a:pt x="316051" y="377062"/>
                </a:lnTo>
                <a:cubicBezTo>
                  <a:pt x="2683880" y="2991610"/>
                  <a:pt x="6573468" y="4697177"/>
                  <a:pt x="10970368" y="4697177"/>
                </a:cubicBezTo>
                <a:cubicBezTo>
                  <a:pt x="11256625" y="4697177"/>
                  <a:pt x="11540731" y="4689948"/>
                  <a:pt x="11822407" y="4675710"/>
                </a:cubicBezTo>
                <a:lnTo>
                  <a:pt x="12199153" y="4651898"/>
                </a:lnTo>
                <a:lnTo>
                  <a:pt x="12199153" y="5808542"/>
                </a:lnTo>
                <a:lnTo>
                  <a:pt x="0" y="5808542"/>
                </a:lnTo>
                <a:close/>
              </a:path>
            </a:pathLst>
          </a:custGeom>
        </p:spPr>
      </p:pic>
      <p:sp>
        <p:nvSpPr>
          <p:cNvPr id="61" name="矩形 60"/>
          <p:cNvSpPr/>
          <p:nvPr/>
        </p:nvSpPr>
        <p:spPr>
          <a:xfrm>
            <a:off x="-622300" y="1895227"/>
            <a:ext cx="9890498" cy="276265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1719" y="1517515"/>
            <a:ext cx="8669336" cy="2762655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3663" y="66666"/>
            <a:ext cx="6692630" cy="5273820"/>
          </a:xfrm>
          <a:custGeom>
            <a:avLst/>
            <a:gdLst>
              <a:gd name="connsiteX0" fmla="*/ 3346315 w 6692630"/>
              <a:gd name="connsiteY0" fmla="*/ 0 h 5273820"/>
              <a:gd name="connsiteX1" fmla="*/ 6692630 w 6692630"/>
              <a:gd name="connsiteY1" fmla="*/ 2636910 h 5273820"/>
              <a:gd name="connsiteX2" fmla="*/ 3346315 w 6692630"/>
              <a:gd name="connsiteY2" fmla="*/ 5273820 h 5273820"/>
              <a:gd name="connsiteX3" fmla="*/ 0 w 6692630"/>
              <a:gd name="connsiteY3" fmla="*/ 2636910 h 5273820"/>
              <a:gd name="connsiteX4" fmla="*/ 3346315 w 6692630"/>
              <a:gd name="connsiteY4" fmla="*/ 0 h 527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2630" h="5273820">
                <a:moveTo>
                  <a:pt x="3346315" y="0"/>
                </a:moveTo>
                <a:cubicBezTo>
                  <a:pt x="5194434" y="0"/>
                  <a:pt x="6692630" y="1180585"/>
                  <a:pt x="6692630" y="2636910"/>
                </a:cubicBezTo>
                <a:cubicBezTo>
                  <a:pt x="6692630" y="4093235"/>
                  <a:pt x="5194434" y="5273820"/>
                  <a:pt x="3346315" y="5273820"/>
                </a:cubicBezTo>
                <a:cubicBezTo>
                  <a:pt x="1498196" y="5273820"/>
                  <a:pt x="0" y="4093235"/>
                  <a:pt x="0" y="2636910"/>
                </a:cubicBezTo>
                <a:cubicBezTo>
                  <a:pt x="0" y="1180585"/>
                  <a:pt x="1498196" y="0"/>
                  <a:pt x="3346315" y="0"/>
                </a:cubicBezTo>
                <a:close/>
              </a:path>
            </a:pathLst>
          </a:custGeom>
        </p:spPr>
      </p:pic>
      <p:sp>
        <p:nvSpPr>
          <p:cNvPr id="3" name="文本框 5" hidden="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8511" y="2999556"/>
            <a:ext cx="9233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/>
              <a:t>项目背景</a:t>
            </a:r>
          </a:p>
        </p:txBody>
      </p:sp>
      <p:sp>
        <p:nvSpPr>
          <p:cNvPr id="67" name="任意多边形: 形状 66"/>
          <p:cNvSpPr/>
          <p:nvPr/>
        </p:nvSpPr>
        <p:spPr>
          <a:xfrm rot="20541631">
            <a:off x="672420" y="2147466"/>
            <a:ext cx="1547856" cy="1570592"/>
          </a:xfrm>
          <a:custGeom>
            <a:avLst/>
            <a:gdLst>
              <a:gd name="connsiteX0" fmla="*/ 997866 w 1966842"/>
              <a:gd name="connsiteY0" fmla="*/ 0 h 1995732"/>
              <a:gd name="connsiteX1" fmla="*/ 1950870 w 1966842"/>
              <a:gd name="connsiteY1" fmla="*/ 701131 h 1995732"/>
              <a:gd name="connsiteX2" fmla="*/ 1966842 w 1966842"/>
              <a:gd name="connsiteY2" fmla="*/ 763249 h 1995732"/>
              <a:gd name="connsiteX3" fmla="*/ 1943628 w 1966842"/>
              <a:gd name="connsiteY3" fmla="*/ 699822 h 1995732"/>
              <a:gd name="connsiteX4" fmla="*/ 1104985 w 1966842"/>
              <a:gd name="connsiteY4" fmla="*/ 143933 h 1995732"/>
              <a:gd name="connsiteX5" fmla="*/ 194817 w 1966842"/>
              <a:gd name="connsiteY5" fmla="*/ 1054100 h 1995732"/>
              <a:gd name="connsiteX6" fmla="*/ 1104985 w 1966842"/>
              <a:gd name="connsiteY6" fmla="*/ 1964267 h 1995732"/>
              <a:gd name="connsiteX7" fmla="*/ 1288416 w 1966842"/>
              <a:gd name="connsiteY7" fmla="*/ 1945776 h 1995732"/>
              <a:gd name="connsiteX8" fmla="*/ 1355996 w 1966842"/>
              <a:gd name="connsiteY8" fmla="*/ 1928399 h 1995732"/>
              <a:gd name="connsiteX9" fmla="*/ 1294601 w 1966842"/>
              <a:gd name="connsiteY9" fmla="*/ 1950870 h 1995732"/>
              <a:gd name="connsiteX10" fmla="*/ 997866 w 1966842"/>
              <a:gd name="connsiteY10" fmla="*/ 1995732 h 1995732"/>
              <a:gd name="connsiteX11" fmla="*/ 0 w 1966842"/>
              <a:gd name="connsiteY11" fmla="*/ 997866 h 1995732"/>
              <a:gd name="connsiteX12" fmla="*/ 997866 w 1966842"/>
              <a:gd name="connsiteY12" fmla="*/ 0 h 199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66842" h="1995732">
                <a:moveTo>
                  <a:pt x="997866" y="0"/>
                </a:moveTo>
                <a:cubicBezTo>
                  <a:pt x="1445640" y="0"/>
                  <a:pt x="1824529" y="294932"/>
                  <a:pt x="1950870" y="701131"/>
                </a:cubicBezTo>
                <a:lnTo>
                  <a:pt x="1966842" y="763249"/>
                </a:lnTo>
                <a:lnTo>
                  <a:pt x="1943628" y="699822"/>
                </a:lnTo>
                <a:cubicBezTo>
                  <a:pt x="1805457" y="373150"/>
                  <a:pt x="1481989" y="143933"/>
                  <a:pt x="1104985" y="143933"/>
                </a:cubicBezTo>
                <a:cubicBezTo>
                  <a:pt x="602313" y="143933"/>
                  <a:pt x="194817" y="551429"/>
                  <a:pt x="194817" y="1054100"/>
                </a:cubicBezTo>
                <a:cubicBezTo>
                  <a:pt x="194817" y="1556771"/>
                  <a:pt x="602313" y="1964267"/>
                  <a:pt x="1104985" y="1964267"/>
                </a:cubicBezTo>
                <a:cubicBezTo>
                  <a:pt x="1167819" y="1964267"/>
                  <a:pt x="1229166" y="1957900"/>
                  <a:pt x="1288416" y="1945776"/>
                </a:cubicBezTo>
                <a:lnTo>
                  <a:pt x="1355996" y="1928399"/>
                </a:lnTo>
                <a:lnTo>
                  <a:pt x="1294601" y="1950870"/>
                </a:lnTo>
                <a:cubicBezTo>
                  <a:pt x="1200863" y="1980026"/>
                  <a:pt x="1101199" y="1995732"/>
                  <a:pt x="997866" y="1995732"/>
                </a:cubicBezTo>
                <a:cubicBezTo>
                  <a:pt x="446760" y="1995732"/>
                  <a:pt x="0" y="1548972"/>
                  <a:pt x="0" y="997866"/>
                </a:cubicBezTo>
                <a:cubicBezTo>
                  <a:pt x="0" y="446760"/>
                  <a:pt x="446760" y="0"/>
                  <a:pt x="99786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755" tIns="49378" rIns="98755" bIns="49378" rtlCol="0" anchor="ctr">
            <a:noAutofit/>
          </a:bodyPr>
          <a:lstStyle/>
          <a:p>
            <a:pPr algn="ctr"/>
            <a:endParaRPr lang="zh-CN" altLang="en-US" sz="1945"/>
          </a:p>
        </p:txBody>
      </p:sp>
      <p:sp>
        <p:nvSpPr>
          <p:cNvPr id="72" name="任意多边形: 形状 71"/>
          <p:cNvSpPr/>
          <p:nvPr/>
        </p:nvSpPr>
        <p:spPr>
          <a:xfrm>
            <a:off x="3172897" y="6014047"/>
            <a:ext cx="9022345" cy="855250"/>
          </a:xfrm>
          <a:custGeom>
            <a:avLst/>
            <a:gdLst>
              <a:gd name="connsiteX0" fmla="*/ 8525676 w 8525676"/>
              <a:gd name="connsiteY0" fmla="*/ 0 h 808170"/>
              <a:gd name="connsiteX1" fmla="*/ 8525676 w 8525676"/>
              <a:gd name="connsiteY1" fmla="*/ 808170 h 808170"/>
              <a:gd name="connsiteX2" fmla="*/ 0 w 8525676"/>
              <a:gd name="connsiteY2" fmla="*/ 808170 h 808170"/>
              <a:gd name="connsiteX3" fmla="*/ 2454 w 8525676"/>
              <a:gd name="connsiteY3" fmla="*/ 805926 h 808170"/>
              <a:gd name="connsiteX4" fmla="*/ 8525675 w 8525676"/>
              <a:gd name="connsiteY4" fmla="*/ 805926 h 808170"/>
              <a:gd name="connsiteX5" fmla="*/ 8525675 w 8525676"/>
              <a:gd name="connsiteY5" fmla="*/ 510828 h 808170"/>
              <a:gd name="connsiteX6" fmla="*/ 8380483 w 8525676"/>
              <a:gd name="connsiteY6" fmla="*/ 522364 h 808170"/>
              <a:gd name="connsiteX7" fmla="*/ 2940819 w 8525676"/>
              <a:gd name="connsiteY7" fmla="*/ 551588 h 808170"/>
              <a:gd name="connsiteX8" fmla="*/ 1319282 w 8525676"/>
              <a:gd name="connsiteY8" fmla="*/ 457914 h 808170"/>
              <a:gd name="connsiteX9" fmla="*/ 939969 w 8525676"/>
              <a:gd name="connsiteY9" fmla="*/ 428261 h 808170"/>
              <a:gd name="connsiteX10" fmla="*/ 1157722 w 8525676"/>
              <a:gd name="connsiteY10" fmla="*/ 443231 h 808170"/>
              <a:gd name="connsiteX11" fmla="*/ 4760645 w 8525676"/>
              <a:gd name="connsiteY11" fmla="*/ 425382 h 808170"/>
              <a:gd name="connsiteX12" fmla="*/ 8321497 w 8525676"/>
              <a:gd name="connsiteY12" fmla="*/ 37890 h 80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25676" h="808170">
                <a:moveTo>
                  <a:pt x="8525676" y="0"/>
                </a:moveTo>
                <a:lnTo>
                  <a:pt x="8525676" y="808170"/>
                </a:lnTo>
                <a:lnTo>
                  <a:pt x="0" y="808170"/>
                </a:lnTo>
                <a:lnTo>
                  <a:pt x="2454" y="805926"/>
                </a:lnTo>
                <a:lnTo>
                  <a:pt x="8525675" y="805926"/>
                </a:lnTo>
                <a:lnTo>
                  <a:pt x="8525675" y="510828"/>
                </a:lnTo>
                <a:lnTo>
                  <a:pt x="8380483" y="522364"/>
                </a:lnTo>
                <a:cubicBezTo>
                  <a:pt x="6935336" y="626894"/>
                  <a:pt x="5026146" y="644690"/>
                  <a:pt x="2940819" y="551588"/>
                </a:cubicBezTo>
                <a:cubicBezTo>
                  <a:pt x="2384730" y="526761"/>
                  <a:pt x="1842439" y="495223"/>
                  <a:pt x="1319282" y="457914"/>
                </a:cubicBezTo>
                <a:lnTo>
                  <a:pt x="939969" y="428261"/>
                </a:lnTo>
                <a:lnTo>
                  <a:pt x="1157722" y="443231"/>
                </a:lnTo>
                <a:cubicBezTo>
                  <a:pt x="2193475" y="502064"/>
                  <a:pt x="3433834" y="500456"/>
                  <a:pt x="4760645" y="425382"/>
                </a:cubicBezTo>
                <a:cubicBezTo>
                  <a:pt x="6087457" y="350308"/>
                  <a:pt x="7312307" y="212430"/>
                  <a:pt x="8321497" y="37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74" name="任意多边形: 形状 73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BF9414E-A180-2C4B-E9FB-4F671EF6DA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3887">
            <a:off x="-1742532" y="-4886501"/>
            <a:ext cx="15039914" cy="15039914"/>
          </a:xfrm>
          <a:prstGeom prst="round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1011556" y="2525732"/>
            <a:ext cx="85279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54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8E94012-EF32-3056-9528-4BA747D2B4FE}"/>
              </a:ext>
            </a:extLst>
          </p:cNvPr>
          <p:cNvGrpSpPr/>
          <p:nvPr/>
        </p:nvGrpSpPr>
        <p:grpSpPr>
          <a:xfrm>
            <a:off x="2006943" y="2202567"/>
            <a:ext cx="3549049" cy="1477327"/>
            <a:chOff x="5007821" y="4364565"/>
            <a:chExt cx="3549049" cy="147732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BA5D25C-0C21-DAFE-51AF-A919C3BEC58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007821" y="4460424"/>
              <a:ext cx="1329211" cy="13295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8640" dirty="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EB4C827-59C2-AE0D-FAA4-2298B1AA8B7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48493" y="4364565"/>
              <a:ext cx="1477327" cy="147732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60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目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A405F07-826D-92F4-BE8B-91377F6378B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462515" y="4423150"/>
              <a:ext cx="1273426" cy="127419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828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798477-100E-1135-CB01-EAD0EC8B69A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079543" y="4364565"/>
              <a:ext cx="1477327" cy="147732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600">
                  <a:solidFill>
                    <a:schemeClr val="bg1"/>
                  </a:solidFill>
                  <a:effectLst>
                    <a:outerShdw blurRad="106680" dist="121920" dir="2700001" algn="tl" rotWithShape="0">
                      <a:schemeClr val="accent3">
                        <a:lumMod val="10000"/>
                        <a:alpha val="32000"/>
                      </a:schemeClr>
                    </a:outerShdw>
                  </a:effectLst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色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矩形: 圆角 146"/>
          <p:cNvSpPr/>
          <p:nvPr/>
        </p:nvSpPr>
        <p:spPr>
          <a:xfrm>
            <a:off x="633657" y="2220371"/>
            <a:ext cx="3341284" cy="6427468"/>
          </a:xfrm>
          <a:prstGeom prst="roundRect">
            <a:avLst>
              <a:gd name="adj" fmla="val 1420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04800" dist="2413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: 圆角 147"/>
          <p:cNvSpPr/>
          <p:nvPr/>
        </p:nvSpPr>
        <p:spPr>
          <a:xfrm>
            <a:off x="8181237" y="2220371"/>
            <a:ext cx="3341284" cy="6427468"/>
          </a:xfrm>
          <a:prstGeom prst="roundRect">
            <a:avLst>
              <a:gd name="adj" fmla="val 1420"/>
            </a:avLst>
          </a:prstGeom>
          <a:solidFill>
            <a:schemeClr val="bg1"/>
          </a:solidFill>
          <a:ln w="635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04800" dist="241300" dir="2700000" algn="tl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1074" y="404813"/>
            <a:ext cx="4453142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项目特色：“</a:t>
            </a:r>
            <a:r>
              <a:rPr lang="en-US" altLang="zh-CN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111”</a:t>
            </a:r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模式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sp>
        <p:nvSpPr>
          <p:cNvPr id="39" name="文本框 38" hidden="1"/>
          <p:cNvSpPr txBox="1"/>
          <p:nvPr/>
        </p:nvSpPr>
        <p:spPr bwMode="auto">
          <a:xfrm>
            <a:off x="3090927" y="1435556"/>
            <a:ext cx="276998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秸秆高价值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转化技术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 hidden="1"/>
          <p:cNvSpPr txBox="1"/>
          <p:nvPr/>
        </p:nvSpPr>
        <p:spPr bwMode="auto">
          <a:xfrm>
            <a:off x="6096000" y="1408407"/>
            <a:ext cx="215443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将秸秆变废为宝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4119402" y="2109185"/>
            <a:ext cx="3953196" cy="3799753"/>
            <a:chOff x="4119402" y="2109185"/>
            <a:chExt cx="3953196" cy="3799753"/>
          </a:xfrm>
        </p:grpSpPr>
        <p:sp>
          <p:nvSpPr>
            <p:cNvPr id="119" name="椭圆 118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140066" y="2109185"/>
              <a:ext cx="1911870" cy="1911870"/>
            </a:xfrm>
            <a:prstGeom prst="ellipse">
              <a:avLst/>
            </a:prstGeom>
            <a:gradFill flip="none" rotWithShape="1">
              <a:gsLst>
                <a:gs pos="15000">
                  <a:schemeClr val="accent2"/>
                </a:gs>
                <a:gs pos="45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86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53568" dist="324104" dir="3600000" sx="97000" sy="97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algn="ctr"/>
              <a:endParaRPr lang="zh-CN" altLang="en-US" sz="2090"/>
            </a:p>
          </p:txBody>
        </p:sp>
        <p:sp>
          <p:nvSpPr>
            <p:cNvPr id="123" name="椭圆 122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6160728" y="3877026"/>
              <a:ext cx="1911870" cy="1911870"/>
            </a:xfrm>
            <a:prstGeom prst="ellipse">
              <a:avLst/>
            </a:prstGeom>
            <a:gradFill flip="none" rotWithShape="1">
              <a:gsLst>
                <a:gs pos="15000">
                  <a:schemeClr val="accent2"/>
                </a:gs>
                <a:gs pos="45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86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53568" dist="324104" dir="3600000" sx="97000" sy="97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algn="ctr"/>
              <a:endParaRPr lang="zh-CN" altLang="en-US" sz="2090"/>
            </a:p>
          </p:txBody>
        </p:sp>
        <p:sp>
          <p:nvSpPr>
            <p:cNvPr id="124" name="椭圆 123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4119402" y="3877026"/>
              <a:ext cx="1911870" cy="1911870"/>
            </a:xfrm>
            <a:prstGeom prst="ellipse">
              <a:avLst/>
            </a:prstGeom>
            <a:gradFill flip="none" rotWithShape="1">
              <a:gsLst>
                <a:gs pos="15000">
                  <a:schemeClr val="accent2"/>
                </a:gs>
                <a:gs pos="45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86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53568" dist="324104" dir="3600000" sx="97000" sy="97000" algn="tl" rotWithShape="0">
                <a:schemeClr val="accent1">
                  <a:lumMod val="50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algn="ctr"/>
              <a:endParaRPr lang="zh-CN" altLang="en-US" sz="2090"/>
            </a:p>
          </p:txBody>
        </p:sp>
        <p:sp>
          <p:nvSpPr>
            <p:cNvPr id="35" name="îšḷiďê"/>
            <p:cNvSpPr>
              <a:spLocks noChangeArrowheads="1"/>
            </p:cNvSpPr>
            <p:nvPr/>
          </p:nvSpPr>
          <p:spPr bwMode="auto">
            <a:xfrm>
              <a:off x="4181749" y="3397681"/>
              <a:ext cx="3870032" cy="251125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137" name="TextBox 134"/>
            <p:cNvSpPr txBox="1"/>
            <p:nvPr>
              <p:custDataLst>
                <p:tags r:id="rId4"/>
              </p:custDataLst>
            </p:nvPr>
          </p:nvSpPr>
          <p:spPr>
            <a:xfrm>
              <a:off x="6912923" y="4258626"/>
              <a:ext cx="296723" cy="587578"/>
            </a:xfrm>
            <a:custGeom>
              <a:avLst/>
              <a:gdLst/>
              <a:ahLst/>
              <a:cxnLst/>
              <a:rect l="l" t="t" r="r" b="b"/>
              <a:pathLst>
                <a:path w="296723" h="587578">
                  <a:moveTo>
                    <a:pt x="0" y="0"/>
                  </a:moveTo>
                  <a:lnTo>
                    <a:pt x="296723" y="0"/>
                  </a:lnTo>
                  <a:lnTo>
                    <a:pt x="296723" y="587578"/>
                  </a:lnTo>
                  <a:lnTo>
                    <a:pt x="102261" y="587578"/>
                  </a:lnTo>
                  <a:lnTo>
                    <a:pt x="102261" y="153391"/>
                  </a:lnTo>
                  <a:lnTo>
                    <a:pt x="0" y="153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  <a:outerShdw blurRad="508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Montserrat Black" panose="00000A00000000000000" pitchFamily="2" charset="0"/>
                <a:ea typeface="+mj-ea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6654998" y="4894517"/>
              <a:ext cx="923330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方生态</a:t>
              </a:r>
            </a:p>
          </p:txBody>
        </p:sp>
        <p:sp>
          <p:nvSpPr>
            <p:cNvPr id="140" name="TextBox 137"/>
            <p:cNvSpPr txBox="1"/>
            <p:nvPr>
              <p:custDataLst>
                <p:tags r:id="rId5"/>
              </p:custDataLst>
            </p:nvPr>
          </p:nvSpPr>
          <p:spPr>
            <a:xfrm>
              <a:off x="4871597" y="4258626"/>
              <a:ext cx="296723" cy="587578"/>
            </a:xfrm>
            <a:custGeom>
              <a:avLst/>
              <a:gdLst/>
              <a:ahLst/>
              <a:cxnLst/>
              <a:rect l="l" t="t" r="r" b="b"/>
              <a:pathLst>
                <a:path w="296723" h="587578">
                  <a:moveTo>
                    <a:pt x="0" y="0"/>
                  </a:moveTo>
                  <a:lnTo>
                    <a:pt x="296723" y="0"/>
                  </a:lnTo>
                  <a:lnTo>
                    <a:pt x="296723" y="587578"/>
                  </a:lnTo>
                  <a:lnTo>
                    <a:pt x="102261" y="587578"/>
                  </a:lnTo>
                  <a:lnTo>
                    <a:pt x="102261" y="153391"/>
                  </a:lnTo>
                  <a:lnTo>
                    <a:pt x="0" y="153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  <a:outerShdw blurRad="508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Montserrat Black" panose="00000A00000000000000" pitchFamily="2" charset="0"/>
                <a:ea typeface="+mj-ea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4613672" y="4894517"/>
              <a:ext cx="923330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种材料</a:t>
              </a:r>
            </a:p>
          </p:txBody>
        </p:sp>
        <p:sp>
          <p:nvSpPr>
            <p:cNvPr id="143" name="TextBox 140"/>
            <p:cNvSpPr txBox="1"/>
            <p:nvPr>
              <p:custDataLst>
                <p:tags r:id="rId6"/>
              </p:custDataLst>
            </p:nvPr>
          </p:nvSpPr>
          <p:spPr>
            <a:xfrm>
              <a:off x="5892261" y="2490785"/>
              <a:ext cx="296723" cy="587578"/>
            </a:xfrm>
            <a:custGeom>
              <a:avLst/>
              <a:gdLst/>
              <a:ahLst/>
              <a:cxnLst/>
              <a:rect l="l" t="t" r="r" b="b"/>
              <a:pathLst>
                <a:path w="296723" h="587578">
                  <a:moveTo>
                    <a:pt x="0" y="0"/>
                  </a:moveTo>
                  <a:lnTo>
                    <a:pt x="296723" y="0"/>
                  </a:lnTo>
                  <a:lnTo>
                    <a:pt x="296723" y="587578"/>
                  </a:lnTo>
                  <a:lnTo>
                    <a:pt x="102261" y="587578"/>
                  </a:lnTo>
                  <a:lnTo>
                    <a:pt x="102261" y="153391"/>
                  </a:lnTo>
                  <a:lnTo>
                    <a:pt x="0" y="153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  <a:outerShdw blurRad="50800" dist="381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5400">
                <a:solidFill>
                  <a:schemeClr val="bg1"/>
                </a:solidFill>
                <a:latin typeface="Montserrat Black" panose="00000A00000000000000" pitchFamily="2" charset="0"/>
                <a:ea typeface="+mj-ea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5480448" y="3126676"/>
              <a:ext cx="123110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核心技术</a:t>
              </a: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1688746" y="2595953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复合材料</a:t>
            </a:r>
          </a:p>
        </p:txBody>
      </p:sp>
      <p:sp>
        <p:nvSpPr>
          <p:cNvPr id="146" name="文本框 145"/>
          <p:cNvSpPr txBox="1"/>
          <p:nvPr/>
        </p:nvSpPr>
        <p:spPr>
          <a:xfrm>
            <a:off x="9236326" y="2595953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生态宜居</a:t>
            </a:r>
          </a:p>
        </p:txBody>
      </p:sp>
      <p:sp>
        <p:nvSpPr>
          <p:cNvPr id="154" name="矩形: 圆角 153"/>
          <p:cNvSpPr/>
          <p:nvPr/>
        </p:nvSpPr>
        <p:spPr>
          <a:xfrm>
            <a:off x="1118796" y="3271282"/>
            <a:ext cx="2371007" cy="5370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object 19"/>
          <p:cNvSpPr txBox="1"/>
          <p:nvPr/>
        </p:nvSpPr>
        <p:spPr>
          <a:xfrm>
            <a:off x="1836222" y="3395779"/>
            <a:ext cx="936154" cy="288046"/>
          </a:xfrm>
          <a:prstGeom prst="rect">
            <a:avLst/>
          </a:prstGeom>
        </p:spPr>
        <p:txBody>
          <a:bodyPr wrap="none" lIns="0" tIns="1094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zh-CN" altLang="en-US" dirty="0">
                <a:latin typeface="+mn-ea"/>
                <a:ea typeface="+mn-ea"/>
              </a:rPr>
              <a:t>可塑性强</a:t>
            </a:r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162" name="矩形: 圆角 161"/>
          <p:cNvSpPr/>
          <p:nvPr/>
        </p:nvSpPr>
        <p:spPr>
          <a:xfrm>
            <a:off x="1118796" y="4028627"/>
            <a:ext cx="2371007" cy="5370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object 19"/>
          <p:cNvSpPr txBox="1"/>
          <p:nvPr/>
        </p:nvSpPr>
        <p:spPr>
          <a:xfrm>
            <a:off x="1720806" y="4153124"/>
            <a:ext cx="1166987" cy="288046"/>
          </a:xfrm>
          <a:prstGeom prst="rect">
            <a:avLst/>
          </a:prstGeom>
        </p:spPr>
        <p:txBody>
          <a:bodyPr wrap="none" lIns="0" tIns="1094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zh-CN" altLang="en-US">
                <a:latin typeface="+mn-ea"/>
                <a:ea typeface="+mn-ea"/>
              </a:rPr>
              <a:t>可循环使用</a:t>
            </a:r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165" name="矩形: 圆角 164"/>
          <p:cNvSpPr/>
          <p:nvPr/>
        </p:nvSpPr>
        <p:spPr>
          <a:xfrm>
            <a:off x="1118796" y="4785973"/>
            <a:ext cx="2371007" cy="5370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object 19"/>
          <p:cNvSpPr txBox="1"/>
          <p:nvPr/>
        </p:nvSpPr>
        <p:spPr>
          <a:xfrm>
            <a:off x="1951638" y="4910470"/>
            <a:ext cx="705321" cy="288046"/>
          </a:xfrm>
          <a:prstGeom prst="rect">
            <a:avLst/>
          </a:prstGeom>
        </p:spPr>
        <p:txBody>
          <a:bodyPr wrap="none" lIns="0" tIns="1094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zh-CN" altLang="en-US">
                <a:latin typeface="+mn-ea"/>
                <a:ea typeface="+mn-ea"/>
              </a:rPr>
              <a:t>咖啡感</a:t>
            </a:r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168" name="矩形: 圆角 167"/>
          <p:cNvSpPr/>
          <p:nvPr/>
        </p:nvSpPr>
        <p:spPr>
          <a:xfrm>
            <a:off x="8666376" y="4785973"/>
            <a:ext cx="2371007" cy="5370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object 19"/>
          <p:cNvSpPr txBox="1"/>
          <p:nvPr/>
        </p:nvSpPr>
        <p:spPr>
          <a:xfrm>
            <a:off x="9152969" y="4910470"/>
            <a:ext cx="1397820" cy="288046"/>
          </a:xfrm>
          <a:prstGeom prst="rect">
            <a:avLst/>
          </a:prstGeom>
        </p:spPr>
        <p:txBody>
          <a:bodyPr wrap="none" lIns="0" tIns="1094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zh-CN" altLang="en-US">
                <a:latin typeface="+mn-ea"/>
                <a:ea typeface="+mn-ea"/>
              </a:rPr>
              <a:t>带动当地就业</a:t>
            </a:r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171" name="矩形: 圆角 170"/>
          <p:cNvSpPr/>
          <p:nvPr/>
        </p:nvSpPr>
        <p:spPr>
          <a:xfrm>
            <a:off x="8666376" y="4028627"/>
            <a:ext cx="2371007" cy="5370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object 19"/>
          <p:cNvSpPr txBox="1"/>
          <p:nvPr/>
        </p:nvSpPr>
        <p:spPr>
          <a:xfrm>
            <a:off x="9152969" y="4153124"/>
            <a:ext cx="1397820" cy="288046"/>
          </a:xfrm>
          <a:prstGeom prst="rect">
            <a:avLst/>
          </a:prstGeom>
        </p:spPr>
        <p:txBody>
          <a:bodyPr wrap="none" lIns="0" tIns="1094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zh-CN" altLang="en-US">
                <a:latin typeface="+mn-ea"/>
                <a:ea typeface="+mn-ea"/>
              </a:rPr>
              <a:t>减轻环境污染</a:t>
            </a:r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174" name="矩形: 圆角 173"/>
          <p:cNvSpPr/>
          <p:nvPr/>
        </p:nvSpPr>
        <p:spPr>
          <a:xfrm>
            <a:off x="8666376" y="3271282"/>
            <a:ext cx="2371007" cy="5370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object 19"/>
          <p:cNvSpPr txBox="1"/>
          <p:nvPr/>
        </p:nvSpPr>
        <p:spPr>
          <a:xfrm>
            <a:off x="9037553" y="3395779"/>
            <a:ext cx="1628652" cy="288046"/>
          </a:xfrm>
          <a:prstGeom prst="rect">
            <a:avLst/>
          </a:prstGeom>
        </p:spPr>
        <p:txBody>
          <a:bodyPr wrap="none" lIns="0" tIns="10940" rIns="0" bIns="0">
            <a:spAutoFit/>
          </a:bodyPr>
          <a:lstStyle>
            <a:lvl1pPr marL="127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zh-CN" altLang="en-US">
                <a:latin typeface="+mn-ea"/>
                <a:ea typeface="+mn-ea"/>
              </a:rPr>
              <a:t>提高咖啡利用率</a:t>
            </a:r>
            <a:endParaRPr lang="zh-CN" altLang="zh-CN" dirty="0">
              <a:latin typeface="+mn-ea"/>
              <a:ea typeface="+mn-ea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182" name="任意多边形: 形状 181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7FC7ECD0-0B85-FA9F-7373-41A46A6B99DB}"/>
              </a:ext>
            </a:extLst>
          </p:cNvPr>
          <p:cNvSpPr txBox="1"/>
          <p:nvPr/>
        </p:nvSpPr>
        <p:spPr>
          <a:xfrm>
            <a:off x="2475572" y="1338278"/>
            <a:ext cx="466794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defRPr sz="2200" b="0" i="0" u="none" strike="noStrike" spc="0" baseline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/>
              <a:t>咖啡高价值转化技术，将咖啡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A22EDC-7DD4-56DE-28C9-A9BEB9BBFC61}"/>
              </a:ext>
            </a:extLst>
          </p:cNvPr>
          <p:cNvSpPr txBox="1"/>
          <p:nvPr/>
        </p:nvSpPr>
        <p:spPr>
          <a:xfrm>
            <a:off x="6842449" y="900469"/>
            <a:ext cx="1061188" cy="106182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90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4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76200" dist="114300" dir="2700000" algn="tl" rotWithShape="0">
                    <a:schemeClr val="accent4">
                      <a:lumMod val="50000"/>
                      <a:alpha val="26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284EF-5340-888D-F3F0-1DA10EBC3E51}"/>
              </a:ext>
            </a:extLst>
          </p:cNvPr>
          <p:cNvSpPr txBox="1"/>
          <p:nvPr/>
        </p:nvSpPr>
        <p:spPr>
          <a:xfrm>
            <a:off x="7394068" y="815831"/>
            <a:ext cx="1231106" cy="123110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800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4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76200" dist="114300" dir="2700000" algn="tl" rotWithShape="0">
                    <a:schemeClr val="accent4">
                      <a:lumMod val="50000"/>
                      <a:alpha val="26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1CDE07-DF78-D163-2442-E75712E6A982}"/>
              </a:ext>
            </a:extLst>
          </p:cNvPr>
          <p:cNvSpPr txBox="1"/>
          <p:nvPr/>
        </p:nvSpPr>
        <p:spPr>
          <a:xfrm>
            <a:off x="7984220" y="803539"/>
            <a:ext cx="1061188" cy="106182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90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4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76200" dist="114300" dir="2700000" algn="tl" rotWithShape="0">
                    <a:schemeClr val="accent4">
                      <a:lumMod val="50000"/>
                      <a:alpha val="26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CAAE53-2795-D561-3D0F-6F779DDA1ECB}"/>
              </a:ext>
            </a:extLst>
          </p:cNvPr>
          <p:cNvSpPr txBox="1"/>
          <p:nvPr/>
        </p:nvSpPr>
        <p:spPr>
          <a:xfrm>
            <a:off x="8485322" y="739659"/>
            <a:ext cx="1231106" cy="123110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800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4300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76200" dist="114300" dir="2700000" algn="tl" rotWithShape="0">
                    <a:schemeClr val="accent4">
                      <a:lumMod val="50000"/>
                      <a:alpha val="26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</a:rPr>
              <a:t>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0691" y="6102452"/>
            <a:ext cx="10648219" cy="18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400">
              <a:spcAft>
                <a:spcPts val="600"/>
              </a:spcAft>
              <a:defRPr/>
            </a:pPr>
            <a:r>
              <a:rPr lang="en-US" altLang="zh-CN" sz="1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36005" y="5824895"/>
            <a:ext cx="282449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专利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:00202021500451.6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1244" y="5882583"/>
            <a:ext cx="283250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专利号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:Z0002021500081.8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hidden="1"/>
          <p:cNvSpPr txBox="1"/>
          <p:nvPr/>
        </p:nvSpPr>
        <p:spPr>
          <a:xfrm>
            <a:off x="658813" y="2685014"/>
            <a:ext cx="3638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两项</a:t>
            </a:r>
            <a:endParaRPr lang="en-US" altLang="zh-CN"/>
          </a:p>
          <a:p>
            <a:r>
              <a:rPr lang="zh-CN" altLang="en-US"/>
              <a:t>国家</a:t>
            </a:r>
            <a:r>
              <a:rPr lang="zh-CN" altLang="en-US" dirty="0"/>
              <a:t>专利授权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61074" y="404813"/>
            <a:ext cx="4514056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技术亮点：具备技术壁垒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76678" y="263784"/>
            <a:ext cx="1353355" cy="670274"/>
          </a:xfrm>
          <a:custGeom>
            <a:avLst/>
            <a:gdLst>
              <a:gd name="connsiteX0" fmla="*/ 0 w 1389084"/>
              <a:gd name="connsiteY0" fmla="*/ 654043 h 687969"/>
              <a:gd name="connsiteX1" fmla="*/ 34217 w 1389084"/>
              <a:gd name="connsiteY1" fmla="*/ 687969 h 687969"/>
              <a:gd name="connsiteX2" fmla="*/ 0 w 1389084"/>
              <a:gd name="connsiteY2" fmla="*/ 687969 h 687969"/>
              <a:gd name="connsiteX3" fmla="*/ 0 w 1389084"/>
              <a:gd name="connsiteY3" fmla="*/ 0 h 687969"/>
              <a:gd name="connsiteX4" fmla="*/ 1389084 w 1389084"/>
              <a:gd name="connsiteY4" fmla="*/ 0 h 687969"/>
              <a:gd name="connsiteX5" fmla="*/ 1389084 w 1389084"/>
              <a:gd name="connsiteY5" fmla="*/ 687969 h 687969"/>
              <a:gd name="connsiteX6" fmla="*/ 203802 w 1389084"/>
              <a:gd name="connsiteY6" fmla="*/ 687969 h 687969"/>
              <a:gd name="connsiteX7" fmla="*/ 270628 w 1389084"/>
              <a:gd name="connsiteY7" fmla="*/ 620569 h 687969"/>
              <a:gd name="connsiteX8" fmla="*/ 68185 w 1389084"/>
              <a:gd name="connsiteY8" fmla="*/ 419851 h 687969"/>
              <a:gd name="connsiteX9" fmla="*/ 0 w 1389084"/>
              <a:gd name="connsiteY9" fmla="*/ 488622 h 6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084" h="687969">
                <a:moveTo>
                  <a:pt x="0" y="654043"/>
                </a:moveTo>
                <a:lnTo>
                  <a:pt x="34217" y="687969"/>
                </a:lnTo>
                <a:lnTo>
                  <a:pt x="0" y="687969"/>
                </a:lnTo>
                <a:close/>
                <a:moveTo>
                  <a:pt x="0" y="0"/>
                </a:moveTo>
                <a:lnTo>
                  <a:pt x="1389084" y="0"/>
                </a:lnTo>
                <a:lnTo>
                  <a:pt x="1389084" y="687969"/>
                </a:lnTo>
                <a:lnTo>
                  <a:pt x="203802" y="687969"/>
                </a:lnTo>
                <a:lnTo>
                  <a:pt x="270628" y="620569"/>
                </a:lnTo>
                <a:lnTo>
                  <a:pt x="68185" y="419851"/>
                </a:lnTo>
                <a:lnTo>
                  <a:pt x="0" y="488622"/>
                </a:lnTo>
                <a:close/>
              </a:path>
            </a:pathLst>
          </a:custGeom>
        </p:spPr>
      </p:pic>
      <p:sp>
        <p:nvSpPr>
          <p:cNvPr id="31" name="TextBox 28"/>
          <p:cNvSpPr txBox="1"/>
          <p:nvPr>
            <p:custDataLst>
              <p:tags r:id="rId1"/>
            </p:custDataLst>
          </p:nvPr>
        </p:nvSpPr>
        <p:spPr>
          <a:xfrm>
            <a:off x="1663524" y="1567201"/>
            <a:ext cx="249035" cy="1346142"/>
          </a:xfrm>
          <a:custGeom>
            <a:avLst/>
            <a:gdLst>
              <a:gd name="connsiteX0" fmla="*/ 0 w 249035"/>
              <a:gd name="connsiteY0" fmla="*/ 0 h 1346142"/>
              <a:gd name="connsiteX1" fmla="*/ 249035 w 249035"/>
              <a:gd name="connsiteY1" fmla="*/ 0 h 1346142"/>
              <a:gd name="connsiteX2" fmla="*/ 249035 w 249035"/>
              <a:gd name="connsiteY2" fmla="*/ 1346142 h 1346142"/>
              <a:gd name="connsiteX3" fmla="*/ 0 w 249035"/>
              <a:gd name="connsiteY3" fmla="*/ 1346142 h 134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035" h="1346142">
                <a:moveTo>
                  <a:pt x="0" y="0"/>
                </a:moveTo>
                <a:lnTo>
                  <a:pt x="249035" y="0"/>
                </a:lnTo>
                <a:lnTo>
                  <a:pt x="249035" y="1346142"/>
                </a:lnTo>
                <a:lnTo>
                  <a:pt x="0" y="1346142"/>
                </a:lnTo>
                <a:close/>
              </a:path>
            </a:pathLst>
          </a:custGeom>
          <a:noFill/>
          <a:effectLst>
            <a:glow>
              <a:srgbClr val="000000"/>
            </a:glow>
          </a:effectLst>
        </p:spPr>
        <p:txBody>
          <a:bodyPr wrap="square" lIns="333280" tIns="166641" rIns="333280" bIns="166641">
            <a:noAutofit/>
          </a:bodyPr>
          <a:lstStyle/>
          <a:p>
            <a:endParaRPr lang="zh-CN" altLang="en-US" sz="6560" dirty="0">
              <a:solidFill>
                <a:schemeClr val="tx1">
                  <a:lumMod val="100000"/>
                </a:schemeClr>
              </a:solidFill>
              <a:effectLst/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63" name="图形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8421" y="3068851"/>
            <a:ext cx="4624139" cy="1036445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-3242" y="5946944"/>
            <a:ext cx="12198484" cy="922353"/>
            <a:chOff x="-6484" y="5997718"/>
            <a:chExt cx="11526973" cy="871579"/>
          </a:xfrm>
        </p:grpSpPr>
        <p:sp>
          <p:nvSpPr>
            <p:cNvPr id="66" name="任意多边形: 形状 65"/>
            <p:cNvSpPr/>
            <p:nvPr/>
          </p:nvSpPr>
          <p:spPr>
            <a:xfrm>
              <a:off x="2994813" y="6061127"/>
              <a:ext cx="8525676" cy="808170"/>
            </a:xfrm>
            <a:custGeom>
              <a:avLst/>
              <a:gdLst>
                <a:gd name="connsiteX0" fmla="*/ 8525676 w 8525676"/>
                <a:gd name="connsiteY0" fmla="*/ 0 h 808170"/>
                <a:gd name="connsiteX1" fmla="*/ 8525676 w 8525676"/>
                <a:gd name="connsiteY1" fmla="*/ 808170 h 808170"/>
                <a:gd name="connsiteX2" fmla="*/ 0 w 8525676"/>
                <a:gd name="connsiteY2" fmla="*/ 808170 h 808170"/>
                <a:gd name="connsiteX3" fmla="*/ 2454 w 8525676"/>
                <a:gd name="connsiteY3" fmla="*/ 805926 h 808170"/>
                <a:gd name="connsiteX4" fmla="*/ 8525675 w 8525676"/>
                <a:gd name="connsiteY4" fmla="*/ 805926 h 808170"/>
                <a:gd name="connsiteX5" fmla="*/ 8525675 w 8525676"/>
                <a:gd name="connsiteY5" fmla="*/ 510828 h 808170"/>
                <a:gd name="connsiteX6" fmla="*/ 8380483 w 8525676"/>
                <a:gd name="connsiteY6" fmla="*/ 522364 h 808170"/>
                <a:gd name="connsiteX7" fmla="*/ 2940819 w 8525676"/>
                <a:gd name="connsiteY7" fmla="*/ 551588 h 808170"/>
                <a:gd name="connsiteX8" fmla="*/ 1319282 w 8525676"/>
                <a:gd name="connsiteY8" fmla="*/ 457914 h 808170"/>
                <a:gd name="connsiteX9" fmla="*/ 939969 w 8525676"/>
                <a:gd name="connsiteY9" fmla="*/ 428261 h 808170"/>
                <a:gd name="connsiteX10" fmla="*/ 1157722 w 8525676"/>
                <a:gd name="connsiteY10" fmla="*/ 443231 h 808170"/>
                <a:gd name="connsiteX11" fmla="*/ 4760645 w 8525676"/>
                <a:gd name="connsiteY11" fmla="*/ 425382 h 808170"/>
                <a:gd name="connsiteX12" fmla="*/ 8321497 w 8525676"/>
                <a:gd name="connsiteY12" fmla="*/ 37890 h 8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5676" h="808170">
                  <a:moveTo>
                    <a:pt x="8525676" y="0"/>
                  </a:moveTo>
                  <a:lnTo>
                    <a:pt x="8525676" y="808170"/>
                  </a:lnTo>
                  <a:lnTo>
                    <a:pt x="0" y="808170"/>
                  </a:lnTo>
                  <a:lnTo>
                    <a:pt x="2454" y="805926"/>
                  </a:lnTo>
                  <a:lnTo>
                    <a:pt x="8525675" y="805926"/>
                  </a:lnTo>
                  <a:lnTo>
                    <a:pt x="8525675" y="510828"/>
                  </a:lnTo>
                  <a:lnTo>
                    <a:pt x="8380483" y="522364"/>
                  </a:lnTo>
                  <a:cubicBezTo>
                    <a:pt x="6935336" y="626894"/>
                    <a:pt x="5026146" y="644690"/>
                    <a:pt x="2940819" y="551588"/>
                  </a:cubicBezTo>
                  <a:cubicBezTo>
                    <a:pt x="2384730" y="526761"/>
                    <a:pt x="1842439" y="495223"/>
                    <a:pt x="1319282" y="457914"/>
                  </a:cubicBezTo>
                  <a:lnTo>
                    <a:pt x="939969" y="428261"/>
                  </a:lnTo>
                  <a:lnTo>
                    <a:pt x="1157722" y="443231"/>
                  </a:lnTo>
                  <a:cubicBezTo>
                    <a:pt x="2193475" y="502064"/>
                    <a:pt x="3433834" y="500456"/>
                    <a:pt x="4760645" y="425382"/>
                  </a:cubicBezTo>
                  <a:cubicBezTo>
                    <a:pt x="6087457" y="350308"/>
                    <a:pt x="7312307" y="212430"/>
                    <a:pt x="8321497" y="3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-6484" y="5997718"/>
              <a:ext cx="11526972" cy="860282"/>
            </a:xfrm>
            <a:custGeom>
              <a:avLst/>
              <a:gdLst>
                <a:gd name="connsiteX0" fmla="*/ 0 w 12204968"/>
                <a:gd name="connsiteY0" fmla="*/ 0 h 1272241"/>
                <a:gd name="connsiteX1" fmla="*/ 142868 w 12204968"/>
                <a:gd name="connsiteY1" fmla="*/ 33687 h 1272241"/>
                <a:gd name="connsiteX2" fmla="*/ 288970 w 12204968"/>
                <a:gd name="connsiteY2" fmla="*/ 68136 h 1272241"/>
                <a:gd name="connsiteX3" fmla="*/ 6291620 w 12204968"/>
                <a:gd name="connsiteY3" fmla="*/ 896109 h 1272241"/>
                <a:gd name="connsiteX4" fmla="*/ 12051236 w 12204968"/>
                <a:gd name="connsiteY4" fmla="*/ 852891 h 1272241"/>
                <a:gd name="connsiteX5" fmla="*/ 12204968 w 12204968"/>
                <a:gd name="connsiteY5" fmla="*/ 835830 h 1272241"/>
                <a:gd name="connsiteX6" fmla="*/ 12204968 w 12204968"/>
                <a:gd name="connsiteY6" fmla="*/ 1272241 h 1272241"/>
                <a:gd name="connsiteX7" fmla="*/ 0 w 12204968"/>
                <a:gd name="connsiteY7" fmla="*/ 1272241 h 127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04968" h="1272241">
                  <a:moveTo>
                    <a:pt x="0" y="0"/>
                  </a:moveTo>
                  <a:lnTo>
                    <a:pt x="142868" y="33687"/>
                  </a:lnTo>
                  <a:cubicBezTo>
                    <a:pt x="194227" y="45170"/>
                    <a:pt x="245586" y="56653"/>
                    <a:pt x="288970" y="68136"/>
                  </a:cubicBezTo>
                  <a:cubicBezTo>
                    <a:pt x="1814984" y="443590"/>
                    <a:pt x="3936433" y="749245"/>
                    <a:pt x="6291620" y="896109"/>
                  </a:cubicBezTo>
                  <a:cubicBezTo>
                    <a:pt x="8499603" y="1033794"/>
                    <a:pt x="10521088" y="1007477"/>
                    <a:pt x="12051236" y="852891"/>
                  </a:cubicBezTo>
                  <a:lnTo>
                    <a:pt x="12204968" y="835830"/>
                  </a:lnTo>
                  <a:lnTo>
                    <a:pt x="12204968" y="1272241"/>
                  </a:lnTo>
                  <a:lnTo>
                    <a:pt x="0" y="1272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49B6496A-0DA1-489D-80E0-E9E400D1754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  <a:effectLst>
            <a:outerShdw blurRad="317500" dist="165100" dir="2700000" algn="tl" rotWithShape="0">
              <a:schemeClr val="accent1">
                <a:lumMod val="50000"/>
                <a:alpha val="20000"/>
              </a:schemeClr>
            </a:outerShdw>
          </a:effectLst>
        </p:spPr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C73C9324-AFA7-415C-ACD9-8CA8186E26B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1"/>
          </a:solidFill>
          <a:effectLst>
            <a:outerShdw blurRad="317500" dist="165100" dir="2700000" algn="tl" rotWithShape="0">
              <a:schemeClr val="accent1">
                <a:lumMod val="50000"/>
                <a:alpha val="20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FAAB69-2C29-9374-5E10-7AFF0D516399}"/>
              </a:ext>
            </a:extLst>
          </p:cNvPr>
          <p:cNvSpPr txBox="1"/>
          <p:nvPr/>
        </p:nvSpPr>
        <p:spPr>
          <a:xfrm>
            <a:off x="837719" y="2190320"/>
            <a:ext cx="3385543" cy="116955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72412">
                      <a:schemeClr val="accent1">
                        <a:lumMod val="75000"/>
                      </a:schemeClr>
                    </a:gs>
                    <a:gs pos="43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</a:rPr>
              <a:t>多项</a:t>
            </a:r>
            <a:endParaRPr lang="en-US" altLang="zh-CN" sz="3200" dirty="0">
              <a:gradFill>
                <a:gsLst>
                  <a:gs pos="0">
                    <a:schemeClr val="accent2"/>
                  </a:gs>
                  <a:gs pos="72412">
                    <a:schemeClr val="accent1">
                      <a:lumMod val="75000"/>
                    </a:schemeClr>
                  </a:gs>
                  <a:gs pos="4300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</a:gradFill>
            </a:endParaRPr>
          </a:p>
          <a:p>
            <a:pPr algn="ctr"/>
            <a:r>
              <a:rPr lang="zh-CN" altLang="en-US" sz="4400" dirty="0">
                <a:gradFill>
                  <a:gsLst>
                    <a:gs pos="0">
                      <a:schemeClr val="accent2"/>
                    </a:gs>
                    <a:gs pos="72412">
                      <a:schemeClr val="accent1">
                        <a:lumMod val="75000"/>
                      </a:schemeClr>
                    </a:gs>
                    <a:gs pos="43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国家专利授权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990c853-cf53-4c29-ad61-d05bb55c6be0"/>
  <p:tag name="COMMONDATA" val="eyJoZGlkIjoiNjFkNGNiMjE4NDc5YzEyM2QyMTZjNzUyNDNjYzdkM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1_1"/>
  <p:tag name="KSO_WM_UNIT_ID" val="diagram19882022_4*l_h_f*1_1_1"/>
  <p:tag name="KSO_WM_TEMPLATE_INDEX" val="19882022"/>
  <p:tag name="KSO_WM_TAG_VERSION" val="2.0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2_1"/>
  <p:tag name="KSO_WM_UNIT_ID" val="diagram19882022_4*l_h_f*1_2_1"/>
  <p:tag name="KSO_WM_TEMPLATE_INDEX" val="19882022"/>
  <p:tag name="KSO_WM_TAG_VERSION" val="2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2_1"/>
  <p:tag name="KSO_WM_UNIT_ID" val="diagram19882022_4*l_h_f*1_2_1"/>
  <p:tag name="KSO_WM_TEMPLATE_INDEX" val="19882022"/>
  <p:tag name="KSO_WM_TAG_VERSION" val="2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1_1"/>
  <p:tag name="KSO_WM_UNIT_ID" val="diagram19882022_4*l_h_f*1_1_1"/>
  <p:tag name="KSO_WM_TEMPLATE_INDEX" val="19882022"/>
  <p:tag name="KSO_WM_TAG_VERSION" val="2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5_1"/>
  <p:tag name="KSO_WM_UNIT_ID" val="diagram19882022_4*l_h_f*1_5_1"/>
  <p:tag name="KSO_WM_TEMPLATE_INDEX" val="19882022"/>
  <p:tag name="KSO_WM_TAG_VERSION" val="2.0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5_1"/>
  <p:tag name="KSO_WM_UNIT_ID" val="diagram19882022_4*l_h_f*1_5_1"/>
  <p:tag name="KSO_WM_TEMPLATE_INDEX" val="19882022"/>
  <p:tag name="KSO_WM_TAG_VERSION" val="2.0"/>
  <p:tag name="KSO_WM_DIAGRAM_GROUP_CODE" val="l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3_1"/>
  <p:tag name="KSO_WM_UNIT_ID" val="diagram19882022_4*l_h_f*1_3_1"/>
  <p:tag name="KSO_WM_TEMPLATE_INDEX" val="19882022"/>
  <p:tag name="KSO_WM_TAG_VERSION" val="2.0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3_1"/>
  <p:tag name="KSO_WM_UNIT_ID" val="diagram19882022_4*l_h_f*1_3_1"/>
  <p:tag name="KSO_WM_TEMPLATE_INDEX" val="19882022"/>
  <p:tag name="KSO_WM_TAG_VERSION" val="2.0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4_1"/>
  <p:tag name="KSO_WM_UNIT_ID" val="diagram19882022_4*l_h_f*1_4_1"/>
  <p:tag name="KSO_WM_TEMPLATE_INDEX" val="19882022"/>
  <p:tag name="KSO_WM_TAG_VERSION" val="2.0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l_h_f"/>
  <p:tag name="KSO_WM_UNIT_INDEX" val="1_4_1"/>
  <p:tag name="KSO_WM_UNIT_ID" val="diagram19882022_4*l_h_f*1_4_1"/>
  <p:tag name="KSO_WM_TEMPLATE_INDEX" val="19882022"/>
  <p:tag name="KSO_WM_TAG_VERSION" val="2.0"/>
  <p:tag name="KSO_WM_DIAGRAM_GROUP_CODE" val="l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9604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9604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8.5909"/>
  <p:tag name="LEFT" val="550.3958"/>
  <p:tag name="WIDTH" val="19.94283"/>
  <p:tag name="HEIGHT" val="79.9734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1"/>
  <p:tag name="FONTSIZE" val="66"/>
  <p:tag name="FONTCOLOR" val="16777215"/>
  <p:tag name="FONTBOLD" val="0"/>
  <p:tag name="FONTITALIC" val="0"/>
  <p:tag name="FONTNAME" val="Montserrat Black"/>
  <p:tag name="NAMEASCII" val="Montserrat Black"/>
  <p:tag name="NAMECOMPLEXSCRIPT" val="+mn-cs"/>
  <p:tag name="NAMEFAREAST" val="微软雅黑 Bold"/>
  <p:tag name="FONTNAMEASCII" val="Montserrat Black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50.3958"/>
  <p:tag name="T_TOP" val="318.5909"/>
  <p:tag name="T_WIDTH" val="19.94283"/>
  <p:tag name="T_HEIGTH" val="79.97346"/>
  <p:tag name="T_TEXT" val="1"/>
  <p:tag name="T_FONTCOLOR" val="16777215"/>
  <p:tag name="T_FONTNAME" val="Montserrat Black"/>
  <p:tag name="T_FONTNAMEASCII" val="Montserrat Black"/>
  <p:tag name="T_NAMECOMPLEXSCRIPT" val="+mn-cs"/>
  <p:tag name="T_NAMEFAREAST" val="微软雅黑 Bold"/>
  <p:tag name="T_FONTBOLD" val="0"/>
  <p:tag name="T_FONTSIZE" val="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6.73401"/>
  <p:tag name="OFFSETLEFT" val="-6.071106"/>
  <p:tag name="OFFSETWIDTH" val="23.36402"/>
  <p:tag name="OFFSETHEIGHT" val="46.2659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8.5909"/>
  <p:tag name="LEFT" val="389.6614"/>
  <p:tag name="WIDTH" val="19.94283"/>
  <p:tag name="HEIGHT" val="79.9734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1"/>
  <p:tag name="FONTSIZE" val="66"/>
  <p:tag name="FONTCOLOR" val="16777215"/>
  <p:tag name="FONTBOLD" val="0"/>
  <p:tag name="FONTITALIC" val="0"/>
  <p:tag name="FONTNAME" val="Montserrat Black"/>
  <p:tag name="NAMEASCII" val="Montserrat Black"/>
  <p:tag name="NAMECOMPLEXSCRIPT" val="+mn-cs"/>
  <p:tag name="NAMEFAREAST" val="微软雅黑 Bold"/>
  <p:tag name="FONTNAMEASCII" val="Montserrat Black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389.6614"/>
  <p:tag name="T_TOP" val="318.5909"/>
  <p:tag name="T_WIDTH" val="19.94283"/>
  <p:tag name="T_HEIGTH" val="79.97346"/>
  <p:tag name="T_TEXT" val="1"/>
  <p:tag name="T_FONTCOLOR" val="16777215"/>
  <p:tag name="T_FONTNAME" val="Montserrat Black"/>
  <p:tag name="T_FONTNAMEASCII" val="Montserrat Black"/>
  <p:tag name="T_NAMECOMPLEXSCRIPT" val="+mn-cs"/>
  <p:tag name="T_NAMEFAREAST" val="微软雅黑 Bold"/>
  <p:tag name="T_FONTBOLD" val="0"/>
  <p:tag name="T_FONTSIZE" val="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6.73401"/>
  <p:tag name="OFFSETLEFT" val="-6.071106"/>
  <p:tag name="OFFSETWIDTH" val="23.36402"/>
  <p:tag name="OFFSETHEIGHT" val="46.2659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9.3908"/>
  <p:tag name="LEFT" val="470.0287"/>
  <p:tag name="WIDTH" val="19.94283"/>
  <p:tag name="HEIGHT" val="79.9734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1"/>
  <p:tag name="FONTSIZE" val="66"/>
  <p:tag name="FONTCOLOR" val="16777215"/>
  <p:tag name="FONTBOLD" val="0"/>
  <p:tag name="FONTITALIC" val="0"/>
  <p:tag name="FONTNAME" val="Montserrat Black"/>
  <p:tag name="NAMEASCII" val="Montserrat Black"/>
  <p:tag name="NAMECOMPLEXSCRIPT" val="+mn-cs"/>
  <p:tag name="NAMEFAREAST" val="微软雅黑 Bold"/>
  <p:tag name="FONTNAMEASCII" val="Montserrat Black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70.0287"/>
  <p:tag name="T_TOP" val="179.3908"/>
  <p:tag name="T_WIDTH" val="19.94283"/>
  <p:tag name="T_HEIGTH" val="79.97346"/>
  <p:tag name="T_TEXT" val="1"/>
  <p:tag name="T_FONTCOLOR" val="16777215"/>
  <p:tag name="T_FONTNAME" val="Montserrat Black"/>
  <p:tag name="T_FONTNAMEASCII" val="Montserrat Black"/>
  <p:tag name="T_NAMECOMPLEXSCRIPT" val="+mn-cs"/>
  <p:tag name="T_NAMEFAREAST" val="微软雅黑 Bold"/>
  <p:tag name="T_FONTBOLD" val="0"/>
  <p:tag name="T_FONTSIZE" val="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6.73401"/>
  <p:tag name="OFFSETLEFT" val="-6.071106"/>
  <p:tag name="OFFSETWIDTH" val="23.36402"/>
  <p:tag name="OFFSETHEIGHT" val="46.2659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8.5595"/>
  <p:tag name="LEFT" val="130.9861"/>
  <p:tag name="WIDTH" val="19.60905"/>
  <p:tag name="HEIGHT" val="105.9954"/>
  <p:tag name="SHADOWVISIBLE" val="0"/>
  <p:tag name="LINEVISIBLE" val="0"/>
  <p:tag name="SHAPEREFLECTION" val="-2.147484E+09"/>
  <p:tag name="SHAPEGLOW" val="0"/>
  <p:tag name="SOFTEDGE" val="0"/>
  <p:tag name="SHAPETHREEDVISIBLE" val="1"/>
  <p:tag name="T_HASTEXT" val="1"/>
  <p:tag name="T_LEFT" val="130.9861"/>
  <p:tag name="T_TOP" val="138.5595"/>
  <p:tag name="T_WIDTH" val="19.60905"/>
  <p:tag name="T_HEIGTH" val="105.9954"/>
  <p:tag name="T_FONTCOLOR" val="0"/>
  <p:tag name="T_FONTNAME" val="禹卫书法行书简体&#10;"/>
  <p:tag name="T_FONTNAMEASCII" val="禹卫书法行书简体&#10;"/>
  <p:tag name="T_NAMECOMPLEXSCRIPT" val="+mn-cs"/>
  <p:tag name="T_NAMEFAREAST" val="禹卫书法行书简体&#10;"/>
  <p:tag name="T_FONTBOLD" val="0"/>
  <p:tag name="T_FONTSIZE" val="65.61"/>
  <p:tag name="T_FONTUNDERLINE" val="0"/>
  <p:tag name="T_FONTITALIC" val="0"/>
  <p:tag name="T_FONTSPACING" val="0"/>
  <p:tag name="T_MARGINTOP" val="13.12134"/>
  <p:tag name="T_MARGINRIGHT" val="26.24252"/>
  <p:tag name="T_MARGINBOTTOM" val="13.12134"/>
  <p:tag name="T_MARGINLEFT" val="26.2425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"/>
  <p:tag name="OFFSETWIDTH" val="19.60905"/>
  <p:tag name="OFFSETHEIGHT" val="105.99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960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heme/theme1.xml><?xml version="1.0" encoding="utf-8"?>
<a:theme xmlns:a="http://schemas.openxmlformats.org/drawingml/2006/main" name="主题1 51PPT模板网">
  <a:themeElements>
    <a:clrScheme name="农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E4F"/>
      </a:accent1>
      <a:accent2>
        <a:srgbClr val="92D54A"/>
      </a:accent2>
      <a:accent3>
        <a:srgbClr val="D3EEB6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百搭4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269</TotalTime>
  <Words>719</Words>
  <Application>Microsoft Office PowerPoint</Application>
  <PresentationFormat>宽屏</PresentationFormat>
  <Paragraphs>196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HarmonyOS Sans SC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微软雅黑</vt:lpstr>
      <vt:lpstr>演示夏行楷</vt:lpstr>
      <vt:lpstr>禹卫书法行书简体</vt:lpstr>
      <vt:lpstr>Arial</vt:lpstr>
      <vt:lpstr>Bahnschrift SemiBold</vt:lpstr>
      <vt:lpstr>Bahnschrift SemiLight</vt:lpstr>
      <vt:lpstr>Calibri</vt:lpstr>
      <vt:lpstr>Montserrat Black</vt:lpstr>
      <vt:lpstr>Segoe UI Light</vt:lpstr>
      <vt:lpstr>主题1 51PPT模板网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绿色大气农业项目汇报ppt模板</dc:title>
  <dc:creator>咖啡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34</cp:revision>
  <dcterms:created xsi:type="dcterms:W3CDTF">2023-04-17T14:59:00Z</dcterms:created>
  <dcterms:modified xsi:type="dcterms:W3CDTF">2023-07-13T02:37:48Z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F640C9C42CC14ED3BB1FFB0FD198C471_13</vt:lpwstr>
  </property>
  <property fmtid="{D5CDD505-2E9C-101B-9397-08002B2CF9AE}" pid="3" name="KSOProductBuildVer">
    <vt:lpwstr>2052-11.1.0.14036</vt:lpwstr>
  </property>
</Properties>
</file>