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0" r:id="rId3"/>
    <p:sldId id="257" r:id="rId4"/>
    <p:sldId id="261" r:id="rId5"/>
    <p:sldId id="268" r:id="rId6"/>
    <p:sldId id="270" r:id="rId7"/>
    <p:sldId id="266" r:id="rId8"/>
    <p:sldId id="258" r:id="rId9"/>
    <p:sldId id="265" r:id="rId10"/>
    <p:sldId id="262" r:id="rId11"/>
    <p:sldId id="259" r:id="rId12"/>
    <p:sldId id="263" r:id="rId13"/>
    <p:sldId id="267" r:id="rId14"/>
    <p:sldId id="269" r:id="rId15"/>
    <p:sldId id="264" r:id="rId16"/>
    <p:sldId id="280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0CF3A"/>
    <a:srgbClr val="549E39"/>
    <a:srgbClr val="0989B1"/>
    <a:srgbClr val="029676"/>
    <a:srgbClr val="F5ECEB"/>
    <a:srgbClr val="FEF5DA"/>
    <a:srgbClr val="FDF0CB"/>
    <a:srgbClr val="E6E6E6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08" y="33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199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0" dirty="0">
                <a:solidFill>
                  <a:schemeClr val="accent1">
                    <a:lumMod val="50000"/>
                  </a:schemeClr>
                </a:solidFill>
              </a:rPr>
              <a:t>业主满意度情况统计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儿童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环境维护</c:v>
                </c:pt>
                <c:pt idx="1">
                  <c:v>物业管理</c:v>
                </c:pt>
                <c:pt idx="2">
                  <c:v>活动开展</c:v>
                </c:pt>
                <c:pt idx="3">
                  <c:v>服务意识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CF-4628-B5B7-5E8E1546CA2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青年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环境维护</c:v>
                </c:pt>
                <c:pt idx="1">
                  <c:v>物业管理</c:v>
                </c:pt>
                <c:pt idx="2">
                  <c:v>活动开展</c:v>
                </c:pt>
                <c:pt idx="3">
                  <c:v>服务意识 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CF-4628-B5B7-5E8E1546CA2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老人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环境维护</c:v>
                </c:pt>
                <c:pt idx="1">
                  <c:v>物业管理</c:v>
                </c:pt>
                <c:pt idx="2">
                  <c:v>活动开展</c:v>
                </c:pt>
                <c:pt idx="3">
                  <c:v>服务意识 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CF-4628-B5B7-5E8E1546CA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3151384"/>
        <c:axId val="1133147424"/>
      </c:barChart>
      <c:catAx>
        <c:axId val="1133151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33147424"/>
        <c:crosses val="autoZero"/>
        <c:auto val="1"/>
        <c:lblAlgn val="ctr"/>
        <c:lblOffset val="100"/>
        <c:noMultiLvlLbl val="0"/>
      </c:catAx>
      <c:valAx>
        <c:axId val="1133147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33151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380-417F-B61D-5E2BD9F1A7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380-417F-B61D-5E2BD9F1A71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36-43F7-A7E7-9EAE2F37B3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99F-44C6-B9E3-B7F759BD8B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99F-44C6-B9E3-B7F759BD8BFE}"/>
              </c:ext>
            </c:extLst>
          </c:dPt>
          <c:cat>
            <c:strRef>
              <c:f>Sheet1!$A$2:$A$3</c:f>
              <c:strCache>
                <c:ptCount val="2"/>
                <c:pt idx="0">
                  <c:v>第三季度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36-43F7-A7E7-9EAE2F37B3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9366279-F9A7-DF68-58A5-D8C73E853A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9E1515C-884B-1BA9-550C-400E0F768B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E8BAE-2B76-4997-9F88-B39845D53963}" type="datetimeFigureOut">
              <a:rPr lang="zh-CN" altLang="en-US" smtClean="0"/>
              <a:t>2023/7/16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609F2F9-890C-859E-E8C1-B1A7B090F64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AA9590E-E505-F96E-18BF-AFEC8BA70D8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6E2F-BA59-44B6-8147-88FD46E92E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554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2023/7/16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îŝḷïďé">
            <a:extLst>
              <a:ext uri="{FF2B5EF4-FFF2-40B4-BE49-F238E27FC236}">
                <a16:creationId xmlns:a16="http://schemas.microsoft.com/office/drawing/2014/main" id="{6D46085A-D993-BC6A-6F62-16E2F15DAA1D}"/>
              </a:ext>
            </a:extLst>
          </p:cNvPr>
          <p:cNvSpPr/>
          <p:nvPr userDrawn="1"/>
        </p:nvSpPr>
        <p:spPr>
          <a:xfrm>
            <a:off x="6558210" y="0"/>
            <a:ext cx="5633790" cy="6858000"/>
          </a:xfrm>
          <a:custGeom>
            <a:avLst/>
            <a:gdLst>
              <a:gd name="connsiteX0" fmla="*/ 1475035 w 5633790"/>
              <a:gd name="connsiteY0" fmla="*/ 0 h 6858000"/>
              <a:gd name="connsiteX1" fmla="*/ 5633790 w 5633790"/>
              <a:gd name="connsiteY1" fmla="*/ 0 h 6858000"/>
              <a:gd name="connsiteX2" fmla="*/ 5633790 w 5633790"/>
              <a:gd name="connsiteY2" fmla="*/ 6858000 h 6858000"/>
              <a:gd name="connsiteX3" fmla="*/ 1475033 w 5633790"/>
              <a:gd name="connsiteY3" fmla="*/ 6858000 h 6858000"/>
              <a:gd name="connsiteX4" fmla="*/ 1384640 w 5633790"/>
              <a:gd name="connsiteY4" fmla="*/ 6771818 h 6858000"/>
              <a:gd name="connsiteX5" fmla="*/ 0 w 5633790"/>
              <a:gd name="connsiteY5" fmla="*/ 3429001 h 6858000"/>
              <a:gd name="connsiteX6" fmla="*/ 1384640 w 5633790"/>
              <a:gd name="connsiteY6" fmla="*/ 86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3790" h="6858000">
                <a:moveTo>
                  <a:pt x="1475035" y="0"/>
                </a:moveTo>
                <a:lnTo>
                  <a:pt x="5633790" y="0"/>
                </a:lnTo>
                <a:lnTo>
                  <a:pt x="5633790" y="6858000"/>
                </a:lnTo>
                <a:lnTo>
                  <a:pt x="1475033" y="6858000"/>
                </a:lnTo>
                <a:lnTo>
                  <a:pt x="1384640" y="6771818"/>
                </a:lnTo>
                <a:cubicBezTo>
                  <a:pt x="529138" y="5916317"/>
                  <a:pt x="0" y="4734452"/>
                  <a:pt x="0" y="3429001"/>
                </a:cubicBezTo>
                <a:cubicBezTo>
                  <a:pt x="0" y="2123550"/>
                  <a:pt x="529138" y="941686"/>
                  <a:pt x="1384640" y="861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01800"/>
            <a:ext cx="10858500" cy="17573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6600" b="0" cap="none" spc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pPr lvl="0" defTabSz="914354"/>
            <a:r>
              <a:rPr lang="zh-CN" altLang="en-US" dirty="0"/>
              <a:t>请输入你的标题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455530"/>
            <a:ext cx="10858500" cy="535853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3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marL="228600" lvl="0" indent="-228600" defTabSz="914354"/>
            <a:r>
              <a:rPr lang="en-US" altLang="zh-CN" dirty="0"/>
              <a:t>You can enter subtitle here</a:t>
            </a:r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410932"/>
            <a:ext cx="556895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2400" b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916753"/>
            <a:ext cx="556895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1800" b="0" smtClean="0">
                <a:solidFill>
                  <a:schemeClr val="accent1">
                    <a:lumMod val="60000"/>
                    <a:lumOff val="40000"/>
                    <a:alpha val="35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www.officeplus.cn</a:t>
            </a:r>
            <a:endParaRPr lang="en-US" altLang="en-US" dirty="0"/>
          </a:p>
        </p:txBody>
      </p:sp>
      <p:sp>
        <p:nvSpPr>
          <p:cNvPr id="4" name="îŝḷïďé">
            <a:extLst>
              <a:ext uri="{FF2B5EF4-FFF2-40B4-BE49-F238E27FC236}">
                <a16:creationId xmlns:a16="http://schemas.microsoft.com/office/drawing/2014/main" id="{FD3421F7-4D6D-FD21-F8FA-8D25B751A6A5}"/>
              </a:ext>
            </a:extLst>
          </p:cNvPr>
          <p:cNvSpPr/>
          <p:nvPr userDrawn="1"/>
        </p:nvSpPr>
        <p:spPr>
          <a:xfrm>
            <a:off x="5783510" y="0"/>
            <a:ext cx="4884490" cy="6858000"/>
          </a:xfrm>
          <a:custGeom>
            <a:avLst/>
            <a:gdLst>
              <a:gd name="connsiteX0" fmla="*/ 1475035 w 5633790"/>
              <a:gd name="connsiteY0" fmla="*/ 0 h 6858000"/>
              <a:gd name="connsiteX1" fmla="*/ 5633790 w 5633790"/>
              <a:gd name="connsiteY1" fmla="*/ 0 h 6858000"/>
              <a:gd name="connsiteX2" fmla="*/ 5633790 w 5633790"/>
              <a:gd name="connsiteY2" fmla="*/ 6858000 h 6858000"/>
              <a:gd name="connsiteX3" fmla="*/ 1475033 w 5633790"/>
              <a:gd name="connsiteY3" fmla="*/ 6858000 h 6858000"/>
              <a:gd name="connsiteX4" fmla="*/ 1384640 w 5633790"/>
              <a:gd name="connsiteY4" fmla="*/ 6771818 h 6858000"/>
              <a:gd name="connsiteX5" fmla="*/ 0 w 5633790"/>
              <a:gd name="connsiteY5" fmla="*/ 3429001 h 6858000"/>
              <a:gd name="connsiteX6" fmla="*/ 1384640 w 5633790"/>
              <a:gd name="connsiteY6" fmla="*/ 86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3790" h="6858000">
                <a:moveTo>
                  <a:pt x="1475035" y="0"/>
                </a:moveTo>
                <a:lnTo>
                  <a:pt x="5633790" y="0"/>
                </a:lnTo>
                <a:lnTo>
                  <a:pt x="5633790" y="6858000"/>
                </a:lnTo>
                <a:lnTo>
                  <a:pt x="1475033" y="6858000"/>
                </a:lnTo>
                <a:lnTo>
                  <a:pt x="1384640" y="6771818"/>
                </a:lnTo>
                <a:cubicBezTo>
                  <a:pt x="529138" y="5916317"/>
                  <a:pt x="0" y="4734452"/>
                  <a:pt x="0" y="3429001"/>
                </a:cubicBezTo>
                <a:cubicBezTo>
                  <a:pt x="0" y="2123550"/>
                  <a:pt x="529138" y="941686"/>
                  <a:pt x="1384640" y="86184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/>
          </a:p>
        </p:txBody>
      </p:sp>
      <p:sp>
        <p:nvSpPr>
          <p:cNvPr id="5" name="îŝḷïďé">
            <a:extLst>
              <a:ext uri="{FF2B5EF4-FFF2-40B4-BE49-F238E27FC236}">
                <a16:creationId xmlns:a16="http://schemas.microsoft.com/office/drawing/2014/main" id="{FCD2CB5C-292F-BD82-73BC-A4CFDF244756}"/>
              </a:ext>
            </a:extLst>
          </p:cNvPr>
          <p:cNvSpPr/>
          <p:nvPr userDrawn="1"/>
        </p:nvSpPr>
        <p:spPr>
          <a:xfrm>
            <a:off x="5008810" y="0"/>
            <a:ext cx="4884490" cy="6858000"/>
          </a:xfrm>
          <a:custGeom>
            <a:avLst/>
            <a:gdLst>
              <a:gd name="connsiteX0" fmla="*/ 1475035 w 5633790"/>
              <a:gd name="connsiteY0" fmla="*/ 0 h 6858000"/>
              <a:gd name="connsiteX1" fmla="*/ 5633790 w 5633790"/>
              <a:gd name="connsiteY1" fmla="*/ 0 h 6858000"/>
              <a:gd name="connsiteX2" fmla="*/ 5633790 w 5633790"/>
              <a:gd name="connsiteY2" fmla="*/ 6858000 h 6858000"/>
              <a:gd name="connsiteX3" fmla="*/ 1475033 w 5633790"/>
              <a:gd name="connsiteY3" fmla="*/ 6858000 h 6858000"/>
              <a:gd name="connsiteX4" fmla="*/ 1384640 w 5633790"/>
              <a:gd name="connsiteY4" fmla="*/ 6771818 h 6858000"/>
              <a:gd name="connsiteX5" fmla="*/ 0 w 5633790"/>
              <a:gd name="connsiteY5" fmla="*/ 3429001 h 6858000"/>
              <a:gd name="connsiteX6" fmla="*/ 1384640 w 5633790"/>
              <a:gd name="connsiteY6" fmla="*/ 86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3790" h="6858000">
                <a:moveTo>
                  <a:pt x="1475035" y="0"/>
                </a:moveTo>
                <a:lnTo>
                  <a:pt x="5633790" y="0"/>
                </a:lnTo>
                <a:lnTo>
                  <a:pt x="5633790" y="6858000"/>
                </a:lnTo>
                <a:lnTo>
                  <a:pt x="1475033" y="6858000"/>
                </a:lnTo>
                <a:lnTo>
                  <a:pt x="1384640" y="6771818"/>
                </a:lnTo>
                <a:cubicBezTo>
                  <a:pt x="529138" y="5916317"/>
                  <a:pt x="0" y="4734452"/>
                  <a:pt x="0" y="3429001"/>
                </a:cubicBezTo>
                <a:cubicBezTo>
                  <a:pt x="0" y="2123550"/>
                  <a:pt x="529138" y="941686"/>
                  <a:pt x="1384640" y="86184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/>
          </a:p>
        </p:txBody>
      </p:sp>
      <p:sp>
        <p:nvSpPr>
          <p:cNvPr id="6" name="泪滴形 5">
            <a:extLst>
              <a:ext uri="{FF2B5EF4-FFF2-40B4-BE49-F238E27FC236}">
                <a16:creationId xmlns:a16="http://schemas.microsoft.com/office/drawing/2014/main" id="{32606282-D3A2-5CC5-0350-F496B3FE3B58}"/>
              </a:ext>
            </a:extLst>
          </p:cNvPr>
          <p:cNvSpPr/>
          <p:nvPr userDrawn="1"/>
        </p:nvSpPr>
        <p:spPr>
          <a:xfrm>
            <a:off x="97248" y="5619643"/>
            <a:ext cx="1126303" cy="1186762"/>
          </a:xfrm>
          <a:prstGeom prst="teardrop">
            <a:avLst/>
          </a:prstGeom>
          <a:solidFill>
            <a:schemeClr val="accent1">
              <a:lumMod val="40000"/>
              <a:lumOff val="6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BCF95889-B494-5F44-6B54-CA5FACD9CE44}"/>
              </a:ext>
            </a:extLst>
          </p:cNvPr>
          <p:cNvSpPr/>
          <p:nvPr userDrawn="1"/>
        </p:nvSpPr>
        <p:spPr>
          <a:xfrm flipH="1">
            <a:off x="0" y="0"/>
            <a:ext cx="3843743" cy="3733800"/>
          </a:xfrm>
          <a:prstGeom prst="teardrop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37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泪滴形 4">
            <a:extLst>
              <a:ext uri="{FF2B5EF4-FFF2-40B4-BE49-F238E27FC236}">
                <a16:creationId xmlns:a16="http://schemas.microsoft.com/office/drawing/2014/main" id="{F00B8D4B-8D7D-53E6-8374-53495915DBC1}"/>
              </a:ext>
            </a:extLst>
          </p:cNvPr>
          <p:cNvSpPr/>
          <p:nvPr userDrawn="1"/>
        </p:nvSpPr>
        <p:spPr>
          <a:xfrm flipH="1">
            <a:off x="0" y="0"/>
            <a:ext cx="7104516" cy="6901305"/>
          </a:xfrm>
          <a:prstGeom prst="teardrop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EB64108C-23A4-567E-FDF2-AC6E8AD6D0FF}"/>
              </a:ext>
            </a:extLst>
          </p:cNvPr>
          <p:cNvSpPr/>
          <p:nvPr userDrawn="1"/>
        </p:nvSpPr>
        <p:spPr>
          <a:xfrm flipH="1">
            <a:off x="0" y="0"/>
            <a:ext cx="6296932" cy="6634943"/>
          </a:xfrm>
          <a:prstGeom prst="teardrop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385927"/>
            <a:ext cx="3968750" cy="657146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100000"/>
              </a:lnSpc>
              <a:buFont typeface="+mj-lt"/>
              <a:buNone/>
              <a:defRPr sz="6000" b="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B0B7C67-6BB8-BCE6-2664-4AF1C996EB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2265999"/>
            <a:ext cx="3968750" cy="440729"/>
          </a:xfrm>
        </p:spPr>
        <p:txBody>
          <a:bodyPr>
            <a:noAutofit/>
          </a:bodyPr>
          <a:lstStyle>
            <a:lvl1pPr marL="0" indent="0">
              <a:buNone/>
              <a:defRPr lang="en-US" altLang="zh-CN" sz="2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1339DA-62B3-D921-33AE-4A524B4A028B}"/>
              </a:ext>
            </a:extLst>
          </p:cNvPr>
          <p:cNvSpPr/>
          <p:nvPr userDrawn="1"/>
        </p:nvSpPr>
        <p:spPr>
          <a:xfrm>
            <a:off x="774700" y="2114192"/>
            <a:ext cx="2419350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>
            <a:extLst>
              <a:ext uri="{FF2B5EF4-FFF2-40B4-BE49-F238E27FC236}">
                <a16:creationId xmlns:a16="http://schemas.microsoft.com/office/drawing/2014/main" id="{6C4FB22A-DF69-46BD-2B06-75E72989F4BC}"/>
              </a:ext>
            </a:extLst>
          </p:cNvPr>
          <p:cNvSpPr/>
          <p:nvPr userDrawn="1"/>
        </p:nvSpPr>
        <p:spPr>
          <a:xfrm>
            <a:off x="9017000" y="5143359"/>
            <a:ext cx="1627290" cy="1714641"/>
          </a:xfrm>
          <a:prstGeom prst="teardrop">
            <a:avLst/>
          </a:prstGeom>
          <a:solidFill>
            <a:schemeClr val="accent1">
              <a:lumMod val="40000"/>
              <a:lumOff val="6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85C15A0E-2B49-25E2-445B-800DB32EDF93}"/>
              </a:ext>
            </a:extLst>
          </p:cNvPr>
          <p:cNvSpPr/>
          <p:nvPr userDrawn="1"/>
        </p:nvSpPr>
        <p:spPr>
          <a:xfrm>
            <a:off x="9017000" y="-43305"/>
            <a:ext cx="3175000" cy="3345430"/>
          </a:xfrm>
          <a:prstGeom prst="teardrop">
            <a:avLst/>
          </a:prstGeom>
          <a:solidFill>
            <a:schemeClr val="accent1">
              <a:lumMod val="40000"/>
              <a:lumOff val="60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>
            <a:extLst>
              <a:ext uri="{FF2B5EF4-FFF2-40B4-BE49-F238E27FC236}">
                <a16:creationId xmlns:a16="http://schemas.microsoft.com/office/drawing/2014/main" id="{1C02E946-3350-49BC-CF2B-1D941FB91200}"/>
              </a:ext>
            </a:extLst>
          </p:cNvPr>
          <p:cNvSpPr/>
          <p:nvPr userDrawn="1"/>
        </p:nvSpPr>
        <p:spPr>
          <a:xfrm>
            <a:off x="10974571" y="3555876"/>
            <a:ext cx="1217429" cy="1282779"/>
          </a:xfrm>
          <a:prstGeom prst="teardrop">
            <a:avLst/>
          </a:prstGeom>
          <a:solidFill>
            <a:schemeClr val="accent1">
              <a:lumMod val="40000"/>
              <a:lumOff val="6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泪滴形 5">
            <a:extLst>
              <a:ext uri="{FF2B5EF4-FFF2-40B4-BE49-F238E27FC236}">
                <a16:creationId xmlns:a16="http://schemas.microsoft.com/office/drawing/2014/main" id="{2E52D778-085C-2C30-4B38-944768D6D9E9}"/>
              </a:ext>
            </a:extLst>
          </p:cNvPr>
          <p:cNvSpPr/>
          <p:nvPr userDrawn="1"/>
        </p:nvSpPr>
        <p:spPr>
          <a:xfrm>
            <a:off x="0" y="0"/>
            <a:ext cx="3175000" cy="3345430"/>
          </a:xfrm>
          <a:prstGeom prst="teardrop">
            <a:avLst/>
          </a:prstGeom>
          <a:solidFill>
            <a:schemeClr val="accent1">
              <a:lumMod val="40000"/>
              <a:lumOff val="60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6E71B5A2-5DA7-A28C-3CA7-A82AE4704F15}"/>
              </a:ext>
            </a:extLst>
          </p:cNvPr>
          <p:cNvSpPr/>
          <p:nvPr userDrawn="1"/>
        </p:nvSpPr>
        <p:spPr>
          <a:xfrm>
            <a:off x="5895068" y="0"/>
            <a:ext cx="6296932" cy="6634943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3973955"/>
            <a:ext cx="5731164" cy="440729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16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text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1976438"/>
            <a:ext cx="5730875" cy="950912"/>
          </a:xfrm>
        </p:spPr>
        <p:txBody>
          <a:bodyPr anchor="b">
            <a:noAutofit/>
          </a:bodyPr>
          <a:lstStyle>
            <a:lvl1pPr marL="0" indent="0">
              <a:buNone/>
              <a:defRPr sz="13800" b="1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0B4631CC-D94F-7031-EF8E-EEBB2DE48D71}"/>
              </a:ext>
            </a:extLst>
          </p:cNvPr>
          <p:cNvSpPr/>
          <p:nvPr userDrawn="1"/>
        </p:nvSpPr>
        <p:spPr>
          <a:xfrm>
            <a:off x="0" y="5186664"/>
            <a:ext cx="1627290" cy="1714641"/>
          </a:xfrm>
          <a:prstGeom prst="teardrop">
            <a:avLst/>
          </a:prstGeom>
          <a:solidFill>
            <a:schemeClr val="accent1">
              <a:lumMod val="40000"/>
              <a:lumOff val="6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8C33980-C768-6E87-BF0E-A13E3C20930C}"/>
              </a:ext>
            </a:extLst>
          </p:cNvPr>
          <p:cNvSpPr/>
          <p:nvPr userDrawn="1"/>
        </p:nvSpPr>
        <p:spPr>
          <a:xfrm>
            <a:off x="762000" y="4431672"/>
            <a:ext cx="3733800" cy="477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57FBC0BE-B6DC-C60C-AE85-0A08385D18BA}"/>
              </a:ext>
            </a:extLst>
          </p:cNvPr>
          <p:cNvSpPr/>
          <p:nvPr userDrawn="1"/>
        </p:nvSpPr>
        <p:spPr>
          <a:xfrm>
            <a:off x="5087484" y="0"/>
            <a:ext cx="7104516" cy="6901305"/>
          </a:xfrm>
          <a:prstGeom prst="teardrop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>
            <a:extLst>
              <a:ext uri="{FF2B5EF4-FFF2-40B4-BE49-F238E27FC236}">
                <a16:creationId xmlns:a16="http://schemas.microsoft.com/office/drawing/2014/main" id="{BC6FF33D-0CA2-EECB-3B98-7EBBAAC6518D}"/>
              </a:ext>
            </a:extLst>
          </p:cNvPr>
          <p:cNvSpPr/>
          <p:nvPr userDrawn="1"/>
        </p:nvSpPr>
        <p:spPr>
          <a:xfrm>
            <a:off x="2231084" y="3161639"/>
            <a:ext cx="1126303" cy="1186762"/>
          </a:xfrm>
          <a:prstGeom prst="teardrop">
            <a:avLst/>
          </a:prstGeom>
          <a:solidFill>
            <a:schemeClr val="accent1">
              <a:lumMod val="40000"/>
              <a:lumOff val="6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2975124"/>
            <a:ext cx="5731164" cy="95105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6000" b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泪滴形 9">
            <a:extLst>
              <a:ext uri="{FF2B5EF4-FFF2-40B4-BE49-F238E27FC236}">
                <a16:creationId xmlns:a16="http://schemas.microsoft.com/office/drawing/2014/main" id="{FE37F981-2E79-C42F-6E52-B5FB93239F80}"/>
              </a:ext>
            </a:extLst>
          </p:cNvPr>
          <p:cNvSpPr/>
          <p:nvPr userDrawn="1"/>
        </p:nvSpPr>
        <p:spPr>
          <a:xfrm flipH="1">
            <a:off x="0" y="0"/>
            <a:ext cx="7104516" cy="6901305"/>
          </a:xfrm>
          <a:prstGeom prst="teardrop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37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1" y="0"/>
            <a:ext cx="10299700" cy="1028700"/>
          </a:xfrm>
        </p:spPr>
        <p:txBody>
          <a:bodyPr>
            <a:normAutofit/>
          </a:bodyPr>
          <a:lstStyle>
            <a:lvl1pPr>
              <a:defRPr sz="4000" b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1FF2-FB72-4F48-82B6-BE55E1308305}" type="datetime1">
              <a:rPr lang="zh-CN" altLang="en-US" smtClean="0"/>
              <a:t>2023/7/16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泪滴形 12">
            <a:extLst>
              <a:ext uri="{FF2B5EF4-FFF2-40B4-BE49-F238E27FC236}">
                <a16:creationId xmlns:a16="http://schemas.microsoft.com/office/drawing/2014/main" id="{83DAC7FA-91C1-BA1C-2F79-367DC2B666C9}"/>
              </a:ext>
            </a:extLst>
          </p:cNvPr>
          <p:cNvSpPr/>
          <p:nvPr userDrawn="1"/>
        </p:nvSpPr>
        <p:spPr>
          <a:xfrm>
            <a:off x="9017000" y="5143359"/>
            <a:ext cx="1627290" cy="1714641"/>
          </a:xfrm>
          <a:prstGeom prst="teardrop">
            <a:avLst/>
          </a:prstGeom>
          <a:solidFill>
            <a:schemeClr val="accent1">
              <a:lumMod val="40000"/>
              <a:lumOff val="6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>
            <a:extLst>
              <a:ext uri="{FF2B5EF4-FFF2-40B4-BE49-F238E27FC236}">
                <a16:creationId xmlns:a16="http://schemas.microsoft.com/office/drawing/2014/main" id="{95196F13-0184-455C-2E5F-3EDD756E6ED3}"/>
              </a:ext>
            </a:extLst>
          </p:cNvPr>
          <p:cNvSpPr/>
          <p:nvPr userDrawn="1"/>
        </p:nvSpPr>
        <p:spPr>
          <a:xfrm>
            <a:off x="9017000" y="-43305"/>
            <a:ext cx="3175000" cy="3345430"/>
          </a:xfrm>
          <a:prstGeom prst="teardrop">
            <a:avLst/>
          </a:prstGeom>
          <a:solidFill>
            <a:schemeClr val="accent1">
              <a:lumMod val="40000"/>
              <a:lumOff val="6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id="{8C12A8F2-6D7B-939B-398E-2B6B773819EF}"/>
              </a:ext>
            </a:extLst>
          </p:cNvPr>
          <p:cNvSpPr/>
          <p:nvPr userDrawn="1"/>
        </p:nvSpPr>
        <p:spPr>
          <a:xfrm>
            <a:off x="10974571" y="3555876"/>
            <a:ext cx="1217429" cy="1282779"/>
          </a:xfrm>
          <a:prstGeom prst="teardrop">
            <a:avLst/>
          </a:prstGeom>
          <a:solidFill>
            <a:schemeClr val="accent1">
              <a:lumMod val="40000"/>
              <a:lumOff val="6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CEBD47D-30EA-6410-3BF3-06CFAA8CF919}"/>
              </a:ext>
            </a:extLst>
          </p:cNvPr>
          <p:cNvCxnSpPr>
            <a:cxnSpLocks/>
          </p:cNvCxnSpPr>
          <p:nvPr userDrawn="1"/>
        </p:nvCxnSpPr>
        <p:spPr>
          <a:xfrm>
            <a:off x="0" y="1028700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EB0F-5FFD-421C-8716-2BFA957D4B6B}" type="datetime1">
              <a:rPr lang="zh-CN" altLang="en-US" smtClean="0"/>
              <a:t>2023/7/16</a:t>
            </a:fld>
            <a:endParaRPr lang="zh-CN" alt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246701"/>
            <a:ext cx="1085850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2400" b="0" smtClean="0">
                <a:solidFill>
                  <a:schemeClr val="tx1">
                    <a:alpha val="47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www.officeplus.cn</a:t>
            </a:r>
            <a:endParaRPr lang="en-US" altLang="en-US" dirty="0"/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76E61FD0-E609-08DC-FFE3-937BD24BBB2F}"/>
              </a:ext>
            </a:extLst>
          </p:cNvPr>
          <p:cNvSpPr/>
          <p:nvPr userDrawn="1"/>
        </p:nvSpPr>
        <p:spPr>
          <a:xfrm flipH="1">
            <a:off x="0" y="0"/>
            <a:ext cx="3175000" cy="3345430"/>
          </a:xfrm>
          <a:prstGeom prst="teardrop">
            <a:avLst/>
          </a:prstGeom>
          <a:solidFill>
            <a:schemeClr val="accent1">
              <a:lumMod val="40000"/>
              <a:lumOff val="60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67F4BFAF-84EF-B657-6298-A4923268FBFE}"/>
              </a:ext>
            </a:extLst>
          </p:cNvPr>
          <p:cNvSpPr/>
          <p:nvPr userDrawn="1"/>
        </p:nvSpPr>
        <p:spPr>
          <a:xfrm flipH="1">
            <a:off x="0" y="5329562"/>
            <a:ext cx="1450573" cy="1528438"/>
          </a:xfrm>
          <a:prstGeom prst="teardrop">
            <a:avLst/>
          </a:prstGeom>
          <a:solidFill>
            <a:schemeClr val="accent1">
              <a:lumMod val="40000"/>
              <a:lumOff val="6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îŝḷïďé">
            <a:extLst>
              <a:ext uri="{FF2B5EF4-FFF2-40B4-BE49-F238E27FC236}">
                <a16:creationId xmlns:a16="http://schemas.microsoft.com/office/drawing/2014/main" id="{53BA2383-B2A5-B77F-DFA5-A6588B8950D0}"/>
              </a:ext>
            </a:extLst>
          </p:cNvPr>
          <p:cNvSpPr/>
          <p:nvPr userDrawn="1"/>
        </p:nvSpPr>
        <p:spPr>
          <a:xfrm>
            <a:off x="6558210" y="0"/>
            <a:ext cx="5633790" cy="6858000"/>
          </a:xfrm>
          <a:custGeom>
            <a:avLst/>
            <a:gdLst>
              <a:gd name="connsiteX0" fmla="*/ 1475035 w 5633790"/>
              <a:gd name="connsiteY0" fmla="*/ 0 h 6858000"/>
              <a:gd name="connsiteX1" fmla="*/ 5633790 w 5633790"/>
              <a:gd name="connsiteY1" fmla="*/ 0 h 6858000"/>
              <a:gd name="connsiteX2" fmla="*/ 5633790 w 5633790"/>
              <a:gd name="connsiteY2" fmla="*/ 6858000 h 6858000"/>
              <a:gd name="connsiteX3" fmla="*/ 1475033 w 5633790"/>
              <a:gd name="connsiteY3" fmla="*/ 6858000 h 6858000"/>
              <a:gd name="connsiteX4" fmla="*/ 1384640 w 5633790"/>
              <a:gd name="connsiteY4" fmla="*/ 6771818 h 6858000"/>
              <a:gd name="connsiteX5" fmla="*/ 0 w 5633790"/>
              <a:gd name="connsiteY5" fmla="*/ 3429001 h 6858000"/>
              <a:gd name="connsiteX6" fmla="*/ 1384640 w 5633790"/>
              <a:gd name="connsiteY6" fmla="*/ 86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3790" h="6858000">
                <a:moveTo>
                  <a:pt x="1475035" y="0"/>
                </a:moveTo>
                <a:lnTo>
                  <a:pt x="5633790" y="0"/>
                </a:lnTo>
                <a:lnTo>
                  <a:pt x="5633790" y="6858000"/>
                </a:lnTo>
                <a:lnTo>
                  <a:pt x="1475033" y="6858000"/>
                </a:lnTo>
                <a:lnTo>
                  <a:pt x="1384640" y="6771818"/>
                </a:lnTo>
                <a:cubicBezTo>
                  <a:pt x="529138" y="5916317"/>
                  <a:pt x="0" y="4734452"/>
                  <a:pt x="0" y="3429001"/>
                </a:cubicBezTo>
                <a:cubicBezTo>
                  <a:pt x="0" y="2123550"/>
                  <a:pt x="529138" y="941686"/>
                  <a:pt x="1384640" y="861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/>
          </a:p>
        </p:txBody>
      </p:sp>
      <p:sp>
        <p:nvSpPr>
          <p:cNvPr id="10" name="îŝḷïďé">
            <a:extLst>
              <a:ext uri="{FF2B5EF4-FFF2-40B4-BE49-F238E27FC236}">
                <a16:creationId xmlns:a16="http://schemas.microsoft.com/office/drawing/2014/main" id="{FF717064-CE9B-A77D-8FB6-2D8C52FA1D19}"/>
              </a:ext>
            </a:extLst>
          </p:cNvPr>
          <p:cNvSpPr/>
          <p:nvPr userDrawn="1"/>
        </p:nvSpPr>
        <p:spPr>
          <a:xfrm>
            <a:off x="5783510" y="0"/>
            <a:ext cx="4884490" cy="6858000"/>
          </a:xfrm>
          <a:custGeom>
            <a:avLst/>
            <a:gdLst>
              <a:gd name="connsiteX0" fmla="*/ 1475035 w 5633790"/>
              <a:gd name="connsiteY0" fmla="*/ 0 h 6858000"/>
              <a:gd name="connsiteX1" fmla="*/ 5633790 w 5633790"/>
              <a:gd name="connsiteY1" fmla="*/ 0 h 6858000"/>
              <a:gd name="connsiteX2" fmla="*/ 5633790 w 5633790"/>
              <a:gd name="connsiteY2" fmla="*/ 6858000 h 6858000"/>
              <a:gd name="connsiteX3" fmla="*/ 1475033 w 5633790"/>
              <a:gd name="connsiteY3" fmla="*/ 6858000 h 6858000"/>
              <a:gd name="connsiteX4" fmla="*/ 1384640 w 5633790"/>
              <a:gd name="connsiteY4" fmla="*/ 6771818 h 6858000"/>
              <a:gd name="connsiteX5" fmla="*/ 0 w 5633790"/>
              <a:gd name="connsiteY5" fmla="*/ 3429001 h 6858000"/>
              <a:gd name="connsiteX6" fmla="*/ 1384640 w 5633790"/>
              <a:gd name="connsiteY6" fmla="*/ 86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3790" h="6858000">
                <a:moveTo>
                  <a:pt x="1475035" y="0"/>
                </a:moveTo>
                <a:lnTo>
                  <a:pt x="5633790" y="0"/>
                </a:lnTo>
                <a:lnTo>
                  <a:pt x="5633790" y="6858000"/>
                </a:lnTo>
                <a:lnTo>
                  <a:pt x="1475033" y="6858000"/>
                </a:lnTo>
                <a:lnTo>
                  <a:pt x="1384640" y="6771818"/>
                </a:lnTo>
                <a:cubicBezTo>
                  <a:pt x="529138" y="5916317"/>
                  <a:pt x="0" y="4734452"/>
                  <a:pt x="0" y="3429001"/>
                </a:cubicBezTo>
                <a:cubicBezTo>
                  <a:pt x="0" y="2123550"/>
                  <a:pt x="529138" y="941686"/>
                  <a:pt x="1384640" y="86184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/>
          </a:p>
        </p:txBody>
      </p:sp>
      <p:sp>
        <p:nvSpPr>
          <p:cNvPr id="11" name="îŝḷïďé">
            <a:extLst>
              <a:ext uri="{FF2B5EF4-FFF2-40B4-BE49-F238E27FC236}">
                <a16:creationId xmlns:a16="http://schemas.microsoft.com/office/drawing/2014/main" id="{ABD7A83D-7ADD-5336-75F8-80185D40916E}"/>
              </a:ext>
            </a:extLst>
          </p:cNvPr>
          <p:cNvSpPr/>
          <p:nvPr userDrawn="1"/>
        </p:nvSpPr>
        <p:spPr>
          <a:xfrm>
            <a:off x="5008810" y="0"/>
            <a:ext cx="4884490" cy="6858000"/>
          </a:xfrm>
          <a:custGeom>
            <a:avLst/>
            <a:gdLst>
              <a:gd name="connsiteX0" fmla="*/ 1475035 w 5633790"/>
              <a:gd name="connsiteY0" fmla="*/ 0 h 6858000"/>
              <a:gd name="connsiteX1" fmla="*/ 5633790 w 5633790"/>
              <a:gd name="connsiteY1" fmla="*/ 0 h 6858000"/>
              <a:gd name="connsiteX2" fmla="*/ 5633790 w 5633790"/>
              <a:gd name="connsiteY2" fmla="*/ 6858000 h 6858000"/>
              <a:gd name="connsiteX3" fmla="*/ 1475033 w 5633790"/>
              <a:gd name="connsiteY3" fmla="*/ 6858000 h 6858000"/>
              <a:gd name="connsiteX4" fmla="*/ 1384640 w 5633790"/>
              <a:gd name="connsiteY4" fmla="*/ 6771818 h 6858000"/>
              <a:gd name="connsiteX5" fmla="*/ 0 w 5633790"/>
              <a:gd name="connsiteY5" fmla="*/ 3429001 h 6858000"/>
              <a:gd name="connsiteX6" fmla="*/ 1384640 w 5633790"/>
              <a:gd name="connsiteY6" fmla="*/ 86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3790" h="6858000">
                <a:moveTo>
                  <a:pt x="1475035" y="0"/>
                </a:moveTo>
                <a:lnTo>
                  <a:pt x="5633790" y="0"/>
                </a:lnTo>
                <a:lnTo>
                  <a:pt x="5633790" y="6858000"/>
                </a:lnTo>
                <a:lnTo>
                  <a:pt x="1475033" y="6858000"/>
                </a:lnTo>
                <a:lnTo>
                  <a:pt x="1384640" y="6771818"/>
                </a:lnTo>
                <a:cubicBezTo>
                  <a:pt x="529138" y="5916317"/>
                  <a:pt x="0" y="4734452"/>
                  <a:pt x="0" y="3429001"/>
                </a:cubicBezTo>
                <a:cubicBezTo>
                  <a:pt x="0" y="2123550"/>
                  <a:pt x="529138" y="941686"/>
                  <a:pt x="1384640" y="86184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AC4D8E-0CE7-6BFE-24DD-69A18402F7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01800"/>
            <a:ext cx="10858500" cy="17573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6600" b="0" cap="none" spc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pPr lvl="0" defTabSz="914354"/>
            <a:r>
              <a:rPr lang="zh-CN" altLang="en-US" dirty="0"/>
              <a:t>请输入你的标题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AD8A74-27B6-434D-BCAB-06D5BCA8F8B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455530"/>
            <a:ext cx="10858500" cy="535853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3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marL="228600" lvl="0" indent="-228600" defTabSz="914354"/>
            <a:r>
              <a:rPr lang="en-US" altLang="zh-CN" dirty="0"/>
              <a:t>You can enter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2023/7/16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0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51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C21C46-50B8-472D-8D2A-F6602AEEFC20}" type="datetime1">
              <a:rPr lang="zh-CN" altLang="en-US" smtClean="0"/>
              <a:t>2023/7/16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1" r:id="rId3"/>
    <p:sldLayoutId id="2147483654" r:id="rId4"/>
    <p:sldLayoutId id="2147483655" r:id="rId5"/>
    <p:sldLayoutId id="2147483656" r:id="rId6"/>
    <p:sldLayoutId id="2147483658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microsoft.com/office/2007/relationships/hdphoto" Target="../media/hdphoto10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microsoft.com/office/2007/relationships/hdphoto" Target="../media/hdphoto11.wdp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microsoft.com/office/2007/relationships/hdphoto" Target="../media/hdphoto12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绿色清新风</a:t>
            </a:r>
          </a:p>
        </p:txBody>
      </p:sp>
      <p:sp>
        <p:nvSpPr>
          <p:cNvPr id="6" name="副标题 5">
            <a:extLst>
              <a:ext uri="{FF2B5EF4-FFF2-40B4-BE49-F238E27FC236}">
                <a16:creationId xmlns:a16="http://schemas.microsoft.com/office/drawing/2014/main" id="{22BA0F3E-196C-2408-C99E-3BF8EDBDAE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——</a:t>
            </a:r>
            <a:r>
              <a:rPr lang="zh-CN" altLang="en-US" dirty="0"/>
              <a:t>小区介绍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C3B861E-14C5-E4B1-45F6-80505BD3CF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zh-CN" dirty="0"/>
              <a:t>www.51pptmoban.com</a:t>
            </a:r>
          </a:p>
        </p:txBody>
      </p:sp>
      <p:sp>
        <p:nvSpPr>
          <p:cNvPr id="2" name="Logo Placeholder 5">
            <a:extLst>
              <a:ext uri="{FF2B5EF4-FFF2-40B4-BE49-F238E27FC236}">
                <a16:creationId xmlns:a16="http://schemas.microsoft.com/office/drawing/2014/main" id="{C414D752-5585-CACC-7A4B-BAB7531AFFA3}"/>
              </a:ext>
            </a:extLst>
          </p:cNvPr>
          <p:cNvSpPr txBox="1">
            <a:spLocks/>
          </p:cNvSpPr>
          <p:nvPr/>
        </p:nvSpPr>
        <p:spPr>
          <a:xfrm>
            <a:off x="660400" y="543930"/>
            <a:ext cx="1365348" cy="3048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LO</a:t>
            </a:r>
            <a:r>
              <a:rPr lang="en-US" altLang="zh-CN" sz="1800" dirty="0"/>
              <a:t>G</a:t>
            </a:r>
            <a:r>
              <a:rPr lang="en-US" sz="1800" dirty="0"/>
              <a:t>O HERE</a:t>
            </a:r>
          </a:p>
        </p:txBody>
      </p:sp>
      <p:sp>
        <p:nvSpPr>
          <p:cNvPr id="11" name="îŝḷïďé">
            <a:extLst>
              <a:ext uri="{FF2B5EF4-FFF2-40B4-BE49-F238E27FC236}">
                <a16:creationId xmlns:a16="http://schemas.microsoft.com/office/drawing/2014/main" id="{DC19E453-7BF6-007D-E780-E5613A6B8644}"/>
              </a:ext>
            </a:extLst>
          </p:cNvPr>
          <p:cNvSpPr/>
          <p:nvPr/>
        </p:nvSpPr>
        <p:spPr>
          <a:xfrm>
            <a:off x="6558210" y="0"/>
            <a:ext cx="5633790" cy="6858000"/>
          </a:xfrm>
          <a:custGeom>
            <a:avLst/>
            <a:gdLst>
              <a:gd name="connsiteX0" fmla="*/ 1475035 w 5633790"/>
              <a:gd name="connsiteY0" fmla="*/ 0 h 6858000"/>
              <a:gd name="connsiteX1" fmla="*/ 5633790 w 5633790"/>
              <a:gd name="connsiteY1" fmla="*/ 0 h 6858000"/>
              <a:gd name="connsiteX2" fmla="*/ 5633790 w 5633790"/>
              <a:gd name="connsiteY2" fmla="*/ 6858000 h 6858000"/>
              <a:gd name="connsiteX3" fmla="*/ 1475033 w 5633790"/>
              <a:gd name="connsiteY3" fmla="*/ 6858000 h 6858000"/>
              <a:gd name="connsiteX4" fmla="*/ 1384640 w 5633790"/>
              <a:gd name="connsiteY4" fmla="*/ 6771818 h 6858000"/>
              <a:gd name="connsiteX5" fmla="*/ 0 w 5633790"/>
              <a:gd name="connsiteY5" fmla="*/ 3429001 h 6858000"/>
              <a:gd name="connsiteX6" fmla="*/ 1384640 w 5633790"/>
              <a:gd name="connsiteY6" fmla="*/ 86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3790" h="6858000">
                <a:moveTo>
                  <a:pt x="1475035" y="0"/>
                </a:moveTo>
                <a:lnTo>
                  <a:pt x="5633790" y="0"/>
                </a:lnTo>
                <a:lnTo>
                  <a:pt x="5633790" y="6858000"/>
                </a:lnTo>
                <a:lnTo>
                  <a:pt x="1475033" y="6858000"/>
                </a:lnTo>
                <a:lnTo>
                  <a:pt x="1384640" y="6771818"/>
                </a:lnTo>
                <a:cubicBezTo>
                  <a:pt x="529138" y="5916317"/>
                  <a:pt x="0" y="4734452"/>
                  <a:pt x="0" y="3429001"/>
                </a:cubicBezTo>
                <a:cubicBezTo>
                  <a:pt x="0" y="2123550"/>
                  <a:pt x="529138" y="941686"/>
                  <a:pt x="1384640" y="86184"/>
                </a:cubicBez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001B1B8-DF40-A253-2BAE-A4E21DD86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美化绿化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FA0A4E-2301-DE2A-00E1-8D6D23F14CB4}"/>
              </a:ext>
            </a:extLst>
          </p:cNvPr>
          <p:cNvSpPr txBox="1"/>
          <p:nvPr/>
        </p:nvSpPr>
        <p:spPr>
          <a:xfrm>
            <a:off x="2749551" y="450850"/>
            <a:ext cx="3524249" cy="5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dirty="0">
                <a:solidFill>
                  <a:schemeClr val="accent1">
                    <a:lumMod val="75000"/>
                  </a:schemeClr>
                </a:solidFill>
              </a:rPr>
              <a:t>www.51pptmoban.com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CB4A3B1-B30C-51E4-ABF8-147E2E3A72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1" y="1130300"/>
            <a:ext cx="3154680" cy="50038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7087F06-510E-715E-7029-CD5AFFE183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5730" y="1130300"/>
            <a:ext cx="3154680" cy="50038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B3545861-F07F-36B4-FCC3-44A9055192FB}"/>
              </a:ext>
            </a:extLst>
          </p:cNvPr>
          <p:cNvSpPr/>
          <p:nvPr/>
        </p:nvSpPr>
        <p:spPr>
          <a:xfrm>
            <a:off x="7404099" y="6032500"/>
            <a:ext cx="4114801" cy="1016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iṥľíḑè">
            <a:extLst>
              <a:ext uri="{FF2B5EF4-FFF2-40B4-BE49-F238E27FC236}">
                <a16:creationId xmlns:a16="http://schemas.microsoft.com/office/drawing/2014/main" id="{C50796B2-C4D3-852A-A721-E9562C99592D}"/>
              </a:ext>
            </a:extLst>
          </p:cNvPr>
          <p:cNvSpPr/>
          <p:nvPr/>
        </p:nvSpPr>
        <p:spPr>
          <a:xfrm>
            <a:off x="9832846" y="481242"/>
            <a:ext cx="168605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4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好的做法</a:t>
            </a:r>
            <a:endParaRPr kumimoji="1" lang="en-US" altLang="zh-CN" sz="24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C512138-7FA4-2C5F-4478-2E5E12D4B56E}"/>
              </a:ext>
            </a:extLst>
          </p:cNvPr>
          <p:cNvGrpSpPr/>
          <p:nvPr/>
        </p:nvGrpSpPr>
        <p:grpSpPr>
          <a:xfrm>
            <a:off x="7404099" y="1346996"/>
            <a:ext cx="4127500" cy="1716047"/>
            <a:chOff x="7404099" y="1346996"/>
            <a:chExt cx="4127500" cy="171604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3764DA0-DD4A-CB8B-B99B-D55C5E932CE7}"/>
                </a:ext>
              </a:extLst>
            </p:cNvPr>
            <p:cNvSpPr txBox="1"/>
            <p:nvPr/>
          </p:nvSpPr>
          <p:spPr>
            <a:xfrm>
              <a:off x="7404099" y="1716328"/>
              <a:ext cx="4127500" cy="1346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b="0" i="0" dirty="0">
                  <a:effectLst/>
                  <a:latin typeface="+mn-ea"/>
                </a:rPr>
                <a:t>坐北朝南四大组团、超大尺度中心园林的“一核四区”布局</a:t>
              </a:r>
              <a:endParaRPr lang="en-US" altLang="zh-CN" sz="1600" b="0" i="0" dirty="0">
                <a:effectLst/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b="0" i="0" dirty="0">
                  <a:effectLst/>
                  <a:latin typeface="+mn-ea"/>
                </a:rPr>
                <a:t>幸福路与幸福南大道</a:t>
              </a:r>
              <a:r>
                <a:rPr lang="en-US" altLang="zh-CN" sz="1600" b="0" i="0" dirty="0">
                  <a:effectLst/>
                  <a:latin typeface="+mn-ea"/>
                </a:rPr>
                <a:t>8</a:t>
              </a:r>
              <a:r>
                <a:rPr lang="zh-CN" altLang="en-US" sz="1600" b="0" i="0" dirty="0">
                  <a:effectLst/>
                  <a:latin typeface="+mn-ea"/>
                </a:rPr>
                <a:t>条主干道交汇，</a:t>
              </a:r>
              <a:r>
                <a:rPr lang="en-US" altLang="zh-CN" sz="1600" b="0" i="0" dirty="0">
                  <a:effectLst/>
                  <a:latin typeface="+mn-ea"/>
                </a:rPr>
                <a:t>666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777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888</a:t>
              </a:r>
              <a:r>
                <a:rPr lang="zh-CN" altLang="en-US" sz="1600" b="0" i="0" dirty="0">
                  <a:effectLst/>
                  <a:latin typeface="+mn-ea"/>
                </a:rPr>
                <a:t>等十余条公交贯穿全城</a:t>
              </a:r>
              <a:endParaRPr lang="en-US" altLang="zh-CN" sz="1600" b="0" i="0" dirty="0">
                <a:effectLst/>
                <a:latin typeface="+mn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58B0F48-B2EC-0B71-C0A6-6B72FE201429}"/>
                </a:ext>
              </a:extLst>
            </p:cNvPr>
            <p:cNvSpPr txBox="1"/>
            <p:nvPr/>
          </p:nvSpPr>
          <p:spPr>
            <a:xfrm>
              <a:off x="7404099" y="134699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B6DD233-152B-6A34-9749-0483BDC878BB}"/>
              </a:ext>
            </a:extLst>
          </p:cNvPr>
          <p:cNvGrpSpPr/>
          <p:nvPr/>
        </p:nvGrpSpPr>
        <p:grpSpPr>
          <a:xfrm>
            <a:off x="7404099" y="3425626"/>
            <a:ext cx="4127500" cy="2036135"/>
            <a:chOff x="7404099" y="3425626"/>
            <a:chExt cx="4127500" cy="203613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4B5BBD6-57E5-9720-AB46-77A17CC963E4}"/>
                </a:ext>
              </a:extLst>
            </p:cNvPr>
            <p:cNvSpPr txBox="1"/>
            <p:nvPr/>
          </p:nvSpPr>
          <p:spPr>
            <a:xfrm>
              <a:off x="7404099" y="3794958"/>
              <a:ext cx="4127500" cy="1666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b="0" i="0" dirty="0">
                  <a:effectLst/>
                  <a:latin typeface="+mn-ea"/>
                </a:rPr>
                <a:t>幸福大桥桥头堡，临近市区，连接幸福区</a:t>
              </a:r>
              <a:endParaRPr lang="en-US" altLang="zh-CN" sz="1600" b="0" i="0" dirty="0">
                <a:effectLst/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b="0" i="0" dirty="0">
                  <a:effectLst/>
                  <a:latin typeface="+mn-ea"/>
                </a:rPr>
                <a:t>市民公园、幸福广场、会展中心、国际体育中心、购物中心、医院、大学城，亚洲第一高摩天轮，休闲娱乐、工作生活、金融教育等配套应有尽有</a:t>
              </a:r>
              <a:endParaRPr lang="zh-CN" altLang="en-US" sz="1600" dirty="0">
                <a:latin typeface="+mn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5CB3DF3-1714-B0BF-BC25-0F11FB3553B8}"/>
                </a:ext>
              </a:extLst>
            </p:cNvPr>
            <p:cNvSpPr txBox="1"/>
            <p:nvPr/>
          </p:nvSpPr>
          <p:spPr>
            <a:xfrm>
              <a:off x="7404099" y="342562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412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A84F0CB3-28AF-5394-B68C-71810E70A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幸福家园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9EB09D7-B081-B29D-444E-64E43D170C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——</a:t>
            </a:r>
            <a:r>
              <a:rPr lang="zh-CN" altLang="en-US" dirty="0"/>
              <a:t>环境优美邻里和谐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0EB3862-BAEA-658D-36FC-C4AF1BA5BA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13484127-D24F-958A-0BCF-5E11491820B3}"/>
              </a:ext>
            </a:extLst>
          </p:cNvPr>
          <p:cNvSpPr/>
          <p:nvPr/>
        </p:nvSpPr>
        <p:spPr>
          <a:xfrm>
            <a:off x="6096000" y="0"/>
            <a:ext cx="6094413" cy="6297613"/>
          </a:xfrm>
          <a:prstGeom prst="teardrop">
            <a:avLst/>
          </a:pr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7099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001B1B8-DF40-A253-2BAE-A4E21DD86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幸福家园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FA0A4E-2301-DE2A-00E1-8D6D23F14CB4}"/>
              </a:ext>
            </a:extLst>
          </p:cNvPr>
          <p:cNvSpPr txBox="1"/>
          <p:nvPr/>
        </p:nvSpPr>
        <p:spPr>
          <a:xfrm>
            <a:off x="2749551" y="450850"/>
            <a:ext cx="3524249" cy="5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dirty="0">
                <a:solidFill>
                  <a:schemeClr val="accent1">
                    <a:lumMod val="75000"/>
                  </a:schemeClr>
                </a:solidFill>
              </a:rPr>
              <a:t>www.51pptmoban.com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709EAD-7722-3A1F-21F7-0E2878E8A2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02586"/>
            <a:ext cx="12192000" cy="24554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C0CE444-D089-D604-160B-B71C6FA290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7900" y="1130300"/>
            <a:ext cx="2921000" cy="2921000"/>
          </a:xfrm>
          <a:prstGeom prst="teardrop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2" name="iṥľíḑè">
            <a:extLst>
              <a:ext uri="{FF2B5EF4-FFF2-40B4-BE49-F238E27FC236}">
                <a16:creationId xmlns:a16="http://schemas.microsoft.com/office/drawing/2014/main" id="{256A0E52-FDC5-0E7C-6C9F-BA51B29F4A7C}"/>
              </a:ext>
            </a:extLst>
          </p:cNvPr>
          <p:cNvSpPr/>
          <p:nvPr/>
        </p:nvSpPr>
        <p:spPr>
          <a:xfrm>
            <a:off x="9832846" y="481242"/>
            <a:ext cx="168605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4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健身运动</a:t>
            </a:r>
            <a:endParaRPr kumimoji="1" lang="en-US" altLang="zh-CN" sz="24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3EE4E2E-692B-E6A7-2098-085AD1EA06E2}"/>
              </a:ext>
            </a:extLst>
          </p:cNvPr>
          <p:cNvGrpSpPr/>
          <p:nvPr/>
        </p:nvGrpSpPr>
        <p:grpSpPr>
          <a:xfrm>
            <a:off x="660400" y="1726739"/>
            <a:ext cx="3802694" cy="2009685"/>
            <a:chOff x="660400" y="1726739"/>
            <a:chExt cx="3802694" cy="200968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F9705FC-1AD9-EA56-E903-317CCC9D3944}"/>
                </a:ext>
              </a:extLst>
            </p:cNvPr>
            <p:cNvGrpSpPr/>
            <p:nvPr/>
          </p:nvGrpSpPr>
          <p:grpSpPr>
            <a:xfrm>
              <a:off x="660400" y="1726739"/>
              <a:ext cx="3636642" cy="1702261"/>
              <a:chOff x="660400" y="1726739"/>
              <a:chExt cx="3636642" cy="1702261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3764DA0-DD4A-CB8B-B99B-D55C5E932CE7}"/>
                  </a:ext>
                </a:extLst>
              </p:cNvPr>
              <p:cNvSpPr txBox="1"/>
              <p:nvPr/>
            </p:nvSpPr>
            <p:spPr>
              <a:xfrm>
                <a:off x="807562" y="1895721"/>
                <a:ext cx="3489480" cy="1346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0" i="0" dirty="0">
                    <a:effectLst/>
                    <a:latin typeface="+mn-ea"/>
                  </a:rPr>
                  <a:t>坐北朝南四大组团、超大尺度中心园林的“一核四区”布局</a:t>
                </a:r>
                <a:endParaRPr lang="en-US" altLang="zh-CN" sz="1600" b="0" i="0" dirty="0">
                  <a:effectLst/>
                  <a:latin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b="0" i="0" dirty="0">
                    <a:effectLst/>
                    <a:latin typeface="+mn-ea"/>
                  </a:rPr>
                  <a:t>幸福路与幸福南大道</a:t>
                </a:r>
                <a:r>
                  <a:rPr lang="en-US" altLang="zh-CN" sz="1600" b="0" i="0" dirty="0">
                    <a:effectLst/>
                    <a:latin typeface="+mn-ea"/>
                  </a:rPr>
                  <a:t>8</a:t>
                </a:r>
                <a:r>
                  <a:rPr lang="zh-CN" altLang="en-US" sz="1600" b="0" i="0" dirty="0">
                    <a:effectLst/>
                    <a:latin typeface="+mn-ea"/>
                  </a:rPr>
                  <a:t>条主干道交汇，</a:t>
                </a:r>
                <a:r>
                  <a:rPr lang="en-US" altLang="zh-CN" sz="1600" b="0" i="0" dirty="0">
                    <a:effectLst/>
                    <a:latin typeface="+mn-ea"/>
                  </a:rPr>
                  <a:t>666</a:t>
                </a:r>
                <a:r>
                  <a:rPr lang="zh-CN" altLang="en-US" sz="1600" b="0" i="0" dirty="0">
                    <a:effectLst/>
                    <a:latin typeface="+mn-ea"/>
                  </a:rPr>
                  <a:t>、</a:t>
                </a:r>
                <a:r>
                  <a:rPr lang="en-US" altLang="zh-CN" sz="1600" b="0" i="0" dirty="0">
                    <a:effectLst/>
                    <a:latin typeface="+mn-ea"/>
                  </a:rPr>
                  <a:t>777</a:t>
                </a:r>
                <a:r>
                  <a:rPr lang="zh-CN" altLang="en-US" sz="1600" b="0" i="0" dirty="0">
                    <a:effectLst/>
                    <a:latin typeface="+mn-ea"/>
                  </a:rPr>
                  <a:t>、</a:t>
                </a:r>
                <a:r>
                  <a:rPr lang="en-US" altLang="zh-CN" sz="1600" b="0" i="0" dirty="0">
                    <a:effectLst/>
                    <a:latin typeface="+mn-ea"/>
                  </a:rPr>
                  <a:t>888</a:t>
                </a:r>
                <a:r>
                  <a:rPr lang="zh-CN" altLang="en-US" sz="1600" b="0" i="0" dirty="0">
                    <a:effectLst/>
                    <a:latin typeface="+mn-ea"/>
                  </a:rPr>
                  <a:t>等公交贯穿全城</a:t>
                </a:r>
                <a:endParaRPr lang="en-US" altLang="zh-CN" sz="1600" b="0" i="0" dirty="0">
                  <a:effectLst/>
                  <a:latin typeface="+mn-ea"/>
                </a:endParaRP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B701B555-D791-4E0A-3F7D-DE5D391101A8}"/>
                  </a:ext>
                </a:extLst>
              </p:cNvPr>
              <p:cNvSpPr/>
              <p:nvPr/>
            </p:nvSpPr>
            <p:spPr>
              <a:xfrm>
                <a:off x="660400" y="1726739"/>
                <a:ext cx="3636641" cy="1702261"/>
              </a:xfrm>
              <a:prstGeom prst="roundRect">
                <a:avLst>
                  <a:gd name="adj" fmla="val 6149"/>
                </a:avLst>
              </a:prstGeom>
              <a:noFill/>
              <a:ln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4F801DC-CD93-3B3F-E726-8BE36CDD084D}"/>
                </a:ext>
              </a:extLst>
            </p:cNvPr>
            <p:cNvSpPr/>
            <p:nvPr/>
          </p:nvSpPr>
          <p:spPr>
            <a:xfrm>
              <a:off x="3784912" y="3058242"/>
              <a:ext cx="678182" cy="67818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/>
                <a:t>1</a:t>
              </a:r>
              <a:endParaRPr lang="zh-CN" altLang="en-US" sz="3600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7672CE4-B976-AD91-A050-9A76FDE562F0}"/>
              </a:ext>
            </a:extLst>
          </p:cNvPr>
          <p:cNvGrpSpPr/>
          <p:nvPr/>
        </p:nvGrpSpPr>
        <p:grpSpPr>
          <a:xfrm>
            <a:off x="4629149" y="1726739"/>
            <a:ext cx="3976997" cy="2003675"/>
            <a:chOff x="4629149" y="1726739"/>
            <a:chExt cx="3976997" cy="200367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3D91C23-524B-F018-1C9F-2924DFE4A84E}"/>
                </a:ext>
              </a:extLst>
            </p:cNvPr>
            <p:cNvGrpSpPr/>
            <p:nvPr/>
          </p:nvGrpSpPr>
          <p:grpSpPr>
            <a:xfrm>
              <a:off x="4629149" y="1726739"/>
              <a:ext cx="3636642" cy="1702261"/>
              <a:chOff x="660400" y="1726739"/>
              <a:chExt cx="3636642" cy="170226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00E3C32-EC29-6DD2-1DFD-4BEAC3220829}"/>
                  </a:ext>
                </a:extLst>
              </p:cNvPr>
              <p:cNvSpPr txBox="1"/>
              <p:nvPr/>
            </p:nvSpPr>
            <p:spPr>
              <a:xfrm>
                <a:off x="807562" y="1895721"/>
                <a:ext cx="3489480" cy="1346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0" i="0" dirty="0">
                    <a:effectLst/>
                    <a:latin typeface="+mn-ea"/>
                  </a:rPr>
                  <a:t>坐北朝南四大组团、超大尺度中心园林的“一核四区”布局</a:t>
                </a:r>
                <a:endParaRPr lang="en-US" altLang="zh-CN" sz="1600" b="0" i="0" dirty="0">
                  <a:effectLst/>
                  <a:latin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b="0" i="0" dirty="0">
                    <a:effectLst/>
                    <a:latin typeface="+mn-ea"/>
                  </a:rPr>
                  <a:t>幸福路与幸福南大道</a:t>
                </a:r>
                <a:r>
                  <a:rPr lang="en-US" altLang="zh-CN" sz="1600" b="0" i="0" dirty="0">
                    <a:effectLst/>
                    <a:latin typeface="+mn-ea"/>
                  </a:rPr>
                  <a:t>8</a:t>
                </a:r>
                <a:r>
                  <a:rPr lang="zh-CN" altLang="en-US" sz="1600" b="0" i="0" dirty="0">
                    <a:effectLst/>
                    <a:latin typeface="+mn-ea"/>
                  </a:rPr>
                  <a:t>条主干道交汇，</a:t>
                </a:r>
                <a:r>
                  <a:rPr lang="en-US" altLang="zh-CN" sz="1600" b="0" i="0" dirty="0">
                    <a:effectLst/>
                    <a:latin typeface="+mn-ea"/>
                  </a:rPr>
                  <a:t>666</a:t>
                </a:r>
                <a:r>
                  <a:rPr lang="zh-CN" altLang="en-US" sz="1600" b="0" i="0" dirty="0">
                    <a:effectLst/>
                    <a:latin typeface="+mn-ea"/>
                  </a:rPr>
                  <a:t>、</a:t>
                </a:r>
                <a:r>
                  <a:rPr lang="en-US" altLang="zh-CN" sz="1600" b="0" i="0" dirty="0">
                    <a:effectLst/>
                    <a:latin typeface="+mn-ea"/>
                  </a:rPr>
                  <a:t>777</a:t>
                </a:r>
                <a:r>
                  <a:rPr lang="zh-CN" altLang="en-US" sz="1600" b="0" i="0" dirty="0">
                    <a:effectLst/>
                    <a:latin typeface="+mn-ea"/>
                  </a:rPr>
                  <a:t>、</a:t>
                </a:r>
                <a:r>
                  <a:rPr lang="en-US" altLang="zh-CN" sz="1600" b="0" i="0" dirty="0">
                    <a:effectLst/>
                    <a:latin typeface="+mn-ea"/>
                  </a:rPr>
                  <a:t>888</a:t>
                </a:r>
                <a:r>
                  <a:rPr lang="zh-CN" altLang="en-US" sz="1600" b="0" i="0" dirty="0">
                    <a:effectLst/>
                    <a:latin typeface="+mn-ea"/>
                  </a:rPr>
                  <a:t>等公交贯穿全城</a:t>
                </a:r>
                <a:endParaRPr lang="en-US" altLang="zh-CN" sz="1600" b="0" i="0" dirty="0">
                  <a:effectLst/>
                  <a:latin typeface="+mn-ea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9EC6F709-7918-CD12-E342-EB031053F4A2}"/>
                  </a:ext>
                </a:extLst>
              </p:cNvPr>
              <p:cNvSpPr/>
              <p:nvPr/>
            </p:nvSpPr>
            <p:spPr>
              <a:xfrm>
                <a:off x="660400" y="1726739"/>
                <a:ext cx="3636641" cy="1702261"/>
              </a:xfrm>
              <a:prstGeom prst="roundRect">
                <a:avLst>
                  <a:gd name="adj" fmla="val 6149"/>
                </a:avLst>
              </a:prstGeom>
              <a:noFill/>
              <a:ln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46ABD6E-3118-0814-3B23-46500D325ECF}"/>
                </a:ext>
              </a:extLst>
            </p:cNvPr>
            <p:cNvSpPr/>
            <p:nvPr/>
          </p:nvSpPr>
          <p:spPr>
            <a:xfrm>
              <a:off x="7927964" y="3052232"/>
              <a:ext cx="678182" cy="67818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/>
                <a:t>2</a:t>
              </a:r>
              <a:endParaRPr lang="zh-CN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93901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001B1B8-DF40-A253-2BAE-A4E21DD86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幸福家园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FA0A4E-2301-DE2A-00E1-8D6D23F14CB4}"/>
              </a:ext>
            </a:extLst>
          </p:cNvPr>
          <p:cNvSpPr txBox="1"/>
          <p:nvPr/>
        </p:nvSpPr>
        <p:spPr>
          <a:xfrm>
            <a:off x="2749551" y="450850"/>
            <a:ext cx="3524249" cy="5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dirty="0">
                <a:solidFill>
                  <a:schemeClr val="accent1">
                    <a:lumMod val="75000"/>
                  </a:schemeClr>
                </a:solidFill>
              </a:rPr>
              <a:t>www.51pptmoban.com</a:t>
            </a:r>
          </a:p>
        </p:txBody>
      </p:sp>
      <p:sp>
        <p:nvSpPr>
          <p:cNvPr id="2" name="iṥľíḑè">
            <a:extLst>
              <a:ext uri="{FF2B5EF4-FFF2-40B4-BE49-F238E27FC236}">
                <a16:creationId xmlns:a16="http://schemas.microsoft.com/office/drawing/2014/main" id="{BD576ABD-C4E0-E4D0-3F60-13F75E59920A}"/>
              </a:ext>
            </a:extLst>
          </p:cNvPr>
          <p:cNvSpPr/>
          <p:nvPr/>
        </p:nvSpPr>
        <p:spPr>
          <a:xfrm>
            <a:off x="9832846" y="481242"/>
            <a:ext cx="168605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4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温馨场景</a:t>
            </a:r>
            <a:endParaRPr kumimoji="1" lang="en-US" altLang="zh-CN" sz="24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931FD0A-856B-619D-9E78-902E9268E811}"/>
              </a:ext>
            </a:extLst>
          </p:cNvPr>
          <p:cNvGrpSpPr/>
          <p:nvPr/>
        </p:nvGrpSpPr>
        <p:grpSpPr>
          <a:xfrm>
            <a:off x="554695" y="1727200"/>
            <a:ext cx="3468582" cy="3738515"/>
            <a:chOff x="554695" y="1479550"/>
            <a:chExt cx="3468582" cy="373851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494A604-7BAF-0F3F-D060-77C412782E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0400" y="1479550"/>
              <a:ext cx="3362877" cy="2400300"/>
            </a:xfrm>
            <a:prstGeom prst="round2DiagRect">
              <a:avLst>
                <a:gd name="adj1" fmla="val 0"/>
                <a:gd name="adj2" fmla="val 0"/>
              </a:avLst>
            </a:prstGeom>
            <a:ln w="38100" cap="sq">
              <a:solidFill>
                <a:srgbClr val="FFFFFF"/>
              </a:solidFill>
              <a:miter lim="800000"/>
            </a:ln>
            <a:effectLst/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07711F4-2428-20A2-35B1-2DEA07BC48F4}"/>
                </a:ext>
              </a:extLst>
            </p:cNvPr>
            <p:cNvSpPr txBox="1"/>
            <p:nvPr/>
          </p:nvSpPr>
          <p:spPr>
            <a:xfrm>
              <a:off x="554695" y="4511525"/>
              <a:ext cx="3362877" cy="706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+mn-ea"/>
                </a:rPr>
                <a:t>幸福路与幸福南大道</a:t>
              </a:r>
              <a:r>
                <a:rPr lang="en-US" altLang="zh-CN" sz="1600" b="0" i="0" dirty="0">
                  <a:effectLst/>
                  <a:latin typeface="+mn-ea"/>
                </a:rPr>
                <a:t>8</a:t>
              </a:r>
              <a:r>
                <a:rPr lang="zh-CN" altLang="en-US" sz="1600" b="0" i="0" dirty="0">
                  <a:effectLst/>
                  <a:latin typeface="+mn-ea"/>
                </a:rPr>
                <a:t>条主干道交汇，</a:t>
              </a:r>
              <a:r>
                <a:rPr lang="en-US" altLang="zh-CN" sz="1600" b="0" i="0" dirty="0">
                  <a:effectLst/>
                  <a:latin typeface="+mn-ea"/>
                </a:rPr>
                <a:t>666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777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888</a:t>
              </a:r>
              <a:r>
                <a:rPr lang="zh-CN" altLang="en-US" sz="1600" b="0" i="0" dirty="0">
                  <a:effectLst/>
                  <a:latin typeface="+mn-ea"/>
                </a:rPr>
                <a:t>等公交贯穿全城</a:t>
              </a:r>
              <a:endParaRPr lang="zh-CN" altLang="en-US" sz="1600" dirty="0">
                <a:latin typeface="+mn-ea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948BDDF-17B6-1B78-6FC1-A101BBC68CFB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4089400"/>
              <a:ext cx="1346199" cy="0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35D9DB9-1832-BCB5-1A28-5548B71920B6}"/>
                </a:ext>
              </a:extLst>
            </p:cNvPr>
            <p:cNvSpPr txBox="1"/>
            <p:nvPr/>
          </p:nvSpPr>
          <p:spPr>
            <a:xfrm>
              <a:off x="571501" y="414603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027FEC-7E76-844D-9DF1-6F3FC1BF8314}"/>
              </a:ext>
            </a:extLst>
          </p:cNvPr>
          <p:cNvGrpSpPr/>
          <p:nvPr/>
        </p:nvGrpSpPr>
        <p:grpSpPr>
          <a:xfrm>
            <a:off x="4315207" y="1727200"/>
            <a:ext cx="3455881" cy="3738515"/>
            <a:chOff x="4315207" y="1479550"/>
            <a:chExt cx="3455881" cy="373851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7A4DD14-0355-BA92-314D-1EB1F7E62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211" y="1479550"/>
              <a:ext cx="3362877" cy="2400300"/>
            </a:xfrm>
            <a:prstGeom prst="round2DiagRect">
              <a:avLst>
                <a:gd name="adj1" fmla="val 0"/>
                <a:gd name="adj2" fmla="val 0"/>
              </a:avLst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 cap="sq">
              <a:solidFill>
                <a:srgbClr val="FFFFFF"/>
              </a:solidFill>
              <a:miter lim="800000"/>
            </a:ln>
            <a:effectLst/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803FF39-3C65-DFB0-5333-8EE0F7E70CB3}"/>
                </a:ext>
              </a:extLst>
            </p:cNvPr>
            <p:cNvSpPr txBox="1"/>
            <p:nvPr/>
          </p:nvSpPr>
          <p:spPr>
            <a:xfrm>
              <a:off x="4315207" y="4511525"/>
              <a:ext cx="3362877" cy="706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+mn-ea"/>
                </a:rPr>
                <a:t>幸福路与幸福南大道</a:t>
              </a:r>
              <a:r>
                <a:rPr lang="en-US" altLang="zh-CN" sz="1600" b="0" i="0" dirty="0">
                  <a:effectLst/>
                  <a:latin typeface="+mn-ea"/>
                </a:rPr>
                <a:t>8</a:t>
              </a:r>
              <a:r>
                <a:rPr lang="zh-CN" altLang="en-US" sz="1600" b="0" i="0" dirty="0">
                  <a:effectLst/>
                  <a:latin typeface="+mn-ea"/>
                </a:rPr>
                <a:t>条主干道交汇，</a:t>
              </a:r>
              <a:r>
                <a:rPr lang="en-US" altLang="zh-CN" sz="1600" b="0" i="0" dirty="0">
                  <a:effectLst/>
                  <a:latin typeface="+mn-ea"/>
                </a:rPr>
                <a:t>666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777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888</a:t>
              </a:r>
              <a:r>
                <a:rPr lang="zh-CN" altLang="en-US" sz="1600" b="0" i="0" dirty="0">
                  <a:effectLst/>
                  <a:latin typeface="+mn-ea"/>
                </a:rPr>
                <a:t>等公交贯穿全城</a:t>
              </a:r>
              <a:endParaRPr lang="zh-CN" altLang="en-US" sz="1600" dirty="0">
                <a:latin typeface="+mn-ea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223AD9A-52E3-F511-6447-31CE19561B0A}"/>
                </a:ext>
              </a:extLst>
            </p:cNvPr>
            <p:cNvCxnSpPr>
              <a:cxnSpLocks/>
            </p:cNvCxnSpPr>
            <p:nvPr/>
          </p:nvCxnSpPr>
          <p:spPr>
            <a:xfrm>
              <a:off x="4420911" y="4089400"/>
              <a:ext cx="1346199" cy="0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DDC667E-0CBB-23B4-4DAC-71F6B646B1BB}"/>
                </a:ext>
              </a:extLst>
            </p:cNvPr>
            <p:cNvSpPr txBox="1"/>
            <p:nvPr/>
          </p:nvSpPr>
          <p:spPr>
            <a:xfrm>
              <a:off x="4323610" y="414737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A32A833-D9AC-5B2D-BEDB-720BE68601E9}"/>
              </a:ext>
            </a:extLst>
          </p:cNvPr>
          <p:cNvGrpSpPr/>
          <p:nvPr/>
        </p:nvGrpSpPr>
        <p:grpSpPr>
          <a:xfrm>
            <a:off x="8075719" y="1727200"/>
            <a:ext cx="3443181" cy="3738515"/>
            <a:chOff x="8075719" y="1479550"/>
            <a:chExt cx="3443181" cy="3738515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2BD2510-52E1-97C6-BFAA-370094DA2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6023" y="1479550"/>
              <a:ext cx="3362877" cy="2400300"/>
            </a:xfrm>
            <a:prstGeom prst="round2DiagRect">
              <a:avLst>
                <a:gd name="adj1" fmla="val 0"/>
                <a:gd name="adj2" fmla="val 0"/>
              </a:avLst>
            </a:prstGeom>
            <a:ln w="38100" cap="sq">
              <a:solidFill>
                <a:srgbClr val="FFFFFF"/>
              </a:solidFill>
              <a:miter lim="800000"/>
            </a:ln>
            <a:effectLst/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DDAAEC-2DF0-7293-71EA-B1254C8484F8}"/>
                </a:ext>
              </a:extLst>
            </p:cNvPr>
            <p:cNvSpPr txBox="1"/>
            <p:nvPr/>
          </p:nvSpPr>
          <p:spPr>
            <a:xfrm>
              <a:off x="8075719" y="4511525"/>
              <a:ext cx="3362877" cy="706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+mn-ea"/>
                </a:rPr>
                <a:t>幸福路与幸福南大道</a:t>
              </a:r>
              <a:r>
                <a:rPr lang="en-US" altLang="zh-CN" sz="1600" b="0" i="0" dirty="0">
                  <a:effectLst/>
                  <a:latin typeface="+mn-ea"/>
                </a:rPr>
                <a:t>8</a:t>
              </a:r>
              <a:r>
                <a:rPr lang="zh-CN" altLang="en-US" sz="1600" b="0" i="0" dirty="0">
                  <a:effectLst/>
                  <a:latin typeface="+mn-ea"/>
                </a:rPr>
                <a:t>条主干道交汇，</a:t>
              </a:r>
              <a:r>
                <a:rPr lang="en-US" altLang="zh-CN" sz="1600" b="0" i="0" dirty="0">
                  <a:effectLst/>
                  <a:latin typeface="+mn-ea"/>
                </a:rPr>
                <a:t>666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777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888</a:t>
              </a:r>
              <a:r>
                <a:rPr lang="zh-CN" altLang="en-US" sz="1600" b="0" i="0" dirty="0">
                  <a:effectLst/>
                  <a:latin typeface="+mn-ea"/>
                </a:rPr>
                <a:t>等公交贯穿全城</a:t>
              </a:r>
              <a:endParaRPr lang="zh-CN" altLang="en-US" sz="1600" dirty="0">
                <a:latin typeface="+mn-ea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3803EB52-5F78-D3C6-D559-8DC47CF41BE8}"/>
                </a:ext>
              </a:extLst>
            </p:cNvPr>
            <p:cNvCxnSpPr>
              <a:cxnSpLocks/>
            </p:cNvCxnSpPr>
            <p:nvPr/>
          </p:nvCxnSpPr>
          <p:spPr>
            <a:xfrm>
              <a:off x="8181423" y="4089400"/>
              <a:ext cx="1346199" cy="0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A62DC2F-89B7-5518-7011-E136B3A1DED4}"/>
                </a:ext>
              </a:extLst>
            </p:cNvPr>
            <p:cNvSpPr txBox="1"/>
            <p:nvPr/>
          </p:nvSpPr>
          <p:spPr>
            <a:xfrm>
              <a:off x="8075719" y="414872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1121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001B1B8-DF40-A253-2BAE-A4E21DD86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幸福家园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FA0A4E-2301-DE2A-00E1-8D6D23F14CB4}"/>
              </a:ext>
            </a:extLst>
          </p:cNvPr>
          <p:cNvSpPr txBox="1"/>
          <p:nvPr/>
        </p:nvSpPr>
        <p:spPr>
          <a:xfrm>
            <a:off x="2749551" y="450850"/>
            <a:ext cx="3524249" cy="5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dirty="0">
                <a:solidFill>
                  <a:schemeClr val="accent1">
                    <a:lumMod val="75000"/>
                  </a:schemeClr>
                </a:solidFill>
              </a:rPr>
              <a:t>www.51pptmoban.com</a:t>
            </a:r>
          </a:p>
        </p:txBody>
      </p:sp>
      <p:sp>
        <p:nvSpPr>
          <p:cNvPr id="2" name="iṥľíḑè">
            <a:extLst>
              <a:ext uri="{FF2B5EF4-FFF2-40B4-BE49-F238E27FC236}">
                <a16:creationId xmlns:a16="http://schemas.microsoft.com/office/drawing/2014/main" id="{BD576ABD-C4E0-E4D0-3F60-13F75E59920A}"/>
              </a:ext>
            </a:extLst>
          </p:cNvPr>
          <p:cNvSpPr/>
          <p:nvPr/>
        </p:nvSpPr>
        <p:spPr>
          <a:xfrm>
            <a:off x="9832846" y="481242"/>
            <a:ext cx="168605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4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业主评价</a:t>
            </a:r>
            <a:endParaRPr kumimoji="1" lang="en-US" altLang="zh-CN" sz="24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9DF3642-DEE8-E1B4-BA17-17E65D76DA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4197494"/>
              </p:ext>
            </p:extLst>
          </p:nvPr>
        </p:nvGraphicFramePr>
        <p:xfrm>
          <a:off x="660400" y="1790433"/>
          <a:ext cx="5737203" cy="3925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F5830B18-0BBD-1D47-D56C-F20F85A2E9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941486"/>
              </p:ext>
            </p:extLst>
          </p:nvPr>
        </p:nvGraphicFramePr>
        <p:xfrm>
          <a:off x="6867592" y="2775172"/>
          <a:ext cx="2474636" cy="2481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F28D1682-9239-8F4C-73BE-508FF1CD2E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3420443"/>
              </p:ext>
            </p:extLst>
          </p:nvPr>
        </p:nvGraphicFramePr>
        <p:xfrm>
          <a:off x="9181301" y="2775171"/>
          <a:ext cx="2474636" cy="2481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4AB0D949-7D98-A6E8-6E3A-6A556AC883FA}"/>
              </a:ext>
            </a:extLst>
          </p:cNvPr>
          <p:cNvSpPr txBox="1"/>
          <p:nvPr/>
        </p:nvSpPr>
        <p:spPr>
          <a:xfrm>
            <a:off x="7449482" y="3429000"/>
            <a:ext cx="1417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65%</a:t>
            </a:r>
            <a:endParaRPr lang="zh-CN" altLang="en-US" sz="4800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6648126-672C-4DF6-5613-B8DFFBE62189}"/>
              </a:ext>
            </a:extLst>
          </p:cNvPr>
          <p:cNvSpPr txBox="1"/>
          <p:nvPr/>
        </p:nvSpPr>
        <p:spPr>
          <a:xfrm>
            <a:off x="9763191" y="3429000"/>
            <a:ext cx="1423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70%</a:t>
            </a:r>
            <a:endParaRPr lang="zh-CN" altLang="en-US" sz="4800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24" name="iṥľíḑè">
            <a:extLst>
              <a:ext uri="{FF2B5EF4-FFF2-40B4-BE49-F238E27FC236}">
                <a16:creationId xmlns:a16="http://schemas.microsoft.com/office/drawing/2014/main" id="{A70E8074-A044-CF81-C372-6173A1E31D56}"/>
              </a:ext>
            </a:extLst>
          </p:cNvPr>
          <p:cNvSpPr/>
          <p:nvPr/>
        </p:nvSpPr>
        <p:spPr>
          <a:xfrm>
            <a:off x="8127187" y="1896135"/>
            <a:ext cx="2333549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业主季度好评情况</a:t>
            </a:r>
            <a:endParaRPr kumimoji="1" lang="en-US" altLang="zh-CN" sz="2000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6918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87C80F8-8B0C-900D-EE98-05B0DBE85A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www.51pptmoban.com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6B0897F-4956-039F-1E37-749B13BAA9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谢谢支持！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6DE9BCD-6408-C8B3-89AE-82132D96BC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幸福小区欢迎你！</a:t>
            </a:r>
          </a:p>
        </p:txBody>
      </p:sp>
      <p:sp>
        <p:nvSpPr>
          <p:cNvPr id="10" name="îŝḷïďé">
            <a:extLst>
              <a:ext uri="{FF2B5EF4-FFF2-40B4-BE49-F238E27FC236}">
                <a16:creationId xmlns:a16="http://schemas.microsoft.com/office/drawing/2014/main" id="{EF5F22CE-50E6-8A2F-2196-A9F8305D5A4F}"/>
              </a:ext>
            </a:extLst>
          </p:cNvPr>
          <p:cNvSpPr/>
          <p:nvPr/>
        </p:nvSpPr>
        <p:spPr>
          <a:xfrm>
            <a:off x="6558210" y="-1"/>
            <a:ext cx="5633790" cy="6858000"/>
          </a:xfrm>
          <a:custGeom>
            <a:avLst/>
            <a:gdLst>
              <a:gd name="connsiteX0" fmla="*/ 1475035 w 5633790"/>
              <a:gd name="connsiteY0" fmla="*/ 0 h 6858000"/>
              <a:gd name="connsiteX1" fmla="*/ 5633790 w 5633790"/>
              <a:gd name="connsiteY1" fmla="*/ 0 h 6858000"/>
              <a:gd name="connsiteX2" fmla="*/ 5633790 w 5633790"/>
              <a:gd name="connsiteY2" fmla="*/ 6858000 h 6858000"/>
              <a:gd name="connsiteX3" fmla="*/ 1475033 w 5633790"/>
              <a:gd name="connsiteY3" fmla="*/ 6858000 h 6858000"/>
              <a:gd name="connsiteX4" fmla="*/ 1384640 w 5633790"/>
              <a:gd name="connsiteY4" fmla="*/ 6771818 h 6858000"/>
              <a:gd name="connsiteX5" fmla="*/ 0 w 5633790"/>
              <a:gd name="connsiteY5" fmla="*/ 3429001 h 6858000"/>
              <a:gd name="connsiteX6" fmla="*/ 1384640 w 5633790"/>
              <a:gd name="connsiteY6" fmla="*/ 86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3790" h="6858000">
                <a:moveTo>
                  <a:pt x="1475035" y="0"/>
                </a:moveTo>
                <a:lnTo>
                  <a:pt x="5633790" y="0"/>
                </a:lnTo>
                <a:lnTo>
                  <a:pt x="5633790" y="6858000"/>
                </a:lnTo>
                <a:lnTo>
                  <a:pt x="1475033" y="6858000"/>
                </a:lnTo>
                <a:lnTo>
                  <a:pt x="1384640" y="6771818"/>
                </a:lnTo>
                <a:cubicBezTo>
                  <a:pt x="529138" y="5916317"/>
                  <a:pt x="0" y="4734452"/>
                  <a:pt x="0" y="3429001"/>
                </a:cubicBezTo>
                <a:cubicBezTo>
                  <a:pt x="0" y="2123550"/>
                  <a:pt x="529138" y="941686"/>
                  <a:pt x="1384640" y="86184"/>
                </a:cubicBezTo>
                <a:close/>
              </a:path>
            </a:pathLst>
          </a:cu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 dirty="0"/>
          </a:p>
        </p:txBody>
      </p:sp>
      <p:sp>
        <p:nvSpPr>
          <p:cNvPr id="4" name="Logo Placeholder 5">
            <a:extLst>
              <a:ext uri="{FF2B5EF4-FFF2-40B4-BE49-F238E27FC236}">
                <a16:creationId xmlns:a16="http://schemas.microsoft.com/office/drawing/2014/main" id="{8823EE67-297C-34FE-D941-B969AAAD3CB7}"/>
              </a:ext>
            </a:extLst>
          </p:cNvPr>
          <p:cNvSpPr txBox="1">
            <a:spLocks/>
          </p:cNvSpPr>
          <p:nvPr/>
        </p:nvSpPr>
        <p:spPr>
          <a:xfrm>
            <a:off x="660400" y="543930"/>
            <a:ext cx="1365348" cy="3048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LO</a:t>
            </a:r>
            <a:r>
              <a:rPr lang="en-US" altLang="zh-CN" sz="1800" dirty="0"/>
              <a:t>G</a:t>
            </a:r>
            <a:r>
              <a:rPr lang="en-US" sz="1800" dirty="0"/>
              <a:t>O HERE</a:t>
            </a:r>
          </a:p>
        </p:txBody>
      </p:sp>
    </p:spTree>
    <p:extLst>
      <p:ext uri="{BB962C8B-B14F-4D97-AF65-F5344CB8AC3E}">
        <p14:creationId xmlns:p14="http://schemas.microsoft.com/office/powerpoint/2010/main" val="1316689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B12B599-8D32-E899-3261-CFF024D03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1782-FAE9-4567-9276-E97D271A49D8}" type="datetime1">
              <a:rPr lang="zh-CN" altLang="en-US" smtClean="0"/>
              <a:t>2023/7/16</a:t>
            </a:fld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73D893D-5845-BFD5-DCB9-E9CB6C219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zh-CN"/>
              <a:t>www.51pptmoban.com</a:t>
            </a:r>
            <a:endParaRPr lang="en-GB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E21585-75B1-5CFF-3AF6-271715EFC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16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636C837-7FF0-96BE-BC89-2D6DCF914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96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1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蓝色贝雷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B4ECD21E-51A9-F121-9350-D6EB341E11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55E31DB-A10D-5FE4-A421-14A85FD62A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</a:p>
        </p:txBody>
      </p:sp>
      <p:grpSp>
        <p:nvGrpSpPr>
          <p:cNvPr id="11" name="îślíḋé">
            <a:extLst>
              <a:ext uri="{FF2B5EF4-FFF2-40B4-BE49-F238E27FC236}">
                <a16:creationId xmlns:a16="http://schemas.microsoft.com/office/drawing/2014/main" id="{B816E723-C2B2-FE22-F7A4-7D51777B42BF}"/>
              </a:ext>
            </a:extLst>
          </p:cNvPr>
          <p:cNvGrpSpPr/>
          <p:nvPr/>
        </p:nvGrpSpPr>
        <p:grpSpPr>
          <a:xfrm>
            <a:off x="748953" y="3429553"/>
            <a:ext cx="3333162" cy="1468840"/>
            <a:chOff x="2548085" y="1627780"/>
            <a:chExt cx="3333162" cy="1468840"/>
          </a:xfrm>
        </p:grpSpPr>
        <p:sp>
          <p:nvSpPr>
            <p:cNvPr id="12" name="íSľîďê">
              <a:extLst>
                <a:ext uri="{FF2B5EF4-FFF2-40B4-BE49-F238E27FC236}">
                  <a16:creationId xmlns:a16="http://schemas.microsoft.com/office/drawing/2014/main" id="{955B13FF-40ED-4F53-BBEB-2EC30BEC3B99}"/>
                </a:ext>
              </a:extLst>
            </p:cNvPr>
            <p:cNvSpPr/>
            <p:nvPr/>
          </p:nvSpPr>
          <p:spPr>
            <a:xfrm>
              <a:off x="2548085" y="1627780"/>
              <a:ext cx="1468800" cy="1468840"/>
            </a:xfrm>
            <a:prstGeom prst="roundRect">
              <a:avLst>
                <a:gd name="adj" fmla="val 50000"/>
              </a:avLst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3" name="íšļíďê">
              <a:extLst>
                <a:ext uri="{FF2B5EF4-FFF2-40B4-BE49-F238E27FC236}">
                  <a16:creationId xmlns:a16="http://schemas.microsoft.com/office/drawing/2014/main" id="{115C6239-A0E7-2F05-C6EC-401110DDB391}"/>
                </a:ext>
              </a:extLst>
            </p:cNvPr>
            <p:cNvSpPr/>
            <p:nvPr/>
          </p:nvSpPr>
          <p:spPr>
            <a:xfrm>
              <a:off x="4412446" y="1824822"/>
              <a:ext cx="1468801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/>
            <a:p>
              <a:r>
                <a:rPr kumimoji="1" lang="zh-CN" altLang="en-US" sz="2400" dirty="0">
                  <a:solidFill>
                    <a:schemeClr val="tx1"/>
                  </a:solidFill>
                  <a:latin typeface="+mn-ea"/>
                </a:rPr>
                <a:t>发展历程</a:t>
              </a:r>
              <a:endParaRPr kumimoji="1" lang="en-US" altLang="zh-CN" sz="2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" name="íṥḻídè">
              <a:extLst>
                <a:ext uri="{FF2B5EF4-FFF2-40B4-BE49-F238E27FC236}">
                  <a16:creationId xmlns:a16="http://schemas.microsoft.com/office/drawing/2014/main" id="{FC6C7D84-E718-0A52-013A-A58509D81DB5}"/>
                </a:ext>
              </a:extLst>
            </p:cNvPr>
            <p:cNvSpPr/>
            <p:nvPr/>
          </p:nvSpPr>
          <p:spPr>
            <a:xfrm>
              <a:off x="4412446" y="2531536"/>
              <a:ext cx="1468801" cy="2715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000" dirty="0">
                  <a:solidFill>
                    <a:schemeClr val="tx1"/>
                  </a:solidFill>
                </a:rPr>
                <a:t>www.51pptmoban.com</a:t>
              </a:r>
            </a:p>
          </p:txBody>
        </p:sp>
        <p:sp>
          <p:nvSpPr>
            <p:cNvPr id="15" name="î$ľîďé">
              <a:extLst>
                <a:ext uri="{FF2B5EF4-FFF2-40B4-BE49-F238E27FC236}">
                  <a16:creationId xmlns:a16="http://schemas.microsoft.com/office/drawing/2014/main" id="{442F6C9B-C28C-160A-B4CB-3A6CE03186AF}"/>
                </a:ext>
              </a:extLst>
            </p:cNvPr>
            <p:cNvSpPr txBox="1"/>
            <p:nvPr/>
          </p:nvSpPr>
          <p:spPr>
            <a:xfrm>
              <a:off x="3745446" y="2092199"/>
              <a:ext cx="540000" cy="54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txBody>
            <a:bodyPr wrap="none" lIns="108000" tIns="108000" rIns="108000" bIns="108000" rtlCol="0" anchor="ctr" anchorCtr="0">
              <a:noAutofit/>
            </a:bodyPr>
            <a:lstStyle/>
            <a:p>
              <a:pPr algn="ctr"/>
              <a:r>
                <a:rPr kumimoji="1" lang="en-US" altLang="zh-CN" b="1" dirty="0">
                  <a:solidFill>
                    <a:srgbClr val="FFFFFF"/>
                  </a:solidFill>
                </a:rPr>
                <a:t>01</a:t>
              </a:r>
              <a:endParaRPr kumimoji="1" lang="zh-CN" altLang="en-US" b="1" dirty="0">
                <a:solidFill>
                  <a:srgbClr val="FFFFFF"/>
                </a:solidFill>
              </a:endParaRPr>
            </a:p>
          </p:txBody>
        </p:sp>
        <p:cxnSp>
          <p:nvCxnSpPr>
            <p:cNvPr id="16" name="îṡḻíḋé">
              <a:extLst>
                <a:ext uri="{FF2B5EF4-FFF2-40B4-BE49-F238E27FC236}">
                  <a16:creationId xmlns:a16="http://schemas.microsoft.com/office/drawing/2014/main" id="{3FEED693-7C5E-D511-AD82-237E89ED7772}"/>
                </a:ext>
              </a:extLst>
            </p:cNvPr>
            <p:cNvCxnSpPr>
              <a:cxnSpLocks/>
            </p:cNvCxnSpPr>
            <p:nvPr/>
          </p:nvCxnSpPr>
          <p:spPr>
            <a:xfrm>
              <a:off x="4285446" y="2362200"/>
              <a:ext cx="1595801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  <a:alpha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í$ľíḍé">
            <a:extLst>
              <a:ext uri="{FF2B5EF4-FFF2-40B4-BE49-F238E27FC236}">
                <a16:creationId xmlns:a16="http://schemas.microsoft.com/office/drawing/2014/main" id="{770D5103-3BA8-9221-A351-7A28586F6BB3}"/>
              </a:ext>
            </a:extLst>
          </p:cNvPr>
          <p:cNvGrpSpPr/>
          <p:nvPr/>
        </p:nvGrpSpPr>
        <p:grpSpPr>
          <a:xfrm>
            <a:off x="4330876" y="3429000"/>
            <a:ext cx="3333162" cy="1468840"/>
            <a:chOff x="2548085" y="1627780"/>
            <a:chExt cx="3333162" cy="1468840"/>
          </a:xfrm>
        </p:grpSpPr>
        <p:sp>
          <p:nvSpPr>
            <p:cNvPr id="18" name="ïSļiďè">
              <a:extLst>
                <a:ext uri="{FF2B5EF4-FFF2-40B4-BE49-F238E27FC236}">
                  <a16:creationId xmlns:a16="http://schemas.microsoft.com/office/drawing/2014/main" id="{FC40E1A1-CDC6-7F5D-A54C-B275C6A236AC}"/>
                </a:ext>
              </a:extLst>
            </p:cNvPr>
            <p:cNvSpPr/>
            <p:nvPr/>
          </p:nvSpPr>
          <p:spPr>
            <a:xfrm>
              <a:off x="2548085" y="1627780"/>
              <a:ext cx="1468800" cy="146884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9" name="iṥľíḑè">
              <a:extLst>
                <a:ext uri="{FF2B5EF4-FFF2-40B4-BE49-F238E27FC236}">
                  <a16:creationId xmlns:a16="http://schemas.microsoft.com/office/drawing/2014/main" id="{ACAFA606-C411-6BF2-D999-3C59C416BDCE}"/>
                </a:ext>
              </a:extLst>
            </p:cNvPr>
            <p:cNvSpPr/>
            <p:nvPr/>
          </p:nvSpPr>
          <p:spPr>
            <a:xfrm>
              <a:off x="4412446" y="1824822"/>
              <a:ext cx="1468801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/>
            <a:p>
              <a:r>
                <a:rPr kumimoji="1" lang="zh-CN" altLang="en-US" sz="2400" dirty="0">
                  <a:solidFill>
                    <a:schemeClr val="tx1"/>
                  </a:solidFill>
                  <a:latin typeface="+mn-ea"/>
                </a:rPr>
                <a:t>美化绿化</a:t>
              </a:r>
              <a:endParaRPr kumimoji="1" lang="en-US" altLang="zh-CN" sz="2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0" name="ïśliďe">
              <a:extLst>
                <a:ext uri="{FF2B5EF4-FFF2-40B4-BE49-F238E27FC236}">
                  <a16:creationId xmlns:a16="http://schemas.microsoft.com/office/drawing/2014/main" id="{7CAFC20B-D67D-B3A8-FD5D-16FA993F61FE}"/>
                </a:ext>
              </a:extLst>
            </p:cNvPr>
            <p:cNvSpPr/>
            <p:nvPr/>
          </p:nvSpPr>
          <p:spPr>
            <a:xfrm>
              <a:off x="4412446" y="2531536"/>
              <a:ext cx="1468801" cy="2715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000" dirty="0">
                  <a:solidFill>
                    <a:schemeClr val="tx1"/>
                  </a:solidFill>
                </a:rPr>
                <a:t>www.51pptmoban.com</a:t>
              </a:r>
            </a:p>
          </p:txBody>
        </p:sp>
        <p:sp>
          <p:nvSpPr>
            <p:cNvPr id="21" name="iṧlîdé">
              <a:extLst>
                <a:ext uri="{FF2B5EF4-FFF2-40B4-BE49-F238E27FC236}">
                  <a16:creationId xmlns:a16="http://schemas.microsoft.com/office/drawing/2014/main" id="{F5D15C5F-E252-FCD0-4933-2AEB997595B3}"/>
                </a:ext>
              </a:extLst>
            </p:cNvPr>
            <p:cNvSpPr txBox="1"/>
            <p:nvPr/>
          </p:nvSpPr>
          <p:spPr>
            <a:xfrm>
              <a:off x="3745446" y="2092199"/>
              <a:ext cx="540000" cy="54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txBody>
            <a:bodyPr wrap="none" lIns="108000" tIns="108000" rIns="108000" bIns="108000" rtlCol="0" anchor="ctr" anchorCtr="0">
              <a:noAutofit/>
            </a:bodyPr>
            <a:lstStyle/>
            <a:p>
              <a:pPr algn="ctr"/>
              <a:r>
                <a:rPr kumimoji="1" lang="en-US" altLang="zh-CN" b="1" dirty="0">
                  <a:solidFill>
                    <a:srgbClr val="FFFFFF"/>
                  </a:solidFill>
                </a:rPr>
                <a:t>02</a:t>
              </a:r>
              <a:endParaRPr kumimoji="1" lang="zh-CN" altLang="en-US" b="1" dirty="0">
                <a:solidFill>
                  <a:srgbClr val="FFFFFF"/>
                </a:solidFill>
              </a:endParaRPr>
            </a:p>
          </p:txBody>
        </p:sp>
        <p:cxnSp>
          <p:nvCxnSpPr>
            <p:cNvPr id="22" name="ïşļïḋé">
              <a:extLst>
                <a:ext uri="{FF2B5EF4-FFF2-40B4-BE49-F238E27FC236}">
                  <a16:creationId xmlns:a16="http://schemas.microsoft.com/office/drawing/2014/main" id="{3E4506D6-E497-38FA-E32A-35A818304626}"/>
                </a:ext>
              </a:extLst>
            </p:cNvPr>
            <p:cNvCxnSpPr>
              <a:cxnSpLocks/>
            </p:cNvCxnSpPr>
            <p:nvPr/>
          </p:nvCxnSpPr>
          <p:spPr>
            <a:xfrm>
              <a:off x="4285446" y="2362200"/>
              <a:ext cx="1595801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  <a:alpha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ís1íḍê">
            <a:extLst>
              <a:ext uri="{FF2B5EF4-FFF2-40B4-BE49-F238E27FC236}">
                <a16:creationId xmlns:a16="http://schemas.microsoft.com/office/drawing/2014/main" id="{C477BC4B-7C32-7F2F-B115-A42B32DBE4C2}"/>
              </a:ext>
            </a:extLst>
          </p:cNvPr>
          <p:cNvGrpSpPr/>
          <p:nvPr/>
        </p:nvGrpSpPr>
        <p:grpSpPr>
          <a:xfrm>
            <a:off x="8064505" y="3429000"/>
            <a:ext cx="3333162" cy="1468840"/>
            <a:chOff x="2548085" y="1627780"/>
            <a:chExt cx="3333162" cy="1468840"/>
          </a:xfrm>
        </p:grpSpPr>
        <p:sp>
          <p:nvSpPr>
            <p:cNvPr id="24" name="îṥliḑè">
              <a:extLst>
                <a:ext uri="{FF2B5EF4-FFF2-40B4-BE49-F238E27FC236}">
                  <a16:creationId xmlns:a16="http://schemas.microsoft.com/office/drawing/2014/main" id="{A78C5F27-D8EC-2C14-F032-33A0125CFFEE}"/>
                </a:ext>
              </a:extLst>
            </p:cNvPr>
            <p:cNvSpPr/>
            <p:nvPr/>
          </p:nvSpPr>
          <p:spPr>
            <a:xfrm>
              <a:off x="2548085" y="1627780"/>
              <a:ext cx="1468800" cy="146884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5" name="íṡḷíḑê">
              <a:extLst>
                <a:ext uri="{FF2B5EF4-FFF2-40B4-BE49-F238E27FC236}">
                  <a16:creationId xmlns:a16="http://schemas.microsoft.com/office/drawing/2014/main" id="{8113A894-3D0E-4C8F-2445-DAEB82070BE3}"/>
                </a:ext>
              </a:extLst>
            </p:cNvPr>
            <p:cNvSpPr/>
            <p:nvPr/>
          </p:nvSpPr>
          <p:spPr>
            <a:xfrm>
              <a:off x="4412446" y="1824822"/>
              <a:ext cx="1468801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/>
            <a:p>
              <a:r>
                <a:rPr kumimoji="1" lang="zh-CN" altLang="en-US" sz="2400" dirty="0">
                  <a:solidFill>
                    <a:schemeClr val="tx1"/>
                  </a:solidFill>
                  <a:latin typeface="+mn-ea"/>
                </a:rPr>
                <a:t>幸福家园</a:t>
              </a:r>
              <a:endParaRPr kumimoji="1" lang="en-US" altLang="zh-CN" sz="2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6" name="íśľíḋé">
              <a:extLst>
                <a:ext uri="{FF2B5EF4-FFF2-40B4-BE49-F238E27FC236}">
                  <a16:creationId xmlns:a16="http://schemas.microsoft.com/office/drawing/2014/main" id="{2ACDB646-8FAF-729A-0F08-BD09F0C874B5}"/>
                </a:ext>
              </a:extLst>
            </p:cNvPr>
            <p:cNvSpPr/>
            <p:nvPr/>
          </p:nvSpPr>
          <p:spPr>
            <a:xfrm>
              <a:off x="4412446" y="2531536"/>
              <a:ext cx="1468801" cy="2715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000" dirty="0">
                  <a:solidFill>
                    <a:schemeClr val="tx1"/>
                  </a:solidFill>
                </a:rPr>
                <a:t>www.51pptmoban.com</a:t>
              </a:r>
            </a:p>
          </p:txBody>
        </p:sp>
        <p:sp>
          <p:nvSpPr>
            <p:cNvPr id="27" name="í$ḻidê">
              <a:extLst>
                <a:ext uri="{FF2B5EF4-FFF2-40B4-BE49-F238E27FC236}">
                  <a16:creationId xmlns:a16="http://schemas.microsoft.com/office/drawing/2014/main" id="{D8D5D196-8612-F6B5-A993-C9BC0AAD2079}"/>
                </a:ext>
              </a:extLst>
            </p:cNvPr>
            <p:cNvSpPr txBox="1"/>
            <p:nvPr/>
          </p:nvSpPr>
          <p:spPr>
            <a:xfrm>
              <a:off x="3745446" y="2092199"/>
              <a:ext cx="540000" cy="54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txBody>
            <a:bodyPr wrap="none" lIns="108000" tIns="108000" rIns="108000" bIns="108000" rtlCol="0" anchor="ctr" anchorCtr="0">
              <a:noAutofit/>
            </a:bodyPr>
            <a:lstStyle/>
            <a:p>
              <a:pPr algn="ctr"/>
              <a:r>
                <a:rPr kumimoji="1" lang="en-US" altLang="zh-CN" b="1" dirty="0">
                  <a:solidFill>
                    <a:srgbClr val="FFFFFF"/>
                  </a:solidFill>
                </a:rPr>
                <a:t>03</a:t>
              </a:r>
              <a:endParaRPr kumimoji="1" lang="zh-CN" altLang="en-US" b="1" dirty="0">
                <a:solidFill>
                  <a:srgbClr val="FFFFFF"/>
                </a:solidFill>
              </a:endParaRPr>
            </a:p>
          </p:txBody>
        </p:sp>
        <p:cxnSp>
          <p:nvCxnSpPr>
            <p:cNvPr id="28" name="îśľîďé">
              <a:extLst>
                <a:ext uri="{FF2B5EF4-FFF2-40B4-BE49-F238E27FC236}">
                  <a16:creationId xmlns:a16="http://schemas.microsoft.com/office/drawing/2014/main" id="{562F9120-90C4-F147-2621-7840FB6F5797}"/>
                </a:ext>
              </a:extLst>
            </p:cNvPr>
            <p:cNvCxnSpPr>
              <a:cxnSpLocks/>
            </p:cNvCxnSpPr>
            <p:nvPr/>
          </p:nvCxnSpPr>
          <p:spPr>
            <a:xfrm>
              <a:off x="4285446" y="2362200"/>
              <a:ext cx="1595801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  <a:alpha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6851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A84F0CB3-28AF-5394-B68C-71810E70A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9EB09D7-B081-B29D-444E-64E43D170C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——</a:t>
            </a:r>
            <a:r>
              <a:rPr lang="zh-CN" altLang="en-US" dirty="0"/>
              <a:t>从荒地到花园的变迁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0EB3862-BAEA-658D-36FC-C4AF1BA5BA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13484127-D24F-958A-0BCF-5E11491820B3}"/>
              </a:ext>
            </a:extLst>
          </p:cNvPr>
          <p:cNvSpPr/>
          <p:nvPr/>
        </p:nvSpPr>
        <p:spPr>
          <a:xfrm>
            <a:off x="6096000" y="0"/>
            <a:ext cx="6094413" cy="6297613"/>
          </a:xfrm>
          <a:prstGeom prst="teardrop">
            <a:avLst/>
          </a:pr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5175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A179DD6-00EE-5CFA-A8CE-B6FA5DF37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DE19D4-1D74-CF2B-7023-818A901600BF}"/>
              </a:ext>
            </a:extLst>
          </p:cNvPr>
          <p:cNvSpPr txBox="1"/>
          <p:nvPr/>
        </p:nvSpPr>
        <p:spPr>
          <a:xfrm>
            <a:off x="2749551" y="450850"/>
            <a:ext cx="3524249" cy="5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dirty="0">
                <a:solidFill>
                  <a:schemeClr val="accent1">
                    <a:lumMod val="75000"/>
                  </a:schemeClr>
                </a:solidFill>
              </a:rPr>
              <a:t>www.51pptmoban.com</a:t>
            </a:r>
          </a:p>
        </p:txBody>
      </p:sp>
      <p:grpSp>
        <p:nvGrpSpPr>
          <p:cNvPr id="8" name="îşḷïď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69F267E-C273-66DD-47C3-6494ADF3D821}"/>
              </a:ext>
            </a:extLst>
          </p:cNvPr>
          <p:cNvGrpSpPr>
            <a:grpSpLocks noChangeAspect="1"/>
          </p:cNvGrpSpPr>
          <p:nvPr/>
        </p:nvGrpSpPr>
        <p:grpSpPr>
          <a:xfrm>
            <a:off x="831850" y="3113683"/>
            <a:ext cx="10528300" cy="758815"/>
            <a:chOff x="831850" y="3113675"/>
            <a:chExt cx="10528451" cy="758825"/>
          </a:xfrm>
        </p:grpSpPr>
        <p:grpSp>
          <p:nvGrpSpPr>
            <p:cNvPr id="9" name="iṡľïḋè">
              <a:extLst>
                <a:ext uri="{FF2B5EF4-FFF2-40B4-BE49-F238E27FC236}">
                  <a16:creationId xmlns:a16="http://schemas.microsoft.com/office/drawing/2014/main" id="{572EA353-297D-3EC1-4FE8-DF18C001B3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1850" y="3388313"/>
              <a:ext cx="10528451" cy="209550"/>
              <a:chOff x="832509" y="3538536"/>
              <a:chExt cx="10527134" cy="209828"/>
            </a:xfrm>
          </p:grpSpPr>
          <p:sp>
            <p:nvSpPr>
              <p:cNvPr id="24" name="íṡḷïḍè">
                <a:extLst>
                  <a:ext uri="{FF2B5EF4-FFF2-40B4-BE49-F238E27FC236}">
                    <a16:creationId xmlns:a16="http://schemas.microsoft.com/office/drawing/2014/main" id="{23B3A179-32C5-1A31-4B72-F3735984FB4A}"/>
                  </a:ext>
                </a:extLst>
              </p:cNvPr>
              <p:cNvSpPr/>
              <p:nvPr/>
            </p:nvSpPr>
            <p:spPr>
              <a:xfrm>
                <a:off x="937271" y="3621196"/>
                <a:ext cx="10379363" cy="4450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lîḑe">
                <a:extLst>
                  <a:ext uri="{FF2B5EF4-FFF2-40B4-BE49-F238E27FC236}">
                    <a16:creationId xmlns:a16="http://schemas.microsoft.com/office/drawing/2014/main" id="{002DEAB0-7543-3530-7078-CA9E83CE1BBB}"/>
                  </a:ext>
                </a:extLst>
              </p:cNvPr>
              <p:cNvSpPr/>
              <p:nvPr/>
            </p:nvSpPr>
            <p:spPr>
              <a:xfrm rot="2700000">
                <a:off x="832357" y="3538688"/>
                <a:ext cx="209828" cy="209524"/>
              </a:xfrm>
              <a:prstGeom prst="teardrop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ṥḷïde">
                <a:extLst>
                  <a:ext uri="{FF2B5EF4-FFF2-40B4-BE49-F238E27FC236}">
                    <a16:creationId xmlns:a16="http://schemas.microsoft.com/office/drawing/2014/main" id="{58401A9A-67FE-AB63-D3BE-05A68D7775BD}"/>
                  </a:ext>
                </a:extLst>
              </p:cNvPr>
              <p:cNvSpPr/>
              <p:nvPr/>
            </p:nvSpPr>
            <p:spPr>
              <a:xfrm rot="18900000" flipH="1">
                <a:off x="11149815" y="3538688"/>
                <a:ext cx="209828" cy="209524"/>
              </a:xfrm>
              <a:prstGeom prst="teardrop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işlîḍê">
              <a:extLst>
                <a:ext uri="{FF2B5EF4-FFF2-40B4-BE49-F238E27FC236}">
                  <a16:creationId xmlns:a16="http://schemas.microsoft.com/office/drawing/2014/main" id="{B2BAAAA6-1B26-7401-CBDF-3A1A4389D579}"/>
                </a:ext>
              </a:extLst>
            </p:cNvPr>
            <p:cNvSpPr/>
            <p:nvPr/>
          </p:nvSpPr>
          <p:spPr>
            <a:xfrm>
              <a:off x="2606675" y="3402600"/>
              <a:ext cx="180975" cy="180975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śliḑé">
              <a:extLst>
                <a:ext uri="{FF2B5EF4-FFF2-40B4-BE49-F238E27FC236}">
                  <a16:creationId xmlns:a16="http://schemas.microsoft.com/office/drawing/2014/main" id="{5791558D-7BF3-27AD-4D6B-314CA75FA06E}"/>
                </a:ext>
              </a:extLst>
            </p:cNvPr>
            <p:cNvSpPr/>
            <p:nvPr/>
          </p:nvSpPr>
          <p:spPr>
            <a:xfrm>
              <a:off x="3651250" y="3402600"/>
              <a:ext cx="179388" cy="180975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ľîďè">
              <a:extLst>
                <a:ext uri="{FF2B5EF4-FFF2-40B4-BE49-F238E27FC236}">
                  <a16:creationId xmlns:a16="http://schemas.microsoft.com/office/drawing/2014/main" id="{EBDDC58E-F875-0EEB-539F-0D1AAC9924D4}"/>
                </a:ext>
              </a:extLst>
            </p:cNvPr>
            <p:cNvSpPr/>
            <p:nvPr/>
          </p:nvSpPr>
          <p:spPr>
            <a:xfrm>
              <a:off x="5462588" y="3402600"/>
              <a:ext cx="180975" cy="180975"/>
            </a:xfrm>
            <a:prstGeom prst="ellipse">
              <a:avLst/>
            </a:prstGeom>
            <a:solidFill>
              <a:schemeClr val="accent3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Sľíḓè">
              <a:extLst>
                <a:ext uri="{FF2B5EF4-FFF2-40B4-BE49-F238E27FC236}">
                  <a16:creationId xmlns:a16="http://schemas.microsoft.com/office/drawing/2014/main" id="{FD94A64B-474D-55CD-D1E1-C367C84F5ACC}"/>
                </a:ext>
              </a:extLst>
            </p:cNvPr>
            <p:cNvSpPr/>
            <p:nvPr/>
          </p:nvSpPr>
          <p:spPr>
            <a:xfrm>
              <a:off x="6997700" y="3402600"/>
              <a:ext cx="180975" cy="180975"/>
            </a:xfrm>
            <a:prstGeom prst="ellipse">
              <a:avLst/>
            </a:prstGeom>
            <a:solidFill>
              <a:schemeClr val="accent4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ṧḻiḑê">
              <a:extLst>
                <a:ext uri="{FF2B5EF4-FFF2-40B4-BE49-F238E27FC236}">
                  <a16:creationId xmlns:a16="http://schemas.microsoft.com/office/drawing/2014/main" id="{7DE1F146-69C0-0579-E558-74F4447B2ED9}"/>
                </a:ext>
              </a:extLst>
            </p:cNvPr>
            <p:cNvSpPr/>
            <p:nvPr/>
          </p:nvSpPr>
          <p:spPr>
            <a:xfrm>
              <a:off x="8721725" y="3402600"/>
              <a:ext cx="180975" cy="180975"/>
            </a:xfrm>
            <a:prstGeom prst="ellipse">
              <a:avLst/>
            </a:prstGeom>
            <a:solidFill>
              <a:schemeClr val="accent5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ḷîḋe">
              <a:extLst>
                <a:ext uri="{FF2B5EF4-FFF2-40B4-BE49-F238E27FC236}">
                  <a16:creationId xmlns:a16="http://schemas.microsoft.com/office/drawing/2014/main" id="{BF6DD9E5-F4CF-5802-F9D7-E6A922121674}"/>
                </a:ext>
              </a:extLst>
            </p:cNvPr>
            <p:cNvSpPr/>
            <p:nvPr/>
          </p:nvSpPr>
          <p:spPr>
            <a:xfrm>
              <a:off x="9480550" y="3402600"/>
              <a:ext cx="180975" cy="180975"/>
            </a:xfrm>
            <a:prstGeom prst="ellipse">
              <a:avLst/>
            </a:prstGeom>
            <a:solidFill>
              <a:schemeClr val="accent6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líḍè">
              <a:extLst>
                <a:ext uri="{FF2B5EF4-FFF2-40B4-BE49-F238E27FC236}">
                  <a16:creationId xmlns:a16="http://schemas.microsoft.com/office/drawing/2014/main" id="{36C1289A-D732-972E-E694-BFA33E46CB6F}"/>
                </a:ext>
              </a:extLst>
            </p:cNvPr>
            <p:cNvSpPr txBox="1"/>
            <p:nvPr/>
          </p:nvSpPr>
          <p:spPr>
            <a:xfrm>
              <a:off x="2451100" y="3113675"/>
              <a:ext cx="501650" cy="261938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eaLnBrk="1" fontAlgn="auto" hangingPunct="1">
                <a:defRPr/>
              </a:pPr>
              <a:r>
                <a:rPr lang="en-US" sz="1400" dirty="0">
                  <a:latin typeface="+mj-lt"/>
                </a:rPr>
                <a:t>2018</a:t>
              </a:r>
            </a:p>
          </p:txBody>
        </p:sp>
        <p:sp>
          <p:nvSpPr>
            <p:cNvPr id="17" name="íṣļidê">
              <a:extLst>
                <a:ext uri="{FF2B5EF4-FFF2-40B4-BE49-F238E27FC236}">
                  <a16:creationId xmlns:a16="http://schemas.microsoft.com/office/drawing/2014/main" id="{BAC64E2E-A233-080A-5225-BF6E9D3557D1}"/>
                </a:ext>
              </a:extLst>
            </p:cNvPr>
            <p:cNvSpPr txBox="1"/>
            <p:nvPr/>
          </p:nvSpPr>
          <p:spPr>
            <a:xfrm>
              <a:off x="5307013" y="3113675"/>
              <a:ext cx="501650" cy="261938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eaLnBrk="1" fontAlgn="auto" hangingPunct="1">
                <a:defRPr/>
              </a:pPr>
              <a:r>
                <a:rPr lang="en-US" sz="1400" dirty="0">
                  <a:latin typeface="+mj-lt"/>
                </a:rPr>
                <a:t>2014</a:t>
              </a:r>
            </a:p>
          </p:txBody>
        </p:sp>
        <p:sp>
          <p:nvSpPr>
            <p:cNvPr id="18" name="íSļïdê">
              <a:extLst>
                <a:ext uri="{FF2B5EF4-FFF2-40B4-BE49-F238E27FC236}">
                  <a16:creationId xmlns:a16="http://schemas.microsoft.com/office/drawing/2014/main" id="{6202020B-BAF2-DA37-2782-1DED0AE47D78}"/>
                </a:ext>
              </a:extLst>
            </p:cNvPr>
            <p:cNvSpPr txBox="1"/>
            <p:nvPr/>
          </p:nvSpPr>
          <p:spPr>
            <a:xfrm>
              <a:off x="8566150" y="3113675"/>
              <a:ext cx="501650" cy="261938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eaLnBrk="1" fontAlgn="auto" hangingPunct="1">
                <a:defRPr/>
              </a:pPr>
              <a:r>
                <a:rPr lang="en-US" sz="1400" dirty="0">
                  <a:latin typeface="+mj-lt"/>
                </a:rPr>
                <a:t>2016</a:t>
              </a:r>
            </a:p>
          </p:txBody>
        </p:sp>
        <p:sp>
          <p:nvSpPr>
            <p:cNvPr id="19" name="îṩ1íďé">
              <a:extLst>
                <a:ext uri="{FF2B5EF4-FFF2-40B4-BE49-F238E27FC236}">
                  <a16:creationId xmlns:a16="http://schemas.microsoft.com/office/drawing/2014/main" id="{EBE06F33-133F-6832-612E-83608E3E0689}"/>
                </a:ext>
              </a:extLst>
            </p:cNvPr>
            <p:cNvSpPr txBox="1"/>
            <p:nvPr/>
          </p:nvSpPr>
          <p:spPr>
            <a:xfrm>
              <a:off x="3494088" y="3610563"/>
              <a:ext cx="503237" cy="26193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eaLnBrk="1" fontAlgn="auto" hangingPunct="1">
                <a:defRPr/>
              </a:pPr>
              <a:r>
                <a:rPr lang="en-US" sz="1400" dirty="0">
                  <a:latin typeface="+mj-lt"/>
                </a:rPr>
                <a:t>2013</a:t>
              </a:r>
            </a:p>
          </p:txBody>
        </p:sp>
        <p:sp>
          <p:nvSpPr>
            <p:cNvPr id="20" name="iṣḻiḓe">
              <a:extLst>
                <a:ext uri="{FF2B5EF4-FFF2-40B4-BE49-F238E27FC236}">
                  <a16:creationId xmlns:a16="http://schemas.microsoft.com/office/drawing/2014/main" id="{2F5AE257-9EB0-0482-4DB4-8E2AEE3FEEBD}"/>
                </a:ext>
              </a:extLst>
            </p:cNvPr>
            <p:cNvSpPr txBox="1"/>
            <p:nvPr/>
          </p:nvSpPr>
          <p:spPr>
            <a:xfrm>
              <a:off x="6842125" y="3610563"/>
              <a:ext cx="501650" cy="26193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eaLnBrk="1" fontAlgn="auto" hangingPunct="1">
                <a:defRPr/>
              </a:pPr>
              <a:r>
                <a:rPr lang="en-US" sz="1400" dirty="0">
                  <a:latin typeface="+mj-lt"/>
                </a:rPr>
                <a:t>2015</a:t>
              </a:r>
            </a:p>
          </p:txBody>
        </p:sp>
        <p:sp>
          <p:nvSpPr>
            <p:cNvPr id="21" name="íSļïḑè">
              <a:extLst>
                <a:ext uri="{FF2B5EF4-FFF2-40B4-BE49-F238E27FC236}">
                  <a16:creationId xmlns:a16="http://schemas.microsoft.com/office/drawing/2014/main" id="{EBD5E780-47A2-C4B1-7E9D-8AA325104C60}"/>
                </a:ext>
              </a:extLst>
            </p:cNvPr>
            <p:cNvSpPr txBox="1"/>
            <p:nvPr/>
          </p:nvSpPr>
          <p:spPr>
            <a:xfrm>
              <a:off x="9331325" y="3610563"/>
              <a:ext cx="501650" cy="26193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eaLnBrk="1" fontAlgn="auto" hangingPunct="1">
                <a:defRPr/>
              </a:pPr>
              <a:r>
                <a:rPr lang="en-US" sz="1400">
                  <a:latin typeface="+mj-lt"/>
                </a:rPr>
                <a:t>2017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666FB48-7FF5-1237-BE28-D2C7D69E04B8}"/>
              </a:ext>
            </a:extLst>
          </p:cNvPr>
          <p:cNvGrpSpPr/>
          <p:nvPr/>
        </p:nvGrpSpPr>
        <p:grpSpPr>
          <a:xfrm>
            <a:off x="1942888" y="3925523"/>
            <a:ext cx="1379518" cy="1379518"/>
            <a:chOff x="1942888" y="3925523"/>
            <a:chExt cx="1379518" cy="1379518"/>
          </a:xfrm>
        </p:grpSpPr>
        <p:sp>
          <p:nvSpPr>
            <p:cNvPr id="30" name="泪滴形 29">
              <a:extLst>
                <a:ext uri="{FF2B5EF4-FFF2-40B4-BE49-F238E27FC236}">
                  <a16:creationId xmlns:a16="http://schemas.microsoft.com/office/drawing/2014/main" id="{FDA5D80A-E68B-0EBE-DB0F-2B471C659488}"/>
                </a:ext>
              </a:extLst>
            </p:cNvPr>
            <p:cNvSpPr/>
            <p:nvPr/>
          </p:nvSpPr>
          <p:spPr>
            <a:xfrm rot="19076533">
              <a:off x="1942888" y="3925523"/>
              <a:ext cx="1379518" cy="1379518"/>
            </a:xfrm>
            <a:prstGeom prst="teardrop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13C8C33-03B5-8D06-FDB7-4CA8972754C8}"/>
                </a:ext>
              </a:extLst>
            </p:cNvPr>
            <p:cNvSpPr txBox="1"/>
            <p:nvPr/>
          </p:nvSpPr>
          <p:spPr>
            <a:xfrm>
              <a:off x="2001356" y="441522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</a:rPr>
                <a:t>开工大吉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0444C6A-DCC7-7827-CCD0-861CACCA5869}"/>
              </a:ext>
            </a:extLst>
          </p:cNvPr>
          <p:cNvGrpSpPr/>
          <p:nvPr/>
        </p:nvGrpSpPr>
        <p:grpSpPr>
          <a:xfrm>
            <a:off x="3063881" y="1728302"/>
            <a:ext cx="1379518" cy="1379518"/>
            <a:chOff x="3063881" y="1728302"/>
            <a:chExt cx="1379518" cy="1379518"/>
          </a:xfrm>
        </p:grpSpPr>
        <p:sp>
          <p:nvSpPr>
            <p:cNvPr id="27" name="泪滴形 26">
              <a:extLst>
                <a:ext uri="{FF2B5EF4-FFF2-40B4-BE49-F238E27FC236}">
                  <a16:creationId xmlns:a16="http://schemas.microsoft.com/office/drawing/2014/main" id="{44216BF7-A102-F0CA-3091-BDD6B084B138}"/>
                </a:ext>
              </a:extLst>
            </p:cNvPr>
            <p:cNvSpPr/>
            <p:nvPr/>
          </p:nvSpPr>
          <p:spPr>
            <a:xfrm rot="8100000">
              <a:off x="3063881" y="1728302"/>
              <a:ext cx="1379518" cy="1379518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45DF920-7089-3174-292F-2EA80FC0722D}"/>
                </a:ext>
              </a:extLst>
            </p:cNvPr>
            <p:cNvSpPr txBox="1"/>
            <p:nvPr/>
          </p:nvSpPr>
          <p:spPr>
            <a:xfrm>
              <a:off x="3170258" y="221800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</a:rPr>
                <a:t>施工大吉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C1F05F8-71A6-AA34-AB9E-1448ABB06334}"/>
              </a:ext>
            </a:extLst>
          </p:cNvPr>
          <p:cNvGrpSpPr/>
          <p:nvPr/>
        </p:nvGrpSpPr>
        <p:grpSpPr>
          <a:xfrm>
            <a:off x="6399388" y="1742663"/>
            <a:ext cx="1379518" cy="1379518"/>
            <a:chOff x="6399388" y="1742663"/>
            <a:chExt cx="1379518" cy="1379518"/>
          </a:xfrm>
        </p:grpSpPr>
        <p:sp>
          <p:nvSpPr>
            <p:cNvPr id="28" name="泪滴形 27">
              <a:extLst>
                <a:ext uri="{FF2B5EF4-FFF2-40B4-BE49-F238E27FC236}">
                  <a16:creationId xmlns:a16="http://schemas.microsoft.com/office/drawing/2014/main" id="{007D5C61-DCD5-D83D-D5CF-12C9BFD026F7}"/>
                </a:ext>
              </a:extLst>
            </p:cNvPr>
            <p:cNvSpPr/>
            <p:nvPr/>
          </p:nvSpPr>
          <p:spPr>
            <a:xfrm rot="8100000">
              <a:off x="6399388" y="1742663"/>
              <a:ext cx="1379518" cy="1379518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AC73E47-DEE4-CFF3-39DE-76312AD5D316}"/>
                </a:ext>
              </a:extLst>
            </p:cNvPr>
            <p:cNvSpPr txBox="1"/>
            <p:nvPr/>
          </p:nvSpPr>
          <p:spPr>
            <a:xfrm>
              <a:off x="6482804" y="221161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</a:rPr>
                <a:t>绿化大吉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BF99525-A253-DF63-350A-29016612F465}"/>
              </a:ext>
            </a:extLst>
          </p:cNvPr>
          <p:cNvGrpSpPr/>
          <p:nvPr/>
        </p:nvGrpSpPr>
        <p:grpSpPr>
          <a:xfrm>
            <a:off x="8879349" y="1721910"/>
            <a:ext cx="1379518" cy="1379518"/>
            <a:chOff x="8879349" y="1721910"/>
            <a:chExt cx="1379518" cy="1379518"/>
          </a:xfrm>
        </p:grpSpPr>
        <p:sp>
          <p:nvSpPr>
            <p:cNvPr id="29" name="泪滴形 28">
              <a:extLst>
                <a:ext uri="{FF2B5EF4-FFF2-40B4-BE49-F238E27FC236}">
                  <a16:creationId xmlns:a16="http://schemas.microsoft.com/office/drawing/2014/main" id="{1A77A9C2-5889-6156-5D9F-0CC5930000E1}"/>
                </a:ext>
              </a:extLst>
            </p:cNvPr>
            <p:cNvSpPr/>
            <p:nvPr/>
          </p:nvSpPr>
          <p:spPr>
            <a:xfrm rot="8100000">
              <a:off x="8879349" y="1721910"/>
              <a:ext cx="1379518" cy="1379518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43C3DF1-8678-42E2-E9A1-A6EB0A2C0936}"/>
                </a:ext>
              </a:extLst>
            </p:cNvPr>
            <p:cNvSpPr txBox="1"/>
            <p:nvPr/>
          </p:nvSpPr>
          <p:spPr>
            <a:xfrm>
              <a:off x="9009932" y="223236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</a:rPr>
                <a:t>事事大吉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1F75EF-B519-C335-A2CC-00275C4AB36A}"/>
              </a:ext>
            </a:extLst>
          </p:cNvPr>
          <p:cNvGrpSpPr/>
          <p:nvPr/>
        </p:nvGrpSpPr>
        <p:grpSpPr>
          <a:xfrm>
            <a:off x="8063331" y="3855193"/>
            <a:ext cx="1379518" cy="1379518"/>
            <a:chOff x="8063331" y="3855193"/>
            <a:chExt cx="1379518" cy="1379518"/>
          </a:xfrm>
        </p:grpSpPr>
        <p:sp>
          <p:nvSpPr>
            <p:cNvPr id="32" name="泪滴形 31">
              <a:extLst>
                <a:ext uri="{FF2B5EF4-FFF2-40B4-BE49-F238E27FC236}">
                  <a16:creationId xmlns:a16="http://schemas.microsoft.com/office/drawing/2014/main" id="{E5C0855B-6419-55D9-2C63-3840556A3712}"/>
                </a:ext>
              </a:extLst>
            </p:cNvPr>
            <p:cNvSpPr/>
            <p:nvPr/>
          </p:nvSpPr>
          <p:spPr>
            <a:xfrm rot="19076533">
              <a:off x="8063331" y="3855193"/>
              <a:ext cx="1379518" cy="1379518"/>
            </a:xfrm>
            <a:prstGeom prst="teardrop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8F10740-1DC4-3DE1-6974-7BA9B2077A7E}"/>
                </a:ext>
              </a:extLst>
            </p:cNvPr>
            <p:cNvSpPr txBox="1"/>
            <p:nvPr/>
          </p:nvSpPr>
          <p:spPr>
            <a:xfrm>
              <a:off x="8203231" y="430995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</a:rPr>
                <a:t>乔迁大吉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4FB3840-1ECB-D1EF-03CA-F1822669C6C2}"/>
              </a:ext>
            </a:extLst>
          </p:cNvPr>
          <p:cNvGrpSpPr/>
          <p:nvPr/>
        </p:nvGrpSpPr>
        <p:grpSpPr>
          <a:xfrm>
            <a:off x="4828065" y="3887304"/>
            <a:ext cx="1379518" cy="1379518"/>
            <a:chOff x="4828065" y="3887304"/>
            <a:chExt cx="1379518" cy="1379518"/>
          </a:xfrm>
        </p:grpSpPr>
        <p:sp>
          <p:nvSpPr>
            <p:cNvPr id="31" name="泪滴形 30">
              <a:extLst>
                <a:ext uri="{FF2B5EF4-FFF2-40B4-BE49-F238E27FC236}">
                  <a16:creationId xmlns:a16="http://schemas.microsoft.com/office/drawing/2014/main" id="{2B60E049-F74E-728D-E57D-968462E2B8F5}"/>
                </a:ext>
              </a:extLst>
            </p:cNvPr>
            <p:cNvSpPr/>
            <p:nvPr/>
          </p:nvSpPr>
          <p:spPr>
            <a:xfrm rot="18991285">
              <a:off x="4828065" y="3887304"/>
              <a:ext cx="1379518" cy="1379518"/>
            </a:xfrm>
            <a:prstGeom prst="teardrop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7ACFEC1-DA86-3DB4-7403-4D5602461EB5}"/>
                </a:ext>
              </a:extLst>
            </p:cNvPr>
            <p:cNvSpPr txBox="1"/>
            <p:nvPr/>
          </p:nvSpPr>
          <p:spPr>
            <a:xfrm>
              <a:off x="4903092" y="437700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</a:rPr>
                <a:t>封顶大吉</a:t>
              </a:r>
            </a:p>
          </p:txBody>
        </p:sp>
      </p:grpSp>
      <p:sp>
        <p:nvSpPr>
          <p:cNvPr id="2" name="iṥľíḑè">
            <a:extLst>
              <a:ext uri="{FF2B5EF4-FFF2-40B4-BE49-F238E27FC236}">
                <a16:creationId xmlns:a16="http://schemas.microsoft.com/office/drawing/2014/main" id="{3735A8BC-785D-9B4D-8787-7B9AB9383228}"/>
              </a:ext>
            </a:extLst>
          </p:cNvPr>
          <p:cNvSpPr/>
          <p:nvPr/>
        </p:nvSpPr>
        <p:spPr>
          <a:xfrm>
            <a:off x="9832846" y="481242"/>
            <a:ext cx="168605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4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小区大事</a:t>
            </a:r>
            <a:endParaRPr kumimoji="1" lang="en-US" altLang="zh-CN" sz="24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348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A179DD6-00EE-5CFA-A8CE-B6FA5DF37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DE19D4-1D74-CF2B-7023-818A901600BF}"/>
              </a:ext>
            </a:extLst>
          </p:cNvPr>
          <p:cNvSpPr txBox="1"/>
          <p:nvPr/>
        </p:nvSpPr>
        <p:spPr>
          <a:xfrm>
            <a:off x="2749551" y="450850"/>
            <a:ext cx="3524249" cy="5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dirty="0">
                <a:solidFill>
                  <a:schemeClr val="accent1">
                    <a:lumMod val="75000"/>
                  </a:schemeClr>
                </a:solidFill>
              </a:rPr>
              <a:t>www.51pptmoban.com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38D9A659-F07D-7949-4EC0-402B481AFA22}"/>
              </a:ext>
            </a:extLst>
          </p:cNvPr>
          <p:cNvGrpSpPr/>
          <p:nvPr/>
        </p:nvGrpSpPr>
        <p:grpSpPr>
          <a:xfrm>
            <a:off x="1932948" y="2087391"/>
            <a:ext cx="3639184" cy="1244175"/>
            <a:chOff x="1531829" y="2091190"/>
            <a:chExt cx="3639184" cy="124417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259A87C-59F1-1DB8-3E4B-D6BF009934B6}"/>
                </a:ext>
              </a:extLst>
            </p:cNvPr>
            <p:cNvSpPr txBox="1"/>
            <p:nvPr/>
          </p:nvSpPr>
          <p:spPr>
            <a:xfrm>
              <a:off x="1531829" y="2163254"/>
              <a:ext cx="3534879" cy="10138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最美小区</a:t>
              </a:r>
              <a:endPara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20XX</a:t>
              </a:r>
              <a:r>
                <a:rPr kumimoji="0" lang="zh-CN" altLang="en-US" sz="2000" b="0" i="0" u="none" strike="noStrike" kern="1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年度大众媒体评选</a:t>
              </a:r>
              <a:endPara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3D1C72B-3EB7-A42D-9DA9-8A44346E8BCF}"/>
                </a:ext>
              </a:extLst>
            </p:cNvPr>
            <p:cNvGrpSpPr/>
            <p:nvPr/>
          </p:nvGrpSpPr>
          <p:grpSpPr>
            <a:xfrm>
              <a:off x="1531830" y="2102365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23" name="Freeform 48">
                <a:extLst>
                  <a:ext uri="{FF2B5EF4-FFF2-40B4-BE49-F238E27FC236}">
                    <a16:creationId xmlns:a16="http://schemas.microsoft.com/office/drawing/2014/main" id="{DDF51DD9-E4D4-3DD4-A6BE-050F3B19A59B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49">
                <a:extLst>
                  <a:ext uri="{FF2B5EF4-FFF2-40B4-BE49-F238E27FC236}">
                    <a16:creationId xmlns:a16="http://schemas.microsoft.com/office/drawing/2014/main" id="{4F67F7E8-7036-62D1-76D0-2B3AE73D92C3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Freeform 50">
                <a:extLst>
                  <a:ext uri="{FF2B5EF4-FFF2-40B4-BE49-F238E27FC236}">
                    <a16:creationId xmlns:a16="http://schemas.microsoft.com/office/drawing/2014/main" id="{F1EE72A8-43DB-EB23-1983-6380F5F79EB5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Freeform 51">
                <a:extLst>
                  <a:ext uri="{FF2B5EF4-FFF2-40B4-BE49-F238E27FC236}">
                    <a16:creationId xmlns:a16="http://schemas.microsoft.com/office/drawing/2014/main" id="{E6D9ACD9-8C70-7472-4749-06867E1787B3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52">
                <a:extLst>
                  <a:ext uri="{FF2B5EF4-FFF2-40B4-BE49-F238E27FC236}">
                    <a16:creationId xmlns:a16="http://schemas.microsoft.com/office/drawing/2014/main" id="{FEF48EFD-EA53-3A74-9C32-F54FD4E28AF3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53">
                <a:extLst>
                  <a:ext uri="{FF2B5EF4-FFF2-40B4-BE49-F238E27FC236}">
                    <a16:creationId xmlns:a16="http://schemas.microsoft.com/office/drawing/2014/main" id="{CFE9D622-9AC2-675F-A55C-F49585F45C1D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54">
                <a:extLst>
                  <a:ext uri="{FF2B5EF4-FFF2-40B4-BE49-F238E27FC236}">
                    <a16:creationId xmlns:a16="http://schemas.microsoft.com/office/drawing/2014/main" id="{C0E16891-667D-BB16-06ED-E2DB5914E113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Freeform 55">
                <a:extLst>
                  <a:ext uri="{FF2B5EF4-FFF2-40B4-BE49-F238E27FC236}">
                    <a16:creationId xmlns:a16="http://schemas.microsoft.com/office/drawing/2014/main" id="{7D42E816-5677-7CC9-707E-6518E7A8E154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Freeform 56">
                <a:extLst>
                  <a:ext uri="{FF2B5EF4-FFF2-40B4-BE49-F238E27FC236}">
                    <a16:creationId xmlns:a16="http://schemas.microsoft.com/office/drawing/2014/main" id="{9D05299C-D5A2-284B-FD40-0667D1F87953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Freeform 57">
                <a:extLst>
                  <a:ext uri="{FF2B5EF4-FFF2-40B4-BE49-F238E27FC236}">
                    <a16:creationId xmlns:a16="http://schemas.microsoft.com/office/drawing/2014/main" id="{1548096B-B17C-8F41-DC46-3AFD466092A1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Freeform 58">
                <a:extLst>
                  <a:ext uri="{FF2B5EF4-FFF2-40B4-BE49-F238E27FC236}">
                    <a16:creationId xmlns:a16="http://schemas.microsoft.com/office/drawing/2014/main" id="{5548B768-CF81-9E43-BD60-3FA144B930D4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59">
                <a:extLst>
                  <a:ext uri="{FF2B5EF4-FFF2-40B4-BE49-F238E27FC236}">
                    <a16:creationId xmlns:a16="http://schemas.microsoft.com/office/drawing/2014/main" id="{682ABE2E-49E6-ED30-ACB0-351931383FAE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60">
                <a:extLst>
                  <a:ext uri="{FF2B5EF4-FFF2-40B4-BE49-F238E27FC236}">
                    <a16:creationId xmlns:a16="http://schemas.microsoft.com/office/drawing/2014/main" id="{169D0D8D-4C57-CCA5-0826-9D4D582303B2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61">
                <a:extLst>
                  <a:ext uri="{FF2B5EF4-FFF2-40B4-BE49-F238E27FC236}">
                    <a16:creationId xmlns:a16="http://schemas.microsoft.com/office/drawing/2014/main" id="{AD748708-E1DC-283F-3BF3-3CC215E074A8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62">
                <a:extLst>
                  <a:ext uri="{FF2B5EF4-FFF2-40B4-BE49-F238E27FC236}">
                    <a16:creationId xmlns:a16="http://schemas.microsoft.com/office/drawing/2014/main" id="{0ECAAD87-2F74-0330-93D1-F407CAD86243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63">
                <a:extLst>
                  <a:ext uri="{FF2B5EF4-FFF2-40B4-BE49-F238E27FC236}">
                    <a16:creationId xmlns:a16="http://schemas.microsoft.com/office/drawing/2014/main" id="{E84C2AD0-15CE-53CC-B609-44B66D8262F8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64">
                <a:extLst>
                  <a:ext uri="{FF2B5EF4-FFF2-40B4-BE49-F238E27FC236}">
                    <a16:creationId xmlns:a16="http://schemas.microsoft.com/office/drawing/2014/main" id="{41B3FCAB-224E-77AA-C5B9-A05F0CBEC842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65">
                <a:extLst>
                  <a:ext uri="{FF2B5EF4-FFF2-40B4-BE49-F238E27FC236}">
                    <a16:creationId xmlns:a16="http://schemas.microsoft.com/office/drawing/2014/main" id="{2237C349-7051-6A9C-8883-C3D4DF5801F7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66">
                <a:extLst>
                  <a:ext uri="{FF2B5EF4-FFF2-40B4-BE49-F238E27FC236}">
                    <a16:creationId xmlns:a16="http://schemas.microsoft.com/office/drawing/2014/main" id="{7E56A9B2-31C9-1341-C6D4-E84246CC9BFB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D26B68F-E6B7-6EA9-A2FD-D1CB54649C19}"/>
                </a:ext>
              </a:extLst>
            </p:cNvPr>
            <p:cNvGrpSpPr/>
            <p:nvPr/>
          </p:nvGrpSpPr>
          <p:grpSpPr>
            <a:xfrm flipH="1">
              <a:off x="4511675" y="2091190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59" name="Freeform 48">
                <a:extLst>
                  <a:ext uri="{FF2B5EF4-FFF2-40B4-BE49-F238E27FC236}">
                    <a16:creationId xmlns:a16="http://schemas.microsoft.com/office/drawing/2014/main" id="{84658635-6018-3F78-697A-D35BE4AD8FA8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49">
                <a:extLst>
                  <a:ext uri="{FF2B5EF4-FFF2-40B4-BE49-F238E27FC236}">
                    <a16:creationId xmlns:a16="http://schemas.microsoft.com/office/drawing/2014/main" id="{39D0D2EF-54B9-D3D7-FAC9-DCDF3D1DAF8D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50">
                <a:extLst>
                  <a:ext uri="{FF2B5EF4-FFF2-40B4-BE49-F238E27FC236}">
                    <a16:creationId xmlns:a16="http://schemas.microsoft.com/office/drawing/2014/main" id="{114449B3-A45D-E5A7-0FF4-E28209D90F1A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519AC16E-67D7-25C2-C2F4-C42BED4A8E95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F34513EF-24A7-3EDC-1D66-047D162A631C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53">
                <a:extLst>
                  <a:ext uri="{FF2B5EF4-FFF2-40B4-BE49-F238E27FC236}">
                    <a16:creationId xmlns:a16="http://schemas.microsoft.com/office/drawing/2014/main" id="{47A474AB-B499-EFE7-B058-470AD9C468CE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16C5C975-8C62-79A3-E4E8-1980890FDE52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85D81792-6730-F6A0-58F2-7FF49E47890D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56">
                <a:extLst>
                  <a:ext uri="{FF2B5EF4-FFF2-40B4-BE49-F238E27FC236}">
                    <a16:creationId xmlns:a16="http://schemas.microsoft.com/office/drawing/2014/main" id="{BD4DBBDD-5431-650A-042B-69C6D1CB22ED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9333265D-45A0-174D-8655-52587CCE99D2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357D0215-ECEB-BDC5-7D48-226D4C77FD6F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59">
                <a:extLst>
                  <a:ext uri="{FF2B5EF4-FFF2-40B4-BE49-F238E27FC236}">
                    <a16:creationId xmlns:a16="http://schemas.microsoft.com/office/drawing/2014/main" id="{0BBA6A46-5CE1-BE41-6B95-77FE0413CDBE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60">
                <a:extLst>
                  <a:ext uri="{FF2B5EF4-FFF2-40B4-BE49-F238E27FC236}">
                    <a16:creationId xmlns:a16="http://schemas.microsoft.com/office/drawing/2014/main" id="{C97732A8-606D-268C-1C81-596E9F3007A7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61">
                <a:extLst>
                  <a:ext uri="{FF2B5EF4-FFF2-40B4-BE49-F238E27FC236}">
                    <a16:creationId xmlns:a16="http://schemas.microsoft.com/office/drawing/2014/main" id="{62F6D1BE-A0E6-8543-50A3-8FA3B0CAC1AA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62">
                <a:extLst>
                  <a:ext uri="{FF2B5EF4-FFF2-40B4-BE49-F238E27FC236}">
                    <a16:creationId xmlns:a16="http://schemas.microsoft.com/office/drawing/2014/main" id="{92EF558C-0A95-CC99-C944-08AC571C3F33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63">
                <a:extLst>
                  <a:ext uri="{FF2B5EF4-FFF2-40B4-BE49-F238E27FC236}">
                    <a16:creationId xmlns:a16="http://schemas.microsoft.com/office/drawing/2014/main" id="{A0617BD8-294F-65D9-0CBA-D1317FEDC04F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64">
                <a:extLst>
                  <a:ext uri="{FF2B5EF4-FFF2-40B4-BE49-F238E27FC236}">
                    <a16:creationId xmlns:a16="http://schemas.microsoft.com/office/drawing/2014/main" id="{71892286-98CA-70CD-A487-325D26C3A40C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65">
                <a:extLst>
                  <a:ext uri="{FF2B5EF4-FFF2-40B4-BE49-F238E27FC236}">
                    <a16:creationId xmlns:a16="http://schemas.microsoft.com/office/drawing/2014/main" id="{9B9CFD72-1178-59B4-4A50-1B0AFE9C4EDD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66">
                <a:extLst>
                  <a:ext uri="{FF2B5EF4-FFF2-40B4-BE49-F238E27FC236}">
                    <a16:creationId xmlns:a16="http://schemas.microsoft.com/office/drawing/2014/main" id="{5FCA36D4-89E4-8E4D-A0D3-639120DBDEA2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5470920-9C29-7B6B-08C3-2E8692D21202}"/>
              </a:ext>
            </a:extLst>
          </p:cNvPr>
          <p:cNvGrpSpPr/>
          <p:nvPr/>
        </p:nvGrpSpPr>
        <p:grpSpPr>
          <a:xfrm>
            <a:off x="692663" y="4219121"/>
            <a:ext cx="3142789" cy="1074466"/>
            <a:chOff x="1531829" y="2091190"/>
            <a:chExt cx="3639184" cy="1244175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BA010F9-6F7B-250C-6C7E-98A615C1EDBB}"/>
                </a:ext>
              </a:extLst>
            </p:cNvPr>
            <p:cNvSpPr txBox="1"/>
            <p:nvPr/>
          </p:nvSpPr>
          <p:spPr>
            <a:xfrm>
              <a:off x="1531829" y="2163254"/>
              <a:ext cx="3534878" cy="1046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幸福</a:t>
              </a:r>
              <a:r>
                <a:rPr kumimoji="0" lang="zh-CN" altLang="en-US" sz="2400" b="1" i="0" u="none" strike="noStrike" kern="1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小区</a:t>
              </a:r>
              <a:endPara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algn="ctr" defTabSz="457200">
                <a:lnSpc>
                  <a:spcPct val="130000"/>
                </a:lnSpc>
                <a:defRPr/>
              </a:pPr>
              <a:r>
                <a:rPr lang="en-US" altLang="zh-CN" kern="1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20XX</a:t>
              </a:r>
              <a:r>
                <a:rPr lang="zh-CN" altLang="en-US" kern="1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年度大众媒体评选</a:t>
              </a:r>
              <a:endParaRPr lang="en-US" altLang="zh-CN" kern="100" dirty="0">
                <a:solidFill>
                  <a:schemeClr val="accent1">
                    <a:lumMod val="50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70F6EFED-D9CF-F780-62EC-4EC5D08F537A}"/>
                </a:ext>
              </a:extLst>
            </p:cNvPr>
            <p:cNvGrpSpPr/>
            <p:nvPr/>
          </p:nvGrpSpPr>
          <p:grpSpPr>
            <a:xfrm>
              <a:off x="1531830" y="2102365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2" name="Freeform 48">
                <a:extLst>
                  <a:ext uri="{FF2B5EF4-FFF2-40B4-BE49-F238E27FC236}">
                    <a16:creationId xmlns:a16="http://schemas.microsoft.com/office/drawing/2014/main" id="{C7B23C0F-3089-B307-AC4E-3913FB0E294A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Freeform 49">
                <a:extLst>
                  <a:ext uri="{FF2B5EF4-FFF2-40B4-BE49-F238E27FC236}">
                    <a16:creationId xmlns:a16="http://schemas.microsoft.com/office/drawing/2014/main" id="{03562FF0-8DDA-9289-A0B8-6E31A24CA9D7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Freeform 50">
                <a:extLst>
                  <a:ext uri="{FF2B5EF4-FFF2-40B4-BE49-F238E27FC236}">
                    <a16:creationId xmlns:a16="http://schemas.microsoft.com/office/drawing/2014/main" id="{8D629739-E239-B524-6CD8-796C38018A0D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Freeform 51">
                <a:extLst>
                  <a:ext uri="{FF2B5EF4-FFF2-40B4-BE49-F238E27FC236}">
                    <a16:creationId xmlns:a16="http://schemas.microsoft.com/office/drawing/2014/main" id="{7043F210-BF7B-037D-E76A-B7FD35F5C5FC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Freeform 52">
                <a:extLst>
                  <a:ext uri="{FF2B5EF4-FFF2-40B4-BE49-F238E27FC236}">
                    <a16:creationId xmlns:a16="http://schemas.microsoft.com/office/drawing/2014/main" id="{409102AB-743F-0DC2-B8CB-4843FBD344A5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Freeform 53">
                <a:extLst>
                  <a:ext uri="{FF2B5EF4-FFF2-40B4-BE49-F238E27FC236}">
                    <a16:creationId xmlns:a16="http://schemas.microsoft.com/office/drawing/2014/main" id="{97A48F30-FC68-F0EC-0AC7-EC0601181B7A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Freeform 54">
                <a:extLst>
                  <a:ext uri="{FF2B5EF4-FFF2-40B4-BE49-F238E27FC236}">
                    <a16:creationId xmlns:a16="http://schemas.microsoft.com/office/drawing/2014/main" id="{2E61849A-6FE3-A924-1CC3-4F6E2215084D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Freeform 55">
                <a:extLst>
                  <a:ext uri="{FF2B5EF4-FFF2-40B4-BE49-F238E27FC236}">
                    <a16:creationId xmlns:a16="http://schemas.microsoft.com/office/drawing/2014/main" id="{0369ACB9-9C17-78CC-E7BB-6A3FE9B479A0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Freeform 56">
                <a:extLst>
                  <a:ext uri="{FF2B5EF4-FFF2-40B4-BE49-F238E27FC236}">
                    <a16:creationId xmlns:a16="http://schemas.microsoft.com/office/drawing/2014/main" id="{45ACCE68-7ACB-012A-BE00-AB74E0349047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Freeform 57">
                <a:extLst>
                  <a:ext uri="{FF2B5EF4-FFF2-40B4-BE49-F238E27FC236}">
                    <a16:creationId xmlns:a16="http://schemas.microsoft.com/office/drawing/2014/main" id="{CE124EB9-3DA4-11A4-3798-014BF32CBEE5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Freeform 58">
                <a:extLst>
                  <a:ext uri="{FF2B5EF4-FFF2-40B4-BE49-F238E27FC236}">
                    <a16:creationId xmlns:a16="http://schemas.microsoft.com/office/drawing/2014/main" id="{D56012B8-EB64-E9C6-699C-6E391355936C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Freeform 59">
                <a:extLst>
                  <a:ext uri="{FF2B5EF4-FFF2-40B4-BE49-F238E27FC236}">
                    <a16:creationId xmlns:a16="http://schemas.microsoft.com/office/drawing/2014/main" id="{73BE33F6-BE58-2538-98D8-7B9F5527C911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Freeform 60">
                <a:extLst>
                  <a:ext uri="{FF2B5EF4-FFF2-40B4-BE49-F238E27FC236}">
                    <a16:creationId xmlns:a16="http://schemas.microsoft.com/office/drawing/2014/main" id="{BD15DA33-340C-36AA-7CF9-CB8A1FA0066A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Freeform 61">
                <a:extLst>
                  <a:ext uri="{FF2B5EF4-FFF2-40B4-BE49-F238E27FC236}">
                    <a16:creationId xmlns:a16="http://schemas.microsoft.com/office/drawing/2014/main" id="{B6AB6FE3-5B49-CBA3-3DDE-90E77C68CF2A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Freeform 62">
                <a:extLst>
                  <a:ext uri="{FF2B5EF4-FFF2-40B4-BE49-F238E27FC236}">
                    <a16:creationId xmlns:a16="http://schemas.microsoft.com/office/drawing/2014/main" id="{48549642-CD95-27FA-C5BB-F011C376F0CC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Freeform 63">
                <a:extLst>
                  <a:ext uri="{FF2B5EF4-FFF2-40B4-BE49-F238E27FC236}">
                    <a16:creationId xmlns:a16="http://schemas.microsoft.com/office/drawing/2014/main" id="{2E4DF005-022D-1CCD-2773-F20DE5331313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Freeform 64">
                <a:extLst>
                  <a:ext uri="{FF2B5EF4-FFF2-40B4-BE49-F238E27FC236}">
                    <a16:creationId xmlns:a16="http://schemas.microsoft.com/office/drawing/2014/main" id="{5D2F4849-76F2-34E8-90DB-5450027CB816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Freeform 65">
                <a:extLst>
                  <a:ext uri="{FF2B5EF4-FFF2-40B4-BE49-F238E27FC236}">
                    <a16:creationId xmlns:a16="http://schemas.microsoft.com/office/drawing/2014/main" id="{F2A5F80D-FF07-A4B1-8134-1BDA350A5250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Freeform 66">
                <a:extLst>
                  <a:ext uri="{FF2B5EF4-FFF2-40B4-BE49-F238E27FC236}">
                    <a16:creationId xmlns:a16="http://schemas.microsoft.com/office/drawing/2014/main" id="{1577D86A-5526-93C0-3149-A5D37FA06D15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0973F099-9139-9BDB-3067-BC7BDC5EE67A}"/>
                </a:ext>
              </a:extLst>
            </p:cNvPr>
            <p:cNvGrpSpPr/>
            <p:nvPr/>
          </p:nvGrpSpPr>
          <p:grpSpPr>
            <a:xfrm flipH="1">
              <a:off x="4511675" y="2091190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83" name="Freeform 48">
                <a:extLst>
                  <a:ext uri="{FF2B5EF4-FFF2-40B4-BE49-F238E27FC236}">
                    <a16:creationId xmlns:a16="http://schemas.microsoft.com/office/drawing/2014/main" id="{D67775CF-6F71-D407-B30E-D64D75B27D49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49">
                <a:extLst>
                  <a:ext uri="{FF2B5EF4-FFF2-40B4-BE49-F238E27FC236}">
                    <a16:creationId xmlns:a16="http://schemas.microsoft.com/office/drawing/2014/main" id="{B13C56E1-C789-4163-2CC5-BC9D3DFA0DAF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50">
                <a:extLst>
                  <a:ext uri="{FF2B5EF4-FFF2-40B4-BE49-F238E27FC236}">
                    <a16:creationId xmlns:a16="http://schemas.microsoft.com/office/drawing/2014/main" id="{A07C297C-07F7-719C-6F55-D70CBB1C2039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51">
                <a:extLst>
                  <a:ext uri="{FF2B5EF4-FFF2-40B4-BE49-F238E27FC236}">
                    <a16:creationId xmlns:a16="http://schemas.microsoft.com/office/drawing/2014/main" id="{320ED537-93A8-42E2-E644-0DB9843484F0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Freeform 52">
                <a:extLst>
                  <a:ext uri="{FF2B5EF4-FFF2-40B4-BE49-F238E27FC236}">
                    <a16:creationId xmlns:a16="http://schemas.microsoft.com/office/drawing/2014/main" id="{E1C16CE9-8EDC-1FF2-68EB-5B58873821A6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Freeform 53">
                <a:extLst>
                  <a:ext uri="{FF2B5EF4-FFF2-40B4-BE49-F238E27FC236}">
                    <a16:creationId xmlns:a16="http://schemas.microsoft.com/office/drawing/2014/main" id="{89F0CC9E-4D90-37EB-5087-00AAF7899618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Freeform 54">
                <a:extLst>
                  <a:ext uri="{FF2B5EF4-FFF2-40B4-BE49-F238E27FC236}">
                    <a16:creationId xmlns:a16="http://schemas.microsoft.com/office/drawing/2014/main" id="{B68EB441-9449-CBA0-9F49-B70E78E6AE39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Freeform 55">
                <a:extLst>
                  <a:ext uri="{FF2B5EF4-FFF2-40B4-BE49-F238E27FC236}">
                    <a16:creationId xmlns:a16="http://schemas.microsoft.com/office/drawing/2014/main" id="{42190A9B-CACD-0893-A912-DB1BA5F39D41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Freeform 56">
                <a:extLst>
                  <a:ext uri="{FF2B5EF4-FFF2-40B4-BE49-F238E27FC236}">
                    <a16:creationId xmlns:a16="http://schemas.microsoft.com/office/drawing/2014/main" id="{018C2A66-86FE-523A-61BC-10572125C906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Freeform 57">
                <a:extLst>
                  <a:ext uri="{FF2B5EF4-FFF2-40B4-BE49-F238E27FC236}">
                    <a16:creationId xmlns:a16="http://schemas.microsoft.com/office/drawing/2014/main" id="{66C26EB7-922D-13D0-B5A1-8E4DC234A3FB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Freeform 58">
                <a:extLst>
                  <a:ext uri="{FF2B5EF4-FFF2-40B4-BE49-F238E27FC236}">
                    <a16:creationId xmlns:a16="http://schemas.microsoft.com/office/drawing/2014/main" id="{26FC742E-B55E-5876-03E7-7F891F8EBD75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Freeform 59">
                <a:extLst>
                  <a:ext uri="{FF2B5EF4-FFF2-40B4-BE49-F238E27FC236}">
                    <a16:creationId xmlns:a16="http://schemas.microsoft.com/office/drawing/2014/main" id="{6611C535-A9EF-2DED-79A2-6CF41DA9D7FC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60">
                <a:extLst>
                  <a:ext uri="{FF2B5EF4-FFF2-40B4-BE49-F238E27FC236}">
                    <a16:creationId xmlns:a16="http://schemas.microsoft.com/office/drawing/2014/main" id="{73E30AB5-A1DF-D3A7-EF3F-2BE230BB1029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Freeform 61">
                <a:extLst>
                  <a:ext uri="{FF2B5EF4-FFF2-40B4-BE49-F238E27FC236}">
                    <a16:creationId xmlns:a16="http://schemas.microsoft.com/office/drawing/2014/main" id="{EBD7C857-705C-1770-AC85-09CDF4A4545F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Freeform 62">
                <a:extLst>
                  <a:ext uri="{FF2B5EF4-FFF2-40B4-BE49-F238E27FC236}">
                    <a16:creationId xmlns:a16="http://schemas.microsoft.com/office/drawing/2014/main" id="{179B96F7-C3DD-B40A-4B59-F0B4436236FC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Freeform 63">
                <a:extLst>
                  <a:ext uri="{FF2B5EF4-FFF2-40B4-BE49-F238E27FC236}">
                    <a16:creationId xmlns:a16="http://schemas.microsoft.com/office/drawing/2014/main" id="{23592E36-4266-A133-9932-4DBD29CF999E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Freeform 64">
                <a:extLst>
                  <a:ext uri="{FF2B5EF4-FFF2-40B4-BE49-F238E27FC236}">
                    <a16:creationId xmlns:a16="http://schemas.microsoft.com/office/drawing/2014/main" id="{E06D4CC3-FA2C-0AEA-E5BD-F2760A202DE8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Freeform 65">
                <a:extLst>
                  <a:ext uri="{FF2B5EF4-FFF2-40B4-BE49-F238E27FC236}">
                    <a16:creationId xmlns:a16="http://schemas.microsoft.com/office/drawing/2014/main" id="{B6C41971-1A7B-080C-8EA1-F3F8DBDB7A2C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Freeform 66">
                <a:extLst>
                  <a:ext uri="{FF2B5EF4-FFF2-40B4-BE49-F238E27FC236}">
                    <a16:creationId xmlns:a16="http://schemas.microsoft.com/office/drawing/2014/main" id="{341AF00F-DCBB-6335-95EA-EA564F5EB2ED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8E1E89BF-C77A-5AAB-0D33-88A3B69DC0A5}"/>
              </a:ext>
            </a:extLst>
          </p:cNvPr>
          <p:cNvGrpSpPr/>
          <p:nvPr/>
        </p:nvGrpSpPr>
        <p:grpSpPr>
          <a:xfrm>
            <a:off x="6580648" y="2087391"/>
            <a:ext cx="3639184" cy="1244175"/>
            <a:chOff x="1531829" y="2091190"/>
            <a:chExt cx="3639184" cy="1244175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055A8469-7F84-24A1-D49E-8C275EE79DE7}"/>
                </a:ext>
              </a:extLst>
            </p:cNvPr>
            <p:cNvSpPr txBox="1"/>
            <p:nvPr/>
          </p:nvSpPr>
          <p:spPr>
            <a:xfrm>
              <a:off x="1531829" y="2163254"/>
              <a:ext cx="3534879" cy="10138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最美小区</a:t>
              </a:r>
              <a:endPara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algn="ctr" defTabSz="457200">
                <a:lnSpc>
                  <a:spcPct val="130000"/>
                </a:lnSpc>
                <a:defRPr/>
              </a:pPr>
              <a:r>
                <a:rPr lang="en-US" altLang="zh-CN" sz="2000" kern="1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20XX</a:t>
              </a:r>
              <a:r>
                <a:rPr lang="zh-CN" altLang="en-US" sz="2000" kern="1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年度大众媒体评选</a:t>
              </a:r>
              <a:endParaRPr lang="en-US" altLang="zh-CN" sz="2000" kern="100" dirty="0">
                <a:solidFill>
                  <a:schemeClr val="accent1">
                    <a:lumMod val="50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CF5FBA91-3832-87D5-81D7-9727BB340017}"/>
                </a:ext>
              </a:extLst>
            </p:cNvPr>
            <p:cNvGrpSpPr/>
            <p:nvPr/>
          </p:nvGrpSpPr>
          <p:grpSpPr>
            <a:xfrm>
              <a:off x="1531830" y="2102365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44" name="Freeform 48">
                <a:extLst>
                  <a:ext uri="{FF2B5EF4-FFF2-40B4-BE49-F238E27FC236}">
                    <a16:creationId xmlns:a16="http://schemas.microsoft.com/office/drawing/2014/main" id="{ED0462C2-7A9A-7EC0-201D-2A1E5ED3E2E2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49">
                <a:extLst>
                  <a:ext uri="{FF2B5EF4-FFF2-40B4-BE49-F238E27FC236}">
                    <a16:creationId xmlns:a16="http://schemas.microsoft.com/office/drawing/2014/main" id="{9D738F4F-7295-71D1-D3D9-061F2578F8C3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50">
                <a:extLst>
                  <a:ext uri="{FF2B5EF4-FFF2-40B4-BE49-F238E27FC236}">
                    <a16:creationId xmlns:a16="http://schemas.microsoft.com/office/drawing/2014/main" id="{E1C47296-4ECE-EA58-B9B5-209387323AA9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51">
                <a:extLst>
                  <a:ext uri="{FF2B5EF4-FFF2-40B4-BE49-F238E27FC236}">
                    <a16:creationId xmlns:a16="http://schemas.microsoft.com/office/drawing/2014/main" id="{6D82F508-5E3B-6106-AAD1-3081BCACF3F0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52">
                <a:extLst>
                  <a:ext uri="{FF2B5EF4-FFF2-40B4-BE49-F238E27FC236}">
                    <a16:creationId xmlns:a16="http://schemas.microsoft.com/office/drawing/2014/main" id="{F856C6B4-BA0D-7B7A-B4EB-DF070FDEFCDB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Freeform 53">
                <a:extLst>
                  <a:ext uri="{FF2B5EF4-FFF2-40B4-BE49-F238E27FC236}">
                    <a16:creationId xmlns:a16="http://schemas.microsoft.com/office/drawing/2014/main" id="{50D2F8DF-57C8-E951-FCDA-AECC583AF576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Freeform 54">
                <a:extLst>
                  <a:ext uri="{FF2B5EF4-FFF2-40B4-BE49-F238E27FC236}">
                    <a16:creationId xmlns:a16="http://schemas.microsoft.com/office/drawing/2014/main" id="{56596D61-FA6B-A9C6-070F-9BCE6A7D54E0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Freeform 55">
                <a:extLst>
                  <a:ext uri="{FF2B5EF4-FFF2-40B4-BE49-F238E27FC236}">
                    <a16:creationId xmlns:a16="http://schemas.microsoft.com/office/drawing/2014/main" id="{E2280044-1FB7-8E34-2E2D-E53FA66AC2D8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56">
                <a:extLst>
                  <a:ext uri="{FF2B5EF4-FFF2-40B4-BE49-F238E27FC236}">
                    <a16:creationId xmlns:a16="http://schemas.microsoft.com/office/drawing/2014/main" id="{E893AC43-53BC-DBC1-854F-192898A78B00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57">
                <a:extLst>
                  <a:ext uri="{FF2B5EF4-FFF2-40B4-BE49-F238E27FC236}">
                    <a16:creationId xmlns:a16="http://schemas.microsoft.com/office/drawing/2014/main" id="{94BB4D23-D296-B35A-0ABC-D28B739D6909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58">
                <a:extLst>
                  <a:ext uri="{FF2B5EF4-FFF2-40B4-BE49-F238E27FC236}">
                    <a16:creationId xmlns:a16="http://schemas.microsoft.com/office/drawing/2014/main" id="{620538BD-3E5C-8128-7BC7-65B894DCAE8B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59">
                <a:extLst>
                  <a:ext uri="{FF2B5EF4-FFF2-40B4-BE49-F238E27FC236}">
                    <a16:creationId xmlns:a16="http://schemas.microsoft.com/office/drawing/2014/main" id="{E2354499-24BD-2ED6-FC0E-7F97DEF91565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60">
                <a:extLst>
                  <a:ext uri="{FF2B5EF4-FFF2-40B4-BE49-F238E27FC236}">
                    <a16:creationId xmlns:a16="http://schemas.microsoft.com/office/drawing/2014/main" id="{3F07A0C6-2090-1E06-6F76-8FF0E041FA2F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61">
                <a:extLst>
                  <a:ext uri="{FF2B5EF4-FFF2-40B4-BE49-F238E27FC236}">
                    <a16:creationId xmlns:a16="http://schemas.microsoft.com/office/drawing/2014/main" id="{FB1A3089-49E2-1085-573A-955980E7B41B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62">
                <a:extLst>
                  <a:ext uri="{FF2B5EF4-FFF2-40B4-BE49-F238E27FC236}">
                    <a16:creationId xmlns:a16="http://schemas.microsoft.com/office/drawing/2014/main" id="{3E587CF0-08D0-A403-E9B6-2F3E809EEA3E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63">
                <a:extLst>
                  <a:ext uri="{FF2B5EF4-FFF2-40B4-BE49-F238E27FC236}">
                    <a16:creationId xmlns:a16="http://schemas.microsoft.com/office/drawing/2014/main" id="{90CD324E-2976-0E34-66FC-33F3D6D53609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Freeform 64">
                <a:extLst>
                  <a:ext uri="{FF2B5EF4-FFF2-40B4-BE49-F238E27FC236}">
                    <a16:creationId xmlns:a16="http://schemas.microsoft.com/office/drawing/2014/main" id="{D9952886-5058-7DA7-48C7-D9BEBC44AA65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Freeform 65">
                <a:extLst>
                  <a:ext uri="{FF2B5EF4-FFF2-40B4-BE49-F238E27FC236}">
                    <a16:creationId xmlns:a16="http://schemas.microsoft.com/office/drawing/2014/main" id="{822018C3-60CE-7FB2-78A6-043D86F6C552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Freeform 66">
                <a:extLst>
                  <a:ext uri="{FF2B5EF4-FFF2-40B4-BE49-F238E27FC236}">
                    <a16:creationId xmlns:a16="http://schemas.microsoft.com/office/drawing/2014/main" id="{BF017014-4890-D89B-6843-41B970E4A3E1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9A858056-FDC2-99A9-19A7-0683130935A2}"/>
                </a:ext>
              </a:extLst>
            </p:cNvPr>
            <p:cNvGrpSpPr/>
            <p:nvPr/>
          </p:nvGrpSpPr>
          <p:grpSpPr>
            <a:xfrm flipH="1">
              <a:off x="4511675" y="2091190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25" name="Freeform 48">
                <a:extLst>
                  <a:ext uri="{FF2B5EF4-FFF2-40B4-BE49-F238E27FC236}">
                    <a16:creationId xmlns:a16="http://schemas.microsoft.com/office/drawing/2014/main" id="{6B35BFCA-C79D-A259-7B55-73A450FE43C3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Freeform 49">
                <a:extLst>
                  <a:ext uri="{FF2B5EF4-FFF2-40B4-BE49-F238E27FC236}">
                    <a16:creationId xmlns:a16="http://schemas.microsoft.com/office/drawing/2014/main" id="{6BA09B82-1ED0-01F9-921A-589A6ACD8DE3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Freeform 50">
                <a:extLst>
                  <a:ext uri="{FF2B5EF4-FFF2-40B4-BE49-F238E27FC236}">
                    <a16:creationId xmlns:a16="http://schemas.microsoft.com/office/drawing/2014/main" id="{DF891515-C3AC-9C04-52A1-C2DD470A8708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Freeform 51">
                <a:extLst>
                  <a:ext uri="{FF2B5EF4-FFF2-40B4-BE49-F238E27FC236}">
                    <a16:creationId xmlns:a16="http://schemas.microsoft.com/office/drawing/2014/main" id="{AF8D02F7-C96C-E515-A42B-316179C2F968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Freeform 52">
                <a:extLst>
                  <a:ext uri="{FF2B5EF4-FFF2-40B4-BE49-F238E27FC236}">
                    <a16:creationId xmlns:a16="http://schemas.microsoft.com/office/drawing/2014/main" id="{AC4D37E6-8B4F-F80F-E6B5-124718176FCD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Freeform 53">
                <a:extLst>
                  <a:ext uri="{FF2B5EF4-FFF2-40B4-BE49-F238E27FC236}">
                    <a16:creationId xmlns:a16="http://schemas.microsoft.com/office/drawing/2014/main" id="{4BEDACD5-890F-8809-1167-28E6B0EACB22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Freeform 54">
                <a:extLst>
                  <a:ext uri="{FF2B5EF4-FFF2-40B4-BE49-F238E27FC236}">
                    <a16:creationId xmlns:a16="http://schemas.microsoft.com/office/drawing/2014/main" id="{07BD406A-E8A2-E527-D5C0-DEE5C7A1CE94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Freeform 55">
                <a:extLst>
                  <a:ext uri="{FF2B5EF4-FFF2-40B4-BE49-F238E27FC236}">
                    <a16:creationId xmlns:a16="http://schemas.microsoft.com/office/drawing/2014/main" id="{2A29C8E6-F1AB-832A-F669-C84910840CCF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Freeform 56">
                <a:extLst>
                  <a:ext uri="{FF2B5EF4-FFF2-40B4-BE49-F238E27FC236}">
                    <a16:creationId xmlns:a16="http://schemas.microsoft.com/office/drawing/2014/main" id="{9484D7DF-87CB-C8CF-5256-ED97E339AF7D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Freeform 57">
                <a:extLst>
                  <a:ext uri="{FF2B5EF4-FFF2-40B4-BE49-F238E27FC236}">
                    <a16:creationId xmlns:a16="http://schemas.microsoft.com/office/drawing/2014/main" id="{EF1C34D8-9B05-7D9A-0F8A-0F85BEA73857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Freeform 58">
                <a:extLst>
                  <a:ext uri="{FF2B5EF4-FFF2-40B4-BE49-F238E27FC236}">
                    <a16:creationId xmlns:a16="http://schemas.microsoft.com/office/drawing/2014/main" id="{4AD1E761-3EEB-031F-666C-C88B5EBF42A0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Freeform 59">
                <a:extLst>
                  <a:ext uri="{FF2B5EF4-FFF2-40B4-BE49-F238E27FC236}">
                    <a16:creationId xmlns:a16="http://schemas.microsoft.com/office/drawing/2014/main" id="{2C5F14CB-9392-611C-A6F3-A8E65DD94CFD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Freeform 60">
                <a:extLst>
                  <a:ext uri="{FF2B5EF4-FFF2-40B4-BE49-F238E27FC236}">
                    <a16:creationId xmlns:a16="http://schemas.microsoft.com/office/drawing/2014/main" id="{0FE35102-7DB7-C757-551A-549C4B8A08EA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Freeform 61">
                <a:extLst>
                  <a:ext uri="{FF2B5EF4-FFF2-40B4-BE49-F238E27FC236}">
                    <a16:creationId xmlns:a16="http://schemas.microsoft.com/office/drawing/2014/main" id="{61445866-CE4D-EF42-1581-F0A63799F18C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62">
                <a:extLst>
                  <a:ext uri="{FF2B5EF4-FFF2-40B4-BE49-F238E27FC236}">
                    <a16:creationId xmlns:a16="http://schemas.microsoft.com/office/drawing/2014/main" id="{20C08F4F-9B4D-C902-81AE-C0F4D3C5358E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Freeform 63">
                <a:extLst>
                  <a:ext uri="{FF2B5EF4-FFF2-40B4-BE49-F238E27FC236}">
                    <a16:creationId xmlns:a16="http://schemas.microsoft.com/office/drawing/2014/main" id="{B6837124-5D2D-24D7-A55A-9C0901DD5F41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64">
                <a:extLst>
                  <a:ext uri="{FF2B5EF4-FFF2-40B4-BE49-F238E27FC236}">
                    <a16:creationId xmlns:a16="http://schemas.microsoft.com/office/drawing/2014/main" id="{4D7B9BA3-1337-1D80-7AC9-6F750F8AA894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65">
                <a:extLst>
                  <a:ext uri="{FF2B5EF4-FFF2-40B4-BE49-F238E27FC236}">
                    <a16:creationId xmlns:a16="http://schemas.microsoft.com/office/drawing/2014/main" id="{400B0924-768B-75FA-521E-B330C6E7A753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66">
                <a:extLst>
                  <a:ext uri="{FF2B5EF4-FFF2-40B4-BE49-F238E27FC236}">
                    <a16:creationId xmlns:a16="http://schemas.microsoft.com/office/drawing/2014/main" id="{C58AC1A6-3CEC-469E-5BEA-3EF973433324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A0DC00EF-E51A-D3B4-DB64-DE364F037E29}"/>
              </a:ext>
            </a:extLst>
          </p:cNvPr>
          <p:cNvGrpSpPr/>
          <p:nvPr/>
        </p:nvGrpSpPr>
        <p:grpSpPr>
          <a:xfrm>
            <a:off x="8376111" y="4219121"/>
            <a:ext cx="3142789" cy="1074466"/>
            <a:chOff x="1531829" y="2091190"/>
            <a:chExt cx="3639184" cy="1244175"/>
          </a:xfrm>
        </p:grpSpPr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7339AEDC-0D89-AB7C-8334-8AC720017AEC}"/>
                </a:ext>
              </a:extLst>
            </p:cNvPr>
            <p:cNvSpPr txBox="1"/>
            <p:nvPr/>
          </p:nvSpPr>
          <p:spPr>
            <a:xfrm>
              <a:off x="1531829" y="2163254"/>
              <a:ext cx="3534878" cy="1046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幸福</a:t>
              </a:r>
              <a:r>
                <a:rPr kumimoji="0" lang="zh-CN" altLang="en-US" sz="2400" b="1" i="0" u="none" strike="noStrike" kern="1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小区</a:t>
              </a:r>
              <a:endPara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algn="ctr" defTabSz="457200">
                <a:lnSpc>
                  <a:spcPct val="130000"/>
                </a:lnSpc>
                <a:defRPr/>
              </a:pPr>
              <a:r>
                <a:rPr lang="en-US" altLang="zh-CN" kern="1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20XX</a:t>
              </a:r>
              <a:r>
                <a:rPr lang="zh-CN" altLang="en-US" kern="1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年度大众媒体评选</a:t>
              </a:r>
              <a:endParaRPr lang="en-US" altLang="zh-CN" kern="100" dirty="0">
                <a:solidFill>
                  <a:schemeClr val="accent1">
                    <a:lumMod val="50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DA717BD8-710D-3135-CECC-5D09B33C5AD5}"/>
                </a:ext>
              </a:extLst>
            </p:cNvPr>
            <p:cNvGrpSpPr/>
            <p:nvPr/>
          </p:nvGrpSpPr>
          <p:grpSpPr>
            <a:xfrm>
              <a:off x="1531830" y="2102365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86" name="Freeform 48">
                <a:extLst>
                  <a:ext uri="{FF2B5EF4-FFF2-40B4-BE49-F238E27FC236}">
                    <a16:creationId xmlns:a16="http://schemas.microsoft.com/office/drawing/2014/main" id="{0D39143F-1696-B390-EB52-F821E5BB9294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49">
                <a:extLst>
                  <a:ext uri="{FF2B5EF4-FFF2-40B4-BE49-F238E27FC236}">
                    <a16:creationId xmlns:a16="http://schemas.microsoft.com/office/drawing/2014/main" id="{9F516FDF-C6E1-63E4-A77E-84EFC08624D8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50">
                <a:extLst>
                  <a:ext uri="{FF2B5EF4-FFF2-40B4-BE49-F238E27FC236}">
                    <a16:creationId xmlns:a16="http://schemas.microsoft.com/office/drawing/2014/main" id="{629FE7D9-5326-764F-B7C8-B640E5F062AC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51">
                <a:extLst>
                  <a:ext uri="{FF2B5EF4-FFF2-40B4-BE49-F238E27FC236}">
                    <a16:creationId xmlns:a16="http://schemas.microsoft.com/office/drawing/2014/main" id="{4E10D501-7BFD-79C6-6ECA-5534D9946D1A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52">
                <a:extLst>
                  <a:ext uri="{FF2B5EF4-FFF2-40B4-BE49-F238E27FC236}">
                    <a16:creationId xmlns:a16="http://schemas.microsoft.com/office/drawing/2014/main" id="{ED564A51-1A45-AB80-EA44-69A55DF71F6D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53">
                <a:extLst>
                  <a:ext uri="{FF2B5EF4-FFF2-40B4-BE49-F238E27FC236}">
                    <a16:creationId xmlns:a16="http://schemas.microsoft.com/office/drawing/2014/main" id="{3AACF767-730B-EC1C-23FE-5F5D7300D1C0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54">
                <a:extLst>
                  <a:ext uri="{FF2B5EF4-FFF2-40B4-BE49-F238E27FC236}">
                    <a16:creationId xmlns:a16="http://schemas.microsoft.com/office/drawing/2014/main" id="{25DA4CFD-881B-01DE-CA79-51661AC10061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55">
                <a:extLst>
                  <a:ext uri="{FF2B5EF4-FFF2-40B4-BE49-F238E27FC236}">
                    <a16:creationId xmlns:a16="http://schemas.microsoft.com/office/drawing/2014/main" id="{468DEB46-EBA8-0D5F-F47E-A45535713DB1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56">
                <a:extLst>
                  <a:ext uri="{FF2B5EF4-FFF2-40B4-BE49-F238E27FC236}">
                    <a16:creationId xmlns:a16="http://schemas.microsoft.com/office/drawing/2014/main" id="{58791387-E898-C412-E944-027D4EB9A7AB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57">
                <a:extLst>
                  <a:ext uri="{FF2B5EF4-FFF2-40B4-BE49-F238E27FC236}">
                    <a16:creationId xmlns:a16="http://schemas.microsoft.com/office/drawing/2014/main" id="{051BBA2C-C55C-77E9-B2AF-D7DB2C21F545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58">
                <a:extLst>
                  <a:ext uri="{FF2B5EF4-FFF2-40B4-BE49-F238E27FC236}">
                    <a16:creationId xmlns:a16="http://schemas.microsoft.com/office/drawing/2014/main" id="{63EDCC5F-5D6C-74BD-1D31-C502EDADC0FC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59">
                <a:extLst>
                  <a:ext uri="{FF2B5EF4-FFF2-40B4-BE49-F238E27FC236}">
                    <a16:creationId xmlns:a16="http://schemas.microsoft.com/office/drawing/2014/main" id="{4750A1EC-A876-2634-06DF-DD5B276CFF65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Freeform 60">
                <a:extLst>
                  <a:ext uri="{FF2B5EF4-FFF2-40B4-BE49-F238E27FC236}">
                    <a16:creationId xmlns:a16="http://schemas.microsoft.com/office/drawing/2014/main" id="{61E07E9F-E9B2-BE08-6913-C0D059CF593E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Freeform 61">
                <a:extLst>
                  <a:ext uri="{FF2B5EF4-FFF2-40B4-BE49-F238E27FC236}">
                    <a16:creationId xmlns:a16="http://schemas.microsoft.com/office/drawing/2014/main" id="{24D05F48-CD43-C3E2-D5CA-6C75ABCBEE89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Freeform 62">
                <a:extLst>
                  <a:ext uri="{FF2B5EF4-FFF2-40B4-BE49-F238E27FC236}">
                    <a16:creationId xmlns:a16="http://schemas.microsoft.com/office/drawing/2014/main" id="{9BBB8545-BC9F-C146-4DFE-DB5BEE2759E9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Freeform 63">
                <a:extLst>
                  <a:ext uri="{FF2B5EF4-FFF2-40B4-BE49-F238E27FC236}">
                    <a16:creationId xmlns:a16="http://schemas.microsoft.com/office/drawing/2014/main" id="{0E6A6A62-91BC-A783-15D0-0C303EC3AE6D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Freeform 64">
                <a:extLst>
                  <a:ext uri="{FF2B5EF4-FFF2-40B4-BE49-F238E27FC236}">
                    <a16:creationId xmlns:a16="http://schemas.microsoft.com/office/drawing/2014/main" id="{853DC896-4990-C105-EBFB-5C84DAAF7810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Freeform 65">
                <a:extLst>
                  <a:ext uri="{FF2B5EF4-FFF2-40B4-BE49-F238E27FC236}">
                    <a16:creationId xmlns:a16="http://schemas.microsoft.com/office/drawing/2014/main" id="{9CD664D6-44FC-B4C8-ED0C-C3A15C0E8E7E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Freeform 66">
                <a:extLst>
                  <a:ext uri="{FF2B5EF4-FFF2-40B4-BE49-F238E27FC236}">
                    <a16:creationId xmlns:a16="http://schemas.microsoft.com/office/drawing/2014/main" id="{80218757-70F7-0BAF-7635-0D8BC221EACF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5B3964DD-F34E-5DA5-2C71-A17A93FFEDAF}"/>
                </a:ext>
              </a:extLst>
            </p:cNvPr>
            <p:cNvGrpSpPr/>
            <p:nvPr/>
          </p:nvGrpSpPr>
          <p:grpSpPr>
            <a:xfrm flipH="1">
              <a:off x="4511675" y="2091190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67" name="Freeform 48">
                <a:extLst>
                  <a:ext uri="{FF2B5EF4-FFF2-40B4-BE49-F238E27FC236}">
                    <a16:creationId xmlns:a16="http://schemas.microsoft.com/office/drawing/2014/main" id="{0EDA1C6F-3CE6-3A6F-E825-F70737AC5054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49">
                <a:extLst>
                  <a:ext uri="{FF2B5EF4-FFF2-40B4-BE49-F238E27FC236}">
                    <a16:creationId xmlns:a16="http://schemas.microsoft.com/office/drawing/2014/main" id="{B1E35C76-837F-C6BF-4CF1-C6D7A25B2465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50">
                <a:extLst>
                  <a:ext uri="{FF2B5EF4-FFF2-40B4-BE49-F238E27FC236}">
                    <a16:creationId xmlns:a16="http://schemas.microsoft.com/office/drawing/2014/main" id="{79E4F563-32CD-163A-B982-90BAF810F9D3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51">
                <a:extLst>
                  <a:ext uri="{FF2B5EF4-FFF2-40B4-BE49-F238E27FC236}">
                    <a16:creationId xmlns:a16="http://schemas.microsoft.com/office/drawing/2014/main" id="{2478A412-B7ED-ED6D-7886-BAE51E2F6B60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52">
                <a:extLst>
                  <a:ext uri="{FF2B5EF4-FFF2-40B4-BE49-F238E27FC236}">
                    <a16:creationId xmlns:a16="http://schemas.microsoft.com/office/drawing/2014/main" id="{F63681E0-D0B3-04FB-D92C-F71E23693389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53">
                <a:extLst>
                  <a:ext uri="{FF2B5EF4-FFF2-40B4-BE49-F238E27FC236}">
                    <a16:creationId xmlns:a16="http://schemas.microsoft.com/office/drawing/2014/main" id="{3D2CD7B7-7686-5FF9-6845-A51D46BDC2FA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54">
                <a:extLst>
                  <a:ext uri="{FF2B5EF4-FFF2-40B4-BE49-F238E27FC236}">
                    <a16:creationId xmlns:a16="http://schemas.microsoft.com/office/drawing/2014/main" id="{703D48D7-48C2-4F70-2C70-237017A18700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55">
                <a:extLst>
                  <a:ext uri="{FF2B5EF4-FFF2-40B4-BE49-F238E27FC236}">
                    <a16:creationId xmlns:a16="http://schemas.microsoft.com/office/drawing/2014/main" id="{9855A378-A9B2-96EC-DD20-6FB98DAE7923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56">
                <a:extLst>
                  <a:ext uri="{FF2B5EF4-FFF2-40B4-BE49-F238E27FC236}">
                    <a16:creationId xmlns:a16="http://schemas.microsoft.com/office/drawing/2014/main" id="{D2927715-E62D-7716-D060-A21EB67545F7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7">
                <a:extLst>
                  <a:ext uri="{FF2B5EF4-FFF2-40B4-BE49-F238E27FC236}">
                    <a16:creationId xmlns:a16="http://schemas.microsoft.com/office/drawing/2014/main" id="{1D25AFB2-1746-E8B7-D84B-1CDD0A4DB3EF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58">
                <a:extLst>
                  <a:ext uri="{FF2B5EF4-FFF2-40B4-BE49-F238E27FC236}">
                    <a16:creationId xmlns:a16="http://schemas.microsoft.com/office/drawing/2014/main" id="{A260F8EB-3A80-24A4-E97F-61AF66E0DCA3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59">
                <a:extLst>
                  <a:ext uri="{FF2B5EF4-FFF2-40B4-BE49-F238E27FC236}">
                    <a16:creationId xmlns:a16="http://schemas.microsoft.com/office/drawing/2014/main" id="{867B2C1C-F222-4B20-60C2-E5D7BBB5D471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60">
                <a:extLst>
                  <a:ext uri="{FF2B5EF4-FFF2-40B4-BE49-F238E27FC236}">
                    <a16:creationId xmlns:a16="http://schemas.microsoft.com/office/drawing/2014/main" id="{C8E9827D-2E9E-3FC8-0329-65DB7621D935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61">
                <a:extLst>
                  <a:ext uri="{FF2B5EF4-FFF2-40B4-BE49-F238E27FC236}">
                    <a16:creationId xmlns:a16="http://schemas.microsoft.com/office/drawing/2014/main" id="{037BFA0C-C0A4-8009-D95D-821FA4EF7524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62">
                <a:extLst>
                  <a:ext uri="{FF2B5EF4-FFF2-40B4-BE49-F238E27FC236}">
                    <a16:creationId xmlns:a16="http://schemas.microsoft.com/office/drawing/2014/main" id="{57F04A5E-61B6-A56A-559F-C5BF6A838844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Freeform 63">
                <a:extLst>
                  <a:ext uri="{FF2B5EF4-FFF2-40B4-BE49-F238E27FC236}">
                    <a16:creationId xmlns:a16="http://schemas.microsoft.com/office/drawing/2014/main" id="{8E9373AE-3CAF-6585-0E7E-180A4ECF5866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Freeform 64">
                <a:extLst>
                  <a:ext uri="{FF2B5EF4-FFF2-40B4-BE49-F238E27FC236}">
                    <a16:creationId xmlns:a16="http://schemas.microsoft.com/office/drawing/2014/main" id="{6B82FE89-9F4C-B575-ECE6-6585269BEDC3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Freeform 65">
                <a:extLst>
                  <a:ext uri="{FF2B5EF4-FFF2-40B4-BE49-F238E27FC236}">
                    <a16:creationId xmlns:a16="http://schemas.microsoft.com/office/drawing/2014/main" id="{E266A3F1-1B14-3E78-69BE-FBB25F0EA6E3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Freeform 66">
                <a:extLst>
                  <a:ext uri="{FF2B5EF4-FFF2-40B4-BE49-F238E27FC236}">
                    <a16:creationId xmlns:a16="http://schemas.microsoft.com/office/drawing/2014/main" id="{CFD8BDD1-8C39-4563-3BDD-BDEBB12B719B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0E86C5B1-A30F-DFBB-9DD1-AA0F1C7D8613}"/>
              </a:ext>
            </a:extLst>
          </p:cNvPr>
          <p:cNvGrpSpPr/>
          <p:nvPr/>
        </p:nvGrpSpPr>
        <p:grpSpPr>
          <a:xfrm>
            <a:off x="4553027" y="4219121"/>
            <a:ext cx="3142789" cy="1074466"/>
            <a:chOff x="1531829" y="2091190"/>
            <a:chExt cx="3639184" cy="1244175"/>
          </a:xfrm>
        </p:grpSpPr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F310F3A0-0BC2-991E-B947-59BE74667749}"/>
                </a:ext>
              </a:extLst>
            </p:cNvPr>
            <p:cNvSpPr txBox="1"/>
            <p:nvPr/>
          </p:nvSpPr>
          <p:spPr>
            <a:xfrm>
              <a:off x="1531829" y="2163254"/>
              <a:ext cx="3534878" cy="1046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幸福</a:t>
              </a:r>
              <a:r>
                <a:rPr kumimoji="0" lang="zh-CN" altLang="en-US" sz="2400" b="1" i="0" u="none" strike="noStrike" kern="1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小区</a:t>
              </a:r>
              <a:endPara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algn="ctr" defTabSz="457200">
                <a:lnSpc>
                  <a:spcPct val="130000"/>
                </a:lnSpc>
                <a:defRPr/>
              </a:pPr>
              <a:r>
                <a:rPr lang="en-US" altLang="zh-CN" kern="1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20XX</a:t>
              </a:r>
              <a:r>
                <a:rPr lang="zh-CN" altLang="en-US" kern="1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年度大众媒体评选</a:t>
              </a:r>
              <a:endParaRPr lang="en-US" altLang="zh-CN" kern="100" dirty="0">
                <a:solidFill>
                  <a:schemeClr val="accent1">
                    <a:lumMod val="50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07C3DC69-14DF-2076-84F0-8E856573D72E}"/>
                </a:ext>
              </a:extLst>
            </p:cNvPr>
            <p:cNvGrpSpPr/>
            <p:nvPr/>
          </p:nvGrpSpPr>
          <p:grpSpPr>
            <a:xfrm>
              <a:off x="1531830" y="2102365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228" name="Freeform 48">
                <a:extLst>
                  <a:ext uri="{FF2B5EF4-FFF2-40B4-BE49-F238E27FC236}">
                    <a16:creationId xmlns:a16="http://schemas.microsoft.com/office/drawing/2014/main" id="{7AAEE203-503E-FB41-C6B4-3AF62E8FDCEB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Freeform 49">
                <a:extLst>
                  <a:ext uri="{FF2B5EF4-FFF2-40B4-BE49-F238E27FC236}">
                    <a16:creationId xmlns:a16="http://schemas.microsoft.com/office/drawing/2014/main" id="{D1819E13-023B-C5D3-BF6C-D860CCA45E58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Freeform 50">
                <a:extLst>
                  <a:ext uri="{FF2B5EF4-FFF2-40B4-BE49-F238E27FC236}">
                    <a16:creationId xmlns:a16="http://schemas.microsoft.com/office/drawing/2014/main" id="{F1C8C919-F125-2044-504E-3CA884376F13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Freeform 51">
                <a:extLst>
                  <a:ext uri="{FF2B5EF4-FFF2-40B4-BE49-F238E27FC236}">
                    <a16:creationId xmlns:a16="http://schemas.microsoft.com/office/drawing/2014/main" id="{C0D8E38A-00DE-8ECD-BC9C-639E52708E86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Freeform 52">
                <a:extLst>
                  <a:ext uri="{FF2B5EF4-FFF2-40B4-BE49-F238E27FC236}">
                    <a16:creationId xmlns:a16="http://schemas.microsoft.com/office/drawing/2014/main" id="{D2FD484B-1914-26A0-5230-C86E84410F62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Freeform 53">
                <a:extLst>
                  <a:ext uri="{FF2B5EF4-FFF2-40B4-BE49-F238E27FC236}">
                    <a16:creationId xmlns:a16="http://schemas.microsoft.com/office/drawing/2014/main" id="{FDCB7907-0F65-2E8F-0F9C-70F7937AADFF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Freeform 54">
                <a:extLst>
                  <a:ext uri="{FF2B5EF4-FFF2-40B4-BE49-F238E27FC236}">
                    <a16:creationId xmlns:a16="http://schemas.microsoft.com/office/drawing/2014/main" id="{DF9CB1DF-8CC9-7B9A-98C4-D1E5AC60F74C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Freeform 55">
                <a:extLst>
                  <a:ext uri="{FF2B5EF4-FFF2-40B4-BE49-F238E27FC236}">
                    <a16:creationId xmlns:a16="http://schemas.microsoft.com/office/drawing/2014/main" id="{057B7F03-BBFC-D7BD-0229-D460108E83D0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Freeform 56">
                <a:extLst>
                  <a:ext uri="{FF2B5EF4-FFF2-40B4-BE49-F238E27FC236}">
                    <a16:creationId xmlns:a16="http://schemas.microsoft.com/office/drawing/2014/main" id="{7C74CDB0-3D01-60E3-6A62-30759C6A5246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Freeform 57">
                <a:extLst>
                  <a:ext uri="{FF2B5EF4-FFF2-40B4-BE49-F238E27FC236}">
                    <a16:creationId xmlns:a16="http://schemas.microsoft.com/office/drawing/2014/main" id="{8B84726B-AB60-9119-780D-C801A53988D2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Freeform 58">
                <a:extLst>
                  <a:ext uri="{FF2B5EF4-FFF2-40B4-BE49-F238E27FC236}">
                    <a16:creationId xmlns:a16="http://schemas.microsoft.com/office/drawing/2014/main" id="{AD1D10BE-107C-03E6-B572-5673A165566D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Freeform 59">
                <a:extLst>
                  <a:ext uri="{FF2B5EF4-FFF2-40B4-BE49-F238E27FC236}">
                    <a16:creationId xmlns:a16="http://schemas.microsoft.com/office/drawing/2014/main" id="{7E46D24F-0066-52DD-3408-1350C9439E05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Freeform 60">
                <a:extLst>
                  <a:ext uri="{FF2B5EF4-FFF2-40B4-BE49-F238E27FC236}">
                    <a16:creationId xmlns:a16="http://schemas.microsoft.com/office/drawing/2014/main" id="{75513883-E332-48E6-892F-573875383B5D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Freeform 61">
                <a:extLst>
                  <a:ext uri="{FF2B5EF4-FFF2-40B4-BE49-F238E27FC236}">
                    <a16:creationId xmlns:a16="http://schemas.microsoft.com/office/drawing/2014/main" id="{76394534-2C05-CD19-33EA-C71C28338B15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Freeform 62">
                <a:extLst>
                  <a:ext uri="{FF2B5EF4-FFF2-40B4-BE49-F238E27FC236}">
                    <a16:creationId xmlns:a16="http://schemas.microsoft.com/office/drawing/2014/main" id="{269535FF-C7F8-0069-371D-28E57EE74F55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Freeform 63">
                <a:extLst>
                  <a:ext uri="{FF2B5EF4-FFF2-40B4-BE49-F238E27FC236}">
                    <a16:creationId xmlns:a16="http://schemas.microsoft.com/office/drawing/2014/main" id="{936C9232-9B3E-ED41-B39C-CF60F7CDB939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Freeform 64">
                <a:extLst>
                  <a:ext uri="{FF2B5EF4-FFF2-40B4-BE49-F238E27FC236}">
                    <a16:creationId xmlns:a16="http://schemas.microsoft.com/office/drawing/2014/main" id="{18A09A23-6792-2795-2C25-205EEAFEC06A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5" name="Freeform 65">
                <a:extLst>
                  <a:ext uri="{FF2B5EF4-FFF2-40B4-BE49-F238E27FC236}">
                    <a16:creationId xmlns:a16="http://schemas.microsoft.com/office/drawing/2014/main" id="{728D4094-0B05-200F-2097-A2D9C5B4EC2F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Freeform 66">
                <a:extLst>
                  <a:ext uri="{FF2B5EF4-FFF2-40B4-BE49-F238E27FC236}">
                    <a16:creationId xmlns:a16="http://schemas.microsoft.com/office/drawing/2014/main" id="{6FD455EA-E2E8-09F2-C120-4368EBAFF746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8" name="组合 207">
              <a:extLst>
                <a:ext uri="{FF2B5EF4-FFF2-40B4-BE49-F238E27FC236}">
                  <a16:creationId xmlns:a16="http://schemas.microsoft.com/office/drawing/2014/main" id="{10358667-31A7-ED79-859F-E388C1973A95}"/>
                </a:ext>
              </a:extLst>
            </p:cNvPr>
            <p:cNvGrpSpPr/>
            <p:nvPr/>
          </p:nvGrpSpPr>
          <p:grpSpPr>
            <a:xfrm flipH="1">
              <a:off x="4511675" y="2091190"/>
              <a:ext cx="659338" cy="1233000"/>
              <a:chOff x="6384925" y="868363"/>
              <a:chExt cx="561975" cy="105092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209" name="Freeform 48">
                <a:extLst>
                  <a:ext uri="{FF2B5EF4-FFF2-40B4-BE49-F238E27FC236}">
                    <a16:creationId xmlns:a16="http://schemas.microsoft.com/office/drawing/2014/main" id="{F2C5A59A-691F-9BFA-F676-2570A616A0CB}"/>
                  </a:ext>
                </a:extLst>
              </p:cNvPr>
              <p:cNvSpPr/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Freeform 49">
                <a:extLst>
                  <a:ext uri="{FF2B5EF4-FFF2-40B4-BE49-F238E27FC236}">
                    <a16:creationId xmlns:a16="http://schemas.microsoft.com/office/drawing/2014/main" id="{2D6EE7DC-46FD-E813-0B39-B9E17784D9F6}"/>
                  </a:ext>
                </a:extLst>
              </p:cNvPr>
              <p:cNvSpPr/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Freeform 50">
                <a:extLst>
                  <a:ext uri="{FF2B5EF4-FFF2-40B4-BE49-F238E27FC236}">
                    <a16:creationId xmlns:a16="http://schemas.microsoft.com/office/drawing/2014/main" id="{C5994B22-43F7-F567-5840-3989154EAFCF}"/>
                  </a:ext>
                </a:extLst>
              </p:cNvPr>
              <p:cNvSpPr/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Freeform 51">
                <a:extLst>
                  <a:ext uri="{FF2B5EF4-FFF2-40B4-BE49-F238E27FC236}">
                    <a16:creationId xmlns:a16="http://schemas.microsoft.com/office/drawing/2014/main" id="{EF0DBDF3-A204-2368-230C-6A8756FF8B07}"/>
                  </a:ext>
                </a:extLst>
              </p:cNvPr>
              <p:cNvSpPr/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Freeform 52">
                <a:extLst>
                  <a:ext uri="{FF2B5EF4-FFF2-40B4-BE49-F238E27FC236}">
                    <a16:creationId xmlns:a16="http://schemas.microsoft.com/office/drawing/2014/main" id="{B066528F-65DD-3A95-42C8-4747B3AEF667}"/>
                  </a:ext>
                </a:extLst>
              </p:cNvPr>
              <p:cNvSpPr/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Freeform 53">
                <a:extLst>
                  <a:ext uri="{FF2B5EF4-FFF2-40B4-BE49-F238E27FC236}">
                    <a16:creationId xmlns:a16="http://schemas.microsoft.com/office/drawing/2014/main" id="{6301A666-CCF3-0A4F-ED32-1229F7B0C760}"/>
                  </a:ext>
                </a:extLst>
              </p:cNvPr>
              <p:cNvSpPr/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Freeform 54">
                <a:extLst>
                  <a:ext uri="{FF2B5EF4-FFF2-40B4-BE49-F238E27FC236}">
                    <a16:creationId xmlns:a16="http://schemas.microsoft.com/office/drawing/2014/main" id="{A5C522E4-78DB-9D31-4B00-9BDFA105BD80}"/>
                  </a:ext>
                </a:extLst>
              </p:cNvPr>
              <p:cNvSpPr/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Freeform 55">
                <a:extLst>
                  <a:ext uri="{FF2B5EF4-FFF2-40B4-BE49-F238E27FC236}">
                    <a16:creationId xmlns:a16="http://schemas.microsoft.com/office/drawing/2014/main" id="{EF585AA4-ACCE-1727-2E79-7E0E1951B6A1}"/>
                  </a:ext>
                </a:extLst>
              </p:cNvPr>
              <p:cNvSpPr/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Freeform 56">
                <a:extLst>
                  <a:ext uri="{FF2B5EF4-FFF2-40B4-BE49-F238E27FC236}">
                    <a16:creationId xmlns:a16="http://schemas.microsoft.com/office/drawing/2014/main" id="{A5F99EBF-34B1-7536-7AA4-51E3A658FC58}"/>
                  </a:ext>
                </a:extLst>
              </p:cNvPr>
              <p:cNvSpPr/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Freeform 57">
                <a:extLst>
                  <a:ext uri="{FF2B5EF4-FFF2-40B4-BE49-F238E27FC236}">
                    <a16:creationId xmlns:a16="http://schemas.microsoft.com/office/drawing/2014/main" id="{07309560-BF4C-BA1F-81CB-83DD7D1EFBA1}"/>
                  </a:ext>
                </a:extLst>
              </p:cNvPr>
              <p:cNvSpPr/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Freeform 58">
                <a:extLst>
                  <a:ext uri="{FF2B5EF4-FFF2-40B4-BE49-F238E27FC236}">
                    <a16:creationId xmlns:a16="http://schemas.microsoft.com/office/drawing/2014/main" id="{9BF77021-31BB-539E-7FEA-B6904DC34F4D}"/>
                  </a:ext>
                </a:extLst>
              </p:cNvPr>
              <p:cNvSpPr/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Freeform 59">
                <a:extLst>
                  <a:ext uri="{FF2B5EF4-FFF2-40B4-BE49-F238E27FC236}">
                    <a16:creationId xmlns:a16="http://schemas.microsoft.com/office/drawing/2014/main" id="{3B403033-7F9D-07B5-4A7D-95A007352EF0}"/>
                  </a:ext>
                </a:extLst>
              </p:cNvPr>
              <p:cNvSpPr/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Freeform 60">
                <a:extLst>
                  <a:ext uri="{FF2B5EF4-FFF2-40B4-BE49-F238E27FC236}">
                    <a16:creationId xmlns:a16="http://schemas.microsoft.com/office/drawing/2014/main" id="{C88C7A73-4E3A-18A6-0342-D8680517A773}"/>
                  </a:ext>
                </a:extLst>
              </p:cNvPr>
              <p:cNvSpPr/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Freeform 61">
                <a:extLst>
                  <a:ext uri="{FF2B5EF4-FFF2-40B4-BE49-F238E27FC236}">
                    <a16:creationId xmlns:a16="http://schemas.microsoft.com/office/drawing/2014/main" id="{DDEADA09-3EAE-0B3C-4405-E7AC7DD18FA7}"/>
                  </a:ext>
                </a:extLst>
              </p:cNvPr>
              <p:cNvSpPr/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Freeform 62">
                <a:extLst>
                  <a:ext uri="{FF2B5EF4-FFF2-40B4-BE49-F238E27FC236}">
                    <a16:creationId xmlns:a16="http://schemas.microsoft.com/office/drawing/2014/main" id="{9EBEC351-3406-2805-C3A1-B00481756F52}"/>
                  </a:ext>
                </a:extLst>
              </p:cNvPr>
              <p:cNvSpPr/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Freeform 63">
                <a:extLst>
                  <a:ext uri="{FF2B5EF4-FFF2-40B4-BE49-F238E27FC236}">
                    <a16:creationId xmlns:a16="http://schemas.microsoft.com/office/drawing/2014/main" id="{EA33D6CF-1DEF-45C7-EEA7-C0F16FF24BEE}"/>
                  </a:ext>
                </a:extLst>
              </p:cNvPr>
              <p:cNvSpPr/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Freeform 64">
                <a:extLst>
                  <a:ext uri="{FF2B5EF4-FFF2-40B4-BE49-F238E27FC236}">
                    <a16:creationId xmlns:a16="http://schemas.microsoft.com/office/drawing/2014/main" id="{34544215-47F3-C07D-4459-3F484056A405}"/>
                  </a:ext>
                </a:extLst>
              </p:cNvPr>
              <p:cNvSpPr/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Freeform 65">
                <a:extLst>
                  <a:ext uri="{FF2B5EF4-FFF2-40B4-BE49-F238E27FC236}">
                    <a16:creationId xmlns:a16="http://schemas.microsoft.com/office/drawing/2014/main" id="{94F5C621-AF28-95C3-440B-CACD2D2520F4}"/>
                  </a:ext>
                </a:extLst>
              </p:cNvPr>
              <p:cNvSpPr/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Freeform 66">
                <a:extLst>
                  <a:ext uri="{FF2B5EF4-FFF2-40B4-BE49-F238E27FC236}">
                    <a16:creationId xmlns:a16="http://schemas.microsoft.com/office/drawing/2014/main" id="{DBF75AC1-781F-4E11-D0AB-35298972E55F}"/>
                  </a:ext>
                </a:extLst>
              </p:cNvPr>
              <p:cNvSpPr/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47" name="iṥľíḑè">
            <a:extLst>
              <a:ext uri="{FF2B5EF4-FFF2-40B4-BE49-F238E27FC236}">
                <a16:creationId xmlns:a16="http://schemas.microsoft.com/office/drawing/2014/main" id="{CB7B97C6-B933-C4C6-BB35-0777110820A9}"/>
              </a:ext>
            </a:extLst>
          </p:cNvPr>
          <p:cNvSpPr/>
          <p:nvPr/>
        </p:nvSpPr>
        <p:spPr>
          <a:xfrm>
            <a:off x="9832846" y="481242"/>
            <a:ext cx="168605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4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荣誉资质</a:t>
            </a:r>
            <a:endParaRPr kumimoji="1" lang="en-US" altLang="zh-CN" sz="24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3696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F288F1E0-8909-0AF8-3F71-183933B7BA82}"/>
              </a:ext>
            </a:extLst>
          </p:cNvPr>
          <p:cNvGrpSpPr/>
          <p:nvPr/>
        </p:nvGrpSpPr>
        <p:grpSpPr>
          <a:xfrm>
            <a:off x="4074790" y="2572730"/>
            <a:ext cx="2853850" cy="1998252"/>
            <a:chOff x="1061471" y="1918322"/>
            <a:chExt cx="2853850" cy="199825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F2A9DBA8-0B60-CE17-C411-46E326AC4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1471" y="1918322"/>
              <a:ext cx="2853850" cy="1998252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F765BE-9D20-9892-919F-24F16CC38817}"/>
                </a:ext>
              </a:extLst>
            </p:cNvPr>
            <p:cNvSpPr txBox="1"/>
            <p:nvPr/>
          </p:nvSpPr>
          <p:spPr>
            <a:xfrm>
              <a:off x="1173571" y="2462123"/>
              <a:ext cx="2629649" cy="7865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最美小区</a:t>
              </a:r>
              <a:endParaRPr kumimoji="0" lang="en-US" altLang="zh-CN" sz="2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20XX</a:t>
              </a: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年度大众媒体评选</a:t>
              </a:r>
              <a:endParaRPr kumimoji="0" lang="en-US" altLang="zh-CN" sz="16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1A179DD6-00EE-5CFA-A8CE-B6FA5DF37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DE19D4-1D74-CF2B-7023-818A901600BF}"/>
              </a:ext>
            </a:extLst>
          </p:cNvPr>
          <p:cNvSpPr txBox="1"/>
          <p:nvPr/>
        </p:nvSpPr>
        <p:spPr>
          <a:xfrm>
            <a:off x="2749551" y="450850"/>
            <a:ext cx="3524249" cy="5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dirty="0">
                <a:solidFill>
                  <a:schemeClr val="accent1">
                    <a:lumMod val="75000"/>
                  </a:schemeClr>
                </a:solidFill>
              </a:rPr>
              <a:t>www.51pptmoban.com</a:t>
            </a:r>
          </a:p>
        </p:txBody>
      </p:sp>
      <p:sp>
        <p:nvSpPr>
          <p:cNvPr id="247" name="iṥľíḑè">
            <a:extLst>
              <a:ext uri="{FF2B5EF4-FFF2-40B4-BE49-F238E27FC236}">
                <a16:creationId xmlns:a16="http://schemas.microsoft.com/office/drawing/2014/main" id="{CB7B97C6-B933-C4C6-BB35-0777110820A9}"/>
              </a:ext>
            </a:extLst>
          </p:cNvPr>
          <p:cNvSpPr/>
          <p:nvPr/>
        </p:nvSpPr>
        <p:spPr>
          <a:xfrm>
            <a:off x="9832846" y="481242"/>
            <a:ext cx="168605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4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荣誉资质</a:t>
            </a:r>
            <a:endParaRPr kumimoji="1" lang="en-US" altLang="zh-CN" sz="24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9E480D7-1C8B-2735-51D7-4B5AA49CAE92}"/>
              </a:ext>
            </a:extLst>
          </p:cNvPr>
          <p:cNvGrpSpPr/>
          <p:nvPr/>
        </p:nvGrpSpPr>
        <p:grpSpPr>
          <a:xfrm>
            <a:off x="677943" y="2171312"/>
            <a:ext cx="2853850" cy="1998252"/>
            <a:chOff x="1061471" y="1918322"/>
            <a:chExt cx="2853850" cy="199825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D3808AA-7DED-28D7-183A-53DE68009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1471" y="1918322"/>
              <a:ext cx="2853850" cy="199825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F8EFF1C-8932-7487-7233-3855C272D44A}"/>
                </a:ext>
              </a:extLst>
            </p:cNvPr>
            <p:cNvSpPr txBox="1"/>
            <p:nvPr/>
          </p:nvSpPr>
          <p:spPr>
            <a:xfrm>
              <a:off x="1173571" y="2462123"/>
              <a:ext cx="2629649" cy="7865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最美小区</a:t>
              </a:r>
              <a:endParaRPr kumimoji="0" lang="en-US" altLang="zh-CN" sz="2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20XX</a:t>
              </a: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年度大众媒体评选</a:t>
              </a:r>
              <a:endParaRPr kumimoji="0" lang="en-US" altLang="zh-CN" sz="16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98B42B-B9F0-EA2C-0D5B-AF0F1384896C}"/>
              </a:ext>
            </a:extLst>
          </p:cNvPr>
          <p:cNvGrpSpPr/>
          <p:nvPr/>
        </p:nvGrpSpPr>
        <p:grpSpPr>
          <a:xfrm>
            <a:off x="1975729" y="3451502"/>
            <a:ext cx="3287633" cy="2301985"/>
            <a:chOff x="1061471" y="1918322"/>
            <a:chExt cx="2853850" cy="199825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8072992-6126-9B51-39C1-E2FA295F9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1471" y="1918322"/>
              <a:ext cx="2853850" cy="199825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154524D-4D44-BAA7-E83B-01C06BF19922}"/>
                </a:ext>
              </a:extLst>
            </p:cNvPr>
            <p:cNvSpPr txBox="1"/>
            <p:nvPr/>
          </p:nvSpPr>
          <p:spPr>
            <a:xfrm>
              <a:off x="1173571" y="2462123"/>
              <a:ext cx="2629649" cy="7865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最美小区</a:t>
              </a:r>
              <a:endParaRPr kumimoji="0" lang="en-US" altLang="zh-CN" sz="2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20XX</a:t>
              </a: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年度大众媒体评选</a:t>
              </a:r>
              <a:endParaRPr kumimoji="0" lang="en-US" altLang="zh-CN" sz="16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2EE14F2-9F63-11B0-1568-A7C3BDF33903}"/>
              </a:ext>
            </a:extLst>
          </p:cNvPr>
          <p:cNvGrpSpPr/>
          <p:nvPr/>
        </p:nvGrpSpPr>
        <p:grpSpPr>
          <a:xfrm>
            <a:off x="7471637" y="2051638"/>
            <a:ext cx="4127500" cy="3407706"/>
            <a:chOff x="7471637" y="1823038"/>
            <a:chExt cx="4127500" cy="340770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7CEE4D3-BB6E-C6A9-9B93-4092189BA2B2}"/>
                </a:ext>
              </a:extLst>
            </p:cNvPr>
            <p:cNvSpPr txBox="1"/>
            <p:nvPr/>
          </p:nvSpPr>
          <p:spPr>
            <a:xfrm>
              <a:off x="7471637" y="2283591"/>
              <a:ext cx="4127500" cy="2947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b="0" i="0" dirty="0">
                  <a:effectLst/>
                  <a:latin typeface="+mn-ea"/>
                </a:rPr>
                <a:t>坐北朝南四大组团、超大尺度中心园林的“一核四区”布局</a:t>
              </a:r>
              <a:endParaRPr lang="en-US" altLang="zh-CN" sz="1600" b="0" i="0" dirty="0">
                <a:effectLst/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b="0" i="0" dirty="0">
                  <a:effectLst/>
                  <a:latin typeface="+mn-ea"/>
                </a:rPr>
                <a:t>幸福路与幸福南大道</a:t>
              </a:r>
              <a:r>
                <a:rPr lang="en-US" altLang="zh-CN" sz="1600" b="0" i="0" dirty="0">
                  <a:effectLst/>
                  <a:latin typeface="+mn-ea"/>
                </a:rPr>
                <a:t>8</a:t>
              </a:r>
              <a:r>
                <a:rPr lang="zh-CN" altLang="en-US" sz="1600" b="0" i="0" dirty="0">
                  <a:effectLst/>
                  <a:latin typeface="+mn-ea"/>
                </a:rPr>
                <a:t>条主干道交汇，</a:t>
              </a:r>
              <a:r>
                <a:rPr lang="en-US" altLang="zh-CN" sz="1600" b="0" i="0" dirty="0">
                  <a:effectLst/>
                  <a:latin typeface="+mn-ea"/>
                </a:rPr>
                <a:t>666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777</a:t>
              </a:r>
              <a:r>
                <a:rPr lang="zh-CN" altLang="en-US" sz="1600" b="0" i="0" dirty="0"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effectLst/>
                  <a:latin typeface="+mn-ea"/>
                </a:rPr>
                <a:t>888</a:t>
              </a:r>
              <a:r>
                <a:rPr lang="zh-CN" altLang="en-US" sz="1600" b="0" i="0" dirty="0">
                  <a:effectLst/>
                  <a:latin typeface="+mn-ea"/>
                </a:rPr>
                <a:t>等十余条公交贯穿全城</a:t>
              </a:r>
              <a:endParaRPr lang="en-US" altLang="zh-CN" sz="1600" b="0" i="0" dirty="0">
                <a:effectLst/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b="0" i="0" dirty="0">
                  <a:effectLst/>
                  <a:latin typeface="+mn-ea"/>
                </a:rPr>
                <a:t>幸福大桥桥头堡，临近市区，连接幸福区</a:t>
              </a:r>
              <a:endParaRPr lang="en-US" altLang="zh-CN" sz="1600" b="0" i="0" dirty="0">
                <a:effectLst/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b="0" i="0" dirty="0">
                  <a:effectLst/>
                  <a:latin typeface="+mn-ea"/>
                </a:rPr>
                <a:t>市民公园、幸福广场、会展中心、国际体育中心、购物中心、医院、大学城，亚洲第一高摩天轮，休闲娱乐、工作生活、金融教育等配套应有尽有</a:t>
              </a:r>
              <a:endParaRPr lang="zh-CN" altLang="en-US" sz="1600" dirty="0">
                <a:latin typeface="+mn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849C28-52A5-E3F2-1A7B-74318A17BA5A}"/>
                </a:ext>
              </a:extLst>
            </p:cNvPr>
            <p:cNvSpPr txBox="1"/>
            <p:nvPr/>
          </p:nvSpPr>
          <p:spPr>
            <a:xfrm>
              <a:off x="7471637" y="182303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4441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A179DD6-00EE-5CFA-A8CE-B6FA5DF37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DE19D4-1D74-CF2B-7023-818A901600BF}"/>
              </a:ext>
            </a:extLst>
          </p:cNvPr>
          <p:cNvSpPr txBox="1"/>
          <p:nvPr/>
        </p:nvSpPr>
        <p:spPr>
          <a:xfrm>
            <a:off x="2749551" y="450850"/>
            <a:ext cx="3524249" cy="5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dirty="0">
                <a:solidFill>
                  <a:schemeClr val="accent1">
                    <a:lumMod val="75000"/>
                  </a:schemeClr>
                </a:solidFill>
              </a:rPr>
              <a:t>www.51pptmoban.com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6B4F90-8E8D-D21B-4A19-80ECCB3290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7320" y="0"/>
            <a:ext cx="3154680" cy="68580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43D896-7ACB-DC4C-AF47-A22CAF4F7932}"/>
              </a:ext>
            </a:extLst>
          </p:cNvPr>
          <p:cNvGrpSpPr/>
          <p:nvPr/>
        </p:nvGrpSpPr>
        <p:grpSpPr>
          <a:xfrm>
            <a:off x="571501" y="1802054"/>
            <a:ext cx="3835275" cy="3608616"/>
            <a:chOff x="571501" y="1802054"/>
            <a:chExt cx="3835275" cy="3608616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08697FCD-59EB-D54D-2239-CCD7960BCC46}"/>
                </a:ext>
              </a:extLst>
            </p:cNvPr>
            <p:cNvSpPr/>
            <p:nvPr/>
          </p:nvSpPr>
          <p:spPr>
            <a:xfrm>
              <a:off x="660401" y="1802054"/>
              <a:ext cx="3746375" cy="2338145"/>
            </a:xfrm>
            <a:prstGeom prst="round2Diag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6B69AC9-F925-BA44-7E4E-1F8EA81EE4C1}"/>
                </a:ext>
              </a:extLst>
            </p:cNvPr>
            <p:cNvGrpSpPr/>
            <p:nvPr/>
          </p:nvGrpSpPr>
          <p:grpSpPr>
            <a:xfrm>
              <a:off x="571501" y="4331776"/>
              <a:ext cx="3746375" cy="1078894"/>
              <a:chOff x="571501" y="4331776"/>
              <a:chExt cx="3746375" cy="1078894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8ACE521-9302-EF48-8119-D5B4973DF634}"/>
                  </a:ext>
                </a:extLst>
              </p:cNvPr>
              <p:cNvSpPr txBox="1"/>
              <p:nvPr/>
            </p:nvSpPr>
            <p:spPr>
              <a:xfrm>
                <a:off x="571501" y="4704130"/>
                <a:ext cx="3746375" cy="7065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b="0" i="0" dirty="0">
                    <a:effectLst/>
                    <a:latin typeface="+mn-ea"/>
                  </a:rPr>
                  <a:t>幸福路与幸福南大道</a:t>
                </a:r>
                <a:r>
                  <a:rPr lang="en-US" altLang="zh-CN" sz="1600" b="0" i="0" dirty="0">
                    <a:effectLst/>
                    <a:latin typeface="+mn-ea"/>
                  </a:rPr>
                  <a:t>8</a:t>
                </a:r>
                <a:r>
                  <a:rPr lang="zh-CN" altLang="en-US" sz="1600" b="0" i="0" dirty="0">
                    <a:effectLst/>
                    <a:latin typeface="+mn-ea"/>
                  </a:rPr>
                  <a:t>条主干道交汇，</a:t>
                </a:r>
                <a:r>
                  <a:rPr lang="en-US" altLang="zh-CN" sz="1600" b="0" i="0" dirty="0">
                    <a:effectLst/>
                    <a:latin typeface="+mn-ea"/>
                  </a:rPr>
                  <a:t>666</a:t>
                </a:r>
                <a:r>
                  <a:rPr lang="zh-CN" altLang="en-US" sz="1600" b="0" i="0" dirty="0">
                    <a:effectLst/>
                    <a:latin typeface="+mn-ea"/>
                  </a:rPr>
                  <a:t>、</a:t>
                </a:r>
                <a:r>
                  <a:rPr lang="en-US" altLang="zh-CN" sz="1600" b="0" i="0" dirty="0">
                    <a:effectLst/>
                    <a:latin typeface="+mn-ea"/>
                  </a:rPr>
                  <a:t>777</a:t>
                </a:r>
                <a:r>
                  <a:rPr lang="zh-CN" altLang="en-US" sz="1600" b="0" i="0" dirty="0">
                    <a:effectLst/>
                    <a:latin typeface="+mn-ea"/>
                  </a:rPr>
                  <a:t>、</a:t>
                </a:r>
                <a:r>
                  <a:rPr lang="en-US" altLang="zh-CN" sz="1600" b="0" i="0" dirty="0">
                    <a:effectLst/>
                    <a:latin typeface="+mn-ea"/>
                  </a:rPr>
                  <a:t>888</a:t>
                </a:r>
                <a:r>
                  <a:rPr lang="zh-CN" altLang="en-US" sz="1600" b="0" i="0" dirty="0">
                    <a:effectLst/>
                    <a:latin typeface="+mn-ea"/>
                  </a:rPr>
                  <a:t>等十余条公交贯穿全城</a:t>
                </a:r>
                <a:endParaRPr lang="zh-CN" altLang="en-US" sz="1600" dirty="0">
                  <a:latin typeface="+mn-ea"/>
                </a:endParaRPr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9358B564-6220-FEC3-736B-5E64C28706A9}"/>
                  </a:ext>
                </a:extLst>
              </p:cNvPr>
              <p:cNvGrpSpPr/>
              <p:nvPr/>
            </p:nvGrpSpPr>
            <p:grpSpPr>
              <a:xfrm>
                <a:off x="571501" y="4331776"/>
                <a:ext cx="1569660" cy="369332"/>
                <a:chOff x="571501" y="4331776"/>
                <a:chExt cx="1569660" cy="369332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2F09A899-BCE6-9127-3F9F-B93F007663BE}"/>
                    </a:ext>
                  </a:extLst>
                </p:cNvPr>
                <p:cNvCxnSpPr/>
                <p:nvPr/>
              </p:nvCxnSpPr>
              <p:spPr>
                <a:xfrm>
                  <a:off x="660401" y="4688068"/>
                  <a:ext cx="1346199" cy="0"/>
                </a:xfrm>
                <a:prstGeom prst="line">
                  <a:avLst/>
                </a:prstGeom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075E2D78-326F-5E09-1714-39AB11E97E52}"/>
                    </a:ext>
                  </a:extLst>
                </p:cNvPr>
                <p:cNvSpPr txBox="1"/>
                <p:nvPr/>
              </p:nvSpPr>
              <p:spPr>
                <a:xfrm>
                  <a:off x="571501" y="4331776"/>
                  <a:ext cx="1569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accent4">
                          <a:lumMod val="50000"/>
                        </a:schemeClr>
                      </a:solidFill>
                      <a:latin typeface="+mj-ea"/>
                      <a:ea typeface="+mj-ea"/>
                    </a:rPr>
                    <a:t>请输入小标题</a:t>
                  </a:r>
                </a:p>
              </p:txBody>
            </p:sp>
          </p:grp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6A97B15-BF75-3FBE-EAFE-CDC2FA5EA012}"/>
              </a:ext>
            </a:extLst>
          </p:cNvPr>
          <p:cNvGrpSpPr/>
          <p:nvPr/>
        </p:nvGrpSpPr>
        <p:grpSpPr>
          <a:xfrm>
            <a:off x="4495924" y="1802055"/>
            <a:ext cx="3835276" cy="3608615"/>
            <a:chOff x="4495924" y="1802055"/>
            <a:chExt cx="3835276" cy="3608615"/>
          </a:xfrm>
        </p:grpSpPr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39A472CF-9624-6EF3-B3C1-522B4EE0CE86}"/>
                </a:ext>
              </a:extLst>
            </p:cNvPr>
            <p:cNvSpPr/>
            <p:nvPr/>
          </p:nvSpPr>
          <p:spPr>
            <a:xfrm>
              <a:off x="4584825" y="1802055"/>
              <a:ext cx="3746375" cy="2338145"/>
            </a:xfrm>
            <a:prstGeom prst="round2DiagRect">
              <a:avLst>
                <a:gd name="adj1" fmla="val 0"/>
                <a:gd name="adj2" fmla="val 19554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752566B-9FEC-9147-8D54-911608817503}"/>
                </a:ext>
              </a:extLst>
            </p:cNvPr>
            <p:cNvGrpSpPr/>
            <p:nvPr/>
          </p:nvGrpSpPr>
          <p:grpSpPr>
            <a:xfrm>
              <a:off x="4495924" y="4318736"/>
              <a:ext cx="3746375" cy="1091934"/>
              <a:chOff x="4495924" y="4318736"/>
              <a:chExt cx="3746375" cy="1091934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6328602-8639-6740-91E9-C4B4036770B7}"/>
                  </a:ext>
                </a:extLst>
              </p:cNvPr>
              <p:cNvSpPr txBox="1"/>
              <p:nvPr/>
            </p:nvSpPr>
            <p:spPr>
              <a:xfrm>
                <a:off x="4495924" y="4704130"/>
                <a:ext cx="3746375" cy="7065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b="0" i="0" dirty="0">
                    <a:effectLst/>
                    <a:latin typeface="+mn-ea"/>
                  </a:rPr>
                  <a:t>坐北朝南四大组团、超大尺度中心园林的“一核四区”布局</a:t>
                </a:r>
                <a:endParaRPr lang="en-US" altLang="zh-CN" sz="1600" b="0" i="0" dirty="0">
                  <a:effectLst/>
                  <a:latin typeface="+mn-ea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3A590E82-8ADA-B714-B169-03311A62BDB7}"/>
                  </a:ext>
                </a:extLst>
              </p:cNvPr>
              <p:cNvGrpSpPr/>
              <p:nvPr/>
            </p:nvGrpSpPr>
            <p:grpSpPr>
              <a:xfrm>
                <a:off x="4495924" y="4318736"/>
                <a:ext cx="1569660" cy="369332"/>
                <a:chOff x="571501" y="4331776"/>
                <a:chExt cx="1569660" cy="369332"/>
              </a:xfrm>
            </p:grpSpPr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id="{BFA4D650-F99C-7F7E-114F-718C632BDE07}"/>
                    </a:ext>
                  </a:extLst>
                </p:cNvPr>
                <p:cNvCxnSpPr/>
                <p:nvPr/>
              </p:nvCxnSpPr>
              <p:spPr>
                <a:xfrm>
                  <a:off x="660401" y="4688068"/>
                  <a:ext cx="1346199" cy="0"/>
                </a:xfrm>
                <a:prstGeom prst="line">
                  <a:avLst/>
                </a:prstGeom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437DCCBF-723B-A44F-A84A-8E2DB396C38E}"/>
                    </a:ext>
                  </a:extLst>
                </p:cNvPr>
                <p:cNvSpPr txBox="1"/>
                <p:nvPr/>
              </p:nvSpPr>
              <p:spPr>
                <a:xfrm>
                  <a:off x="571501" y="4331776"/>
                  <a:ext cx="1569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accent4">
                          <a:lumMod val="50000"/>
                        </a:schemeClr>
                      </a:solidFill>
                      <a:latin typeface="+mj-ea"/>
                      <a:ea typeface="+mj-ea"/>
                    </a:rPr>
                    <a:t>请输入小标题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82323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A84F0CB3-28AF-5394-B68C-71810E70A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美化绿化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9EB09D7-B081-B29D-444E-64E43D170C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——</a:t>
            </a:r>
            <a:r>
              <a:rPr lang="zh-CN" altLang="en-US" dirty="0"/>
              <a:t>绿树成荫鸟语花香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0EB3862-BAEA-658D-36FC-C4AF1BA5BA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13484127-D24F-958A-0BCF-5E11491820B3}"/>
              </a:ext>
            </a:extLst>
          </p:cNvPr>
          <p:cNvSpPr/>
          <p:nvPr/>
        </p:nvSpPr>
        <p:spPr>
          <a:xfrm>
            <a:off x="6096000" y="0"/>
            <a:ext cx="6094413" cy="6297613"/>
          </a:xfrm>
          <a:prstGeom prst="teardrop">
            <a:avLst/>
          </a:pr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4169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7640A2-298A-DDC6-7945-9181AFC589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72A1F05-01CA-8B14-CECE-6A46D8E61F48}"/>
              </a:ext>
            </a:extLst>
          </p:cNvPr>
          <p:cNvGrpSpPr/>
          <p:nvPr/>
        </p:nvGrpSpPr>
        <p:grpSpPr>
          <a:xfrm>
            <a:off x="0" y="596900"/>
            <a:ext cx="3860800" cy="2832100"/>
            <a:chOff x="0" y="596900"/>
            <a:chExt cx="3860800" cy="283210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DC39B6D2-C9FB-0919-08C6-F8D04E6E2601}"/>
                </a:ext>
              </a:extLst>
            </p:cNvPr>
            <p:cNvSpPr/>
            <p:nvPr/>
          </p:nvSpPr>
          <p:spPr>
            <a:xfrm>
              <a:off x="0" y="596900"/>
              <a:ext cx="3860800" cy="28321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22DF071-BC49-4B51-4AB6-6D5C4FBA70A8}"/>
                </a:ext>
              </a:extLst>
            </p:cNvPr>
            <p:cNvSpPr txBox="1"/>
            <p:nvPr/>
          </p:nvSpPr>
          <p:spPr>
            <a:xfrm>
              <a:off x="844548" y="782517"/>
              <a:ext cx="2857502" cy="24608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+mn-ea"/>
                </a:rPr>
                <a:t>坐北朝南四大组团、超大尺度中心园林的“一核四区”布局；幸福路与幸福南大道</a:t>
              </a:r>
              <a:r>
                <a:rPr lang="en-US" altLang="zh-CN" sz="1600" b="0" i="0" dirty="0">
                  <a:solidFill>
                    <a:schemeClr val="bg1"/>
                  </a:solidFill>
                  <a:effectLst/>
                  <a:latin typeface="+mn-ea"/>
                </a:rPr>
                <a:t>8</a:t>
              </a: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+mn-ea"/>
                </a:rPr>
                <a:t>条主干道交汇，</a:t>
              </a:r>
              <a:r>
                <a:rPr lang="en-US" altLang="zh-CN" sz="1600" b="0" i="0" dirty="0">
                  <a:solidFill>
                    <a:schemeClr val="bg1"/>
                  </a:solidFill>
                  <a:effectLst/>
                  <a:latin typeface="+mn-ea"/>
                </a:rPr>
                <a:t>666</a:t>
              </a: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solidFill>
                    <a:schemeClr val="bg1"/>
                  </a:solidFill>
                  <a:effectLst/>
                  <a:latin typeface="+mn-ea"/>
                </a:rPr>
                <a:t>777</a:t>
              </a: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+mn-ea"/>
                </a:rPr>
                <a:t>、</a:t>
              </a:r>
              <a:r>
                <a:rPr lang="en-US" altLang="zh-CN" sz="1600" b="0" i="0" dirty="0">
                  <a:solidFill>
                    <a:schemeClr val="bg1"/>
                  </a:solidFill>
                  <a:effectLst/>
                  <a:latin typeface="+mn-ea"/>
                </a:rPr>
                <a:t>888</a:t>
              </a: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+mn-ea"/>
                </a:rPr>
                <a:t>等十余条公交贯穿全城</a:t>
              </a:r>
              <a:endParaRPr lang="en-US" altLang="zh-CN" sz="1600" b="0" i="0" dirty="0">
                <a:solidFill>
                  <a:schemeClr val="bg1"/>
                </a:solidFill>
                <a:effectLst/>
                <a:latin typeface="+mn-ea"/>
              </a:endParaRPr>
            </a:p>
            <a:p>
              <a: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+mn-ea"/>
                </a:rPr>
                <a:t>幸福大桥桥头堡，临近市区，连接幸福中心区</a:t>
              </a:r>
              <a:endParaRPr lang="en-US" altLang="zh-CN" sz="1600" b="0" i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1779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Office主题 51PPT模板网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自定义 7">
      <a:majorFont>
        <a:latin typeface="Arial"/>
        <a:ea typeface="思源宋体 CN Heavy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PresentationDefault</Template>
  <TotalTime>796</TotalTime>
  <Words>748</Words>
  <Application>Microsoft Office PowerPoint</Application>
  <PresentationFormat>宽屏</PresentationFormat>
  <Paragraphs>123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OPPOSans H</vt:lpstr>
      <vt:lpstr>OPPOSans M</vt:lpstr>
      <vt:lpstr>阿里巴巴普惠体 2.0 55 Regular</vt:lpstr>
      <vt:lpstr>阿里巴巴普惠体 2.0 65 Medium</vt:lpstr>
      <vt:lpstr>等线</vt:lpstr>
      <vt:lpstr>思源黑体 CN Normal</vt:lpstr>
      <vt:lpstr>思源宋体 CN Heavy</vt:lpstr>
      <vt:lpstr>Arial</vt:lpstr>
      <vt:lpstr>Wingdings</vt:lpstr>
      <vt:lpstr>Office主题 51PPT模板网</vt:lpstr>
      <vt:lpstr>绿色清新风</vt:lpstr>
      <vt:lpstr>PowerPoint 演示文稿</vt:lpstr>
      <vt:lpstr>发展历程</vt:lpstr>
      <vt:lpstr>发展历程</vt:lpstr>
      <vt:lpstr>发展历程</vt:lpstr>
      <vt:lpstr>发展历程</vt:lpstr>
      <vt:lpstr>发展历程</vt:lpstr>
      <vt:lpstr>美化绿化</vt:lpstr>
      <vt:lpstr>PowerPoint 演示文稿</vt:lpstr>
      <vt:lpstr>美化绿化</vt:lpstr>
      <vt:lpstr>幸福家园</vt:lpstr>
      <vt:lpstr>幸福家园</vt:lpstr>
      <vt:lpstr>幸福家园</vt:lpstr>
      <vt:lpstr>幸福家园</vt:lpstr>
      <vt:lpstr>谢谢支持！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绿色清新几何风小区介绍ppt模板</dc:title>
  <dc:creator>蓝色贝雷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39</cp:revision>
  <dcterms:created xsi:type="dcterms:W3CDTF">2021-10-26T10:37:55Z</dcterms:created>
  <dcterms:modified xsi:type="dcterms:W3CDTF">2023-07-16T10:22:38Z</dcterms:modified>
</cp:coreProperties>
</file>