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4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8" r:id="rId2"/>
    <p:sldId id="279" r:id="rId3"/>
    <p:sldId id="280" r:id="rId4"/>
    <p:sldId id="285" r:id="rId5"/>
    <p:sldId id="286" r:id="rId6"/>
    <p:sldId id="281" r:id="rId7"/>
    <p:sldId id="287" r:id="rId8"/>
    <p:sldId id="288" r:id="rId9"/>
    <p:sldId id="289" r:id="rId10"/>
    <p:sldId id="282" r:id="rId11"/>
    <p:sldId id="290" r:id="rId12"/>
    <p:sldId id="291" r:id="rId13"/>
    <p:sldId id="292" r:id="rId14"/>
    <p:sldId id="283" r:id="rId15"/>
    <p:sldId id="293" r:id="rId16"/>
    <p:sldId id="294" r:id="rId17"/>
    <p:sldId id="295" r:id="rId18"/>
    <p:sldId id="277" r:id="rId19"/>
    <p:sldId id="1126" r:id="rId20"/>
    <p:sldId id="200757849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15" autoAdjust="0"/>
    <p:restoredTop sz="94590" autoAdjust="0"/>
  </p:normalViewPr>
  <p:slideViewPr>
    <p:cSldViewPr snapToGrid="0" showGuides="1">
      <p:cViewPr varScale="1">
        <p:scale>
          <a:sx n="66" d="100"/>
          <a:sy n="66" d="100"/>
        </p:scale>
        <p:origin x="72" y="10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r>
              <a:rPr lang="en-US" altLang="zh-CN" sz="1400" b="0" dirty="0">
                <a:solidFill>
                  <a:schemeClr val="tx1"/>
                </a:solidFill>
                <a:effectLst/>
                <a:latin typeface="+mn-ea"/>
                <a:ea typeface="+mn-ea"/>
              </a:rPr>
              <a:t>20XX</a:t>
            </a:r>
            <a:r>
              <a:rPr lang="zh-CN" altLang="zh-CN" sz="1400" b="0" dirty="0">
                <a:solidFill>
                  <a:schemeClr val="tx1"/>
                </a:solidFill>
                <a:effectLst/>
                <a:latin typeface="+mn-ea"/>
                <a:ea typeface="+mn-ea"/>
              </a:rPr>
              <a:t>年</a:t>
            </a:r>
            <a:r>
              <a:rPr lang="zh-CN" altLang="en-US" sz="1400" b="0" dirty="0">
                <a:solidFill>
                  <a:schemeClr val="tx1"/>
                </a:solidFill>
                <a:effectLst/>
                <a:latin typeface="+mn-ea"/>
                <a:ea typeface="+mn-ea"/>
              </a:rPr>
              <a:t>第</a:t>
            </a:r>
            <a:r>
              <a:rPr lang="en-US" altLang="zh-CN" sz="1400" b="0" baseline="0" dirty="0">
                <a:solidFill>
                  <a:schemeClr val="tx1"/>
                </a:solidFill>
                <a:effectLst/>
                <a:latin typeface="+mn-ea"/>
                <a:ea typeface="+mn-ea"/>
              </a:rPr>
              <a:t>X</a:t>
            </a:r>
            <a:r>
              <a:rPr lang="zh-CN" altLang="en-US" sz="1400" b="0" baseline="0" dirty="0">
                <a:solidFill>
                  <a:schemeClr val="tx1"/>
                </a:solidFill>
                <a:effectLst/>
                <a:latin typeface="+mn-ea"/>
                <a:ea typeface="+mn-ea"/>
              </a:rPr>
              <a:t>周</a:t>
            </a:r>
            <a:r>
              <a:rPr lang="zh-CN" altLang="zh-CN" sz="1400" b="0" dirty="0">
                <a:solidFill>
                  <a:schemeClr val="tx1"/>
                </a:solidFill>
                <a:effectLst/>
                <a:latin typeface="+mn-ea"/>
                <a:ea typeface="+mn-ea"/>
              </a:rPr>
              <a:t>销售额和销售量走势</a:t>
            </a:r>
            <a:r>
              <a:rPr lang="zh-CN" altLang="en-US" sz="1400" b="0" dirty="0">
                <a:solidFill>
                  <a:schemeClr val="tx1"/>
                </a:solidFill>
                <a:effectLst/>
                <a:latin typeface="+mn-ea"/>
                <a:ea typeface="+mn-ea"/>
              </a:rPr>
              <a:t>图</a:t>
            </a:r>
            <a:endParaRPr lang="zh-CN" altLang="zh-CN" sz="1400" b="0" dirty="0">
              <a:solidFill>
                <a:schemeClr val="tx1"/>
              </a:solidFill>
              <a:effectLst/>
              <a:latin typeface="+mn-ea"/>
              <a:ea typeface="+mn-ea"/>
            </a:endParaRPr>
          </a:p>
        </c:rich>
      </c:tx>
      <c:layout>
        <c:manualLayout>
          <c:xMode val="edge"/>
          <c:yMode val="edge"/>
          <c:x val="0.27744255815477653"/>
          <c:y val="8.136458043730683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5.4004840062206398E-2"/>
          <c:y val="0.17705198002130562"/>
          <c:w val="0.8903111219068105"/>
          <c:h val="0.733985802159850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销售额（万元）</c:v>
                </c:pt>
              </c:strCache>
            </c:strRef>
          </c:tx>
          <c:spPr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40000"/>
                  </a:schemeClr>
                </a:gs>
                <a:gs pos="0">
                  <a:schemeClr val="accent2">
                    <a:lumMod val="60000"/>
                    <a:lumOff val="40000"/>
                    <a:alpha val="3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solidFill>
                <a:schemeClr val="tx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j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星期一</c:v>
                </c:pt>
                <c:pt idx="1">
                  <c:v>星期二</c:v>
                </c:pt>
                <c:pt idx="2">
                  <c:v>星期三</c:v>
                </c:pt>
                <c:pt idx="3">
                  <c:v>星期四</c:v>
                </c:pt>
                <c:pt idx="4">
                  <c:v>星期五</c:v>
                </c:pt>
                <c:pt idx="5">
                  <c:v>星期六</c:v>
                </c:pt>
                <c:pt idx="6">
                  <c:v>星期日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110</c:v>
                </c:pt>
                <c:pt idx="1">
                  <c:v>140</c:v>
                </c:pt>
                <c:pt idx="2">
                  <c:v>135</c:v>
                </c:pt>
                <c:pt idx="3">
                  <c:v>125</c:v>
                </c:pt>
                <c:pt idx="4">
                  <c:v>150</c:v>
                </c:pt>
                <c:pt idx="5">
                  <c:v>180</c:v>
                </c:pt>
                <c:pt idx="6">
                  <c:v>160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F5-4ABA-A7A6-8F44C7992C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858800959"/>
        <c:axId val="1001270927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订单量（万单）</c:v>
                </c:pt>
              </c:strCache>
            </c:strRef>
          </c:tx>
          <c:spPr>
            <a:ln w="1270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  <a:effectLst/>
            </c:spPr>
          </c:marker>
          <c:dLbls>
            <c:dLbl>
              <c:idx val="4"/>
              <c:layout>
                <c:manualLayout>
                  <c:x val="-4.3380414566759389E-2"/>
                  <c:y val="-5.0530045507867369E-2"/>
                </c:manualLayout>
              </c:layout>
              <c:tx>
                <c:rich>
                  <a:bodyPr/>
                  <a:lstStyle/>
                  <a:p>
                    <a:fld id="{2180AA3C-A386-4239-8AD5-80A86115FD7D}" type="VALUE">
                      <a:rPr lang="en-US" altLang="zh-CN">
                        <a:ea typeface="微软雅黑" panose="020B0503020204020204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7F5-4ABA-A7A6-8F44C7992C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j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星期一</c:v>
                </c:pt>
                <c:pt idx="1">
                  <c:v>星期二</c:v>
                </c:pt>
                <c:pt idx="2">
                  <c:v>星期三</c:v>
                </c:pt>
                <c:pt idx="3">
                  <c:v>星期四</c:v>
                </c:pt>
                <c:pt idx="4">
                  <c:v>星期五</c:v>
                </c:pt>
                <c:pt idx="5">
                  <c:v>星期六</c:v>
                </c:pt>
                <c:pt idx="6">
                  <c:v>星期日</c:v>
                </c:pt>
              </c:strCache>
            </c:strRef>
          </c:cat>
          <c:val>
            <c:numRef>
              <c:f>Sheet1!$C$2:$C$8</c:f>
              <c:numCache>
                <c:formatCode>_ * #,##0.0_ ;_ * \-#,##0.0_ ;_ * "-"??_ ;_ @_ </c:formatCode>
                <c:ptCount val="7"/>
                <c:pt idx="0">
                  <c:v>1.8</c:v>
                </c:pt>
                <c:pt idx="1">
                  <c:v>2.4</c:v>
                </c:pt>
                <c:pt idx="2">
                  <c:v>2.2000000000000002</c:v>
                </c:pt>
                <c:pt idx="3">
                  <c:v>2</c:v>
                </c:pt>
                <c:pt idx="4">
                  <c:v>3.5</c:v>
                </c:pt>
                <c:pt idx="5">
                  <c:v>4.3</c:v>
                </c:pt>
                <c:pt idx="6">
                  <c:v>3.8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97F5-4ABA-A7A6-8F44C7992C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9205999"/>
        <c:axId val="1001279567"/>
      </c:lineChart>
      <c:catAx>
        <c:axId val="858800959"/>
        <c:scaling>
          <c:orientation val="minMax"/>
        </c:scaling>
        <c:delete val="0"/>
        <c:axPos val="b"/>
        <c:majorGridlines>
          <c:spPr>
            <a:ln w="3175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round/>
            </a:ln>
            <a:effectLst/>
          </c:spPr>
        </c:majorGridlines>
        <c:numFmt formatCode="mm&quot;月&quot;dd&quot;日&quot;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01270927"/>
        <c:crosses val="autoZero"/>
        <c:auto val="1"/>
        <c:lblAlgn val="ctr"/>
        <c:lblOffset val="100"/>
        <c:noMultiLvlLbl val="0"/>
      </c:catAx>
      <c:valAx>
        <c:axId val="1001270927"/>
        <c:scaling>
          <c:orientation val="minMax"/>
          <c:max val="250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ea"/>
                <a:ea typeface="+mn-ea"/>
                <a:cs typeface="+mn-cs"/>
              </a:defRPr>
            </a:pPr>
            <a:endParaRPr lang="zh-CN"/>
          </a:p>
        </c:txPr>
        <c:crossAx val="858800959"/>
        <c:crosses val="autoZero"/>
        <c:crossBetween val="between"/>
      </c:valAx>
      <c:valAx>
        <c:axId val="1001279567"/>
        <c:scaling>
          <c:orientation val="minMax"/>
          <c:max val="5.5"/>
          <c:min val="-5.5"/>
        </c:scaling>
        <c:delete val="0"/>
        <c:axPos val="r"/>
        <c:numFmt formatCode="_ * #,##0.0_ ;_ * \-#,##0.0_ ;_ * &quot;-&quot;??_ ;_ @_ 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ln>
                  <a:noFill/>
                </a:ln>
                <a:noFill/>
                <a:latin typeface="+mn-ea"/>
                <a:ea typeface="+mn-ea"/>
                <a:cs typeface="+mn-cs"/>
              </a:defRPr>
            </a:pPr>
            <a:endParaRPr lang="zh-CN"/>
          </a:p>
        </c:txPr>
        <c:crossAx val="779205999"/>
        <c:crosses val="max"/>
        <c:crossBetween val="between"/>
      </c:valAx>
      <c:catAx>
        <c:axId val="77920599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0127956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0178116348427503"/>
          <c:y val="9.4347451341979194E-2"/>
          <c:w val="0.40010291361032496"/>
          <c:h val="4.89515438370065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068802662350706E-2"/>
          <c:y val="8.3262259428988974E-2"/>
          <c:w val="0.95405046764460322"/>
          <c:h val="0.651736676697474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40000"/>
                  </a:schemeClr>
                </a:gs>
                <a:gs pos="25000">
                  <a:schemeClr val="accent2">
                    <a:lumMod val="60000"/>
                    <a:lumOff val="40000"/>
                    <a:alpha val="30000"/>
                  </a:schemeClr>
                </a:gs>
              </a:gsLst>
              <a:lin ang="16200000" scaled="1"/>
              <a:tileRect/>
            </a:gradFill>
            <a:ln w="3175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其他城市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80</c:v>
                </c:pt>
                <c:pt idx="1">
                  <c:v>60</c:v>
                </c:pt>
                <c:pt idx="2">
                  <c:v>40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B0-482D-9BF6-04B6290816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1477623472"/>
        <c:axId val="1477626712"/>
      </c:barChart>
      <c:catAx>
        <c:axId val="1477623472"/>
        <c:scaling>
          <c:orientation val="minMax"/>
        </c:scaling>
        <c:delete val="0"/>
        <c:axPos val="b"/>
        <c:majorGridlines>
          <c:spPr>
            <a:ln w="3175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77626712"/>
        <c:crosses val="autoZero"/>
        <c:auto val="1"/>
        <c:lblAlgn val="ctr"/>
        <c:lblOffset val="100"/>
        <c:noMultiLvlLbl val="0"/>
      </c:catAx>
      <c:valAx>
        <c:axId val="1477626712"/>
        <c:scaling>
          <c:orientation val="minMax"/>
        </c:scaling>
        <c:delete val="1"/>
        <c:axPos val="l"/>
        <c:majorGridlines>
          <c:spPr>
            <a:ln w="3175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477623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r>
              <a:rPr lang="en-US" altLang="zh-CN" sz="1400" b="0" dirty="0">
                <a:solidFill>
                  <a:schemeClr val="tx1"/>
                </a:solidFill>
                <a:effectLst/>
                <a:latin typeface="+mn-ea"/>
                <a:ea typeface="+mn-ea"/>
              </a:rPr>
              <a:t>20XX</a:t>
            </a:r>
            <a:r>
              <a:rPr lang="zh-CN" altLang="zh-CN" sz="1400" b="0" dirty="0">
                <a:solidFill>
                  <a:schemeClr val="tx1"/>
                </a:solidFill>
                <a:effectLst/>
                <a:latin typeface="+mn-ea"/>
                <a:ea typeface="+mn-ea"/>
              </a:rPr>
              <a:t>年</a:t>
            </a:r>
            <a:r>
              <a:rPr lang="zh-CN" altLang="en-US" sz="1400" b="0" dirty="0">
                <a:solidFill>
                  <a:schemeClr val="tx1"/>
                </a:solidFill>
                <a:effectLst/>
                <a:latin typeface="+mn-ea"/>
                <a:ea typeface="+mn-ea"/>
              </a:rPr>
              <a:t>第</a:t>
            </a:r>
            <a:r>
              <a:rPr lang="en-US" altLang="zh-CN" sz="1400" b="0" baseline="0" dirty="0">
                <a:solidFill>
                  <a:schemeClr val="tx1"/>
                </a:solidFill>
                <a:effectLst/>
                <a:latin typeface="+mn-ea"/>
                <a:ea typeface="+mn-ea"/>
              </a:rPr>
              <a:t>X</a:t>
            </a:r>
            <a:r>
              <a:rPr lang="zh-CN" altLang="en-US" sz="1400" b="0" baseline="0" dirty="0">
                <a:solidFill>
                  <a:schemeClr val="tx1"/>
                </a:solidFill>
                <a:effectLst/>
                <a:latin typeface="+mn-ea"/>
                <a:ea typeface="+mn-ea"/>
              </a:rPr>
              <a:t>周</a:t>
            </a:r>
            <a:r>
              <a:rPr lang="en-US" altLang="zh-CN" sz="1400" b="0" baseline="0" dirty="0" err="1">
                <a:solidFill>
                  <a:schemeClr val="tx1"/>
                </a:solidFill>
                <a:effectLst/>
                <a:latin typeface="+mn-ea"/>
                <a:ea typeface="+mn-ea"/>
              </a:rPr>
              <a:t>sku</a:t>
            </a:r>
            <a:r>
              <a:rPr lang="zh-CN" altLang="zh-CN" sz="1400" b="0" dirty="0">
                <a:solidFill>
                  <a:schemeClr val="tx1"/>
                </a:solidFill>
                <a:effectLst/>
                <a:latin typeface="+mn-ea"/>
                <a:ea typeface="+mn-ea"/>
              </a:rPr>
              <a:t>销售额</a:t>
            </a:r>
            <a:r>
              <a:rPr lang="zh-CN" altLang="en-US" sz="1400" b="0" dirty="0">
                <a:solidFill>
                  <a:schemeClr val="tx1"/>
                </a:solidFill>
                <a:effectLst/>
                <a:latin typeface="+mn-ea"/>
                <a:ea typeface="+mn-ea"/>
              </a:rPr>
              <a:t>排名</a:t>
            </a:r>
            <a:endParaRPr lang="zh-CN" altLang="zh-CN" sz="1400" b="0" dirty="0">
              <a:solidFill>
                <a:schemeClr val="tx1"/>
              </a:solidFill>
              <a:effectLst/>
              <a:latin typeface="+mn-ea"/>
              <a:ea typeface="+mn-ea"/>
            </a:endParaRPr>
          </a:p>
        </c:rich>
      </c:tx>
      <c:layout>
        <c:manualLayout>
          <c:xMode val="edge"/>
          <c:yMode val="edge"/>
          <c:x val="0.36715392366256611"/>
          <c:y val="1.36491341918527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2308915573545546E-2"/>
          <c:y val="0.16240961288407968"/>
          <c:w val="0.90228021570297079"/>
          <c:h val="0.7486279513083836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销售额（万元）</c:v>
                </c:pt>
              </c:strCache>
            </c:strRef>
          </c:tx>
          <c:spPr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40000"/>
                  </a:schemeClr>
                </a:gs>
                <a:gs pos="0">
                  <a:schemeClr val="accent2">
                    <a:lumMod val="60000"/>
                    <a:lumOff val="40000"/>
                    <a:alpha val="3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solidFill>
                <a:schemeClr val="tx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j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SKU 1</c:v>
                </c:pt>
                <c:pt idx="1">
                  <c:v>SKU 2</c:v>
                </c:pt>
                <c:pt idx="2">
                  <c:v>SKU 3</c:v>
                </c:pt>
                <c:pt idx="3">
                  <c:v>SKU 4</c:v>
                </c:pt>
                <c:pt idx="4">
                  <c:v>SKU 5</c:v>
                </c:pt>
                <c:pt idx="5">
                  <c:v>SKU 6</c:v>
                </c:pt>
                <c:pt idx="6">
                  <c:v>其他</c:v>
                </c:pt>
              </c:strCache>
            </c:strRef>
          </c:cat>
          <c:val>
            <c:numRef>
              <c:f>Sheet1!$B$2:$B$8</c:f>
              <c:numCache>
                <c:formatCode>_ * #,##0_ ;_ * \-#,##0_ ;_ * "-"??_ ;_ @_ </c:formatCode>
                <c:ptCount val="7"/>
                <c:pt idx="0">
                  <c:v>350</c:v>
                </c:pt>
                <c:pt idx="1">
                  <c:v>220</c:v>
                </c:pt>
                <c:pt idx="2">
                  <c:v>160</c:v>
                </c:pt>
                <c:pt idx="3">
                  <c:v>120</c:v>
                </c:pt>
                <c:pt idx="4">
                  <c:v>70</c:v>
                </c:pt>
                <c:pt idx="5">
                  <c:v>50</c:v>
                </c:pt>
                <c:pt idx="6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13-40D0-9ECF-06AD2EC816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858800959"/>
        <c:axId val="1001270927"/>
      </c:barChart>
      <c:catAx>
        <c:axId val="858800959"/>
        <c:scaling>
          <c:orientation val="maxMin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round/>
            </a:ln>
            <a:effectLst/>
          </c:spPr>
        </c:majorGridlines>
        <c:numFmt formatCode="mm&quot;月&quot;dd&quot;日&quot;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01270927"/>
        <c:crosses val="autoZero"/>
        <c:auto val="1"/>
        <c:lblAlgn val="ctr"/>
        <c:lblOffset val="100"/>
        <c:noMultiLvlLbl val="0"/>
      </c:catAx>
      <c:valAx>
        <c:axId val="1001270927"/>
        <c:scaling>
          <c:orientation val="minMax"/>
        </c:scaling>
        <c:delete val="0"/>
        <c:axPos val="t"/>
        <c:majorGridlines>
          <c:spPr>
            <a:ln w="3175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ea"/>
                <a:ea typeface="+mn-ea"/>
                <a:cs typeface="+mn-cs"/>
              </a:defRPr>
            </a:pPr>
            <a:endParaRPr lang="zh-CN"/>
          </a:p>
        </c:txPr>
        <c:crossAx val="8588009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34677641932458"/>
          <c:y val="8.6170183904877753E-2"/>
          <c:w val="0.13328671166364181"/>
          <c:h val="5.76160979284495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涨幅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dPt>
            <c:idx val="0"/>
            <c:bubble3D val="0"/>
            <c:spPr>
              <a:gradFill>
                <a:gsLst>
                  <a:gs pos="100000">
                    <a:schemeClr val="accent2">
                      <a:lumMod val="20000"/>
                      <a:lumOff val="80000"/>
                      <a:alpha val="50000"/>
                    </a:schemeClr>
                  </a:gs>
                  <a:gs pos="0">
                    <a:schemeClr val="accent2">
                      <a:lumMod val="60000"/>
                      <a:lumOff val="40000"/>
                      <a:alpha val="70000"/>
                    </a:schemeClr>
                  </a:gs>
                </a:gsLst>
                <a:path path="circle">
                  <a:fillToRect l="100000" t="100000"/>
                </a:path>
              </a:gra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C84-4AA2-995C-B75BA0F5311F}"/>
              </c:ext>
            </c:extLst>
          </c:dPt>
          <c:dPt>
            <c:idx val="1"/>
            <c:bubble3D val="0"/>
            <c:spPr>
              <a:noFill/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C84-4AA2-995C-B75BA0F5311F}"/>
              </c:ext>
            </c:extLst>
          </c:dPt>
          <c:cat>
            <c:strRef>
              <c:f>Sheet1!$A$2:$A$3</c:f>
              <c:strCache>
                <c:ptCount val="2"/>
                <c:pt idx="0">
                  <c:v>涨幅</c:v>
                </c:pt>
                <c:pt idx="1">
                  <c:v>灰色部分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0.51</c:v>
                </c:pt>
                <c:pt idx="1">
                  <c:v>0.49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C84-4AA2-995C-B75BA0F531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涨幅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dPt>
            <c:idx val="0"/>
            <c:bubble3D val="0"/>
            <c:spPr>
              <a:gradFill>
                <a:gsLst>
                  <a:gs pos="100000">
                    <a:schemeClr val="accent2">
                      <a:lumMod val="20000"/>
                      <a:lumOff val="80000"/>
                      <a:alpha val="50000"/>
                    </a:schemeClr>
                  </a:gs>
                  <a:gs pos="0">
                    <a:schemeClr val="accent2">
                      <a:lumMod val="60000"/>
                      <a:lumOff val="40000"/>
                      <a:alpha val="70000"/>
                    </a:schemeClr>
                  </a:gs>
                </a:gsLst>
                <a:path path="circle">
                  <a:fillToRect l="100000" t="100000"/>
                </a:path>
              </a:gra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C84-4AA2-995C-B75BA0F5311F}"/>
              </c:ext>
            </c:extLst>
          </c:dPt>
          <c:dPt>
            <c:idx val="1"/>
            <c:bubble3D val="0"/>
            <c:spPr>
              <a:noFill/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C84-4AA2-995C-B75BA0F5311F}"/>
              </c:ext>
            </c:extLst>
          </c:dPt>
          <c:cat>
            <c:strRef>
              <c:f>Sheet1!$A$2:$A$3</c:f>
              <c:strCache>
                <c:ptCount val="2"/>
                <c:pt idx="0">
                  <c:v>涨幅</c:v>
                </c:pt>
                <c:pt idx="1">
                  <c:v>灰色部分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0.28999999999999998</c:v>
                </c:pt>
                <c:pt idx="1">
                  <c:v>0.71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C84-4AA2-995C-B75BA0F531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涨幅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dPt>
            <c:idx val="0"/>
            <c:bubble3D val="0"/>
            <c:spPr>
              <a:gradFill>
                <a:gsLst>
                  <a:gs pos="100000">
                    <a:schemeClr val="accent2">
                      <a:lumMod val="20000"/>
                      <a:lumOff val="80000"/>
                      <a:alpha val="50000"/>
                    </a:schemeClr>
                  </a:gs>
                  <a:gs pos="0">
                    <a:schemeClr val="accent2">
                      <a:lumMod val="60000"/>
                      <a:lumOff val="40000"/>
                      <a:alpha val="70000"/>
                    </a:schemeClr>
                  </a:gs>
                </a:gsLst>
                <a:path path="circle">
                  <a:fillToRect l="100000" t="100000"/>
                </a:path>
              </a:gra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C84-4AA2-995C-B75BA0F5311F}"/>
              </c:ext>
            </c:extLst>
          </c:dPt>
          <c:dPt>
            <c:idx val="1"/>
            <c:bubble3D val="0"/>
            <c:spPr>
              <a:noFill/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C84-4AA2-995C-B75BA0F5311F}"/>
              </c:ext>
            </c:extLst>
          </c:dPt>
          <c:cat>
            <c:strRef>
              <c:f>Sheet1!$A$2:$A$3</c:f>
              <c:strCache>
                <c:ptCount val="2"/>
                <c:pt idx="0">
                  <c:v>涨幅</c:v>
                </c:pt>
                <c:pt idx="1">
                  <c:v>灰色部分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C84-4AA2-995C-B75BA0F531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dPt>
            <c:idx val="0"/>
            <c:bubble3D val="0"/>
            <c:spPr>
              <a:gradFill>
                <a:gsLst>
                  <a:gs pos="100000">
                    <a:schemeClr val="accent2">
                      <a:lumMod val="20000"/>
                      <a:lumOff val="80000"/>
                      <a:alpha val="50000"/>
                    </a:schemeClr>
                  </a:gs>
                  <a:gs pos="0">
                    <a:schemeClr val="accent2">
                      <a:lumMod val="60000"/>
                      <a:lumOff val="40000"/>
                      <a:alpha val="70000"/>
                    </a:schemeClr>
                  </a:gs>
                </a:gsLst>
                <a:path path="circle">
                  <a:fillToRect l="100000" t="100000"/>
                </a:path>
              </a:gra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B84-4C49-B116-D3447891B604}"/>
              </c:ext>
            </c:extLst>
          </c:dPt>
          <c:dPt>
            <c:idx val="1"/>
            <c:bubble3D val="0"/>
            <c:spPr>
              <a:noFill/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B84-4C49-B116-D3447891B604}"/>
              </c:ext>
            </c:extLst>
          </c:dPt>
          <c:cat>
            <c:strRef>
              <c:f>Sheet1!$A$2:$A$3</c:f>
              <c:strCache>
                <c:ptCount val="2"/>
                <c:pt idx="0">
                  <c:v>蓝色比例</c:v>
                </c:pt>
                <c:pt idx="1">
                  <c:v>灰色部分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B84-4C49-B116-D3447891B6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068802662350706E-2"/>
          <c:y val="8.3262259428988974E-2"/>
          <c:w val="0.95405046764460322"/>
          <c:h val="0.651736676697474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40000"/>
                  </a:schemeClr>
                </a:gs>
                <a:gs pos="25000">
                  <a:schemeClr val="accent2">
                    <a:lumMod val="60000"/>
                    <a:lumOff val="40000"/>
                    <a:alpha val="3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活动前</c:v>
                </c:pt>
                <c:pt idx="1">
                  <c:v>活动后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300</c:v>
                </c:pt>
                <c:pt idx="1">
                  <c:v>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81-46C6-984D-3E5D90AD4D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477623472"/>
        <c:axId val="1477626712"/>
      </c:barChart>
      <c:catAx>
        <c:axId val="1477623472"/>
        <c:scaling>
          <c:orientation val="minMax"/>
        </c:scaling>
        <c:delete val="0"/>
        <c:axPos val="b"/>
        <c:majorGridlines>
          <c:spPr>
            <a:ln w="3175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77626712"/>
        <c:crosses val="autoZero"/>
        <c:auto val="1"/>
        <c:lblAlgn val="ctr"/>
        <c:lblOffset val="100"/>
        <c:noMultiLvlLbl val="0"/>
      </c:catAx>
      <c:valAx>
        <c:axId val="1477626712"/>
        <c:scaling>
          <c:orientation val="minMax"/>
          <c:min val="0"/>
        </c:scaling>
        <c:delete val="1"/>
        <c:axPos val="l"/>
        <c:majorGridlines>
          <c:spPr>
            <a:ln w="3175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477623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涨幅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dPt>
            <c:idx val="0"/>
            <c:bubble3D val="0"/>
            <c:spPr>
              <a:gradFill>
                <a:gsLst>
                  <a:gs pos="100000">
                    <a:schemeClr val="accent2">
                      <a:lumMod val="20000"/>
                      <a:lumOff val="80000"/>
                      <a:alpha val="50000"/>
                    </a:schemeClr>
                  </a:gs>
                  <a:gs pos="0">
                    <a:schemeClr val="accent2">
                      <a:lumMod val="60000"/>
                      <a:lumOff val="40000"/>
                      <a:alpha val="70000"/>
                    </a:schemeClr>
                  </a:gs>
                </a:gsLst>
                <a:path path="circle">
                  <a:fillToRect l="100000" t="100000"/>
                </a:path>
              </a:gra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F9E-455F-94E7-91E9804ADB01}"/>
              </c:ext>
            </c:extLst>
          </c:dPt>
          <c:dPt>
            <c:idx val="1"/>
            <c:bubble3D val="0"/>
            <c:spPr>
              <a:noFill/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F9E-455F-94E7-91E9804ADB01}"/>
              </c:ext>
            </c:extLst>
          </c:dPt>
          <c:cat>
            <c:strRef>
              <c:f>Sheet1!$A$2:$A$3</c:f>
              <c:strCache>
                <c:ptCount val="2"/>
                <c:pt idx="0">
                  <c:v>涨幅</c:v>
                </c:pt>
                <c:pt idx="1">
                  <c:v>灰色部分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0.05</c:v>
                </c:pt>
                <c:pt idx="1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9E-455F-94E7-91E9804ADB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3175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100000">
                    <a:schemeClr val="accent1">
                      <a:lumMod val="20000"/>
                      <a:lumOff val="80000"/>
                      <a:alpha val="40000"/>
                    </a:schemeClr>
                  </a:gs>
                  <a:gs pos="0">
                    <a:schemeClr val="accent1">
                      <a:lumMod val="60000"/>
                      <a:lumOff val="40000"/>
                      <a:alpha val="30000"/>
                    </a:schemeClr>
                  </a:gs>
                </a:gsLst>
                <a:path path="circle">
                  <a:fillToRect l="100000" t="100000"/>
                </a:path>
              </a:gra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1C6F-4D55-BFFD-4F60BD0CE482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100000">
                    <a:schemeClr val="accent2">
                      <a:lumMod val="20000"/>
                      <a:lumOff val="80000"/>
                      <a:alpha val="40000"/>
                    </a:schemeClr>
                  </a:gs>
                  <a:gs pos="0">
                    <a:schemeClr val="accent2">
                      <a:lumMod val="60000"/>
                      <a:lumOff val="40000"/>
                      <a:alpha val="30000"/>
                    </a:schemeClr>
                  </a:gs>
                </a:gsLst>
                <a:path path="circle">
                  <a:fillToRect l="100000" t="100000"/>
                </a:path>
              </a:gra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C6F-4D55-BFFD-4F60BD0CE48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上周</c:v>
                </c:pt>
                <c:pt idx="1">
                  <c:v>本周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952.38095238095229</c:v>
                </c:pt>
                <c:pt idx="1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6F-4D55-BFFD-4F60BD0CE4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042113728"/>
        <c:axId val="1042113008"/>
      </c:barChart>
      <c:catAx>
        <c:axId val="1042113728"/>
        <c:scaling>
          <c:orientation val="maxMin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42113008"/>
        <c:crosses val="autoZero"/>
        <c:auto val="1"/>
        <c:lblAlgn val="ctr"/>
        <c:lblOffset val="100"/>
        <c:noMultiLvlLbl val="0"/>
      </c:catAx>
      <c:valAx>
        <c:axId val="1042113008"/>
        <c:scaling>
          <c:orientation val="minMax"/>
          <c:min val="0"/>
        </c:scaling>
        <c:delete val="0"/>
        <c:axPos val="t"/>
        <c:majorGridlines>
          <c:spPr>
            <a:ln w="3175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42113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涨幅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dPt>
            <c:idx val="0"/>
            <c:bubble3D val="0"/>
            <c:spPr>
              <a:gradFill>
                <a:gsLst>
                  <a:gs pos="100000">
                    <a:schemeClr val="accent2">
                      <a:lumMod val="20000"/>
                      <a:lumOff val="80000"/>
                      <a:alpha val="50000"/>
                    </a:schemeClr>
                  </a:gs>
                  <a:gs pos="0">
                    <a:schemeClr val="accent2">
                      <a:lumMod val="60000"/>
                      <a:lumOff val="40000"/>
                      <a:alpha val="70000"/>
                    </a:schemeClr>
                  </a:gs>
                </a:gsLst>
                <a:path path="circle">
                  <a:fillToRect l="100000" t="100000"/>
                </a:path>
              </a:gra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F9E-455F-94E7-91E9804ADB01}"/>
              </c:ext>
            </c:extLst>
          </c:dPt>
          <c:dPt>
            <c:idx val="1"/>
            <c:bubble3D val="0"/>
            <c:spPr>
              <a:noFill/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F9E-455F-94E7-91E9804ADB01}"/>
              </c:ext>
            </c:extLst>
          </c:dPt>
          <c:cat>
            <c:strRef>
              <c:f>Sheet1!$A$2:$A$3</c:f>
              <c:strCache>
                <c:ptCount val="2"/>
                <c:pt idx="0">
                  <c:v>涨幅</c:v>
                </c:pt>
                <c:pt idx="1">
                  <c:v>灰色部分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9E-455F-94E7-91E9804ADB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3175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100000">
                    <a:schemeClr val="accent1">
                      <a:lumMod val="20000"/>
                      <a:lumOff val="80000"/>
                      <a:alpha val="40000"/>
                    </a:schemeClr>
                  </a:gs>
                  <a:gs pos="0">
                    <a:schemeClr val="accent1">
                      <a:lumMod val="60000"/>
                      <a:lumOff val="40000"/>
                      <a:alpha val="30000"/>
                    </a:schemeClr>
                  </a:gs>
                </a:gsLst>
                <a:path path="circle">
                  <a:fillToRect l="100000" t="100000"/>
                </a:path>
              </a:gra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1C6F-4D55-BFFD-4F60BD0CE482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100000">
                    <a:schemeClr val="accent2">
                      <a:lumMod val="20000"/>
                      <a:lumOff val="80000"/>
                      <a:alpha val="40000"/>
                    </a:schemeClr>
                  </a:gs>
                  <a:gs pos="0">
                    <a:schemeClr val="accent2">
                      <a:lumMod val="60000"/>
                      <a:lumOff val="40000"/>
                      <a:alpha val="30000"/>
                    </a:schemeClr>
                  </a:gs>
                </a:gsLst>
                <a:path path="circle">
                  <a:fillToRect l="100000" t="100000"/>
                </a:path>
              </a:gra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C6F-4D55-BFFD-4F60BD0CE48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去年同期</c:v>
                </c:pt>
                <c:pt idx="1">
                  <c:v>本周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833.33333333333337</c:v>
                </c:pt>
                <c:pt idx="1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6F-4D55-BFFD-4F60BD0CE4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042113728"/>
        <c:axId val="1042113008"/>
      </c:barChart>
      <c:catAx>
        <c:axId val="1042113728"/>
        <c:scaling>
          <c:orientation val="maxMin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42113008"/>
        <c:crosses val="autoZero"/>
        <c:auto val="1"/>
        <c:lblAlgn val="ctr"/>
        <c:lblOffset val="100"/>
        <c:noMultiLvlLbl val="0"/>
      </c:catAx>
      <c:valAx>
        <c:axId val="1042113008"/>
        <c:scaling>
          <c:orientation val="minMax"/>
          <c:min val="0"/>
        </c:scaling>
        <c:delete val="0"/>
        <c:axPos val="t"/>
        <c:majorGridlines>
          <c:spPr>
            <a:ln w="3175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42113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涨幅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dPt>
            <c:idx val="0"/>
            <c:bubble3D val="0"/>
            <c:spPr>
              <a:gradFill>
                <a:gsLst>
                  <a:gs pos="100000">
                    <a:schemeClr val="accent2">
                      <a:lumMod val="20000"/>
                      <a:lumOff val="80000"/>
                      <a:alpha val="50000"/>
                    </a:schemeClr>
                  </a:gs>
                  <a:gs pos="0">
                    <a:schemeClr val="accent2">
                      <a:lumMod val="60000"/>
                      <a:lumOff val="40000"/>
                      <a:alpha val="70000"/>
                    </a:schemeClr>
                  </a:gs>
                </a:gsLst>
                <a:path path="circle">
                  <a:fillToRect l="100000" t="100000"/>
                </a:path>
              </a:gra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70B-424E-B97B-876FC799B29D}"/>
              </c:ext>
            </c:extLst>
          </c:dPt>
          <c:dPt>
            <c:idx val="1"/>
            <c:bubble3D val="0"/>
            <c:spPr>
              <a:noFill/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70B-424E-B97B-876FC799B29D}"/>
              </c:ext>
            </c:extLst>
          </c:dPt>
          <c:cat>
            <c:strRef>
              <c:f>Sheet1!$A$2:$A$3</c:f>
              <c:strCache>
                <c:ptCount val="2"/>
                <c:pt idx="0">
                  <c:v>涨幅</c:v>
                </c:pt>
                <c:pt idx="1">
                  <c:v>灰色部分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0.35</c:v>
                </c:pt>
                <c:pt idx="1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70B-424E-B97B-876FC799B2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涨幅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dPt>
            <c:idx val="0"/>
            <c:bubble3D val="0"/>
            <c:spPr>
              <a:gradFill>
                <a:gsLst>
                  <a:gs pos="100000">
                    <a:schemeClr val="accent2">
                      <a:lumMod val="20000"/>
                      <a:lumOff val="80000"/>
                      <a:alpha val="50000"/>
                    </a:schemeClr>
                  </a:gs>
                  <a:gs pos="0">
                    <a:schemeClr val="accent2">
                      <a:lumMod val="60000"/>
                      <a:lumOff val="40000"/>
                      <a:alpha val="70000"/>
                    </a:schemeClr>
                  </a:gs>
                </a:gsLst>
                <a:path path="circle">
                  <a:fillToRect l="100000" t="100000"/>
                </a:path>
              </a:gra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70B-424E-B97B-876FC799B29D}"/>
              </c:ext>
            </c:extLst>
          </c:dPt>
          <c:dPt>
            <c:idx val="1"/>
            <c:bubble3D val="0"/>
            <c:spPr>
              <a:noFill/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70B-424E-B97B-876FC799B29D}"/>
              </c:ext>
            </c:extLst>
          </c:dPt>
          <c:cat>
            <c:strRef>
              <c:f>Sheet1!$A$2:$A$3</c:f>
              <c:strCache>
                <c:ptCount val="2"/>
                <c:pt idx="0">
                  <c:v>涨幅</c:v>
                </c:pt>
                <c:pt idx="1">
                  <c:v>灰色部分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0.35</c:v>
                </c:pt>
                <c:pt idx="1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70B-424E-B97B-876FC799B2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299703860156337"/>
          <c:y val="7.0492073527118077E-3"/>
          <c:w val="0.63220664766160162"/>
          <c:h val="0.773888625854161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涨幅</c:v>
                </c:pt>
              </c:strCache>
            </c:strRef>
          </c:tx>
          <c:spPr>
            <a:ln w="3175">
              <a:solidFill>
                <a:schemeClr val="tx1"/>
              </a:solidFill>
            </a:ln>
          </c:spPr>
          <c:dPt>
            <c:idx val="0"/>
            <c:bubble3D val="0"/>
            <c:spPr>
              <a:gradFill>
                <a:gsLst>
                  <a:gs pos="100000">
                    <a:schemeClr val="accent2">
                      <a:lumMod val="20000"/>
                      <a:lumOff val="80000"/>
                      <a:alpha val="50000"/>
                    </a:schemeClr>
                  </a:gs>
                  <a:gs pos="0">
                    <a:schemeClr val="accent2">
                      <a:lumMod val="60000"/>
                      <a:lumOff val="40000"/>
                      <a:alpha val="70000"/>
                    </a:schemeClr>
                  </a:gs>
                </a:gsLst>
                <a:path path="circle">
                  <a:fillToRect l="100000" t="100000"/>
                </a:path>
              </a:gra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6F9-4B93-AB08-C0ED6D694D00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  <a:gs pos="25000">
                    <a:schemeClr val="accent1">
                      <a:lumMod val="60000"/>
                      <a:lumOff val="40000"/>
                      <a:alpha val="7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6F9-4B93-AB08-C0ED6D694D0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男性</c:v>
                </c:pt>
                <c:pt idx="1">
                  <c:v>女性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6F9-4B93-AB08-C0ED6D694D0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4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502745750540935"/>
          <c:y val="0.85336897251382748"/>
          <c:w val="0.52727492850428748"/>
          <c:h val="0.1466312837161644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704364877759362"/>
          <c:y val="0.15695779936367804"/>
          <c:w val="0.82971200240937104"/>
          <c:h val="0.6544495028265018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人数（万人）</c:v>
                </c:pt>
              </c:strCache>
            </c:strRef>
          </c:tx>
          <c:spPr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40000"/>
                  </a:schemeClr>
                </a:gs>
                <a:gs pos="0">
                  <a:schemeClr val="accent2">
                    <a:lumMod val="60000"/>
                    <a:lumOff val="40000"/>
                    <a:alpha val="3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solidFill>
                <a:schemeClr val="tx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j-lt"/>
                    <a:ea typeface="+mj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20岁以下</c:v>
                </c:pt>
                <c:pt idx="1">
                  <c:v>20-40岁</c:v>
                </c:pt>
                <c:pt idx="2">
                  <c:v>40-60岁</c:v>
                </c:pt>
                <c:pt idx="3">
                  <c:v>60岁以上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100</c:v>
                </c:pt>
                <c:pt idx="2">
                  <c:v>60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21-4B72-96A3-54067CF08A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858800959"/>
        <c:axId val="1001270927"/>
      </c:barChart>
      <c:catAx>
        <c:axId val="858800959"/>
        <c:scaling>
          <c:orientation val="maxMin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round/>
            </a:ln>
            <a:effectLst/>
          </c:spPr>
        </c:majorGridlines>
        <c:numFmt formatCode="mm&quot;月&quot;dd&quot;日&quot;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01270927"/>
        <c:crosses val="autoZero"/>
        <c:auto val="1"/>
        <c:lblAlgn val="ctr"/>
        <c:lblOffset val="100"/>
        <c:noMultiLvlLbl val="0"/>
      </c:catAx>
      <c:valAx>
        <c:axId val="1001270927"/>
        <c:scaling>
          <c:orientation val="minMax"/>
          <c:max val="120"/>
          <c:min val="0"/>
        </c:scaling>
        <c:delete val="0"/>
        <c:axPos val="t"/>
        <c:majorGridlines>
          <c:spPr>
            <a:ln w="3175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ea"/>
                <a:ea typeface="+mn-ea"/>
                <a:cs typeface="+mn-cs"/>
              </a:defRPr>
            </a:pPr>
            <a:endParaRPr lang="zh-CN"/>
          </a:p>
        </c:txPr>
        <c:crossAx val="858800959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8527258184558274"/>
          <c:y val="0.84868661172136761"/>
          <c:w val="0.36779233323744936"/>
          <c:h val="0.121637908136815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1ED1148B-4758-4ED7-940A-EAB46821E877}" type="datetimeFigureOut">
              <a:rPr lang="zh-CN" altLang="en-US" smtClean="0"/>
              <a:pPr/>
              <a:t>2023/7/27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85AA8916-D4ED-497B-9859-5CF2A8D33A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3936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A8916-D4ED-497B-9859-5CF2A8D33A8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603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A8916-D4ED-497B-9859-5CF2A8D33A8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489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A8916-D4ED-497B-9859-5CF2A8D33A8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085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A8916-D4ED-497B-9859-5CF2A8D33A8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8741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id="{9BCA7FC5-88C7-CBCE-9488-251F2D9FE4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0248" t="19239" r="22648" b="22481"/>
          <a:stretch>
            <a:fillRect/>
          </a:stretch>
        </p:blipFill>
        <p:spPr>
          <a:xfrm>
            <a:off x="0" y="13048"/>
            <a:ext cx="12192000" cy="6844952"/>
          </a:xfrm>
          <a:custGeom>
            <a:avLst/>
            <a:gdLst>
              <a:gd name="connsiteX0" fmla="*/ 0 w 12192000"/>
              <a:gd name="connsiteY0" fmla="*/ 0 h 6831905"/>
              <a:gd name="connsiteX1" fmla="*/ 12192000 w 12192000"/>
              <a:gd name="connsiteY1" fmla="*/ 0 h 6831905"/>
              <a:gd name="connsiteX2" fmla="*/ 12192000 w 12192000"/>
              <a:gd name="connsiteY2" fmla="*/ 6831905 h 6831905"/>
              <a:gd name="connsiteX3" fmla="*/ 0 w 12192000"/>
              <a:gd name="connsiteY3" fmla="*/ 6831905 h 683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31905">
                <a:moveTo>
                  <a:pt x="0" y="0"/>
                </a:moveTo>
                <a:lnTo>
                  <a:pt x="12192000" y="0"/>
                </a:lnTo>
                <a:lnTo>
                  <a:pt x="12192000" y="6831905"/>
                </a:lnTo>
                <a:lnTo>
                  <a:pt x="0" y="6831905"/>
                </a:lnTo>
                <a:close/>
              </a:path>
            </a:pathLst>
          </a:cu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B4DD1CF-A284-7B9F-80BE-0B2249BE055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2279650" y="2683627"/>
            <a:ext cx="7455244" cy="1476000"/>
          </a:xfrm>
          <a:noFill/>
        </p:spPr>
        <p:txBody>
          <a:bodyPr wrap="square" lIns="0" tIns="0" rIns="0" bIns="0" anchor="b">
            <a:noAutofit/>
          </a:bodyPr>
          <a:lstStyle>
            <a:lvl1pPr algn="l">
              <a:lnSpc>
                <a:spcPct val="100000"/>
              </a:lnSpc>
              <a:defRPr lang="zh-CN" altLang="en-US" sz="4800" dirty="0">
                <a:solidFill>
                  <a:schemeClr val="tx1"/>
                </a:solidFill>
                <a:effectLst/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请单击此处输入封面主标题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57801DA-B17F-3A9A-E941-089A4AB31B0E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2279650" y="1921111"/>
            <a:ext cx="1982448" cy="637849"/>
          </a:xfrm>
          <a:noFill/>
          <a:ln w="3175">
            <a:solidFill>
              <a:schemeClr val="tx1"/>
            </a:solidFill>
          </a:ln>
        </p:spPr>
        <p:txBody>
          <a:bodyPr wrap="none" lIns="72000" tIns="72000" rIns="72000" bIns="72000" rtlCol="0">
            <a:spAutoFit/>
          </a:bodyPr>
          <a:lstStyle>
            <a:lvl1pPr marL="0" indent="0" algn="l">
              <a:lnSpc>
                <a:spcPct val="100000"/>
              </a:lnSpc>
              <a:buFontTx/>
              <a:buNone/>
              <a:defRPr lang="en-US" altLang="zh-CN" sz="3200" dirty="0">
                <a:solidFill>
                  <a:schemeClr val="tx1"/>
                </a:solidFill>
                <a:effectLst/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X</a:t>
            </a:r>
            <a:r>
              <a:rPr lang="zh-CN" altLang="en-US" dirty="0"/>
              <a:t>月第</a:t>
            </a:r>
            <a:r>
              <a:rPr lang="en-US" altLang="zh-CN" dirty="0"/>
              <a:t>X</a:t>
            </a:r>
            <a:r>
              <a:rPr lang="zh-CN" altLang="en-US" dirty="0"/>
              <a:t>周</a:t>
            </a:r>
            <a:endParaRPr lang="en-US" altLang="zh-CN" dirty="0"/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BA652CC1-D0DE-09B8-E903-36F244390B1F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4389517" y="2113187"/>
            <a:ext cx="923330" cy="184666"/>
          </a:xfrm>
          <a:noFill/>
          <a:ln w="3175">
            <a:noFill/>
          </a:ln>
        </p:spPr>
        <p:txBody>
          <a:bodyPr wrap="none" lIns="0" tIns="0" rIns="0" bIns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altLang="en-US" sz="1200" dirty="0">
                <a:solidFill>
                  <a:schemeClr val="tx1"/>
                </a:solidFill>
              </a:defRPr>
            </a:lvl1pPr>
          </a:lstStyle>
          <a:p>
            <a:pPr marL="0" lvl="0"/>
            <a:r>
              <a:rPr lang="zh-CN" altLang="en-US" dirty="0"/>
              <a:t>汇报人｜</a:t>
            </a:r>
            <a:r>
              <a:rPr lang="en-US" altLang="zh-CN" dirty="0"/>
              <a:t>XXX</a:t>
            </a:r>
            <a:endParaRPr lang="en-US" altLang="en-US" dirty="0"/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id="{DBA30627-A67F-BF04-6C68-C623FADC43E0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65052" y="6381234"/>
            <a:ext cx="4445000" cy="184666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1" name="文本占位符 30">
            <a:extLst>
              <a:ext uri="{FF2B5EF4-FFF2-40B4-BE49-F238E27FC236}">
                <a16:creationId xmlns:a16="http://schemas.microsoft.com/office/drawing/2014/main" id="{5AB102C7-71E9-1293-A7DF-0452E165EB98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65052" y="622300"/>
            <a:ext cx="839974" cy="246221"/>
          </a:xfrm>
          <a:ln w="3175">
            <a:noFill/>
          </a:ln>
        </p:spPr>
        <p:txBody>
          <a:bodyPr wrap="none" lIns="0" tIns="0" rIns="0" bIns="0">
            <a:spAutoFit/>
          </a:bodyPr>
          <a:lstStyle>
            <a:lvl1pPr marL="0" indent="0" algn="l">
              <a:lnSpc>
                <a:spcPct val="100000"/>
              </a:lnSpc>
              <a:buNone/>
              <a:defRPr sz="1600"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20XX </a:t>
            </a:r>
            <a:r>
              <a:rPr lang="zh-CN" altLang="en-US" dirty="0"/>
              <a:t>年</a:t>
            </a:r>
          </a:p>
        </p:txBody>
      </p:sp>
      <p:sp>
        <p:nvSpPr>
          <p:cNvPr id="42" name="文本占位符 41">
            <a:extLst>
              <a:ext uri="{FF2B5EF4-FFF2-40B4-BE49-F238E27FC236}">
                <a16:creationId xmlns:a16="http://schemas.microsoft.com/office/drawing/2014/main" id="{B855FD61-1801-98C3-1D8D-56D623DCA7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279650" y="4284294"/>
            <a:ext cx="7454580" cy="184666"/>
          </a:xfrm>
        </p:spPr>
        <p:txBody>
          <a:bodyPr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单击此处添加文本内容</a:t>
            </a:r>
          </a:p>
        </p:txBody>
      </p:sp>
      <p:sp>
        <p:nvSpPr>
          <p:cNvPr id="45" name="日期占位符 44">
            <a:extLst>
              <a:ext uri="{FF2B5EF4-FFF2-40B4-BE49-F238E27FC236}">
                <a16:creationId xmlns:a16="http://schemas.microsoft.com/office/drawing/2014/main" id="{5A70A1BD-756F-1C94-80A7-CB4B4961FAE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10783122" y="6381234"/>
            <a:ext cx="735778" cy="184666"/>
          </a:xfrm>
        </p:spPr>
        <p:txBody>
          <a:bodyPr wrap="none"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44A70ADE-755E-4284-AEA9-61BE68C36D22}" type="datetime1">
              <a:rPr lang="zh-CN" altLang="en-US" smtClean="0"/>
              <a:pPr/>
              <a:t>2023/7/27</a:t>
            </a:fld>
            <a:endParaRPr lang="zh-CN" altLang="en-US" dirty="0"/>
          </a:p>
        </p:txBody>
      </p:sp>
      <p:sp>
        <p:nvSpPr>
          <p:cNvPr id="49" name="文本占位符 48">
            <a:extLst>
              <a:ext uri="{FF2B5EF4-FFF2-40B4-BE49-F238E27FC236}">
                <a16:creationId xmlns:a16="http://schemas.microsoft.com/office/drawing/2014/main" id="{E7B7BAAE-36EA-8B20-6083-37261137E65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89517" y="2389618"/>
            <a:ext cx="974626" cy="169342"/>
          </a:xfrm>
        </p:spPr>
        <p:txBody>
          <a:bodyPr wrap="none" lIns="0" tIns="0" rIns="0" bIns="0">
            <a:sp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汇报部｜</a:t>
            </a:r>
            <a:r>
              <a:rPr lang="en-US" altLang="zh-CN" dirty="0"/>
              <a:t>XX</a:t>
            </a:r>
            <a:r>
              <a:rPr lang="zh-CN" altLang="en-US" dirty="0"/>
              <a:t>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A9D69FC-FCC4-27A4-07B2-E0D728DCEEBF}"/>
              </a:ext>
            </a:extLst>
          </p:cNvPr>
          <p:cNvGrpSpPr/>
          <p:nvPr userDrawn="1"/>
        </p:nvGrpSpPr>
        <p:grpSpPr>
          <a:xfrm>
            <a:off x="5518031" y="2256963"/>
            <a:ext cx="4541060" cy="2211997"/>
            <a:chOff x="5518031" y="2256963"/>
            <a:chExt cx="4541060" cy="221199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73ECFC2-F4E9-B77B-654E-AF80AD5D96F2}"/>
                </a:ext>
              </a:extLst>
            </p:cNvPr>
            <p:cNvSpPr/>
            <p:nvPr/>
          </p:nvSpPr>
          <p:spPr>
            <a:xfrm>
              <a:off x="5518031" y="2389618"/>
              <a:ext cx="4405669" cy="2079342"/>
            </a:xfrm>
            <a:custGeom>
              <a:avLst/>
              <a:gdLst>
                <a:gd name="connsiteX0" fmla="*/ 0 w 4382530"/>
                <a:gd name="connsiteY0" fmla="*/ 0 h 2018270"/>
                <a:gd name="connsiteX1" fmla="*/ 4382530 w 4382530"/>
                <a:gd name="connsiteY1" fmla="*/ 0 h 2018270"/>
                <a:gd name="connsiteX2" fmla="*/ 4382530 w 4382530"/>
                <a:gd name="connsiteY2" fmla="*/ 2018270 h 2018270"/>
                <a:gd name="connsiteX3" fmla="*/ 593124 w 4382530"/>
                <a:gd name="connsiteY3" fmla="*/ 2018270 h 2018270"/>
                <a:gd name="connsiteX0" fmla="*/ 0 w 4382530"/>
                <a:gd name="connsiteY0" fmla="*/ 0 h 2018270"/>
                <a:gd name="connsiteX1" fmla="*/ 4382530 w 4382530"/>
                <a:gd name="connsiteY1" fmla="*/ 0 h 2018270"/>
                <a:gd name="connsiteX2" fmla="*/ 4382530 w 4382530"/>
                <a:gd name="connsiteY2" fmla="*/ 2018270 h 2018270"/>
                <a:gd name="connsiteX3" fmla="*/ 871739 w 4382530"/>
                <a:gd name="connsiteY3" fmla="*/ 2018270 h 2018270"/>
                <a:gd name="connsiteX0" fmla="*/ 0 w 4382530"/>
                <a:gd name="connsiteY0" fmla="*/ 0 h 2018270"/>
                <a:gd name="connsiteX1" fmla="*/ 4382530 w 4382530"/>
                <a:gd name="connsiteY1" fmla="*/ 0 h 2018270"/>
                <a:gd name="connsiteX2" fmla="*/ 4382530 w 4382530"/>
                <a:gd name="connsiteY2" fmla="*/ 2018270 h 2018270"/>
                <a:gd name="connsiteX3" fmla="*/ 1316431 w 4382530"/>
                <a:gd name="connsiteY3" fmla="*/ 2008408 h 2018270"/>
                <a:gd name="connsiteX0" fmla="*/ 0 w 4382530"/>
                <a:gd name="connsiteY0" fmla="*/ 0 h 2018270"/>
                <a:gd name="connsiteX1" fmla="*/ 4382530 w 4382530"/>
                <a:gd name="connsiteY1" fmla="*/ 0 h 2018270"/>
                <a:gd name="connsiteX2" fmla="*/ 4382530 w 4382530"/>
                <a:gd name="connsiteY2" fmla="*/ 2018270 h 2018270"/>
                <a:gd name="connsiteX3" fmla="*/ 1245685 w 4382530"/>
                <a:gd name="connsiteY3" fmla="*/ 2018270 h 2018270"/>
                <a:gd name="connsiteX0" fmla="*/ 0 w 4382530"/>
                <a:gd name="connsiteY0" fmla="*/ 0 h 2023201"/>
                <a:gd name="connsiteX1" fmla="*/ 4382530 w 4382530"/>
                <a:gd name="connsiteY1" fmla="*/ 0 h 2023201"/>
                <a:gd name="connsiteX2" fmla="*/ 4382530 w 4382530"/>
                <a:gd name="connsiteY2" fmla="*/ 2018270 h 2023201"/>
                <a:gd name="connsiteX3" fmla="*/ 1053659 w 4382530"/>
                <a:gd name="connsiteY3" fmla="*/ 2023201 h 2023201"/>
                <a:gd name="connsiteX0" fmla="*/ 0 w 4382530"/>
                <a:gd name="connsiteY0" fmla="*/ 0 h 2023201"/>
                <a:gd name="connsiteX1" fmla="*/ 4382530 w 4382530"/>
                <a:gd name="connsiteY1" fmla="*/ 0 h 2023201"/>
                <a:gd name="connsiteX2" fmla="*/ 4382530 w 4382530"/>
                <a:gd name="connsiteY2" fmla="*/ 2018270 h 2023201"/>
                <a:gd name="connsiteX3" fmla="*/ 1053659 w 4382530"/>
                <a:gd name="connsiteY3" fmla="*/ 2023201 h 2023201"/>
                <a:gd name="connsiteX0" fmla="*/ 0 w 4382530"/>
                <a:gd name="connsiteY0" fmla="*/ 0 h 2018270"/>
                <a:gd name="connsiteX1" fmla="*/ 4382530 w 4382530"/>
                <a:gd name="connsiteY1" fmla="*/ 0 h 2018270"/>
                <a:gd name="connsiteX2" fmla="*/ 4382530 w 4382530"/>
                <a:gd name="connsiteY2" fmla="*/ 2018270 h 2018270"/>
                <a:gd name="connsiteX3" fmla="*/ 1048606 w 4382530"/>
                <a:gd name="connsiteY3" fmla="*/ 1998547 h 2018270"/>
                <a:gd name="connsiteX0" fmla="*/ 0 w 4382530"/>
                <a:gd name="connsiteY0" fmla="*/ 0 h 2018270"/>
                <a:gd name="connsiteX1" fmla="*/ 4382530 w 4382530"/>
                <a:gd name="connsiteY1" fmla="*/ 0 h 2018270"/>
                <a:gd name="connsiteX2" fmla="*/ 4382530 w 4382530"/>
                <a:gd name="connsiteY2" fmla="*/ 2018270 h 2018270"/>
                <a:gd name="connsiteX3" fmla="*/ 1053660 w 4382530"/>
                <a:gd name="connsiteY3" fmla="*/ 2013339 h 201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82530" h="2018270">
                  <a:moveTo>
                    <a:pt x="0" y="0"/>
                  </a:moveTo>
                  <a:lnTo>
                    <a:pt x="4382530" y="0"/>
                  </a:lnTo>
                  <a:lnTo>
                    <a:pt x="4382530" y="2018270"/>
                  </a:lnTo>
                  <a:lnTo>
                    <a:pt x="1053660" y="2013339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不完整圆 3">
              <a:extLst>
                <a:ext uri="{FF2B5EF4-FFF2-40B4-BE49-F238E27FC236}">
                  <a16:creationId xmlns:a16="http://schemas.microsoft.com/office/drawing/2014/main" id="{E2629DE2-D199-2C96-7922-2AB7C576A481}"/>
                </a:ext>
              </a:extLst>
            </p:cNvPr>
            <p:cNvSpPr/>
            <p:nvPr/>
          </p:nvSpPr>
          <p:spPr>
            <a:xfrm flipH="1">
              <a:off x="9788309" y="2256963"/>
              <a:ext cx="270782" cy="270782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83152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BC1FD03-36F0-EB74-E516-962599C69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E995A-1B1B-4AF5-898F-3D4E68366D19}" type="datetime1">
              <a:rPr lang="zh-CN" altLang="en-US" smtClean="0"/>
              <a:t>2023/7/27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6C8605B-5D06-A6D3-213E-0A0C7999A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125995C-C100-C487-E45B-E5C2B37EA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标题占位符 1">
            <a:extLst>
              <a:ext uri="{FF2B5EF4-FFF2-40B4-BE49-F238E27FC236}">
                <a16:creationId xmlns:a16="http://schemas.microsoft.com/office/drawing/2014/main" id="{173EA588-2263-EFA2-448A-EBF6E8073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406602"/>
            <a:ext cx="10872788" cy="609398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文本占位符 2">
            <a:extLst>
              <a:ext uri="{FF2B5EF4-FFF2-40B4-BE49-F238E27FC236}">
                <a16:creationId xmlns:a16="http://schemas.microsoft.com/office/drawing/2014/main" id="{355AB0A7-1FAF-1465-06A3-CA4BC36525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0" y="1130300"/>
            <a:ext cx="10872788" cy="4999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6027014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id="{195A80AB-A2E3-2069-E7F5-19E177D575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7830" t="21645" r="17897" b="26299"/>
          <a:stretch>
            <a:fillRect/>
          </a:stretch>
        </p:blipFill>
        <p:spPr>
          <a:xfrm>
            <a:off x="-6421" y="0"/>
            <a:ext cx="12204843" cy="6858000"/>
          </a:xfrm>
          <a:custGeom>
            <a:avLst/>
            <a:gdLst>
              <a:gd name="connsiteX0" fmla="*/ 0 w 12204843"/>
              <a:gd name="connsiteY0" fmla="*/ 0 h 6831905"/>
              <a:gd name="connsiteX1" fmla="*/ 12204843 w 12204843"/>
              <a:gd name="connsiteY1" fmla="*/ 0 h 6831905"/>
              <a:gd name="connsiteX2" fmla="*/ 12204843 w 12204843"/>
              <a:gd name="connsiteY2" fmla="*/ 6831905 h 6831905"/>
              <a:gd name="connsiteX3" fmla="*/ 0 w 12204843"/>
              <a:gd name="connsiteY3" fmla="*/ 6831905 h 683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4843" h="6831905">
                <a:moveTo>
                  <a:pt x="0" y="0"/>
                </a:moveTo>
                <a:lnTo>
                  <a:pt x="12204843" y="0"/>
                </a:lnTo>
                <a:lnTo>
                  <a:pt x="12204843" y="6831905"/>
                </a:lnTo>
                <a:lnTo>
                  <a:pt x="0" y="6831905"/>
                </a:lnTo>
                <a:close/>
              </a:path>
            </a:pathLst>
          </a:custGeom>
        </p:spPr>
      </p:pic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9368E238-417F-6C07-0B9A-0B3971DB9DE7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0400" y="6396558"/>
            <a:ext cx="4101426" cy="169342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23" name="日期占位符 22">
            <a:extLst>
              <a:ext uri="{FF2B5EF4-FFF2-40B4-BE49-F238E27FC236}">
                <a16:creationId xmlns:a16="http://schemas.microsoft.com/office/drawing/2014/main" id="{96ED123B-1D1E-C7A2-1C86-611D9475D534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0783122" y="6381234"/>
            <a:ext cx="735778" cy="184666"/>
          </a:xfrm>
        </p:spPr>
        <p:txBody>
          <a:bodyPr wrap="none"/>
          <a:lstStyle>
            <a:lvl1pPr algn="r">
              <a:defRPr/>
            </a:lvl1pPr>
          </a:lstStyle>
          <a:p>
            <a:fld id="{8B3C7BE9-F488-491C-9D11-C3E605615F58}" type="datetime1">
              <a:rPr lang="zh-CN" altLang="en-US" smtClean="0"/>
              <a:t>2023/7/27</a:t>
            </a:fld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1A3E603-2EF5-C6C8-49D2-ADF97BC5C7A9}"/>
              </a:ext>
            </a:extLst>
          </p:cNvPr>
          <p:cNvGrpSpPr/>
          <p:nvPr userDrawn="1"/>
        </p:nvGrpSpPr>
        <p:grpSpPr>
          <a:xfrm>
            <a:off x="11094765" y="622300"/>
            <a:ext cx="424086" cy="407987"/>
            <a:chOff x="11094765" y="620713"/>
            <a:chExt cx="424086" cy="407987"/>
          </a:xfrm>
        </p:grpSpPr>
        <p:sp>
          <p:nvSpPr>
            <p:cNvPr id="40" name="弧形 39">
              <a:extLst>
                <a:ext uri="{FF2B5EF4-FFF2-40B4-BE49-F238E27FC236}">
                  <a16:creationId xmlns:a16="http://schemas.microsoft.com/office/drawing/2014/main" id="{8A64646E-28A4-A0C7-9441-0393AC30B029}"/>
                </a:ext>
              </a:extLst>
            </p:cNvPr>
            <p:cNvSpPr/>
            <p:nvPr userDrawn="1"/>
          </p:nvSpPr>
          <p:spPr>
            <a:xfrm>
              <a:off x="11110864" y="620713"/>
              <a:ext cx="407987" cy="407987"/>
            </a:xfrm>
            <a:prstGeom prst="arc">
              <a:avLst>
                <a:gd name="adj1" fmla="val 9306924"/>
                <a:gd name="adj2" fmla="val 7248621"/>
              </a:avLst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D1BD754A-5DD1-1B71-03C4-F3243615B75F}"/>
                </a:ext>
              </a:extLst>
            </p:cNvPr>
            <p:cNvSpPr/>
            <p:nvPr userDrawn="1"/>
          </p:nvSpPr>
          <p:spPr>
            <a:xfrm>
              <a:off x="11094765" y="902968"/>
              <a:ext cx="125732" cy="125732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" name="标题 13">
            <a:extLst>
              <a:ext uri="{FF2B5EF4-FFF2-40B4-BE49-F238E27FC236}">
                <a16:creationId xmlns:a16="http://schemas.microsoft.com/office/drawing/2014/main" id="{E2EF8FFE-849A-0833-42A6-5DAB545152DF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774825" y="3047448"/>
            <a:ext cx="1348061" cy="677237"/>
          </a:xfrm>
        </p:spPr>
        <p:txBody>
          <a:bodyPr wrap="square" lIns="0" tIns="0" rIns="0" bIns="0">
            <a:sp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目录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A2BC7AA6-109B-FFEB-16FC-9B8C8EDD0ADE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834905" y="3763801"/>
            <a:ext cx="1227900" cy="282193"/>
          </a:xfrm>
        </p:spPr>
        <p:txBody>
          <a:bodyPr wrap="none" lIns="0" tIns="0" rIns="0" bIns="0">
            <a:sp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43" name="文本占位符 30">
            <a:extLst>
              <a:ext uri="{FF2B5EF4-FFF2-40B4-BE49-F238E27FC236}">
                <a16:creationId xmlns:a16="http://schemas.microsoft.com/office/drawing/2014/main" id="{0489E76F-D9F3-99D6-A995-E9AC0C0B986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0400" y="622300"/>
            <a:ext cx="839974" cy="246221"/>
          </a:xfrm>
          <a:ln w="3175">
            <a:noFill/>
          </a:ln>
        </p:spPr>
        <p:txBody>
          <a:bodyPr wrap="none" lIns="0" tIns="0" rIns="0" bIns="0">
            <a:spAutoFit/>
          </a:bodyPr>
          <a:lstStyle>
            <a:lvl1pPr marL="0" indent="0" algn="l">
              <a:lnSpc>
                <a:spcPct val="100000"/>
              </a:lnSpc>
              <a:buNone/>
              <a:defRPr sz="1600"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20XX </a:t>
            </a:r>
            <a:r>
              <a:rPr lang="zh-CN" altLang="en-US" dirty="0"/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31534770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6062EB15-F200-A382-EB40-A8161D8772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396" t="23714" r="31105" b="3780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B9138084-F929-FC18-D5CC-25DF458311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54799" y="1663249"/>
            <a:ext cx="1282402" cy="1354217"/>
          </a:xfrm>
          <a:noFill/>
        </p:spPr>
        <p:txBody>
          <a:bodyPr wrap="none" lIns="0" tIns="0" rIns="0" bIns="0">
            <a:sp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zh-CN" altLang="en-US" sz="8800" dirty="0" smtClean="0">
                <a:solidFill>
                  <a:schemeClr val="tx1"/>
                </a:solidFill>
                <a:latin typeface="+mj-lt"/>
              </a:defRPr>
            </a:lvl1pPr>
            <a:lvl2pPr marL="228600" indent="0">
              <a:buFontTx/>
              <a:buNone/>
              <a:defRPr lang="zh-CN" altLang="en-US" sz="1800" dirty="0" smtClean="0"/>
            </a:lvl2pPr>
            <a:lvl3pPr marL="685800" indent="0">
              <a:buFontTx/>
              <a:buNone/>
              <a:defRPr lang="zh-CN" altLang="en-US" sz="1800" dirty="0" smtClean="0"/>
            </a:lvl3pPr>
            <a:lvl4pPr marL="1143000" indent="0">
              <a:buFontTx/>
              <a:buNone/>
              <a:defRPr lang="zh-CN" altLang="en-US" dirty="0" smtClean="0"/>
            </a:lvl4pPr>
            <a:lvl5pPr marL="1600200" indent="0">
              <a:buFontTx/>
              <a:buNone/>
              <a:defRPr lang="zh-CN" altLang="en-US" dirty="0"/>
            </a:lvl5pPr>
          </a:lstStyle>
          <a:p>
            <a:pPr marL="0" lvl="0"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59DA39E9-0C6F-B019-1F2F-9648A21CDA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35121" y="4035520"/>
            <a:ext cx="3921760" cy="307777"/>
          </a:xfrm>
        </p:spPr>
        <p:txBody>
          <a:bodyPr wrap="square" lIns="0" tIns="0" rIns="0" bIns="0" anchor="ctr">
            <a:sp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2000">
                <a:solidFill>
                  <a:schemeClr val="tx1"/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144209D-B7AB-A923-8B03-5AD43ACD0A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35120" y="3245748"/>
            <a:ext cx="3921760" cy="677237"/>
          </a:xfrm>
        </p:spPr>
        <p:txBody>
          <a:bodyPr wrap="square" lIns="0" tIns="0" rIns="0" bIns="0">
            <a:spAutoFit/>
          </a:bodyPr>
          <a:lstStyle>
            <a:lvl1pPr algn="ctr">
              <a:defRPr sz="4800"/>
            </a:lvl1pPr>
          </a:lstStyle>
          <a:p>
            <a:r>
              <a:rPr lang="zh-CN" altLang="en-US" dirty="0"/>
              <a:t>请输入标题</a:t>
            </a:r>
          </a:p>
        </p:txBody>
      </p:sp>
      <p:sp>
        <p:nvSpPr>
          <p:cNvPr id="4" name="文本占位符 18">
            <a:extLst>
              <a:ext uri="{FF2B5EF4-FFF2-40B4-BE49-F238E27FC236}">
                <a16:creationId xmlns:a16="http://schemas.microsoft.com/office/drawing/2014/main" id="{042683AC-9505-A109-F31E-85842858DD9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0400" y="6396558"/>
            <a:ext cx="4101426" cy="169342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5" name="日期占位符 22">
            <a:extLst>
              <a:ext uri="{FF2B5EF4-FFF2-40B4-BE49-F238E27FC236}">
                <a16:creationId xmlns:a16="http://schemas.microsoft.com/office/drawing/2014/main" id="{C174EE72-265E-70B1-7C99-AAD407750547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0783122" y="6381234"/>
            <a:ext cx="735778" cy="184666"/>
          </a:xfrm>
        </p:spPr>
        <p:txBody>
          <a:bodyPr wrap="none"/>
          <a:lstStyle>
            <a:lvl1pPr algn="r">
              <a:defRPr/>
            </a:lvl1pPr>
          </a:lstStyle>
          <a:p>
            <a:fld id="{D5F27A8A-4952-4DC5-8E1C-725C19EBC04B}" type="datetime1">
              <a:rPr lang="zh-CN" altLang="en-US" smtClean="0"/>
              <a:t>2023/7/27</a:t>
            </a:fld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BBBA16E-68FF-7463-D8E5-AF9953A4AD09}"/>
              </a:ext>
            </a:extLst>
          </p:cNvPr>
          <p:cNvGrpSpPr/>
          <p:nvPr userDrawn="1"/>
        </p:nvGrpSpPr>
        <p:grpSpPr>
          <a:xfrm>
            <a:off x="11094765" y="622300"/>
            <a:ext cx="424086" cy="407987"/>
            <a:chOff x="11094765" y="620713"/>
            <a:chExt cx="424086" cy="407987"/>
          </a:xfrm>
        </p:grpSpPr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7BAAFF87-0BE4-6963-2971-840885760145}"/>
                </a:ext>
              </a:extLst>
            </p:cNvPr>
            <p:cNvSpPr/>
            <p:nvPr userDrawn="1"/>
          </p:nvSpPr>
          <p:spPr>
            <a:xfrm>
              <a:off x="11110864" y="620713"/>
              <a:ext cx="407987" cy="407987"/>
            </a:xfrm>
            <a:prstGeom prst="arc">
              <a:avLst>
                <a:gd name="adj1" fmla="val 9306924"/>
                <a:gd name="adj2" fmla="val 7248621"/>
              </a:avLst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87330B78-29F9-5034-4347-A06736B9529A}"/>
                </a:ext>
              </a:extLst>
            </p:cNvPr>
            <p:cNvSpPr/>
            <p:nvPr userDrawn="1"/>
          </p:nvSpPr>
          <p:spPr>
            <a:xfrm>
              <a:off x="11094765" y="902968"/>
              <a:ext cx="125732" cy="125732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占位符 30">
            <a:extLst>
              <a:ext uri="{FF2B5EF4-FFF2-40B4-BE49-F238E27FC236}">
                <a16:creationId xmlns:a16="http://schemas.microsoft.com/office/drawing/2014/main" id="{61BF900C-0000-730F-0FD6-BA7639D4B2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0400" y="622300"/>
            <a:ext cx="839974" cy="246221"/>
          </a:xfrm>
          <a:ln w="3175">
            <a:noFill/>
          </a:ln>
        </p:spPr>
        <p:txBody>
          <a:bodyPr wrap="none" lIns="0" tIns="0" rIns="0" bIns="0">
            <a:spAutoFit/>
          </a:bodyPr>
          <a:lstStyle>
            <a:lvl1pPr marL="0" indent="0" algn="l">
              <a:lnSpc>
                <a:spcPct val="100000"/>
              </a:lnSpc>
              <a:buNone/>
              <a:defRPr sz="1600"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20XX </a:t>
            </a:r>
            <a:r>
              <a:rPr lang="zh-CN" altLang="en-US" dirty="0"/>
              <a:t>年</a:t>
            </a:r>
          </a:p>
        </p:txBody>
      </p:sp>
      <p:sp>
        <p:nvSpPr>
          <p:cNvPr id="3" name="矩形 11">
            <a:extLst>
              <a:ext uri="{FF2B5EF4-FFF2-40B4-BE49-F238E27FC236}">
                <a16:creationId xmlns:a16="http://schemas.microsoft.com/office/drawing/2014/main" id="{A805CF27-9882-ABA3-D783-FC2CF3048556}"/>
              </a:ext>
            </a:extLst>
          </p:cNvPr>
          <p:cNvSpPr/>
          <p:nvPr userDrawn="1"/>
        </p:nvSpPr>
        <p:spPr>
          <a:xfrm>
            <a:off x="3657600" y="2476803"/>
            <a:ext cx="4876800" cy="2379472"/>
          </a:xfrm>
          <a:custGeom>
            <a:avLst/>
            <a:gdLst>
              <a:gd name="connsiteX0" fmla="*/ 0 w 4876800"/>
              <a:gd name="connsiteY0" fmla="*/ 0 h 2377440"/>
              <a:gd name="connsiteX1" fmla="*/ 4876800 w 4876800"/>
              <a:gd name="connsiteY1" fmla="*/ 0 h 2377440"/>
              <a:gd name="connsiteX2" fmla="*/ 4876800 w 4876800"/>
              <a:gd name="connsiteY2" fmla="*/ 2377440 h 2377440"/>
              <a:gd name="connsiteX3" fmla="*/ 0 w 4876800"/>
              <a:gd name="connsiteY3" fmla="*/ 2377440 h 2377440"/>
              <a:gd name="connsiteX4" fmla="*/ 0 w 4876800"/>
              <a:gd name="connsiteY4" fmla="*/ 0 h 2377440"/>
              <a:gd name="connsiteX0" fmla="*/ 0 w 4876800"/>
              <a:gd name="connsiteY0" fmla="*/ 10160 h 2387600"/>
              <a:gd name="connsiteX1" fmla="*/ 1452880 w 4876800"/>
              <a:gd name="connsiteY1" fmla="*/ 0 h 2387600"/>
              <a:gd name="connsiteX2" fmla="*/ 4876800 w 4876800"/>
              <a:gd name="connsiteY2" fmla="*/ 10160 h 2387600"/>
              <a:gd name="connsiteX3" fmla="*/ 4876800 w 4876800"/>
              <a:gd name="connsiteY3" fmla="*/ 2387600 h 2387600"/>
              <a:gd name="connsiteX4" fmla="*/ 0 w 4876800"/>
              <a:gd name="connsiteY4" fmla="*/ 2387600 h 2387600"/>
              <a:gd name="connsiteX5" fmla="*/ 0 w 4876800"/>
              <a:gd name="connsiteY5" fmla="*/ 10160 h 2387600"/>
              <a:gd name="connsiteX0" fmla="*/ 0 w 4876800"/>
              <a:gd name="connsiteY0" fmla="*/ 20320 h 2397760"/>
              <a:gd name="connsiteX1" fmla="*/ 1452880 w 4876800"/>
              <a:gd name="connsiteY1" fmla="*/ 10160 h 2397760"/>
              <a:gd name="connsiteX2" fmla="*/ 3383280 w 4876800"/>
              <a:gd name="connsiteY2" fmla="*/ 0 h 2397760"/>
              <a:gd name="connsiteX3" fmla="*/ 4876800 w 4876800"/>
              <a:gd name="connsiteY3" fmla="*/ 20320 h 2397760"/>
              <a:gd name="connsiteX4" fmla="*/ 4876800 w 4876800"/>
              <a:gd name="connsiteY4" fmla="*/ 2397760 h 2397760"/>
              <a:gd name="connsiteX5" fmla="*/ 0 w 4876800"/>
              <a:gd name="connsiteY5" fmla="*/ 2397760 h 2397760"/>
              <a:gd name="connsiteX6" fmla="*/ 0 w 4876800"/>
              <a:gd name="connsiteY6" fmla="*/ 20320 h 2397760"/>
              <a:gd name="connsiteX0" fmla="*/ 0 w 4876800"/>
              <a:gd name="connsiteY0" fmla="*/ 20320 h 2397760"/>
              <a:gd name="connsiteX1" fmla="*/ 1452880 w 4876800"/>
              <a:gd name="connsiteY1" fmla="*/ 10160 h 2397760"/>
              <a:gd name="connsiteX2" fmla="*/ 2407920 w 4876800"/>
              <a:gd name="connsiteY2" fmla="*/ 10160 h 2397760"/>
              <a:gd name="connsiteX3" fmla="*/ 3383280 w 4876800"/>
              <a:gd name="connsiteY3" fmla="*/ 0 h 2397760"/>
              <a:gd name="connsiteX4" fmla="*/ 4876800 w 4876800"/>
              <a:gd name="connsiteY4" fmla="*/ 20320 h 2397760"/>
              <a:gd name="connsiteX5" fmla="*/ 4876800 w 4876800"/>
              <a:gd name="connsiteY5" fmla="*/ 2397760 h 2397760"/>
              <a:gd name="connsiteX6" fmla="*/ 0 w 4876800"/>
              <a:gd name="connsiteY6" fmla="*/ 2397760 h 2397760"/>
              <a:gd name="connsiteX7" fmla="*/ 0 w 4876800"/>
              <a:gd name="connsiteY7" fmla="*/ 20320 h 2397760"/>
              <a:gd name="connsiteX0" fmla="*/ 2407920 w 4876800"/>
              <a:gd name="connsiteY0" fmla="*/ 10160 h 2397760"/>
              <a:gd name="connsiteX1" fmla="*/ 3383280 w 4876800"/>
              <a:gd name="connsiteY1" fmla="*/ 0 h 2397760"/>
              <a:gd name="connsiteX2" fmla="*/ 4876800 w 4876800"/>
              <a:gd name="connsiteY2" fmla="*/ 20320 h 2397760"/>
              <a:gd name="connsiteX3" fmla="*/ 4876800 w 4876800"/>
              <a:gd name="connsiteY3" fmla="*/ 2397760 h 2397760"/>
              <a:gd name="connsiteX4" fmla="*/ 0 w 4876800"/>
              <a:gd name="connsiteY4" fmla="*/ 2397760 h 2397760"/>
              <a:gd name="connsiteX5" fmla="*/ 0 w 4876800"/>
              <a:gd name="connsiteY5" fmla="*/ 20320 h 2397760"/>
              <a:gd name="connsiteX6" fmla="*/ 1452880 w 4876800"/>
              <a:gd name="connsiteY6" fmla="*/ 10160 h 2397760"/>
              <a:gd name="connsiteX7" fmla="*/ 2499360 w 4876800"/>
              <a:gd name="connsiteY7" fmla="*/ 101600 h 2397760"/>
              <a:gd name="connsiteX0" fmla="*/ 2407920 w 4876800"/>
              <a:gd name="connsiteY0" fmla="*/ 10160 h 2397760"/>
              <a:gd name="connsiteX1" fmla="*/ 3383280 w 4876800"/>
              <a:gd name="connsiteY1" fmla="*/ 0 h 2397760"/>
              <a:gd name="connsiteX2" fmla="*/ 4876800 w 4876800"/>
              <a:gd name="connsiteY2" fmla="*/ 20320 h 2397760"/>
              <a:gd name="connsiteX3" fmla="*/ 4876800 w 4876800"/>
              <a:gd name="connsiteY3" fmla="*/ 2397760 h 2397760"/>
              <a:gd name="connsiteX4" fmla="*/ 0 w 4876800"/>
              <a:gd name="connsiteY4" fmla="*/ 2397760 h 2397760"/>
              <a:gd name="connsiteX5" fmla="*/ 0 w 4876800"/>
              <a:gd name="connsiteY5" fmla="*/ 20320 h 2397760"/>
              <a:gd name="connsiteX6" fmla="*/ 1452880 w 4876800"/>
              <a:gd name="connsiteY6" fmla="*/ 10160 h 2397760"/>
              <a:gd name="connsiteX0" fmla="*/ 3383280 w 4876800"/>
              <a:gd name="connsiteY0" fmla="*/ 0 h 2397760"/>
              <a:gd name="connsiteX1" fmla="*/ 4876800 w 4876800"/>
              <a:gd name="connsiteY1" fmla="*/ 20320 h 2397760"/>
              <a:gd name="connsiteX2" fmla="*/ 4876800 w 4876800"/>
              <a:gd name="connsiteY2" fmla="*/ 2397760 h 2397760"/>
              <a:gd name="connsiteX3" fmla="*/ 0 w 4876800"/>
              <a:gd name="connsiteY3" fmla="*/ 2397760 h 2397760"/>
              <a:gd name="connsiteX4" fmla="*/ 0 w 4876800"/>
              <a:gd name="connsiteY4" fmla="*/ 20320 h 2397760"/>
              <a:gd name="connsiteX5" fmla="*/ 1452880 w 4876800"/>
              <a:gd name="connsiteY5" fmla="*/ 10160 h 2397760"/>
              <a:gd name="connsiteX0" fmla="*/ 3383280 w 4876800"/>
              <a:gd name="connsiteY0" fmla="*/ 0 h 2397760"/>
              <a:gd name="connsiteX1" fmla="*/ 4876800 w 4876800"/>
              <a:gd name="connsiteY1" fmla="*/ 20320 h 2397760"/>
              <a:gd name="connsiteX2" fmla="*/ 4876800 w 4876800"/>
              <a:gd name="connsiteY2" fmla="*/ 2397760 h 2397760"/>
              <a:gd name="connsiteX3" fmla="*/ 0 w 4876800"/>
              <a:gd name="connsiteY3" fmla="*/ 2397760 h 2397760"/>
              <a:gd name="connsiteX4" fmla="*/ 0 w 4876800"/>
              <a:gd name="connsiteY4" fmla="*/ 20320 h 2397760"/>
              <a:gd name="connsiteX5" fmla="*/ 1452880 w 4876800"/>
              <a:gd name="connsiteY5" fmla="*/ 22352 h 2397760"/>
              <a:gd name="connsiteX0" fmla="*/ 3383280 w 4876800"/>
              <a:gd name="connsiteY0" fmla="*/ 4064 h 2377440"/>
              <a:gd name="connsiteX1" fmla="*/ 4876800 w 4876800"/>
              <a:gd name="connsiteY1" fmla="*/ 0 h 2377440"/>
              <a:gd name="connsiteX2" fmla="*/ 4876800 w 4876800"/>
              <a:gd name="connsiteY2" fmla="*/ 2377440 h 2377440"/>
              <a:gd name="connsiteX3" fmla="*/ 0 w 4876800"/>
              <a:gd name="connsiteY3" fmla="*/ 2377440 h 2377440"/>
              <a:gd name="connsiteX4" fmla="*/ 0 w 4876800"/>
              <a:gd name="connsiteY4" fmla="*/ 0 h 2377440"/>
              <a:gd name="connsiteX5" fmla="*/ 1452880 w 4876800"/>
              <a:gd name="connsiteY5" fmla="*/ 2032 h 2377440"/>
              <a:gd name="connsiteX0" fmla="*/ 3383280 w 4876800"/>
              <a:gd name="connsiteY0" fmla="*/ 4064 h 2377440"/>
              <a:gd name="connsiteX1" fmla="*/ 4876800 w 4876800"/>
              <a:gd name="connsiteY1" fmla="*/ 0 h 2377440"/>
              <a:gd name="connsiteX2" fmla="*/ 4876800 w 4876800"/>
              <a:gd name="connsiteY2" fmla="*/ 2377440 h 2377440"/>
              <a:gd name="connsiteX3" fmla="*/ 0 w 4876800"/>
              <a:gd name="connsiteY3" fmla="*/ 2377440 h 2377440"/>
              <a:gd name="connsiteX4" fmla="*/ 0 w 4876800"/>
              <a:gd name="connsiteY4" fmla="*/ 0 h 2377440"/>
              <a:gd name="connsiteX5" fmla="*/ 1452880 w 4876800"/>
              <a:gd name="connsiteY5" fmla="*/ 2032 h 2377440"/>
              <a:gd name="connsiteX0" fmla="*/ 3389376 w 4876800"/>
              <a:gd name="connsiteY0" fmla="*/ 0 h 2385568"/>
              <a:gd name="connsiteX1" fmla="*/ 4876800 w 4876800"/>
              <a:gd name="connsiteY1" fmla="*/ 8128 h 2385568"/>
              <a:gd name="connsiteX2" fmla="*/ 4876800 w 4876800"/>
              <a:gd name="connsiteY2" fmla="*/ 2385568 h 2385568"/>
              <a:gd name="connsiteX3" fmla="*/ 0 w 4876800"/>
              <a:gd name="connsiteY3" fmla="*/ 2385568 h 2385568"/>
              <a:gd name="connsiteX4" fmla="*/ 0 w 4876800"/>
              <a:gd name="connsiteY4" fmla="*/ 8128 h 2385568"/>
              <a:gd name="connsiteX5" fmla="*/ 1452880 w 4876800"/>
              <a:gd name="connsiteY5" fmla="*/ 10160 h 2385568"/>
              <a:gd name="connsiteX0" fmla="*/ 3389376 w 4876800"/>
              <a:gd name="connsiteY0" fmla="*/ 0 h 2385568"/>
              <a:gd name="connsiteX1" fmla="*/ 4876800 w 4876800"/>
              <a:gd name="connsiteY1" fmla="*/ 8128 h 2385568"/>
              <a:gd name="connsiteX2" fmla="*/ 4876800 w 4876800"/>
              <a:gd name="connsiteY2" fmla="*/ 2385568 h 2385568"/>
              <a:gd name="connsiteX3" fmla="*/ 0 w 4876800"/>
              <a:gd name="connsiteY3" fmla="*/ 2385568 h 2385568"/>
              <a:gd name="connsiteX4" fmla="*/ 0 w 4876800"/>
              <a:gd name="connsiteY4" fmla="*/ 8128 h 2385568"/>
              <a:gd name="connsiteX5" fmla="*/ 1452880 w 4876800"/>
              <a:gd name="connsiteY5" fmla="*/ 10160 h 2385568"/>
              <a:gd name="connsiteX0" fmla="*/ 3389376 w 4876800"/>
              <a:gd name="connsiteY0" fmla="*/ 0 h 2379472"/>
              <a:gd name="connsiteX1" fmla="*/ 4876800 w 4876800"/>
              <a:gd name="connsiteY1" fmla="*/ 2032 h 2379472"/>
              <a:gd name="connsiteX2" fmla="*/ 4876800 w 4876800"/>
              <a:gd name="connsiteY2" fmla="*/ 2379472 h 2379472"/>
              <a:gd name="connsiteX3" fmla="*/ 0 w 4876800"/>
              <a:gd name="connsiteY3" fmla="*/ 2379472 h 2379472"/>
              <a:gd name="connsiteX4" fmla="*/ 0 w 4876800"/>
              <a:gd name="connsiteY4" fmla="*/ 2032 h 2379472"/>
              <a:gd name="connsiteX5" fmla="*/ 1452880 w 4876800"/>
              <a:gd name="connsiteY5" fmla="*/ 4064 h 2379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2379472">
                <a:moveTo>
                  <a:pt x="3389376" y="0"/>
                </a:moveTo>
                <a:lnTo>
                  <a:pt x="4876800" y="2032"/>
                </a:lnTo>
                <a:lnTo>
                  <a:pt x="4876800" y="2379472"/>
                </a:lnTo>
                <a:lnTo>
                  <a:pt x="0" y="2379472"/>
                </a:lnTo>
                <a:lnTo>
                  <a:pt x="0" y="2032"/>
                </a:lnTo>
                <a:lnTo>
                  <a:pt x="1452880" y="4064"/>
                </a:lnTo>
              </a:path>
            </a:pathLst>
          </a:cu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不完整圆 5">
            <a:extLst>
              <a:ext uri="{FF2B5EF4-FFF2-40B4-BE49-F238E27FC236}">
                <a16:creationId xmlns:a16="http://schemas.microsoft.com/office/drawing/2014/main" id="{6632B0C7-91C5-A36C-2F71-FEC4241BABB1}"/>
              </a:ext>
            </a:extLst>
          </p:cNvPr>
          <p:cNvSpPr/>
          <p:nvPr userDrawn="1"/>
        </p:nvSpPr>
        <p:spPr>
          <a:xfrm>
            <a:off x="3522209" y="2340357"/>
            <a:ext cx="270782" cy="270782"/>
          </a:xfrm>
          <a:prstGeom prst="pie">
            <a:avLst>
              <a:gd name="adj1" fmla="val 0"/>
              <a:gd name="adj2" fmla="val 5359976"/>
            </a:avLst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不完整圆 6">
            <a:extLst>
              <a:ext uri="{FF2B5EF4-FFF2-40B4-BE49-F238E27FC236}">
                <a16:creationId xmlns:a16="http://schemas.microsoft.com/office/drawing/2014/main" id="{3D598C5D-40F9-A7B4-3B55-8E158730A9BF}"/>
              </a:ext>
            </a:extLst>
          </p:cNvPr>
          <p:cNvSpPr/>
          <p:nvPr userDrawn="1"/>
        </p:nvSpPr>
        <p:spPr>
          <a:xfrm flipV="1">
            <a:off x="3522209" y="4720884"/>
            <a:ext cx="270782" cy="270782"/>
          </a:xfrm>
          <a:prstGeom prst="pie">
            <a:avLst>
              <a:gd name="adj1" fmla="val 0"/>
              <a:gd name="adj2" fmla="val 5359976"/>
            </a:avLst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不完整圆 7">
            <a:extLst>
              <a:ext uri="{FF2B5EF4-FFF2-40B4-BE49-F238E27FC236}">
                <a16:creationId xmlns:a16="http://schemas.microsoft.com/office/drawing/2014/main" id="{4EC2DC53-8F8B-4CB2-DB18-813E3F2A7CE6}"/>
              </a:ext>
            </a:extLst>
          </p:cNvPr>
          <p:cNvSpPr/>
          <p:nvPr userDrawn="1"/>
        </p:nvSpPr>
        <p:spPr>
          <a:xfrm flipH="1">
            <a:off x="8399009" y="2340357"/>
            <a:ext cx="270782" cy="270782"/>
          </a:xfrm>
          <a:prstGeom prst="pie">
            <a:avLst>
              <a:gd name="adj1" fmla="val 0"/>
              <a:gd name="adj2" fmla="val 5359976"/>
            </a:avLst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不完整圆 12">
            <a:extLst>
              <a:ext uri="{FF2B5EF4-FFF2-40B4-BE49-F238E27FC236}">
                <a16:creationId xmlns:a16="http://schemas.microsoft.com/office/drawing/2014/main" id="{642DCCF5-7C33-4AEF-B5E8-3C2C13923EF0}"/>
              </a:ext>
            </a:extLst>
          </p:cNvPr>
          <p:cNvSpPr/>
          <p:nvPr userDrawn="1"/>
        </p:nvSpPr>
        <p:spPr>
          <a:xfrm flipH="1" flipV="1">
            <a:off x="8399009" y="4720884"/>
            <a:ext cx="270782" cy="270782"/>
          </a:xfrm>
          <a:prstGeom prst="pie">
            <a:avLst>
              <a:gd name="adj1" fmla="val 0"/>
              <a:gd name="adj2" fmla="val 5359976"/>
            </a:avLst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5838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A5844857-2D97-9C5A-7821-F018B17ACA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481" t="28084" r="14481" b="2808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A2510BE7-CE83-8611-81F8-E8514D7F453D}"/>
              </a:ext>
            </a:extLst>
          </p:cNvPr>
          <p:cNvGrpSpPr/>
          <p:nvPr userDrawn="1"/>
        </p:nvGrpSpPr>
        <p:grpSpPr>
          <a:xfrm>
            <a:off x="11094765" y="622300"/>
            <a:ext cx="424086" cy="407987"/>
            <a:chOff x="11094765" y="620713"/>
            <a:chExt cx="424086" cy="407987"/>
          </a:xfrm>
        </p:grpSpPr>
        <p:sp>
          <p:nvSpPr>
            <p:cNvPr id="3" name="弧形 2">
              <a:extLst>
                <a:ext uri="{FF2B5EF4-FFF2-40B4-BE49-F238E27FC236}">
                  <a16:creationId xmlns:a16="http://schemas.microsoft.com/office/drawing/2014/main" id="{733EDC3E-3BE8-32C9-19A7-48DE3E3C2843}"/>
                </a:ext>
              </a:extLst>
            </p:cNvPr>
            <p:cNvSpPr/>
            <p:nvPr userDrawn="1"/>
          </p:nvSpPr>
          <p:spPr>
            <a:xfrm>
              <a:off x="11110864" y="620713"/>
              <a:ext cx="407987" cy="407987"/>
            </a:xfrm>
            <a:prstGeom prst="arc">
              <a:avLst>
                <a:gd name="adj1" fmla="val 9306924"/>
                <a:gd name="adj2" fmla="val 7248621"/>
              </a:avLst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1121BEE6-CC6F-5013-9396-CEFFE6C727B6}"/>
                </a:ext>
              </a:extLst>
            </p:cNvPr>
            <p:cNvSpPr/>
            <p:nvPr userDrawn="1"/>
          </p:nvSpPr>
          <p:spPr>
            <a:xfrm>
              <a:off x="11094765" y="902968"/>
              <a:ext cx="125732" cy="125732"/>
            </a:xfrm>
            <a:prstGeom prst="ellipse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30DF3BFA-5F95-1462-2FD6-8016BE1D30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659368"/>
            <a:ext cx="577088" cy="369332"/>
          </a:xfrm>
          <a:ln>
            <a:noFill/>
          </a:ln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buFontTx/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CN" dirty="0"/>
              <a:t>1-1</a:t>
            </a:r>
            <a:endParaRPr lang="zh-CN" altLang="en-US" dirty="0"/>
          </a:p>
        </p:txBody>
      </p:sp>
      <p:sp>
        <p:nvSpPr>
          <p:cNvPr id="18" name="标题 17">
            <a:extLst>
              <a:ext uri="{FF2B5EF4-FFF2-40B4-BE49-F238E27FC236}">
                <a16:creationId xmlns:a16="http://schemas.microsoft.com/office/drawing/2014/main" id="{38124111-4859-ED73-0EFA-8DC2FBA52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65504" y="659368"/>
            <a:ext cx="9729261" cy="369332"/>
          </a:xfrm>
        </p:spPr>
        <p:txBody>
          <a:bodyPr wrap="square" lIns="0" tIns="0" rIns="0" bIns="0">
            <a:spAutoFit/>
          </a:bodyPr>
          <a:lstStyle>
            <a:lvl1pPr>
              <a:lnSpc>
                <a:spcPct val="100000"/>
              </a:lnSpc>
              <a:defRPr sz="24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输入页面标题</a:t>
            </a:r>
          </a:p>
        </p:txBody>
      </p:sp>
      <p:sp>
        <p:nvSpPr>
          <p:cNvPr id="23" name="日期占位符 22">
            <a:extLst>
              <a:ext uri="{FF2B5EF4-FFF2-40B4-BE49-F238E27FC236}">
                <a16:creationId xmlns:a16="http://schemas.microsoft.com/office/drawing/2014/main" id="{EA1A0329-BD2C-A0CA-AE06-4B1E97EA824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F04A186D-9899-42A2-B405-B1E6B9A28FED}" type="datetime1">
              <a:rPr lang="zh-CN" altLang="en-US" smtClean="0"/>
              <a:pPr/>
              <a:t>2023/7/27</a:t>
            </a:fld>
            <a:endParaRPr lang="zh-CN" altLang="en-US" dirty="0"/>
          </a:p>
        </p:txBody>
      </p:sp>
      <p:sp>
        <p:nvSpPr>
          <p:cNvPr id="24" name="页脚占位符 23">
            <a:extLst>
              <a:ext uri="{FF2B5EF4-FFF2-40B4-BE49-F238E27FC236}">
                <a16:creationId xmlns:a16="http://schemas.microsoft.com/office/drawing/2014/main" id="{A2A19E45-F824-0874-FCFA-4E7365D3482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endParaRPr lang="zh-CN" altLang="en-US" dirty="0"/>
          </a:p>
        </p:txBody>
      </p:sp>
      <p:sp>
        <p:nvSpPr>
          <p:cNvPr id="25" name="灯片编号占位符 24">
            <a:extLst>
              <a:ext uri="{FF2B5EF4-FFF2-40B4-BE49-F238E27FC236}">
                <a16:creationId xmlns:a16="http://schemas.microsoft.com/office/drawing/2014/main" id="{9E931389-AF98-EB96-5814-61ABB37AC26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DEBDD5DE-4ED2-4A76-97B9-D847280C2E2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72701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E36ED449-CC47-0287-8EAF-C3F3FF8ABC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2406" t="19395" r="12406" b="1939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A535621-E55B-38D5-B54F-A0DC6638A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060E5-FDF7-4F6B-9FEA-7A4541D8D369}" type="datetime1">
              <a:rPr lang="zh-CN" altLang="en-US" smtClean="0"/>
              <a:t>2023/7/27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6F471DE-9495-0D0C-32BF-8E3A279A4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0446C59-A41B-CEB8-A199-C2038CBD0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4044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4CE2AD2-BD52-7962-E296-69A19714B7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0248" t="19239" r="22648" b="22481"/>
          <a:stretch>
            <a:fillRect/>
          </a:stretch>
        </p:blipFill>
        <p:spPr>
          <a:xfrm>
            <a:off x="0" y="13048"/>
            <a:ext cx="12192000" cy="6844952"/>
          </a:xfrm>
          <a:custGeom>
            <a:avLst/>
            <a:gdLst>
              <a:gd name="connsiteX0" fmla="*/ 0 w 12192000"/>
              <a:gd name="connsiteY0" fmla="*/ 0 h 6831905"/>
              <a:gd name="connsiteX1" fmla="*/ 12192000 w 12192000"/>
              <a:gd name="connsiteY1" fmla="*/ 0 h 6831905"/>
              <a:gd name="connsiteX2" fmla="*/ 12192000 w 12192000"/>
              <a:gd name="connsiteY2" fmla="*/ 6831905 h 6831905"/>
              <a:gd name="connsiteX3" fmla="*/ 0 w 12192000"/>
              <a:gd name="connsiteY3" fmla="*/ 6831905 h 683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31905">
                <a:moveTo>
                  <a:pt x="0" y="0"/>
                </a:moveTo>
                <a:lnTo>
                  <a:pt x="12192000" y="0"/>
                </a:lnTo>
                <a:lnTo>
                  <a:pt x="12192000" y="6831905"/>
                </a:lnTo>
                <a:lnTo>
                  <a:pt x="0" y="6831905"/>
                </a:lnTo>
                <a:close/>
              </a:path>
            </a:pathLst>
          </a:cu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CA515E06-21DA-5BE6-6201-48FF1BED84C9}"/>
              </a:ext>
            </a:extLst>
          </p:cNvPr>
          <p:cNvGrpSpPr/>
          <p:nvPr userDrawn="1"/>
        </p:nvGrpSpPr>
        <p:grpSpPr>
          <a:xfrm>
            <a:off x="3326011" y="2222373"/>
            <a:ext cx="5675369" cy="1840342"/>
            <a:chOff x="3326011" y="2222372"/>
            <a:chExt cx="5675369" cy="1943871"/>
          </a:xfrm>
        </p:grpSpPr>
        <p:sp>
          <p:nvSpPr>
            <p:cNvPr id="21" name="矩形 24">
              <a:extLst>
                <a:ext uri="{FF2B5EF4-FFF2-40B4-BE49-F238E27FC236}">
                  <a16:creationId xmlns:a16="http://schemas.microsoft.com/office/drawing/2014/main" id="{5914E765-996B-D3A4-F2B0-E3A54AF7D1F2}"/>
                </a:ext>
              </a:extLst>
            </p:cNvPr>
            <p:cNvSpPr/>
            <p:nvPr userDrawn="1"/>
          </p:nvSpPr>
          <p:spPr>
            <a:xfrm>
              <a:off x="3326011" y="2357763"/>
              <a:ext cx="5539978" cy="1808480"/>
            </a:xfrm>
            <a:custGeom>
              <a:avLst/>
              <a:gdLst>
                <a:gd name="connsiteX0" fmla="*/ 0 w 5539978"/>
                <a:gd name="connsiteY0" fmla="*/ 0 h 1605280"/>
                <a:gd name="connsiteX1" fmla="*/ 5539978 w 5539978"/>
                <a:gd name="connsiteY1" fmla="*/ 0 h 1605280"/>
                <a:gd name="connsiteX2" fmla="*/ 5539978 w 5539978"/>
                <a:gd name="connsiteY2" fmla="*/ 1605280 h 1605280"/>
                <a:gd name="connsiteX3" fmla="*/ 0 w 5539978"/>
                <a:gd name="connsiteY3" fmla="*/ 1605280 h 1605280"/>
                <a:gd name="connsiteX4" fmla="*/ 0 w 5539978"/>
                <a:gd name="connsiteY4" fmla="*/ 0 h 1605280"/>
                <a:gd name="connsiteX0" fmla="*/ 0 w 5539978"/>
                <a:gd name="connsiteY0" fmla="*/ 0 h 1605280"/>
                <a:gd name="connsiteX1" fmla="*/ 5539978 w 5539978"/>
                <a:gd name="connsiteY1" fmla="*/ 0 h 1605280"/>
                <a:gd name="connsiteX2" fmla="*/ 5539978 w 5539978"/>
                <a:gd name="connsiteY2" fmla="*/ 1605280 h 1605280"/>
                <a:gd name="connsiteX3" fmla="*/ 1997829 w 5539978"/>
                <a:gd name="connsiteY3" fmla="*/ 1605280 h 1605280"/>
                <a:gd name="connsiteX4" fmla="*/ 0 w 5539978"/>
                <a:gd name="connsiteY4" fmla="*/ 1605280 h 1605280"/>
                <a:gd name="connsiteX5" fmla="*/ 0 w 5539978"/>
                <a:gd name="connsiteY5" fmla="*/ 0 h 1605280"/>
                <a:gd name="connsiteX0" fmla="*/ 0 w 5539978"/>
                <a:gd name="connsiteY0" fmla="*/ 1605280 h 1696720"/>
                <a:gd name="connsiteX1" fmla="*/ 0 w 5539978"/>
                <a:gd name="connsiteY1" fmla="*/ 0 h 1696720"/>
                <a:gd name="connsiteX2" fmla="*/ 5539978 w 5539978"/>
                <a:gd name="connsiteY2" fmla="*/ 0 h 1696720"/>
                <a:gd name="connsiteX3" fmla="*/ 5539978 w 5539978"/>
                <a:gd name="connsiteY3" fmla="*/ 1605280 h 1696720"/>
                <a:gd name="connsiteX4" fmla="*/ 1997829 w 5539978"/>
                <a:gd name="connsiteY4" fmla="*/ 1605280 h 1696720"/>
                <a:gd name="connsiteX5" fmla="*/ 91440 w 5539978"/>
                <a:gd name="connsiteY5" fmla="*/ 1696720 h 1696720"/>
                <a:gd name="connsiteX0" fmla="*/ 0 w 5539978"/>
                <a:gd name="connsiteY0" fmla="*/ 1605280 h 1605280"/>
                <a:gd name="connsiteX1" fmla="*/ 0 w 5539978"/>
                <a:gd name="connsiteY1" fmla="*/ 0 h 1605280"/>
                <a:gd name="connsiteX2" fmla="*/ 5539978 w 5539978"/>
                <a:gd name="connsiteY2" fmla="*/ 0 h 1605280"/>
                <a:gd name="connsiteX3" fmla="*/ 5539978 w 5539978"/>
                <a:gd name="connsiteY3" fmla="*/ 1605280 h 1605280"/>
                <a:gd name="connsiteX4" fmla="*/ 1997829 w 5539978"/>
                <a:gd name="connsiteY4" fmla="*/ 1605280 h 1605280"/>
                <a:gd name="connsiteX0" fmla="*/ 0 w 5539978"/>
                <a:gd name="connsiteY0" fmla="*/ 0 h 1605280"/>
                <a:gd name="connsiteX1" fmla="*/ 5539978 w 5539978"/>
                <a:gd name="connsiteY1" fmla="*/ 0 h 1605280"/>
                <a:gd name="connsiteX2" fmla="*/ 5539978 w 5539978"/>
                <a:gd name="connsiteY2" fmla="*/ 1605280 h 1605280"/>
                <a:gd name="connsiteX3" fmla="*/ 1997829 w 5539978"/>
                <a:gd name="connsiteY3" fmla="*/ 1605280 h 160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39978" h="1605280">
                  <a:moveTo>
                    <a:pt x="0" y="0"/>
                  </a:moveTo>
                  <a:lnTo>
                    <a:pt x="5539978" y="0"/>
                  </a:lnTo>
                  <a:lnTo>
                    <a:pt x="5539978" y="1605280"/>
                  </a:lnTo>
                  <a:lnTo>
                    <a:pt x="1997829" y="1605280"/>
                  </a:lnTo>
                </a:path>
              </a:pathLst>
            </a:cu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不完整圆 22">
              <a:extLst>
                <a:ext uri="{FF2B5EF4-FFF2-40B4-BE49-F238E27FC236}">
                  <a16:creationId xmlns:a16="http://schemas.microsoft.com/office/drawing/2014/main" id="{F9B59159-0BC5-1219-F717-2423D8FD9429}"/>
                </a:ext>
              </a:extLst>
            </p:cNvPr>
            <p:cNvSpPr/>
            <p:nvPr userDrawn="1"/>
          </p:nvSpPr>
          <p:spPr>
            <a:xfrm flipH="1">
              <a:off x="8730598" y="2222372"/>
              <a:ext cx="270782" cy="270782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6A3760B1-A374-39EB-76FB-2F54FC5872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6011" y="2891262"/>
            <a:ext cx="5286704" cy="738664"/>
          </a:xfrm>
          <a:noFill/>
        </p:spPr>
        <p:txBody>
          <a:bodyPr wrap="none" lIns="0" tIns="0" rIns="0" bIns="0" rtlCol="0">
            <a:spAutoFit/>
          </a:bodyPr>
          <a:lstStyle>
            <a:lvl1pPr algn="l">
              <a:lnSpc>
                <a:spcPct val="100000"/>
              </a:lnSpc>
              <a:defRPr lang="zh-CN" altLang="en-US" sz="4800" dirty="0">
                <a:solidFill>
                  <a:schemeClr val="tx1"/>
                </a:solidFill>
                <a:effectLst/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结尾致谢  四字金句</a:t>
            </a:r>
          </a:p>
        </p:txBody>
      </p:sp>
      <p:sp>
        <p:nvSpPr>
          <p:cNvPr id="4" name="文本占位符 28">
            <a:extLst>
              <a:ext uri="{FF2B5EF4-FFF2-40B4-BE49-F238E27FC236}">
                <a16:creationId xmlns:a16="http://schemas.microsoft.com/office/drawing/2014/main" id="{ED31378A-F992-43FC-5668-5293E7DBA6F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5052" y="6381234"/>
            <a:ext cx="4445000" cy="184666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5" name="文本占位符 30">
            <a:extLst>
              <a:ext uri="{FF2B5EF4-FFF2-40B4-BE49-F238E27FC236}">
                <a16:creationId xmlns:a16="http://schemas.microsoft.com/office/drawing/2014/main" id="{6F08FAB4-565E-3C59-99E5-D341BDD2FEB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5052" y="622300"/>
            <a:ext cx="839974" cy="246221"/>
          </a:xfrm>
          <a:ln w="3175">
            <a:noFill/>
          </a:ln>
        </p:spPr>
        <p:txBody>
          <a:bodyPr wrap="none" lIns="0" tIns="0" rIns="0" bIns="0">
            <a:spAutoFit/>
          </a:bodyPr>
          <a:lstStyle>
            <a:lvl1pPr marL="0" indent="0" algn="l">
              <a:lnSpc>
                <a:spcPct val="100000"/>
              </a:lnSpc>
              <a:buNone/>
              <a:defRPr sz="1600"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20XX </a:t>
            </a:r>
            <a:r>
              <a:rPr lang="zh-CN" altLang="en-US" dirty="0"/>
              <a:t>年</a:t>
            </a:r>
          </a:p>
        </p:txBody>
      </p:sp>
      <p:sp>
        <p:nvSpPr>
          <p:cNvPr id="6" name="日期占位符 44">
            <a:extLst>
              <a:ext uri="{FF2B5EF4-FFF2-40B4-BE49-F238E27FC236}">
                <a16:creationId xmlns:a16="http://schemas.microsoft.com/office/drawing/2014/main" id="{15A30A1B-944B-7DB0-1BCB-3A062FF41E6F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10783122" y="6381234"/>
            <a:ext cx="735778" cy="184666"/>
          </a:xfrm>
        </p:spPr>
        <p:txBody>
          <a:bodyPr wrap="none"/>
          <a:lstStyle>
            <a:lvl1pPr algn="r">
              <a:defRPr/>
            </a:lvl1pPr>
          </a:lstStyle>
          <a:p>
            <a:fld id="{44A70ADE-755E-4284-AEA9-61BE68C36D22}" type="datetime1">
              <a:rPr lang="zh-CN" altLang="en-US" smtClean="0"/>
              <a:t>2023/7/27</a:t>
            </a:fld>
            <a:endParaRPr lang="zh-CN" altLang="en-US" dirty="0"/>
          </a:p>
        </p:txBody>
      </p:sp>
      <p:sp>
        <p:nvSpPr>
          <p:cNvPr id="20" name="文本占位符 41">
            <a:extLst>
              <a:ext uri="{FF2B5EF4-FFF2-40B4-BE49-F238E27FC236}">
                <a16:creationId xmlns:a16="http://schemas.microsoft.com/office/drawing/2014/main" id="{721C7624-27C2-2124-5D59-DC036E1CD3F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26011" y="3683643"/>
            <a:ext cx="2048629" cy="252441"/>
          </a:xfr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FontTx/>
              <a:buNone/>
              <a:defRPr sz="12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单击此处添加文本内容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3105390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0760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090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7B43094-7747-6799-B56B-12ADEB3E9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732" y="0"/>
            <a:ext cx="12182535" cy="6858000"/>
          </a:xfrm>
          <a:prstGeom prst="rect">
            <a:avLst/>
          </a:prstGeom>
        </p:spPr>
      </p:pic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5CC3E92-6E19-DD5F-68A6-C7B108A78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100" y="333991"/>
            <a:ext cx="10845800" cy="7131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CED3C2C-B7D8-B932-0173-3B57A4CEA9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3100" y="1130300"/>
            <a:ext cx="108458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4062F8-7B2F-5FF8-FBC3-407B4B69EC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24400" y="6381234"/>
            <a:ext cx="2743200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95E470F4-AC28-4EB3-95D7-395B10218075}" type="datetime1">
              <a:rPr lang="zh-CN" altLang="en-US" smtClean="0"/>
              <a:pPr/>
              <a:t>2023/7/27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DC568C-64EF-820C-33D6-AB4B695C7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3100" y="6381234"/>
            <a:ext cx="2291080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27D938-E36E-D225-4BDD-B183F9A819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75700" y="6381234"/>
            <a:ext cx="2743200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77A80B8A-C5DB-4FEC-818A-719031FD7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450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5" userDrawn="1">
          <p15:clr>
            <a:srgbClr val="F26B43"/>
          </p15:clr>
        </p15:guide>
        <p15:guide id="2" pos="7265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DE299C31-D5EF-7FDA-504A-F369768CB5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蓝绿弥散风</a:t>
            </a:r>
            <a:r>
              <a:rPr lang="en-US" altLang="zh-CN" dirty="0"/>
              <a:t>XX</a:t>
            </a:r>
            <a:r>
              <a:rPr lang="zh-CN" altLang="en-US" dirty="0"/>
              <a:t>电商公司</a:t>
            </a:r>
            <a:br>
              <a:rPr lang="zh-CN" altLang="en-US" dirty="0"/>
            </a:br>
            <a:r>
              <a:rPr lang="zh-CN" altLang="en-US" dirty="0"/>
              <a:t>每周数据分析报告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FBBB13DC-FED8-3A87-A999-81AC4E96E7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X</a:t>
            </a:r>
            <a:r>
              <a:rPr lang="zh-CN" altLang="en-US" dirty="0"/>
              <a:t>月第</a:t>
            </a:r>
            <a:r>
              <a:rPr lang="en-US" altLang="zh-CN" dirty="0"/>
              <a:t>X</a:t>
            </a:r>
            <a:r>
              <a:rPr lang="zh-CN" altLang="en-US" dirty="0"/>
              <a:t>周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EE0FC27-3AA1-83B6-5DA6-9A06C30AC3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汇报人｜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A974053-1EEA-A17F-4DFA-0C257CFC4CB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X</a:t>
            </a:r>
            <a:r>
              <a:rPr lang="zh-CN" altLang="en-US" dirty="0"/>
              <a:t>月第</a:t>
            </a:r>
            <a:r>
              <a:rPr lang="en-US" altLang="zh-CN" dirty="0"/>
              <a:t>X</a:t>
            </a:r>
            <a:r>
              <a:rPr lang="zh-CN" altLang="en-US" dirty="0"/>
              <a:t>周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F543F6A-E1E0-811B-0AEE-4539039041B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FFE8863-8742-9AF1-7A75-49E748A1852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总体数据概览｜用户行为分析｜商品销售分析｜营销策略分析</a:t>
            </a:r>
          </a:p>
        </p:txBody>
      </p:sp>
      <p:sp>
        <p:nvSpPr>
          <p:cNvPr id="11" name="日期占位符 10">
            <a:extLst>
              <a:ext uri="{FF2B5EF4-FFF2-40B4-BE49-F238E27FC236}">
                <a16:creationId xmlns:a16="http://schemas.microsoft.com/office/drawing/2014/main" id="{2D2F2972-87E1-F76E-3EF9-5982B38D3AD7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199B52BD-1D86-436C-9652-204F3B985500}" type="datetime1">
              <a:rPr lang="zh-CN" altLang="en-US" smtClean="0"/>
              <a:t>2023/7/27</a:t>
            </a:fld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78C0C280-357B-17DE-7EE6-2F4FA099142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汇报部｜</a:t>
            </a:r>
            <a:r>
              <a:rPr lang="en-US" altLang="zh-CN" dirty="0"/>
              <a:t>XX</a:t>
            </a:r>
            <a:r>
              <a:rPr lang="zh-CN" altLang="en-US" dirty="0"/>
              <a:t>部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8FFCDA4-EE75-BF56-C97E-9B233B37915B}"/>
              </a:ext>
            </a:extLst>
          </p:cNvPr>
          <p:cNvSpPr txBox="1"/>
          <p:nvPr/>
        </p:nvSpPr>
        <p:spPr>
          <a:xfrm>
            <a:off x="10316648" y="622300"/>
            <a:ext cx="120225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dirty="0"/>
              <a:t>YOUR LOGO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9304804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1D3F60B7-3693-FE3F-0583-5F3CBEF705C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51629180-C0B4-BE84-4FD9-2313A63D7D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/>
              <a:t>Product sales analysis</a:t>
            </a: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5D3E43DF-B3EA-CC9D-21A6-417C0F3C8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dirty="0">
                <a:latin typeface="+mj-ea"/>
                <a:ea typeface="+mj-ea"/>
              </a:rPr>
              <a:t>商品销售分析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86FD9AEA-22A1-AC2A-9EBE-ACC1C42D44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X</a:t>
            </a:r>
            <a:r>
              <a:rPr lang="zh-CN" altLang="en-US" dirty="0"/>
              <a:t>月第</a:t>
            </a:r>
            <a:r>
              <a:rPr lang="en-US" altLang="zh-CN" dirty="0"/>
              <a:t>X</a:t>
            </a:r>
            <a:r>
              <a:rPr lang="zh-CN" altLang="en-US" dirty="0"/>
              <a:t>周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2F7859-0B4C-564C-D55C-4616CFD2D625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114DF972-7D2E-4D1B-859B-67FB76D88889}" type="datetime1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C6308327-EA7D-2251-069B-77DE10651E1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3871154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666BFAC0-0538-17E6-C406-7222F293A8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3-1</a:t>
            </a:r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85F3879E-BDD1-8297-73D4-52C541CA3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商品销售情况分析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id="{293E0397-98CC-4455-829B-87CE95F317EA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8D438BD-CA13-448A-9E8D-29C2DAA4387C}" type="datetime1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10" name="页脚占位符 9">
            <a:extLst>
              <a:ext uri="{FF2B5EF4-FFF2-40B4-BE49-F238E27FC236}">
                <a16:creationId xmlns:a16="http://schemas.microsoft.com/office/drawing/2014/main" id="{E29867D3-602B-693C-F823-C015D923434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商品销售分析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22F5B377-8F9F-5B02-7356-1A4EE1CDAFE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29C173C6-07C0-BCDA-AC37-5FE8F81E86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1055233"/>
              </p:ext>
            </p:extLst>
          </p:nvPr>
        </p:nvGraphicFramePr>
        <p:xfrm>
          <a:off x="1271588" y="1467484"/>
          <a:ext cx="9909555" cy="4768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3" name="组合 42">
            <a:extLst>
              <a:ext uri="{FF2B5EF4-FFF2-40B4-BE49-F238E27FC236}">
                <a16:creationId xmlns:a16="http://schemas.microsoft.com/office/drawing/2014/main" id="{A27FBCE8-513B-BF57-D2B3-CDBB64535638}"/>
              </a:ext>
            </a:extLst>
          </p:cNvPr>
          <p:cNvGrpSpPr/>
          <p:nvPr/>
        </p:nvGrpSpPr>
        <p:grpSpPr>
          <a:xfrm>
            <a:off x="6714418" y="4415539"/>
            <a:ext cx="1949151" cy="1180672"/>
            <a:chOff x="6828718" y="4581177"/>
            <a:chExt cx="1949151" cy="118067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15741A5-9AFE-8AC1-AE30-2030E432BF9F}"/>
                </a:ext>
              </a:extLst>
            </p:cNvPr>
            <p:cNvSpPr/>
            <p:nvPr/>
          </p:nvSpPr>
          <p:spPr>
            <a:xfrm>
              <a:off x="6918718" y="4671177"/>
              <a:ext cx="1766476" cy="1000612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不完整圆 13">
              <a:extLst>
                <a:ext uri="{FF2B5EF4-FFF2-40B4-BE49-F238E27FC236}">
                  <a16:creationId xmlns:a16="http://schemas.microsoft.com/office/drawing/2014/main" id="{D9B45268-4EC1-A4D8-7378-6EA4F6A4263A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595194" y="4581177"/>
              <a:ext cx="180000" cy="180000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不完整圆 14">
              <a:extLst>
                <a:ext uri="{FF2B5EF4-FFF2-40B4-BE49-F238E27FC236}">
                  <a16:creationId xmlns:a16="http://schemas.microsoft.com/office/drawing/2014/main" id="{ECF753C6-5D31-D415-3CE9-572DFA70FB1F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8597869" y="5581849"/>
              <a:ext cx="180000" cy="180000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不完整圆 15">
              <a:extLst>
                <a:ext uri="{FF2B5EF4-FFF2-40B4-BE49-F238E27FC236}">
                  <a16:creationId xmlns:a16="http://schemas.microsoft.com/office/drawing/2014/main" id="{2B17E04A-CB18-EE40-9E43-7D2D9643BD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28718" y="4581177"/>
              <a:ext cx="180000" cy="180000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不完整圆 16">
              <a:extLst>
                <a:ext uri="{FF2B5EF4-FFF2-40B4-BE49-F238E27FC236}">
                  <a16:creationId xmlns:a16="http://schemas.microsoft.com/office/drawing/2014/main" id="{B1D246AF-3F08-776B-3FF0-EF6F122A9F9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832121" y="5581849"/>
              <a:ext cx="180000" cy="180000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4072C0B-BE5B-F58A-9ABC-A4F2182ADD52}"/>
                </a:ext>
              </a:extLst>
            </p:cNvPr>
            <p:cNvSpPr txBox="1"/>
            <p:nvPr/>
          </p:nvSpPr>
          <p:spPr>
            <a:xfrm>
              <a:off x="7507805" y="4858754"/>
              <a:ext cx="58830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2400" dirty="0">
                  <a:latin typeface="+mj-lt"/>
                </a:rPr>
                <a:t>35</a:t>
              </a:r>
              <a:r>
                <a:rPr lang="en-US" altLang="zh-CN" sz="1600" dirty="0">
                  <a:latin typeface="+mj-lt"/>
                </a:rPr>
                <a:t>%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A1B068C-8B92-89C5-E7D2-7BADC65A69E0}"/>
                </a:ext>
              </a:extLst>
            </p:cNvPr>
            <p:cNvSpPr txBox="1"/>
            <p:nvPr/>
          </p:nvSpPr>
          <p:spPr>
            <a:xfrm>
              <a:off x="7214455" y="5299546"/>
              <a:ext cx="1175002" cy="18466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1200" dirty="0"/>
                <a:t>TOP1 </a:t>
              </a:r>
              <a:r>
                <a:rPr lang="zh-CN" altLang="en-US" sz="1200" dirty="0"/>
                <a:t>销售额占比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1BB1D4F-9F11-C241-D3F5-FE9330537453}"/>
              </a:ext>
            </a:extLst>
          </p:cNvPr>
          <p:cNvGrpSpPr/>
          <p:nvPr/>
        </p:nvGrpSpPr>
        <p:grpSpPr>
          <a:xfrm>
            <a:off x="8748273" y="4415539"/>
            <a:ext cx="1949151" cy="1180672"/>
            <a:chOff x="8862573" y="4581177"/>
            <a:chExt cx="1949151" cy="1180672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0DB41D1F-6628-95DA-DD1C-93F9FD9B4C08}"/>
                </a:ext>
              </a:extLst>
            </p:cNvPr>
            <p:cNvSpPr/>
            <p:nvPr/>
          </p:nvSpPr>
          <p:spPr>
            <a:xfrm>
              <a:off x="8952573" y="4671177"/>
              <a:ext cx="1766476" cy="1000612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不完整圆 33">
              <a:extLst>
                <a:ext uri="{FF2B5EF4-FFF2-40B4-BE49-F238E27FC236}">
                  <a16:creationId xmlns:a16="http://schemas.microsoft.com/office/drawing/2014/main" id="{1F120231-D6F8-307B-2491-FF732A1B272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0629049" y="4581177"/>
              <a:ext cx="180000" cy="180000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不完整圆 34">
              <a:extLst>
                <a:ext uri="{FF2B5EF4-FFF2-40B4-BE49-F238E27FC236}">
                  <a16:creationId xmlns:a16="http://schemas.microsoft.com/office/drawing/2014/main" id="{FA21E4B4-4BD9-2113-D43B-0A14A3BC398F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10631724" y="5581849"/>
              <a:ext cx="180000" cy="180000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不完整圆 35">
              <a:extLst>
                <a:ext uri="{FF2B5EF4-FFF2-40B4-BE49-F238E27FC236}">
                  <a16:creationId xmlns:a16="http://schemas.microsoft.com/office/drawing/2014/main" id="{02DF278E-9B29-19B7-B4CB-76F14D8212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62573" y="4581177"/>
              <a:ext cx="180000" cy="180000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不完整圆 36">
              <a:extLst>
                <a:ext uri="{FF2B5EF4-FFF2-40B4-BE49-F238E27FC236}">
                  <a16:creationId xmlns:a16="http://schemas.microsoft.com/office/drawing/2014/main" id="{D5760CAA-3775-D8B4-6F3C-DE3D3CEC9A7A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8865976" y="5581849"/>
              <a:ext cx="180000" cy="180000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F374BFE-470D-60EB-88CD-F4136C46CE8B}"/>
                </a:ext>
              </a:extLst>
            </p:cNvPr>
            <p:cNvSpPr txBox="1"/>
            <p:nvPr/>
          </p:nvSpPr>
          <p:spPr>
            <a:xfrm>
              <a:off x="9541660" y="4858754"/>
              <a:ext cx="58830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2400" dirty="0">
                  <a:latin typeface="+mj-lt"/>
                </a:rPr>
                <a:t>92</a:t>
              </a:r>
              <a:r>
                <a:rPr lang="en-US" altLang="zh-CN" sz="1600" dirty="0">
                  <a:latin typeface="+mj-lt"/>
                </a:rPr>
                <a:t>%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B7F803D-362F-8C7C-4EC1-CA3B780027F3}"/>
                </a:ext>
              </a:extLst>
            </p:cNvPr>
            <p:cNvSpPr txBox="1"/>
            <p:nvPr/>
          </p:nvSpPr>
          <p:spPr>
            <a:xfrm>
              <a:off x="9220258" y="5299546"/>
              <a:ext cx="1231106" cy="18466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200" dirty="0"/>
                <a:t>前五的销售额占比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37722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51D0297-4076-0C6C-0561-B50763AC6B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3-2</a:t>
            </a:r>
            <a:endParaRPr lang="zh-CN" altLang="en-US" dirty="0"/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AF67A2E6-9425-0036-181C-8CA4C3CA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商品分类分析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6B4940-0EC5-3F01-4389-F1F81176957F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04A186D-9899-42A2-B405-B1E6B9A28FED}" type="datetime1">
              <a:rPr lang="zh-CN" altLang="en-US" smtClean="0"/>
              <a:t>2023/7/27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AEDAC9C-D982-0B2F-A547-9A7ACA9B690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73100" y="6381234"/>
            <a:ext cx="2291080" cy="184666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商品销售分析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868B94-DB60-DFBA-F8A2-554A7619407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5A1EDFE-BD88-1357-99B8-D99B2A758CCF}"/>
              </a:ext>
            </a:extLst>
          </p:cNvPr>
          <p:cNvGrpSpPr/>
          <p:nvPr/>
        </p:nvGrpSpPr>
        <p:grpSpPr>
          <a:xfrm>
            <a:off x="1145246" y="1467484"/>
            <a:ext cx="3331451" cy="4474966"/>
            <a:chOff x="1145246" y="1467484"/>
            <a:chExt cx="3331451" cy="4474966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F7E33DE8-45E2-18C7-E83D-0EE233841C08}"/>
                </a:ext>
              </a:extLst>
            </p:cNvPr>
            <p:cNvGrpSpPr/>
            <p:nvPr/>
          </p:nvGrpSpPr>
          <p:grpSpPr>
            <a:xfrm>
              <a:off x="1145246" y="1467484"/>
              <a:ext cx="3331451" cy="4474966"/>
              <a:chOff x="1145246" y="1467484"/>
              <a:chExt cx="3331451" cy="4474966"/>
            </a:xfrm>
          </p:grpSpPr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DE806CE5-D977-11ED-A302-26BF92A19521}"/>
                  </a:ext>
                </a:extLst>
              </p:cNvPr>
              <p:cNvSpPr/>
              <p:nvPr/>
            </p:nvSpPr>
            <p:spPr>
              <a:xfrm>
                <a:off x="1278527" y="1600649"/>
                <a:ext cx="3062779" cy="4208636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不完整圆 38">
                <a:extLst>
                  <a:ext uri="{FF2B5EF4-FFF2-40B4-BE49-F238E27FC236}">
                    <a16:creationId xmlns:a16="http://schemas.microsoft.com/office/drawing/2014/main" id="{7B03146D-1C9F-475D-95C1-2F9D9466ABB3}"/>
                  </a:ext>
                </a:extLst>
              </p:cNvPr>
              <p:cNvSpPr/>
              <p:nvPr/>
            </p:nvSpPr>
            <p:spPr>
              <a:xfrm flipH="1">
                <a:off x="4205915" y="1467484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不完整圆 39">
                <a:extLst>
                  <a:ext uri="{FF2B5EF4-FFF2-40B4-BE49-F238E27FC236}">
                    <a16:creationId xmlns:a16="http://schemas.microsoft.com/office/drawing/2014/main" id="{4973246A-7360-BB99-94A8-B2420463BE94}"/>
                  </a:ext>
                </a:extLst>
              </p:cNvPr>
              <p:cNvSpPr/>
              <p:nvPr/>
            </p:nvSpPr>
            <p:spPr>
              <a:xfrm flipH="1" flipV="1">
                <a:off x="4205915" y="5671668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不完整圆 40">
                <a:extLst>
                  <a:ext uri="{FF2B5EF4-FFF2-40B4-BE49-F238E27FC236}">
                    <a16:creationId xmlns:a16="http://schemas.microsoft.com/office/drawing/2014/main" id="{4D711692-B146-165C-1211-DCE3B42F3571}"/>
                  </a:ext>
                </a:extLst>
              </p:cNvPr>
              <p:cNvSpPr/>
              <p:nvPr/>
            </p:nvSpPr>
            <p:spPr>
              <a:xfrm>
                <a:off x="1145246" y="1467484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不完整圆 41">
                <a:extLst>
                  <a:ext uri="{FF2B5EF4-FFF2-40B4-BE49-F238E27FC236}">
                    <a16:creationId xmlns:a16="http://schemas.microsoft.com/office/drawing/2014/main" id="{E59D5E88-D4BC-6960-CFB4-0FF80E984166}"/>
                  </a:ext>
                </a:extLst>
              </p:cNvPr>
              <p:cNvSpPr/>
              <p:nvPr/>
            </p:nvSpPr>
            <p:spPr>
              <a:xfrm flipV="1">
                <a:off x="1145246" y="5671668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FADE945D-0A8B-B989-03BC-EBE7BE41640D}"/>
                </a:ext>
              </a:extLst>
            </p:cNvPr>
            <p:cNvSpPr/>
            <p:nvPr/>
          </p:nvSpPr>
          <p:spPr>
            <a:xfrm>
              <a:off x="1564788" y="1821349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graphicFrame>
          <p:nvGraphicFramePr>
            <p:cNvPr id="11" name="图表 10">
              <a:extLst>
                <a:ext uri="{FF2B5EF4-FFF2-40B4-BE49-F238E27FC236}">
                  <a16:creationId xmlns:a16="http://schemas.microsoft.com/office/drawing/2014/main" id="{2CDE4FFA-B242-A65E-536E-E92B2FC4FD6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87600482"/>
                </p:ext>
              </p:extLst>
            </p:nvPr>
          </p:nvGraphicFramePr>
          <p:xfrm>
            <a:off x="1538578" y="3125204"/>
            <a:ext cx="2544786" cy="23788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A87EA7B-D039-353B-93AF-B9C71317E70B}"/>
                </a:ext>
              </a:extLst>
            </p:cNvPr>
            <p:cNvSpPr txBox="1"/>
            <p:nvPr/>
          </p:nvSpPr>
          <p:spPr>
            <a:xfrm>
              <a:off x="2342181" y="4443880"/>
              <a:ext cx="978222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dirty="0"/>
                <a:t>A</a:t>
              </a:r>
              <a:r>
                <a:rPr lang="zh-CN" altLang="en-US" sz="1600" dirty="0"/>
                <a:t>类商品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8FC9782-6E8A-B5FE-F99D-4F0EF375AA7E}"/>
                </a:ext>
              </a:extLst>
            </p:cNvPr>
            <p:cNvSpPr txBox="1"/>
            <p:nvPr/>
          </p:nvSpPr>
          <p:spPr>
            <a:xfrm>
              <a:off x="2564390" y="3971829"/>
              <a:ext cx="533800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latin typeface="+mj-ea"/>
                  <a:ea typeface="+mj-ea"/>
                </a:rPr>
                <a:t>51</a:t>
              </a:r>
              <a:r>
                <a:rPr lang="en-US" altLang="zh-CN" sz="1600" dirty="0">
                  <a:latin typeface="+mj-ea"/>
                  <a:ea typeface="+mj-ea"/>
                </a:rPr>
                <a:t>%</a:t>
              </a:r>
              <a:endParaRPr lang="zh-CN" altLang="en-US" sz="1600" dirty="0">
                <a:latin typeface="+mj-ea"/>
                <a:ea typeface="+mj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1A81074-D732-4437-C5AF-1C51FBD0A1F7}"/>
                </a:ext>
              </a:extLst>
            </p:cNvPr>
            <p:cNvSpPr txBox="1"/>
            <p:nvPr/>
          </p:nvSpPr>
          <p:spPr>
            <a:xfrm>
              <a:off x="1726628" y="1993002"/>
              <a:ext cx="599523" cy="2462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altLang="zh-CN" sz="1600" dirty="0">
                  <a:latin typeface="+mj-ea"/>
                  <a:ea typeface="+mj-ea"/>
                </a:rPr>
                <a:t>TOP 1</a:t>
              </a:r>
              <a:endParaRPr lang="zh-CN" altLang="en-US" sz="1600" dirty="0">
                <a:latin typeface="+mj-ea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AE3F4BE-23C9-7360-7DFB-71F6681EBB65}"/>
                </a:ext>
              </a:extLst>
            </p:cNvPr>
            <p:cNvSpPr txBox="1"/>
            <p:nvPr/>
          </p:nvSpPr>
          <p:spPr>
            <a:xfrm>
              <a:off x="1726628" y="2793939"/>
              <a:ext cx="615553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200" dirty="0"/>
                <a:t>销售额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94BDC13-44D0-0938-726A-30402236D44F}"/>
                </a:ext>
              </a:extLst>
            </p:cNvPr>
            <p:cNvSpPr txBox="1"/>
            <p:nvPr/>
          </p:nvSpPr>
          <p:spPr>
            <a:xfrm>
              <a:off x="1726628" y="2372388"/>
              <a:ext cx="961802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400" dirty="0">
                  <a:latin typeface="+mj-ea"/>
                  <a:ea typeface="+mj-ea"/>
                </a:rPr>
                <a:t>510</a:t>
              </a:r>
              <a:r>
                <a:rPr lang="zh-CN" altLang="en-US" sz="1600" dirty="0">
                  <a:latin typeface="+mj-ea"/>
                  <a:ea typeface="+mj-ea"/>
                </a:rPr>
                <a:t>万元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617CBB2-0A7C-7D76-449C-4E278A9013CD}"/>
              </a:ext>
            </a:extLst>
          </p:cNvPr>
          <p:cNvGrpSpPr/>
          <p:nvPr/>
        </p:nvGrpSpPr>
        <p:grpSpPr>
          <a:xfrm>
            <a:off x="4430274" y="1467484"/>
            <a:ext cx="3331451" cy="4474966"/>
            <a:chOff x="1145246" y="1467484"/>
            <a:chExt cx="3331451" cy="4474966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5C1684B2-CD66-179A-E0C1-CA6C40266BEE}"/>
                </a:ext>
              </a:extLst>
            </p:cNvPr>
            <p:cNvGrpSpPr/>
            <p:nvPr/>
          </p:nvGrpSpPr>
          <p:grpSpPr>
            <a:xfrm>
              <a:off x="1145246" y="1467484"/>
              <a:ext cx="3331451" cy="4474966"/>
              <a:chOff x="1145246" y="1467484"/>
              <a:chExt cx="3331451" cy="4474966"/>
            </a:xfrm>
          </p:grpSpPr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FA65B847-32AD-3BA3-5F95-4E6AC2A4BF80}"/>
                  </a:ext>
                </a:extLst>
              </p:cNvPr>
              <p:cNvSpPr/>
              <p:nvPr/>
            </p:nvSpPr>
            <p:spPr>
              <a:xfrm>
                <a:off x="1278527" y="1600649"/>
                <a:ext cx="3062779" cy="4208636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不完整圆 57">
                <a:extLst>
                  <a:ext uri="{FF2B5EF4-FFF2-40B4-BE49-F238E27FC236}">
                    <a16:creationId xmlns:a16="http://schemas.microsoft.com/office/drawing/2014/main" id="{E3B6A004-2D7C-4071-498A-63624D612636}"/>
                  </a:ext>
                </a:extLst>
              </p:cNvPr>
              <p:cNvSpPr/>
              <p:nvPr/>
            </p:nvSpPr>
            <p:spPr>
              <a:xfrm flipH="1">
                <a:off x="4205915" y="1467484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不完整圆 58">
                <a:extLst>
                  <a:ext uri="{FF2B5EF4-FFF2-40B4-BE49-F238E27FC236}">
                    <a16:creationId xmlns:a16="http://schemas.microsoft.com/office/drawing/2014/main" id="{FB3E09BC-EF56-CFDC-7B55-5EF65F11BB03}"/>
                  </a:ext>
                </a:extLst>
              </p:cNvPr>
              <p:cNvSpPr/>
              <p:nvPr/>
            </p:nvSpPr>
            <p:spPr>
              <a:xfrm flipH="1" flipV="1">
                <a:off x="4205915" y="5671668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不完整圆 59">
                <a:extLst>
                  <a:ext uri="{FF2B5EF4-FFF2-40B4-BE49-F238E27FC236}">
                    <a16:creationId xmlns:a16="http://schemas.microsoft.com/office/drawing/2014/main" id="{69F8F3F8-AE91-E7D6-14D1-9536B34F2A97}"/>
                  </a:ext>
                </a:extLst>
              </p:cNvPr>
              <p:cNvSpPr/>
              <p:nvPr/>
            </p:nvSpPr>
            <p:spPr>
              <a:xfrm>
                <a:off x="1145246" y="1467484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不完整圆 60">
                <a:extLst>
                  <a:ext uri="{FF2B5EF4-FFF2-40B4-BE49-F238E27FC236}">
                    <a16:creationId xmlns:a16="http://schemas.microsoft.com/office/drawing/2014/main" id="{769B89AF-23FF-906B-15C9-43E9D7DA812B}"/>
                  </a:ext>
                </a:extLst>
              </p:cNvPr>
              <p:cNvSpPr/>
              <p:nvPr/>
            </p:nvSpPr>
            <p:spPr>
              <a:xfrm flipV="1">
                <a:off x="1145246" y="5671668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50650CD1-9ACC-5F62-6879-13B6451960BA}"/>
                </a:ext>
              </a:extLst>
            </p:cNvPr>
            <p:cNvSpPr/>
            <p:nvPr/>
          </p:nvSpPr>
          <p:spPr>
            <a:xfrm>
              <a:off x="1564788" y="1821349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graphicFrame>
          <p:nvGraphicFramePr>
            <p:cNvPr id="51" name="图表 50">
              <a:extLst>
                <a:ext uri="{FF2B5EF4-FFF2-40B4-BE49-F238E27FC236}">
                  <a16:creationId xmlns:a16="http://schemas.microsoft.com/office/drawing/2014/main" id="{729C06EF-F88E-404D-3440-DCB9FB37CA4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02697879"/>
                </p:ext>
              </p:extLst>
            </p:nvPr>
          </p:nvGraphicFramePr>
          <p:xfrm>
            <a:off x="1538578" y="3125204"/>
            <a:ext cx="2544786" cy="23788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7D532A-6A19-5E0A-84A2-FD647F38202D}"/>
                </a:ext>
              </a:extLst>
            </p:cNvPr>
            <p:cNvSpPr txBox="1"/>
            <p:nvPr/>
          </p:nvSpPr>
          <p:spPr>
            <a:xfrm>
              <a:off x="2342181" y="4443880"/>
              <a:ext cx="978222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dirty="0"/>
                <a:t>B</a:t>
              </a:r>
              <a:r>
                <a:rPr lang="zh-CN" altLang="en-US" sz="1600" dirty="0"/>
                <a:t>类商品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AFD8B90-E70D-82CC-E624-95D4CCFDC39D}"/>
                </a:ext>
              </a:extLst>
            </p:cNvPr>
            <p:cNvSpPr txBox="1"/>
            <p:nvPr/>
          </p:nvSpPr>
          <p:spPr>
            <a:xfrm>
              <a:off x="2537138" y="3971829"/>
              <a:ext cx="588303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latin typeface="+mj-ea"/>
                  <a:ea typeface="+mj-ea"/>
                </a:rPr>
                <a:t>29</a:t>
              </a:r>
              <a:r>
                <a:rPr lang="en-US" altLang="zh-CN" sz="1600" dirty="0">
                  <a:latin typeface="+mj-ea"/>
                  <a:ea typeface="+mj-ea"/>
                </a:rPr>
                <a:t>%</a:t>
              </a:r>
              <a:endParaRPr lang="zh-CN" altLang="en-US" sz="1600" dirty="0">
                <a:latin typeface="+mj-ea"/>
                <a:ea typeface="+mj-ea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8AD42A4-2A80-EA33-92CD-167816EA83F7}"/>
                </a:ext>
              </a:extLst>
            </p:cNvPr>
            <p:cNvSpPr txBox="1"/>
            <p:nvPr/>
          </p:nvSpPr>
          <p:spPr>
            <a:xfrm>
              <a:off x="1726628" y="1993002"/>
              <a:ext cx="636393" cy="2462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altLang="zh-CN" sz="1600" dirty="0">
                  <a:latin typeface="+mj-ea"/>
                  <a:ea typeface="+mj-ea"/>
                </a:rPr>
                <a:t>TOP 2</a:t>
              </a:r>
              <a:endParaRPr lang="zh-CN" altLang="en-US" sz="1600" dirty="0">
                <a:latin typeface="+mj-ea"/>
                <a:ea typeface="+mj-ea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E40A537-25F1-4A83-03B6-6B40F8EEF219}"/>
                </a:ext>
              </a:extLst>
            </p:cNvPr>
            <p:cNvSpPr txBox="1"/>
            <p:nvPr/>
          </p:nvSpPr>
          <p:spPr>
            <a:xfrm>
              <a:off x="1726628" y="2793939"/>
              <a:ext cx="615553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200" dirty="0"/>
                <a:t>销售额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10C08F5-4084-B497-44F4-EA5ED8E16952}"/>
                </a:ext>
              </a:extLst>
            </p:cNvPr>
            <p:cNvSpPr txBox="1"/>
            <p:nvPr/>
          </p:nvSpPr>
          <p:spPr>
            <a:xfrm>
              <a:off x="1726628" y="2372388"/>
              <a:ext cx="1016304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400" dirty="0">
                  <a:latin typeface="+mj-ea"/>
                  <a:ea typeface="+mj-ea"/>
                </a:rPr>
                <a:t>290</a:t>
              </a:r>
              <a:r>
                <a:rPr lang="zh-CN" altLang="en-US" sz="1600" dirty="0">
                  <a:latin typeface="+mj-ea"/>
                  <a:ea typeface="+mj-ea"/>
                </a:rPr>
                <a:t>万元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74640FD-BCD9-B40F-C447-5A265325979A}"/>
              </a:ext>
            </a:extLst>
          </p:cNvPr>
          <p:cNvGrpSpPr/>
          <p:nvPr/>
        </p:nvGrpSpPr>
        <p:grpSpPr>
          <a:xfrm>
            <a:off x="7715303" y="1467484"/>
            <a:ext cx="3331451" cy="4474966"/>
            <a:chOff x="1145246" y="1467484"/>
            <a:chExt cx="3331451" cy="4474966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FD5793E2-2391-E83D-F911-51A6ADBF9CD4}"/>
                </a:ext>
              </a:extLst>
            </p:cNvPr>
            <p:cNvGrpSpPr/>
            <p:nvPr/>
          </p:nvGrpSpPr>
          <p:grpSpPr>
            <a:xfrm>
              <a:off x="1145246" y="1467484"/>
              <a:ext cx="3331451" cy="4474966"/>
              <a:chOff x="1145246" y="1467484"/>
              <a:chExt cx="3331451" cy="4474966"/>
            </a:xfrm>
          </p:grpSpPr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AAE91806-6891-C4D9-4CE6-C5FE29088995}"/>
                  </a:ext>
                </a:extLst>
              </p:cNvPr>
              <p:cNvSpPr/>
              <p:nvPr/>
            </p:nvSpPr>
            <p:spPr>
              <a:xfrm>
                <a:off x="1278527" y="1600649"/>
                <a:ext cx="3062779" cy="4208636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不完整圆 71">
                <a:extLst>
                  <a:ext uri="{FF2B5EF4-FFF2-40B4-BE49-F238E27FC236}">
                    <a16:creationId xmlns:a16="http://schemas.microsoft.com/office/drawing/2014/main" id="{59A43751-5692-734C-5D02-D1BB41A3BB7E}"/>
                  </a:ext>
                </a:extLst>
              </p:cNvPr>
              <p:cNvSpPr/>
              <p:nvPr/>
            </p:nvSpPr>
            <p:spPr>
              <a:xfrm flipH="1">
                <a:off x="4205915" y="1467484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不完整圆 72">
                <a:extLst>
                  <a:ext uri="{FF2B5EF4-FFF2-40B4-BE49-F238E27FC236}">
                    <a16:creationId xmlns:a16="http://schemas.microsoft.com/office/drawing/2014/main" id="{2204A4F2-59E8-D193-E1D3-D9131003C848}"/>
                  </a:ext>
                </a:extLst>
              </p:cNvPr>
              <p:cNvSpPr/>
              <p:nvPr/>
            </p:nvSpPr>
            <p:spPr>
              <a:xfrm flipH="1" flipV="1">
                <a:off x="4205915" y="5671668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不完整圆 73">
                <a:extLst>
                  <a:ext uri="{FF2B5EF4-FFF2-40B4-BE49-F238E27FC236}">
                    <a16:creationId xmlns:a16="http://schemas.microsoft.com/office/drawing/2014/main" id="{AF7AC9A1-3070-BA32-289E-33EC367CA463}"/>
                  </a:ext>
                </a:extLst>
              </p:cNvPr>
              <p:cNvSpPr/>
              <p:nvPr/>
            </p:nvSpPr>
            <p:spPr>
              <a:xfrm>
                <a:off x="1145246" y="1467484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不完整圆 74">
                <a:extLst>
                  <a:ext uri="{FF2B5EF4-FFF2-40B4-BE49-F238E27FC236}">
                    <a16:creationId xmlns:a16="http://schemas.microsoft.com/office/drawing/2014/main" id="{99CFE978-3891-D2FB-0CA6-B7A05374498E}"/>
                  </a:ext>
                </a:extLst>
              </p:cNvPr>
              <p:cNvSpPr/>
              <p:nvPr/>
            </p:nvSpPr>
            <p:spPr>
              <a:xfrm flipV="1">
                <a:off x="1145246" y="5671668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D9589A89-170F-1493-6D64-E04C343A685C}"/>
                </a:ext>
              </a:extLst>
            </p:cNvPr>
            <p:cNvSpPr/>
            <p:nvPr/>
          </p:nvSpPr>
          <p:spPr>
            <a:xfrm>
              <a:off x="1564788" y="1821349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graphicFrame>
          <p:nvGraphicFramePr>
            <p:cNvPr id="65" name="图表 64">
              <a:extLst>
                <a:ext uri="{FF2B5EF4-FFF2-40B4-BE49-F238E27FC236}">
                  <a16:creationId xmlns:a16="http://schemas.microsoft.com/office/drawing/2014/main" id="{1A97BA9C-0ED4-77A2-8331-03B69803B26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91907291"/>
                </p:ext>
              </p:extLst>
            </p:nvPr>
          </p:nvGraphicFramePr>
          <p:xfrm>
            <a:off x="1538578" y="3125204"/>
            <a:ext cx="2544786" cy="23788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3DB65AD-4A27-8E74-F258-10E8DE0D07AB}"/>
                </a:ext>
              </a:extLst>
            </p:cNvPr>
            <p:cNvSpPr txBox="1"/>
            <p:nvPr/>
          </p:nvSpPr>
          <p:spPr>
            <a:xfrm>
              <a:off x="2342181" y="4443880"/>
              <a:ext cx="978222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dirty="0"/>
                <a:t>C</a:t>
              </a:r>
              <a:r>
                <a:rPr lang="zh-CN" altLang="en-US" sz="1600" dirty="0"/>
                <a:t>类商品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8EE9598E-3BDA-0ED5-64EB-896A216A0C9A}"/>
                </a:ext>
              </a:extLst>
            </p:cNvPr>
            <p:cNvSpPr txBox="1"/>
            <p:nvPr/>
          </p:nvSpPr>
          <p:spPr>
            <a:xfrm>
              <a:off x="2537138" y="3971829"/>
              <a:ext cx="588303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latin typeface="+mj-ea"/>
                  <a:ea typeface="+mj-ea"/>
                </a:rPr>
                <a:t>20</a:t>
              </a:r>
              <a:r>
                <a:rPr lang="en-US" altLang="zh-CN" sz="1600" dirty="0">
                  <a:latin typeface="+mj-ea"/>
                  <a:ea typeface="+mj-ea"/>
                </a:rPr>
                <a:t>%</a:t>
              </a:r>
              <a:endParaRPr lang="zh-CN" altLang="en-US" sz="1600" dirty="0">
                <a:latin typeface="+mj-ea"/>
                <a:ea typeface="+mj-ea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B49B5062-4304-DD95-EBC5-0827F2B9EDB3}"/>
                </a:ext>
              </a:extLst>
            </p:cNvPr>
            <p:cNvSpPr txBox="1"/>
            <p:nvPr/>
          </p:nvSpPr>
          <p:spPr>
            <a:xfrm>
              <a:off x="1726628" y="1993002"/>
              <a:ext cx="636393" cy="2462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altLang="zh-CN" sz="1600" dirty="0">
                  <a:latin typeface="+mj-ea"/>
                  <a:ea typeface="+mj-ea"/>
                </a:rPr>
                <a:t>TOP 3</a:t>
              </a:r>
              <a:endParaRPr lang="zh-CN" altLang="en-US" sz="1600" dirty="0">
                <a:latin typeface="+mj-ea"/>
                <a:ea typeface="+mj-ea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DFE0192-50F7-918F-A9BC-BFCE92144282}"/>
                </a:ext>
              </a:extLst>
            </p:cNvPr>
            <p:cNvSpPr txBox="1"/>
            <p:nvPr/>
          </p:nvSpPr>
          <p:spPr>
            <a:xfrm>
              <a:off x="1726628" y="2793939"/>
              <a:ext cx="615553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200" dirty="0"/>
                <a:t>销售额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05253F7-96FA-7971-3BF7-0CAD50674299}"/>
                </a:ext>
              </a:extLst>
            </p:cNvPr>
            <p:cNvSpPr txBox="1"/>
            <p:nvPr/>
          </p:nvSpPr>
          <p:spPr>
            <a:xfrm>
              <a:off x="1726628" y="2372388"/>
              <a:ext cx="1016304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400" dirty="0">
                  <a:latin typeface="+mj-ea"/>
                  <a:ea typeface="+mj-ea"/>
                </a:rPr>
                <a:t>200</a:t>
              </a:r>
              <a:r>
                <a:rPr lang="zh-CN" altLang="en-US" sz="1600" dirty="0">
                  <a:latin typeface="+mj-ea"/>
                  <a:ea typeface="+mj-ea"/>
                </a:rPr>
                <a:t>万元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3501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1B7BF9B-F4D2-BA61-D9D5-71EC3311D6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3-3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FE1B675-6E30-B979-2837-31D369D5B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SKU 1 </a:t>
            </a:r>
            <a:r>
              <a:rPr lang="zh-CN" altLang="en-US" dirty="0"/>
              <a:t>分析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8EF484-DAC6-B3F4-FC0E-DE7455BCC51B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04A186D-9899-42A2-B405-B1E6B9A28FED}" type="datetime1">
              <a:rPr lang="zh-CN" altLang="en-US" smtClean="0"/>
              <a:t>2023/7/27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9428F7-1F53-521D-C5B6-F4ABFFE02FD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73100" y="6381234"/>
            <a:ext cx="2291080" cy="184666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商品销售分析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71A805-064C-7E5E-3F21-12179F4D7E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01C26F8-0A1E-25A4-DC49-68235E051F1A}"/>
              </a:ext>
            </a:extLst>
          </p:cNvPr>
          <p:cNvGrpSpPr/>
          <p:nvPr/>
        </p:nvGrpSpPr>
        <p:grpSpPr>
          <a:xfrm>
            <a:off x="1270000" y="1961148"/>
            <a:ext cx="2825653" cy="3425897"/>
            <a:chOff x="1270000" y="1961148"/>
            <a:chExt cx="2825653" cy="342589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B09082E-CA3C-8DEB-CFDC-73C8D0A5D322}"/>
                </a:ext>
              </a:extLst>
            </p:cNvPr>
            <p:cNvSpPr txBox="1"/>
            <p:nvPr/>
          </p:nvSpPr>
          <p:spPr>
            <a:xfrm>
              <a:off x="1270000" y="4514947"/>
              <a:ext cx="2825653" cy="87209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请输入您的文本内容，请输入您的文本内容，请输入您的文本内容，请输入您的文本内容</a:t>
              </a: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3EFD77CD-C231-A46E-F5A0-4DA26EFA4D1D}"/>
                </a:ext>
              </a:extLst>
            </p:cNvPr>
            <p:cNvGrpSpPr/>
            <p:nvPr/>
          </p:nvGrpSpPr>
          <p:grpSpPr>
            <a:xfrm>
              <a:off x="1654126" y="1961148"/>
              <a:ext cx="2057400" cy="2057400"/>
              <a:chOff x="1654126" y="1961148"/>
              <a:chExt cx="2057400" cy="2057400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9E94638-3DF0-F494-1666-66E35E92F296}"/>
                  </a:ext>
                </a:extLst>
              </p:cNvPr>
              <p:cNvSpPr txBox="1"/>
              <p:nvPr/>
            </p:nvSpPr>
            <p:spPr>
              <a:xfrm>
                <a:off x="2105745" y="3305889"/>
                <a:ext cx="1154162" cy="2462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zh-CN" altLang="en-US" sz="1600" dirty="0"/>
                  <a:t>本周销售额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470A91F-A5BE-8C9B-D6DE-9771D2284927}"/>
                  </a:ext>
                </a:extLst>
              </p:cNvPr>
              <p:cNvSpPr txBox="1"/>
              <p:nvPr/>
            </p:nvSpPr>
            <p:spPr>
              <a:xfrm>
                <a:off x="2174674" y="2873024"/>
                <a:ext cx="1016304" cy="3693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en-US" altLang="zh-CN" sz="2400" dirty="0">
                    <a:latin typeface="+mj-lt"/>
                  </a:rPr>
                  <a:t>350</a:t>
                </a:r>
                <a:r>
                  <a:rPr lang="zh-CN" altLang="en-US" sz="1600" dirty="0">
                    <a:latin typeface="+mj-ea"/>
                    <a:ea typeface="+mj-ea"/>
                  </a:rPr>
                  <a:t>万元</a:t>
                </a: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15CC243C-F4D5-5D6F-78C7-3EF27B51E874}"/>
                  </a:ext>
                </a:extLst>
              </p:cNvPr>
              <p:cNvSpPr/>
              <p:nvPr/>
            </p:nvSpPr>
            <p:spPr>
              <a:xfrm>
                <a:off x="1654126" y="1961148"/>
                <a:ext cx="2057400" cy="2057400"/>
              </a:xfrm>
              <a:prstGeom prst="ellips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7EFBA187-805E-F909-310B-C6BE9D4595B3}"/>
                  </a:ext>
                </a:extLst>
              </p:cNvPr>
              <p:cNvSpPr/>
              <p:nvPr/>
            </p:nvSpPr>
            <p:spPr>
              <a:xfrm>
                <a:off x="1949353" y="3705031"/>
                <a:ext cx="208548" cy="208548"/>
              </a:xfrm>
              <a:prstGeom prst="ellipse">
                <a:avLst/>
              </a:prstGeom>
              <a:solidFill>
                <a:schemeClr val="tx1"/>
              </a:solidFill>
              <a:ln w="31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CBC19694-6547-6135-A52A-4812DDC75B43}"/>
                  </a:ext>
                </a:extLst>
              </p:cNvPr>
              <p:cNvGrpSpPr/>
              <p:nvPr/>
            </p:nvGrpSpPr>
            <p:grpSpPr>
              <a:xfrm>
                <a:off x="2516822" y="2265010"/>
                <a:ext cx="447944" cy="456380"/>
                <a:chOff x="2474223" y="2345640"/>
                <a:chExt cx="447944" cy="456380"/>
              </a:xfrm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FE09C171-9219-4922-AA29-3588F641767E}"/>
                    </a:ext>
                  </a:extLst>
                </p:cNvPr>
                <p:cNvSpPr/>
                <p:nvPr/>
              </p:nvSpPr>
              <p:spPr>
                <a:xfrm>
                  <a:off x="2501541" y="2345640"/>
                  <a:ext cx="420626" cy="42062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  <a:gs pos="25000">
                      <a:schemeClr val="accent2">
                        <a:lumMod val="60000"/>
                        <a:lumOff val="40000"/>
                        <a:alpha val="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63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00000"/>
                    </a:lnSpc>
                  </a:pPr>
                  <a:endParaRPr lang="zh-CN" altLang="en-US"/>
                </a:p>
              </p:txBody>
            </p:sp>
            <p:sp>
              <p:nvSpPr>
                <p:cNvPr id="38" name="iconfont-1043-183957">
                  <a:extLst>
                    <a:ext uri="{FF2B5EF4-FFF2-40B4-BE49-F238E27FC236}">
                      <a16:creationId xmlns:a16="http://schemas.microsoft.com/office/drawing/2014/main" id="{67354C98-6580-CE4A-08F1-6C751944BC5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474223" y="2507494"/>
                  <a:ext cx="326072" cy="294526"/>
                </a:xfrm>
                <a:custGeom>
                  <a:avLst/>
                  <a:gdLst>
                    <a:gd name="connsiteX0" fmla="*/ 0 w 609050"/>
                    <a:gd name="connsiteY0" fmla="*/ 411255 h 550128"/>
                    <a:gd name="connsiteX1" fmla="*/ 25954 w 609050"/>
                    <a:gd name="connsiteY1" fmla="*/ 426310 h 550128"/>
                    <a:gd name="connsiteX2" fmla="*/ 202990 w 609050"/>
                    <a:gd name="connsiteY2" fmla="*/ 463368 h 550128"/>
                    <a:gd name="connsiteX3" fmla="*/ 219809 w 609050"/>
                    <a:gd name="connsiteY3" fmla="*/ 462933 h 550128"/>
                    <a:gd name="connsiteX4" fmla="*/ 251707 w 609050"/>
                    <a:gd name="connsiteY4" fmla="*/ 518375 h 550128"/>
                    <a:gd name="connsiteX5" fmla="*/ 202990 w 609050"/>
                    <a:gd name="connsiteY5" fmla="*/ 521125 h 550128"/>
                    <a:gd name="connsiteX6" fmla="*/ 0 w 609050"/>
                    <a:gd name="connsiteY6" fmla="*/ 434416 h 550128"/>
                    <a:gd name="connsiteX7" fmla="*/ 449854 w 609050"/>
                    <a:gd name="connsiteY7" fmla="*/ 392838 h 550128"/>
                    <a:gd name="connsiteX8" fmla="*/ 456769 w 609050"/>
                    <a:gd name="connsiteY8" fmla="*/ 409650 h 550128"/>
                    <a:gd name="connsiteX9" fmla="*/ 449854 w 609050"/>
                    <a:gd name="connsiteY9" fmla="*/ 425157 h 550128"/>
                    <a:gd name="connsiteX10" fmla="*/ 426074 w 609050"/>
                    <a:gd name="connsiteY10" fmla="*/ 324248 h 550128"/>
                    <a:gd name="connsiteX11" fmla="*/ 426074 w 609050"/>
                    <a:gd name="connsiteY11" fmla="*/ 350992 h 550128"/>
                    <a:gd name="connsiteX12" fmla="*/ 416618 w 609050"/>
                    <a:gd name="connsiteY12" fmla="*/ 336680 h 550128"/>
                    <a:gd name="connsiteX13" fmla="*/ 426074 w 609050"/>
                    <a:gd name="connsiteY13" fmla="*/ 324248 h 550128"/>
                    <a:gd name="connsiteX14" fmla="*/ 0 w 609050"/>
                    <a:gd name="connsiteY14" fmla="*/ 295387 h 550128"/>
                    <a:gd name="connsiteX15" fmla="*/ 25960 w 609050"/>
                    <a:gd name="connsiteY15" fmla="*/ 310451 h 550128"/>
                    <a:gd name="connsiteX16" fmla="*/ 203041 w 609050"/>
                    <a:gd name="connsiteY16" fmla="*/ 347531 h 550128"/>
                    <a:gd name="connsiteX17" fmla="*/ 204781 w 609050"/>
                    <a:gd name="connsiteY17" fmla="*/ 347531 h 550128"/>
                    <a:gd name="connsiteX18" fmla="*/ 203041 w 609050"/>
                    <a:gd name="connsiteY18" fmla="*/ 376355 h 550128"/>
                    <a:gd name="connsiteX19" fmla="*/ 204781 w 609050"/>
                    <a:gd name="connsiteY19" fmla="*/ 405469 h 550128"/>
                    <a:gd name="connsiteX20" fmla="*/ 203041 w 609050"/>
                    <a:gd name="connsiteY20" fmla="*/ 405469 h 550128"/>
                    <a:gd name="connsiteX21" fmla="*/ 0 w 609050"/>
                    <a:gd name="connsiteY21" fmla="*/ 318562 h 550128"/>
                    <a:gd name="connsiteX22" fmla="*/ 438081 w 609050"/>
                    <a:gd name="connsiteY22" fmla="*/ 280788 h 550128"/>
                    <a:gd name="connsiteX23" fmla="*/ 425610 w 609050"/>
                    <a:gd name="connsiteY23" fmla="*/ 292373 h 550128"/>
                    <a:gd name="connsiteX24" fmla="*/ 425610 w 609050"/>
                    <a:gd name="connsiteY24" fmla="*/ 295703 h 550128"/>
                    <a:gd name="connsiteX25" fmla="*/ 406033 w 609050"/>
                    <a:gd name="connsiteY25" fmla="*/ 303088 h 550128"/>
                    <a:gd name="connsiteX26" fmla="*/ 388197 w 609050"/>
                    <a:gd name="connsiteY26" fmla="*/ 337842 h 550128"/>
                    <a:gd name="connsiteX27" fmla="*/ 389647 w 609050"/>
                    <a:gd name="connsiteY27" fmla="*/ 350295 h 550128"/>
                    <a:gd name="connsiteX28" fmla="*/ 425610 w 609050"/>
                    <a:gd name="connsiteY28" fmla="*/ 382153 h 550128"/>
                    <a:gd name="connsiteX29" fmla="*/ 425610 w 609050"/>
                    <a:gd name="connsiteY29" fmla="*/ 427767 h 550128"/>
                    <a:gd name="connsiteX30" fmla="*/ 409078 w 609050"/>
                    <a:gd name="connsiteY30" fmla="*/ 417775 h 550128"/>
                    <a:gd name="connsiteX31" fmla="*/ 406033 w 609050"/>
                    <a:gd name="connsiteY31" fmla="*/ 414879 h 550128"/>
                    <a:gd name="connsiteX32" fmla="*/ 403278 w 609050"/>
                    <a:gd name="connsiteY32" fmla="*/ 412997 h 550128"/>
                    <a:gd name="connsiteX33" fmla="*/ 398347 w 609050"/>
                    <a:gd name="connsiteY33" fmla="*/ 411838 h 550128"/>
                    <a:gd name="connsiteX34" fmla="*/ 385006 w 609050"/>
                    <a:gd name="connsiteY34" fmla="*/ 423712 h 550128"/>
                    <a:gd name="connsiteX35" fmla="*/ 384571 w 609050"/>
                    <a:gd name="connsiteY35" fmla="*/ 427043 h 550128"/>
                    <a:gd name="connsiteX36" fmla="*/ 402263 w 609050"/>
                    <a:gd name="connsiteY36" fmla="*/ 449198 h 550128"/>
                    <a:gd name="connsiteX37" fmla="*/ 425610 w 609050"/>
                    <a:gd name="connsiteY37" fmla="*/ 456439 h 550128"/>
                    <a:gd name="connsiteX38" fmla="*/ 425610 w 609050"/>
                    <a:gd name="connsiteY38" fmla="*/ 460493 h 550128"/>
                    <a:gd name="connsiteX39" fmla="*/ 438081 w 609050"/>
                    <a:gd name="connsiteY39" fmla="*/ 472078 h 550128"/>
                    <a:gd name="connsiteX40" fmla="*/ 450552 w 609050"/>
                    <a:gd name="connsiteY40" fmla="*/ 460493 h 550128"/>
                    <a:gd name="connsiteX41" fmla="*/ 450552 w 609050"/>
                    <a:gd name="connsiteY41" fmla="*/ 454991 h 550128"/>
                    <a:gd name="connsiteX42" fmla="*/ 485355 w 609050"/>
                    <a:gd name="connsiteY42" fmla="*/ 408363 h 550128"/>
                    <a:gd name="connsiteX43" fmla="*/ 450552 w 609050"/>
                    <a:gd name="connsiteY43" fmla="*/ 360142 h 550128"/>
                    <a:gd name="connsiteX44" fmla="*/ 450552 w 609050"/>
                    <a:gd name="connsiteY44" fmla="*/ 323651 h 550128"/>
                    <a:gd name="connsiteX45" fmla="*/ 459543 w 609050"/>
                    <a:gd name="connsiteY45" fmla="*/ 327271 h 550128"/>
                    <a:gd name="connsiteX46" fmla="*/ 468098 w 609050"/>
                    <a:gd name="connsiteY46" fmla="*/ 330022 h 550128"/>
                    <a:gd name="connsiteX47" fmla="*/ 481729 w 609050"/>
                    <a:gd name="connsiteY47" fmla="*/ 314673 h 550128"/>
                    <a:gd name="connsiteX48" fmla="*/ 450552 w 609050"/>
                    <a:gd name="connsiteY48" fmla="*/ 295124 h 550128"/>
                    <a:gd name="connsiteX49" fmla="*/ 450552 w 609050"/>
                    <a:gd name="connsiteY49" fmla="*/ 292373 h 550128"/>
                    <a:gd name="connsiteX50" fmla="*/ 438081 w 609050"/>
                    <a:gd name="connsiteY50" fmla="*/ 280788 h 550128"/>
                    <a:gd name="connsiteX51" fmla="*/ 435036 w 609050"/>
                    <a:gd name="connsiteY51" fmla="*/ 202593 h 550128"/>
                    <a:gd name="connsiteX52" fmla="*/ 609050 w 609050"/>
                    <a:gd name="connsiteY52" fmla="*/ 376360 h 550128"/>
                    <a:gd name="connsiteX53" fmla="*/ 435036 w 609050"/>
                    <a:gd name="connsiteY53" fmla="*/ 550128 h 550128"/>
                    <a:gd name="connsiteX54" fmla="*/ 317721 w 609050"/>
                    <a:gd name="connsiteY54" fmla="*/ 504659 h 550128"/>
                    <a:gd name="connsiteX55" fmla="*/ 280888 w 609050"/>
                    <a:gd name="connsiteY55" fmla="*/ 457018 h 550128"/>
                    <a:gd name="connsiteX56" fmla="*/ 262761 w 609050"/>
                    <a:gd name="connsiteY56" fmla="*/ 401267 h 550128"/>
                    <a:gd name="connsiteX57" fmla="*/ 261021 w 609050"/>
                    <a:gd name="connsiteY57" fmla="*/ 376360 h 550128"/>
                    <a:gd name="connsiteX58" fmla="*/ 264066 w 609050"/>
                    <a:gd name="connsiteY58" fmla="*/ 343634 h 550128"/>
                    <a:gd name="connsiteX59" fmla="*/ 290023 w 609050"/>
                    <a:gd name="connsiteY59" fmla="*/ 280499 h 550128"/>
                    <a:gd name="connsiteX60" fmla="*/ 405888 w 609050"/>
                    <a:gd name="connsiteY60" fmla="*/ 205054 h 550128"/>
                    <a:gd name="connsiteX61" fmla="*/ 435036 w 609050"/>
                    <a:gd name="connsiteY61" fmla="*/ 202593 h 550128"/>
                    <a:gd name="connsiteX62" fmla="*/ 0 w 609050"/>
                    <a:gd name="connsiteY62" fmla="*/ 179589 h 550128"/>
                    <a:gd name="connsiteX63" fmla="*/ 25955 w 609050"/>
                    <a:gd name="connsiteY63" fmla="*/ 194643 h 550128"/>
                    <a:gd name="connsiteX64" fmla="*/ 203003 w 609050"/>
                    <a:gd name="connsiteY64" fmla="*/ 231699 h 550128"/>
                    <a:gd name="connsiteX65" fmla="*/ 256364 w 609050"/>
                    <a:gd name="connsiteY65" fmla="*/ 228804 h 550128"/>
                    <a:gd name="connsiteX66" fmla="*/ 219968 w 609050"/>
                    <a:gd name="connsiteY66" fmla="*/ 289165 h 550128"/>
                    <a:gd name="connsiteX67" fmla="*/ 203003 w 609050"/>
                    <a:gd name="connsiteY67" fmla="*/ 289600 h 550128"/>
                    <a:gd name="connsiteX68" fmla="*/ 0 w 609050"/>
                    <a:gd name="connsiteY68" fmla="*/ 202749 h 550128"/>
                    <a:gd name="connsiteX69" fmla="*/ 203017 w 609050"/>
                    <a:gd name="connsiteY69" fmla="*/ 0 h 550128"/>
                    <a:gd name="connsiteX70" fmla="*/ 406034 w 609050"/>
                    <a:gd name="connsiteY70" fmla="*/ 86902 h 550128"/>
                    <a:gd name="connsiteX71" fmla="*/ 203017 w 609050"/>
                    <a:gd name="connsiteY71" fmla="*/ 173804 h 550128"/>
                    <a:gd name="connsiteX72" fmla="*/ 0 w 609050"/>
                    <a:gd name="connsiteY72" fmla="*/ 86902 h 550128"/>
                    <a:gd name="connsiteX73" fmla="*/ 203017 w 609050"/>
                    <a:gd name="connsiteY73" fmla="*/ 0 h 550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609050" h="550128">
                      <a:moveTo>
                        <a:pt x="0" y="411255"/>
                      </a:moveTo>
                      <a:cubicBezTo>
                        <a:pt x="7975" y="416611"/>
                        <a:pt x="16529" y="421678"/>
                        <a:pt x="25954" y="426310"/>
                      </a:cubicBezTo>
                      <a:cubicBezTo>
                        <a:pt x="73656" y="450195"/>
                        <a:pt x="136583" y="463368"/>
                        <a:pt x="202990" y="463368"/>
                      </a:cubicBezTo>
                      <a:cubicBezTo>
                        <a:pt x="208644" y="463368"/>
                        <a:pt x="214154" y="463223"/>
                        <a:pt x="219809" y="462933"/>
                      </a:cubicBezTo>
                      <a:cubicBezTo>
                        <a:pt x="227783" y="483054"/>
                        <a:pt x="238658" y="501583"/>
                        <a:pt x="251707" y="518375"/>
                      </a:cubicBezTo>
                      <a:cubicBezTo>
                        <a:pt x="236193" y="520257"/>
                        <a:pt x="219954" y="521125"/>
                        <a:pt x="202990" y="521125"/>
                      </a:cubicBezTo>
                      <a:cubicBezTo>
                        <a:pt x="86851" y="521125"/>
                        <a:pt x="0" y="475382"/>
                        <a:pt x="0" y="434416"/>
                      </a:cubicBezTo>
                      <a:close/>
                      <a:moveTo>
                        <a:pt x="449854" y="392838"/>
                      </a:moveTo>
                      <a:cubicBezTo>
                        <a:pt x="454464" y="396606"/>
                        <a:pt x="456769" y="401534"/>
                        <a:pt x="456769" y="409650"/>
                      </a:cubicBezTo>
                      <a:cubicBezTo>
                        <a:pt x="456769" y="417041"/>
                        <a:pt x="454608" y="422114"/>
                        <a:pt x="449854" y="425157"/>
                      </a:cubicBezTo>
                      <a:close/>
                      <a:moveTo>
                        <a:pt x="426074" y="324248"/>
                      </a:moveTo>
                      <a:lnTo>
                        <a:pt x="426074" y="350992"/>
                      </a:lnTo>
                      <a:cubicBezTo>
                        <a:pt x="419528" y="347522"/>
                        <a:pt x="416618" y="343619"/>
                        <a:pt x="416618" y="336680"/>
                      </a:cubicBezTo>
                      <a:cubicBezTo>
                        <a:pt x="416618" y="333933"/>
                        <a:pt x="416618" y="327284"/>
                        <a:pt x="426074" y="324248"/>
                      </a:cubicBezTo>
                      <a:close/>
                      <a:moveTo>
                        <a:pt x="0" y="295387"/>
                      </a:moveTo>
                      <a:cubicBezTo>
                        <a:pt x="7977" y="300746"/>
                        <a:pt x="16533" y="305816"/>
                        <a:pt x="25960" y="310451"/>
                      </a:cubicBezTo>
                      <a:cubicBezTo>
                        <a:pt x="73675" y="334350"/>
                        <a:pt x="136617" y="347531"/>
                        <a:pt x="203041" y="347531"/>
                      </a:cubicBezTo>
                      <a:cubicBezTo>
                        <a:pt x="203621" y="347531"/>
                        <a:pt x="204201" y="347531"/>
                        <a:pt x="204781" y="347531"/>
                      </a:cubicBezTo>
                      <a:cubicBezTo>
                        <a:pt x="203621" y="356946"/>
                        <a:pt x="203041" y="366650"/>
                        <a:pt x="203041" y="376355"/>
                      </a:cubicBezTo>
                      <a:cubicBezTo>
                        <a:pt x="203041" y="386204"/>
                        <a:pt x="203621" y="395909"/>
                        <a:pt x="204781" y="405469"/>
                      </a:cubicBezTo>
                      <a:cubicBezTo>
                        <a:pt x="204201" y="405469"/>
                        <a:pt x="203621" y="405469"/>
                        <a:pt x="203041" y="405469"/>
                      </a:cubicBezTo>
                      <a:cubicBezTo>
                        <a:pt x="86872" y="405469"/>
                        <a:pt x="0" y="359553"/>
                        <a:pt x="0" y="318562"/>
                      </a:cubicBezTo>
                      <a:close/>
                      <a:moveTo>
                        <a:pt x="438081" y="280788"/>
                      </a:moveTo>
                      <a:cubicBezTo>
                        <a:pt x="431120" y="280788"/>
                        <a:pt x="425610" y="286001"/>
                        <a:pt x="425610" y="292373"/>
                      </a:cubicBezTo>
                      <a:lnTo>
                        <a:pt x="425610" y="295703"/>
                      </a:lnTo>
                      <a:cubicBezTo>
                        <a:pt x="417924" y="297006"/>
                        <a:pt x="411399" y="299613"/>
                        <a:pt x="406033" y="303088"/>
                      </a:cubicBezTo>
                      <a:cubicBezTo>
                        <a:pt x="394577" y="310473"/>
                        <a:pt x="388197" y="322492"/>
                        <a:pt x="388197" y="337842"/>
                      </a:cubicBezTo>
                      <a:cubicBezTo>
                        <a:pt x="388197" y="342476"/>
                        <a:pt x="388777" y="346675"/>
                        <a:pt x="389647" y="350295"/>
                      </a:cubicBezTo>
                      <a:cubicBezTo>
                        <a:pt x="394577" y="369554"/>
                        <a:pt x="410818" y="376795"/>
                        <a:pt x="425610" y="382153"/>
                      </a:cubicBezTo>
                      <a:lnTo>
                        <a:pt x="425610" y="427767"/>
                      </a:lnTo>
                      <a:cubicBezTo>
                        <a:pt x="416764" y="425884"/>
                        <a:pt x="412414" y="421251"/>
                        <a:pt x="409078" y="417775"/>
                      </a:cubicBezTo>
                      <a:cubicBezTo>
                        <a:pt x="408063" y="416762"/>
                        <a:pt x="407048" y="415748"/>
                        <a:pt x="406033" y="414879"/>
                      </a:cubicBezTo>
                      <a:cubicBezTo>
                        <a:pt x="405163" y="414155"/>
                        <a:pt x="404293" y="413576"/>
                        <a:pt x="403278" y="412997"/>
                      </a:cubicBezTo>
                      <a:cubicBezTo>
                        <a:pt x="401828" y="412273"/>
                        <a:pt x="400233" y="411838"/>
                        <a:pt x="398347" y="411838"/>
                      </a:cubicBezTo>
                      <a:cubicBezTo>
                        <a:pt x="391822" y="411838"/>
                        <a:pt x="386456" y="417631"/>
                        <a:pt x="385006" y="423712"/>
                      </a:cubicBezTo>
                      <a:cubicBezTo>
                        <a:pt x="384716" y="424871"/>
                        <a:pt x="384571" y="426029"/>
                        <a:pt x="384571" y="427043"/>
                      </a:cubicBezTo>
                      <a:cubicBezTo>
                        <a:pt x="384571" y="434138"/>
                        <a:pt x="390952" y="442972"/>
                        <a:pt x="402263" y="449198"/>
                      </a:cubicBezTo>
                      <a:cubicBezTo>
                        <a:pt x="408643" y="452818"/>
                        <a:pt x="416474" y="455425"/>
                        <a:pt x="425610" y="456439"/>
                      </a:cubicBezTo>
                      <a:lnTo>
                        <a:pt x="425610" y="460493"/>
                      </a:lnTo>
                      <a:cubicBezTo>
                        <a:pt x="425610" y="466865"/>
                        <a:pt x="431120" y="472078"/>
                        <a:pt x="438081" y="472078"/>
                      </a:cubicBezTo>
                      <a:cubicBezTo>
                        <a:pt x="444751" y="472078"/>
                        <a:pt x="450552" y="466720"/>
                        <a:pt x="450552" y="460493"/>
                      </a:cubicBezTo>
                      <a:lnTo>
                        <a:pt x="450552" y="454991"/>
                      </a:lnTo>
                      <a:cubicBezTo>
                        <a:pt x="472739" y="449633"/>
                        <a:pt x="485355" y="432980"/>
                        <a:pt x="485355" y="408363"/>
                      </a:cubicBezTo>
                      <a:cubicBezTo>
                        <a:pt x="485355" y="376795"/>
                        <a:pt x="464908" y="365789"/>
                        <a:pt x="450552" y="360142"/>
                      </a:cubicBezTo>
                      <a:lnTo>
                        <a:pt x="450552" y="323651"/>
                      </a:lnTo>
                      <a:cubicBezTo>
                        <a:pt x="454467" y="324664"/>
                        <a:pt x="457222" y="326112"/>
                        <a:pt x="459543" y="327271"/>
                      </a:cubicBezTo>
                      <a:cubicBezTo>
                        <a:pt x="462298" y="328719"/>
                        <a:pt x="464908" y="330022"/>
                        <a:pt x="468098" y="330022"/>
                      </a:cubicBezTo>
                      <a:cubicBezTo>
                        <a:pt x="476799" y="330022"/>
                        <a:pt x="481729" y="320899"/>
                        <a:pt x="481729" y="314673"/>
                      </a:cubicBezTo>
                      <a:cubicBezTo>
                        <a:pt x="481729" y="302364"/>
                        <a:pt x="464473" y="296862"/>
                        <a:pt x="450552" y="295124"/>
                      </a:cubicBezTo>
                      <a:lnTo>
                        <a:pt x="450552" y="292373"/>
                      </a:lnTo>
                      <a:cubicBezTo>
                        <a:pt x="450552" y="286146"/>
                        <a:pt x="444751" y="280788"/>
                        <a:pt x="438081" y="280788"/>
                      </a:cubicBezTo>
                      <a:close/>
                      <a:moveTo>
                        <a:pt x="435036" y="202593"/>
                      </a:moveTo>
                      <a:cubicBezTo>
                        <a:pt x="530888" y="202593"/>
                        <a:pt x="609050" y="280643"/>
                        <a:pt x="609050" y="376360"/>
                      </a:cubicBezTo>
                      <a:cubicBezTo>
                        <a:pt x="609050" y="472222"/>
                        <a:pt x="530888" y="550128"/>
                        <a:pt x="435036" y="550128"/>
                      </a:cubicBezTo>
                      <a:cubicBezTo>
                        <a:pt x="389792" y="550128"/>
                        <a:pt x="348753" y="532896"/>
                        <a:pt x="317721" y="504659"/>
                      </a:cubicBezTo>
                      <a:cubicBezTo>
                        <a:pt x="302784" y="491192"/>
                        <a:pt x="290313" y="474974"/>
                        <a:pt x="280888" y="457018"/>
                      </a:cubicBezTo>
                      <a:cubicBezTo>
                        <a:pt x="271897" y="439931"/>
                        <a:pt x="265516" y="421106"/>
                        <a:pt x="262761" y="401267"/>
                      </a:cubicBezTo>
                      <a:cubicBezTo>
                        <a:pt x="261601" y="393158"/>
                        <a:pt x="261021" y="384904"/>
                        <a:pt x="261021" y="376360"/>
                      </a:cubicBezTo>
                      <a:cubicBezTo>
                        <a:pt x="261021" y="365210"/>
                        <a:pt x="262036" y="354350"/>
                        <a:pt x="264066" y="343634"/>
                      </a:cubicBezTo>
                      <a:cubicBezTo>
                        <a:pt x="268417" y="320755"/>
                        <a:pt x="277407" y="299323"/>
                        <a:pt x="290023" y="280499"/>
                      </a:cubicBezTo>
                      <a:cubicBezTo>
                        <a:pt x="316126" y="241256"/>
                        <a:pt x="357599" y="213308"/>
                        <a:pt x="405888" y="205054"/>
                      </a:cubicBezTo>
                      <a:cubicBezTo>
                        <a:pt x="415314" y="203462"/>
                        <a:pt x="425030" y="202593"/>
                        <a:pt x="435036" y="202593"/>
                      </a:cubicBezTo>
                      <a:close/>
                      <a:moveTo>
                        <a:pt x="0" y="179589"/>
                      </a:moveTo>
                      <a:cubicBezTo>
                        <a:pt x="7975" y="184945"/>
                        <a:pt x="16530" y="190011"/>
                        <a:pt x="25955" y="194643"/>
                      </a:cubicBezTo>
                      <a:cubicBezTo>
                        <a:pt x="73661" y="218527"/>
                        <a:pt x="136592" y="231699"/>
                        <a:pt x="203003" y="231699"/>
                      </a:cubicBezTo>
                      <a:cubicBezTo>
                        <a:pt x="221128" y="231699"/>
                        <a:pt x="238964" y="230686"/>
                        <a:pt x="256364" y="228804"/>
                      </a:cubicBezTo>
                      <a:cubicBezTo>
                        <a:pt x="241284" y="246753"/>
                        <a:pt x="228959" y="267163"/>
                        <a:pt x="219968" y="289165"/>
                      </a:cubicBezTo>
                      <a:cubicBezTo>
                        <a:pt x="214458" y="289455"/>
                        <a:pt x="208658" y="289600"/>
                        <a:pt x="203003" y="289600"/>
                      </a:cubicBezTo>
                      <a:cubicBezTo>
                        <a:pt x="86856" y="289600"/>
                        <a:pt x="0" y="243714"/>
                        <a:pt x="0" y="202749"/>
                      </a:cubicBezTo>
                      <a:close/>
                      <a:moveTo>
                        <a:pt x="203017" y="0"/>
                      </a:moveTo>
                      <a:cubicBezTo>
                        <a:pt x="315140" y="0"/>
                        <a:pt x="406034" y="38907"/>
                        <a:pt x="406034" y="86902"/>
                      </a:cubicBezTo>
                      <a:cubicBezTo>
                        <a:pt x="406034" y="134897"/>
                        <a:pt x="315140" y="173804"/>
                        <a:pt x="203017" y="173804"/>
                      </a:cubicBezTo>
                      <a:cubicBezTo>
                        <a:pt x="90894" y="173804"/>
                        <a:pt x="0" y="134897"/>
                        <a:pt x="0" y="86902"/>
                      </a:cubicBezTo>
                      <a:cubicBezTo>
                        <a:pt x="0" y="38907"/>
                        <a:pt x="90894" y="0"/>
                        <a:pt x="203017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9710DD7-3660-8933-FF38-DA9B2D8F46A8}"/>
              </a:ext>
            </a:extLst>
          </p:cNvPr>
          <p:cNvGrpSpPr/>
          <p:nvPr/>
        </p:nvGrpSpPr>
        <p:grpSpPr>
          <a:xfrm>
            <a:off x="4683174" y="1961148"/>
            <a:ext cx="2825653" cy="3425897"/>
            <a:chOff x="4683174" y="1961148"/>
            <a:chExt cx="2825653" cy="342589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531A64B-171C-98AC-DF39-EA76599A9924}"/>
                </a:ext>
              </a:extLst>
            </p:cNvPr>
            <p:cNvSpPr txBox="1"/>
            <p:nvPr/>
          </p:nvSpPr>
          <p:spPr>
            <a:xfrm>
              <a:off x="4683174" y="4514947"/>
              <a:ext cx="2825653" cy="87209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请输入您的文本内容，请输入您的文本内容，请输入您的文本内容，请输入您的文本内容</a:t>
              </a: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FA45A6DF-191F-4DEB-45FB-9279021E9729}"/>
                </a:ext>
              </a:extLst>
            </p:cNvPr>
            <p:cNvGrpSpPr/>
            <p:nvPr/>
          </p:nvGrpSpPr>
          <p:grpSpPr>
            <a:xfrm>
              <a:off x="5067300" y="1961148"/>
              <a:ext cx="2057400" cy="2057400"/>
              <a:chOff x="5067300" y="1961148"/>
              <a:chExt cx="2057400" cy="2057400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89273F8-EB8C-8916-432C-13697E8334F5}"/>
                  </a:ext>
                </a:extLst>
              </p:cNvPr>
              <p:cNvSpPr txBox="1"/>
              <p:nvPr/>
            </p:nvSpPr>
            <p:spPr>
              <a:xfrm>
                <a:off x="5583040" y="3305889"/>
                <a:ext cx="1025922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600" dirty="0">
                    <a:latin typeface="OPPOSans R" panose="00020600040101010101" pitchFamily="18" charset="-122"/>
                    <a:ea typeface="OPPOSans R" panose="00020600040101010101" pitchFamily="18" charset="-122"/>
                    <a:sym typeface="Microsoft YaHei" panose="020B0503020204020204" pitchFamily="34" charset="-122"/>
                  </a:rPr>
                  <a:t>本周销售量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88EC2E1-BF7D-3E40-50EA-FB0BA8AD0AFF}"/>
                  </a:ext>
                </a:extLst>
              </p:cNvPr>
              <p:cNvSpPr txBox="1"/>
              <p:nvPr/>
            </p:nvSpPr>
            <p:spPr>
              <a:xfrm>
                <a:off x="5618305" y="2873024"/>
                <a:ext cx="955391" cy="3693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en-US" altLang="zh-CN" sz="2400" dirty="0">
                    <a:latin typeface="OPPOSans R" panose="00020600040101010101" pitchFamily="18" charset="-122"/>
                    <a:ea typeface="OPPOSans R" panose="00020600040101010101" pitchFamily="18" charset="-122"/>
                    <a:sym typeface="Microsoft YaHei" panose="020B0503020204020204" pitchFamily="34" charset="-122"/>
                  </a:rPr>
                  <a:t>5000</a:t>
                </a:r>
                <a:r>
                  <a:rPr lang="zh-CN" altLang="en-US" sz="1600" dirty="0">
                    <a:latin typeface="+mj-ea"/>
                    <a:ea typeface="+mj-ea"/>
                    <a:sym typeface="Microsoft YaHei" panose="020B0503020204020204" pitchFamily="34" charset="-122"/>
                  </a:rPr>
                  <a:t>件</a:t>
                </a: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737EEF70-EB08-1A13-C5B6-98D76D13C83B}"/>
                  </a:ext>
                </a:extLst>
              </p:cNvPr>
              <p:cNvSpPr/>
              <p:nvPr/>
            </p:nvSpPr>
            <p:spPr>
              <a:xfrm>
                <a:off x="5067300" y="1961148"/>
                <a:ext cx="2057400" cy="2057400"/>
              </a:xfrm>
              <a:prstGeom prst="ellips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024ED83A-FC19-F867-63CE-8DAD065C895E}"/>
                  </a:ext>
                </a:extLst>
              </p:cNvPr>
              <p:cNvSpPr/>
              <p:nvPr/>
            </p:nvSpPr>
            <p:spPr>
              <a:xfrm>
                <a:off x="5362527" y="3705031"/>
                <a:ext cx="208548" cy="208548"/>
              </a:xfrm>
              <a:prstGeom prst="ellipse">
                <a:avLst/>
              </a:prstGeom>
              <a:solidFill>
                <a:schemeClr val="tx1"/>
              </a:solidFill>
              <a:ln w="31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4429A2A4-4D94-C8D5-EE30-A32E12FFA1A2}"/>
                  </a:ext>
                </a:extLst>
              </p:cNvPr>
              <p:cNvSpPr/>
              <p:nvPr/>
            </p:nvSpPr>
            <p:spPr>
              <a:xfrm>
                <a:off x="6000946" y="2265010"/>
                <a:ext cx="420626" cy="42062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  <a:gs pos="25000">
                    <a:schemeClr val="accent2">
                      <a:lumMod val="60000"/>
                      <a:lumOff val="40000"/>
                      <a:alpha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00000"/>
                  </a:lnSpc>
                </a:pPr>
                <a:endParaRPr lang="zh-CN" altLang="en-US"/>
              </a:p>
            </p:txBody>
          </p:sp>
          <p:sp>
            <p:nvSpPr>
              <p:cNvPr id="43" name="iconfont-1043-183957">
                <a:extLst>
                  <a:ext uri="{FF2B5EF4-FFF2-40B4-BE49-F238E27FC236}">
                    <a16:creationId xmlns:a16="http://schemas.microsoft.com/office/drawing/2014/main" id="{08446A66-E211-6D1A-FAFC-8225FEFB353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73628" y="2452464"/>
                <a:ext cx="326072" cy="243326"/>
              </a:xfrm>
              <a:custGeom>
                <a:avLst/>
                <a:gdLst>
                  <a:gd name="T0" fmla="*/ 6008 w 17148"/>
                  <a:gd name="T1" fmla="*/ 8026 h 12796"/>
                  <a:gd name="T2" fmla="*/ 2496 w 17148"/>
                  <a:gd name="T3" fmla="*/ 10076 h 12796"/>
                  <a:gd name="T4" fmla="*/ 45 w 17148"/>
                  <a:gd name="T5" fmla="*/ 7314 h 12796"/>
                  <a:gd name="T6" fmla="*/ 1566 w 17148"/>
                  <a:gd name="T7" fmla="*/ 9916 h 12796"/>
                  <a:gd name="T8" fmla="*/ 9115 w 17148"/>
                  <a:gd name="T9" fmla="*/ 9878 h 12796"/>
                  <a:gd name="T10" fmla="*/ 11652 w 17148"/>
                  <a:gd name="T11" fmla="*/ 12656 h 12796"/>
                  <a:gd name="T12" fmla="*/ 13035 w 17148"/>
                  <a:gd name="T13" fmla="*/ 12735 h 12796"/>
                  <a:gd name="T14" fmla="*/ 8003 w 17148"/>
                  <a:gd name="T15" fmla="*/ 9953 h 12796"/>
                  <a:gd name="T16" fmla="*/ 417 w 17148"/>
                  <a:gd name="T17" fmla="*/ 10162 h 12796"/>
                  <a:gd name="T18" fmla="*/ 6273 w 17148"/>
                  <a:gd name="T19" fmla="*/ 10596 h 12796"/>
                  <a:gd name="T20" fmla="*/ 8039 w 17148"/>
                  <a:gd name="T21" fmla="*/ 11576 h 12796"/>
                  <a:gd name="T22" fmla="*/ 16958 w 17148"/>
                  <a:gd name="T23" fmla="*/ 9979 h 12796"/>
                  <a:gd name="T24" fmla="*/ 9113 w 17148"/>
                  <a:gd name="T25" fmla="*/ 7317 h 12796"/>
                  <a:gd name="T26" fmla="*/ 14725 w 17148"/>
                  <a:gd name="T27" fmla="*/ 10072 h 12796"/>
                  <a:gd name="T28" fmla="*/ 17110 w 17148"/>
                  <a:gd name="T29" fmla="*/ 7363 h 12796"/>
                  <a:gd name="T30" fmla="*/ 12704 w 17148"/>
                  <a:gd name="T31" fmla="*/ 4984 h 12796"/>
                  <a:gd name="T32" fmla="*/ 11167 w 17148"/>
                  <a:gd name="T33" fmla="*/ 4841 h 12796"/>
                  <a:gd name="T34" fmla="*/ 17110 w 17148"/>
                  <a:gd name="T35" fmla="*/ 3796 h 12796"/>
                  <a:gd name="T36" fmla="*/ 14333 w 17148"/>
                  <a:gd name="T37" fmla="*/ 10115 h 12796"/>
                  <a:gd name="T38" fmla="*/ 9336 w 17148"/>
                  <a:gd name="T39" fmla="*/ 7463 h 12796"/>
                  <a:gd name="T40" fmla="*/ 1437 w 17148"/>
                  <a:gd name="T41" fmla="*/ 7279 h 12796"/>
                  <a:gd name="T42" fmla="*/ 673 w 17148"/>
                  <a:gd name="T43" fmla="*/ 5734 h 12796"/>
                  <a:gd name="T44" fmla="*/ 673 w 17148"/>
                  <a:gd name="T45" fmla="*/ 5734 h 12796"/>
                  <a:gd name="T46" fmla="*/ 16349 w 17148"/>
                  <a:gd name="T47" fmla="*/ 5148 h 12796"/>
                  <a:gd name="T48" fmla="*/ 12037 w 17148"/>
                  <a:gd name="T49" fmla="*/ 7565 h 12796"/>
                  <a:gd name="T50" fmla="*/ 9114 w 17148"/>
                  <a:gd name="T51" fmla="*/ 4753 h 12796"/>
                  <a:gd name="T52" fmla="*/ 12750 w 17148"/>
                  <a:gd name="T53" fmla="*/ 7602 h 12796"/>
                  <a:gd name="T54" fmla="*/ 5383 w 17148"/>
                  <a:gd name="T55" fmla="*/ 7496 h 12796"/>
                  <a:gd name="T56" fmla="*/ 14300 w 17148"/>
                  <a:gd name="T57" fmla="*/ 2328 h 12796"/>
                  <a:gd name="T58" fmla="*/ 11004 w 17148"/>
                  <a:gd name="T59" fmla="*/ 2204 h 12796"/>
                  <a:gd name="T60" fmla="*/ 11004 w 17148"/>
                  <a:gd name="T61" fmla="*/ 2204 h 12796"/>
                  <a:gd name="T62" fmla="*/ 4965 w 17148"/>
                  <a:gd name="T63" fmla="*/ 8142 h 12796"/>
                  <a:gd name="T64" fmla="*/ 45 w 17148"/>
                  <a:gd name="T65" fmla="*/ 7314 h 12796"/>
                  <a:gd name="T66" fmla="*/ 2204 w 17148"/>
                  <a:gd name="T67" fmla="*/ 10034 h 12796"/>
                  <a:gd name="T68" fmla="*/ 7396 w 17148"/>
                  <a:gd name="T69" fmla="*/ 9633 h 12796"/>
                  <a:gd name="T70" fmla="*/ 12617 w 17148"/>
                  <a:gd name="T71" fmla="*/ 10164 h 12796"/>
                  <a:gd name="T72" fmla="*/ 17110 w 17148"/>
                  <a:gd name="T73" fmla="*/ 8959 h 12796"/>
                  <a:gd name="T74" fmla="*/ 11973 w 17148"/>
                  <a:gd name="T75" fmla="*/ 8129 h 12796"/>
                  <a:gd name="T76" fmla="*/ 9109 w 17148"/>
                  <a:gd name="T77" fmla="*/ 8971 h 12796"/>
                  <a:gd name="T78" fmla="*/ 5134 w 17148"/>
                  <a:gd name="T79" fmla="*/ 10749 h 12796"/>
                  <a:gd name="T80" fmla="*/ 42 w 17148"/>
                  <a:gd name="T81" fmla="*/ 11619 h 12796"/>
                  <a:gd name="T82" fmla="*/ 6416 w 17148"/>
                  <a:gd name="T83" fmla="*/ 12556 h 12796"/>
                  <a:gd name="T84" fmla="*/ 16724 w 17148"/>
                  <a:gd name="T85" fmla="*/ 4984 h 12796"/>
                  <a:gd name="T86" fmla="*/ 10216 w 17148"/>
                  <a:gd name="T87" fmla="*/ 5259 h 12796"/>
                  <a:gd name="T88" fmla="*/ 10509 w 17148"/>
                  <a:gd name="T89" fmla="*/ 7321 h 12796"/>
                  <a:gd name="T90" fmla="*/ 16912 w 17148"/>
                  <a:gd name="T91" fmla="*/ 6787 h 12796"/>
                  <a:gd name="T92" fmla="*/ 16958 w 17148"/>
                  <a:gd name="T93" fmla="*/ 9979 h 12796"/>
                  <a:gd name="T94" fmla="*/ 10086 w 17148"/>
                  <a:gd name="T95" fmla="*/ 10348 h 12796"/>
                  <a:gd name="T96" fmla="*/ 10174 w 17148"/>
                  <a:gd name="T97" fmla="*/ 12356 h 12796"/>
                  <a:gd name="T98" fmla="*/ 15261 w 17148"/>
                  <a:gd name="T99" fmla="*/ 12549 h 12796"/>
                  <a:gd name="T100" fmla="*/ 9699 w 17148"/>
                  <a:gd name="T101" fmla="*/ 4421 h 12796"/>
                  <a:gd name="T102" fmla="*/ 16968 w 17148"/>
                  <a:gd name="T103" fmla="*/ 4114 h 12796"/>
                  <a:gd name="T104" fmla="*/ 13269 w 17148"/>
                  <a:gd name="T105" fmla="*/ 2992 h 12796"/>
                  <a:gd name="T106" fmla="*/ 9137 w 17148"/>
                  <a:gd name="T107" fmla="*/ 3930 h 12796"/>
                  <a:gd name="T108" fmla="*/ 15357 w 17148"/>
                  <a:gd name="T109" fmla="*/ 2174 h 12796"/>
                  <a:gd name="T110" fmla="*/ 14947 w 17148"/>
                  <a:gd name="T111" fmla="*/ 141 h 12796"/>
                  <a:gd name="T112" fmla="*/ 9260 w 17148"/>
                  <a:gd name="T113" fmla="*/ 1519 h 12796"/>
                  <a:gd name="T114" fmla="*/ 1437 w 17148"/>
                  <a:gd name="T115" fmla="*/ 7279 h 12796"/>
                  <a:gd name="T116" fmla="*/ 5383 w 17148"/>
                  <a:gd name="T117" fmla="*/ 7496 h 12796"/>
                  <a:gd name="T118" fmla="*/ 7558 w 17148"/>
                  <a:gd name="T119" fmla="*/ 5811 h 12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148" h="12796">
                    <a:moveTo>
                      <a:pt x="8038" y="7322"/>
                    </a:moveTo>
                    <a:cubicBezTo>
                      <a:pt x="7903" y="7402"/>
                      <a:pt x="7780" y="7485"/>
                      <a:pt x="7649" y="7550"/>
                    </a:cubicBezTo>
                    <a:cubicBezTo>
                      <a:pt x="7558" y="7595"/>
                      <a:pt x="7467" y="7636"/>
                      <a:pt x="7374" y="7673"/>
                    </a:cubicBezTo>
                    <a:cubicBezTo>
                      <a:pt x="7467" y="7636"/>
                      <a:pt x="7558" y="7595"/>
                      <a:pt x="7649" y="7550"/>
                    </a:cubicBezTo>
                    <a:cubicBezTo>
                      <a:pt x="7780" y="7485"/>
                      <a:pt x="7903" y="7402"/>
                      <a:pt x="8038" y="7322"/>
                    </a:cubicBezTo>
                    <a:close/>
                    <a:moveTo>
                      <a:pt x="6008" y="8026"/>
                    </a:moveTo>
                    <a:cubicBezTo>
                      <a:pt x="6200" y="7994"/>
                      <a:pt x="6392" y="7958"/>
                      <a:pt x="6581" y="7915"/>
                    </a:cubicBezTo>
                    <a:cubicBezTo>
                      <a:pt x="6392" y="7958"/>
                      <a:pt x="6200" y="7994"/>
                      <a:pt x="6008" y="8026"/>
                    </a:cubicBezTo>
                    <a:cubicBezTo>
                      <a:pt x="5765" y="8066"/>
                      <a:pt x="5520" y="8093"/>
                      <a:pt x="5274" y="8115"/>
                    </a:cubicBezTo>
                    <a:cubicBezTo>
                      <a:pt x="5171" y="8125"/>
                      <a:pt x="5068" y="8134"/>
                      <a:pt x="4965" y="8142"/>
                    </a:cubicBezTo>
                    <a:cubicBezTo>
                      <a:pt x="5068" y="8134"/>
                      <a:pt x="5171" y="8125"/>
                      <a:pt x="5274" y="8115"/>
                    </a:cubicBezTo>
                    <a:cubicBezTo>
                      <a:pt x="5520" y="8093"/>
                      <a:pt x="5765" y="8066"/>
                      <a:pt x="6008" y="8026"/>
                    </a:cubicBezTo>
                    <a:close/>
                    <a:moveTo>
                      <a:pt x="3448" y="10160"/>
                    </a:moveTo>
                    <a:cubicBezTo>
                      <a:pt x="3130" y="10144"/>
                      <a:pt x="2811" y="10117"/>
                      <a:pt x="2496" y="10076"/>
                    </a:cubicBezTo>
                    <a:cubicBezTo>
                      <a:pt x="2398" y="10064"/>
                      <a:pt x="2301" y="10049"/>
                      <a:pt x="2204" y="10034"/>
                    </a:cubicBezTo>
                    <a:cubicBezTo>
                      <a:pt x="2301" y="10049"/>
                      <a:pt x="2398" y="10064"/>
                      <a:pt x="2496" y="10076"/>
                    </a:cubicBezTo>
                    <a:cubicBezTo>
                      <a:pt x="2811" y="10117"/>
                      <a:pt x="3130" y="10144"/>
                      <a:pt x="3448" y="10160"/>
                    </a:cubicBezTo>
                    <a:cubicBezTo>
                      <a:pt x="3836" y="10179"/>
                      <a:pt x="4224" y="10182"/>
                      <a:pt x="4612" y="10163"/>
                    </a:cubicBezTo>
                    <a:cubicBezTo>
                      <a:pt x="4224" y="10182"/>
                      <a:pt x="3836" y="10179"/>
                      <a:pt x="3448" y="10160"/>
                    </a:cubicBezTo>
                    <a:close/>
                    <a:moveTo>
                      <a:pt x="460" y="9515"/>
                    </a:moveTo>
                    <a:cubicBezTo>
                      <a:pt x="323" y="9434"/>
                      <a:pt x="195" y="9341"/>
                      <a:pt x="108" y="9201"/>
                    </a:cubicBezTo>
                    <a:cubicBezTo>
                      <a:pt x="64" y="9130"/>
                      <a:pt x="41" y="9053"/>
                      <a:pt x="41" y="8966"/>
                    </a:cubicBezTo>
                    <a:cubicBezTo>
                      <a:pt x="43" y="8436"/>
                      <a:pt x="42" y="7906"/>
                      <a:pt x="42" y="7376"/>
                    </a:cubicBezTo>
                    <a:cubicBezTo>
                      <a:pt x="42" y="7358"/>
                      <a:pt x="44" y="7341"/>
                      <a:pt x="45" y="7314"/>
                    </a:cubicBezTo>
                    <a:cubicBezTo>
                      <a:pt x="45" y="7314"/>
                      <a:pt x="45" y="7314"/>
                      <a:pt x="45" y="7314"/>
                    </a:cubicBezTo>
                    <a:cubicBezTo>
                      <a:pt x="44" y="7341"/>
                      <a:pt x="42" y="7358"/>
                      <a:pt x="42" y="7376"/>
                    </a:cubicBezTo>
                    <a:cubicBezTo>
                      <a:pt x="42" y="7906"/>
                      <a:pt x="43" y="8436"/>
                      <a:pt x="41" y="8966"/>
                    </a:cubicBezTo>
                    <a:cubicBezTo>
                      <a:pt x="41" y="9053"/>
                      <a:pt x="64" y="9130"/>
                      <a:pt x="108" y="9201"/>
                    </a:cubicBezTo>
                    <a:cubicBezTo>
                      <a:pt x="195" y="9341"/>
                      <a:pt x="323" y="9434"/>
                      <a:pt x="460" y="9515"/>
                    </a:cubicBezTo>
                    <a:cubicBezTo>
                      <a:pt x="804" y="9716"/>
                      <a:pt x="1180" y="9834"/>
                      <a:pt x="1566" y="9916"/>
                    </a:cubicBezTo>
                    <a:cubicBezTo>
                      <a:pt x="1615" y="9927"/>
                      <a:pt x="1664" y="9937"/>
                      <a:pt x="1714" y="9947"/>
                    </a:cubicBezTo>
                    <a:cubicBezTo>
                      <a:pt x="1664" y="9937"/>
                      <a:pt x="1615" y="9927"/>
                      <a:pt x="1566" y="9916"/>
                    </a:cubicBezTo>
                    <a:cubicBezTo>
                      <a:pt x="1180" y="9834"/>
                      <a:pt x="804" y="9716"/>
                      <a:pt x="460" y="9515"/>
                    </a:cubicBezTo>
                    <a:close/>
                    <a:moveTo>
                      <a:pt x="10174" y="12356"/>
                    </a:moveTo>
                    <a:cubicBezTo>
                      <a:pt x="9906" y="12269"/>
                      <a:pt x="9645" y="12167"/>
                      <a:pt x="9413" y="12002"/>
                    </a:cubicBezTo>
                    <a:cubicBezTo>
                      <a:pt x="9289" y="11913"/>
                      <a:pt x="9177" y="11812"/>
                      <a:pt x="9130" y="11659"/>
                    </a:cubicBezTo>
                    <a:cubicBezTo>
                      <a:pt x="9118" y="11620"/>
                      <a:pt x="9111" y="11578"/>
                      <a:pt x="9111" y="11537"/>
                    </a:cubicBezTo>
                    <a:cubicBezTo>
                      <a:pt x="9109" y="11001"/>
                      <a:pt x="9110" y="10465"/>
                      <a:pt x="9110" y="9930"/>
                    </a:cubicBezTo>
                    <a:cubicBezTo>
                      <a:pt x="9110" y="9916"/>
                      <a:pt x="9112" y="9902"/>
                      <a:pt x="9115" y="9878"/>
                    </a:cubicBezTo>
                    <a:cubicBezTo>
                      <a:pt x="9115" y="9878"/>
                      <a:pt x="9115" y="9878"/>
                      <a:pt x="9115" y="9878"/>
                    </a:cubicBezTo>
                    <a:cubicBezTo>
                      <a:pt x="9112" y="9902"/>
                      <a:pt x="9110" y="9916"/>
                      <a:pt x="9110" y="9930"/>
                    </a:cubicBezTo>
                    <a:cubicBezTo>
                      <a:pt x="9110" y="10465"/>
                      <a:pt x="9109" y="11001"/>
                      <a:pt x="9110" y="11537"/>
                    </a:cubicBezTo>
                    <a:cubicBezTo>
                      <a:pt x="9111" y="11578"/>
                      <a:pt x="9117" y="11620"/>
                      <a:pt x="9130" y="11659"/>
                    </a:cubicBezTo>
                    <a:cubicBezTo>
                      <a:pt x="9177" y="11812"/>
                      <a:pt x="9289" y="11913"/>
                      <a:pt x="9413" y="12002"/>
                    </a:cubicBezTo>
                    <a:cubicBezTo>
                      <a:pt x="9645" y="12167"/>
                      <a:pt x="9906" y="12269"/>
                      <a:pt x="10174" y="12356"/>
                    </a:cubicBezTo>
                    <a:cubicBezTo>
                      <a:pt x="10655" y="12510"/>
                      <a:pt x="11151" y="12598"/>
                      <a:pt x="11652" y="12656"/>
                    </a:cubicBezTo>
                    <a:cubicBezTo>
                      <a:pt x="11912" y="12686"/>
                      <a:pt x="12174" y="12702"/>
                      <a:pt x="12435" y="12716"/>
                    </a:cubicBezTo>
                    <a:cubicBezTo>
                      <a:pt x="12174" y="12702"/>
                      <a:pt x="11912" y="12686"/>
                      <a:pt x="11652" y="12656"/>
                    </a:cubicBezTo>
                    <a:cubicBezTo>
                      <a:pt x="11151" y="12598"/>
                      <a:pt x="10656" y="12510"/>
                      <a:pt x="10174" y="12356"/>
                    </a:cubicBezTo>
                    <a:close/>
                    <a:moveTo>
                      <a:pt x="7396" y="9633"/>
                    </a:moveTo>
                    <a:cubicBezTo>
                      <a:pt x="7334" y="9661"/>
                      <a:pt x="7271" y="9687"/>
                      <a:pt x="7207" y="9711"/>
                    </a:cubicBezTo>
                    <a:cubicBezTo>
                      <a:pt x="7271" y="9687"/>
                      <a:pt x="7334" y="9661"/>
                      <a:pt x="7396" y="9633"/>
                    </a:cubicBezTo>
                    <a:close/>
                    <a:moveTo>
                      <a:pt x="4705" y="8160"/>
                    </a:moveTo>
                    <a:cubicBezTo>
                      <a:pt x="4747" y="8157"/>
                      <a:pt x="4789" y="8155"/>
                      <a:pt x="4831" y="8152"/>
                    </a:cubicBezTo>
                    <a:cubicBezTo>
                      <a:pt x="4789" y="8155"/>
                      <a:pt x="4747" y="8157"/>
                      <a:pt x="4705" y="8160"/>
                    </a:cubicBezTo>
                    <a:close/>
                    <a:moveTo>
                      <a:pt x="13035" y="12735"/>
                    </a:moveTo>
                    <a:cubicBezTo>
                      <a:pt x="12942" y="12735"/>
                      <a:pt x="12849" y="12733"/>
                      <a:pt x="12756" y="12730"/>
                    </a:cubicBezTo>
                    <a:cubicBezTo>
                      <a:pt x="12849" y="12733"/>
                      <a:pt x="12942" y="12735"/>
                      <a:pt x="13035" y="12735"/>
                    </a:cubicBezTo>
                    <a:close/>
                    <a:moveTo>
                      <a:pt x="15989" y="12373"/>
                    </a:moveTo>
                    <a:cubicBezTo>
                      <a:pt x="15751" y="12447"/>
                      <a:pt x="15507" y="12503"/>
                      <a:pt x="15261" y="12549"/>
                    </a:cubicBezTo>
                    <a:cubicBezTo>
                      <a:pt x="15507" y="12503"/>
                      <a:pt x="15751" y="12447"/>
                      <a:pt x="15989" y="12373"/>
                    </a:cubicBezTo>
                    <a:close/>
                    <a:moveTo>
                      <a:pt x="8038" y="9991"/>
                    </a:moveTo>
                    <a:cubicBezTo>
                      <a:pt x="8038" y="9973"/>
                      <a:pt x="8036" y="9956"/>
                      <a:pt x="8035" y="9932"/>
                    </a:cubicBezTo>
                    <a:cubicBezTo>
                      <a:pt x="8020" y="9942"/>
                      <a:pt x="8012" y="9948"/>
                      <a:pt x="8003" y="9953"/>
                    </a:cubicBezTo>
                    <a:cubicBezTo>
                      <a:pt x="7863" y="10037"/>
                      <a:pt x="7728" y="10132"/>
                      <a:pt x="7581" y="10202"/>
                    </a:cubicBezTo>
                    <a:cubicBezTo>
                      <a:pt x="7166" y="10400"/>
                      <a:pt x="6723" y="10509"/>
                      <a:pt x="6273" y="10596"/>
                    </a:cubicBezTo>
                    <a:cubicBezTo>
                      <a:pt x="5896" y="10670"/>
                      <a:pt x="5516" y="10722"/>
                      <a:pt x="5134" y="10749"/>
                    </a:cubicBezTo>
                    <a:cubicBezTo>
                      <a:pt x="4768" y="10774"/>
                      <a:pt x="4399" y="10794"/>
                      <a:pt x="4032" y="10792"/>
                    </a:cubicBezTo>
                    <a:cubicBezTo>
                      <a:pt x="3643" y="10789"/>
                      <a:pt x="3254" y="10764"/>
                      <a:pt x="2866" y="10739"/>
                    </a:cubicBezTo>
                    <a:cubicBezTo>
                      <a:pt x="2638" y="10724"/>
                      <a:pt x="2410" y="10698"/>
                      <a:pt x="2185" y="10662"/>
                    </a:cubicBezTo>
                    <a:cubicBezTo>
                      <a:pt x="1919" y="10619"/>
                      <a:pt x="1654" y="10567"/>
                      <a:pt x="1391" y="10506"/>
                    </a:cubicBezTo>
                    <a:cubicBezTo>
                      <a:pt x="1054" y="10428"/>
                      <a:pt x="726" y="10322"/>
                      <a:pt x="417" y="10162"/>
                    </a:cubicBezTo>
                    <a:cubicBezTo>
                      <a:pt x="290" y="10096"/>
                      <a:pt x="170" y="10017"/>
                      <a:pt x="44" y="9942"/>
                    </a:cubicBezTo>
                    <a:cubicBezTo>
                      <a:pt x="170" y="10017"/>
                      <a:pt x="290" y="10096"/>
                      <a:pt x="417" y="10162"/>
                    </a:cubicBezTo>
                    <a:cubicBezTo>
                      <a:pt x="726" y="10322"/>
                      <a:pt x="1054" y="10428"/>
                      <a:pt x="1391" y="10506"/>
                    </a:cubicBezTo>
                    <a:cubicBezTo>
                      <a:pt x="1654" y="10567"/>
                      <a:pt x="1919" y="10619"/>
                      <a:pt x="2185" y="10662"/>
                    </a:cubicBezTo>
                    <a:cubicBezTo>
                      <a:pt x="2410" y="10698"/>
                      <a:pt x="2638" y="10724"/>
                      <a:pt x="2866" y="10739"/>
                    </a:cubicBezTo>
                    <a:cubicBezTo>
                      <a:pt x="3254" y="10764"/>
                      <a:pt x="3643" y="10789"/>
                      <a:pt x="4032" y="10792"/>
                    </a:cubicBezTo>
                    <a:cubicBezTo>
                      <a:pt x="4399" y="10794"/>
                      <a:pt x="4768" y="10774"/>
                      <a:pt x="5134" y="10749"/>
                    </a:cubicBezTo>
                    <a:cubicBezTo>
                      <a:pt x="5516" y="10722"/>
                      <a:pt x="5896" y="10670"/>
                      <a:pt x="6273" y="10596"/>
                    </a:cubicBezTo>
                    <a:cubicBezTo>
                      <a:pt x="6723" y="10509"/>
                      <a:pt x="7166" y="10400"/>
                      <a:pt x="7581" y="10202"/>
                    </a:cubicBezTo>
                    <a:cubicBezTo>
                      <a:pt x="7728" y="10132"/>
                      <a:pt x="7863" y="10037"/>
                      <a:pt x="8003" y="9953"/>
                    </a:cubicBezTo>
                    <a:cubicBezTo>
                      <a:pt x="8012" y="9948"/>
                      <a:pt x="8020" y="9942"/>
                      <a:pt x="8035" y="9932"/>
                    </a:cubicBezTo>
                    <a:cubicBezTo>
                      <a:pt x="8036" y="9956"/>
                      <a:pt x="8038" y="9973"/>
                      <a:pt x="8038" y="9991"/>
                    </a:cubicBezTo>
                    <a:cubicBezTo>
                      <a:pt x="8038" y="10519"/>
                      <a:pt x="8036" y="11048"/>
                      <a:pt x="8039" y="11576"/>
                    </a:cubicBezTo>
                    <a:cubicBezTo>
                      <a:pt x="8039" y="11699"/>
                      <a:pt x="7996" y="11801"/>
                      <a:pt x="7919" y="11891"/>
                    </a:cubicBezTo>
                    <a:cubicBezTo>
                      <a:pt x="7919" y="11891"/>
                      <a:pt x="7919" y="11891"/>
                      <a:pt x="7919" y="11891"/>
                    </a:cubicBezTo>
                    <a:cubicBezTo>
                      <a:pt x="7996" y="11801"/>
                      <a:pt x="8039" y="11699"/>
                      <a:pt x="8039" y="11576"/>
                    </a:cubicBezTo>
                    <a:cubicBezTo>
                      <a:pt x="8036" y="11048"/>
                      <a:pt x="8038" y="10519"/>
                      <a:pt x="8038" y="9991"/>
                    </a:cubicBezTo>
                    <a:close/>
                    <a:moveTo>
                      <a:pt x="13621" y="10727"/>
                    </a:moveTo>
                    <a:cubicBezTo>
                      <a:pt x="13878" y="10713"/>
                      <a:pt x="14136" y="10702"/>
                      <a:pt x="14392" y="10678"/>
                    </a:cubicBezTo>
                    <a:cubicBezTo>
                      <a:pt x="14634" y="10655"/>
                      <a:pt x="14876" y="10625"/>
                      <a:pt x="15114" y="10581"/>
                    </a:cubicBezTo>
                    <a:cubicBezTo>
                      <a:pt x="15405" y="10527"/>
                      <a:pt x="15696" y="10466"/>
                      <a:pt x="15983" y="10391"/>
                    </a:cubicBezTo>
                    <a:cubicBezTo>
                      <a:pt x="16326" y="10301"/>
                      <a:pt x="16658" y="10175"/>
                      <a:pt x="16958" y="9979"/>
                    </a:cubicBezTo>
                    <a:cubicBezTo>
                      <a:pt x="16994" y="9956"/>
                      <a:pt x="17029" y="9930"/>
                      <a:pt x="17069" y="9902"/>
                    </a:cubicBezTo>
                    <a:cubicBezTo>
                      <a:pt x="17029" y="9930"/>
                      <a:pt x="16994" y="9956"/>
                      <a:pt x="16958" y="9979"/>
                    </a:cubicBezTo>
                    <a:cubicBezTo>
                      <a:pt x="16658" y="10175"/>
                      <a:pt x="16326" y="10301"/>
                      <a:pt x="15982" y="10391"/>
                    </a:cubicBezTo>
                    <a:cubicBezTo>
                      <a:pt x="15696" y="10466"/>
                      <a:pt x="15405" y="10527"/>
                      <a:pt x="15114" y="10581"/>
                    </a:cubicBezTo>
                    <a:cubicBezTo>
                      <a:pt x="14875" y="10625"/>
                      <a:pt x="14634" y="10655"/>
                      <a:pt x="14392" y="10678"/>
                    </a:cubicBezTo>
                    <a:cubicBezTo>
                      <a:pt x="14136" y="10702"/>
                      <a:pt x="13878" y="10713"/>
                      <a:pt x="13621" y="10727"/>
                    </a:cubicBezTo>
                    <a:cubicBezTo>
                      <a:pt x="13038" y="10757"/>
                      <a:pt x="12456" y="10736"/>
                      <a:pt x="11875" y="10682"/>
                    </a:cubicBezTo>
                    <a:cubicBezTo>
                      <a:pt x="12456" y="10736"/>
                      <a:pt x="13038" y="10757"/>
                      <a:pt x="13621" y="10727"/>
                    </a:cubicBezTo>
                    <a:close/>
                    <a:moveTo>
                      <a:pt x="9111" y="7338"/>
                    </a:moveTo>
                    <a:cubicBezTo>
                      <a:pt x="9112" y="7332"/>
                      <a:pt x="9112" y="7325"/>
                      <a:pt x="9113" y="7317"/>
                    </a:cubicBezTo>
                    <a:cubicBezTo>
                      <a:pt x="9112" y="7325"/>
                      <a:pt x="9112" y="7332"/>
                      <a:pt x="9111" y="7338"/>
                    </a:cubicBezTo>
                    <a:close/>
                    <a:moveTo>
                      <a:pt x="17110" y="8959"/>
                    </a:moveTo>
                    <a:cubicBezTo>
                      <a:pt x="17111" y="9075"/>
                      <a:pt x="17069" y="9174"/>
                      <a:pt x="16997" y="9261"/>
                    </a:cubicBezTo>
                    <a:cubicBezTo>
                      <a:pt x="16856" y="9433"/>
                      <a:pt x="16667" y="9538"/>
                      <a:pt x="16470" y="9629"/>
                    </a:cubicBezTo>
                    <a:cubicBezTo>
                      <a:pt x="16143" y="9779"/>
                      <a:pt x="15799" y="9877"/>
                      <a:pt x="15447" y="9947"/>
                    </a:cubicBezTo>
                    <a:cubicBezTo>
                      <a:pt x="15207" y="9994"/>
                      <a:pt x="14966" y="10038"/>
                      <a:pt x="14725" y="10072"/>
                    </a:cubicBezTo>
                    <a:cubicBezTo>
                      <a:pt x="14676" y="10079"/>
                      <a:pt x="14627" y="10085"/>
                      <a:pt x="14579" y="10090"/>
                    </a:cubicBezTo>
                    <a:cubicBezTo>
                      <a:pt x="14628" y="10085"/>
                      <a:pt x="14676" y="10079"/>
                      <a:pt x="14725" y="10072"/>
                    </a:cubicBezTo>
                    <a:cubicBezTo>
                      <a:pt x="14967" y="10038"/>
                      <a:pt x="15207" y="9994"/>
                      <a:pt x="15447" y="9947"/>
                    </a:cubicBezTo>
                    <a:cubicBezTo>
                      <a:pt x="15799" y="9877"/>
                      <a:pt x="16143" y="9779"/>
                      <a:pt x="16470" y="9629"/>
                    </a:cubicBezTo>
                    <a:cubicBezTo>
                      <a:pt x="16667" y="9538"/>
                      <a:pt x="16856" y="9433"/>
                      <a:pt x="16997" y="9261"/>
                    </a:cubicBezTo>
                    <a:cubicBezTo>
                      <a:pt x="17069" y="9174"/>
                      <a:pt x="17111" y="9075"/>
                      <a:pt x="17111" y="8959"/>
                    </a:cubicBezTo>
                    <a:cubicBezTo>
                      <a:pt x="17110" y="8427"/>
                      <a:pt x="17110" y="7895"/>
                      <a:pt x="17110" y="7363"/>
                    </a:cubicBezTo>
                    <a:cubicBezTo>
                      <a:pt x="17110" y="7346"/>
                      <a:pt x="17108" y="7330"/>
                      <a:pt x="17107" y="7309"/>
                    </a:cubicBezTo>
                    <a:cubicBezTo>
                      <a:pt x="17107" y="7309"/>
                      <a:pt x="17107" y="7309"/>
                      <a:pt x="17107" y="7309"/>
                    </a:cubicBezTo>
                    <a:cubicBezTo>
                      <a:pt x="17108" y="7330"/>
                      <a:pt x="17110" y="7346"/>
                      <a:pt x="17110" y="7363"/>
                    </a:cubicBezTo>
                    <a:cubicBezTo>
                      <a:pt x="17110" y="7895"/>
                      <a:pt x="17110" y="8427"/>
                      <a:pt x="17110" y="8959"/>
                    </a:cubicBezTo>
                    <a:close/>
                    <a:moveTo>
                      <a:pt x="17110" y="3796"/>
                    </a:moveTo>
                    <a:cubicBezTo>
                      <a:pt x="17109" y="3921"/>
                      <a:pt x="17051" y="4025"/>
                      <a:pt x="16968" y="4114"/>
                    </a:cubicBezTo>
                    <a:cubicBezTo>
                      <a:pt x="16808" y="4286"/>
                      <a:pt x="16605" y="4390"/>
                      <a:pt x="16393" y="4480"/>
                    </a:cubicBezTo>
                    <a:cubicBezTo>
                      <a:pt x="16079" y="4614"/>
                      <a:pt x="15753" y="4707"/>
                      <a:pt x="15418" y="4771"/>
                    </a:cubicBezTo>
                    <a:cubicBezTo>
                      <a:pt x="15173" y="4817"/>
                      <a:pt x="14927" y="4865"/>
                      <a:pt x="14679" y="4895"/>
                    </a:cubicBezTo>
                    <a:cubicBezTo>
                      <a:pt x="14383" y="4931"/>
                      <a:pt x="14084" y="4958"/>
                      <a:pt x="13786" y="4970"/>
                    </a:cubicBezTo>
                    <a:cubicBezTo>
                      <a:pt x="13425" y="4986"/>
                      <a:pt x="13064" y="4990"/>
                      <a:pt x="12704" y="4984"/>
                    </a:cubicBezTo>
                    <a:cubicBezTo>
                      <a:pt x="12432" y="4979"/>
                      <a:pt x="12160" y="4957"/>
                      <a:pt x="11889" y="4932"/>
                    </a:cubicBezTo>
                    <a:cubicBezTo>
                      <a:pt x="11648" y="4909"/>
                      <a:pt x="11406" y="4880"/>
                      <a:pt x="11167" y="4841"/>
                    </a:cubicBezTo>
                    <a:cubicBezTo>
                      <a:pt x="10662" y="4757"/>
                      <a:pt x="10163" y="4647"/>
                      <a:pt x="9699" y="4421"/>
                    </a:cubicBezTo>
                    <a:cubicBezTo>
                      <a:pt x="9569" y="4358"/>
                      <a:pt x="9446" y="4277"/>
                      <a:pt x="9330" y="4189"/>
                    </a:cubicBezTo>
                    <a:cubicBezTo>
                      <a:pt x="9237" y="4118"/>
                      <a:pt x="9172" y="4033"/>
                      <a:pt x="9137" y="3930"/>
                    </a:cubicBezTo>
                    <a:cubicBezTo>
                      <a:pt x="9172" y="4033"/>
                      <a:pt x="9237" y="4118"/>
                      <a:pt x="9330" y="4189"/>
                    </a:cubicBezTo>
                    <a:cubicBezTo>
                      <a:pt x="9446" y="4277"/>
                      <a:pt x="9569" y="4358"/>
                      <a:pt x="9699" y="4421"/>
                    </a:cubicBezTo>
                    <a:cubicBezTo>
                      <a:pt x="10163" y="4647"/>
                      <a:pt x="10662" y="4757"/>
                      <a:pt x="11167" y="4841"/>
                    </a:cubicBezTo>
                    <a:cubicBezTo>
                      <a:pt x="11406" y="4880"/>
                      <a:pt x="11648" y="4909"/>
                      <a:pt x="11889" y="4932"/>
                    </a:cubicBezTo>
                    <a:cubicBezTo>
                      <a:pt x="12160" y="4957"/>
                      <a:pt x="12432" y="4979"/>
                      <a:pt x="12704" y="4984"/>
                    </a:cubicBezTo>
                    <a:cubicBezTo>
                      <a:pt x="13064" y="4990"/>
                      <a:pt x="13425" y="4986"/>
                      <a:pt x="13786" y="4971"/>
                    </a:cubicBezTo>
                    <a:cubicBezTo>
                      <a:pt x="14084" y="4958"/>
                      <a:pt x="14383" y="4931"/>
                      <a:pt x="14679" y="4895"/>
                    </a:cubicBezTo>
                    <a:cubicBezTo>
                      <a:pt x="14927" y="4865"/>
                      <a:pt x="15173" y="4817"/>
                      <a:pt x="15418" y="4771"/>
                    </a:cubicBezTo>
                    <a:cubicBezTo>
                      <a:pt x="15753" y="4707"/>
                      <a:pt x="16079" y="4614"/>
                      <a:pt x="16393" y="4481"/>
                    </a:cubicBezTo>
                    <a:cubicBezTo>
                      <a:pt x="16605" y="4390"/>
                      <a:pt x="16808" y="4286"/>
                      <a:pt x="16968" y="4114"/>
                    </a:cubicBezTo>
                    <a:cubicBezTo>
                      <a:pt x="17051" y="4025"/>
                      <a:pt x="17109" y="3921"/>
                      <a:pt x="17110" y="3796"/>
                    </a:cubicBezTo>
                    <a:cubicBezTo>
                      <a:pt x="17111" y="3255"/>
                      <a:pt x="17110" y="2714"/>
                      <a:pt x="17110" y="2173"/>
                    </a:cubicBezTo>
                    <a:cubicBezTo>
                      <a:pt x="17110" y="2160"/>
                      <a:pt x="17107" y="2147"/>
                      <a:pt x="17107" y="2144"/>
                    </a:cubicBezTo>
                    <a:lnTo>
                      <a:pt x="17107" y="2144"/>
                    </a:lnTo>
                    <a:cubicBezTo>
                      <a:pt x="17107" y="2147"/>
                      <a:pt x="17110" y="2160"/>
                      <a:pt x="17110" y="2173"/>
                    </a:cubicBezTo>
                    <a:cubicBezTo>
                      <a:pt x="17110" y="2714"/>
                      <a:pt x="17111" y="3255"/>
                      <a:pt x="17110" y="3796"/>
                    </a:cubicBezTo>
                    <a:close/>
                    <a:moveTo>
                      <a:pt x="12617" y="10164"/>
                    </a:moveTo>
                    <a:cubicBezTo>
                      <a:pt x="13111" y="10183"/>
                      <a:pt x="13604" y="10176"/>
                      <a:pt x="14096" y="10135"/>
                    </a:cubicBezTo>
                    <a:cubicBezTo>
                      <a:pt x="14175" y="10129"/>
                      <a:pt x="14254" y="10122"/>
                      <a:pt x="14333" y="10115"/>
                    </a:cubicBezTo>
                    <a:cubicBezTo>
                      <a:pt x="14254" y="10122"/>
                      <a:pt x="14175" y="10129"/>
                      <a:pt x="14096" y="10135"/>
                    </a:cubicBezTo>
                    <a:cubicBezTo>
                      <a:pt x="13604" y="10176"/>
                      <a:pt x="13111" y="10183"/>
                      <a:pt x="12617" y="10164"/>
                    </a:cubicBezTo>
                    <a:close/>
                    <a:moveTo>
                      <a:pt x="10212" y="7823"/>
                    </a:moveTo>
                    <a:cubicBezTo>
                      <a:pt x="10554" y="7922"/>
                      <a:pt x="10903" y="7990"/>
                      <a:pt x="11256" y="8045"/>
                    </a:cubicBezTo>
                    <a:cubicBezTo>
                      <a:pt x="11494" y="8081"/>
                      <a:pt x="11733" y="8109"/>
                      <a:pt x="11973" y="8129"/>
                    </a:cubicBezTo>
                    <a:cubicBezTo>
                      <a:pt x="11733" y="8109"/>
                      <a:pt x="11494" y="8081"/>
                      <a:pt x="11256" y="8045"/>
                    </a:cubicBezTo>
                    <a:cubicBezTo>
                      <a:pt x="10903" y="7990"/>
                      <a:pt x="10554" y="7922"/>
                      <a:pt x="10212" y="7823"/>
                    </a:cubicBezTo>
                    <a:cubicBezTo>
                      <a:pt x="9907" y="7735"/>
                      <a:pt x="9610" y="7627"/>
                      <a:pt x="9336" y="7463"/>
                    </a:cubicBezTo>
                    <a:cubicBezTo>
                      <a:pt x="9292" y="7438"/>
                      <a:pt x="9250" y="7410"/>
                      <a:pt x="9207" y="7380"/>
                    </a:cubicBezTo>
                    <a:cubicBezTo>
                      <a:pt x="9250" y="7410"/>
                      <a:pt x="9292" y="7438"/>
                      <a:pt x="9336" y="7463"/>
                    </a:cubicBezTo>
                    <a:cubicBezTo>
                      <a:pt x="9610" y="7627"/>
                      <a:pt x="9907" y="7735"/>
                      <a:pt x="10212" y="7823"/>
                    </a:cubicBezTo>
                    <a:close/>
                    <a:moveTo>
                      <a:pt x="4650" y="7551"/>
                    </a:moveTo>
                    <a:cubicBezTo>
                      <a:pt x="4444" y="7560"/>
                      <a:pt x="4232" y="7564"/>
                      <a:pt x="3964" y="7572"/>
                    </a:cubicBezTo>
                    <a:cubicBezTo>
                      <a:pt x="4232" y="7564"/>
                      <a:pt x="4444" y="7560"/>
                      <a:pt x="4650" y="7551"/>
                    </a:cubicBezTo>
                    <a:close/>
                    <a:moveTo>
                      <a:pt x="439" y="6895"/>
                    </a:moveTo>
                    <a:cubicBezTo>
                      <a:pt x="749" y="7082"/>
                      <a:pt x="1090" y="7190"/>
                      <a:pt x="1437" y="7279"/>
                    </a:cubicBezTo>
                    <a:cubicBezTo>
                      <a:pt x="1935" y="7407"/>
                      <a:pt x="2443" y="7481"/>
                      <a:pt x="2954" y="7520"/>
                    </a:cubicBezTo>
                    <a:cubicBezTo>
                      <a:pt x="2963" y="7521"/>
                      <a:pt x="2971" y="7522"/>
                      <a:pt x="2980" y="7522"/>
                    </a:cubicBezTo>
                    <a:cubicBezTo>
                      <a:pt x="2971" y="7522"/>
                      <a:pt x="2963" y="7521"/>
                      <a:pt x="2954" y="7520"/>
                    </a:cubicBezTo>
                    <a:cubicBezTo>
                      <a:pt x="2443" y="7481"/>
                      <a:pt x="1935" y="7407"/>
                      <a:pt x="1437" y="7279"/>
                    </a:cubicBezTo>
                    <a:cubicBezTo>
                      <a:pt x="1090" y="7190"/>
                      <a:pt x="749" y="7082"/>
                      <a:pt x="439" y="6895"/>
                    </a:cubicBezTo>
                    <a:cubicBezTo>
                      <a:pt x="322" y="6825"/>
                      <a:pt x="214" y="6744"/>
                      <a:pt x="133" y="6633"/>
                    </a:cubicBezTo>
                    <a:cubicBezTo>
                      <a:pt x="0" y="6452"/>
                      <a:pt x="9" y="6261"/>
                      <a:pt x="156" y="6090"/>
                    </a:cubicBezTo>
                    <a:cubicBezTo>
                      <a:pt x="297" y="5926"/>
                      <a:pt x="481" y="5823"/>
                      <a:pt x="673" y="5734"/>
                    </a:cubicBezTo>
                    <a:cubicBezTo>
                      <a:pt x="952" y="5605"/>
                      <a:pt x="1243" y="5513"/>
                      <a:pt x="1543" y="5449"/>
                    </a:cubicBezTo>
                    <a:cubicBezTo>
                      <a:pt x="1827" y="5389"/>
                      <a:pt x="2114" y="5333"/>
                      <a:pt x="2402" y="5293"/>
                    </a:cubicBezTo>
                    <a:cubicBezTo>
                      <a:pt x="2680" y="5255"/>
                      <a:pt x="2961" y="5231"/>
                      <a:pt x="3241" y="5216"/>
                    </a:cubicBezTo>
                    <a:cubicBezTo>
                      <a:pt x="3280" y="5214"/>
                      <a:pt x="3318" y="5212"/>
                      <a:pt x="3357" y="5210"/>
                    </a:cubicBezTo>
                    <a:cubicBezTo>
                      <a:pt x="3318" y="5212"/>
                      <a:pt x="3280" y="5214"/>
                      <a:pt x="3241" y="5216"/>
                    </a:cubicBezTo>
                    <a:cubicBezTo>
                      <a:pt x="2961" y="5231"/>
                      <a:pt x="2680" y="5255"/>
                      <a:pt x="2402" y="5293"/>
                    </a:cubicBezTo>
                    <a:cubicBezTo>
                      <a:pt x="2114" y="5333"/>
                      <a:pt x="1827" y="5389"/>
                      <a:pt x="1543" y="5449"/>
                    </a:cubicBezTo>
                    <a:cubicBezTo>
                      <a:pt x="1243" y="5513"/>
                      <a:pt x="951" y="5605"/>
                      <a:pt x="673" y="5734"/>
                    </a:cubicBezTo>
                    <a:cubicBezTo>
                      <a:pt x="480" y="5823"/>
                      <a:pt x="297" y="5926"/>
                      <a:pt x="156" y="6090"/>
                    </a:cubicBezTo>
                    <a:cubicBezTo>
                      <a:pt x="9" y="6261"/>
                      <a:pt x="0" y="6452"/>
                      <a:pt x="133" y="6633"/>
                    </a:cubicBezTo>
                    <a:cubicBezTo>
                      <a:pt x="214" y="6744"/>
                      <a:pt x="322" y="6825"/>
                      <a:pt x="439" y="6895"/>
                    </a:cubicBezTo>
                    <a:close/>
                    <a:moveTo>
                      <a:pt x="16871" y="789"/>
                    </a:moveTo>
                    <a:cubicBezTo>
                      <a:pt x="16885" y="800"/>
                      <a:pt x="16898" y="813"/>
                      <a:pt x="16911" y="825"/>
                    </a:cubicBezTo>
                    <a:cubicBezTo>
                      <a:pt x="16898" y="813"/>
                      <a:pt x="16885" y="800"/>
                      <a:pt x="16871" y="789"/>
                    </a:cubicBezTo>
                    <a:close/>
                    <a:moveTo>
                      <a:pt x="15866" y="5300"/>
                    </a:moveTo>
                    <a:cubicBezTo>
                      <a:pt x="16029" y="5258"/>
                      <a:pt x="16191" y="5207"/>
                      <a:pt x="16349" y="5148"/>
                    </a:cubicBezTo>
                    <a:cubicBezTo>
                      <a:pt x="16191" y="5207"/>
                      <a:pt x="16029" y="5258"/>
                      <a:pt x="15866" y="5300"/>
                    </a:cubicBezTo>
                    <a:close/>
                    <a:moveTo>
                      <a:pt x="7226" y="7094"/>
                    </a:moveTo>
                    <a:cubicBezTo>
                      <a:pt x="6976" y="7194"/>
                      <a:pt x="6717" y="7269"/>
                      <a:pt x="6452" y="7322"/>
                    </a:cubicBezTo>
                    <a:cubicBezTo>
                      <a:pt x="6717" y="7269"/>
                      <a:pt x="6976" y="7194"/>
                      <a:pt x="7226" y="7094"/>
                    </a:cubicBezTo>
                    <a:close/>
                    <a:moveTo>
                      <a:pt x="15389" y="7394"/>
                    </a:moveTo>
                    <a:cubicBezTo>
                      <a:pt x="15092" y="7448"/>
                      <a:pt x="14794" y="7502"/>
                      <a:pt x="14494" y="7535"/>
                    </a:cubicBezTo>
                    <a:cubicBezTo>
                      <a:pt x="13915" y="7598"/>
                      <a:pt x="13333" y="7625"/>
                      <a:pt x="12750" y="7602"/>
                    </a:cubicBezTo>
                    <a:cubicBezTo>
                      <a:pt x="12512" y="7592"/>
                      <a:pt x="12274" y="7586"/>
                      <a:pt x="12037" y="7565"/>
                    </a:cubicBezTo>
                    <a:cubicBezTo>
                      <a:pt x="11772" y="7541"/>
                      <a:pt x="11507" y="7509"/>
                      <a:pt x="11244" y="7468"/>
                    </a:cubicBezTo>
                    <a:cubicBezTo>
                      <a:pt x="10998" y="7429"/>
                      <a:pt x="10752" y="7381"/>
                      <a:pt x="10509" y="7321"/>
                    </a:cubicBezTo>
                    <a:cubicBezTo>
                      <a:pt x="10133" y="7230"/>
                      <a:pt x="9765" y="7110"/>
                      <a:pt x="9438" y="6892"/>
                    </a:cubicBezTo>
                    <a:cubicBezTo>
                      <a:pt x="9329" y="6819"/>
                      <a:pt x="9233" y="6733"/>
                      <a:pt x="9166" y="6618"/>
                    </a:cubicBezTo>
                    <a:cubicBezTo>
                      <a:pt x="9127" y="6551"/>
                      <a:pt x="9110" y="6478"/>
                      <a:pt x="9110" y="6401"/>
                    </a:cubicBezTo>
                    <a:cubicBezTo>
                      <a:pt x="9110" y="5869"/>
                      <a:pt x="9110" y="5337"/>
                      <a:pt x="9110" y="4805"/>
                    </a:cubicBezTo>
                    <a:cubicBezTo>
                      <a:pt x="9110" y="4789"/>
                      <a:pt x="9112" y="4774"/>
                      <a:pt x="9114" y="4753"/>
                    </a:cubicBezTo>
                    <a:cubicBezTo>
                      <a:pt x="9114" y="4753"/>
                      <a:pt x="9114" y="4753"/>
                      <a:pt x="9114" y="4753"/>
                    </a:cubicBezTo>
                    <a:cubicBezTo>
                      <a:pt x="9112" y="4774"/>
                      <a:pt x="9110" y="4789"/>
                      <a:pt x="9110" y="4805"/>
                    </a:cubicBezTo>
                    <a:cubicBezTo>
                      <a:pt x="9110" y="5337"/>
                      <a:pt x="9110" y="5869"/>
                      <a:pt x="9110" y="6401"/>
                    </a:cubicBezTo>
                    <a:cubicBezTo>
                      <a:pt x="9110" y="6478"/>
                      <a:pt x="9127" y="6551"/>
                      <a:pt x="9166" y="6618"/>
                    </a:cubicBezTo>
                    <a:cubicBezTo>
                      <a:pt x="9233" y="6733"/>
                      <a:pt x="9329" y="6819"/>
                      <a:pt x="9438" y="6892"/>
                    </a:cubicBezTo>
                    <a:cubicBezTo>
                      <a:pt x="9765" y="7110"/>
                      <a:pt x="10133" y="7230"/>
                      <a:pt x="10509" y="7321"/>
                    </a:cubicBezTo>
                    <a:cubicBezTo>
                      <a:pt x="10752" y="7381"/>
                      <a:pt x="10998" y="7429"/>
                      <a:pt x="11244" y="7468"/>
                    </a:cubicBezTo>
                    <a:cubicBezTo>
                      <a:pt x="11507" y="7509"/>
                      <a:pt x="11772" y="7541"/>
                      <a:pt x="12037" y="7565"/>
                    </a:cubicBezTo>
                    <a:cubicBezTo>
                      <a:pt x="12274" y="7586"/>
                      <a:pt x="12512" y="7592"/>
                      <a:pt x="12750" y="7602"/>
                    </a:cubicBezTo>
                    <a:cubicBezTo>
                      <a:pt x="13333" y="7625"/>
                      <a:pt x="13915" y="7598"/>
                      <a:pt x="14494" y="7535"/>
                    </a:cubicBezTo>
                    <a:cubicBezTo>
                      <a:pt x="14794" y="7502"/>
                      <a:pt x="15092" y="7448"/>
                      <a:pt x="15389" y="7394"/>
                    </a:cubicBezTo>
                    <a:cubicBezTo>
                      <a:pt x="15701" y="7338"/>
                      <a:pt x="16006" y="7252"/>
                      <a:pt x="16301" y="7136"/>
                    </a:cubicBezTo>
                    <a:cubicBezTo>
                      <a:pt x="16521" y="7049"/>
                      <a:pt x="16734" y="6948"/>
                      <a:pt x="16912" y="6787"/>
                    </a:cubicBezTo>
                    <a:lnTo>
                      <a:pt x="16912" y="6787"/>
                    </a:lnTo>
                    <a:cubicBezTo>
                      <a:pt x="16734" y="6948"/>
                      <a:pt x="16521" y="7049"/>
                      <a:pt x="16301" y="7136"/>
                    </a:cubicBezTo>
                    <a:cubicBezTo>
                      <a:pt x="16006" y="7252"/>
                      <a:pt x="15701" y="7338"/>
                      <a:pt x="15389" y="7394"/>
                    </a:cubicBezTo>
                    <a:close/>
                    <a:moveTo>
                      <a:pt x="5383" y="7496"/>
                    </a:moveTo>
                    <a:cubicBezTo>
                      <a:pt x="5191" y="7520"/>
                      <a:pt x="4997" y="7532"/>
                      <a:pt x="4803" y="7543"/>
                    </a:cubicBezTo>
                    <a:cubicBezTo>
                      <a:pt x="4997" y="7532"/>
                      <a:pt x="5191" y="7520"/>
                      <a:pt x="5383" y="7496"/>
                    </a:cubicBezTo>
                    <a:close/>
                    <a:moveTo>
                      <a:pt x="16991" y="1481"/>
                    </a:moveTo>
                    <a:cubicBezTo>
                      <a:pt x="16838" y="1657"/>
                      <a:pt x="16639" y="1765"/>
                      <a:pt x="16430" y="1857"/>
                    </a:cubicBezTo>
                    <a:cubicBezTo>
                      <a:pt x="16086" y="2007"/>
                      <a:pt x="15726" y="2110"/>
                      <a:pt x="15357" y="2174"/>
                    </a:cubicBezTo>
                    <a:cubicBezTo>
                      <a:pt x="15006" y="2234"/>
                      <a:pt x="14654" y="2294"/>
                      <a:pt x="14300" y="2328"/>
                    </a:cubicBezTo>
                    <a:cubicBezTo>
                      <a:pt x="14109" y="2347"/>
                      <a:pt x="13917" y="2358"/>
                      <a:pt x="13729" y="2367"/>
                    </a:cubicBezTo>
                    <a:cubicBezTo>
                      <a:pt x="13917" y="2358"/>
                      <a:pt x="14109" y="2347"/>
                      <a:pt x="14300" y="2328"/>
                    </a:cubicBezTo>
                    <a:cubicBezTo>
                      <a:pt x="14654" y="2294"/>
                      <a:pt x="15006" y="2234"/>
                      <a:pt x="15357" y="2174"/>
                    </a:cubicBezTo>
                    <a:cubicBezTo>
                      <a:pt x="15726" y="2111"/>
                      <a:pt x="16086" y="2007"/>
                      <a:pt x="16430" y="1857"/>
                    </a:cubicBezTo>
                    <a:cubicBezTo>
                      <a:pt x="16639" y="1765"/>
                      <a:pt x="16838" y="1657"/>
                      <a:pt x="16991" y="1481"/>
                    </a:cubicBezTo>
                    <a:cubicBezTo>
                      <a:pt x="17137" y="1312"/>
                      <a:pt x="17148" y="1121"/>
                      <a:pt x="17016" y="943"/>
                    </a:cubicBezTo>
                    <a:cubicBezTo>
                      <a:pt x="16988" y="904"/>
                      <a:pt x="16957" y="868"/>
                      <a:pt x="16923" y="836"/>
                    </a:cubicBezTo>
                    <a:cubicBezTo>
                      <a:pt x="16957" y="868"/>
                      <a:pt x="16988" y="904"/>
                      <a:pt x="17016" y="943"/>
                    </a:cubicBezTo>
                    <a:cubicBezTo>
                      <a:pt x="17148" y="1121"/>
                      <a:pt x="17137" y="1312"/>
                      <a:pt x="16991" y="1481"/>
                    </a:cubicBezTo>
                    <a:close/>
                    <a:moveTo>
                      <a:pt x="11004" y="2204"/>
                    </a:moveTo>
                    <a:cubicBezTo>
                      <a:pt x="10622" y="2144"/>
                      <a:pt x="10248" y="2045"/>
                      <a:pt x="9888" y="1900"/>
                    </a:cubicBezTo>
                    <a:cubicBezTo>
                      <a:pt x="9663" y="1810"/>
                      <a:pt x="9446" y="1705"/>
                      <a:pt x="9271" y="1530"/>
                    </a:cubicBezTo>
                    <a:cubicBezTo>
                      <a:pt x="9446" y="1705"/>
                      <a:pt x="9663" y="1810"/>
                      <a:pt x="9888" y="1900"/>
                    </a:cubicBezTo>
                    <a:cubicBezTo>
                      <a:pt x="10248" y="2045"/>
                      <a:pt x="10622" y="2144"/>
                      <a:pt x="11004" y="2204"/>
                    </a:cubicBezTo>
                    <a:cubicBezTo>
                      <a:pt x="11358" y="2259"/>
                      <a:pt x="11713" y="2310"/>
                      <a:pt x="12069" y="2342"/>
                    </a:cubicBezTo>
                    <a:cubicBezTo>
                      <a:pt x="12412" y="2373"/>
                      <a:pt x="12757" y="2377"/>
                      <a:pt x="13137" y="2394"/>
                    </a:cubicBezTo>
                    <a:cubicBezTo>
                      <a:pt x="12757" y="2377"/>
                      <a:pt x="12412" y="2373"/>
                      <a:pt x="12069" y="2342"/>
                    </a:cubicBezTo>
                    <a:cubicBezTo>
                      <a:pt x="11713" y="2310"/>
                      <a:pt x="11358" y="2259"/>
                      <a:pt x="11004" y="2204"/>
                    </a:cubicBezTo>
                    <a:close/>
                    <a:moveTo>
                      <a:pt x="8038" y="7386"/>
                    </a:moveTo>
                    <a:lnTo>
                      <a:pt x="8038" y="7322"/>
                    </a:lnTo>
                    <a:cubicBezTo>
                      <a:pt x="7903" y="7402"/>
                      <a:pt x="7780" y="7485"/>
                      <a:pt x="7649" y="7550"/>
                    </a:cubicBezTo>
                    <a:cubicBezTo>
                      <a:pt x="7558" y="7595"/>
                      <a:pt x="7467" y="7636"/>
                      <a:pt x="7374" y="7673"/>
                    </a:cubicBezTo>
                    <a:cubicBezTo>
                      <a:pt x="7116" y="7777"/>
                      <a:pt x="6851" y="7854"/>
                      <a:pt x="6581" y="7915"/>
                    </a:cubicBezTo>
                    <a:cubicBezTo>
                      <a:pt x="6392" y="7958"/>
                      <a:pt x="6200" y="7994"/>
                      <a:pt x="6008" y="8026"/>
                    </a:cubicBezTo>
                    <a:cubicBezTo>
                      <a:pt x="5765" y="8066"/>
                      <a:pt x="5520" y="8093"/>
                      <a:pt x="5274" y="8115"/>
                    </a:cubicBezTo>
                    <a:cubicBezTo>
                      <a:pt x="5171" y="8125"/>
                      <a:pt x="5068" y="8134"/>
                      <a:pt x="4965" y="8142"/>
                    </a:cubicBezTo>
                    <a:cubicBezTo>
                      <a:pt x="4920" y="8146"/>
                      <a:pt x="4875" y="8149"/>
                      <a:pt x="4831" y="8152"/>
                    </a:cubicBezTo>
                    <a:cubicBezTo>
                      <a:pt x="4789" y="8155"/>
                      <a:pt x="4747" y="8157"/>
                      <a:pt x="4705" y="8160"/>
                    </a:cubicBezTo>
                    <a:cubicBezTo>
                      <a:pt x="4620" y="8164"/>
                      <a:pt x="4534" y="8167"/>
                      <a:pt x="4449" y="8168"/>
                    </a:cubicBezTo>
                    <a:cubicBezTo>
                      <a:pt x="4017" y="8171"/>
                      <a:pt x="3583" y="8166"/>
                      <a:pt x="3152" y="8141"/>
                    </a:cubicBezTo>
                    <a:cubicBezTo>
                      <a:pt x="2784" y="8120"/>
                      <a:pt x="2417" y="8075"/>
                      <a:pt x="2052" y="8023"/>
                    </a:cubicBezTo>
                    <a:cubicBezTo>
                      <a:pt x="1680" y="7971"/>
                      <a:pt x="1313" y="7884"/>
                      <a:pt x="956" y="7766"/>
                    </a:cubicBezTo>
                    <a:cubicBezTo>
                      <a:pt x="665" y="7669"/>
                      <a:pt x="383" y="7553"/>
                      <a:pt x="130" y="7375"/>
                    </a:cubicBezTo>
                    <a:cubicBezTo>
                      <a:pt x="104" y="7357"/>
                      <a:pt x="78" y="7338"/>
                      <a:pt x="45" y="7314"/>
                    </a:cubicBezTo>
                    <a:lnTo>
                      <a:pt x="45" y="7314"/>
                    </a:lnTo>
                    <a:cubicBezTo>
                      <a:pt x="44" y="7341"/>
                      <a:pt x="42" y="7358"/>
                      <a:pt x="42" y="7376"/>
                    </a:cubicBezTo>
                    <a:cubicBezTo>
                      <a:pt x="42" y="7906"/>
                      <a:pt x="42" y="8436"/>
                      <a:pt x="41" y="8966"/>
                    </a:cubicBezTo>
                    <a:cubicBezTo>
                      <a:pt x="41" y="9053"/>
                      <a:pt x="64" y="9130"/>
                      <a:pt x="108" y="9201"/>
                    </a:cubicBezTo>
                    <a:cubicBezTo>
                      <a:pt x="195" y="9341"/>
                      <a:pt x="323" y="9434"/>
                      <a:pt x="460" y="9515"/>
                    </a:cubicBezTo>
                    <a:cubicBezTo>
                      <a:pt x="804" y="9716"/>
                      <a:pt x="1180" y="9834"/>
                      <a:pt x="1566" y="9916"/>
                    </a:cubicBezTo>
                    <a:cubicBezTo>
                      <a:pt x="1615" y="9927"/>
                      <a:pt x="1664" y="9937"/>
                      <a:pt x="1714" y="9947"/>
                    </a:cubicBezTo>
                    <a:cubicBezTo>
                      <a:pt x="1876" y="9979"/>
                      <a:pt x="2040" y="10009"/>
                      <a:pt x="2204" y="10034"/>
                    </a:cubicBezTo>
                    <a:cubicBezTo>
                      <a:pt x="2301" y="10049"/>
                      <a:pt x="2398" y="10064"/>
                      <a:pt x="2496" y="10076"/>
                    </a:cubicBezTo>
                    <a:cubicBezTo>
                      <a:pt x="2811" y="10117"/>
                      <a:pt x="3130" y="10144"/>
                      <a:pt x="3448" y="10160"/>
                    </a:cubicBezTo>
                    <a:cubicBezTo>
                      <a:pt x="3836" y="10179"/>
                      <a:pt x="4224" y="10182"/>
                      <a:pt x="4612" y="10163"/>
                    </a:cubicBezTo>
                    <a:cubicBezTo>
                      <a:pt x="4741" y="10157"/>
                      <a:pt x="4870" y="10148"/>
                      <a:pt x="4999" y="10136"/>
                    </a:cubicBezTo>
                    <a:cubicBezTo>
                      <a:pt x="5329" y="10105"/>
                      <a:pt x="5658" y="10066"/>
                      <a:pt x="5985" y="10020"/>
                    </a:cubicBezTo>
                    <a:cubicBezTo>
                      <a:pt x="6356" y="9969"/>
                      <a:pt x="6720" y="9881"/>
                      <a:pt x="7074" y="9759"/>
                    </a:cubicBezTo>
                    <a:cubicBezTo>
                      <a:pt x="7119" y="9744"/>
                      <a:pt x="7163" y="9728"/>
                      <a:pt x="7207" y="9711"/>
                    </a:cubicBezTo>
                    <a:cubicBezTo>
                      <a:pt x="7271" y="9687"/>
                      <a:pt x="7334" y="9661"/>
                      <a:pt x="7396" y="9633"/>
                    </a:cubicBezTo>
                    <a:cubicBezTo>
                      <a:pt x="7544" y="9566"/>
                      <a:pt x="7686" y="9485"/>
                      <a:pt x="7814" y="9378"/>
                    </a:cubicBezTo>
                    <a:cubicBezTo>
                      <a:pt x="7959" y="9257"/>
                      <a:pt x="8043" y="9112"/>
                      <a:pt x="8040" y="8912"/>
                    </a:cubicBezTo>
                    <a:cubicBezTo>
                      <a:pt x="8032" y="8403"/>
                      <a:pt x="8038" y="7894"/>
                      <a:pt x="8038" y="7386"/>
                    </a:cubicBezTo>
                    <a:close/>
                    <a:moveTo>
                      <a:pt x="9599" y="9555"/>
                    </a:moveTo>
                    <a:cubicBezTo>
                      <a:pt x="10082" y="9808"/>
                      <a:pt x="10605" y="9928"/>
                      <a:pt x="11137" y="10018"/>
                    </a:cubicBezTo>
                    <a:cubicBezTo>
                      <a:pt x="11369" y="10057"/>
                      <a:pt x="11604" y="10085"/>
                      <a:pt x="11838" y="10109"/>
                    </a:cubicBezTo>
                    <a:cubicBezTo>
                      <a:pt x="12074" y="10133"/>
                      <a:pt x="12312" y="10151"/>
                      <a:pt x="12549" y="10161"/>
                    </a:cubicBezTo>
                    <a:cubicBezTo>
                      <a:pt x="12572" y="10162"/>
                      <a:pt x="12595" y="10163"/>
                      <a:pt x="12617" y="10164"/>
                    </a:cubicBezTo>
                    <a:cubicBezTo>
                      <a:pt x="13111" y="10183"/>
                      <a:pt x="13604" y="10176"/>
                      <a:pt x="14096" y="10135"/>
                    </a:cubicBezTo>
                    <a:cubicBezTo>
                      <a:pt x="14175" y="10129"/>
                      <a:pt x="14254" y="10122"/>
                      <a:pt x="14333" y="10115"/>
                    </a:cubicBezTo>
                    <a:cubicBezTo>
                      <a:pt x="14415" y="10108"/>
                      <a:pt x="14497" y="10100"/>
                      <a:pt x="14579" y="10090"/>
                    </a:cubicBezTo>
                    <a:cubicBezTo>
                      <a:pt x="14627" y="10085"/>
                      <a:pt x="14676" y="10079"/>
                      <a:pt x="14725" y="10072"/>
                    </a:cubicBezTo>
                    <a:cubicBezTo>
                      <a:pt x="14966" y="10038"/>
                      <a:pt x="15207" y="9994"/>
                      <a:pt x="15447" y="9947"/>
                    </a:cubicBezTo>
                    <a:cubicBezTo>
                      <a:pt x="15799" y="9877"/>
                      <a:pt x="16143" y="9779"/>
                      <a:pt x="16470" y="9629"/>
                    </a:cubicBezTo>
                    <a:cubicBezTo>
                      <a:pt x="16667" y="9538"/>
                      <a:pt x="16856" y="9433"/>
                      <a:pt x="16997" y="9261"/>
                    </a:cubicBezTo>
                    <a:cubicBezTo>
                      <a:pt x="17069" y="9174"/>
                      <a:pt x="17111" y="9075"/>
                      <a:pt x="17110" y="8959"/>
                    </a:cubicBezTo>
                    <a:cubicBezTo>
                      <a:pt x="17110" y="8427"/>
                      <a:pt x="17110" y="7895"/>
                      <a:pt x="17110" y="7363"/>
                    </a:cubicBezTo>
                    <a:cubicBezTo>
                      <a:pt x="17110" y="7346"/>
                      <a:pt x="17108" y="7330"/>
                      <a:pt x="17107" y="7309"/>
                    </a:cubicBezTo>
                    <a:lnTo>
                      <a:pt x="17107" y="7309"/>
                    </a:lnTo>
                    <a:cubicBezTo>
                      <a:pt x="17051" y="7349"/>
                      <a:pt x="17002" y="7386"/>
                      <a:pt x="16951" y="7419"/>
                    </a:cubicBezTo>
                    <a:cubicBezTo>
                      <a:pt x="16638" y="7620"/>
                      <a:pt x="16292" y="7741"/>
                      <a:pt x="15938" y="7841"/>
                    </a:cubicBezTo>
                    <a:cubicBezTo>
                      <a:pt x="15487" y="7968"/>
                      <a:pt x="15026" y="8048"/>
                      <a:pt x="14561" y="8097"/>
                    </a:cubicBezTo>
                    <a:cubicBezTo>
                      <a:pt x="14228" y="8131"/>
                      <a:pt x="13893" y="8158"/>
                      <a:pt x="13558" y="8167"/>
                    </a:cubicBezTo>
                    <a:cubicBezTo>
                      <a:pt x="13028" y="8183"/>
                      <a:pt x="12500" y="8174"/>
                      <a:pt x="11973" y="8129"/>
                    </a:cubicBezTo>
                    <a:cubicBezTo>
                      <a:pt x="11733" y="8109"/>
                      <a:pt x="11494" y="8081"/>
                      <a:pt x="11256" y="8045"/>
                    </a:cubicBezTo>
                    <a:cubicBezTo>
                      <a:pt x="10903" y="7990"/>
                      <a:pt x="10554" y="7922"/>
                      <a:pt x="10212" y="7823"/>
                    </a:cubicBezTo>
                    <a:cubicBezTo>
                      <a:pt x="9907" y="7735"/>
                      <a:pt x="9610" y="7627"/>
                      <a:pt x="9336" y="7463"/>
                    </a:cubicBezTo>
                    <a:cubicBezTo>
                      <a:pt x="9292" y="7438"/>
                      <a:pt x="9250" y="7410"/>
                      <a:pt x="9207" y="7380"/>
                    </a:cubicBezTo>
                    <a:cubicBezTo>
                      <a:pt x="9177" y="7360"/>
                      <a:pt x="9146" y="7339"/>
                      <a:pt x="9113" y="7317"/>
                    </a:cubicBezTo>
                    <a:cubicBezTo>
                      <a:pt x="9112" y="7325"/>
                      <a:pt x="9112" y="7332"/>
                      <a:pt x="9111" y="7338"/>
                    </a:cubicBezTo>
                    <a:cubicBezTo>
                      <a:pt x="9110" y="7348"/>
                      <a:pt x="9110" y="7356"/>
                      <a:pt x="9110" y="7364"/>
                    </a:cubicBezTo>
                    <a:cubicBezTo>
                      <a:pt x="9109" y="7899"/>
                      <a:pt x="9110" y="8435"/>
                      <a:pt x="9109" y="8971"/>
                    </a:cubicBezTo>
                    <a:cubicBezTo>
                      <a:pt x="9109" y="9064"/>
                      <a:pt x="9138" y="9148"/>
                      <a:pt x="9191" y="9224"/>
                    </a:cubicBezTo>
                    <a:cubicBezTo>
                      <a:pt x="9297" y="9372"/>
                      <a:pt x="9442" y="9472"/>
                      <a:pt x="9599" y="9555"/>
                    </a:cubicBezTo>
                    <a:close/>
                    <a:moveTo>
                      <a:pt x="8038" y="9991"/>
                    </a:moveTo>
                    <a:cubicBezTo>
                      <a:pt x="8038" y="9973"/>
                      <a:pt x="8036" y="9956"/>
                      <a:pt x="8035" y="9932"/>
                    </a:cubicBezTo>
                    <a:cubicBezTo>
                      <a:pt x="8020" y="9942"/>
                      <a:pt x="8012" y="9948"/>
                      <a:pt x="8003" y="9953"/>
                    </a:cubicBezTo>
                    <a:cubicBezTo>
                      <a:pt x="7863" y="10037"/>
                      <a:pt x="7728" y="10132"/>
                      <a:pt x="7581" y="10202"/>
                    </a:cubicBezTo>
                    <a:cubicBezTo>
                      <a:pt x="7166" y="10400"/>
                      <a:pt x="6723" y="10509"/>
                      <a:pt x="6273" y="10596"/>
                    </a:cubicBezTo>
                    <a:cubicBezTo>
                      <a:pt x="5896" y="10670"/>
                      <a:pt x="5516" y="10722"/>
                      <a:pt x="5134" y="10749"/>
                    </a:cubicBezTo>
                    <a:cubicBezTo>
                      <a:pt x="4768" y="10774"/>
                      <a:pt x="4399" y="10794"/>
                      <a:pt x="4032" y="10792"/>
                    </a:cubicBezTo>
                    <a:cubicBezTo>
                      <a:pt x="3643" y="10789"/>
                      <a:pt x="3254" y="10764"/>
                      <a:pt x="2866" y="10739"/>
                    </a:cubicBezTo>
                    <a:cubicBezTo>
                      <a:pt x="2638" y="10724"/>
                      <a:pt x="2410" y="10698"/>
                      <a:pt x="2185" y="10662"/>
                    </a:cubicBezTo>
                    <a:cubicBezTo>
                      <a:pt x="1919" y="10619"/>
                      <a:pt x="1654" y="10567"/>
                      <a:pt x="1391" y="10506"/>
                    </a:cubicBezTo>
                    <a:cubicBezTo>
                      <a:pt x="1054" y="10428"/>
                      <a:pt x="726" y="10322"/>
                      <a:pt x="417" y="10162"/>
                    </a:cubicBezTo>
                    <a:cubicBezTo>
                      <a:pt x="290" y="10096"/>
                      <a:pt x="170" y="10017"/>
                      <a:pt x="44" y="9942"/>
                    </a:cubicBezTo>
                    <a:cubicBezTo>
                      <a:pt x="43" y="9949"/>
                      <a:pt x="42" y="9956"/>
                      <a:pt x="42" y="9963"/>
                    </a:cubicBezTo>
                    <a:cubicBezTo>
                      <a:pt x="42" y="10515"/>
                      <a:pt x="42" y="11067"/>
                      <a:pt x="42" y="11619"/>
                    </a:cubicBezTo>
                    <a:cubicBezTo>
                      <a:pt x="42" y="11642"/>
                      <a:pt x="47" y="11665"/>
                      <a:pt x="52" y="11688"/>
                    </a:cubicBezTo>
                    <a:cubicBezTo>
                      <a:pt x="89" y="11834"/>
                      <a:pt x="188" y="11936"/>
                      <a:pt x="302" y="12024"/>
                    </a:cubicBezTo>
                    <a:cubicBezTo>
                      <a:pt x="533" y="12203"/>
                      <a:pt x="800" y="12310"/>
                      <a:pt x="1075" y="12399"/>
                    </a:cubicBezTo>
                    <a:cubicBezTo>
                      <a:pt x="1483" y="12533"/>
                      <a:pt x="1901" y="12622"/>
                      <a:pt x="2326" y="12673"/>
                    </a:cubicBezTo>
                    <a:cubicBezTo>
                      <a:pt x="2651" y="12712"/>
                      <a:pt x="2977" y="12752"/>
                      <a:pt x="3304" y="12769"/>
                    </a:cubicBezTo>
                    <a:cubicBezTo>
                      <a:pt x="3675" y="12788"/>
                      <a:pt x="4047" y="12796"/>
                      <a:pt x="4418" y="12784"/>
                    </a:cubicBezTo>
                    <a:cubicBezTo>
                      <a:pt x="4810" y="12771"/>
                      <a:pt x="5203" y="12739"/>
                      <a:pt x="5593" y="12696"/>
                    </a:cubicBezTo>
                    <a:cubicBezTo>
                      <a:pt x="5869" y="12666"/>
                      <a:pt x="6143" y="12610"/>
                      <a:pt x="6416" y="12556"/>
                    </a:cubicBezTo>
                    <a:cubicBezTo>
                      <a:pt x="6763" y="12487"/>
                      <a:pt x="7100" y="12387"/>
                      <a:pt x="7421" y="12237"/>
                    </a:cubicBezTo>
                    <a:cubicBezTo>
                      <a:pt x="7607" y="12151"/>
                      <a:pt x="7783" y="12050"/>
                      <a:pt x="7919" y="11891"/>
                    </a:cubicBezTo>
                    <a:lnTo>
                      <a:pt x="7919" y="11891"/>
                    </a:lnTo>
                    <a:cubicBezTo>
                      <a:pt x="7996" y="11801"/>
                      <a:pt x="8039" y="11699"/>
                      <a:pt x="8039" y="11576"/>
                    </a:cubicBezTo>
                    <a:cubicBezTo>
                      <a:pt x="8036" y="11048"/>
                      <a:pt x="8038" y="10519"/>
                      <a:pt x="8038" y="9991"/>
                    </a:cubicBezTo>
                    <a:close/>
                    <a:moveTo>
                      <a:pt x="17110" y="4756"/>
                    </a:moveTo>
                    <a:cubicBezTo>
                      <a:pt x="17077" y="4776"/>
                      <a:pt x="17045" y="4796"/>
                      <a:pt x="17012" y="4816"/>
                    </a:cubicBezTo>
                    <a:cubicBezTo>
                      <a:pt x="16916" y="4876"/>
                      <a:pt x="16822" y="4935"/>
                      <a:pt x="16724" y="4984"/>
                    </a:cubicBezTo>
                    <a:cubicBezTo>
                      <a:pt x="16601" y="5046"/>
                      <a:pt x="16476" y="5100"/>
                      <a:pt x="16349" y="5148"/>
                    </a:cubicBezTo>
                    <a:cubicBezTo>
                      <a:pt x="16190" y="5207"/>
                      <a:pt x="16029" y="5258"/>
                      <a:pt x="15866" y="5300"/>
                    </a:cubicBezTo>
                    <a:cubicBezTo>
                      <a:pt x="15692" y="5346"/>
                      <a:pt x="15516" y="5383"/>
                      <a:pt x="15338" y="5415"/>
                    </a:cubicBezTo>
                    <a:cubicBezTo>
                      <a:pt x="15016" y="5473"/>
                      <a:pt x="14691" y="5514"/>
                      <a:pt x="14366" y="5548"/>
                    </a:cubicBezTo>
                    <a:cubicBezTo>
                      <a:pt x="14092" y="5578"/>
                      <a:pt x="13816" y="5596"/>
                      <a:pt x="13540" y="5602"/>
                    </a:cubicBezTo>
                    <a:cubicBezTo>
                      <a:pt x="13025" y="5614"/>
                      <a:pt x="12509" y="5616"/>
                      <a:pt x="11995" y="5562"/>
                    </a:cubicBezTo>
                    <a:cubicBezTo>
                      <a:pt x="11728" y="5534"/>
                      <a:pt x="11461" y="5509"/>
                      <a:pt x="11195" y="5471"/>
                    </a:cubicBezTo>
                    <a:cubicBezTo>
                      <a:pt x="10864" y="5423"/>
                      <a:pt x="10537" y="5353"/>
                      <a:pt x="10216" y="5259"/>
                    </a:cubicBezTo>
                    <a:cubicBezTo>
                      <a:pt x="9911" y="5170"/>
                      <a:pt x="9614" y="5062"/>
                      <a:pt x="9339" y="4900"/>
                    </a:cubicBezTo>
                    <a:cubicBezTo>
                      <a:pt x="9264" y="4855"/>
                      <a:pt x="9193" y="4805"/>
                      <a:pt x="9114" y="4753"/>
                    </a:cubicBezTo>
                    <a:lnTo>
                      <a:pt x="9114" y="4753"/>
                    </a:lnTo>
                    <a:cubicBezTo>
                      <a:pt x="9112" y="4774"/>
                      <a:pt x="9110" y="4789"/>
                      <a:pt x="9110" y="4804"/>
                    </a:cubicBezTo>
                    <a:cubicBezTo>
                      <a:pt x="9110" y="5337"/>
                      <a:pt x="9110" y="5869"/>
                      <a:pt x="9110" y="6401"/>
                    </a:cubicBezTo>
                    <a:cubicBezTo>
                      <a:pt x="9110" y="6478"/>
                      <a:pt x="9127" y="6551"/>
                      <a:pt x="9166" y="6618"/>
                    </a:cubicBezTo>
                    <a:cubicBezTo>
                      <a:pt x="9233" y="6733"/>
                      <a:pt x="9329" y="6819"/>
                      <a:pt x="9438" y="6892"/>
                    </a:cubicBezTo>
                    <a:cubicBezTo>
                      <a:pt x="9765" y="7110"/>
                      <a:pt x="10133" y="7229"/>
                      <a:pt x="10509" y="7321"/>
                    </a:cubicBezTo>
                    <a:cubicBezTo>
                      <a:pt x="10752" y="7381"/>
                      <a:pt x="10998" y="7429"/>
                      <a:pt x="11244" y="7467"/>
                    </a:cubicBezTo>
                    <a:cubicBezTo>
                      <a:pt x="11507" y="7509"/>
                      <a:pt x="11772" y="7541"/>
                      <a:pt x="12037" y="7565"/>
                    </a:cubicBezTo>
                    <a:cubicBezTo>
                      <a:pt x="12274" y="7586"/>
                      <a:pt x="12512" y="7592"/>
                      <a:pt x="12750" y="7602"/>
                    </a:cubicBezTo>
                    <a:cubicBezTo>
                      <a:pt x="13333" y="7625"/>
                      <a:pt x="13915" y="7598"/>
                      <a:pt x="14494" y="7535"/>
                    </a:cubicBezTo>
                    <a:cubicBezTo>
                      <a:pt x="14794" y="7502"/>
                      <a:pt x="15092" y="7448"/>
                      <a:pt x="15389" y="7394"/>
                    </a:cubicBezTo>
                    <a:cubicBezTo>
                      <a:pt x="15701" y="7338"/>
                      <a:pt x="16006" y="7252"/>
                      <a:pt x="16301" y="7136"/>
                    </a:cubicBezTo>
                    <a:cubicBezTo>
                      <a:pt x="16521" y="7049"/>
                      <a:pt x="16734" y="6948"/>
                      <a:pt x="16912" y="6787"/>
                    </a:cubicBezTo>
                    <a:lnTo>
                      <a:pt x="16912" y="6787"/>
                    </a:lnTo>
                    <a:cubicBezTo>
                      <a:pt x="17043" y="6669"/>
                      <a:pt x="17114" y="6529"/>
                      <a:pt x="17112" y="6346"/>
                    </a:cubicBezTo>
                    <a:cubicBezTo>
                      <a:pt x="17107" y="5835"/>
                      <a:pt x="17110" y="5324"/>
                      <a:pt x="17110" y="4814"/>
                    </a:cubicBezTo>
                    <a:lnTo>
                      <a:pt x="17110" y="4756"/>
                    </a:lnTo>
                    <a:close/>
                    <a:moveTo>
                      <a:pt x="17110" y="9940"/>
                    </a:moveTo>
                    <a:lnTo>
                      <a:pt x="17110" y="9893"/>
                    </a:lnTo>
                    <a:lnTo>
                      <a:pt x="17110" y="9873"/>
                    </a:lnTo>
                    <a:cubicBezTo>
                      <a:pt x="17096" y="9883"/>
                      <a:pt x="17082" y="9892"/>
                      <a:pt x="17069" y="9902"/>
                    </a:cubicBezTo>
                    <a:cubicBezTo>
                      <a:pt x="17029" y="9930"/>
                      <a:pt x="16994" y="9956"/>
                      <a:pt x="16958" y="9979"/>
                    </a:cubicBezTo>
                    <a:cubicBezTo>
                      <a:pt x="16658" y="10175"/>
                      <a:pt x="16326" y="10301"/>
                      <a:pt x="15983" y="10391"/>
                    </a:cubicBezTo>
                    <a:cubicBezTo>
                      <a:pt x="15696" y="10466"/>
                      <a:pt x="15405" y="10527"/>
                      <a:pt x="15114" y="10581"/>
                    </a:cubicBezTo>
                    <a:cubicBezTo>
                      <a:pt x="14876" y="10625"/>
                      <a:pt x="14634" y="10655"/>
                      <a:pt x="14392" y="10678"/>
                    </a:cubicBezTo>
                    <a:cubicBezTo>
                      <a:pt x="14136" y="10702"/>
                      <a:pt x="13878" y="10713"/>
                      <a:pt x="13621" y="10727"/>
                    </a:cubicBezTo>
                    <a:cubicBezTo>
                      <a:pt x="13038" y="10757"/>
                      <a:pt x="12456" y="10736"/>
                      <a:pt x="11875" y="10682"/>
                    </a:cubicBezTo>
                    <a:cubicBezTo>
                      <a:pt x="11854" y="10681"/>
                      <a:pt x="11832" y="10679"/>
                      <a:pt x="11811" y="10677"/>
                    </a:cubicBezTo>
                    <a:cubicBezTo>
                      <a:pt x="11542" y="10651"/>
                      <a:pt x="11276" y="10608"/>
                      <a:pt x="11009" y="10567"/>
                    </a:cubicBezTo>
                    <a:cubicBezTo>
                      <a:pt x="10696" y="10518"/>
                      <a:pt x="10388" y="10444"/>
                      <a:pt x="10086" y="10348"/>
                    </a:cubicBezTo>
                    <a:cubicBezTo>
                      <a:pt x="9773" y="10249"/>
                      <a:pt x="9469" y="10128"/>
                      <a:pt x="9198" y="9938"/>
                    </a:cubicBezTo>
                    <a:cubicBezTo>
                      <a:pt x="9172" y="9920"/>
                      <a:pt x="9147" y="9901"/>
                      <a:pt x="9115" y="9878"/>
                    </a:cubicBezTo>
                    <a:lnTo>
                      <a:pt x="9115" y="9878"/>
                    </a:lnTo>
                    <a:cubicBezTo>
                      <a:pt x="9112" y="9902"/>
                      <a:pt x="9110" y="9916"/>
                      <a:pt x="9110" y="9930"/>
                    </a:cubicBezTo>
                    <a:cubicBezTo>
                      <a:pt x="9110" y="10465"/>
                      <a:pt x="9109" y="11001"/>
                      <a:pt x="9111" y="11537"/>
                    </a:cubicBezTo>
                    <a:cubicBezTo>
                      <a:pt x="9111" y="11578"/>
                      <a:pt x="9118" y="11620"/>
                      <a:pt x="9130" y="11659"/>
                    </a:cubicBezTo>
                    <a:cubicBezTo>
                      <a:pt x="9177" y="11812"/>
                      <a:pt x="9289" y="11913"/>
                      <a:pt x="9413" y="12002"/>
                    </a:cubicBezTo>
                    <a:cubicBezTo>
                      <a:pt x="9645" y="12167"/>
                      <a:pt x="9906" y="12269"/>
                      <a:pt x="10174" y="12356"/>
                    </a:cubicBezTo>
                    <a:cubicBezTo>
                      <a:pt x="10656" y="12510"/>
                      <a:pt x="11151" y="12598"/>
                      <a:pt x="11652" y="12656"/>
                    </a:cubicBezTo>
                    <a:cubicBezTo>
                      <a:pt x="11912" y="12686"/>
                      <a:pt x="12174" y="12702"/>
                      <a:pt x="12435" y="12716"/>
                    </a:cubicBezTo>
                    <a:cubicBezTo>
                      <a:pt x="12440" y="12717"/>
                      <a:pt x="12445" y="12717"/>
                      <a:pt x="12449" y="12717"/>
                    </a:cubicBezTo>
                    <a:cubicBezTo>
                      <a:pt x="12552" y="12723"/>
                      <a:pt x="12654" y="12727"/>
                      <a:pt x="12756" y="12730"/>
                    </a:cubicBezTo>
                    <a:cubicBezTo>
                      <a:pt x="12849" y="12733"/>
                      <a:pt x="12942" y="12735"/>
                      <a:pt x="13035" y="12735"/>
                    </a:cubicBezTo>
                    <a:cubicBezTo>
                      <a:pt x="13361" y="12738"/>
                      <a:pt x="13686" y="12727"/>
                      <a:pt x="14012" y="12705"/>
                    </a:cubicBezTo>
                    <a:cubicBezTo>
                      <a:pt x="14413" y="12678"/>
                      <a:pt x="14811" y="12631"/>
                      <a:pt x="15206" y="12559"/>
                    </a:cubicBezTo>
                    <a:cubicBezTo>
                      <a:pt x="15225" y="12556"/>
                      <a:pt x="15243" y="12552"/>
                      <a:pt x="15261" y="12549"/>
                    </a:cubicBezTo>
                    <a:cubicBezTo>
                      <a:pt x="15507" y="12503"/>
                      <a:pt x="15751" y="12447"/>
                      <a:pt x="15989" y="12373"/>
                    </a:cubicBezTo>
                    <a:cubicBezTo>
                      <a:pt x="16025" y="12362"/>
                      <a:pt x="16060" y="12350"/>
                      <a:pt x="16095" y="12339"/>
                    </a:cubicBezTo>
                    <a:cubicBezTo>
                      <a:pt x="16362" y="12249"/>
                      <a:pt x="16622" y="12144"/>
                      <a:pt x="16848" y="11970"/>
                    </a:cubicBezTo>
                    <a:cubicBezTo>
                      <a:pt x="17020" y="11838"/>
                      <a:pt x="17118" y="11676"/>
                      <a:pt x="17113" y="11445"/>
                    </a:cubicBezTo>
                    <a:cubicBezTo>
                      <a:pt x="17103" y="10944"/>
                      <a:pt x="17110" y="10442"/>
                      <a:pt x="17110" y="9940"/>
                    </a:cubicBezTo>
                    <a:close/>
                    <a:moveTo>
                      <a:pt x="9137" y="3930"/>
                    </a:moveTo>
                    <a:cubicBezTo>
                      <a:pt x="9172" y="4033"/>
                      <a:pt x="9237" y="4118"/>
                      <a:pt x="9330" y="4189"/>
                    </a:cubicBezTo>
                    <a:cubicBezTo>
                      <a:pt x="9446" y="4277"/>
                      <a:pt x="9569" y="4358"/>
                      <a:pt x="9699" y="4421"/>
                    </a:cubicBezTo>
                    <a:cubicBezTo>
                      <a:pt x="10163" y="4647"/>
                      <a:pt x="10662" y="4757"/>
                      <a:pt x="11167" y="4841"/>
                    </a:cubicBezTo>
                    <a:cubicBezTo>
                      <a:pt x="11406" y="4880"/>
                      <a:pt x="11648" y="4909"/>
                      <a:pt x="11889" y="4932"/>
                    </a:cubicBezTo>
                    <a:cubicBezTo>
                      <a:pt x="12160" y="4957"/>
                      <a:pt x="12432" y="4979"/>
                      <a:pt x="12704" y="4984"/>
                    </a:cubicBezTo>
                    <a:cubicBezTo>
                      <a:pt x="13064" y="4990"/>
                      <a:pt x="13425" y="4986"/>
                      <a:pt x="13786" y="4970"/>
                    </a:cubicBezTo>
                    <a:cubicBezTo>
                      <a:pt x="14084" y="4958"/>
                      <a:pt x="14383" y="4931"/>
                      <a:pt x="14679" y="4895"/>
                    </a:cubicBezTo>
                    <a:cubicBezTo>
                      <a:pt x="14927" y="4865"/>
                      <a:pt x="15173" y="4817"/>
                      <a:pt x="15418" y="4771"/>
                    </a:cubicBezTo>
                    <a:cubicBezTo>
                      <a:pt x="15753" y="4707"/>
                      <a:pt x="16079" y="4614"/>
                      <a:pt x="16393" y="4480"/>
                    </a:cubicBezTo>
                    <a:cubicBezTo>
                      <a:pt x="16605" y="4390"/>
                      <a:pt x="16808" y="4286"/>
                      <a:pt x="16968" y="4114"/>
                    </a:cubicBezTo>
                    <a:cubicBezTo>
                      <a:pt x="17051" y="4025"/>
                      <a:pt x="17109" y="3921"/>
                      <a:pt x="17110" y="3796"/>
                    </a:cubicBezTo>
                    <a:cubicBezTo>
                      <a:pt x="17111" y="3255"/>
                      <a:pt x="17110" y="2714"/>
                      <a:pt x="17110" y="2173"/>
                    </a:cubicBezTo>
                    <a:cubicBezTo>
                      <a:pt x="17110" y="2160"/>
                      <a:pt x="17107" y="2147"/>
                      <a:pt x="17107" y="2144"/>
                    </a:cubicBezTo>
                    <a:lnTo>
                      <a:pt x="17107" y="2144"/>
                    </a:lnTo>
                    <a:cubicBezTo>
                      <a:pt x="16963" y="2226"/>
                      <a:pt x="16826" y="2317"/>
                      <a:pt x="16679" y="2388"/>
                    </a:cubicBezTo>
                    <a:cubicBezTo>
                      <a:pt x="16243" y="2601"/>
                      <a:pt x="15776" y="2722"/>
                      <a:pt x="15300" y="2805"/>
                    </a:cubicBezTo>
                    <a:cubicBezTo>
                      <a:pt x="14966" y="2863"/>
                      <a:pt x="14627" y="2907"/>
                      <a:pt x="14289" y="2938"/>
                    </a:cubicBezTo>
                    <a:cubicBezTo>
                      <a:pt x="13950" y="2969"/>
                      <a:pt x="13609" y="2987"/>
                      <a:pt x="13269" y="2992"/>
                    </a:cubicBezTo>
                    <a:cubicBezTo>
                      <a:pt x="12543" y="3003"/>
                      <a:pt x="11821" y="2957"/>
                      <a:pt x="11104" y="2838"/>
                    </a:cubicBezTo>
                    <a:cubicBezTo>
                      <a:pt x="10779" y="2784"/>
                      <a:pt x="10458" y="2716"/>
                      <a:pt x="10143" y="2620"/>
                    </a:cubicBezTo>
                    <a:cubicBezTo>
                      <a:pt x="9843" y="2529"/>
                      <a:pt x="9551" y="2417"/>
                      <a:pt x="9283" y="2249"/>
                    </a:cubicBezTo>
                    <a:cubicBezTo>
                      <a:pt x="9229" y="2215"/>
                      <a:pt x="9177" y="2176"/>
                      <a:pt x="9110" y="2130"/>
                    </a:cubicBezTo>
                    <a:lnTo>
                      <a:pt x="9110" y="2155"/>
                    </a:lnTo>
                    <a:cubicBezTo>
                      <a:pt x="9110" y="2178"/>
                      <a:pt x="9110" y="2195"/>
                      <a:pt x="9110" y="2212"/>
                    </a:cubicBezTo>
                    <a:cubicBezTo>
                      <a:pt x="9110" y="2717"/>
                      <a:pt x="9114" y="3222"/>
                      <a:pt x="9107" y="3727"/>
                    </a:cubicBezTo>
                    <a:cubicBezTo>
                      <a:pt x="9106" y="3801"/>
                      <a:pt x="9116" y="3869"/>
                      <a:pt x="9137" y="3930"/>
                    </a:cubicBezTo>
                    <a:close/>
                    <a:moveTo>
                      <a:pt x="9271" y="1530"/>
                    </a:moveTo>
                    <a:cubicBezTo>
                      <a:pt x="9446" y="1705"/>
                      <a:pt x="9663" y="1810"/>
                      <a:pt x="9888" y="1900"/>
                    </a:cubicBezTo>
                    <a:cubicBezTo>
                      <a:pt x="10248" y="2045"/>
                      <a:pt x="10622" y="2144"/>
                      <a:pt x="11004" y="2204"/>
                    </a:cubicBezTo>
                    <a:cubicBezTo>
                      <a:pt x="11358" y="2259"/>
                      <a:pt x="11713" y="2310"/>
                      <a:pt x="12069" y="2342"/>
                    </a:cubicBezTo>
                    <a:cubicBezTo>
                      <a:pt x="12412" y="2373"/>
                      <a:pt x="12757" y="2377"/>
                      <a:pt x="13137" y="2394"/>
                    </a:cubicBezTo>
                    <a:cubicBezTo>
                      <a:pt x="13326" y="2384"/>
                      <a:pt x="13525" y="2377"/>
                      <a:pt x="13729" y="2367"/>
                    </a:cubicBezTo>
                    <a:cubicBezTo>
                      <a:pt x="13917" y="2358"/>
                      <a:pt x="14109" y="2347"/>
                      <a:pt x="14300" y="2328"/>
                    </a:cubicBezTo>
                    <a:cubicBezTo>
                      <a:pt x="14654" y="2294"/>
                      <a:pt x="15006" y="2234"/>
                      <a:pt x="15357" y="2174"/>
                    </a:cubicBezTo>
                    <a:cubicBezTo>
                      <a:pt x="15726" y="2110"/>
                      <a:pt x="16086" y="2007"/>
                      <a:pt x="16430" y="1857"/>
                    </a:cubicBezTo>
                    <a:cubicBezTo>
                      <a:pt x="16639" y="1765"/>
                      <a:pt x="16838" y="1657"/>
                      <a:pt x="16991" y="1481"/>
                    </a:cubicBezTo>
                    <a:cubicBezTo>
                      <a:pt x="17137" y="1312"/>
                      <a:pt x="17148" y="1121"/>
                      <a:pt x="17016" y="943"/>
                    </a:cubicBezTo>
                    <a:cubicBezTo>
                      <a:pt x="16988" y="904"/>
                      <a:pt x="16957" y="868"/>
                      <a:pt x="16923" y="836"/>
                    </a:cubicBezTo>
                    <a:cubicBezTo>
                      <a:pt x="16919" y="832"/>
                      <a:pt x="16915" y="829"/>
                      <a:pt x="16911" y="825"/>
                    </a:cubicBezTo>
                    <a:cubicBezTo>
                      <a:pt x="16898" y="813"/>
                      <a:pt x="16885" y="800"/>
                      <a:pt x="16871" y="789"/>
                    </a:cubicBezTo>
                    <a:cubicBezTo>
                      <a:pt x="16782" y="714"/>
                      <a:pt x="16680" y="655"/>
                      <a:pt x="16575" y="603"/>
                    </a:cubicBezTo>
                    <a:cubicBezTo>
                      <a:pt x="16062" y="346"/>
                      <a:pt x="15508" y="229"/>
                      <a:pt x="14947" y="141"/>
                    </a:cubicBezTo>
                    <a:cubicBezTo>
                      <a:pt x="14739" y="108"/>
                      <a:pt x="14530" y="84"/>
                      <a:pt x="14320" y="66"/>
                    </a:cubicBezTo>
                    <a:cubicBezTo>
                      <a:pt x="14029" y="42"/>
                      <a:pt x="13738" y="20"/>
                      <a:pt x="13446" y="12"/>
                    </a:cubicBezTo>
                    <a:cubicBezTo>
                      <a:pt x="12979" y="0"/>
                      <a:pt x="12512" y="7"/>
                      <a:pt x="12046" y="52"/>
                    </a:cubicBezTo>
                    <a:cubicBezTo>
                      <a:pt x="11810" y="75"/>
                      <a:pt x="11573" y="96"/>
                      <a:pt x="11338" y="131"/>
                    </a:cubicBezTo>
                    <a:cubicBezTo>
                      <a:pt x="11114" y="164"/>
                      <a:pt x="10891" y="208"/>
                      <a:pt x="10670" y="256"/>
                    </a:cubicBezTo>
                    <a:cubicBezTo>
                      <a:pt x="10341" y="326"/>
                      <a:pt x="10019" y="423"/>
                      <a:pt x="9713" y="568"/>
                    </a:cubicBezTo>
                    <a:cubicBezTo>
                      <a:pt x="9548" y="646"/>
                      <a:pt x="9390" y="736"/>
                      <a:pt x="9261" y="869"/>
                    </a:cubicBezTo>
                    <a:cubicBezTo>
                      <a:pt x="9060" y="1076"/>
                      <a:pt x="9060" y="1312"/>
                      <a:pt x="9260" y="1519"/>
                    </a:cubicBezTo>
                    <a:cubicBezTo>
                      <a:pt x="9264" y="1523"/>
                      <a:pt x="9268" y="1526"/>
                      <a:pt x="9271" y="1530"/>
                    </a:cubicBezTo>
                    <a:close/>
                    <a:moveTo>
                      <a:pt x="2402" y="5293"/>
                    </a:moveTo>
                    <a:cubicBezTo>
                      <a:pt x="2114" y="5333"/>
                      <a:pt x="1827" y="5389"/>
                      <a:pt x="1543" y="5449"/>
                    </a:cubicBezTo>
                    <a:cubicBezTo>
                      <a:pt x="1243" y="5513"/>
                      <a:pt x="952" y="5605"/>
                      <a:pt x="673" y="5734"/>
                    </a:cubicBezTo>
                    <a:cubicBezTo>
                      <a:pt x="481" y="5823"/>
                      <a:pt x="297" y="5926"/>
                      <a:pt x="156" y="6090"/>
                    </a:cubicBezTo>
                    <a:cubicBezTo>
                      <a:pt x="9" y="6261"/>
                      <a:pt x="0" y="6452"/>
                      <a:pt x="133" y="6633"/>
                    </a:cubicBezTo>
                    <a:cubicBezTo>
                      <a:pt x="214" y="6744"/>
                      <a:pt x="322" y="6825"/>
                      <a:pt x="439" y="6895"/>
                    </a:cubicBezTo>
                    <a:cubicBezTo>
                      <a:pt x="749" y="7082"/>
                      <a:pt x="1090" y="7190"/>
                      <a:pt x="1437" y="7279"/>
                    </a:cubicBezTo>
                    <a:cubicBezTo>
                      <a:pt x="1935" y="7407"/>
                      <a:pt x="2443" y="7481"/>
                      <a:pt x="2954" y="7520"/>
                    </a:cubicBezTo>
                    <a:cubicBezTo>
                      <a:pt x="2963" y="7521"/>
                      <a:pt x="2971" y="7522"/>
                      <a:pt x="2980" y="7522"/>
                    </a:cubicBezTo>
                    <a:cubicBezTo>
                      <a:pt x="3286" y="7545"/>
                      <a:pt x="3592" y="7556"/>
                      <a:pt x="3852" y="7567"/>
                    </a:cubicBezTo>
                    <a:cubicBezTo>
                      <a:pt x="3890" y="7569"/>
                      <a:pt x="3928" y="7570"/>
                      <a:pt x="3964" y="7572"/>
                    </a:cubicBezTo>
                    <a:cubicBezTo>
                      <a:pt x="4232" y="7564"/>
                      <a:pt x="4444" y="7560"/>
                      <a:pt x="4650" y="7551"/>
                    </a:cubicBezTo>
                    <a:cubicBezTo>
                      <a:pt x="4676" y="7550"/>
                      <a:pt x="4702" y="7548"/>
                      <a:pt x="4727" y="7547"/>
                    </a:cubicBezTo>
                    <a:cubicBezTo>
                      <a:pt x="4753" y="7546"/>
                      <a:pt x="4778" y="7544"/>
                      <a:pt x="4803" y="7543"/>
                    </a:cubicBezTo>
                    <a:cubicBezTo>
                      <a:pt x="4997" y="7532"/>
                      <a:pt x="5191" y="7520"/>
                      <a:pt x="5383" y="7496"/>
                    </a:cubicBezTo>
                    <a:cubicBezTo>
                      <a:pt x="5395" y="7495"/>
                      <a:pt x="5406" y="7494"/>
                      <a:pt x="5417" y="7492"/>
                    </a:cubicBezTo>
                    <a:cubicBezTo>
                      <a:pt x="5740" y="7450"/>
                      <a:pt x="6061" y="7396"/>
                      <a:pt x="6381" y="7337"/>
                    </a:cubicBezTo>
                    <a:cubicBezTo>
                      <a:pt x="6405" y="7332"/>
                      <a:pt x="6429" y="7327"/>
                      <a:pt x="6452" y="7322"/>
                    </a:cubicBezTo>
                    <a:cubicBezTo>
                      <a:pt x="6717" y="7269"/>
                      <a:pt x="6976" y="7194"/>
                      <a:pt x="7226" y="7094"/>
                    </a:cubicBezTo>
                    <a:cubicBezTo>
                      <a:pt x="7282" y="7072"/>
                      <a:pt x="7338" y="7048"/>
                      <a:pt x="7393" y="7023"/>
                    </a:cubicBezTo>
                    <a:cubicBezTo>
                      <a:pt x="7577" y="6940"/>
                      <a:pt x="7751" y="6843"/>
                      <a:pt x="7892" y="6696"/>
                    </a:cubicBezTo>
                    <a:cubicBezTo>
                      <a:pt x="8085" y="6493"/>
                      <a:pt x="8085" y="6260"/>
                      <a:pt x="7892" y="6057"/>
                    </a:cubicBezTo>
                    <a:cubicBezTo>
                      <a:pt x="7795" y="5955"/>
                      <a:pt x="7681" y="5877"/>
                      <a:pt x="7558" y="5811"/>
                    </a:cubicBezTo>
                    <a:cubicBezTo>
                      <a:pt x="7080" y="5558"/>
                      <a:pt x="6560" y="5436"/>
                      <a:pt x="6032" y="5348"/>
                    </a:cubicBezTo>
                    <a:cubicBezTo>
                      <a:pt x="5761" y="5302"/>
                      <a:pt x="5487" y="5268"/>
                      <a:pt x="5213" y="5245"/>
                    </a:cubicBezTo>
                    <a:cubicBezTo>
                      <a:pt x="4883" y="5217"/>
                      <a:pt x="4551" y="5196"/>
                      <a:pt x="4220" y="5191"/>
                    </a:cubicBezTo>
                    <a:cubicBezTo>
                      <a:pt x="3932" y="5187"/>
                      <a:pt x="3644" y="5196"/>
                      <a:pt x="3357" y="5210"/>
                    </a:cubicBezTo>
                    <a:cubicBezTo>
                      <a:pt x="3318" y="5212"/>
                      <a:pt x="3280" y="5214"/>
                      <a:pt x="3241" y="5216"/>
                    </a:cubicBezTo>
                    <a:cubicBezTo>
                      <a:pt x="2961" y="5231"/>
                      <a:pt x="2680" y="5255"/>
                      <a:pt x="2402" y="529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561D550-D1D1-2B7D-E1B1-21B2B965F3CB}"/>
              </a:ext>
            </a:extLst>
          </p:cNvPr>
          <p:cNvGrpSpPr/>
          <p:nvPr/>
        </p:nvGrpSpPr>
        <p:grpSpPr>
          <a:xfrm>
            <a:off x="8096347" y="1961148"/>
            <a:ext cx="2825653" cy="3425897"/>
            <a:chOff x="8096347" y="1961148"/>
            <a:chExt cx="2825653" cy="342589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E2654FF-6606-1DF1-C81B-6A20EF0F40BB}"/>
                </a:ext>
              </a:extLst>
            </p:cNvPr>
            <p:cNvSpPr txBox="1"/>
            <p:nvPr/>
          </p:nvSpPr>
          <p:spPr>
            <a:xfrm>
              <a:off x="8096347" y="4514947"/>
              <a:ext cx="2825653" cy="87209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请输入您的文本内容，请输入您的文本内容，请输入您的文本内容，请输入您的文本内容</a:t>
              </a: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C4550078-A8D3-678D-DC58-03AD7E9A1367}"/>
                </a:ext>
              </a:extLst>
            </p:cNvPr>
            <p:cNvGrpSpPr/>
            <p:nvPr/>
          </p:nvGrpSpPr>
          <p:grpSpPr>
            <a:xfrm>
              <a:off x="8480473" y="1961148"/>
              <a:ext cx="2057400" cy="2057400"/>
              <a:chOff x="8480473" y="1961148"/>
              <a:chExt cx="2057400" cy="2057400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77B4655-68E7-B4D2-8567-48426473ABAB}"/>
                  </a:ext>
                </a:extLst>
              </p:cNvPr>
              <p:cNvSpPr txBox="1"/>
              <p:nvPr/>
            </p:nvSpPr>
            <p:spPr>
              <a:xfrm>
                <a:off x="9162925" y="3305889"/>
                <a:ext cx="692497" cy="2462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zh-CN" altLang="en-US" sz="1600" dirty="0"/>
                  <a:t>库存量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862D208-C5FB-148D-31C4-89BB323EF0F3}"/>
                  </a:ext>
                </a:extLst>
              </p:cNvPr>
              <p:cNvSpPr txBox="1"/>
              <p:nvPr/>
            </p:nvSpPr>
            <p:spPr>
              <a:xfrm>
                <a:off x="9103614" y="2873024"/>
                <a:ext cx="811119" cy="3693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en-US" altLang="zh-CN" sz="2400" dirty="0">
                    <a:latin typeface="+mj-lt"/>
                  </a:rPr>
                  <a:t>500</a:t>
                </a:r>
                <a:r>
                  <a:rPr lang="zh-CN" altLang="en-US" sz="1600" dirty="0">
                    <a:latin typeface="+mj-ea"/>
                    <a:ea typeface="+mj-ea"/>
                  </a:rPr>
                  <a:t>件</a:t>
                </a: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4A293737-701A-BADB-61E3-81C6A34A801F}"/>
                  </a:ext>
                </a:extLst>
              </p:cNvPr>
              <p:cNvSpPr/>
              <p:nvPr/>
            </p:nvSpPr>
            <p:spPr>
              <a:xfrm>
                <a:off x="8480473" y="1961148"/>
                <a:ext cx="2057400" cy="2057400"/>
              </a:xfrm>
              <a:prstGeom prst="ellips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4D3EA5C4-00F2-A04F-BF24-D52B341E33BA}"/>
                  </a:ext>
                </a:extLst>
              </p:cNvPr>
              <p:cNvSpPr/>
              <p:nvPr/>
            </p:nvSpPr>
            <p:spPr>
              <a:xfrm>
                <a:off x="8775700" y="3705031"/>
                <a:ext cx="208548" cy="208548"/>
              </a:xfrm>
              <a:prstGeom prst="ellipse">
                <a:avLst/>
              </a:prstGeom>
              <a:solidFill>
                <a:schemeClr val="tx1"/>
              </a:solidFill>
              <a:ln w="31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7C950DEA-7C4B-BFF9-B501-0D0963F5E7EC}"/>
                  </a:ext>
                </a:extLst>
              </p:cNvPr>
              <p:cNvSpPr/>
              <p:nvPr/>
            </p:nvSpPr>
            <p:spPr>
              <a:xfrm>
                <a:off x="9376424" y="2265010"/>
                <a:ext cx="420626" cy="42062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  <a:gs pos="25000">
                    <a:schemeClr val="accent2">
                      <a:lumMod val="60000"/>
                      <a:lumOff val="40000"/>
                      <a:alpha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00000"/>
                  </a:lnSpc>
                </a:pPr>
                <a:endParaRPr lang="zh-CN" altLang="en-US"/>
              </a:p>
            </p:txBody>
          </p:sp>
          <p:sp>
            <p:nvSpPr>
              <p:cNvPr id="46" name="iconfont-1043-183957">
                <a:extLst>
                  <a:ext uri="{FF2B5EF4-FFF2-40B4-BE49-F238E27FC236}">
                    <a16:creationId xmlns:a16="http://schemas.microsoft.com/office/drawing/2014/main" id="{2C921C62-AEEF-F085-DE62-E69DBE5C944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349353" y="2411091"/>
                <a:ext cx="325578" cy="326072"/>
              </a:xfrm>
              <a:custGeom>
                <a:avLst/>
                <a:gdLst>
                  <a:gd name="connsiteX0" fmla="*/ 394672 w 606368"/>
                  <a:gd name="connsiteY0" fmla="*/ 533404 h 607286"/>
                  <a:gd name="connsiteX1" fmla="*/ 463473 w 606368"/>
                  <a:gd name="connsiteY1" fmla="*/ 533404 h 607286"/>
                  <a:gd name="connsiteX2" fmla="*/ 463473 w 606368"/>
                  <a:gd name="connsiteY2" fmla="*/ 592679 h 607286"/>
                  <a:gd name="connsiteX3" fmla="*/ 394672 w 606368"/>
                  <a:gd name="connsiteY3" fmla="*/ 592679 h 607286"/>
                  <a:gd name="connsiteX4" fmla="*/ 310135 w 606368"/>
                  <a:gd name="connsiteY4" fmla="*/ 533404 h 607286"/>
                  <a:gd name="connsiteX5" fmla="*/ 379007 w 606368"/>
                  <a:gd name="connsiteY5" fmla="*/ 533404 h 607286"/>
                  <a:gd name="connsiteX6" fmla="*/ 379007 w 606368"/>
                  <a:gd name="connsiteY6" fmla="*/ 592679 h 607286"/>
                  <a:gd name="connsiteX7" fmla="*/ 310135 w 606368"/>
                  <a:gd name="connsiteY7" fmla="*/ 592679 h 607286"/>
                  <a:gd name="connsiteX8" fmla="*/ 225597 w 606368"/>
                  <a:gd name="connsiteY8" fmla="*/ 533404 h 607286"/>
                  <a:gd name="connsiteX9" fmla="*/ 294539 w 606368"/>
                  <a:gd name="connsiteY9" fmla="*/ 533404 h 607286"/>
                  <a:gd name="connsiteX10" fmla="*/ 294539 w 606368"/>
                  <a:gd name="connsiteY10" fmla="*/ 592679 h 607286"/>
                  <a:gd name="connsiteX11" fmla="*/ 225597 w 606368"/>
                  <a:gd name="connsiteY11" fmla="*/ 592679 h 607286"/>
                  <a:gd name="connsiteX12" fmla="*/ 141131 w 606368"/>
                  <a:gd name="connsiteY12" fmla="*/ 533404 h 607286"/>
                  <a:gd name="connsiteX13" fmla="*/ 209932 w 606368"/>
                  <a:gd name="connsiteY13" fmla="*/ 533404 h 607286"/>
                  <a:gd name="connsiteX14" fmla="*/ 209932 w 606368"/>
                  <a:gd name="connsiteY14" fmla="*/ 592679 h 607286"/>
                  <a:gd name="connsiteX15" fmla="*/ 141131 w 606368"/>
                  <a:gd name="connsiteY15" fmla="*/ 592679 h 607286"/>
                  <a:gd name="connsiteX16" fmla="*/ 310135 w 606368"/>
                  <a:gd name="connsiteY16" fmla="*/ 452042 h 607286"/>
                  <a:gd name="connsiteX17" fmla="*/ 379007 w 606368"/>
                  <a:gd name="connsiteY17" fmla="*/ 452042 h 607286"/>
                  <a:gd name="connsiteX18" fmla="*/ 379007 w 606368"/>
                  <a:gd name="connsiteY18" fmla="*/ 511317 h 607286"/>
                  <a:gd name="connsiteX19" fmla="*/ 310135 w 606368"/>
                  <a:gd name="connsiteY19" fmla="*/ 511317 h 607286"/>
                  <a:gd name="connsiteX20" fmla="*/ 225597 w 606368"/>
                  <a:gd name="connsiteY20" fmla="*/ 452042 h 607286"/>
                  <a:gd name="connsiteX21" fmla="*/ 294539 w 606368"/>
                  <a:gd name="connsiteY21" fmla="*/ 452042 h 607286"/>
                  <a:gd name="connsiteX22" fmla="*/ 294539 w 606368"/>
                  <a:gd name="connsiteY22" fmla="*/ 511317 h 607286"/>
                  <a:gd name="connsiteX23" fmla="*/ 225597 w 606368"/>
                  <a:gd name="connsiteY23" fmla="*/ 511317 h 607286"/>
                  <a:gd name="connsiteX24" fmla="*/ 141131 w 606368"/>
                  <a:gd name="connsiteY24" fmla="*/ 452042 h 607286"/>
                  <a:gd name="connsiteX25" fmla="*/ 209932 w 606368"/>
                  <a:gd name="connsiteY25" fmla="*/ 452042 h 607286"/>
                  <a:gd name="connsiteX26" fmla="*/ 209932 w 606368"/>
                  <a:gd name="connsiteY26" fmla="*/ 511317 h 607286"/>
                  <a:gd name="connsiteX27" fmla="*/ 141131 w 606368"/>
                  <a:gd name="connsiteY27" fmla="*/ 511317 h 607286"/>
                  <a:gd name="connsiteX28" fmla="*/ 225597 w 606368"/>
                  <a:gd name="connsiteY28" fmla="*/ 370610 h 607286"/>
                  <a:gd name="connsiteX29" fmla="*/ 294539 w 606368"/>
                  <a:gd name="connsiteY29" fmla="*/ 370610 h 607286"/>
                  <a:gd name="connsiteX30" fmla="*/ 294539 w 606368"/>
                  <a:gd name="connsiteY30" fmla="*/ 430026 h 607286"/>
                  <a:gd name="connsiteX31" fmla="*/ 225597 w 606368"/>
                  <a:gd name="connsiteY31" fmla="*/ 430026 h 607286"/>
                  <a:gd name="connsiteX32" fmla="*/ 141131 w 606368"/>
                  <a:gd name="connsiteY32" fmla="*/ 370610 h 607286"/>
                  <a:gd name="connsiteX33" fmla="*/ 209932 w 606368"/>
                  <a:gd name="connsiteY33" fmla="*/ 370610 h 607286"/>
                  <a:gd name="connsiteX34" fmla="*/ 209932 w 606368"/>
                  <a:gd name="connsiteY34" fmla="*/ 430026 h 607286"/>
                  <a:gd name="connsiteX35" fmla="*/ 141131 w 606368"/>
                  <a:gd name="connsiteY35" fmla="*/ 430026 h 607286"/>
                  <a:gd name="connsiteX36" fmla="*/ 294547 w 606368"/>
                  <a:gd name="connsiteY36" fmla="*/ 0 h 607286"/>
                  <a:gd name="connsiteX37" fmla="*/ 606368 w 606368"/>
                  <a:gd name="connsiteY37" fmla="*/ 141363 h 607286"/>
                  <a:gd name="connsiteX38" fmla="*/ 606368 w 606368"/>
                  <a:gd name="connsiteY38" fmla="*/ 607286 h 607286"/>
                  <a:gd name="connsiteX39" fmla="*/ 497166 w 606368"/>
                  <a:gd name="connsiteY39" fmla="*/ 607286 h 607286"/>
                  <a:gd name="connsiteX40" fmla="*/ 497166 w 606368"/>
                  <a:gd name="connsiteY40" fmla="*/ 228501 h 607286"/>
                  <a:gd name="connsiteX41" fmla="*/ 109102 w 606368"/>
                  <a:gd name="connsiteY41" fmla="*/ 228501 h 607286"/>
                  <a:gd name="connsiteX42" fmla="*/ 109102 w 606368"/>
                  <a:gd name="connsiteY42" fmla="*/ 607286 h 607286"/>
                  <a:gd name="connsiteX43" fmla="*/ 0 w 606368"/>
                  <a:gd name="connsiteY43" fmla="*/ 607286 h 607286"/>
                  <a:gd name="connsiteX44" fmla="*/ 0 w 606368"/>
                  <a:gd name="connsiteY44" fmla="*/ 141363 h 607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606368" h="607286">
                    <a:moveTo>
                      <a:pt x="394672" y="533404"/>
                    </a:moveTo>
                    <a:lnTo>
                      <a:pt x="463473" y="533404"/>
                    </a:lnTo>
                    <a:lnTo>
                      <a:pt x="463473" y="592679"/>
                    </a:lnTo>
                    <a:lnTo>
                      <a:pt x="394672" y="592679"/>
                    </a:lnTo>
                    <a:close/>
                    <a:moveTo>
                      <a:pt x="310135" y="533404"/>
                    </a:moveTo>
                    <a:lnTo>
                      <a:pt x="379007" y="533404"/>
                    </a:lnTo>
                    <a:lnTo>
                      <a:pt x="379007" y="592679"/>
                    </a:lnTo>
                    <a:lnTo>
                      <a:pt x="310135" y="592679"/>
                    </a:lnTo>
                    <a:close/>
                    <a:moveTo>
                      <a:pt x="225597" y="533404"/>
                    </a:moveTo>
                    <a:lnTo>
                      <a:pt x="294539" y="533404"/>
                    </a:lnTo>
                    <a:lnTo>
                      <a:pt x="294539" y="592679"/>
                    </a:lnTo>
                    <a:lnTo>
                      <a:pt x="225597" y="592679"/>
                    </a:lnTo>
                    <a:close/>
                    <a:moveTo>
                      <a:pt x="141131" y="533404"/>
                    </a:moveTo>
                    <a:lnTo>
                      <a:pt x="209932" y="533404"/>
                    </a:lnTo>
                    <a:lnTo>
                      <a:pt x="209932" y="592679"/>
                    </a:lnTo>
                    <a:lnTo>
                      <a:pt x="141131" y="592679"/>
                    </a:lnTo>
                    <a:close/>
                    <a:moveTo>
                      <a:pt x="310135" y="452042"/>
                    </a:moveTo>
                    <a:lnTo>
                      <a:pt x="379007" y="452042"/>
                    </a:lnTo>
                    <a:lnTo>
                      <a:pt x="379007" y="511317"/>
                    </a:lnTo>
                    <a:lnTo>
                      <a:pt x="310135" y="511317"/>
                    </a:lnTo>
                    <a:close/>
                    <a:moveTo>
                      <a:pt x="225597" y="452042"/>
                    </a:moveTo>
                    <a:lnTo>
                      <a:pt x="294539" y="452042"/>
                    </a:lnTo>
                    <a:lnTo>
                      <a:pt x="294539" y="511317"/>
                    </a:lnTo>
                    <a:lnTo>
                      <a:pt x="225597" y="511317"/>
                    </a:lnTo>
                    <a:close/>
                    <a:moveTo>
                      <a:pt x="141131" y="452042"/>
                    </a:moveTo>
                    <a:lnTo>
                      <a:pt x="209932" y="452042"/>
                    </a:lnTo>
                    <a:lnTo>
                      <a:pt x="209932" y="511317"/>
                    </a:lnTo>
                    <a:lnTo>
                      <a:pt x="141131" y="511317"/>
                    </a:lnTo>
                    <a:close/>
                    <a:moveTo>
                      <a:pt x="225597" y="370610"/>
                    </a:moveTo>
                    <a:lnTo>
                      <a:pt x="294539" y="370610"/>
                    </a:lnTo>
                    <a:lnTo>
                      <a:pt x="294539" y="430026"/>
                    </a:lnTo>
                    <a:lnTo>
                      <a:pt x="225597" y="430026"/>
                    </a:lnTo>
                    <a:close/>
                    <a:moveTo>
                      <a:pt x="141131" y="370610"/>
                    </a:moveTo>
                    <a:lnTo>
                      <a:pt x="209932" y="370610"/>
                    </a:lnTo>
                    <a:lnTo>
                      <a:pt x="209932" y="430026"/>
                    </a:lnTo>
                    <a:lnTo>
                      <a:pt x="141131" y="430026"/>
                    </a:lnTo>
                    <a:close/>
                    <a:moveTo>
                      <a:pt x="294547" y="0"/>
                    </a:moveTo>
                    <a:lnTo>
                      <a:pt x="606368" y="141363"/>
                    </a:lnTo>
                    <a:lnTo>
                      <a:pt x="606368" y="607286"/>
                    </a:lnTo>
                    <a:lnTo>
                      <a:pt x="497166" y="607286"/>
                    </a:lnTo>
                    <a:lnTo>
                      <a:pt x="497166" y="228501"/>
                    </a:lnTo>
                    <a:lnTo>
                      <a:pt x="109102" y="228501"/>
                    </a:lnTo>
                    <a:lnTo>
                      <a:pt x="109102" y="607286"/>
                    </a:lnTo>
                    <a:lnTo>
                      <a:pt x="0" y="607286"/>
                    </a:lnTo>
                    <a:lnTo>
                      <a:pt x="0" y="14136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42250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1D3F60B7-3693-FE3F-0583-5F3CBEF705C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51629180-C0B4-BE84-4FD9-2313A63D7D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/>
              <a:t>Marketing strategy analysis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5D3E43DF-B3EA-CC9D-21A6-417C0F3C8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dirty="0">
                <a:latin typeface="+mj-ea"/>
                <a:ea typeface="+mj-ea"/>
              </a:rPr>
              <a:t>营销策略分析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86FD9AEA-22A1-AC2A-9EBE-ACC1C42D44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X</a:t>
            </a:r>
            <a:r>
              <a:rPr lang="zh-CN" altLang="en-US" dirty="0"/>
              <a:t>月第</a:t>
            </a:r>
            <a:r>
              <a:rPr lang="en-US" altLang="zh-CN" dirty="0"/>
              <a:t>X</a:t>
            </a:r>
            <a:r>
              <a:rPr lang="zh-CN" altLang="en-US" dirty="0"/>
              <a:t>周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2F7859-0B4C-564C-D55C-4616CFD2D625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1E8F1258-9C94-4701-8E11-72BAFE1C3F93}" type="datetime1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C6308327-EA7D-2251-069B-77DE10651E1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23694328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470E936-55DF-7DF4-5FFE-171D505C03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4-1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6BB1AC9-544B-3041-7B49-AA72F780A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渠道投放分析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2193DD-1499-37E2-4D23-980199E237C8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04A186D-9899-42A2-B405-B1E6B9A28FED}" type="datetime1">
              <a:rPr lang="zh-CN" altLang="en-US" smtClean="0"/>
              <a:t>2023/7/27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1F9016-0050-254C-8C3E-09DA19C6B47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altLang="zh-CN" dirty="0"/>
              <a:t>04 </a:t>
            </a:r>
            <a:r>
              <a:rPr lang="zh-CN" altLang="en-US" dirty="0"/>
              <a:t>营销策略分析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40C8E5-3D18-93E6-7CD9-8370CCE8509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2B8A85-99BD-8330-C7A1-A56AFC05BD21}"/>
              </a:ext>
            </a:extLst>
          </p:cNvPr>
          <p:cNvSpPr txBox="1"/>
          <p:nvPr/>
        </p:nvSpPr>
        <p:spPr>
          <a:xfrm>
            <a:off x="2869155" y="1605170"/>
            <a:ext cx="645369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dirty="0"/>
              <a:t>抖音等短视频平台上投放费用为</a:t>
            </a:r>
            <a:r>
              <a:rPr lang="en-US" altLang="zh-CN" sz="1600" dirty="0"/>
              <a:t>100</a:t>
            </a:r>
            <a:r>
              <a:rPr lang="zh-CN" altLang="en-US" sz="1600" dirty="0"/>
              <a:t>万元，获得成交订单金额为</a:t>
            </a:r>
            <a:r>
              <a:rPr lang="en-US" altLang="zh-CN" sz="1600" dirty="0"/>
              <a:t>300</a:t>
            </a:r>
            <a:r>
              <a:rPr lang="zh-CN" altLang="en-US" sz="1600" dirty="0"/>
              <a:t>万元</a:t>
            </a:r>
          </a:p>
        </p:txBody>
      </p:sp>
      <p:grpSp>
        <p:nvGrpSpPr>
          <p:cNvPr id="408" name="组合 407">
            <a:extLst>
              <a:ext uri="{FF2B5EF4-FFF2-40B4-BE49-F238E27FC236}">
                <a16:creationId xmlns:a16="http://schemas.microsoft.com/office/drawing/2014/main" id="{D8A331BC-6987-8C35-34EB-46F2983A1004}"/>
              </a:ext>
            </a:extLst>
          </p:cNvPr>
          <p:cNvGrpSpPr/>
          <p:nvPr/>
        </p:nvGrpSpPr>
        <p:grpSpPr>
          <a:xfrm>
            <a:off x="8369302" y="2587564"/>
            <a:ext cx="2787074" cy="2787074"/>
            <a:chOff x="8095990" y="2414844"/>
            <a:chExt cx="2787074" cy="2787074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EFD26C71-42D8-B8C0-C73A-FA9389C53C7E}"/>
                </a:ext>
              </a:extLst>
            </p:cNvPr>
            <p:cNvSpPr/>
            <p:nvPr/>
          </p:nvSpPr>
          <p:spPr>
            <a:xfrm>
              <a:off x="9131747" y="3043771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CFC5FCA7-7C3D-5E3F-C541-2BF557090C95}"/>
                </a:ext>
              </a:extLst>
            </p:cNvPr>
            <p:cNvSpPr/>
            <p:nvPr/>
          </p:nvSpPr>
          <p:spPr>
            <a:xfrm>
              <a:off x="8095990" y="2414844"/>
              <a:ext cx="2787074" cy="2787074"/>
            </a:xfrm>
            <a:prstGeom prst="ellips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hand-holding-up-a-sack-of-money_64979">
              <a:extLst>
                <a:ext uri="{FF2B5EF4-FFF2-40B4-BE49-F238E27FC236}">
                  <a16:creationId xmlns:a16="http://schemas.microsoft.com/office/drawing/2014/main" id="{BCE44FC8-AED1-5014-6F41-674260500E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19527" y="3043771"/>
              <a:ext cx="540000" cy="642146"/>
            </a:xfrm>
            <a:custGeom>
              <a:avLst/>
              <a:gdLst>
                <a:gd name="connsiteX0" fmla="*/ 335668 w 509598"/>
                <a:gd name="connsiteY0" fmla="*/ 375634 h 605992"/>
                <a:gd name="connsiteX1" fmla="*/ 314229 w 509598"/>
                <a:gd name="connsiteY1" fmla="*/ 441557 h 605992"/>
                <a:gd name="connsiteX2" fmla="*/ 247991 w 509598"/>
                <a:gd name="connsiteY2" fmla="*/ 461792 h 605992"/>
                <a:gd name="connsiteX3" fmla="*/ 367773 w 509598"/>
                <a:gd name="connsiteY3" fmla="*/ 457638 h 605992"/>
                <a:gd name="connsiteX4" fmla="*/ 475823 w 509598"/>
                <a:gd name="connsiteY4" fmla="*/ 408435 h 605992"/>
                <a:gd name="connsiteX5" fmla="*/ 509208 w 509598"/>
                <a:gd name="connsiteY5" fmla="*/ 434954 h 605992"/>
                <a:gd name="connsiteX6" fmla="*/ 348681 w 509598"/>
                <a:gd name="connsiteY6" fmla="*/ 538152 h 605992"/>
                <a:gd name="connsiteX7" fmla="*/ 303776 w 509598"/>
                <a:gd name="connsiteY7" fmla="*/ 545394 h 605992"/>
                <a:gd name="connsiteX8" fmla="*/ 178340 w 509598"/>
                <a:gd name="connsiteY8" fmla="*/ 549441 h 605992"/>
                <a:gd name="connsiteX9" fmla="*/ 92797 w 509598"/>
                <a:gd name="connsiteY9" fmla="*/ 605992 h 605992"/>
                <a:gd name="connsiteX10" fmla="*/ 0 w 509598"/>
                <a:gd name="connsiteY10" fmla="*/ 516106 h 605992"/>
                <a:gd name="connsiteX11" fmla="*/ 97276 w 509598"/>
                <a:gd name="connsiteY11" fmla="*/ 406199 h 605992"/>
                <a:gd name="connsiteX12" fmla="*/ 225379 w 509598"/>
                <a:gd name="connsiteY12" fmla="*/ 392034 h 605992"/>
                <a:gd name="connsiteX13" fmla="*/ 335668 w 509598"/>
                <a:gd name="connsiteY13" fmla="*/ 375634 h 605992"/>
                <a:gd name="connsiteX14" fmla="*/ 252785 w 509598"/>
                <a:gd name="connsiteY14" fmla="*/ 142165 h 605992"/>
                <a:gd name="connsiteX15" fmla="*/ 243081 w 509598"/>
                <a:gd name="connsiteY15" fmla="*/ 154090 h 605992"/>
                <a:gd name="connsiteX16" fmla="*/ 242974 w 509598"/>
                <a:gd name="connsiteY16" fmla="*/ 163887 h 605992"/>
                <a:gd name="connsiteX17" fmla="*/ 242974 w 509598"/>
                <a:gd name="connsiteY17" fmla="*/ 165910 h 605992"/>
                <a:gd name="connsiteX18" fmla="*/ 242228 w 509598"/>
                <a:gd name="connsiteY18" fmla="*/ 166868 h 605992"/>
                <a:gd name="connsiteX19" fmla="*/ 233376 w 509598"/>
                <a:gd name="connsiteY19" fmla="*/ 169956 h 605992"/>
                <a:gd name="connsiteX20" fmla="*/ 220259 w 509598"/>
                <a:gd name="connsiteY20" fmla="*/ 181988 h 605992"/>
                <a:gd name="connsiteX21" fmla="*/ 224098 w 509598"/>
                <a:gd name="connsiteY21" fmla="*/ 215103 h 605992"/>
                <a:gd name="connsiteX22" fmla="*/ 249266 w 509598"/>
                <a:gd name="connsiteY22" fmla="*/ 225858 h 605992"/>
                <a:gd name="connsiteX23" fmla="*/ 259291 w 509598"/>
                <a:gd name="connsiteY23" fmla="*/ 227668 h 605992"/>
                <a:gd name="connsiteX24" fmla="*/ 269742 w 509598"/>
                <a:gd name="connsiteY24" fmla="*/ 230223 h 605992"/>
                <a:gd name="connsiteX25" fmla="*/ 271768 w 509598"/>
                <a:gd name="connsiteY25" fmla="*/ 239700 h 605992"/>
                <a:gd name="connsiteX26" fmla="*/ 255025 w 509598"/>
                <a:gd name="connsiteY26" fmla="*/ 245131 h 605992"/>
                <a:gd name="connsiteX27" fmla="*/ 244574 w 509598"/>
                <a:gd name="connsiteY27" fmla="*/ 243533 h 605992"/>
                <a:gd name="connsiteX28" fmla="*/ 237109 w 509598"/>
                <a:gd name="connsiteY28" fmla="*/ 239487 h 605992"/>
                <a:gd name="connsiteX29" fmla="*/ 235509 w 509598"/>
                <a:gd name="connsiteY29" fmla="*/ 235654 h 605992"/>
                <a:gd name="connsiteX30" fmla="*/ 233376 w 509598"/>
                <a:gd name="connsiteY30" fmla="*/ 231608 h 605992"/>
                <a:gd name="connsiteX31" fmla="*/ 226231 w 509598"/>
                <a:gd name="connsiteY31" fmla="*/ 227561 h 605992"/>
                <a:gd name="connsiteX32" fmla="*/ 213114 w 509598"/>
                <a:gd name="connsiteY32" fmla="*/ 236080 h 605992"/>
                <a:gd name="connsiteX33" fmla="*/ 212368 w 509598"/>
                <a:gd name="connsiteY33" fmla="*/ 247154 h 605992"/>
                <a:gd name="connsiteX34" fmla="*/ 213114 w 509598"/>
                <a:gd name="connsiteY34" fmla="*/ 258228 h 605992"/>
                <a:gd name="connsiteX35" fmla="*/ 225591 w 509598"/>
                <a:gd name="connsiteY35" fmla="*/ 266746 h 605992"/>
                <a:gd name="connsiteX36" fmla="*/ 229857 w 509598"/>
                <a:gd name="connsiteY36" fmla="*/ 265468 h 605992"/>
                <a:gd name="connsiteX37" fmla="*/ 231990 w 509598"/>
                <a:gd name="connsiteY37" fmla="*/ 264190 h 605992"/>
                <a:gd name="connsiteX38" fmla="*/ 234976 w 509598"/>
                <a:gd name="connsiteY38" fmla="*/ 265362 h 605992"/>
                <a:gd name="connsiteX39" fmla="*/ 239988 w 509598"/>
                <a:gd name="connsiteY39" fmla="*/ 266852 h 605992"/>
                <a:gd name="connsiteX40" fmla="*/ 242974 w 509598"/>
                <a:gd name="connsiteY40" fmla="*/ 267811 h 605992"/>
                <a:gd name="connsiteX41" fmla="*/ 242974 w 509598"/>
                <a:gd name="connsiteY41" fmla="*/ 277181 h 605992"/>
                <a:gd name="connsiteX42" fmla="*/ 245747 w 509598"/>
                <a:gd name="connsiteY42" fmla="*/ 289107 h 605992"/>
                <a:gd name="connsiteX43" fmla="*/ 261423 w 509598"/>
                <a:gd name="connsiteY43" fmla="*/ 291556 h 605992"/>
                <a:gd name="connsiteX44" fmla="*/ 266756 w 509598"/>
                <a:gd name="connsiteY44" fmla="*/ 278352 h 605992"/>
                <a:gd name="connsiteX45" fmla="*/ 266756 w 509598"/>
                <a:gd name="connsiteY45" fmla="*/ 267811 h 605992"/>
                <a:gd name="connsiteX46" fmla="*/ 271021 w 509598"/>
                <a:gd name="connsiteY46" fmla="*/ 266639 h 605992"/>
                <a:gd name="connsiteX47" fmla="*/ 279446 w 509598"/>
                <a:gd name="connsiteY47" fmla="*/ 263232 h 605992"/>
                <a:gd name="connsiteX48" fmla="*/ 292350 w 509598"/>
                <a:gd name="connsiteY48" fmla="*/ 251732 h 605992"/>
                <a:gd name="connsiteX49" fmla="*/ 287338 w 509598"/>
                <a:gd name="connsiteY49" fmla="*/ 213932 h 605992"/>
                <a:gd name="connsiteX50" fmla="*/ 261423 w 509598"/>
                <a:gd name="connsiteY50" fmla="*/ 204242 h 605992"/>
                <a:gd name="connsiteX51" fmla="*/ 252359 w 509598"/>
                <a:gd name="connsiteY51" fmla="*/ 202539 h 605992"/>
                <a:gd name="connsiteX52" fmla="*/ 241908 w 509598"/>
                <a:gd name="connsiteY52" fmla="*/ 199131 h 605992"/>
                <a:gd name="connsiteX53" fmla="*/ 246813 w 509598"/>
                <a:gd name="connsiteY53" fmla="*/ 190294 h 605992"/>
                <a:gd name="connsiteX54" fmla="*/ 255665 w 509598"/>
                <a:gd name="connsiteY54" fmla="*/ 189122 h 605992"/>
                <a:gd name="connsiteX55" fmla="*/ 265156 w 509598"/>
                <a:gd name="connsiteY55" fmla="*/ 190294 h 605992"/>
                <a:gd name="connsiteX56" fmla="*/ 268995 w 509598"/>
                <a:gd name="connsiteY56" fmla="*/ 191997 h 605992"/>
                <a:gd name="connsiteX57" fmla="*/ 269848 w 509598"/>
                <a:gd name="connsiteY57" fmla="*/ 192530 h 605992"/>
                <a:gd name="connsiteX58" fmla="*/ 270168 w 509598"/>
                <a:gd name="connsiteY58" fmla="*/ 193594 h 605992"/>
                <a:gd name="connsiteX59" fmla="*/ 271021 w 509598"/>
                <a:gd name="connsiteY59" fmla="*/ 195937 h 605992"/>
                <a:gd name="connsiteX60" fmla="*/ 277313 w 509598"/>
                <a:gd name="connsiteY60" fmla="*/ 201580 h 605992"/>
                <a:gd name="connsiteX61" fmla="*/ 291923 w 509598"/>
                <a:gd name="connsiteY61" fmla="*/ 195724 h 605992"/>
                <a:gd name="connsiteX62" fmla="*/ 293310 w 509598"/>
                <a:gd name="connsiteY62" fmla="*/ 183159 h 605992"/>
                <a:gd name="connsiteX63" fmla="*/ 290324 w 509598"/>
                <a:gd name="connsiteY63" fmla="*/ 168998 h 605992"/>
                <a:gd name="connsiteX64" fmla="*/ 273474 w 509598"/>
                <a:gd name="connsiteY64" fmla="*/ 167933 h 605992"/>
                <a:gd name="connsiteX65" fmla="*/ 271021 w 509598"/>
                <a:gd name="connsiteY65" fmla="*/ 167507 h 605992"/>
                <a:gd name="connsiteX66" fmla="*/ 268462 w 509598"/>
                <a:gd name="connsiteY66" fmla="*/ 166868 h 605992"/>
                <a:gd name="connsiteX67" fmla="*/ 266756 w 509598"/>
                <a:gd name="connsiteY67" fmla="*/ 166549 h 605992"/>
                <a:gd name="connsiteX68" fmla="*/ 266756 w 509598"/>
                <a:gd name="connsiteY68" fmla="*/ 166016 h 605992"/>
                <a:gd name="connsiteX69" fmla="*/ 266756 w 509598"/>
                <a:gd name="connsiteY69" fmla="*/ 161331 h 605992"/>
                <a:gd name="connsiteX70" fmla="*/ 266009 w 509598"/>
                <a:gd name="connsiteY70" fmla="*/ 150151 h 605992"/>
                <a:gd name="connsiteX71" fmla="*/ 252785 w 509598"/>
                <a:gd name="connsiteY71" fmla="*/ 142165 h 605992"/>
                <a:gd name="connsiteX72" fmla="*/ 201384 w 509598"/>
                <a:gd name="connsiteY72" fmla="*/ 227 h 605992"/>
                <a:gd name="connsiteX73" fmla="*/ 213221 w 509598"/>
                <a:gd name="connsiteY73" fmla="*/ 1612 h 605992"/>
                <a:gd name="connsiteX74" fmla="*/ 220793 w 509598"/>
                <a:gd name="connsiteY74" fmla="*/ 2889 h 605992"/>
                <a:gd name="connsiteX75" fmla="*/ 224205 w 509598"/>
                <a:gd name="connsiteY75" fmla="*/ 5871 h 605992"/>
                <a:gd name="connsiteX76" fmla="*/ 235509 w 509598"/>
                <a:gd name="connsiteY76" fmla="*/ 16838 h 605992"/>
                <a:gd name="connsiteX77" fmla="*/ 238069 w 509598"/>
                <a:gd name="connsiteY77" fmla="*/ 8746 h 605992"/>
                <a:gd name="connsiteX78" fmla="*/ 240735 w 509598"/>
                <a:gd name="connsiteY78" fmla="*/ 7149 h 605992"/>
                <a:gd name="connsiteX79" fmla="*/ 272514 w 509598"/>
                <a:gd name="connsiteY79" fmla="*/ 14602 h 605992"/>
                <a:gd name="connsiteX80" fmla="*/ 298322 w 509598"/>
                <a:gd name="connsiteY80" fmla="*/ 13111 h 605992"/>
                <a:gd name="connsiteX81" fmla="*/ 300988 w 509598"/>
                <a:gd name="connsiteY81" fmla="*/ 14709 h 605992"/>
                <a:gd name="connsiteX82" fmla="*/ 303014 w 509598"/>
                <a:gd name="connsiteY82" fmla="*/ 20991 h 605992"/>
                <a:gd name="connsiteX83" fmla="*/ 312399 w 509598"/>
                <a:gd name="connsiteY83" fmla="*/ 11834 h 605992"/>
                <a:gd name="connsiteX84" fmla="*/ 319650 w 509598"/>
                <a:gd name="connsiteY84" fmla="*/ 10875 h 605992"/>
                <a:gd name="connsiteX85" fmla="*/ 328075 w 509598"/>
                <a:gd name="connsiteY85" fmla="*/ 11195 h 605992"/>
                <a:gd name="connsiteX86" fmla="*/ 345671 w 509598"/>
                <a:gd name="connsiteY86" fmla="*/ 26528 h 605992"/>
                <a:gd name="connsiteX87" fmla="*/ 327009 w 509598"/>
                <a:gd name="connsiteY87" fmla="*/ 60921 h 605992"/>
                <a:gd name="connsiteX88" fmla="*/ 292350 w 509598"/>
                <a:gd name="connsiteY88" fmla="*/ 90096 h 605992"/>
                <a:gd name="connsiteX89" fmla="*/ 382676 w 509598"/>
                <a:gd name="connsiteY89" fmla="*/ 239700 h 605992"/>
                <a:gd name="connsiteX90" fmla="*/ 254812 w 509598"/>
                <a:gd name="connsiteY90" fmla="*/ 344476 h 605992"/>
                <a:gd name="connsiteX91" fmla="*/ 126947 w 509598"/>
                <a:gd name="connsiteY91" fmla="*/ 239700 h 605992"/>
                <a:gd name="connsiteX92" fmla="*/ 226978 w 509598"/>
                <a:gd name="connsiteY92" fmla="*/ 86369 h 605992"/>
                <a:gd name="connsiteX93" fmla="*/ 205223 w 509598"/>
                <a:gd name="connsiteY93" fmla="*/ 58898 h 605992"/>
                <a:gd name="connsiteX94" fmla="*/ 176429 w 509598"/>
                <a:gd name="connsiteY94" fmla="*/ 11514 h 605992"/>
                <a:gd name="connsiteX95" fmla="*/ 201384 w 509598"/>
                <a:gd name="connsiteY95" fmla="*/ 227 h 60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509598" h="605992">
                  <a:moveTo>
                    <a:pt x="335668" y="375634"/>
                  </a:moveTo>
                  <a:cubicBezTo>
                    <a:pt x="359027" y="375314"/>
                    <a:pt x="363187" y="420044"/>
                    <a:pt x="314229" y="441557"/>
                  </a:cubicBezTo>
                  <a:cubicBezTo>
                    <a:pt x="304949" y="445604"/>
                    <a:pt x="259297" y="456467"/>
                    <a:pt x="247991" y="461792"/>
                  </a:cubicBezTo>
                  <a:cubicBezTo>
                    <a:pt x="248098" y="461792"/>
                    <a:pt x="320948" y="478832"/>
                    <a:pt x="367773" y="457638"/>
                  </a:cubicBezTo>
                  <a:cubicBezTo>
                    <a:pt x="406065" y="440385"/>
                    <a:pt x="445637" y="410246"/>
                    <a:pt x="475823" y="408435"/>
                  </a:cubicBezTo>
                  <a:cubicBezTo>
                    <a:pt x="491716" y="407477"/>
                    <a:pt x="512728" y="415677"/>
                    <a:pt x="509208" y="434954"/>
                  </a:cubicBezTo>
                  <a:cubicBezTo>
                    <a:pt x="507715" y="443261"/>
                    <a:pt x="425371" y="512166"/>
                    <a:pt x="348681" y="538152"/>
                  </a:cubicBezTo>
                  <a:cubicBezTo>
                    <a:pt x="334175" y="542944"/>
                    <a:pt x="328948" y="544009"/>
                    <a:pt x="303776" y="545394"/>
                  </a:cubicBezTo>
                  <a:cubicBezTo>
                    <a:pt x="244578" y="548589"/>
                    <a:pt x="242018" y="549441"/>
                    <a:pt x="178340" y="549441"/>
                  </a:cubicBezTo>
                  <a:cubicBezTo>
                    <a:pt x="150288" y="549441"/>
                    <a:pt x="92797" y="605992"/>
                    <a:pt x="92797" y="605992"/>
                  </a:cubicBezTo>
                  <a:lnTo>
                    <a:pt x="0" y="516106"/>
                  </a:lnTo>
                  <a:cubicBezTo>
                    <a:pt x="0" y="516106"/>
                    <a:pt x="60051" y="420363"/>
                    <a:pt x="97276" y="406199"/>
                  </a:cubicBezTo>
                  <a:cubicBezTo>
                    <a:pt x="123729" y="396081"/>
                    <a:pt x="178767" y="398424"/>
                    <a:pt x="225379" y="392034"/>
                  </a:cubicBezTo>
                  <a:cubicBezTo>
                    <a:pt x="286816" y="383727"/>
                    <a:pt x="304949" y="376166"/>
                    <a:pt x="335668" y="375634"/>
                  </a:cubicBezTo>
                  <a:close/>
                  <a:moveTo>
                    <a:pt x="252785" y="142165"/>
                  </a:moveTo>
                  <a:cubicBezTo>
                    <a:pt x="246707" y="143123"/>
                    <a:pt x="243507" y="148341"/>
                    <a:pt x="243081" y="154090"/>
                  </a:cubicBezTo>
                  <a:cubicBezTo>
                    <a:pt x="242761" y="157285"/>
                    <a:pt x="242974" y="160586"/>
                    <a:pt x="242974" y="163887"/>
                  </a:cubicBezTo>
                  <a:lnTo>
                    <a:pt x="242974" y="165910"/>
                  </a:lnTo>
                  <a:cubicBezTo>
                    <a:pt x="242974" y="166655"/>
                    <a:pt x="243081" y="166655"/>
                    <a:pt x="242228" y="166868"/>
                  </a:cubicBezTo>
                  <a:cubicBezTo>
                    <a:pt x="239135" y="167507"/>
                    <a:pt x="236149" y="168572"/>
                    <a:pt x="233376" y="169956"/>
                  </a:cubicBezTo>
                  <a:cubicBezTo>
                    <a:pt x="228044" y="172724"/>
                    <a:pt x="223352" y="176877"/>
                    <a:pt x="220259" y="181988"/>
                  </a:cubicBezTo>
                  <a:cubicBezTo>
                    <a:pt x="213861" y="192530"/>
                    <a:pt x="215567" y="206372"/>
                    <a:pt x="224098" y="215103"/>
                  </a:cubicBezTo>
                  <a:cubicBezTo>
                    <a:pt x="230817" y="221918"/>
                    <a:pt x="240202" y="224154"/>
                    <a:pt x="249266" y="225858"/>
                  </a:cubicBezTo>
                  <a:cubicBezTo>
                    <a:pt x="252572" y="226497"/>
                    <a:pt x="255985" y="227029"/>
                    <a:pt x="259291" y="227668"/>
                  </a:cubicBezTo>
                  <a:cubicBezTo>
                    <a:pt x="262810" y="228307"/>
                    <a:pt x="266009" y="228946"/>
                    <a:pt x="269742" y="230223"/>
                  </a:cubicBezTo>
                  <a:cubicBezTo>
                    <a:pt x="273581" y="231501"/>
                    <a:pt x="274647" y="236719"/>
                    <a:pt x="271768" y="239700"/>
                  </a:cubicBezTo>
                  <a:cubicBezTo>
                    <a:pt x="267715" y="243959"/>
                    <a:pt x="260677" y="245131"/>
                    <a:pt x="255025" y="245131"/>
                  </a:cubicBezTo>
                  <a:cubicBezTo>
                    <a:pt x="251399" y="245131"/>
                    <a:pt x="247880" y="244598"/>
                    <a:pt x="244574" y="243533"/>
                  </a:cubicBezTo>
                  <a:cubicBezTo>
                    <a:pt x="242014" y="242788"/>
                    <a:pt x="238815" y="241617"/>
                    <a:pt x="237109" y="239487"/>
                  </a:cubicBezTo>
                  <a:cubicBezTo>
                    <a:pt x="236256" y="238316"/>
                    <a:pt x="235936" y="236932"/>
                    <a:pt x="235509" y="235654"/>
                  </a:cubicBezTo>
                  <a:cubicBezTo>
                    <a:pt x="234976" y="234270"/>
                    <a:pt x="234336" y="232885"/>
                    <a:pt x="233376" y="231608"/>
                  </a:cubicBezTo>
                  <a:cubicBezTo>
                    <a:pt x="231670" y="229372"/>
                    <a:pt x="229111" y="227987"/>
                    <a:pt x="226231" y="227561"/>
                  </a:cubicBezTo>
                  <a:cubicBezTo>
                    <a:pt x="220153" y="226710"/>
                    <a:pt x="214714" y="230117"/>
                    <a:pt x="213114" y="236080"/>
                  </a:cubicBezTo>
                  <a:cubicBezTo>
                    <a:pt x="212155" y="239594"/>
                    <a:pt x="212368" y="243533"/>
                    <a:pt x="212368" y="247154"/>
                  </a:cubicBezTo>
                  <a:cubicBezTo>
                    <a:pt x="212368" y="250880"/>
                    <a:pt x="212155" y="254714"/>
                    <a:pt x="213114" y="258228"/>
                  </a:cubicBezTo>
                  <a:cubicBezTo>
                    <a:pt x="214607" y="263871"/>
                    <a:pt x="219726" y="267385"/>
                    <a:pt x="225591" y="266746"/>
                  </a:cubicBezTo>
                  <a:cubicBezTo>
                    <a:pt x="226978" y="266639"/>
                    <a:pt x="228471" y="266107"/>
                    <a:pt x="229857" y="265468"/>
                  </a:cubicBezTo>
                  <a:cubicBezTo>
                    <a:pt x="230604" y="265149"/>
                    <a:pt x="231350" y="264723"/>
                    <a:pt x="231990" y="264190"/>
                  </a:cubicBezTo>
                  <a:cubicBezTo>
                    <a:pt x="232950" y="264616"/>
                    <a:pt x="233910" y="264936"/>
                    <a:pt x="234976" y="265362"/>
                  </a:cubicBezTo>
                  <a:cubicBezTo>
                    <a:pt x="236576" y="265894"/>
                    <a:pt x="238282" y="266426"/>
                    <a:pt x="239988" y="266852"/>
                  </a:cubicBezTo>
                  <a:cubicBezTo>
                    <a:pt x="240521" y="267065"/>
                    <a:pt x="242974" y="267811"/>
                    <a:pt x="242974" y="267811"/>
                  </a:cubicBezTo>
                  <a:lnTo>
                    <a:pt x="242974" y="277181"/>
                  </a:lnTo>
                  <a:cubicBezTo>
                    <a:pt x="242974" y="281334"/>
                    <a:pt x="243081" y="285699"/>
                    <a:pt x="245747" y="289107"/>
                  </a:cubicBezTo>
                  <a:cubicBezTo>
                    <a:pt x="249373" y="293792"/>
                    <a:pt x="256518" y="294750"/>
                    <a:pt x="261423" y="291556"/>
                  </a:cubicBezTo>
                  <a:cubicBezTo>
                    <a:pt x="265796" y="288574"/>
                    <a:pt x="266756" y="283357"/>
                    <a:pt x="266756" y="278352"/>
                  </a:cubicBezTo>
                  <a:lnTo>
                    <a:pt x="266756" y="267811"/>
                  </a:lnTo>
                  <a:cubicBezTo>
                    <a:pt x="266756" y="267811"/>
                    <a:pt x="270595" y="266746"/>
                    <a:pt x="271021" y="266639"/>
                  </a:cubicBezTo>
                  <a:cubicBezTo>
                    <a:pt x="273901" y="265788"/>
                    <a:pt x="276780" y="264616"/>
                    <a:pt x="279446" y="263232"/>
                  </a:cubicBezTo>
                  <a:cubicBezTo>
                    <a:pt x="284672" y="260464"/>
                    <a:pt x="289150" y="256630"/>
                    <a:pt x="292350" y="251732"/>
                  </a:cubicBezTo>
                  <a:cubicBezTo>
                    <a:pt x="300348" y="239913"/>
                    <a:pt x="298428" y="223196"/>
                    <a:pt x="287338" y="213932"/>
                  </a:cubicBezTo>
                  <a:cubicBezTo>
                    <a:pt x="280193" y="207863"/>
                    <a:pt x="270488" y="206053"/>
                    <a:pt x="261423" y="204242"/>
                  </a:cubicBezTo>
                  <a:cubicBezTo>
                    <a:pt x="258437" y="203710"/>
                    <a:pt x="255451" y="203071"/>
                    <a:pt x="252359" y="202539"/>
                  </a:cubicBezTo>
                  <a:cubicBezTo>
                    <a:pt x="249053" y="201793"/>
                    <a:pt x="244894" y="201261"/>
                    <a:pt x="241908" y="199131"/>
                  </a:cubicBezTo>
                  <a:cubicBezTo>
                    <a:pt x="237109" y="195617"/>
                    <a:pt x="243294" y="191358"/>
                    <a:pt x="246813" y="190294"/>
                  </a:cubicBezTo>
                  <a:cubicBezTo>
                    <a:pt x="249693" y="189442"/>
                    <a:pt x="252679" y="189122"/>
                    <a:pt x="255665" y="189122"/>
                  </a:cubicBezTo>
                  <a:cubicBezTo>
                    <a:pt x="258864" y="189016"/>
                    <a:pt x="262063" y="189335"/>
                    <a:pt x="265156" y="190294"/>
                  </a:cubicBezTo>
                  <a:cubicBezTo>
                    <a:pt x="266436" y="190826"/>
                    <a:pt x="267715" y="191252"/>
                    <a:pt x="268995" y="191997"/>
                  </a:cubicBezTo>
                  <a:cubicBezTo>
                    <a:pt x="269315" y="192104"/>
                    <a:pt x="269528" y="192317"/>
                    <a:pt x="269848" y="192530"/>
                  </a:cubicBezTo>
                  <a:cubicBezTo>
                    <a:pt x="269955" y="192849"/>
                    <a:pt x="270061" y="193275"/>
                    <a:pt x="270168" y="193594"/>
                  </a:cubicBezTo>
                  <a:cubicBezTo>
                    <a:pt x="270381" y="194446"/>
                    <a:pt x="270595" y="195192"/>
                    <a:pt x="271021" y="195937"/>
                  </a:cubicBezTo>
                  <a:cubicBezTo>
                    <a:pt x="272301" y="198599"/>
                    <a:pt x="274540" y="200622"/>
                    <a:pt x="277313" y="201580"/>
                  </a:cubicBezTo>
                  <a:cubicBezTo>
                    <a:pt x="282859" y="203603"/>
                    <a:pt x="289470" y="201261"/>
                    <a:pt x="291923" y="195724"/>
                  </a:cubicBezTo>
                  <a:cubicBezTo>
                    <a:pt x="293736" y="191784"/>
                    <a:pt x="293310" y="187419"/>
                    <a:pt x="293310" y="183159"/>
                  </a:cubicBezTo>
                  <a:cubicBezTo>
                    <a:pt x="293310" y="178581"/>
                    <a:pt x="293416" y="172724"/>
                    <a:pt x="290324" y="168998"/>
                  </a:cubicBezTo>
                  <a:cubicBezTo>
                    <a:pt x="286165" y="164100"/>
                    <a:pt x="278380" y="163887"/>
                    <a:pt x="273474" y="167933"/>
                  </a:cubicBezTo>
                  <a:cubicBezTo>
                    <a:pt x="272834" y="168359"/>
                    <a:pt x="271768" y="167720"/>
                    <a:pt x="271021" y="167507"/>
                  </a:cubicBezTo>
                  <a:cubicBezTo>
                    <a:pt x="270168" y="167294"/>
                    <a:pt x="269315" y="167081"/>
                    <a:pt x="268462" y="166868"/>
                  </a:cubicBezTo>
                  <a:cubicBezTo>
                    <a:pt x="268355" y="166868"/>
                    <a:pt x="266756" y="166549"/>
                    <a:pt x="266756" y="166549"/>
                  </a:cubicBezTo>
                  <a:lnTo>
                    <a:pt x="266756" y="166016"/>
                  </a:lnTo>
                  <a:lnTo>
                    <a:pt x="266756" y="161331"/>
                  </a:lnTo>
                  <a:cubicBezTo>
                    <a:pt x="266756" y="157604"/>
                    <a:pt x="267075" y="153771"/>
                    <a:pt x="266009" y="150151"/>
                  </a:cubicBezTo>
                  <a:cubicBezTo>
                    <a:pt x="264196" y="144401"/>
                    <a:pt x="258651" y="141206"/>
                    <a:pt x="252785" y="142165"/>
                  </a:cubicBezTo>
                  <a:close/>
                  <a:moveTo>
                    <a:pt x="201384" y="227"/>
                  </a:moveTo>
                  <a:cubicBezTo>
                    <a:pt x="205329" y="547"/>
                    <a:pt x="209275" y="1079"/>
                    <a:pt x="213221" y="1612"/>
                  </a:cubicBezTo>
                  <a:cubicBezTo>
                    <a:pt x="215780" y="2038"/>
                    <a:pt x="218233" y="2463"/>
                    <a:pt x="220793" y="2889"/>
                  </a:cubicBezTo>
                  <a:cubicBezTo>
                    <a:pt x="222179" y="3102"/>
                    <a:pt x="223352" y="5019"/>
                    <a:pt x="224205" y="5871"/>
                  </a:cubicBezTo>
                  <a:cubicBezTo>
                    <a:pt x="228044" y="9491"/>
                    <a:pt x="231777" y="13111"/>
                    <a:pt x="235509" y="16838"/>
                  </a:cubicBezTo>
                  <a:cubicBezTo>
                    <a:pt x="236362" y="14176"/>
                    <a:pt x="237216" y="11408"/>
                    <a:pt x="238069" y="8746"/>
                  </a:cubicBezTo>
                  <a:cubicBezTo>
                    <a:pt x="238389" y="7574"/>
                    <a:pt x="239562" y="6936"/>
                    <a:pt x="240735" y="7149"/>
                  </a:cubicBezTo>
                  <a:cubicBezTo>
                    <a:pt x="251292" y="9598"/>
                    <a:pt x="261850" y="12579"/>
                    <a:pt x="272514" y="14602"/>
                  </a:cubicBezTo>
                  <a:cubicBezTo>
                    <a:pt x="281152" y="16199"/>
                    <a:pt x="289684" y="14496"/>
                    <a:pt x="298322" y="13111"/>
                  </a:cubicBezTo>
                  <a:cubicBezTo>
                    <a:pt x="299495" y="13005"/>
                    <a:pt x="300668" y="13431"/>
                    <a:pt x="300988" y="14709"/>
                  </a:cubicBezTo>
                  <a:cubicBezTo>
                    <a:pt x="301628" y="16838"/>
                    <a:pt x="302374" y="18861"/>
                    <a:pt x="303014" y="20991"/>
                  </a:cubicBezTo>
                  <a:cubicBezTo>
                    <a:pt x="306107" y="17903"/>
                    <a:pt x="309199" y="14815"/>
                    <a:pt x="312399" y="11834"/>
                  </a:cubicBezTo>
                  <a:cubicBezTo>
                    <a:pt x="313892" y="10343"/>
                    <a:pt x="317731" y="10875"/>
                    <a:pt x="319650" y="10875"/>
                  </a:cubicBezTo>
                  <a:cubicBezTo>
                    <a:pt x="322423" y="10769"/>
                    <a:pt x="325302" y="10875"/>
                    <a:pt x="328075" y="11195"/>
                  </a:cubicBezTo>
                  <a:cubicBezTo>
                    <a:pt x="336820" y="12366"/>
                    <a:pt x="344818" y="17051"/>
                    <a:pt x="345671" y="26528"/>
                  </a:cubicBezTo>
                  <a:cubicBezTo>
                    <a:pt x="346951" y="40051"/>
                    <a:pt x="335647" y="51764"/>
                    <a:pt x="327009" y="60921"/>
                  </a:cubicBezTo>
                  <a:cubicBezTo>
                    <a:pt x="316878" y="71675"/>
                    <a:pt x="305360" y="82430"/>
                    <a:pt x="292350" y="90096"/>
                  </a:cubicBezTo>
                  <a:cubicBezTo>
                    <a:pt x="342045" y="111818"/>
                    <a:pt x="382676" y="173576"/>
                    <a:pt x="382676" y="239700"/>
                  </a:cubicBezTo>
                  <a:cubicBezTo>
                    <a:pt x="382676" y="322009"/>
                    <a:pt x="343538" y="344476"/>
                    <a:pt x="254812" y="344476"/>
                  </a:cubicBezTo>
                  <a:cubicBezTo>
                    <a:pt x="165978" y="344476"/>
                    <a:pt x="126947" y="322009"/>
                    <a:pt x="126947" y="239700"/>
                  </a:cubicBezTo>
                  <a:cubicBezTo>
                    <a:pt x="126947" y="169211"/>
                    <a:pt x="172910" y="103726"/>
                    <a:pt x="226978" y="86369"/>
                  </a:cubicBezTo>
                  <a:cubicBezTo>
                    <a:pt x="221859" y="75934"/>
                    <a:pt x="212794" y="66777"/>
                    <a:pt x="205223" y="58898"/>
                  </a:cubicBezTo>
                  <a:cubicBezTo>
                    <a:pt x="193065" y="46014"/>
                    <a:pt x="176003" y="30787"/>
                    <a:pt x="176429" y="11514"/>
                  </a:cubicBezTo>
                  <a:cubicBezTo>
                    <a:pt x="176962" y="-518"/>
                    <a:pt x="192639" y="-412"/>
                    <a:pt x="201384" y="22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EF4FC2C-E8E4-8293-6CD0-51DA330D1EE9}"/>
                </a:ext>
              </a:extLst>
            </p:cNvPr>
            <p:cNvSpPr txBox="1"/>
            <p:nvPr/>
          </p:nvSpPr>
          <p:spPr>
            <a:xfrm>
              <a:off x="8873974" y="4290817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600" dirty="0"/>
                <a:t>成交订单金额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F895852-C822-4186-3B99-EDF67D86E325}"/>
                </a:ext>
              </a:extLst>
            </p:cNvPr>
            <p:cNvSpPr txBox="1"/>
            <p:nvPr/>
          </p:nvSpPr>
          <p:spPr>
            <a:xfrm>
              <a:off x="8981375" y="3857952"/>
              <a:ext cx="1016305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2400" dirty="0">
                  <a:latin typeface="+mj-lt"/>
                </a:rPr>
                <a:t>300</a:t>
              </a:r>
              <a:r>
                <a:rPr lang="zh-CN" altLang="en-US" sz="1600" dirty="0">
                  <a:latin typeface="+mj-lt"/>
                </a:rPr>
                <a:t>万元</a:t>
              </a:r>
            </a:p>
          </p:txBody>
        </p:sp>
      </p:grpSp>
      <p:grpSp>
        <p:nvGrpSpPr>
          <p:cNvPr id="425" name="组合 424">
            <a:extLst>
              <a:ext uri="{FF2B5EF4-FFF2-40B4-BE49-F238E27FC236}">
                <a16:creationId xmlns:a16="http://schemas.microsoft.com/office/drawing/2014/main" id="{931A2ABA-CBDB-9A6A-AAD8-1AAABD0776A5}"/>
              </a:ext>
            </a:extLst>
          </p:cNvPr>
          <p:cNvGrpSpPr/>
          <p:nvPr/>
        </p:nvGrpSpPr>
        <p:grpSpPr>
          <a:xfrm>
            <a:off x="1291368" y="3084001"/>
            <a:ext cx="1794200" cy="1794200"/>
            <a:chOff x="1291368" y="3084001"/>
            <a:chExt cx="1794200" cy="17942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9ABD27C7-2E1A-52AA-6050-9775C4C512A8}"/>
                </a:ext>
              </a:extLst>
            </p:cNvPr>
            <p:cNvSpPr/>
            <p:nvPr/>
          </p:nvSpPr>
          <p:spPr>
            <a:xfrm>
              <a:off x="1291368" y="3084001"/>
              <a:ext cx="1794200" cy="1794200"/>
            </a:xfrm>
            <a:prstGeom prst="ellips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DFD8DB0-01F8-74E5-430F-8006C6CEEEE8}"/>
                </a:ext>
              </a:extLst>
            </p:cNvPr>
            <p:cNvSpPr txBox="1"/>
            <p:nvPr/>
          </p:nvSpPr>
          <p:spPr>
            <a:xfrm>
              <a:off x="1615336" y="4402664"/>
              <a:ext cx="1154162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600" dirty="0"/>
                <a:t>投放费用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FD4C133-00DE-AFDA-B128-79CCBD2760CF}"/>
                </a:ext>
              </a:extLst>
            </p:cNvPr>
            <p:cNvSpPr txBox="1"/>
            <p:nvPr/>
          </p:nvSpPr>
          <p:spPr>
            <a:xfrm>
              <a:off x="1711515" y="3969799"/>
              <a:ext cx="96180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2400" dirty="0">
                  <a:latin typeface="+mj-lt"/>
                </a:rPr>
                <a:t>100</a:t>
              </a:r>
              <a:r>
                <a:rPr lang="zh-CN" altLang="en-US" sz="1600" dirty="0">
                  <a:latin typeface="+mj-lt"/>
                </a:rPr>
                <a:t>万元</a:t>
              </a: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2247C43-61F3-F296-2933-CA86CD462392}"/>
                </a:ext>
              </a:extLst>
            </p:cNvPr>
            <p:cNvSpPr/>
            <p:nvPr/>
          </p:nvSpPr>
          <p:spPr>
            <a:xfrm>
              <a:off x="1769236" y="3309977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sp>
          <p:nvSpPr>
            <p:cNvPr id="10" name="give-money_71203">
              <a:extLst>
                <a:ext uri="{FF2B5EF4-FFF2-40B4-BE49-F238E27FC236}">
                  <a16:creationId xmlns:a16="http://schemas.microsoft.com/office/drawing/2014/main" id="{A899A2A5-3DBD-5BC7-3839-91606FF6A8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09862" y="3474568"/>
              <a:ext cx="360000" cy="347563"/>
            </a:xfrm>
            <a:custGeom>
              <a:avLst/>
              <a:gdLst>
                <a:gd name="connsiteX0" fmla="*/ 485995 w 608697"/>
                <a:gd name="connsiteY0" fmla="*/ 516182 h 587669"/>
                <a:gd name="connsiteX1" fmla="*/ 485995 w 608697"/>
                <a:gd name="connsiteY1" fmla="*/ 531609 h 587669"/>
                <a:gd name="connsiteX2" fmla="*/ 496219 w 608697"/>
                <a:gd name="connsiteY2" fmla="*/ 524007 h 587669"/>
                <a:gd name="connsiteX3" fmla="*/ 493682 w 608697"/>
                <a:gd name="connsiteY3" fmla="*/ 518865 h 587669"/>
                <a:gd name="connsiteX4" fmla="*/ 485995 w 608697"/>
                <a:gd name="connsiteY4" fmla="*/ 516182 h 587669"/>
                <a:gd name="connsiteX5" fmla="*/ 472934 w 608697"/>
                <a:gd name="connsiteY5" fmla="*/ 482273 h 587669"/>
                <a:gd name="connsiteX6" fmla="*/ 464650 w 608697"/>
                <a:gd name="connsiteY6" fmla="*/ 484956 h 587669"/>
                <a:gd name="connsiteX7" fmla="*/ 462337 w 608697"/>
                <a:gd name="connsiteY7" fmla="*/ 490024 h 587669"/>
                <a:gd name="connsiteX8" fmla="*/ 465023 w 608697"/>
                <a:gd name="connsiteY8" fmla="*/ 495241 h 587669"/>
                <a:gd name="connsiteX9" fmla="*/ 472934 w 608697"/>
                <a:gd name="connsiteY9" fmla="*/ 497998 h 587669"/>
                <a:gd name="connsiteX10" fmla="*/ 472934 w 608697"/>
                <a:gd name="connsiteY10" fmla="*/ 457829 h 587669"/>
                <a:gd name="connsiteX11" fmla="*/ 485995 w 608697"/>
                <a:gd name="connsiteY11" fmla="*/ 457829 h 587669"/>
                <a:gd name="connsiteX12" fmla="*/ 485995 w 608697"/>
                <a:gd name="connsiteY12" fmla="*/ 466027 h 587669"/>
                <a:gd name="connsiteX13" fmla="*/ 498234 w 608697"/>
                <a:gd name="connsiteY13" fmla="*/ 467368 h 587669"/>
                <a:gd name="connsiteX14" fmla="*/ 509578 w 608697"/>
                <a:gd name="connsiteY14" fmla="*/ 470200 h 587669"/>
                <a:gd name="connsiteX15" fmla="*/ 509578 w 608697"/>
                <a:gd name="connsiteY15" fmla="*/ 486447 h 587669"/>
                <a:gd name="connsiteX16" fmla="*/ 485995 w 608697"/>
                <a:gd name="connsiteY16" fmla="*/ 481901 h 587669"/>
                <a:gd name="connsiteX17" fmla="*/ 485995 w 608697"/>
                <a:gd name="connsiteY17" fmla="*/ 500085 h 587669"/>
                <a:gd name="connsiteX18" fmla="*/ 496219 w 608697"/>
                <a:gd name="connsiteY18" fmla="*/ 502246 h 587669"/>
                <a:gd name="connsiteX19" fmla="*/ 505324 w 608697"/>
                <a:gd name="connsiteY19" fmla="*/ 506196 h 587669"/>
                <a:gd name="connsiteX20" fmla="*/ 511817 w 608697"/>
                <a:gd name="connsiteY20" fmla="*/ 512977 h 587669"/>
                <a:gd name="connsiteX21" fmla="*/ 514280 w 608697"/>
                <a:gd name="connsiteY21" fmla="*/ 523709 h 587669"/>
                <a:gd name="connsiteX22" fmla="*/ 506966 w 608697"/>
                <a:gd name="connsiteY22" fmla="*/ 540179 h 587669"/>
                <a:gd name="connsiteX23" fmla="*/ 486069 w 608697"/>
                <a:gd name="connsiteY23" fmla="*/ 547631 h 587669"/>
                <a:gd name="connsiteX24" fmla="*/ 486069 w 608697"/>
                <a:gd name="connsiteY24" fmla="*/ 556127 h 587669"/>
                <a:gd name="connsiteX25" fmla="*/ 473009 w 608697"/>
                <a:gd name="connsiteY25" fmla="*/ 556127 h 587669"/>
                <a:gd name="connsiteX26" fmla="*/ 473009 w 608697"/>
                <a:gd name="connsiteY26" fmla="*/ 548079 h 587669"/>
                <a:gd name="connsiteX27" fmla="*/ 457859 w 608697"/>
                <a:gd name="connsiteY27" fmla="*/ 546663 h 587669"/>
                <a:gd name="connsiteX28" fmla="*/ 446067 w 608697"/>
                <a:gd name="connsiteY28" fmla="*/ 543309 h 587669"/>
                <a:gd name="connsiteX29" fmla="*/ 446067 w 608697"/>
                <a:gd name="connsiteY29" fmla="*/ 527212 h 587669"/>
                <a:gd name="connsiteX30" fmla="*/ 452261 w 608697"/>
                <a:gd name="connsiteY30" fmla="*/ 529224 h 587669"/>
                <a:gd name="connsiteX31" fmla="*/ 458530 w 608697"/>
                <a:gd name="connsiteY31" fmla="*/ 530714 h 587669"/>
                <a:gd name="connsiteX32" fmla="*/ 465247 w 608697"/>
                <a:gd name="connsiteY32" fmla="*/ 531683 h 587669"/>
                <a:gd name="connsiteX33" fmla="*/ 473009 w 608697"/>
                <a:gd name="connsiteY33" fmla="*/ 532205 h 587669"/>
                <a:gd name="connsiteX34" fmla="*/ 473009 w 608697"/>
                <a:gd name="connsiteY34" fmla="*/ 514170 h 587669"/>
                <a:gd name="connsiteX35" fmla="*/ 462710 w 608697"/>
                <a:gd name="connsiteY35" fmla="*/ 512158 h 587669"/>
                <a:gd name="connsiteX36" fmla="*/ 453530 w 608697"/>
                <a:gd name="connsiteY36" fmla="*/ 508357 h 587669"/>
                <a:gd name="connsiteX37" fmla="*/ 446962 w 608697"/>
                <a:gd name="connsiteY37" fmla="*/ 501650 h 587669"/>
                <a:gd name="connsiteX38" fmla="*/ 444350 w 608697"/>
                <a:gd name="connsiteY38" fmla="*/ 490844 h 587669"/>
                <a:gd name="connsiteX39" fmla="*/ 446365 w 608697"/>
                <a:gd name="connsiteY39" fmla="*/ 481155 h 587669"/>
                <a:gd name="connsiteX40" fmla="*/ 452037 w 608697"/>
                <a:gd name="connsiteY40" fmla="*/ 473852 h 587669"/>
                <a:gd name="connsiteX41" fmla="*/ 460993 w 608697"/>
                <a:gd name="connsiteY41" fmla="*/ 468933 h 587669"/>
                <a:gd name="connsiteX42" fmla="*/ 472934 w 608697"/>
                <a:gd name="connsiteY42" fmla="*/ 466325 h 587669"/>
                <a:gd name="connsiteX43" fmla="*/ 479741 w 608697"/>
                <a:gd name="connsiteY43" fmla="*/ 442130 h 587669"/>
                <a:gd name="connsiteX44" fmla="*/ 415974 w 608697"/>
                <a:gd name="connsiteY44" fmla="*/ 505813 h 587669"/>
                <a:gd name="connsiteX45" fmla="*/ 479741 w 608697"/>
                <a:gd name="connsiteY45" fmla="*/ 569496 h 587669"/>
                <a:gd name="connsiteX46" fmla="*/ 543433 w 608697"/>
                <a:gd name="connsiteY46" fmla="*/ 505813 h 587669"/>
                <a:gd name="connsiteX47" fmla="*/ 479741 w 608697"/>
                <a:gd name="connsiteY47" fmla="*/ 442130 h 587669"/>
                <a:gd name="connsiteX48" fmla="*/ 479741 w 608697"/>
                <a:gd name="connsiteY48" fmla="*/ 423957 h 587669"/>
                <a:gd name="connsiteX49" fmla="*/ 561630 w 608697"/>
                <a:gd name="connsiteY49" fmla="*/ 505813 h 587669"/>
                <a:gd name="connsiteX50" fmla="*/ 479741 w 608697"/>
                <a:gd name="connsiteY50" fmla="*/ 587669 h 587669"/>
                <a:gd name="connsiteX51" fmla="*/ 397777 w 608697"/>
                <a:gd name="connsiteY51" fmla="*/ 505813 h 587669"/>
                <a:gd name="connsiteX52" fmla="*/ 479741 w 608697"/>
                <a:gd name="connsiteY52" fmla="*/ 423957 h 587669"/>
                <a:gd name="connsiteX53" fmla="*/ 499744 w 608697"/>
                <a:gd name="connsiteY53" fmla="*/ 251354 h 587669"/>
                <a:gd name="connsiteX54" fmla="*/ 526365 w 608697"/>
                <a:gd name="connsiteY54" fmla="*/ 265283 h 587669"/>
                <a:gd name="connsiteX55" fmla="*/ 542547 w 608697"/>
                <a:gd name="connsiteY55" fmla="*/ 293739 h 587669"/>
                <a:gd name="connsiteX56" fmla="*/ 532629 w 608697"/>
                <a:gd name="connsiteY56" fmla="*/ 383499 h 587669"/>
                <a:gd name="connsiteX57" fmla="*/ 521593 w 608697"/>
                <a:gd name="connsiteY57" fmla="*/ 384318 h 587669"/>
                <a:gd name="connsiteX58" fmla="*/ 504815 w 608697"/>
                <a:gd name="connsiteY58" fmla="*/ 362567 h 587669"/>
                <a:gd name="connsiteX59" fmla="*/ 510855 w 608697"/>
                <a:gd name="connsiteY59" fmla="*/ 275340 h 587669"/>
                <a:gd name="connsiteX60" fmla="*/ 506754 w 608697"/>
                <a:gd name="connsiteY60" fmla="*/ 260069 h 587669"/>
                <a:gd name="connsiteX61" fmla="*/ 499744 w 608697"/>
                <a:gd name="connsiteY61" fmla="*/ 251354 h 587669"/>
                <a:gd name="connsiteX62" fmla="*/ 460931 w 608697"/>
                <a:gd name="connsiteY62" fmla="*/ 239287 h 587669"/>
                <a:gd name="connsiteX63" fmla="*/ 488822 w 608697"/>
                <a:gd name="connsiteY63" fmla="*/ 251802 h 587669"/>
                <a:gd name="connsiteX64" fmla="*/ 494489 w 608697"/>
                <a:gd name="connsiteY64" fmla="*/ 259028 h 587669"/>
                <a:gd name="connsiteX65" fmla="*/ 498442 w 608697"/>
                <a:gd name="connsiteY65" fmla="*/ 273853 h 587669"/>
                <a:gd name="connsiteX66" fmla="*/ 492774 w 608697"/>
                <a:gd name="connsiteY66" fmla="*/ 356768 h 587669"/>
                <a:gd name="connsiteX67" fmla="*/ 473832 w 608697"/>
                <a:gd name="connsiteY67" fmla="*/ 367496 h 587669"/>
                <a:gd name="connsiteX68" fmla="*/ 463019 w 608697"/>
                <a:gd name="connsiteY68" fmla="*/ 343284 h 587669"/>
                <a:gd name="connsiteX69" fmla="*/ 469209 w 608697"/>
                <a:gd name="connsiteY69" fmla="*/ 263051 h 587669"/>
                <a:gd name="connsiteX70" fmla="*/ 464809 w 608697"/>
                <a:gd name="connsiteY70" fmla="*/ 244725 h 587669"/>
                <a:gd name="connsiteX71" fmla="*/ 460931 w 608697"/>
                <a:gd name="connsiteY71" fmla="*/ 239287 h 587669"/>
                <a:gd name="connsiteX72" fmla="*/ 156726 w 608697"/>
                <a:gd name="connsiteY72" fmla="*/ 31260 h 587669"/>
                <a:gd name="connsiteX73" fmla="*/ 269439 w 608697"/>
                <a:gd name="connsiteY73" fmla="*/ 31260 h 587669"/>
                <a:gd name="connsiteX74" fmla="*/ 328145 w 608697"/>
                <a:gd name="connsiteY74" fmla="*/ 39230 h 587669"/>
                <a:gd name="connsiteX75" fmla="*/ 570057 w 608697"/>
                <a:gd name="connsiteY75" fmla="*/ 191045 h 587669"/>
                <a:gd name="connsiteX76" fmla="*/ 608697 w 608697"/>
                <a:gd name="connsiteY76" fmla="*/ 269336 h 587669"/>
                <a:gd name="connsiteX77" fmla="*/ 562150 w 608697"/>
                <a:gd name="connsiteY77" fmla="*/ 397909 h 587669"/>
                <a:gd name="connsiteX78" fmla="*/ 546709 w 608697"/>
                <a:gd name="connsiteY78" fmla="*/ 363866 h 587669"/>
                <a:gd name="connsiteX79" fmla="*/ 555138 w 608697"/>
                <a:gd name="connsiteY79" fmla="*/ 287586 h 587669"/>
                <a:gd name="connsiteX80" fmla="*/ 543650 w 608697"/>
                <a:gd name="connsiteY80" fmla="*/ 262036 h 587669"/>
                <a:gd name="connsiteX81" fmla="*/ 447125 w 608697"/>
                <a:gd name="connsiteY81" fmla="*/ 223672 h 587669"/>
                <a:gd name="connsiteX82" fmla="*/ 420121 w 608697"/>
                <a:gd name="connsiteY82" fmla="*/ 224417 h 587669"/>
                <a:gd name="connsiteX83" fmla="*/ 379019 w 608697"/>
                <a:gd name="connsiteY83" fmla="*/ 258683 h 587669"/>
                <a:gd name="connsiteX84" fmla="*/ 379317 w 608697"/>
                <a:gd name="connsiteY84" fmla="*/ 288480 h 587669"/>
                <a:gd name="connsiteX85" fmla="*/ 441902 w 608697"/>
                <a:gd name="connsiteY85" fmla="*/ 392247 h 587669"/>
                <a:gd name="connsiteX86" fmla="*/ 425193 w 608697"/>
                <a:gd name="connsiteY86" fmla="*/ 413775 h 587669"/>
                <a:gd name="connsiteX87" fmla="*/ 395877 w 608697"/>
                <a:gd name="connsiteY87" fmla="*/ 395897 h 587669"/>
                <a:gd name="connsiteX88" fmla="*/ 341423 w 608697"/>
                <a:gd name="connsiteY88" fmla="*/ 350979 h 587669"/>
                <a:gd name="connsiteX89" fmla="*/ 207152 w 608697"/>
                <a:gd name="connsiteY89" fmla="*/ 168995 h 587669"/>
                <a:gd name="connsiteX90" fmla="*/ 156726 w 608697"/>
                <a:gd name="connsiteY90" fmla="*/ 168995 h 587669"/>
                <a:gd name="connsiteX91" fmla="*/ 62063 w 608697"/>
                <a:gd name="connsiteY91" fmla="*/ 25916 h 587669"/>
                <a:gd name="connsiteX92" fmla="*/ 28644 w 608697"/>
                <a:gd name="connsiteY92" fmla="*/ 59278 h 587669"/>
                <a:gd name="connsiteX93" fmla="*/ 62063 w 608697"/>
                <a:gd name="connsiteY93" fmla="*/ 92641 h 587669"/>
                <a:gd name="connsiteX94" fmla="*/ 95482 w 608697"/>
                <a:gd name="connsiteY94" fmla="*/ 59278 h 587669"/>
                <a:gd name="connsiteX95" fmla="*/ 62063 w 608697"/>
                <a:gd name="connsiteY95" fmla="*/ 25916 h 587669"/>
                <a:gd name="connsiteX96" fmla="*/ 0 w 608697"/>
                <a:gd name="connsiteY96" fmla="*/ 0 h 587669"/>
                <a:gd name="connsiteX97" fmla="*/ 125395 w 608697"/>
                <a:gd name="connsiteY97" fmla="*/ 0 h 587669"/>
                <a:gd name="connsiteX98" fmla="*/ 125395 w 608697"/>
                <a:gd name="connsiteY98" fmla="*/ 250296 h 587669"/>
                <a:gd name="connsiteX99" fmla="*/ 0 w 608697"/>
                <a:gd name="connsiteY99" fmla="*/ 250296 h 58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608697" h="587669">
                  <a:moveTo>
                    <a:pt x="485995" y="516182"/>
                  </a:moveTo>
                  <a:lnTo>
                    <a:pt x="485995" y="531609"/>
                  </a:lnTo>
                  <a:cubicBezTo>
                    <a:pt x="492786" y="530714"/>
                    <a:pt x="496219" y="528181"/>
                    <a:pt x="496219" y="524007"/>
                  </a:cubicBezTo>
                  <a:cubicBezTo>
                    <a:pt x="496219" y="521771"/>
                    <a:pt x="495398" y="519983"/>
                    <a:pt x="493682" y="518865"/>
                  </a:cubicBezTo>
                  <a:cubicBezTo>
                    <a:pt x="492040" y="517673"/>
                    <a:pt x="489502" y="516778"/>
                    <a:pt x="485995" y="516182"/>
                  </a:cubicBezTo>
                  <a:close/>
                  <a:moveTo>
                    <a:pt x="472934" y="482273"/>
                  </a:moveTo>
                  <a:cubicBezTo>
                    <a:pt x="468979" y="482720"/>
                    <a:pt x="466217" y="483615"/>
                    <a:pt x="464650" y="484956"/>
                  </a:cubicBezTo>
                  <a:cubicBezTo>
                    <a:pt x="463157" y="486298"/>
                    <a:pt x="462337" y="488012"/>
                    <a:pt x="462337" y="490024"/>
                  </a:cubicBezTo>
                  <a:cubicBezTo>
                    <a:pt x="462337" y="492260"/>
                    <a:pt x="463232" y="494048"/>
                    <a:pt x="465023" y="495241"/>
                  </a:cubicBezTo>
                  <a:cubicBezTo>
                    <a:pt x="466740" y="496433"/>
                    <a:pt x="469427" y="497402"/>
                    <a:pt x="472934" y="497998"/>
                  </a:cubicBezTo>
                  <a:close/>
                  <a:moveTo>
                    <a:pt x="472934" y="457829"/>
                  </a:moveTo>
                  <a:lnTo>
                    <a:pt x="485995" y="457829"/>
                  </a:lnTo>
                  <a:lnTo>
                    <a:pt x="485995" y="466027"/>
                  </a:lnTo>
                  <a:cubicBezTo>
                    <a:pt x="490025" y="466251"/>
                    <a:pt x="494130" y="466698"/>
                    <a:pt x="498234" y="467368"/>
                  </a:cubicBezTo>
                  <a:cubicBezTo>
                    <a:pt x="502339" y="468114"/>
                    <a:pt x="506145" y="469008"/>
                    <a:pt x="509578" y="470200"/>
                  </a:cubicBezTo>
                  <a:lnTo>
                    <a:pt x="509578" y="486447"/>
                  </a:lnTo>
                  <a:cubicBezTo>
                    <a:pt x="501145" y="483764"/>
                    <a:pt x="493309" y="482199"/>
                    <a:pt x="485995" y="481901"/>
                  </a:cubicBezTo>
                  <a:lnTo>
                    <a:pt x="485995" y="500085"/>
                  </a:lnTo>
                  <a:cubicBezTo>
                    <a:pt x="489502" y="500606"/>
                    <a:pt x="492861" y="501352"/>
                    <a:pt x="496219" y="502246"/>
                  </a:cubicBezTo>
                  <a:cubicBezTo>
                    <a:pt x="499652" y="503140"/>
                    <a:pt x="502638" y="504482"/>
                    <a:pt x="505324" y="506196"/>
                  </a:cubicBezTo>
                  <a:cubicBezTo>
                    <a:pt x="507937" y="507910"/>
                    <a:pt x="510101" y="510146"/>
                    <a:pt x="511817" y="512977"/>
                  </a:cubicBezTo>
                  <a:cubicBezTo>
                    <a:pt x="513459" y="515735"/>
                    <a:pt x="514280" y="519312"/>
                    <a:pt x="514280" y="523709"/>
                  </a:cubicBezTo>
                  <a:cubicBezTo>
                    <a:pt x="514280" y="530714"/>
                    <a:pt x="511817" y="536229"/>
                    <a:pt x="506966" y="540179"/>
                  </a:cubicBezTo>
                  <a:cubicBezTo>
                    <a:pt x="502041" y="544203"/>
                    <a:pt x="495100" y="546663"/>
                    <a:pt x="486069" y="547631"/>
                  </a:cubicBezTo>
                  <a:lnTo>
                    <a:pt x="486069" y="556127"/>
                  </a:lnTo>
                  <a:lnTo>
                    <a:pt x="473009" y="556127"/>
                  </a:lnTo>
                  <a:lnTo>
                    <a:pt x="473009" y="548079"/>
                  </a:lnTo>
                  <a:cubicBezTo>
                    <a:pt x="467635" y="547930"/>
                    <a:pt x="462560" y="547408"/>
                    <a:pt x="457859" y="546663"/>
                  </a:cubicBezTo>
                  <a:cubicBezTo>
                    <a:pt x="453082" y="545843"/>
                    <a:pt x="449127" y="544725"/>
                    <a:pt x="446067" y="543309"/>
                  </a:cubicBezTo>
                  <a:lnTo>
                    <a:pt x="446067" y="527212"/>
                  </a:lnTo>
                  <a:cubicBezTo>
                    <a:pt x="448156" y="528031"/>
                    <a:pt x="450246" y="528702"/>
                    <a:pt x="452261" y="529224"/>
                  </a:cubicBezTo>
                  <a:cubicBezTo>
                    <a:pt x="454276" y="529820"/>
                    <a:pt x="456366" y="530342"/>
                    <a:pt x="458530" y="530714"/>
                  </a:cubicBezTo>
                  <a:cubicBezTo>
                    <a:pt x="460620" y="531161"/>
                    <a:pt x="462934" y="531460"/>
                    <a:pt x="465247" y="531683"/>
                  </a:cubicBezTo>
                  <a:cubicBezTo>
                    <a:pt x="467635" y="531981"/>
                    <a:pt x="470173" y="532130"/>
                    <a:pt x="473009" y="532205"/>
                  </a:cubicBezTo>
                  <a:lnTo>
                    <a:pt x="473009" y="514170"/>
                  </a:lnTo>
                  <a:cubicBezTo>
                    <a:pt x="469501" y="513723"/>
                    <a:pt x="466143" y="513052"/>
                    <a:pt x="462710" y="512158"/>
                  </a:cubicBezTo>
                  <a:cubicBezTo>
                    <a:pt x="459351" y="511338"/>
                    <a:pt x="456291" y="510071"/>
                    <a:pt x="453530" y="508357"/>
                  </a:cubicBezTo>
                  <a:cubicBezTo>
                    <a:pt x="450843" y="506717"/>
                    <a:pt x="448604" y="504407"/>
                    <a:pt x="446962" y="501650"/>
                  </a:cubicBezTo>
                  <a:cubicBezTo>
                    <a:pt x="445246" y="498892"/>
                    <a:pt x="444350" y="495241"/>
                    <a:pt x="444350" y="490844"/>
                  </a:cubicBezTo>
                  <a:cubicBezTo>
                    <a:pt x="444350" y="487192"/>
                    <a:pt x="445022" y="483987"/>
                    <a:pt x="446365" y="481155"/>
                  </a:cubicBezTo>
                  <a:cubicBezTo>
                    <a:pt x="447634" y="478324"/>
                    <a:pt x="449574" y="475939"/>
                    <a:pt x="452037" y="473852"/>
                  </a:cubicBezTo>
                  <a:cubicBezTo>
                    <a:pt x="454500" y="471840"/>
                    <a:pt x="457485" y="470200"/>
                    <a:pt x="460993" y="468933"/>
                  </a:cubicBezTo>
                  <a:cubicBezTo>
                    <a:pt x="464575" y="467667"/>
                    <a:pt x="468531" y="466772"/>
                    <a:pt x="472934" y="466325"/>
                  </a:cubicBezTo>
                  <a:close/>
                  <a:moveTo>
                    <a:pt x="479741" y="442130"/>
                  </a:moveTo>
                  <a:cubicBezTo>
                    <a:pt x="444465" y="442130"/>
                    <a:pt x="415974" y="470658"/>
                    <a:pt x="415974" y="505813"/>
                  </a:cubicBezTo>
                  <a:cubicBezTo>
                    <a:pt x="415974" y="540969"/>
                    <a:pt x="444465" y="569496"/>
                    <a:pt x="479741" y="569496"/>
                  </a:cubicBezTo>
                  <a:cubicBezTo>
                    <a:pt x="514943" y="569496"/>
                    <a:pt x="543433" y="540969"/>
                    <a:pt x="543433" y="505813"/>
                  </a:cubicBezTo>
                  <a:cubicBezTo>
                    <a:pt x="543433" y="470658"/>
                    <a:pt x="514943" y="442130"/>
                    <a:pt x="479741" y="442130"/>
                  </a:cubicBezTo>
                  <a:close/>
                  <a:moveTo>
                    <a:pt x="479741" y="423957"/>
                  </a:moveTo>
                  <a:cubicBezTo>
                    <a:pt x="524937" y="423957"/>
                    <a:pt x="561630" y="460603"/>
                    <a:pt x="561630" y="505813"/>
                  </a:cubicBezTo>
                  <a:cubicBezTo>
                    <a:pt x="561630" y="551024"/>
                    <a:pt x="524937" y="587669"/>
                    <a:pt x="479741" y="587669"/>
                  </a:cubicBezTo>
                  <a:cubicBezTo>
                    <a:pt x="434470" y="587669"/>
                    <a:pt x="397777" y="551024"/>
                    <a:pt x="397777" y="505813"/>
                  </a:cubicBezTo>
                  <a:cubicBezTo>
                    <a:pt x="397777" y="460603"/>
                    <a:pt x="434470" y="423957"/>
                    <a:pt x="479741" y="423957"/>
                  </a:cubicBezTo>
                  <a:close/>
                  <a:moveTo>
                    <a:pt x="499744" y="251354"/>
                  </a:moveTo>
                  <a:cubicBezTo>
                    <a:pt x="516597" y="259399"/>
                    <a:pt x="526365" y="265283"/>
                    <a:pt x="526365" y="265283"/>
                  </a:cubicBezTo>
                  <a:cubicBezTo>
                    <a:pt x="545753" y="276233"/>
                    <a:pt x="542547" y="293739"/>
                    <a:pt x="542547" y="293739"/>
                  </a:cubicBezTo>
                  <a:cubicBezTo>
                    <a:pt x="538669" y="314596"/>
                    <a:pt x="534568" y="360258"/>
                    <a:pt x="532629" y="383499"/>
                  </a:cubicBezTo>
                  <a:cubicBezTo>
                    <a:pt x="526813" y="385287"/>
                    <a:pt x="521593" y="384318"/>
                    <a:pt x="521593" y="384318"/>
                  </a:cubicBezTo>
                  <a:cubicBezTo>
                    <a:pt x="504666" y="381711"/>
                    <a:pt x="504815" y="362567"/>
                    <a:pt x="504815" y="362567"/>
                  </a:cubicBezTo>
                  <a:lnTo>
                    <a:pt x="510855" y="275340"/>
                  </a:lnTo>
                  <a:cubicBezTo>
                    <a:pt x="511526" y="266773"/>
                    <a:pt x="506754" y="260069"/>
                    <a:pt x="506754" y="260069"/>
                  </a:cubicBezTo>
                  <a:cubicBezTo>
                    <a:pt x="504740" y="257089"/>
                    <a:pt x="502280" y="254184"/>
                    <a:pt x="499744" y="251354"/>
                  </a:cubicBezTo>
                  <a:close/>
                  <a:moveTo>
                    <a:pt x="460931" y="239287"/>
                  </a:moveTo>
                  <a:cubicBezTo>
                    <a:pt x="471744" y="243757"/>
                    <a:pt x="481141" y="248077"/>
                    <a:pt x="488822" y="251802"/>
                  </a:cubicBezTo>
                  <a:cubicBezTo>
                    <a:pt x="490910" y="254186"/>
                    <a:pt x="492849" y="256570"/>
                    <a:pt x="494489" y="259028"/>
                  </a:cubicBezTo>
                  <a:cubicBezTo>
                    <a:pt x="494489" y="259028"/>
                    <a:pt x="499038" y="265584"/>
                    <a:pt x="498442" y="273853"/>
                  </a:cubicBezTo>
                  <a:lnTo>
                    <a:pt x="492774" y="356768"/>
                  </a:lnTo>
                  <a:cubicBezTo>
                    <a:pt x="488896" y="370327"/>
                    <a:pt x="473832" y="367496"/>
                    <a:pt x="473832" y="367496"/>
                  </a:cubicBezTo>
                  <a:cubicBezTo>
                    <a:pt x="459663" y="363101"/>
                    <a:pt x="463019" y="343284"/>
                    <a:pt x="463019" y="343284"/>
                  </a:cubicBezTo>
                  <a:lnTo>
                    <a:pt x="469209" y="263051"/>
                  </a:lnTo>
                  <a:cubicBezTo>
                    <a:pt x="470253" y="254037"/>
                    <a:pt x="464809" y="244725"/>
                    <a:pt x="464809" y="244725"/>
                  </a:cubicBezTo>
                  <a:cubicBezTo>
                    <a:pt x="463541" y="242863"/>
                    <a:pt x="462199" y="241000"/>
                    <a:pt x="460931" y="239287"/>
                  </a:cubicBezTo>
                  <a:close/>
                  <a:moveTo>
                    <a:pt x="156726" y="31260"/>
                  </a:moveTo>
                  <a:lnTo>
                    <a:pt x="269439" y="31260"/>
                  </a:lnTo>
                  <a:cubicBezTo>
                    <a:pt x="269439" y="31260"/>
                    <a:pt x="303305" y="32005"/>
                    <a:pt x="328145" y="39230"/>
                  </a:cubicBezTo>
                  <a:cubicBezTo>
                    <a:pt x="328145" y="39230"/>
                    <a:pt x="437800" y="70666"/>
                    <a:pt x="570057" y="191045"/>
                  </a:cubicBezTo>
                  <a:cubicBezTo>
                    <a:pt x="570057" y="191045"/>
                    <a:pt x="608697" y="220097"/>
                    <a:pt x="608697" y="269336"/>
                  </a:cubicBezTo>
                  <a:cubicBezTo>
                    <a:pt x="608697" y="269336"/>
                    <a:pt x="607355" y="403123"/>
                    <a:pt x="562150" y="397909"/>
                  </a:cubicBezTo>
                  <a:cubicBezTo>
                    <a:pt x="562150" y="397909"/>
                    <a:pt x="544173" y="395897"/>
                    <a:pt x="546709" y="363866"/>
                  </a:cubicBezTo>
                  <a:cubicBezTo>
                    <a:pt x="546709" y="363866"/>
                    <a:pt x="551632" y="308667"/>
                    <a:pt x="555138" y="287586"/>
                  </a:cubicBezTo>
                  <a:cubicBezTo>
                    <a:pt x="555138" y="287586"/>
                    <a:pt x="556406" y="270155"/>
                    <a:pt x="543650" y="262036"/>
                  </a:cubicBezTo>
                  <a:cubicBezTo>
                    <a:pt x="543650" y="262036"/>
                    <a:pt x="502698" y="234176"/>
                    <a:pt x="447125" y="223672"/>
                  </a:cubicBezTo>
                  <a:cubicBezTo>
                    <a:pt x="447125" y="223672"/>
                    <a:pt x="428550" y="219724"/>
                    <a:pt x="420121" y="224417"/>
                  </a:cubicBezTo>
                  <a:cubicBezTo>
                    <a:pt x="420121" y="224417"/>
                    <a:pt x="398861" y="233952"/>
                    <a:pt x="379019" y="258683"/>
                  </a:cubicBezTo>
                  <a:cubicBezTo>
                    <a:pt x="379019" y="258683"/>
                    <a:pt x="367531" y="274923"/>
                    <a:pt x="379317" y="288480"/>
                  </a:cubicBezTo>
                  <a:cubicBezTo>
                    <a:pt x="379317" y="288480"/>
                    <a:pt x="441902" y="353139"/>
                    <a:pt x="441902" y="392247"/>
                  </a:cubicBezTo>
                  <a:cubicBezTo>
                    <a:pt x="441902" y="392247"/>
                    <a:pt x="442425" y="413775"/>
                    <a:pt x="425193" y="413775"/>
                  </a:cubicBezTo>
                  <a:cubicBezTo>
                    <a:pt x="425193" y="413775"/>
                    <a:pt x="417361" y="415489"/>
                    <a:pt x="395877" y="395897"/>
                  </a:cubicBezTo>
                  <a:cubicBezTo>
                    <a:pt x="395877" y="395897"/>
                    <a:pt x="365293" y="369751"/>
                    <a:pt x="341423" y="350979"/>
                  </a:cubicBezTo>
                  <a:cubicBezTo>
                    <a:pt x="341423" y="350979"/>
                    <a:pt x="260338" y="287884"/>
                    <a:pt x="207152" y="168995"/>
                  </a:cubicBezTo>
                  <a:lnTo>
                    <a:pt x="156726" y="168995"/>
                  </a:lnTo>
                  <a:close/>
                  <a:moveTo>
                    <a:pt x="62063" y="25916"/>
                  </a:moveTo>
                  <a:cubicBezTo>
                    <a:pt x="43638" y="25916"/>
                    <a:pt x="28644" y="40884"/>
                    <a:pt x="28644" y="59278"/>
                  </a:cubicBezTo>
                  <a:cubicBezTo>
                    <a:pt x="28644" y="77673"/>
                    <a:pt x="43638" y="92641"/>
                    <a:pt x="62063" y="92641"/>
                  </a:cubicBezTo>
                  <a:cubicBezTo>
                    <a:pt x="80488" y="92641"/>
                    <a:pt x="95482" y="77673"/>
                    <a:pt x="95482" y="59278"/>
                  </a:cubicBezTo>
                  <a:cubicBezTo>
                    <a:pt x="95482" y="40884"/>
                    <a:pt x="80488" y="25916"/>
                    <a:pt x="62063" y="25916"/>
                  </a:cubicBezTo>
                  <a:close/>
                  <a:moveTo>
                    <a:pt x="0" y="0"/>
                  </a:moveTo>
                  <a:lnTo>
                    <a:pt x="125395" y="0"/>
                  </a:lnTo>
                  <a:lnTo>
                    <a:pt x="125395" y="250296"/>
                  </a:lnTo>
                  <a:lnTo>
                    <a:pt x="0" y="25029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4" name="组合 423">
            <a:extLst>
              <a:ext uri="{FF2B5EF4-FFF2-40B4-BE49-F238E27FC236}">
                <a16:creationId xmlns:a16="http://schemas.microsoft.com/office/drawing/2014/main" id="{6CEA5FFF-E7A9-44B9-A1E6-07BC2D11183A}"/>
              </a:ext>
            </a:extLst>
          </p:cNvPr>
          <p:cNvGrpSpPr/>
          <p:nvPr/>
        </p:nvGrpSpPr>
        <p:grpSpPr>
          <a:xfrm>
            <a:off x="3403630" y="3743398"/>
            <a:ext cx="720000" cy="237703"/>
            <a:chOff x="3403630" y="3743398"/>
            <a:chExt cx="720000" cy="237703"/>
          </a:xfrm>
        </p:grpSpPr>
        <p:cxnSp>
          <p:nvCxnSpPr>
            <p:cNvPr id="242" name="直接箭头连接符 241">
              <a:extLst>
                <a:ext uri="{FF2B5EF4-FFF2-40B4-BE49-F238E27FC236}">
                  <a16:creationId xmlns:a16="http://schemas.microsoft.com/office/drawing/2014/main" id="{FAB4C35E-858A-C6A7-788A-BAF27BC919CC}"/>
                </a:ext>
              </a:extLst>
            </p:cNvPr>
            <p:cNvCxnSpPr>
              <a:cxnSpLocks/>
            </p:cNvCxnSpPr>
            <p:nvPr/>
          </p:nvCxnSpPr>
          <p:spPr>
            <a:xfrm>
              <a:off x="3403630" y="3981101"/>
              <a:ext cx="720000" cy="0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4" name="文本框 243">
              <a:extLst>
                <a:ext uri="{FF2B5EF4-FFF2-40B4-BE49-F238E27FC236}">
                  <a16:creationId xmlns:a16="http://schemas.microsoft.com/office/drawing/2014/main" id="{7596D096-0309-8FE3-BA77-287ABC420382}"/>
                </a:ext>
              </a:extLst>
            </p:cNvPr>
            <p:cNvSpPr txBox="1"/>
            <p:nvPr/>
          </p:nvSpPr>
          <p:spPr>
            <a:xfrm>
              <a:off x="3520177" y="3743398"/>
              <a:ext cx="48690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dirty="0"/>
                <a:t>投放</a:t>
              </a:r>
            </a:p>
          </p:txBody>
        </p:sp>
      </p:grpSp>
      <p:grpSp>
        <p:nvGrpSpPr>
          <p:cNvPr id="423" name="组合 422">
            <a:extLst>
              <a:ext uri="{FF2B5EF4-FFF2-40B4-BE49-F238E27FC236}">
                <a16:creationId xmlns:a16="http://schemas.microsoft.com/office/drawing/2014/main" id="{BE967CF9-6223-1F1C-E396-A6EC59B77916}"/>
              </a:ext>
            </a:extLst>
          </p:cNvPr>
          <p:cNvGrpSpPr/>
          <p:nvPr/>
        </p:nvGrpSpPr>
        <p:grpSpPr>
          <a:xfrm>
            <a:off x="7523984" y="3796435"/>
            <a:ext cx="720000" cy="184666"/>
            <a:chOff x="7523984" y="3796435"/>
            <a:chExt cx="720000" cy="184666"/>
          </a:xfrm>
        </p:grpSpPr>
        <p:cxnSp>
          <p:nvCxnSpPr>
            <p:cNvPr id="243" name="直接箭头连接符 242">
              <a:extLst>
                <a:ext uri="{FF2B5EF4-FFF2-40B4-BE49-F238E27FC236}">
                  <a16:creationId xmlns:a16="http://schemas.microsoft.com/office/drawing/2014/main" id="{FA1D9323-D4BE-925D-9023-8C100B56C742}"/>
                </a:ext>
              </a:extLst>
            </p:cNvPr>
            <p:cNvCxnSpPr>
              <a:cxnSpLocks/>
            </p:cNvCxnSpPr>
            <p:nvPr/>
          </p:nvCxnSpPr>
          <p:spPr>
            <a:xfrm>
              <a:off x="7523984" y="3981101"/>
              <a:ext cx="720000" cy="0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" name="文本框 244">
              <a:extLst>
                <a:ext uri="{FF2B5EF4-FFF2-40B4-BE49-F238E27FC236}">
                  <a16:creationId xmlns:a16="http://schemas.microsoft.com/office/drawing/2014/main" id="{4081C07F-C64B-286C-F81C-561AAE9828DD}"/>
                </a:ext>
              </a:extLst>
            </p:cNvPr>
            <p:cNvSpPr txBox="1"/>
            <p:nvPr/>
          </p:nvSpPr>
          <p:spPr>
            <a:xfrm>
              <a:off x="7640531" y="3796435"/>
              <a:ext cx="48690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dirty="0"/>
                <a:t>获得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4B09A0-69C5-9D48-3168-9BDE022B7545}"/>
              </a:ext>
            </a:extLst>
          </p:cNvPr>
          <p:cNvGrpSpPr/>
          <p:nvPr/>
        </p:nvGrpSpPr>
        <p:grpSpPr>
          <a:xfrm>
            <a:off x="4327253" y="3227168"/>
            <a:ext cx="2804464" cy="1458302"/>
            <a:chOff x="4327253" y="3227168"/>
            <a:chExt cx="2804464" cy="1458302"/>
          </a:xfrm>
        </p:grpSpPr>
        <p:grpSp>
          <p:nvGrpSpPr>
            <p:cNvPr id="329" name="组合 328">
              <a:extLst>
                <a:ext uri="{FF2B5EF4-FFF2-40B4-BE49-F238E27FC236}">
                  <a16:creationId xmlns:a16="http://schemas.microsoft.com/office/drawing/2014/main" id="{9E98D89A-2A47-1BEB-63BB-09904564F249}"/>
                </a:ext>
              </a:extLst>
            </p:cNvPr>
            <p:cNvGrpSpPr/>
            <p:nvPr/>
          </p:nvGrpSpPr>
          <p:grpSpPr>
            <a:xfrm rot="16200000">
              <a:off x="5000334" y="2554087"/>
              <a:ext cx="1458302" cy="2804464"/>
              <a:chOff x="1816263" y="-2832578"/>
              <a:chExt cx="1705256" cy="3279384"/>
            </a:xfrm>
          </p:grpSpPr>
          <p:grpSp>
            <p:nvGrpSpPr>
              <p:cNvPr id="370" name="图形 34">
                <a:extLst>
                  <a:ext uri="{FF2B5EF4-FFF2-40B4-BE49-F238E27FC236}">
                    <a16:creationId xmlns:a16="http://schemas.microsoft.com/office/drawing/2014/main" id="{214762E0-80B1-B4B2-C8BD-0737B1D357A3}"/>
                  </a:ext>
                </a:extLst>
              </p:cNvPr>
              <p:cNvGrpSpPr/>
              <p:nvPr/>
            </p:nvGrpSpPr>
            <p:grpSpPr>
              <a:xfrm>
                <a:off x="1816263" y="-2392925"/>
                <a:ext cx="1705256" cy="766633"/>
                <a:chOff x="2098686" y="2364866"/>
                <a:chExt cx="1443037" cy="648747"/>
              </a:xfrm>
              <a:solidFill>
                <a:srgbClr val="202020"/>
              </a:solidFill>
            </p:grpSpPr>
            <p:grpSp>
              <p:nvGrpSpPr>
                <p:cNvPr id="386" name="图形 34">
                  <a:extLst>
                    <a:ext uri="{FF2B5EF4-FFF2-40B4-BE49-F238E27FC236}">
                      <a16:creationId xmlns:a16="http://schemas.microsoft.com/office/drawing/2014/main" id="{312D28DF-F40D-8E09-2BB4-2C3080CDFAAD}"/>
                    </a:ext>
                  </a:extLst>
                </p:cNvPr>
                <p:cNvGrpSpPr/>
                <p:nvPr/>
              </p:nvGrpSpPr>
              <p:grpSpPr>
                <a:xfrm>
                  <a:off x="2098686" y="2364866"/>
                  <a:ext cx="15430" cy="648747"/>
                  <a:chOff x="2098686" y="2364866"/>
                  <a:chExt cx="15430" cy="648747"/>
                </a:xfrm>
                <a:solidFill>
                  <a:srgbClr val="202020"/>
                </a:solidFill>
              </p:grpSpPr>
              <p:sp>
                <p:nvSpPr>
                  <p:cNvPr id="388" name="任意多边形: 形状 387">
                    <a:extLst>
                      <a:ext uri="{FF2B5EF4-FFF2-40B4-BE49-F238E27FC236}">
                        <a16:creationId xmlns:a16="http://schemas.microsoft.com/office/drawing/2014/main" id="{7EF93886-1998-0EDC-FEE1-802039E09894}"/>
                      </a:ext>
                    </a:extLst>
                  </p:cNvPr>
                  <p:cNvSpPr/>
                  <p:nvPr/>
                </p:nvSpPr>
                <p:spPr>
                  <a:xfrm>
                    <a:off x="2098686" y="2364866"/>
                    <a:ext cx="15430" cy="103441"/>
                  </a:xfrm>
                  <a:custGeom>
                    <a:avLst/>
                    <a:gdLst>
                      <a:gd name="connsiteX0" fmla="*/ 15430 w 15430"/>
                      <a:gd name="connsiteY0" fmla="*/ 103442 h 103441"/>
                      <a:gd name="connsiteX1" fmla="*/ 15430 w 15430"/>
                      <a:gd name="connsiteY1" fmla="*/ 103442 h 103441"/>
                      <a:gd name="connsiteX2" fmla="*/ 0 w 15430"/>
                      <a:gd name="connsiteY2" fmla="*/ 88011 h 103441"/>
                      <a:gd name="connsiteX3" fmla="*/ 0 w 15430"/>
                      <a:gd name="connsiteY3" fmla="*/ 15431 h 103441"/>
                      <a:gd name="connsiteX4" fmla="*/ 15430 w 15430"/>
                      <a:gd name="connsiteY4" fmla="*/ 0 h 103441"/>
                      <a:gd name="connsiteX5" fmla="*/ 15430 w 15430"/>
                      <a:gd name="connsiteY5" fmla="*/ 0 h 103441"/>
                      <a:gd name="connsiteX6" fmla="*/ 15430 w 15430"/>
                      <a:gd name="connsiteY6" fmla="*/ 103442 h 1034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430" h="103441">
                        <a:moveTo>
                          <a:pt x="15430" y="103442"/>
                        </a:moveTo>
                        <a:lnTo>
                          <a:pt x="15430" y="103442"/>
                        </a:lnTo>
                        <a:cubicBezTo>
                          <a:pt x="6858" y="103442"/>
                          <a:pt x="0" y="96488"/>
                          <a:pt x="0" y="88011"/>
                        </a:cubicBezTo>
                        <a:lnTo>
                          <a:pt x="0" y="15431"/>
                        </a:lnTo>
                        <a:cubicBezTo>
                          <a:pt x="0" y="6858"/>
                          <a:pt x="6953" y="0"/>
                          <a:pt x="15430" y="0"/>
                        </a:cubicBezTo>
                        <a:lnTo>
                          <a:pt x="15430" y="0"/>
                        </a:lnTo>
                        <a:lnTo>
                          <a:pt x="15430" y="10344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9" name="任意多边形: 形状 388">
                    <a:extLst>
                      <a:ext uri="{FF2B5EF4-FFF2-40B4-BE49-F238E27FC236}">
                        <a16:creationId xmlns:a16="http://schemas.microsoft.com/office/drawing/2014/main" id="{C1195831-1527-1476-6822-EE507B4671A7}"/>
                      </a:ext>
                    </a:extLst>
                  </p:cNvPr>
                  <p:cNvSpPr/>
                  <p:nvPr/>
                </p:nvSpPr>
                <p:spPr>
                  <a:xfrm>
                    <a:off x="2098686" y="2563367"/>
                    <a:ext cx="15430" cy="193833"/>
                  </a:xfrm>
                  <a:custGeom>
                    <a:avLst/>
                    <a:gdLst>
                      <a:gd name="connsiteX0" fmla="*/ 15430 w 15430"/>
                      <a:gd name="connsiteY0" fmla="*/ 193834 h 193833"/>
                      <a:gd name="connsiteX1" fmla="*/ 15430 w 15430"/>
                      <a:gd name="connsiteY1" fmla="*/ 193834 h 193833"/>
                      <a:gd name="connsiteX2" fmla="*/ 0 w 15430"/>
                      <a:gd name="connsiteY2" fmla="*/ 178403 h 193833"/>
                      <a:gd name="connsiteX3" fmla="*/ 0 w 15430"/>
                      <a:gd name="connsiteY3" fmla="*/ 15430 h 193833"/>
                      <a:gd name="connsiteX4" fmla="*/ 15430 w 15430"/>
                      <a:gd name="connsiteY4" fmla="*/ 0 h 193833"/>
                      <a:gd name="connsiteX5" fmla="*/ 15430 w 15430"/>
                      <a:gd name="connsiteY5" fmla="*/ 0 h 193833"/>
                      <a:gd name="connsiteX6" fmla="*/ 15430 w 15430"/>
                      <a:gd name="connsiteY6" fmla="*/ 193834 h 1938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430" h="193833">
                        <a:moveTo>
                          <a:pt x="15430" y="193834"/>
                        </a:moveTo>
                        <a:lnTo>
                          <a:pt x="15430" y="193834"/>
                        </a:lnTo>
                        <a:cubicBezTo>
                          <a:pt x="6858" y="193834"/>
                          <a:pt x="0" y="186880"/>
                          <a:pt x="0" y="178403"/>
                        </a:cubicBezTo>
                        <a:lnTo>
                          <a:pt x="0" y="15430"/>
                        </a:lnTo>
                        <a:cubicBezTo>
                          <a:pt x="0" y="6858"/>
                          <a:pt x="6953" y="0"/>
                          <a:pt x="15430" y="0"/>
                        </a:cubicBezTo>
                        <a:lnTo>
                          <a:pt x="15430" y="0"/>
                        </a:lnTo>
                        <a:lnTo>
                          <a:pt x="15430" y="193834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90" name="任意多边形: 形状 389">
                    <a:extLst>
                      <a:ext uri="{FF2B5EF4-FFF2-40B4-BE49-F238E27FC236}">
                        <a16:creationId xmlns:a16="http://schemas.microsoft.com/office/drawing/2014/main" id="{8239F59E-5A67-16A3-534D-21DED9F55B89}"/>
                      </a:ext>
                    </a:extLst>
                  </p:cNvPr>
                  <p:cNvSpPr/>
                  <p:nvPr/>
                </p:nvSpPr>
                <p:spPr>
                  <a:xfrm>
                    <a:off x="2098686" y="2819780"/>
                    <a:ext cx="15430" cy="193833"/>
                  </a:xfrm>
                  <a:custGeom>
                    <a:avLst/>
                    <a:gdLst>
                      <a:gd name="connsiteX0" fmla="*/ 15430 w 15430"/>
                      <a:gd name="connsiteY0" fmla="*/ 193834 h 193833"/>
                      <a:gd name="connsiteX1" fmla="*/ 15430 w 15430"/>
                      <a:gd name="connsiteY1" fmla="*/ 193834 h 193833"/>
                      <a:gd name="connsiteX2" fmla="*/ 0 w 15430"/>
                      <a:gd name="connsiteY2" fmla="*/ 178403 h 193833"/>
                      <a:gd name="connsiteX3" fmla="*/ 0 w 15430"/>
                      <a:gd name="connsiteY3" fmla="*/ 15431 h 193833"/>
                      <a:gd name="connsiteX4" fmla="*/ 15430 w 15430"/>
                      <a:gd name="connsiteY4" fmla="*/ 0 h 193833"/>
                      <a:gd name="connsiteX5" fmla="*/ 15430 w 15430"/>
                      <a:gd name="connsiteY5" fmla="*/ 0 h 193833"/>
                      <a:gd name="connsiteX6" fmla="*/ 15430 w 15430"/>
                      <a:gd name="connsiteY6" fmla="*/ 193834 h 1938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430" h="193833">
                        <a:moveTo>
                          <a:pt x="15430" y="193834"/>
                        </a:moveTo>
                        <a:lnTo>
                          <a:pt x="15430" y="193834"/>
                        </a:lnTo>
                        <a:cubicBezTo>
                          <a:pt x="6858" y="193834"/>
                          <a:pt x="0" y="186881"/>
                          <a:pt x="0" y="178403"/>
                        </a:cubicBezTo>
                        <a:lnTo>
                          <a:pt x="0" y="15431"/>
                        </a:lnTo>
                        <a:cubicBezTo>
                          <a:pt x="0" y="6858"/>
                          <a:pt x="6953" y="0"/>
                          <a:pt x="15430" y="0"/>
                        </a:cubicBezTo>
                        <a:lnTo>
                          <a:pt x="15430" y="0"/>
                        </a:lnTo>
                        <a:lnTo>
                          <a:pt x="15430" y="193834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F7015DC0-15AE-01D7-4E21-3EC25E9FD239}"/>
                    </a:ext>
                  </a:extLst>
                </p:cNvPr>
                <p:cNvSpPr/>
                <p:nvPr/>
              </p:nvSpPr>
              <p:spPr>
                <a:xfrm>
                  <a:off x="3526293" y="2629280"/>
                  <a:ext cx="15430" cy="315944"/>
                </a:xfrm>
                <a:custGeom>
                  <a:avLst/>
                  <a:gdLst>
                    <a:gd name="connsiteX0" fmla="*/ 0 w 15430"/>
                    <a:gd name="connsiteY0" fmla="*/ 315944 h 315944"/>
                    <a:gd name="connsiteX1" fmla="*/ 0 w 15430"/>
                    <a:gd name="connsiteY1" fmla="*/ 315944 h 315944"/>
                    <a:gd name="connsiteX2" fmla="*/ 0 w 15430"/>
                    <a:gd name="connsiteY2" fmla="*/ 0 h 315944"/>
                    <a:gd name="connsiteX3" fmla="*/ 0 w 15430"/>
                    <a:gd name="connsiteY3" fmla="*/ 0 h 315944"/>
                    <a:gd name="connsiteX4" fmla="*/ 15431 w 15430"/>
                    <a:gd name="connsiteY4" fmla="*/ 15431 h 315944"/>
                    <a:gd name="connsiteX5" fmla="*/ 15431 w 15430"/>
                    <a:gd name="connsiteY5" fmla="*/ 300514 h 315944"/>
                    <a:gd name="connsiteX6" fmla="*/ 0 w 15430"/>
                    <a:gd name="connsiteY6" fmla="*/ 315944 h 315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30" h="315944">
                      <a:moveTo>
                        <a:pt x="0" y="315944"/>
                      </a:moveTo>
                      <a:lnTo>
                        <a:pt x="0" y="315944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8573" y="0"/>
                        <a:pt x="15431" y="6953"/>
                        <a:pt x="15431" y="15431"/>
                      </a:cubicBezTo>
                      <a:lnTo>
                        <a:pt x="15431" y="300514"/>
                      </a:lnTo>
                      <a:cubicBezTo>
                        <a:pt x="15431" y="309086"/>
                        <a:pt x="8573" y="315944"/>
                        <a:pt x="0" y="315944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897C78FF-C220-9797-3AB8-26212FC432EA}"/>
                  </a:ext>
                </a:extLst>
              </p:cNvPr>
              <p:cNvSpPr/>
              <p:nvPr/>
            </p:nvSpPr>
            <p:spPr>
              <a:xfrm>
                <a:off x="1834498" y="-2832578"/>
                <a:ext cx="1668901" cy="3279384"/>
              </a:xfrm>
              <a:custGeom>
                <a:avLst/>
                <a:gdLst>
                  <a:gd name="connsiteX0" fmla="*/ 449072 w 2792067"/>
                  <a:gd name="connsiteY0" fmla="*/ 90015 h 5486400"/>
                  <a:gd name="connsiteX1" fmla="*/ 87281 w 2792067"/>
                  <a:gd name="connsiteY1" fmla="*/ 451806 h 5486400"/>
                  <a:gd name="connsiteX2" fmla="*/ 87281 w 2792067"/>
                  <a:gd name="connsiteY2" fmla="*/ 5051110 h 5486400"/>
                  <a:gd name="connsiteX3" fmla="*/ 449072 w 2792067"/>
                  <a:gd name="connsiteY3" fmla="*/ 5412901 h 5486400"/>
                  <a:gd name="connsiteX4" fmla="*/ 2342993 w 2792067"/>
                  <a:gd name="connsiteY4" fmla="*/ 5412901 h 5486400"/>
                  <a:gd name="connsiteX5" fmla="*/ 2704784 w 2792067"/>
                  <a:gd name="connsiteY5" fmla="*/ 5051110 h 5486400"/>
                  <a:gd name="connsiteX6" fmla="*/ 2704784 w 2792067"/>
                  <a:gd name="connsiteY6" fmla="*/ 451806 h 5486400"/>
                  <a:gd name="connsiteX7" fmla="*/ 2342993 w 2792067"/>
                  <a:gd name="connsiteY7" fmla="*/ 90015 h 5486400"/>
                  <a:gd name="connsiteX8" fmla="*/ 423508 w 2792067"/>
                  <a:gd name="connsiteY8" fmla="*/ 0 h 5486400"/>
                  <a:gd name="connsiteX9" fmla="*/ 2368559 w 2792067"/>
                  <a:gd name="connsiteY9" fmla="*/ 0 h 5486400"/>
                  <a:gd name="connsiteX10" fmla="*/ 2792067 w 2792067"/>
                  <a:gd name="connsiteY10" fmla="*/ 423508 h 5486400"/>
                  <a:gd name="connsiteX11" fmla="*/ 2792067 w 2792067"/>
                  <a:gd name="connsiteY11" fmla="*/ 5062892 h 5486400"/>
                  <a:gd name="connsiteX12" fmla="*/ 2368559 w 2792067"/>
                  <a:gd name="connsiteY12" fmla="*/ 5486400 h 5486400"/>
                  <a:gd name="connsiteX13" fmla="*/ 2333533 w 2792067"/>
                  <a:gd name="connsiteY13" fmla="*/ 5451374 h 5486400"/>
                  <a:gd name="connsiteX14" fmla="*/ 458535 w 2792067"/>
                  <a:gd name="connsiteY14" fmla="*/ 5451374 h 5486400"/>
                  <a:gd name="connsiteX15" fmla="*/ 423508 w 2792067"/>
                  <a:gd name="connsiteY15" fmla="*/ 5486400 h 5486400"/>
                  <a:gd name="connsiteX16" fmla="*/ 0 w 2792067"/>
                  <a:gd name="connsiteY16" fmla="*/ 5062892 h 5486400"/>
                  <a:gd name="connsiteX17" fmla="*/ 0 w 2792067"/>
                  <a:gd name="connsiteY17" fmla="*/ 423508 h 5486400"/>
                  <a:gd name="connsiteX18" fmla="*/ 423508 w 2792067"/>
                  <a:gd name="connsiteY18" fmla="*/ 0 h 54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92067" h="5486400">
                    <a:moveTo>
                      <a:pt x="449072" y="90015"/>
                    </a:moveTo>
                    <a:cubicBezTo>
                      <a:pt x="249260" y="90015"/>
                      <a:pt x="87281" y="251994"/>
                      <a:pt x="87281" y="451806"/>
                    </a:cubicBezTo>
                    <a:lnTo>
                      <a:pt x="87281" y="5051110"/>
                    </a:lnTo>
                    <a:cubicBezTo>
                      <a:pt x="87281" y="5250922"/>
                      <a:pt x="249260" y="5412901"/>
                      <a:pt x="449072" y="5412901"/>
                    </a:cubicBezTo>
                    <a:lnTo>
                      <a:pt x="2342993" y="5412901"/>
                    </a:lnTo>
                    <a:cubicBezTo>
                      <a:pt x="2542805" y="5412901"/>
                      <a:pt x="2704784" y="5250922"/>
                      <a:pt x="2704784" y="5051110"/>
                    </a:cubicBezTo>
                    <a:lnTo>
                      <a:pt x="2704784" y="451806"/>
                    </a:lnTo>
                    <a:cubicBezTo>
                      <a:pt x="2704784" y="251994"/>
                      <a:pt x="2542805" y="90015"/>
                      <a:pt x="2342993" y="90015"/>
                    </a:cubicBezTo>
                    <a:close/>
                    <a:moveTo>
                      <a:pt x="423508" y="0"/>
                    </a:moveTo>
                    <a:lnTo>
                      <a:pt x="2368559" y="0"/>
                    </a:lnTo>
                    <a:cubicBezTo>
                      <a:pt x="2602627" y="0"/>
                      <a:pt x="2792067" y="189628"/>
                      <a:pt x="2792067" y="423508"/>
                    </a:cubicBezTo>
                    <a:lnTo>
                      <a:pt x="2792067" y="5062892"/>
                    </a:lnTo>
                    <a:cubicBezTo>
                      <a:pt x="2792067" y="5296772"/>
                      <a:pt x="2602439" y="5486400"/>
                      <a:pt x="2368559" y="5486400"/>
                    </a:cubicBezTo>
                    <a:cubicBezTo>
                      <a:pt x="2368559" y="5467004"/>
                      <a:pt x="2352929" y="5451374"/>
                      <a:pt x="2333533" y="5451374"/>
                    </a:cubicBezTo>
                    <a:lnTo>
                      <a:pt x="458535" y="5451374"/>
                    </a:lnTo>
                    <a:cubicBezTo>
                      <a:pt x="439138" y="5451374"/>
                      <a:pt x="423508" y="5467004"/>
                      <a:pt x="423508" y="5486400"/>
                    </a:cubicBezTo>
                    <a:cubicBezTo>
                      <a:pt x="189629" y="5486400"/>
                      <a:pt x="0" y="5296772"/>
                      <a:pt x="0" y="5062892"/>
                    </a:cubicBezTo>
                    <a:lnTo>
                      <a:pt x="0" y="423508"/>
                    </a:lnTo>
                    <a:cubicBezTo>
                      <a:pt x="0" y="189628"/>
                      <a:pt x="189629" y="0"/>
                      <a:pt x="42350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48607FBC-8DCA-20EC-A4AB-C20A0EAD60AF}"/>
                  </a:ext>
                </a:extLst>
              </p:cNvPr>
              <p:cNvSpPr/>
              <p:nvPr/>
            </p:nvSpPr>
            <p:spPr>
              <a:xfrm>
                <a:off x="2087641" y="425871"/>
                <a:ext cx="1162726" cy="20935"/>
              </a:xfrm>
              <a:custGeom>
                <a:avLst/>
                <a:gdLst>
                  <a:gd name="connsiteX0" fmla="*/ 0 w 983932"/>
                  <a:gd name="connsiteY0" fmla="*/ 17717 h 17716"/>
                  <a:gd name="connsiteX1" fmla="*/ 0 w 983932"/>
                  <a:gd name="connsiteY1" fmla="*/ 17717 h 17716"/>
                  <a:gd name="connsiteX2" fmla="*/ 983932 w 983932"/>
                  <a:gd name="connsiteY2" fmla="*/ 17717 h 17716"/>
                  <a:gd name="connsiteX3" fmla="*/ 983932 w 983932"/>
                  <a:gd name="connsiteY3" fmla="*/ 17717 h 17716"/>
                  <a:gd name="connsiteX4" fmla="*/ 966216 w 983932"/>
                  <a:gd name="connsiteY4" fmla="*/ 0 h 17716"/>
                  <a:gd name="connsiteX5" fmla="*/ 17716 w 983932"/>
                  <a:gd name="connsiteY5" fmla="*/ 0 h 17716"/>
                  <a:gd name="connsiteX6" fmla="*/ 0 w 983932"/>
                  <a:gd name="connsiteY6" fmla="*/ 17717 h 1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3932" h="17716">
                    <a:moveTo>
                      <a:pt x="0" y="17717"/>
                    </a:moveTo>
                    <a:lnTo>
                      <a:pt x="0" y="17717"/>
                    </a:lnTo>
                    <a:lnTo>
                      <a:pt x="983932" y="17717"/>
                    </a:lnTo>
                    <a:lnTo>
                      <a:pt x="983932" y="17717"/>
                    </a:lnTo>
                    <a:cubicBezTo>
                      <a:pt x="983932" y="7906"/>
                      <a:pt x="976027" y="0"/>
                      <a:pt x="966216" y="0"/>
                    </a:cubicBezTo>
                    <a:lnTo>
                      <a:pt x="17716" y="0"/>
                    </a:lnTo>
                    <a:cubicBezTo>
                      <a:pt x="7906" y="0"/>
                      <a:pt x="0" y="7906"/>
                      <a:pt x="0" y="1771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73" name="图形 34">
                <a:extLst>
                  <a:ext uri="{FF2B5EF4-FFF2-40B4-BE49-F238E27FC236}">
                    <a16:creationId xmlns:a16="http://schemas.microsoft.com/office/drawing/2014/main" id="{79E79906-2507-5041-B4DF-E85CC01F37F2}"/>
                  </a:ext>
                </a:extLst>
              </p:cNvPr>
              <p:cNvGrpSpPr/>
              <p:nvPr/>
            </p:nvGrpSpPr>
            <p:grpSpPr>
              <a:xfrm>
                <a:off x="1852394" y="-2746471"/>
                <a:ext cx="1633106" cy="3107170"/>
                <a:chOff x="2129261" y="2065685"/>
                <a:chExt cx="1381982" cy="2629377"/>
              </a:xfrm>
              <a:solidFill>
                <a:srgbClr val="4E4E4E"/>
              </a:solidFill>
            </p:grpSpPr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27BD363C-D8A1-E5AB-3878-C71F768AB998}"/>
                    </a:ext>
                  </a:extLst>
                </p:cNvPr>
                <p:cNvSpPr/>
                <p:nvPr/>
              </p:nvSpPr>
              <p:spPr>
                <a:xfrm>
                  <a:off x="2129261" y="2065686"/>
                  <a:ext cx="80295" cy="2629376"/>
                </a:xfrm>
                <a:custGeom>
                  <a:avLst/>
                  <a:gdLst>
                    <a:gd name="connsiteX0" fmla="*/ 57817 w 80295"/>
                    <a:gd name="connsiteY0" fmla="*/ 2598896 h 2629376"/>
                    <a:gd name="connsiteX1" fmla="*/ 14859 w 80295"/>
                    <a:gd name="connsiteY1" fmla="*/ 2488025 h 2629376"/>
                    <a:gd name="connsiteX2" fmla="*/ 14859 w 80295"/>
                    <a:gd name="connsiteY2" fmla="*/ 141351 h 2629376"/>
                    <a:gd name="connsiteX3" fmla="*/ 57817 w 80295"/>
                    <a:gd name="connsiteY3" fmla="*/ 30480 h 2629376"/>
                    <a:gd name="connsiteX4" fmla="*/ 80296 w 80295"/>
                    <a:gd name="connsiteY4" fmla="*/ 0 h 2629376"/>
                    <a:gd name="connsiteX5" fmla="*/ 0 w 80295"/>
                    <a:gd name="connsiteY5" fmla="*/ 141351 h 2629376"/>
                    <a:gd name="connsiteX6" fmla="*/ 0 w 80295"/>
                    <a:gd name="connsiteY6" fmla="*/ 2488025 h 2629376"/>
                    <a:gd name="connsiteX7" fmla="*/ 80296 w 80295"/>
                    <a:gd name="connsiteY7" fmla="*/ 2629377 h 2629376"/>
                    <a:gd name="connsiteX8" fmla="*/ 57817 w 80295"/>
                    <a:gd name="connsiteY8" fmla="*/ 2598896 h 2629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" h="2629376">
                      <a:moveTo>
                        <a:pt x="57817" y="2598896"/>
                      </a:moveTo>
                      <a:cubicBezTo>
                        <a:pt x="31147" y="2569655"/>
                        <a:pt x="14859" y="2530697"/>
                        <a:pt x="14859" y="2488025"/>
                      </a:cubicBezTo>
                      <a:lnTo>
                        <a:pt x="14859" y="141351"/>
                      </a:lnTo>
                      <a:cubicBezTo>
                        <a:pt x="14859" y="98584"/>
                        <a:pt x="31147" y="59722"/>
                        <a:pt x="57817" y="30480"/>
                      </a:cubicBezTo>
                      <a:cubicBezTo>
                        <a:pt x="64389" y="19622"/>
                        <a:pt x="71914" y="9430"/>
                        <a:pt x="80296" y="0"/>
                      </a:cubicBezTo>
                      <a:cubicBezTo>
                        <a:pt x="32195" y="28766"/>
                        <a:pt x="0" y="81344"/>
                        <a:pt x="0" y="141351"/>
                      </a:cubicBezTo>
                      <a:lnTo>
                        <a:pt x="0" y="2488025"/>
                      </a:lnTo>
                      <a:cubicBezTo>
                        <a:pt x="0" y="2548128"/>
                        <a:pt x="32195" y="2600706"/>
                        <a:pt x="80296" y="2629377"/>
                      </a:cubicBezTo>
                      <a:cubicBezTo>
                        <a:pt x="71914" y="2619947"/>
                        <a:pt x="64389" y="2609755"/>
                        <a:pt x="57817" y="2598896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75525562-E890-7005-8E1A-FBBC7B40C78F}"/>
                    </a:ext>
                  </a:extLst>
                </p:cNvPr>
                <p:cNvSpPr/>
                <p:nvPr/>
              </p:nvSpPr>
              <p:spPr>
                <a:xfrm>
                  <a:off x="3430948" y="2065685"/>
                  <a:ext cx="80295" cy="2629376"/>
                </a:xfrm>
                <a:custGeom>
                  <a:avLst/>
                  <a:gdLst>
                    <a:gd name="connsiteX0" fmla="*/ 22479 w 80295"/>
                    <a:gd name="connsiteY0" fmla="*/ 30480 h 2629376"/>
                    <a:gd name="connsiteX1" fmla="*/ 65437 w 80295"/>
                    <a:gd name="connsiteY1" fmla="*/ 141351 h 2629376"/>
                    <a:gd name="connsiteX2" fmla="*/ 65437 w 80295"/>
                    <a:gd name="connsiteY2" fmla="*/ 2488025 h 2629376"/>
                    <a:gd name="connsiteX3" fmla="*/ 22479 w 80295"/>
                    <a:gd name="connsiteY3" fmla="*/ 2598896 h 2629376"/>
                    <a:gd name="connsiteX4" fmla="*/ 0 w 80295"/>
                    <a:gd name="connsiteY4" fmla="*/ 2629377 h 2629376"/>
                    <a:gd name="connsiteX5" fmla="*/ 80296 w 80295"/>
                    <a:gd name="connsiteY5" fmla="*/ 2488025 h 2629376"/>
                    <a:gd name="connsiteX6" fmla="*/ 80296 w 80295"/>
                    <a:gd name="connsiteY6" fmla="*/ 141351 h 2629376"/>
                    <a:gd name="connsiteX7" fmla="*/ 0 w 80295"/>
                    <a:gd name="connsiteY7" fmla="*/ 0 h 2629376"/>
                    <a:gd name="connsiteX8" fmla="*/ 22479 w 80295"/>
                    <a:gd name="connsiteY8" fmla="*/ 30480 h 2629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" h="2629376">
                      <a:moveTo>
                        <a:pt x="22479" y="30480"/>
                      </a:moveTo>
                      <a:cubicBezTo>
                        <a:pt x="49149" y="59722"/>
                        <a:pt x="65437" y="98679"/>
                        <a:pt x="65437" y="141351"/>
                      </a:cubicBezTo>
                      <a:lnTo>
                        <a:pt x="65437" y="2488025"/>
                      </a:lnTo>
                      <a:cubicBezTo>
                        <a:pt x="65437" y="2530793"/>
                        <a:pt x="49149" y="2569655"/>
                        <a:pt x="22479" y="2598896"/>
                      </a:cubicBezTo>
                      <a:cubicBezTo>
                        <a:pt x="15907" y="2609755"/>
                        <a:pt x="8382" y="2619947"/>
                        <a:pt x="0" y="2629377"/>
                      </a:cubicBezTo>
                      <a:cubicBezTo>
                        <a:pt x="48101" y="2600611"/>
                        <a:pt x="80296" y="2548033"/>
                        <a:pt x="80296" y="2488025"/>
                      </a:cubicBezTo>
                      <a:lnTo>
                        <a:pt x="80296" y="141351"/>
                      </a:lnTo>
                      <a:cubicBezTo>
                        <a:pt x="80296" y="81248"/>
                        <a:pt x="48101" y="28670"/>
                        <a:pt x="0" y="0"/>
                      </a:cubicBezTo>
                      <a:cubicBezTo>
                        <a:pt x="8382" y="9430"/>
                        <a:pt x="15907" y="19622"/>
                        <a:pt x="22479" y="30480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0A0E293A-F413-8866-47F5-C86508655194}"/>
                  </a:ext>
                </a:extLst>
              </p:cNvPr>
              <p:cNvSpPr/>
              <p:nvPr/>
            </p:nvSpPr>
            <p:spPr>
              <a:xfrm>
                <a:off x="2547214" y="-2731612"/>
                <a:ext cx="243351" cy="31741"/>
              </a:xfrm>
              <a:custGeom>
                <a:avLst/>
                <a:gdLst>
                  <a:gd name="connsiteX0" fmla="*/ 192500 w 205931"/>
                  <a:gd name="connsiteY0" fmla="*/ 26860 h 26860"/>
                  <a:gd name="connsiteX1" fmla="*/ 13430 w 205931"/>
                  <a:gd name="connsiteY1" fmla="*/ 26860 h 26860"/>
                  <a:gd name="connsiteX2" fmla="*/ 0 w 205931"/>
                  <a:gd name="connsiteY2" fmla="*/ 13430 h 26860"/>
                  <a:gd name="connsiteX3" fmla="*/ 0 w 205931"/>
                  <a:gd name="connsiteY3" fmla="*/ 13430 h 26860"/>
                  <a:gd name="connsiteX4" fmla="*/ 13430 w 205931"/>
                  <a:gd name="connsiteY4" fmla="*/ 0 h 26860"/>
                  <a:gd name="connsiteX5" fmla="*/ 192500 w 205931"/>
                  <a:gd name="connsiteY5" fmla="*/ 0 h 26860"/>
                  <a:gd name="connsiteX6" fmla="*/ 205931 w 205931"/>
                  <a:gd name="connsiteY6" fmla="*/ 13430 h 26860"/>
                  <a:gd name="connsiteX7" fmla="*/ 205931 w 205931"/>
                  <a:gd name="connsiteY7" fmla="*/ 13430 h 26860"/>
                  <a:gd name="connsiteX8" fmla="*/ 192500 w 205931"/>
                  <a:gd name="connsiteY8" fmla="*/ 26860 h 2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931" h="26860">
                    <a:moveTo>
                      <a:pt x="192500" y="26860"/>
                    </a:moveTo>
                    <a:lnTo>
                      <a:pt x="13430" y="26860"/>
                    </a:lnTo>
                    <a:cubicBezTo>
                      <a:pt x="6001" y="26860"/>
                      <a:pt x="0" y="20860"/>
                      <a:pt x="0" y="13430"/>
                    </a:cubicBezTo>
                    <a:lnTo>
                      <a:pt x="0" y="13430"/>
                    </a:lnTo>
                    <a:cubicBezTo>
                      <a:pt x="0" y="6001"/>
                      <a:pt x="6001" y="0"/>
                      <a:pt x="13430" y="0"/>
                    </a:cubicBezTo>
                    <a:lnTo>
                      <a:pt x="192500" y="0"/>
                    </a:lnTo>
                    <a:cubicBezTo>
                      <a:pt x="199930" y="0"/>
                      <a:pt x="205931" y="6001"/>
                      <a:pt x="205931" y="13430"/>
                    </a:cubicBezTo>
                    <a:lnTo>
                      <a:pt x="205931" y="13430"/>
                    </a:lnTo>
                    <a:cubicBezTo>
                      <a:pt x="206026" y="20860"/>
                      <a:pt x="200025" y="26860"/>
                      <a:pt x="192500" y="2686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75" name="图形 34">
                <a:extLst>
                  <a:ext uri="{FF2B5EF4-FFF2-40B4-BE49-F238E27FC236}">
                    <a16:creationId xmlns:a16="http://schemas.microsoft.com/office/drawing/2014/main" id="{6DCF1B23-7DF6-4971-8FBC-8822DD0740E9}"/>
                  </a:ext>
                </a:extLst>
              </p:cNvPr>
              <p:cNvGrpSpPr/>
              <p:nvPr/>
            </p:nvGrpSpPr>
            <p:grpSpPr>
              <a:xfrm>
                <a:off x="2830299" y="-2749397"/>
                <a:ext cx="67084" cy="67084"/>
                <a:chOff x="2956793" y="2063209"/>
                <a:chExt cx="56768" cy="56768"/>
              </a:xfrm>
              <a:solidFill>
                <a:srgbClr val="202020"/>
              </a:solidFill>
            </p:grpSpPr>
            <p:sp>
              <p:nvSpPr>
                <p:cNvPr id="382" name="任意多边形: 形状 381">
                  <a:extLst>
                    <a:ext uri="{FF2B5EF4-FFF2-40B4-BE49-F238E27FC236}">
                      <a16:creationId xmlns:a16="http://schemas.microsoft.com/office/drawing/2014/main" id="{CFCA44A7-C597-1193-00F7-83D61C48CCE8}"/>
                    </a:ext>
                  </a:extLst>
                </p:cNvPr>
                <p:cNvSpPr/>
                <p:nvPr/>
              </p:nvSpPr>
              <p:spPr>
                <a:xfrm>
                  <a:off x="2956793" y="2063209"/>
                  <a:ext cx="56768" cy="56768"/>
                </a:xfrm>
                <a:custGeom>
                  <a:avLst/>
                  <a:gdLst>
                    <a:gd name="connsiteX0" fmla="*/ 56769 w 56768"/>
                    <a:gd name="connsiteY0" fmla="*/ 28384 h 56768"/>
                    <a:gd name="connsiteX1" fmla="*/ 28384 w 56768"/>
                    <a:gd name="connsiteY1" fmla="*/ 56769 h 56768"/>
                    <a:gd name="connsiteX2" fmla="*/ 0 w 56768"/>
                    <a:gd name="connsiteY2" fmla="*/ 28384 h 56768"/>
                    <a:gd name="connsiteX3" fmla="*/ 28384 w 56768"/>
                    <a:gd name="connsiteY3" fmla="*/ 0 h 56768"/>
                    <a:gd name="connsiteX4" fmla="*/ 56769 w 56768"/>
                    <a:gd name="connsiteY4" fmla="*/ 28384 h 56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68" h="56768">
                      <a:moveTo>
                        <a:pt x="56769" y="28384"/>
                      </a:moveTo>
                      <a:cubicBezTo>
                        <a:pt x="56769" y="44101"/>
                        <a:pt x="44101" y="56769"/>
                        <a:pt x="28384" y="56769"/>
                      </a:cubicBezTo>
                      <a:cubicBezTo>
                        <a:pt x="12668" y="56769"/>
                        <a:pt x="0" y="44101"/>
                        <a:pt x="0" y="28384"/>
                      </a:cubicBezTo>
                      <a:cubicBezTo>
                        <a:pt x="0" y="12668"/>
                        <a:pt x="12668" y="0"/>
                        <a:pt x="28384" y="0"/>
                      </a:cubicBezTo>
                      <a:cubicBezTo>
                        <a:pt x="44101" y="95"/>
                        <a:pt x="56769" y="12764"/>
                        <a:pt x="56769" y="28384"/>
                      </a:cubicBezTo>
                      <a:close/>
                    </a:path>
                  </a:pathLst>
                </a:custGeom>
                <a:solidFill>
                  <a:srgbClr val="20202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pic>
              <p:nvPicPr>
                <p:cNvPr id="383" name="图片 382">
                  <a:extLst>
                    <a:ext uri="{FF2B5EF4-FFF2-40B4-BE49-F238E27FC236}">
                      <a16:creationId xmlns:a16="http://schemas.microsoft.com/office/drawing/2014/main" id="{EAFBE927-41B6-45B3-2CB3-24AF06AA0F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966356" y="2073302"/>
                  <a:ext cx="36575" cy="36576"/>
                </a:xfrm>
                <a:custGeom>
                  <a:avLst/>
                  <a:gdLst>
                    <a:gd name="connsiteX0" fmla="*/ 122 w 36575"/>
                    <a:gd name="connsiteY0" fmla="*/ 32 h 36576"/>
                    <a:gd name="connsiteX1" fmla="*/ 36698 w 36575"/>
                    <a:gd name="connsiteY1" fmla="*/ 32 h 36576"/>
                    <a:gd name="connsiteX2" fmla="*/ 36698 w 36575"/>
                    <a:gd name="connsiteY2" fmla="*/ 36608 h 36576"/>
                    <a:gd name="connsiteX3" fmla="*/ 122 w 36575"/>
                    <a:gd name="connsiteY3" fmla="*/ 36608 h 36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575" h="36576">
                      <a:moveTo>
                        <a:pt x="122" y="32"/>
                      </a:moveTo>
                      <a:lnTo>
                        <a:pt x="36698" y="32"/>
                      </a:lnTo>
                      <a:lnTo>
                        <a:pt x="36698" y="36608"/>
                      </a:lnTo>
                      <a:lnTo>
                        <a:pt x="122" y="36608"/>
                      </a:lnTo>
                      <a:close/>
                    </a:path>
                  </a:pathLst>
                </a:custGeom>
              </p:spPr>
            </p:pic>
          </p:grpSp>
          <p:grpSp>
            <p:nvGrpSpPr>
              <p:cNvPr id="376" name="图形 34">
                <a:extLst>
                  <a:ext uri="{FF2B5EF4-FFF2-40B4-BE49-F238E27FC236}">
                    <a16:creationId xmlns:a16="http://schemas.microsoft.com/office/drawing/2014/main" id="{44352D74-2228-6D89-9167-A393674467EE}"/>
                  </a:ext>
                </a:extLst>
              </p:cNvPr>
              <p:cNvGrpSpPr/>
              <p:nvPr/>
            </p:nvGrpSpPr>
            <p:grpSpPr>
              <a:xfrm>
                <a:off x="2454806" y="-2737579"/>
                <a:ext cx="43447" cy="43447"/>
                <a:chOff x="2639039" y="2073210"/>
                <a:chExt cx="36766" cy="36766"/>
              </a:xfrm>
              <a:solidFill>
                <a:srgbClr val="202020"/>
              </a:solidFill>
            </p:grpSpPr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E50B8B44-6FCF-640B-ECDF-235CED6C8A7D}"/>
                    </a:ext>
                  </a:extLst>
                </p:cNvPr>
                <p:cNvSpPr/>
                <p:nvPr/>
              </p:nvSpPr>
              <p:spPr>
                <a:xfrm>
                  <a:off x="2639039" y="2073210"/>
                  <a:ext cx="36766" cy="36766"/>
                </a:xfrm>
                <a:custGeom>
                  <a:avLst/>
                  <a:gdLst>
                    <a:gd name="connsiteX0" fmla="*/ 36767 w 36766"/>
                    <a:gd name="connsiteY0" fmla="*/ 18383 h 36766"/>
                    <a:gd name="connsiteX1" fmla="*/ 18383 w 36766"/>
                    <a:gd name="connsiteY1" fmla="*/ 36767 h 36766"/>
                    <a:gd name="connsiteX2" fmla="*/ 0 w 36766"/>
                    <a:gd name="connsiteY2" fmla="*/ 18383 h 36766"/>
                    <a:gd name="connsiteX3" fmla="*/ 18383 w 36766"/>
                    <a:gd name="connsiteY3" fmla="*/ 0 h 36766"/>
                    <a:gd name="connsiteX4" fmla="*/ 36767 w 36766"/>
                    <a:gd name="connsiteY4" fmla="*/ 18383 h 36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766" h="36766">
                      <a:moveTo>
                        <a:pt x="36767" y="18383"/>
                      </a:moveTo>
                      <a:cubicBezTo>
                        <a:pt x="36767" y="28575"/>
                        <a:pt x="28575" y="36767"/>
                        <a:pt x="18383" y="36767"/>
                      </a:cubicBezTo>
                      <a:cubicBezTo>
                        <a:pt x="8192" y="36767"/>
                        <a:pt x="0" y="28575"/>
                        <a:pt x="0" y="18383"/>
                      </a:cubicBezTo>
                      <a:cubicBezTo>
                        <a:pt x="0" y="8192"/>
                        <a:pt x="8192" y="0"/>
                        <a:pt x="18383" y="0"/>
                      </a:cubicBezTo>
                      <a:cubicBezTo>
                        <a:pt x="28575" y="0"/>
                        <a:pt x="36767" y="8287"/>
                        <a:pt x="36767" y="18383"/>
                      </a:cubicBezTo>
                      <a:close/>
                    </a:path>
                  </a:pathLst>
                </a:custGeom>
                <a:solidFill>
                  <a:srgbClr val="20202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pic>
              <p:nvPicPr>
                <p:cNvPr id="381" name="图片 380">
                  <a:extLst>
                    <a:ext uri="{FF2B5EF4-FFF2-40B4-BE49-F238E27FC236}">
                      <a16:creationId xmlns:a16="http://schemas.microsoft.com/office/drawing/2014/main" id="{F0428E2D-222C-6382-08BA-A44BC7872B1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644029" y="2080160"/>
                  <a:ext cx="25146" cy="22860"/>
                </a:xfrm>
                <a:custGeom>
                  <a:avLst/>
                  <a:gdLst>
                    <a:gd name="connsiteX0" fmla="*/ 90 w 25146"/>
                    <a:gd name="connsiteY0" fmla="*/ 35 h 22860"/>
                    <a:gd name="connsiteX1" fmla="*/ 25236 w 25146"/>
                    <a:gd name="connsiteY1" fmla="*/ 35 h 22860"/>
                    <a:gd name="connsiteX2" fmla="*/ 25236 w 25146"/>
                    <a:gd name="connsiteY2" fmla="*/ 22895 h 22860"/>
                    <a:gd name="connsiteX3" fmla="*/ 90 w 25146"/>
                    <a:gd name="connsiteY3" fmla="*/ 22895 h 22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146" h="22860">
                      <a:moveTo>
                        <a:pt x="90" y="35"/>
                      </a:moveTo>
                      <a:lnTo>
                        <a:pt x="25236" y="35"/>
                      </a:lnTo>
                      <a:lnTo>
                        <a:pt x="25236" y="22895"/>
                      </a:lnTo>
                      <a:lnTo>
                        <a:pt x="90" y="22895"/>
                      </a:lnTo>
                      <a:close/>
                    </a:path>
                  </a:pathLst>
                </a:custGeom>
                <a:noFill/>
              </p:spPr>
            </p:pic>
          </p:grpSp>
          <p:grpSp>
            <p:nvGrpSpPr>
              <p:cNvPr id="377" name="图形 34">
                <a:extLst>
                  <a:ext uri="{FF2B5EF4-FFF2-40B4-BE49-F238E27FC236}">
                    <a16:creationId xmlns:a16="http://schemas.microsoft.com/office/drawing/2014/main" id="{89011699-C297-8CE8-9E0B-438D81F01968}"/>
                  </a:ext>
                </a:extLst>
              </p:cNvPr>
              <p:cNvGrpSpPr/>
              <p:nvPr/>
            </p:nvGrpSpPr>
            <p:grpSpPr>
              <a:xfrm>
                <a:off x="2388171" y="-2737579"/>
                <a:ext cx="43447" cy="43447"/>
                <a:chOff x="2582651" y="2073210"/>
                <a:chExt cx="36766" cy="36766"/>
              </a:xfrm>
              <a:solidFill>
                <a:srgbClr val="202020"/>
              </a:solidFill>
            </p:grpSpPr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2F63C311-5FC5-CC1D-6D9E-9DEA838D3A27}"/>
                    </a:ext>
                  </a:extLst>
                </p:cNvPr>
                <p:cNvSpPr/>
                <p:nvPr/>
              </p:nvSpPr>
              <p:spPr>
                <a:xfrm>
                  <a:off x="2582651" y="2073210"/>
                  <a:ext cx="36766" cy="36766"/>
                </a:xfrm>
                <a:custGeom>
                  <a:avLst/>
                  <a:gdLst>
                    <a:gd name="connsiteX0" fmla="*/ 36767 w 36766"/>
                    <a:gd name="connsiteY0" fmla="*/ 18383 h 36766"/>
                    <a:gd name="connsiteX1" fmla="*/ 18383 w 36766"/>
                    <a:gd name="connsiteY1" fmla="*/ 36767 h 36766"/>
                    <a:gd name="connsiteX2" fmla="*/ 0 w 36766"/>
                    <a:gd name="connsiteY2" fmla="*/ 18383 h 36766"/>
                    <a:gd name="connsiteX3" fmla="*/ 18383 w 36766"/>
                    <a:gd name="connsiteY3" fmla="*/ 0 h 36766"/>
                    <a:gd name="connsiteX4" fmla="*/ 36767 w 36766"/>
                    <a:gd name="connsiteY4" fmla="*/ 18383 h 36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766" h="36766">
                      <a:moveTo>
                        <a:pt x="36767" y="18383"/>
                      </a:moveTo>
                      <a:cubicBezTo>
                        <a:pt x="36767" y="28575"/>
                        <a:pt x="28575" y="36767"/>
                        <a:pt x="18383" y="36767"/>
                      </a:cubicBezTo>
                      <a:cubicBezTo>
                        <a:pt x="8192" y="36767"/>
                        <a:pt x="0" y="28575"/>
                        <a:pt x="0" y="18383"/>
                      </a:cubicBezTo>
                      <a:cubicBezTo>
                        <a:pt x="0" y="8192"/>
                        <a:pt x="8192" y="0"/>
                        <a:pt x="18383" y="0"/>
                      </a:cubicBezTo>
                      <a:cubicBezTo>
                        <a:pt x="28575" y="0"/>
                        <a:pt x="36767" y="8287"/>
                        <a:pt x="36767" y="18383"/>
                      </a:cubicBezTo>
                      <a:close/>
                    </a:path>
                  </a:pathLst>
                </a:custGeom>
                <a:solidFill>
                  <a:srgbClr val="20202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pic>
              <p:nvPicPr>
                <p:cNvPr id="379" name="图片 378">
                  <a:extLst>
                    <a:ext uri="{FF2B5EF4-FFF2-40B4-BE49-F238E27FC236}">
                      <a16:creationId xmlns:a16="http://schemas.microsoft.com/office/drawing/2014/main" id="{D5EA2BAE-6AF5-B7C1-078F-027D6B5E7CF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589165" y="2080160"/>
                  <a:ext cx="25146" cy="22860"/>
                </a:xfrm>
                <a:custGeom>
                  <a:avLst/>
                  <a:gdLst>
                    <a:gd name="connsiteX0" fmla="*/ 85 w 25146"/>
                    <a:gd name="connsiteY0" fmla="*/ 35 h 22860"/>
                    <a:gd name="connsiteX1" fmla="*/ 25231 w 25146"/>
                    <a:gd name="connsiteY1" fmla="*/ 35 h 22860"/>
                    <a:gd name="connsiteX2" fmla="*/ 25231 w 25146"/>
                    <a:gd name="connsiteY2" fmla="*/ 22895 h 22860"/>
                    <a:gd name="connsiteX3" fmla="*/ 85 w 25146"/>
                    <a:gd name="connsiteY3" fmla="*/ 22895 h 22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146" h="22860">
                      <a:moveTo>
                        <a:pt x="85" y="35"/>
                      </a:moveTo>
                      <a:lnTo>
                        <a:pt x="25231" y="35"/>
                      </a:lnTo>
                      <a:lnTo>
                        <a:pt x="25231" y="22895"/>
                      </a:lnTo>
                      <a:lnTo>
                        <a:pt x="85" y="22895"/>
                      </a:lnTo>
                      <a:close/>
                    </a:path>
                  </a:pathLst>
                </a:custGeom>
              </p:spPr>
            </p:pic>
          </p:grpSp>
        </p:grpSp>
        <p:sp>
          <p:nvSpPr>
            <p:cNvPr id="330" name="ï$ḷîďe">
              <a:extLst>
                <a:ext uri="{FF2B5EF4-FFF2-40B4-BE49-F238E27FC236}">
                  <a16:creationId xmlns:a16="http://schemas.microsoft.com/office/drawing/2014/main" id="{4787A78F-28E0-2511-7964-48154817B014}"/>
                </a:ext>
              </a:extLst>
            </p:cNvPr>
            <p:cNvSpPr/>
            <p:nvPr/>
          </p:nvSpPr>
          <p:spPr bwMode="auto">
            <a:xfrm>
              <a:off x="4609036" y="4483941"/>
              <a:ext cx="67396" cy="74617"/>
            </a:xfrm>
            <a:custGeom>
              <a:avLst/>
              <a:gdLst>
                <a:gd name="T0" fmla="*/ 0 w 56"/>
                <a:gd name="T1" fmla="*/ 62 h 62"/>
                <a:gd name="T2" fmla="*/ 0 w 56"/>
                <a:gd name="T3" fmla="*/ 0 h 62"/>
                <a:gd name="T4" fmla="*/ 56 w 56"/>
                <a:gd name="T5" fmla="*/ 32 h 62"/>
                <a:gd name="T6" fmla="*/ 0 w 56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2">
                  <a:moveTo>
                    <a:pt x="0" y="62"/>
                  </a:moveTo>
                  <a:lnTo>
                    <a:pt x="0" y="0"/>
                  </a:lnTo>
                  <a:lnTo>
                    <a:pt x="56" y="3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14" name="组合 413">
              <a:extLst>
                <a:ext uri="{FF2B5EF4-FFF2-40B4-BE49-F238E27FC236}">
                  <a16:creationId xmlns:a16="http://schemas.microsoft.com/office/drawing/2014/main" id="{8C632AC4-5DAB-CAFA-B242-6F4F2E01C03D}"/>
                </a:ext>
              </a:extLst>
            </p:cNvPr>
            <p:cNvGrpSpPr/>
            <p:nvPr/>
          </p:nvGrpSpPr>
          <p:grpSpPr>
            <a:xfrm>
              <a:off x="5455463" y="3649923"/>
              <a:ext cx="572861" cy="574065"/>
              <a:chOff x="5588305" y="3866573"/>
              <a:chExt cx="323084" cy="323763"/>
            </a:xfrm>
          </p:grpSpPr>
          <p:sp>
            <p:nvSpPr>
              <p:cNvPr id="331" name="íšḻîḋê">
                <a:extLst>
                  <a:ext uri="{FF2B5EF4-FFF2-40B4-BE49-F238E27FC236}">
                    <a16:creationId xmlns:a16="http://schemas.microsoft.com/office/drawing/2014/main" id="{619F0DDC-26A6-3569-3640-D0EDE7FAC2AA}"/>
                  </a:ext>
                </a:extLst>
              </p:cNvPr>
              <p:cNvSpPr/>
              <p:nvPr/>
            </p:nvSpPr>
            <p:spPr bwMode="auto">
              <a:xfrm>
                <a:off x="5588305" y="3866573"/>
                <a:ext cx="323084" cy="323763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" name="ïśḻiḍe">
                <a:extLst>
                  <a:ext uri="{FF2B5EF4-FFF2-40B4-BE49-F238E27FC236}">
                    <a16:creationId xmlns:a16="http://schemas.microsoft.com/office/drawing/2014/main" id="{970C2A11-EE9C-9A31-61EA-7BE2145185B3}"/>
                  </a:ext>
                </a:extLst>
              </p:cNvPr>
              <p:cNvSpPr/>
              <p:nvPr/>
            </p:nvSpPr>
            <p:spPr bwMode="auto">
              <a:xfrm>
                <a:off x="5704371" y="3960920"/>
                <a:ext cx="120817" cy="134392"/>
              </a:xfrm>
              <a:custGeom>
                <a:avLst/>
                <a:gdLst>
                  <a:gd name="T0" fmla="*/ 0 w 178"/>
                  <a:gd name="T1" fmla="*/ 198 h 198"/>
                  <a:gd name="T2" fmla="*/ 0 w 178"/>
                  <a:gd name="T3" fmla="*/ 0 h 198"/>
                  <a:gd name="T4" fmla="*/ 178 w 178"/>
                  <a:gd name="T5" fmla="*/ 99 h 198"/>
                  <a:gd name="T6" fmla="*/ 0 w 178"/>
                  <a:gd name="T7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98">
                    <a:moveTo>
                      <a:pt x="0" y="198"/>
                    </a:moveTo>
                    <a:lnTo>
                      <a:pt x="0" y="0"/>
                    </a:lnTo>
                    <a:lnTo>
                      <a:pt x="178" y="99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33" name="isľïďè">
              <a:extLst>
                <a:ext uri="{FF2B5EF4-FFF2-40B4-BE49-F238E27FC236}">
                  <a16:creationId xmlns:a16="http://schemas.microsoft.com/office/drawing/2014/main" id="{3DD1BB43-2ACE-C7AA-9717-1EE8D49AB26F}"/>
                </a:ext>
              </a:extLst>
            </p:cNvPr>
            <p:cNvSpPr/>
            <p:nvPr/>
          </p:nvSpPr>
          <p:spPr bwMode="auto">
            <a:xfrm>
              <a:off x="4747436" y="4522453"/>
              <a:ext cx="515092" cy="0"/>
            </a:xfrm>
            <a:prstGeom prst="line">
              <a:avLst/>
            </a:prstGeom>
            <a:noFill/>
            <a:ln w="25400" cap="rnd">
              <a:solidFill>
                <a:schemeClr val="accent2">
                  <a:lumMod val="40000"/>
                  <a:lumOff val="6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" name="îṥlîḑe">
              <a:extLst>
                <a:ext uri="{FF2B5EF4-FFF2-40B4-BE49-F238E27FC236}">
                  <a16:creationId xmlns:a16="http://schemas.microsoft.com/office/drawing/2014/main" id="{9E21EE54-E650-6E51-A253-2A3E8BF89130}"/>
                </a:ext>
              </a:extLst>
            </p:cNvPr>
            <p:cNvSpPr/>
            <p:nvPr/>
          </p:nvSpPr>
          <p:spPr bwMode="auto">
            <a:xfrm flipH="1">
              <a:off x="5262529" y="4522453"/>
              <a:ext cx="1556394" cy="0"/>
            </a:xfrm>
            <a:prstGeom prst="line">
              <a:avLst/>
            </a:prstGeom>
            <a:noFill/>
            <a:ln w="25400" cap="rnd">
              <a:solidFill>
                <a:schemeClr val="tx1">
                  <a:alpha val="3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" name="ïšlíḋé">
              <a:extLst>
                <a:ext uri="{FF2B5EF4-FFF2-40B4-BE49-F238E27FC236}">
                  <a16:creationId xmlns:a16="http://schemas.microsoft.com/office/drawing/2014/main" id="{D0C3B949-C141-E119-E518-4F44EDA93C46}"/>
                </a:ext>
              </a:extLst>
            </p:cNvPr>
            <p:cNvSpPr/>
            <p:nvPr/>
          </p:nvSpPr>
          <p:spPr bwMode="auto">
            <a:xfrm>
              <a:off x="4513626" y="3381885"/>
              <a:ext cx="94205" cy="94205"/>
            </a:xfrm>
            <a:custGeom>
              <a:avLst/>
              <a:gdLst>
                <a:gd name="T0" fmla="*/ 0 w 163"/>
                <a:gd name="T1" fmla="*/ 163 h 163"/>
                <a:gd name="T2" fmla="*/ 0 w 163"/>
                <a:gd name="T3" fmla="*/ 0 h 163"/>
                <a:gd name="T4" fmla="*/ 163 w 163"/>
                <a:gd name="T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163">
                  <a:moveTo>
                    <a:pt x="0" y="163"/>
                  </a:moveTo>
                  <a:lnTo>
                    <a:pt x="0" y="0"/>
                  </a:lnTo>
                  <a:lnTo>
                    <a:pt x="163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" name="îṧlïďê">
              <a:extLst>
                <a:ext uri="{FF2B5EF4-FFF2-40B4-BE49-F238E27FC236}">
                  <a16:creationId xmlns:a16="http://schemas.microsoft.com/office/drawing/2014/main" id="{E572F063-78A3-1280-9BCA-EF1272DC38E4}"/>
                </a:ext>
              </a:extLst>
            </p:cNvPr>
            <p:cNvSpPr/>
            <p:nvPr/>
          </p:nvSpPr>
          <p:spPr bwMode="auto">
            <a:xfrm>
              <a:off x="4513626" y="4337516"/>
              <a:ext cx="94205" cy="94781"/>
            </a:xfrm>
            <a:custGeom>
              <a:avLst/>
              <a:gdLst>
                <a:gd name="T0" fmla="*/ 163 w 163"/>
                <a:gd name="T1" fmla="*/ 164 h 164"/>
                <a:gd name="T2" fmla="*/ 0 w 163"/>
                <a:gd name="T3" fmla="*/ 164 h 164"/>
                <a:gd name="T4" fmla="*/ 0 w 163"/>
                <a:gd name="T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164">
                  <a:moveTo>
                    <a:pt x="163" y="164"/>
                  </a:moveTo>
                  <a:lnTo>
                    <a:pt x="0" y="164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" name="ïşḻíďè">
              <a:extLst>
                <a:ext uri="{FF2B5EF4-FFF2-40B4-BE49-F238E27FC236}">
                  <a16:creationId xmlns:a16="http://schemas.microsoft.com/office/drawing/2014/main" id="{577214F4-A8E0-87D4-34A3-D2C030A96C60}"/>
                </a:ext>
              </a:extLst>
            </p:cNvPr>
            <p:cNvSpPr/>
            <p:nvPr/>
          </p:nvSpPr>
          <p:spPr bwMode="auto">
            <a:xfrm>
              <a:off x="6834759" y="4337516"/>
              <a:ext cx="95359" cy="94781"/>
            </a:xfrm>
            <a:custGeom>
              <a:avLst/>
              <a:gdLst>
                <a:gd name="T0" fmla="*/ 165 w 165"/>
                <a:gd name="T1" fmla="*/ 0 h 164"/>
                <a:gd name="T2" fmla="*/ 165 w 165"/>
                <a:gd name="T3" fmla="*/ 164 h 164"/>
                <a:gd name="T4" fmla="*/ 0 w 165"/>
                <a:gd name="T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64">
                  <a:moveTo>
                    <a:pt x="165" y="0"/>
                  </a:moveTo>
                  <a:lnTo>
                    <a:pt x="165" y="164"/>
                  </a:lnTo>
                  <a:lnTo>
                    <a:pt x="0" y="164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" name="íSļiḓe">
              <a:extLst>
                <a:ext uri="{FF2B5EF4-FFF2-40B4-BE49-F238E27FC236}">
                  <a16:creationId xmlns:a16="http://schemas.microsoft.com/office/drawing/2014/main" id="{A489A3F7-45B2-2E7C-AD94-673B20F49413}"/>
                </a:ext>
              </a:extLst>
            </p:cNvPr>
            <p:cNvSpPr/>
            <p:nvPr/>
          </p:nvSpPr>
          <p:spPr bwMode="auto">
            <a:xfrm>
              <a:off x="6834759" y="3381885"/>
              <a:ext cx="95359" cy="94205"/>
            </a:xfrm>
            <a:custGeom>
              <a:avLst/>
              <a:gdLst>
                <a:gd name="T0" fmla="*/ 0 w 165"/>
                <a:gd name="T1" fmla="*/ 0 h 163"/>
                <a:gd name="T2" fmla="*/ 165 w 165"/>
                <a:gd name="T3" fmla="*/ 0 h 163"/>
                <a:gd name="T4" fmla="*/ 165 w 165"/>
                <a:gd name="T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63">
                  <a:moveTo>
                    <a:pt x="0" y="0"/>
                  </a:moveTo>
                  <a:lnTo>
                    <a:pt x="165" y="0"/>
                  </a:lnTo>
                  <a:lnTo>
                    <a:pt x="165" y="163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" name="íSlíďè">
              <a:extLst>
                <a:ext uri="{FF2B5EF4-FFF2-40B4-BE49-F238E27FC236}">
                  <a16:creationId xmlns:a16="http://schemas.microsoft.com/office/drawing/2014/main" id="{E858771C-B31E-B213-4AF6-7ADC7C3D4E42}"/>
                </a:ext>
              </a:extLst>
            </p:cNvPr>
            <p:cNvSpPr/>
            <p:nvPr/>
          </p:nvSpPr>
          <p:spPr bwMode="auto">
            <a:xfrm>
              <a:off x="5224019" y="4483941"/>
              <a:ext cx="74617" cy="74617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97" name="组合 396">
              <a:extLst>
                <a:ext uri="{FF2B5EF4-FFF2-40B4-BE49-F238E27FC236}">
                  <a16:creationId xmlns:a16="http://schemas.microsoft.com/office/drawing/2014/main" id="{7B7B4D7A-8DD8-D4F0-EB77-F29BE69D16A2}"/>
                </a:ext>
              </a:extLst>
            </p:cNvPr>
            <p:cNvGrpSpPr/>
            <p:nvPr/>
          </p:nvGrpSpPr>
          <p:grpSpPr>
            <a:xfrm>
              <a:off x="4926041" y="3819014"/>
              <a:ext cx="235883" cy="235883"/>
              <a:chOff x="5046430" y="4478358"/>
              <a:chExt cx="193187" cy="193187"/>
            </a:xfrm>
          </p:grpSpPr>
          <p:sp>
            <p:nvSpPr>
              <p:cNvPr id="343" name="îślíde">
                <a:extLst>
                  <a:ext uri="{FF2B5EF4-FFF2-40B4-BE49-F238E27FC236}">
                    <a16:creationId xmlns:a16="http://schemas.microsoft.com/office/drawing/2014/main" id="{459F813F-4F18-44CE-72D3-FB9BA3B19C80}"/>
                  </a:ext>
                </a:extLst>
              </p:cNvPr>
              <p:cNvSpPr/>
              <p:nvPr/>
            </p:nvSpPr>
            <p:spPr bwMode="auto">
              <a:xfrm>
                <a:off x="5046430" y="4478358"/>
                <a:ext cx="193187" cy="193187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4" name="îŝļiḍe">
                <a:extLst>
                  <a:ext uri="{FF2B5EF4-FFF2-40B4-BE49-F238E27FC236}">
                    <a16:creationId xmlns:a16="http://schemas.microsoft.com/office/drawing/2014/main" id="{0E98CF47-E1EA-F52F-1E34-F4D3675F17E3}"/>
                  </a:ext>
                </a:extLst>
              </p:cNvPr>
              <p:cNvSpPr/>
              <p:nvPr/>
            </p:nvSpPr>
            <p:spPr bwMode="auto">
              <a:xfrm>
                <a:off x="5089352" y="4524053"/>
                <a:ext cx="106362" cy="100812"/>
              </a:xfrm>
              <a:custGeom>
                <a:avLst/>
                <a:gdLst>
                  <a:gd name="T0" fmla="*/ 59 w 115"/>
                  <a:gd name="T1" fmla="*/ 0 h 109"/>
                  <a:gd name="T2" fmla="*/ 75 w 115"/>
                  <a:gd name="T3" fmla="*/ 36 h 109"/>
                  <a:gd name="T4" fmla="*/ 115 w 115"/>
                  <a:gd name="T5" fmla="*/ 42 h 109"/>
                  <a:gd name="T6" fmla="*/ 87 w 115"/>
                  <a:gd name="T7" fmla="*/ 70 h 109"/>
                  <a:gd name="T8" fmla="*/ 93 w 115"/>
                  <a:gd name="T9" fmla="*/ 109 h 109"/>
                  <a:gd name="T10" fmla="*/ 59 w 115"/>
                  <a:gd name="T11" fmla="*/ 91 h 109"/>
                  <a:gd name="T12" fmla="*/ 23 w 115"/>
                  <a:gd name="T13" fmla="*/ 109 h 109"/>
                  <a:gd name="T14" fmla="*/ 29 w 115"/>
                  <a:gd name="T15" fmla="*/ 70 h 109"/>
                  <a:gd name="T16" fmla="*/ 0 w 115"/>
                  <a:gd name="T17" fmla="*/ 42 h 109"/>
                  <a:gd name="T18" fmla="*/ 41 w 115"/>
                  <a:gd name="T19" fmla="*/ 36 h 109"/>
                  <a:gd name="T20" fmla="*/ 59 w 115"/>
                  <a:gd name="T2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109">
                    <a:moveTo>
                      <a:pt x="59" y="0"/>
                    </a:moveTo>
                    <a:lnTo>
                      <a:pt x="75" y="36"/>
                    </a:lnTo>
                    <a:lnTo>
                      <a:pt x="115" y="42"/>
                    </a:lnTo>
                    <a:lnTo>
                      <a:pt x="87" y="70"/>
                    </a:lnTo>
                    <a:lnTo>
                      <a:pt x="93" y="109"/>
                    </a:lnTo>
                    <a:lnTo>
                      <a:pt x="59" y="91"/>
                    </a:lnTo>
                    <a:lnTo>
                      <a:pt x="23" y="109"/>
                    </a:lnTo>
                    <a:lnTo>
                      <a:pt x="29" y="70"/>
                    </a:lnTo>
                    <a:lnTo>
                      <a:pt x="0" y="42"/>
                    </a:lnTo>
                    <a:lnTo>
                      <a:pt x="41" y="36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>
                <a:softEdge rad="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364" name="îśļïďé">
              <a:extLst>
                <a:ext uri="{FF2B5EF4-FFF2-40B4-BE49-F238E27FC236}">
                  <a16:creationId xmlns:a16="http://schemas.microsoft.com/office/drawing/2014/main" id="{29647491-BD4C-5ABB-2CD2-42924055CAFB}"/>
                </a:ext>
              </a:extLst>
            </p:cNvPr>
            <p:cNvSpPr/>
            <p:nvPr/>
          </p:nvSpPr>
          <p:spPr>
            <a:xfrm>
              <a:off x="4578668" y="3411996"/>
              <a:ext cx="598087" cy="1258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800" dirty="0"/>
                <a:t>Live Stream</a:t>
              </a:r>
            </a:p>
          </p:txBody>
        </p:sp>
        <p:sp>
          <p:nvSpPr>
            <p:cNvPr id="342" name="ïšļîḍe">
              <a:extLst>
                <a:ext uri="{FF2B5EF4-FFF2-40B4-BE49-F238E27FC236}">
                  <a16:creationId xmlns:a16="http://schemas.microsoft.com/office/drawing/2014/main" id="{6D808919-5A4B-85B2-8109-D7EDB6A5FE4A}"/>
                </a:ext>
              </a:extLst>
            </p:cNvPr>
            <p:cNvSpPr/>
            <p:nvPr/>
          </p:nvSpPr>
          <p:spPr bwMode="auto">
            <a:xfrm>
              <a:off x="6321863" y="3755831"/>
              <a:ext cx="362250" cy="362250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365" name="图片 364">
              <a:extLst>
                <a:ext uri="{FF2B5EF4-FFF2-40B4-BE49-F238E27FC236}">
                  <a16:creationId xmlns:a16="http://schemas.microsoft.com/office/drawing/2014/main" id="{0EEE731A-D06B-8540-AD3B-F428EECAC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4231" y="3809294"/>
              <a:ext cx="245702" cy="2457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7780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C04D3A5-6256-66FC-CB7C-9DBB4194E8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4-2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3A9D3F6-C2B7-E73B-CADB-1E35886C4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活动效果分析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B5B2ED-AFEA-3B1F-7532-2E05350BDCA7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04A186D-9899-42A2-B405-B1E6B9A28FED}" type="datetime1">
              <a:rPr lang="zh-CN" altLang="en-US" smtClean="0"/>
              <a:t>2023/7/27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CE9183-3534-7E88-B04D-81C75829E31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73100" y="6381234"/>
            <a:ext cx="2291080" cy="184666"/>
          </a:xfrm>
        </p:spPr>
        <p:txBody>
          <a:bodyPr/>
          <a:lstStyle/>
          <a:p>
            <a:r>
              <a:rPr lang="en-US" altLang="zh-CN" dirty="0"/>
              <a:t>04 </a:t>
            </a:r>
            <a:r>
              <a:rPr lang="zh-CN" altLang="en-US" dirty="0"/>
              <a:t>营销策略分析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FDB66A-9367-245B-9C56-01A7DFCB191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280" name="组合 279">
            <a:extLst>
              <a:ext uri="{FF2B5EF4-FFF2-40B4-BE49-F238E27FC236}">
                <a16:creationId xmlns:a16="http://schemas.microsoft.com/office/drawing/2014/main" id="{10EA14D4-8CCD-5796-2F30-BC9C4F098E97}"/>
              </a:ext>
            </a:extLst>
          </p:cNvPr>
          <p:cNvGrpSpPr/>
          <p:nvPr/>
        </p:nvGrpSpPr>
        <p:grpSpPr>
          <a:xfrm>
            <a:off x="1274629" y="1771263"/>
            <a:ext cx="2871002" cy="3867408"/>
            <a:chOff x="1274629" y="1938080"/>
            <a:chExt cx="2871002" cy="3867408"/>
          </a:xfrm>
        </p:grpSpPr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378F840E-404E-E443-133F-FF83D94C25C7}"/>
                </a:ext>
              </a:extLst>
            </p:cNvPr>
            <p:cNvSpPr/>
            <p:nvPr/>
          </p:nvSpPr>
          <p:spPr>
            <a:xfrm>
              <a:off x="2634607" y="3534645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D0C317F1-D06E-A0C2-39CF-AC4F39A597E2}"/>
                </a:ext>
              </a:extLst>
            </p:cNvPr>
            <p:cNvSpPr txBox="1"/>
            <p:nvPr/>
          </p:nvSpPr>
          <p:spPr>
            <a:xfrm>
              <a:off x="1532094" y="1938080"/>
              <a:ext cx="1025923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淘宝渠道</a:t>
              </a:r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1DF14D88-6455-A441-384D-FE78143C75E9}"/>
                </a:ext>
              </a:extLst>
            </p:cNvPr>
            <p:cNvSpPr txBox="1"/>
            <p:nvPr/>
          </p:nvSpPr>
          <p:spPr>
            <a:xfrm>
              <a:off x="1532094" y="2337392"/>
              <a:ext cx="1719650" cy="28116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/>
                <a:t>举行特惠促销活动</a:t>
              </a:r>
            </a:p>
          </p:txBody>
        </p:sp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id="{8B1162B7-A2F6-9CAF-2078-9BF21BBEEEB0}"/>
                </a:ext>
              </a:extLst>
            </p:cNvPr>
            <p:cNvCxnSpPr>
              <a:cxnSpLocks/>
            </p:cNvCxnSpPr>
            <p:nvPr/>
          </p:nvCxnSpPr>
          <p:spPr>
            <a:xfrm>
              <a:off x="1274629" y="2061488"/>
              <a:ext cx="0" cy="3744000"/>
            </a:xfrm>
            <a:prstGeom prst="line">
              <a:avLst/>
            </a:prstGeom>
            <a:ln>
              <a:solidFill>
                <a:schemeClr val="tx1"/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25" name="图表 224">
              <a:extLst>
                <a:ext uri="{FF2B5EF4-FFF2-40B4-BE49-F238E27FC236}">
                  <a16:creationId xmlns:a16="http://schemas.microsoft.com/office/drawing/2014/main" id="{DA3CE377-6663-120B-BBE1-34318AE3ACE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45516732"/>
                </p:ext>
              </p:extLst>
            </p:nvPr>
          </p:nvGraphicFramePr>
          <p:xfrm>
            <a:off x="1274629" y="2896895"/>
            <a:ext cx="2871002" cy="268384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07" name="文本框 206">
              <a:extLst>
                <a:ext uri="{FF2B5EF4-FFF2-40B4-BE49-F238E27FC236}">
                  <a16:creationId xmlns:a16="http://schemas.microsoft.com/office/drawing/2014/main" id="{D18A0472-DD87-D785-038E-3FB9DE62D52F}"/>
                </a:ext>
              </a:extLst>
            </p:cNvPr>
            <p:cNvSpPr txBox="1"/>
            <p:nvPr/>
          </p:nvSpPr>
          <p:spPr>
            <a:xfrm>
              <a:off x="2203580" y="4177573"/>
              <a:ext cx="1013098" cy="42171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dirty="0">
                  <a:latin typeface="+mj-ea"/>
                  <a:ea typeface="+mj-ea"/>
                </a:rPr>
                <a:t>2000</a:t>
              </a:r>
              <a:r>
                <a:rPr lang="zh-CN" altLang="en-US" sz="1600" dirty="0">
                  <a:latin typeface="+mj-ea"/>
                  <a:ea typeface="+mj-ea"/>
                </a:rPr>
                <a:t>件</a:t>
              </a:r>
            </a:p>
          </p:txBody>
        </p: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id="{CEA8750A-A813-3A4F-29A5-74FE8D83B09A}"/>
                </a:ext>
              </a:extLst>
            </p:cNvPr>
            <p:cNvSpPr txBox="1"/>
            <p:nvPr/>
          </p:nvSpPr>
          <p:spPr>
            <a:xfrm>
              <a:off x="2479297" y="4647892"/>
              <a:ext cx="461665" cy="18466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200" dirty="0"/>
                <a:t>清库存</a:t>
              </a:r>
            </a:p>
          </p:txBody>
        </p:sp>
        <p:sp>
          <p:nvSpPr>
            <p:cNvPr id="256" name="closed-filing-cabinet_61525">
              <a:extLst>
                <a:ext uri="{FF2B5EF4-FFF2-40B4-BE49-F238E27FC236}">
                  <a16:creationId xmlns:a16="http://schemas.microsoft.com/office/drawing/2014/main" id="{73DB8F12-71AF-8F04-300C-51687DA8E8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30129" y="3700553"/>
              <a:ext cx="360000" cy="416584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455839 w 606244"/>
                <a:gd name="T29" fmla="*/ 455839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455839 w 606244"/>
                <a:gd name="T49" fmla="*/ 455839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455839 w 606244"/>
                <a:gd name="T63" fmla="*/ 455839 w 606244"/>
                <a:gd name="T64" fmla="*/ 600116 w 606244"/>
                <a:gd name="T65" fmla="*/ 600116 w 606244"/>
                <a:gd name="T66" fmla="*/ 600116 w 606244"/>
                <a:gd name="T67" fmla="*/ 600116 w 606244"/>
                <a:gd name="T68" fmla="*/ 600116 w 606244"/>
                <a:gd name="T69" fmla="*/ 600116 w 606244"/>
                <a:gd name="T70" fmla="*/ 600116 w 606244"/>
                <a:gd name="T71" fmla="*/ 600116 w 606244"/>
                <a:gd name="T72" fmla="*/ 600116 w 606244"/>
                <a:gd name="T73" fmla="*/ 600116 w 606244"/>
                <a:gd name="T74" fmla="*/ 600116 w 606244"/>
                <a:gd name="T75" fmla="*/ 600116 w 606244"/>
                <a:gd name="T76" fmla="*/ 600116 w 606244"/>
                <a:gd name="T77" fmla="*/ 600116 w 606244"/>
                <a:gd name="T78" fmla="*/ 600116 w 606244"/>
                <a:gd name="T79" fmla="*/ 600116 w 606244"/>
                <a:gd name="T80" fmla="*/ 600116 w 606244"/>
                <a:gd name="T81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34" h="5834">
                  <a:moveTo>
                    <a:pt x="5033" y="2103"/>
                  </a:moveTo>
                  <a:cubicBezTo>
                    <a:pt x="5033" y="2075"/>
                    <a:pt x="5028" y="2047"/>
                    <a:pt x="5019" y="2020"/>
                  </a:cubicBezTo>
                  <a:lnTo>
                    <a:pt x="4495" y="186"/>
                  </a:lnTo>
                  <a:cubicBezTo>
                    <a:pt x="4464" y="77"/>
                    <a:pt x="4363" y="0"/>
                    <a:pt x="4249" y="0"/>
                  </a:cubicBezTo>
                  <a:lnTo>
                    <a:pt x="784" y="0"/>
                  </a:lnTo>
                  <a:cubicBezTo>
                    <a:pt x="670" y="0"/>
                    <a:pt x="569" y="77"/>
                    <a:pt x="538" y="186"/>
                  </a:cubicBezTo>
                  <a:lnTo>
                    <a:pt x="11" y="2032"/>
                  </a:lnTo>
                  <a:cubicBezTo>
                    <a:pt x="3" y="2059"/>
                    <a:pt x="0" y="2086"/>
                    <a:pt x="1" y="2114"/>
                  </a:cubicBezTo>
                  <a:lnTo>
                    <a:pt x="1" y="2114"/>
                  </a:lnTo>
                  <a:cubicBezTo>
                    <a:pt x="1" y="2183"/>
                    <a:pt x="0" y="2619"/>
                    <a:pt x="0" y="5547"/>
                  </a:cubicBezTo>
                  <a:cubicBezTo>
                    <a:pt x="0" y="5705"/>
                    <a:pt x="129" y="5834"/>
                    <a:pt x="287" y="5834"/>
                  </a:cubicBezTo>
                  <a:lnTo>
                    <a:pt x="4747" y="5834"/>
                  </a:lnTo>
                  <a:cubicBezTo>
                    <a:pt x="4905" y="5834"/>
                    <a:pt x="5034" y="5705"/>
                    <a:pt x="5034" y="5547"/>
                  </a:cubicBezTo>
                  <a:cubicBezTo>
                    <a:pt x="5034" y="5547"/>
                    <a:pt x="5033" y="2108"/>
                    <a:pt x="5033" y="2103"/>
                  </a:cubicBezTo>
                  <a:close/>
                  <a:moveTo>
                    <a:pt x="637" y="1818"/>
                  </a:moveTo>
                  <a:cubicBezTo>
                    <a:pt x="624" y="1802"/>
                    <a:pt x="620" y="1780"/>
                    <a:pt x="626" y="1760"/>
                  </a:cubicBezTo>
                  <a:lnTo>
                    <a:pt x="968" y="560"/>
                  </a:lnTo>
                  <a:cubicBezTo>
                    <a:pt x="976" y="532"/>
                    <a:pt x="1003" y="512"/>
                    <a:pt x="1032" y="512"/>
                  </a:cubicBezTo>
                  <a:lnTo>
                    <a:pt x="2195" y="512"/>
                  </a:lnTo>
                  <a:cubicBezTo>
                    <a:pt x="2232" y="512"/>
                    <a:pt x="2261" y="542"/>
                    <a:pt x="2261" y="579"/>
                  </a:cubicBezTo>
                  <a:lnTo>
                    <a:pt x="2261" y="1778"/>
                  </a:lnTo>
                  <a:cubicBezTo>
                    <a:pt x="2261" y="1815"/>
                    <a:pt x="2232" y="1845"/>
                    <a:pt x="2195" y="1845"/>
                  </a:cubicBezTo>
                  <a:lnTo>
                    <a:pt x="690" y="1845"/>
                  </a:lnTo>
                  <a:cubicBezTo>
                    <a:pt x="669" y="1845"/>
                    <a:pt x="649" y="1835"/>
                    <a:pt x="637" y="1818"/>
                  </a:cubicBezTo>
                  <a:close/>
                  <a:moveTo>
                    <a:pt x="3071" y="2964"/>
                  </a:moveTo>
                  <a:lnTo>
                    <a:pt x="1962" y="2964"/>
                  </a:lnTo>
                  <a:cubicBezTo>
                    <a:pt x="1867" y="2964"/>
                    <a:pt x="1790" y="2887"/>
                    <a:pt x="1790" y="2792"/>
                  </a:cubicBezTo>
                  <a:cubicBezTo>
                    <a:pt x="1790" y="2697"/>
                    <a:pt x="1867" y="2619"/>
                    <a:pt x="1962" y="2619"/>
                  </a:cubicBezTo>
                  <a:lnTo>
                    <a:pt x="3071" y="2619"/>
                  </a:lnTo>
                  <a:cubicBezTo>
                    <a:pt x="3167" y="2619"/>
                    <a:pt x="3244" y="2697"/>
                    <a:pt x="3244" y="2792"/>
                  </a:cubicBezTo>
                  <a:cubicBezTo>
                    <a:pt x="3244" y="2887"/>
                    <a:pt x="3167" y="2964"/>
                    <a:pt x="3071" y="2964"/>
                  </a:cubicBezTo>
                  <a:close/>
                  <a:moveTo>
                    <a:pt x="4404" y="1818"/>
                  </a:moveTo>
                  <a:cubicBezTo>
                    <a:pt x="4392" y="1835"/>
                    <a:pt x="4372" y="1845"/>
                    <a:pt x="4351" y="1845"/>
                  </a:cubicBezTo>
                  <a:lnTo>
                    <a:pt x="2846" y="1845"/>
                  </a:lnTo>
                  <a:cubicBezTo>
                    <a:pt x="2810" y="1845"/>
                    <a:pt x="2780" y="1815"/>
                    <a:pt x="2780" y="1778"/>
                  </a:cubicBezTo>
                  <a:lnTo>
                    <a:pt x="2780" y="579"/>
                  </a:lnTo>
                  <a:cubicBezTo>
                    <a:pt x="2780" y="542"/>
                    <a:pt x="2810" y="512"/>
                    <a:pt x="2846" y="512"/>
                  </a:cubicBezTo>
                  <a:lnTo>
                    <a:pt x="4009" y="512"/>
                  </a:lnTo>
                  <a:cubicBezTo>
                    <a:pt x="4039" y="512"/>
                    <a:pt x="4065" y="532"/>
                    <a:pt x="4073" y="560"/>
                  </a:cubicBezTo>
                  <a:lnTo>
                    <a:pt x="4415" y="1760"/>
                  </a:lnTo>
                  <a:cubicBezTo>
                    <a:pt x="4421" y="1780"/>
                    <a:pt x="4417" y="1802"/>
                    <a:pt x="4404" y="181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2" name="直接连接符 271">
              <a:extLst>
                <a:ext uri="{FF2B5EF4-FFF2-40B4-BE49-F238E27FC236}">
                  <a16:creationId xmlns:a16="http://schemas.microsoft.com/office/drawing/2014/main" id="{4034AB1B-0D8F-B1B9-E3B2-DF63463E0DCE}"/>
                </a:ext>
              </a:extLst>
            </p:cNvPr>
            <p:cNvCxnSpPr>
              <a:cxnSpLocks/>
            </p:cNvCxnSpPr>
            <p:nvPr/>
          </p:nvCxnSpPr>
          <p:spPr>
            <a:xfrm>
              <a:off x="1274629" y="5805488"/>
              <a:ext cx="28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9" name="组合 278">
            <a:extLst>
              <a:ext uri="{FF2B5EF4-FFF2-40B4-BE49-F238E27FC236}">
                <a16:creationId xmlns:a16="http://schemas.microsoft.com/office/drawing/2014/main" id="{09276950-4538-CEDA-C7B1-82CE22B76672}"/>
              </a:ext>
            </a:extLst>
          </p:cNvPr>
          <p:cNvGrpSpPr/>
          <p:nvPr/>
        </p:nvGrpSpPr>
        <p:grpSpPr>
          <a:xfrm>
            <a:off x="4744865" y="1771263"/>
            <a:ext cx="2808000" cy="3867408"/>
            <a:chOff x="4953235" y="1938080"/>
            <a:chExt cx="2808000" cy="3867408"/>
          </a:xfrm>
        </p:grpSpPr>
        <p:graphicFrame>
          <p:nvGraphicFramePr>
            <p:cNvPr id="233" name="图表 232">
              <a:extLst>
                <a:ext uri="{FF2B5EF4-FFF2-40B4-BE49-F238E27FC236}">
                  <a16:creationId xmlns:a16="http://schemas.microsoft.com/office/drawing/2014/main" id="{AB773CB6-9E02-5C56-DC5C-B51714EE4C9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20211"/>
                </p:ext>
              </p:extLst>
            </p:nvPr>
          </p:nvGraphicFramePr>
          <p:xfrm>
            <a:off x="5183492" y="3963176"/>
            <a:ext cx="2324688" cy="16080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85BEFF55-0E23-7071-9C15-7C8F10FD5731}"/>
                </a:ext>
              </a:extLst>
            </p:cNvPr>
            <p:cNvSpPr/>
            <p:nvPr/>
          </p:nvSpPr>
          <p:spPr>
            <a:xfrm>
              <a:off x="6944418" y="3205524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sp>
          <p:nvSpPr>
            <p:cNvPr id="226" name="文本框 225">
              <a:extLst>
                <a:ext uri="{FF2B5EF4-FFF2-40B4-BE49-F238E27FC236}">
                  <a16:creationId xmlns:a16="http://schemas.microsoft.com/office/drawing/2014/main" id="{18EDCA8C-D056-8F01-82DF-3C84FEBFB67B}"/>
                </a:ext>
              </a:extLst>
            </p:cNvPr>
            <p:cNvSpPr txBox="1"/>
            <p:nvPr/>
          </p:nvSpPr>
          <p:spPr>
            <a:xfrm>
              <a:off x="5209866" y="1938080"/>
              <a:ext cx="1025922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京东渠道</a:t>
              </a:r>
            </a:p>
          </p:txBody>
        </p: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149A1149-F2DF-A47A-4696-5B8CB5676361}"/>
                </a:ext>
              </a:extLst>
            </p:cNvPr>
            <p:cNvSpPr txBox="1"/>
            <p:nvPr/>
          </p:nvSpPr>
          <p:spPr>
            <a:xfrm>
              <a:off x="5209865" y="2337392"/>
              <a:ext cx="1719650" cy="28116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举行买一送一活动</a:t>
              </a:r>
            </a:p>
          </p:txBody>
        </p:sp>
        <p:cxnSp>
          <p:nvCxnSpPr>
            <p:cNvPr id="228" name="直接连接符 227">
              <a:extLst>
                <a:ext uri="{FF2B5EF4-FFF2-40B4-BE49-F238E27FC236}">
                  <a16:creationId xmlns:a16="http://schemas.microsoft.com/office/drawing/2014/main" id="{44774991-8553-D021-9246-ED86C60B695D}"/>
                </a:ext>
              </a:extLst>
            </p:cNvPr>
            <p:cNvCxnSpPr>
              <a:cxnSpLocks/>
            </p:cNvCxnSpPr>
            <p:nvPr/>
          </p:nvCxnSpPr>
          <p:spPr>
            <a:xfrm>
              <a:off x="4953235" y="2061488"/>
              <a:ext cx="0" cy="3744000"/>
            </a:xfrm>
            <a:prstGeom prst="line">
              <a:avLst/>
            </a:prstGeom>
            <a:ln>
              <a:solidFill>
                <a:schemeClr val="tx1"/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09A2129-1C21-6D27-1392-337A17F08F89}"/>
                </a:ext>
              </a:extLst>
            </p:cNvPr>
            <p:cNvSpPr/>
            <p:nvPr/>
          </p:nvSpPr>
          <p:spPr>
            <a:xfrm>
              <a:off x="5563540" y="3792867"/>
              <a:ext cx="1620840" cy="460946"/>
            </a:xfrm>
            <a:custGeom>
              <a:avLst/>
              <a:gdLst>
                <a:gd name="connsiteX0" fmla="*/ 0 w 1412240"/>
                <a:gd name="connsiteY0" fmla="*/ 873760 h 873760"/>
                <a:gd name="connsiteX1" fmla="*/ 609600 w 1412240"/>
                <a:gd name="connsiteY1" fmla="*/ 690880 h 873760"/>
                <a:gd name="connsiteX2" fmla="*/ 1412240 w 1412240"/>
                <a:gd name="connsiteY2" fmla="*/ 0 h 873760"/>
                <a:gd name="connsiteX0" fmla="*/ 0 w 1412240"/>
                <a:gd name="connsiteY0" fmla="*/ 873760 h 873760"/>
                <a:gd name="connsiteX1" fmla="*/ 649368 w 1412240"/>
                <a:gd name="connsiteY1" fmla="*/ 612072 h 873760"/>
                <a:gd name="connsiteX2" fmla="*/ 1412240 w 1412240"/>
                <a:gd name="connsiteY2" fmla="*/ 0 h 87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2240" h="873760">
                  <a:moveTo>
                    <a:pt x="0" y="873760"/>
                  </a:moveTo>
                  <a:cubicBezTo>
                    <a:pt x="187113" y="855133"/>
                    <a:pt x="413995" y="757699"/>
                    <a:pt x="649368" y="612072"/>
                  </a:cubicBezTo>
                  <a:cubicBezTo>
                    <a:pt x="884741" y="466445"/>
                    <a:pt x="1128606" y="272626"/>
                    <a:pt x="1412240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F1472A9F-C2B0-AD7D-3E71-C20820567F50}"/>
                </a:ext>
              </a:extLst>
            </p:cNvPr>
            <p:cNvGrpSpPr/>
            <p:nvPr/>
          </p:nvGrpSpPr>
          <p:grpSpPr>
            <a:xfrm>
              <a:off x="5403466" y="2929076"/>
              <a:ext cx="1098732" cy="1098732"/>
              <a:chOff x="4908225" y="2951903"/>
              <a:chExt cx="1098732" cy="1098732"/>
            </a:xfrm>
          </p:grpSpPr>
          <p:sp>
            <p:nvSpPr>
              <p:cNvPr id="231" name="文本框 230">
                <a:extLst>
                  <a:ext uri="{FF2B5EF4-FFF2-40B4-BE49-F238E27FC236}">
                    <a16:creationId xmlns:a16="http://schemas.microsoft.com/office/drawing/2014/main" id="{205F3B8D-12E9-39A0-1CD4-F9DACD421CC8}"/>
                  </a:ext>
                </a:extLst>
              </p:cNvPr>
              <p:cNvSpPr txBox="1"/>
              <p:nvPr/>
            </p:nvSpPr>
            <p:spPr>
              <a:xfrm>
                <a:off x="4999132" y="3177908"/>
                <a:ext cx="916918" cy="42171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400" dirty="0">
                    <a:latin typeface="+mj-ea"/>
                    <a:ea typeface="+mj-ea"/>
                  </a:rPr>
                  <a:t>▲50</a:t>
                </a:r>
                <a:r>
                  <a:rPr lang="zh-CN" altLang="en-US" sz="1600" dirty="0">
                    <a:latin typeface="+mj-ea"/>
                    <a:ea typeface="+mj-ea"/>
                  </a:rPr>
                  <a:t>元</a:t>
                </a:r>
              </a:p>
            </p:txBody>
          </p:sp>
          <p:sp>
            <p:nvSpPr>
              <p:cNvPr id="232" name="文本框 231">
                <a:extLst>
                  <a:ext uri="{FF2B5EF4-FFF2-40B4-BE49-F238E27FC236}">
                    <a16:creationId xmlns:a16="http://schemas.microsoft.com/office/drawing/2014/main" id="{704392A8-2B1D-5ED1-95F6-4147E549DA1C}"/>
                  </a:ext>
                </a:extLst>
              </p:cNvPr>
              <p:cNvSpPr txBox="1"/>
              <p:nvPr/>
            </p:nvSpPr>
            <p:spPr>
              <a:xfrm>
                <a:off x="5226759" y="3638855"/>
                <a:ext cx="461665" cy="184666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200" dirty="0"/>
                  <a:t>客单价</a:t>
                </a:r>
              </a:p>
            </p:txBody>
          </p:sp>
          <p:sp>
            <p:nvSpPr>
              <p:cNvPr id="239" name="椭圆 238">
                <a:extLst>
                  <a:ext uri="{FF2B5EF4-FFF2-40B4-BE49-F238E27FC236}">
                    <a16:creationId xmlns:a16="http://schemas.microsoft.com/office/drawing/2014/main" id="{AB2CC50A-EAA6-A8B4-2741-F1EBB335808D}"/>
                  </a:ext>
                </a:extLst>
              </p:cNvPr>
              <p:cNvSpPr/>
              <p:nvPr/>
            </p:nvSpPr>
            <p:spPr>
              <a:xfrm>
                <a:off x="4908225" y="2951903"/>
                <a:ext cx="1098732" cy="1098732"/>
              </a:xfrm>
              <a:prstGeom prst="ellips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4" name="07855148-4cf2-44b3-8d54-c860649a8038">
              <a:extLst>
                <a:ext uri="{FF2B5EF4-FFF2-40B4-BE49-F238E27FC236}">
                  <a16:creationId xmlns:a16="http://schemas.microsoft.com/office/drawing/2014/main" id="{F3944B1B-F525-19A5-3841-BF47EDD4F5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68808" y="3335875"/>
              <a:ext cx="360000" cy="378308"/>
            </a:xfrm>
            <a:custGeom>
              <a:avLst/>
              <a:gdLst>
                <a:gd name="connsiteX0" fmla="*/ 163495 w 326279"/>
                <a:gd name="connsiteY0" fmla="*/ 0 h 342872"/>
                <a:gd name="connsiteX1" fmla="*/ 58084 w 326279"/>
                <a:gd name="connsiteY1" fmla="*/ 25823 h 342872"/>
                <a:gd name="connsiteX2" fmla="*/ 52214 w 326279"/>
                <a:gd name="connsiteY2" fmla="*/ 28887 h 342872"/>
                <a:gd name="connsiteX3" fmla="*/ 43109 w 326279"/>
                <a:gd name="connsiteY3" fmla="*/ 34290 h 342872"/>
                <a:gd name="connsiteX4" fmla="*/ 69493 w 326279"/>
                <a:gd name="connsiteY4" fmla="*/ 73129 h 342872"/>
                <a:gd name="connsiteX5" fmla="*/ 81911 w 326279"/>
                <a:gd name="connsiteY5" fmla="*/ 78074 h 342872"/>
                <a:gd name="connsiteX6" fmla="*/ 244092 w 326279"/>
                <a:gd name="connsiteY6" fmla="*/ 78074 h 342872"/>
                <a:gd name="connsiteX7" fmla="*/ 258193 w 326279"/>
                <a:gd name="connsiteY7" fmla="*/ 70757 h 342872"/>
                <a:gd name="connsiteX8" fmla="*/ 283139 w 326279"/>
                <a:gd name="connsiteY8" fmla="*/ 34290 h 342872"/>
                <a:gd name="connsiteX9" fmla="*/ 268206 w 326279"/>
                <a:gd name="connsiteY9" fmla="*/ 25752 h 342872"/>
                <a:gd name="connsiteX10" fmla="*/ 267057 w 326279"/>
                <a:gd name="connsiteY10" fmla="*/ 25175 h 342872"/>
                <a:gd name="connsiteX11" fmla="*/ 163495 w 326279"/>
                <a:gd name="connsiteY11" fmla="*/ 0 h 342872"/>
                <a:gd name="connsiteX12" fmla="*/ 102132 w 326279"/>
                <a:gd name="connsiteY12" fmla="*/ 43969 h 342872"/>
                <a:gd name="connsiteX13" fmla="*/ 74501 w 326279"/>
                <a:gd name="connsiteY13" fmla="*/ 37029 h 342872"/>
                <a:gd name="connsiteX14" fmla="*/ 163495 w 326279"/>
                <a:gd name="connsiteY14" fmla="*/ 17145 h 342872"/>
                <a:gd name="connsiteX15" fmla="*/ 229415 w 326279"/>
                <a:gd name="connsiteY15" fmla="*/ 28282 h 342872"/>
                <a:gd name="connsiteX16" fmla="*/ 161113 w 326279"/>
                <a:gd name="connsiteY16" fmla="*/ 43200 h 342872"/>
                <a:gd name="connsiteX17" fmla="*/ 102132 w 326279"/>
                <a:gd name="connsiteY17" fmla="*/ 43969 h 342872"/>
                <a:gd name="connsiteX18" fmla="*/ 254150 w 326279"/>
                <a:gd name="connsiteY18" fmla="*/ 92202 h 342872"/>
                <a:gd name="connsiteX19" fmla="*/ 251816 w 326279"/>
                <a:gd name="connsiteY19" fmla="*/ 93380 h 342872"/>
                <a:gd name="connsiteX20" fmla="*/ 74187 w 326279"/>
                <a:gd name="connsiteY20" fmla="*/ 93380 h 342872"/>
                <a:gd name="connsiteX21" fmla="*/ 71967 w 326279"/>
                <a:gd name="connsiteY21" fmla="*/ 92260 h 342872"/>
                <a:gd name="connsiteX22" fmla="*/ 163495 w 326279"/>
                <a:gd name="connsiteY22" fmla="*/ 342872 h 342872"/>
                <a:gd name="connsiteX23" fmla="*/ 254150 w 326279"/>
                <a:gd name="connsiteY23" fmla="*/ 92202 h 342872"/>
                <a:gd name="connsiteX24" fmla="*/ 153599 w 326279"/>
                <a:gd name="connsiteY24" fmla="*/ 171450 h 342872"/>
                <a:gd name="connsiteX25" fmla="*/ 134549 w 326279"/>
                <a:gd name="connsiteY25" fmla="*/ 190500 h 342872"/>
                <a:gd name="connsiteX26" fmla="*/ 153599 w 326279"/>
                <a:gd name="connsiteY26" fmla="*/ 209550 h 342872"/>
                <a:gd name="connsiteX27" fmla="*/ 153599 w 326279"/>
                <a:gd name="connsiteY27" fmla="*/ 171450 h 342872"/>
                <a:gd name="connsiteX28" fmla="*/ 172649 w 326279"/>
                <a:gd name="connsiteY28" fmla="*/ 152400 h 342872"/>
                <a:gd name="connsiteX29" fmla="*/ 172649 w 326279"/>
                <a:gd name="connsiteY29" fmla="*/ 142875 h 342872"/>
                <a:gd name="connsiteX30" fmla="*/ 153599 w 326279"/>
                <a:gd name="connsiteY30" fmla="*/ 142875 h 342872"/>
                <a:gd name="connsiteX31" fmla="*/ 153599 w 326279"/>
                <a:gd name="connsiteY31" fmla="*/ 152400 h 342872"/>
                <a:gd name="connsiteX32" fmla="*/ 115499 w 326279"/>
                <a:gd name="connsiteY32" fmla="*/ 190500 h 342872"/>
                <a:gd name="connsiteX33" fmla="*/ 153599 w 326279"/>
                <a:gd name="connsiteY33" fmla="*/ 228600 h 342872"/>
                <a:gd name="connsiteX34" fmla="*/ 153599 w 326279"/>
                <a:gd name="connsiteY34" fmla="*/ 266700 h 342872"/>
                <a:gd name="connsiteX35" fmla="*/ 135631 w 326279"/>
                <a:gd name="connsiteY35" fmla="*/ 254001 h 342872"/>
                <a:gd name="connsiteX36" fmla="*/ 123476 w 326279"/>
                <a:gd name="connsiteY36" fmla="*/ 248195 h 342872"/>
                <a:gd name="connsiteX37" fmla="*/ 117669 w 326279"/>
                <a:gd name="connsiteY37" fmla="*/ 260349 h 342872"/>
                <a:gd name="connsiteX38" fmla="*/ 153599 w 326279"/>
                <a:gd name="connsiteY38" fmla="*/ 285750 h 342872"/>
                <a:gd name="connsiteX39" fmla="*/ 153599 w 326279"/>
                <a:gd name="connsiteY39" fmla="*/ 295275 h 342872"/>
                <a:gd name="connsiteX40" fmla="*/ 172649 w 326279"/>
                <a:gd name="connsiteY40" fmla="*/ 295275 h 342872"/>
                <a:gd name="connsiteX41" fmla="*/ 172649 w 326279"/>
                <a:gd name="connsiteY41" fmla="*/ 285750 h 342872"/>
                <a:gd name="connsiteX42" fmla="*/ 210749 w 326279"/>
                <a:gd name="connsiteY42" fmla="*/ 247650 h 342872"/>
                <a:gd name="connsiteX43" fmla="*/ 172649 w 326279"/>
                <a:gd name="connsiteY43" fmla="*/ 209550 h 342872"/>
                <a:gd name="connsiteX44" fmla="*/ 172649 w 326279"/>
                <a:gd name="connsiteY44" fmla="*/ 171450 h 342872"/>
                <a:gd name="connsiteX45" fmla="*/ 190617 w 326279"/>
                <a:gd name="connsiteY45" fmla="*/ 184149 h 342872"/>
                <a:gd name="connsiteX46" fmla="*/ 202772 w 326279"/>
                <a:gd name="connsiteY46" fmla="*/ 189955 h 342872"/>
                <a:gd name="connsiteX47" fmla="*/ 208579 w 326279"/>
                <a:gd name="connsiteY47" fmla="*/ 177801 h 342872"/>
                <a:gd name="connsiteX48" fmla="*/ 172649 w 326279"/>
                <a:gd name="connsiteY48" fmla="*/ 152400 h 342872"/>
                <a:gd name="connsiteX49" fmla="*/ 172649 w 326279"/>
                <a:gd name="connsiteY49" fmla="*/ 228600 h 342872"/>
                <a:gd name="connsiteX50" fmla="*/ 172649 w 326279"/>
                <a:gd name="connsiteY50" fmla="*/ 266700 h 342872"/>
                <a:gd name="connsiteX51" fmla="*/ 191699 w 326279"/>
                <a:gd name="connsiteY51" fmla="*/ 247650 h 342872"/>
                <a:gd name="connsiteX52" fmla="*/ 172649 w 326279"/>
                <a:gd name="connsiteY52" fmla="*/ 228600 h 342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26279" h="342872">
                  <a:moveTo>
                    <a:pt x="163495" y="0"/>
                  </a:moveTo>
                  <a:cubicBezTo>
                    <a:pt x="120475" y="0"/>
                    <a:pt x="81272" y="14209"/>
                    <a:pt x="58084" y="25823"/>
                  </a:cubicBezTo>
                  <a:cubicBezTo>
                    <a:pt x="55994" y="26870"/>
                    <a:pt x="54035" y="27895"/>
                    <a:pt x="52214" y="28887"/>
                  </a:cubicBezTo>
                  <a:cubicBezTo>
                    <a:pt x="48612" y="30851"/>
                    <a:pt x="45554" y="32683"/>
                    <a:pt x="43109" y="34290"/>
                  </a:cubicBezTo>
                  <a:lnTo>
                    <a:pt x="69493" y="73129"/>
                  </a:lnTo>
                  <a:lnTo>
                    <a:pt x="81911" y="78074"/>
                  </a:lnTo>
                  <a:cubicBezTo>
                    <a:pt x="130453" y="102565"/>
                    <a:pt x="195549" y="102565"/>
                    <a:pt x="244092" y="78074"/>
                  </a:cubicBezTo>
                  <a:lnTo>
                    <a:pt x="258193" y="70757"/>
                  </a:lnTo>
                  <a:lnTo>
                    <a:pt x="283139" y="34290"/>
                  </a:lnTo>
                  <a:cubicBezTo>
                    <a:pt x="279483" y="31853"/>
                    <a:pt x="274428" y="28896"/>
                    <a:pt x="268206" y="25752"/>
                  </a:cubicBezTo>
                  <a:cubicBezTo>
                    <a:pt x="267827" y="25560"/>
                    <a:pt x="267444" y="25368"/>
                    <a:pt x="267057" y="25175"/>
                  </a:cubicBezTo>
                  <a:cubicBezTo>
                    <a:pt x="243968" y="13687"/>
                    <a:pt x="205717" y="0"/>
                    <a:pt x="163495" y="0"/>
                  </a:cubicBezTo>
                  <a:close/>
                  <a:moveTo>
                    <a:pt x="102132" y="43969"/>
                  </a:moveTo>
                  <a:cubicBezTo>
                    <a:pt x="92638" y="42217"/>
                    <a:pt x="83308" y="39801"/>
                    <a:pt x="74501" y="37029"/>
                  </a:cubicBezTo>
                  <a:cubicBezTo>
                    <a:pt x="96230" y="27380"/>
                    <a:pt x="128614" y="17145"/>
                    <a:pt x="163495" y="17145"/>
                  </a:cubicBezTo>
                  <a:cubicBezTo>
                    <a:pt x="187663" y="17145"/>
                    <a:pt x="210514" y="22059"/>
                    <a:pt x="229415" y="28282"/>
                  </a:cubicBezTo>
                  <a:cubicBezTo>
                    <a:pt x="207265" y="31408"/>
                    <a:pt x="183629" y="36686"/>
                    <a:pt x="161113" y="43200"/>
                  </a:cubicBezTo>
                  <a:cubicBezTo>
                    <a:pt x="143395" y="48325"/>
                    <a:pt x="122687" y="47761"/>
                    <a:pt x="102132" y="43969"/>
                  </a:cubicBezTo>
                  <a:close/>
                  <a:moveTo>
                    <a:pt x="254150" y="92202"/>
                  </a:moveTo>
                  <a:lnTo>
                    <a:pt x="251816" y="93380"/>
                  </a:lnTo>
                  <a:cubicBezTo>
                    <a:pt x="198416" y="120324"/>
                    <a:pt x="127588" y="120324"/>
                    <a:pt x="74187" y="93380"/>
                  </a:cubicBezTo>
                  <a:lnTo>
                    <a:pt x="71967" y="92260"/>
                  </a:lnTo>
                  <a:cubicBezTo>
                    <a:pt x="-8248" y="180283"/>
                    <a:pt x="-69496" y="342872"/>
                    <a:pt x="163495" y="342872"/>
                  </a:cubicBezTo>
                  <a:cubicBezTo>
                    <a:pt x="396486" y="342872"/>
                    <a:pt x="333745" y="177246"/>
                    <a:pt x="254150" y="92202"/>
                  </a:cubicBezTo>
                  <a:close/>
                  <a:moveTo>
                    <a:pt x="153599" y="171450"/>
                  </a:moveTo>
                  <a:cubicBezTo>
                    <a:pt x="143078" y="171450"/>
                    <a:pt x="134549" y="179979"/>
                    <a:pt x="134549" y="190500"/>
                  </a:cubicBezTo>
                  <a:cubicBezTo>
                    <a:pt x="134549" y="201021"/>
                    <a:pt x="143078" y="209550"/>
                    <a:pt x="153599" y="209550"/>
                  </a:cubicBezTo>
                  <a:lnTo>
                    <a:pt x="153599" y="171450"/>
                  </a:lnTo>
                  <a:close/>
                  <a:moveTo>
                    <a:pt x="172649" y="152400"/>
                  </a:moveTo>
                  <a:lnTo>
                    <a:pt x="172649" y="142875"/>
                  </a:lnTo>
                  <a:lnTo>
                    <a:pt x="153599" y="142875"/>
                  </a:lnTo>
                  <a:lnTo>
                    <a:pt x="153599" y="152400"/>
                  </a:lnTo>
                  <a:cubicBezTo>
                    <a:pt x="132557" y="152400"/>
                    <a:pt x="115499" y="169458"/>
                    <a:pt x="115499" y="190500"/>
                  </a:cubicBezTo>
                  <a:cubicBezTo>
                    <a:pt x="115499" y="211542"/>
                    <a:pt x="132557" y="228600"/>
                    <a:pt x="153599" y="228600"/>
                  </a:cubicBezTo>
                  <a:lnTo>
                    <a:pt x="153599" y="266700"/>
                  </a:lnTo>
                  <a:cubicBezTo>
                    <a:pt x="145319" y="266700"/>
                    <a:pt x="138250" y="261413"/>
                    <a:pt x="135631" y="254001"/>
                  </a:cubicBezTo>
                  <a:cubicBezTo>
                    <a:pt x="133877" y="249041"/>
                    <a:pt x="128435" y="246441"/>
                    <a:pt x="123476" y="248195"/>
                  </a:cubicBezTo>
                  <a:cubicBezTo>
                    <a:pt x="118516" y="249947"/>
                    <a:pt x="115916" y="255389"/>
                    <a:pt x="117669" y="260349"/>
                  </a:cubicBezTo>
                  <a:cubicBezTo>
                    <a:pt x="122895" y="275134"/>
                    <a:pt x="136995" y="285750"/>
                    <a:pt x="153599" y="285750"/>
                  </a:cubicBezTo>
                  <a:lnTo>
                    <a:pt x="153599" y="295275"/>
                  </a:lnTo>
                  <a:lnTo>
                    <a:pt x="172649" y="295275"/>
                  </a:lnTo>
                  <a:lnTo>
                    <a:pt x="172649" y="285750"/>
                  </a:lnTo>
                  <a:cubicBezTo>
                    <a:pt x="193691" y="285750"/>
                    <a:pt x="210749" y="268692"/>
                    <a:pt x="210749" y="247650"/>
                  </a:cubicBezTo>
                  <a:cubicBezTo>
                    <a:pt x="210749" y="226608"/>
                    <a:pt x="193691" y="209550"/>
                    <a:pt x="172649" y="209550"/>
                  </a:cubicBezTo>
                  <a:lnTo>
                    <a:pt x="172649" y="171450"/>
                  </a:lnTo>
                  <a:cubicBezTo>
                    <a:pt x="180929" y="171450"/>
                    <a:pt x="187997" y="176737"/>
                    <a:pt x="190617" y="184149"/>
                  </a:cubicBezTo>
                  <a:cubicBezTo>
                    <a:pt x="192370" y="189109"/>
                    <a:pt x="197812" y="191709"/>
                    <a:pt x="202772" y="189955"/>
                  </a:cubicBezTo>
                  <a:cubicBezTo>
                    <a:pt x="207732" y="188203"/>
                    <a:pt x="210331" y="182761"/>
                    <a:pt x="208579" y="177801"/>
                  </a:cubicBezTo>
                  <a:cubicBezTo>
                    <a:pt x="203352" y="163016"/>
                    <a:pt x="189253" y="152400"/>
                    <a:pt x="172649" y="152400"/>
                  </a:cubicBezTo>
                  <a:close/>
                  <a:moveTo>
                    <a:pt x="172649" y="228600"/>
                  </a:moveTo>
                  <a:lnTo>
                    <a:pt x="172649" y="266700"/>
                  </a:lnTo>
                  <a:cubicBezTo>
                    <a:pt x="183170" y="266700"/>
                    <a:pt x="191699" y="258171"/>
                    <a:pt x="191699" y="247650"/>
                  </a:cubicBezTo>
                  <a:cubicBezTo>
                    <a:pt x="191699" y="237129"/>
                    <a:pt x="183170" y="228600"/>
                    <a:pt x="172649" y="22860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3" name="直接连接符 272">
              <a:extLst>
                <a:ext uri="{FF2B5EF4-FFF2-40B4-BE49-F238E27FC236}">
                  <a16:creationId xmlns:a16="http://schemas.microsoft.com/office/drawing/2014/main" id="{150BCA6A-D6AC-CFFC-E892-1F6DA1D3E102}"/>
                </a:ext>
              </a:extLst>
            </p:cNvPr>
            <p:cNvCxnSpPr>
              <a:cxnSpLocks/>
            </p:cNvCxnSpPr>
            <p:nvPr/>
          </p:nvCxnSpPr>
          <p:spPr>
            <a:xfrm>
              <a:off x="4953235" y="5805488"/>
              <a:ext cx="28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7AEDF4FE-18E0-8985-091C-4DC7BC8DA17B}"/>
              </a:ext>
            </a:extLst>
          </p:cNvPr>
          <p:cNvGrpSpPr/>
          <p:nvPr/>
        </p:nvGrpSpPr>
        <p:grpSpPr>
          <a:xfrm>
            <a:off x="8152100" y="1771263"/>
            <a:ext cx="2808000" cy="3867408"/>
            <a:chOff x="8315784" y="1938080"/>
            <a:chExt cx="2808000" cy="3867408"/>
          </a:xfrm>
        </p:grpSpPr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1FB2FAD4-572E-3B0D-5521-9767844AFDC3}"/>
                </a:ext>
              </a:extLst>
            </p:cNvPr>
            <p:cNvSpPr/>
            <p:nvPr/>
          </p:nvSpPr>
          <p:spPr>
            <a:xfrm>
              <a:off x="9674122" y="3498048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sp>
          <p:nvSpPr>
            <p:cNvPr id="241" name="文本框 240">
              <a:extLst>
                <a:ext uri="{FF2B5EF4-FFF2-40B4-BE49-F238E27FC236}">
                  <a16:creationId xmlns:a16="http://schemas.microsoft.com/office/drawing/2014/main" id="{8023AA66-5759-F3AF-0240-FDADC22CAE73}"/>
                </a:ext>
              </a:extLst>
            </p:cNvPr>
            <p:cNvSpPr txBox="1"/>
            <p:nvPr/>
          </p:nvSpPr>
          <p:spPr>
            <a:xfrm>
              <a:off x="8572415" y="1938080"/>
              <a:ext cx="1025922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私域渠道</a:t>
              </a:r>
            </a:p>
          </p:txBody>
        </p:sp>
        <p:sp>
          <p:nvSpPr>
            <p:cNvPr id="242" name="文本框 241">
              <a:extLst>
                <a:ext uri="{FF2B5EF4-FFF2-40B4-BE49-F238E27FC236}">
                  <a16:creationId xmlns:a16="http://schemas.microsoft.com/office/drawing/2014/main" id="{35357312-8B52-5279-CB52-CECFEE7E9D5A}"/>
                </a:ext>
              </a:extLst>
            </p:cNvPr>
            <p:cNvSpPr txBox="1"/>
            <p:nvPr/>
          </p:nvSpPr>
          <p:spPr>
            <a:xfrm>
              <a:off x="8572415" y="2337392"/>
              <a:ext cx="1282402" cy="28116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新用户“</a:t>
              </a:r>
              <a:r>
                <a:rPr lang="en-US" altLang="zh-CN" sz="1600" dirty="0"/>
                <a:t>1</a:t>
              </a:r>
              <a:r>
                <a:rPr lang="zh-CN" altLang="en-US" sz="1600" dirty="0"/>
                <a:t>元购”</a:t>
              </a:r>
            </a:p>
          </p:txBody>
        </p:sp>
        <p:cxnSp>
          <p:nvCxnSpPr>
            <p:cNvPr id="243" name="直接连接符 242">
              <a:extLst>
                <a:ext uri="{FF2B5EF4-FFF2-40B4-BE49-F238E27FC236}">
                  <a16:creationId xmlns:a16="http://schemas.microsoft.com/office/drawing/2014/main" id="{786C6F7C-E834-B0D6-18DB-402B12B93C50}"/>
                </a:ext>
              </a:extLst>
            </p:cNvPr>
            <p:cNvCxnSpPr>
              <a:cxnSpLocks/>
            </p:cNvCxnSpPr>
            <p:nvPr/>
          </p:nvCxnSpPr>
          <p:spPr>
            <a:xfrm>
              <a:off x="8315784" y="2061488"/>
              <a:ext cx="0" cy="3744000"/>
            </a:xfrm>
            <a:prstGeom prst="line">
              <a:avLst/>
            </a:prstGeom>
            <a:ln>
              <a:solidFill>
                <a:schemeClr val="tx1"/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" name="文本框 244">
              <a:extLst>
                <a:ext uri="{FF2B5EF4-FFF2-40B4-BE49-F238E27FC236}">
                  <a16:creationId xmlns:a16="http://schemas.microsoft.com/office/drawing/2014/main" id="{504090E3-C457-BA27-119C-2AEBAF96C738}"/>
                </a:ext>
              </a:extLst>
            </p:cNvPr>
            <p:cNvSpPr txBox="1"/>
            <p:nvPr/>
          </p:nvSpPr>
          <p:spPr>
            <a:xfrm>
              <a:off x="9414104" y="4177573"/>
              <a:ext cx="740587" cy="42171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dirty="0">
                  <a:latin typeface="+mj-ea"/>
                  <a:ea typeface="+mj-ea"/>
                </a:rPr>
                <a:t>200</a:t>
              </a:r>
              <a:r>
                <a:rPr lang="en-US" altLang="zh-CN" sz="2400" baseline="30000" dirty="0">
                  <a:latin typeface="+mj-ea"/>
                  <a:ea typeface="+mj-ea"/>
                </a:rPr>
                <a:t>+</a:t>
              </a:r>
              <a:endParaRPr lang="zh-CN" altLang="en-US" sz="1600" baseline="30000" dirty="0">
                <a:latin typeface="+mj-ea"/>
                <a:ea typeface="+mj-ea"/>
              </a:endParaRPr>
            </a:p>
          </p:txBody>
        </p:sp>
        <p:sp>
          <p:nvSpPr>
            <p:cNvPr id="246" name="文本框 245">
              <a:extLst>
                <a:ext uri="{FF2B5EF4-FFF2-40B4-BE49-F238E27FC236}">
                  <a16:creationId xmlns:a16="http://schemas.microsoft.com/office/drawing/2014/main" id="{010943E5-AC63-D49A-FA61-9B455290694F}"/>
                </a:ext>
              </a:extLst>
            </p:cNvPr>
            <p:cNvSpPr txBox="1"/>
            <p:nvPr/>
          </p:nvSpPr>
          <p:spPr>
            <a:xfrm>
              <a:off x="9476621" y="4647892"/>
              <a:ext cx="615553" cy="18466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200" dirty="0"/>
                <a:t>拉新用户</a:t>
              </a:r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18623D1A-0FFF-2D0D-0115-5FD0AB7114DF}"/>
                </a:ext>
              </a:extLst>
            </p:cNvPr>
            <p:cNvSpPr/>
            <p:nvPr/>
          </p:nvSpPr>
          <p:spPr>
            <a:xfrm>
              <a:off x="8567630" y="3079360"/>
              <a:ext cx="2348906" cy="2348906"/>
            </a:xfrm>
            <a:prstGeom prst="ellips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iconfont-11253-5330692">
              <a:extLst>
                <a:ext uri="{FF2B5EF4-FFF2-40B4-BE49-F238E27FC236}">
                  <a16:creationId xmlns:a16="http://schemas.microsoft.com/office/drawing/2014/main" id="{502D1FA3-A33D-FB7F-CE81-0A3B688FBB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79978" y="3632192"/>
              <a:ext cx="360000" cy="432091"/>
            </a:xfrm>
            <a:custGeom>
              <a:avLst/>
              <a:gdLst>
                <a:gd name="T0" fmla="*/ 8332 w 8332"/>
                <a:gd name="T1" fmla="*/ 8275 h 10000"/>
                <a:gd name="T2" fmla="*/ 7926 w 8332"/>
                <a:gd name="T3" fmla="*/ 9493 h 10000"/>
                <a:gd name="T4" fmla="*/ 6946 w 8332"/>
                <a:gd name="T5" fmla="*/ 10000 h 10000"/>
                <a:gd name="T6" fmla="*/ 1386 w 8332"/>
                <a:gd name="T7" fmla="*/ 10000 h 10000"/>
                <a:gd name="T8" fmla="*/ 406 w 8332"/>
                <a:gd name="T9" fmla="*/ 9493 h 10000"/>
                <a:gd name="T10" fmla="*/ 0 w 8332"/>
                <a:gd name="T11" fmla="*/ 8275 h 10000"/>
                <a:gd name="T12" fmla="*/ 55 w 8332"/>
                <a:gd name="T13" fmla="*/ 7230 h 10000"/>
                <a:gd name="T14" fmla="*/ 260 w 8332"/>
                <a:gd name="T15" fmla="*/ 6240 h 10000"/>
                <a:gd name="T16" fmla="*/ 641 w 8332"/>
                <a:gd name="T17" fmla="*/ 5387 h 10000"/>
                <a:gd name="T18" fmla="*/ 1254 w 8332"/>
                <a:gd name="T19" fmla="*/ 4809 h 10000"/>
                <a:gd name="T20" fmla="*/ 2130 w 8332"/>
                <a:gd name="T21" fmla="*/ 4584 h 10000"/>
                <a:gd name="T22" fmla="*/ 4167 w 8332"/>
                <a:gd name="T23" fmla="*/ 5417 h 10000"/>
                <a:gd name="T24" fmla="*/ 6205 w 8332"/>
                <a:gd name="T25" fmla="*/ 4584 h 10000"/>
                <a:gd name="T26" fmla="*/ 7081 w 8332"/>
                <a:gd name="T27" fmla="*/ 4809 h 10000"/>
                <a:gd name="T28" fmla="*/ 7694 w 8332"/>
                <a:gd name="T29" fmla="*/ 5387 h 10000"/>
                <a:gd name="T30" fmla="*/ 8075 w 8332"/>
                <a:gd name="T31" fmla="*/ 6240 h 10000"/>
                <a:gd name="T32" fmla="*/ 8280 w 8332"/>
                <a:gd name="T33" fmla="*/ 7230 h 10000"/>
                <a:gd name="T34" fmla="*/ 8332 w 8332"/>
                <a:gd name="T35" fmla="*/ 8275 h 10000"/>
                <a:gd name="T36" fmla="*/ 5934 w 8332"/>
                <a:gd name="T37" fmla="*/ 733 h 10000"/>
                <a:gd name="T38" fmla="*/ 6666 w 8332"/>
                <a:gd name="T39" fmla="*/ 2500 h 10000"/>
                <a:gd name="T40" fmla="*/ 5934 w 8332"/>
                <a:gd name="T41" fmla="*/ 4268 h 10000"/>
                <a:gd name="T42" fmla="*/ 4166 w 8332"/>
                <a:gd name="T43" fmla="*/ 5000 h 10000"/>
                <a:gd name="T44" fmla="*/ 2399 w 8332"/>
                <a:gd name="T45" fmla="*/ 4268 h 10000"/>
                <a:gd name="T46" fmla="*/ 1666 w 8332"/>
                <a:gd name="T47" fmla="*/ 2500 h 10000"/>
                <a:gd name="T48" fmla="*/ 2399 w 8332"/>
                <a:gd name="T49" fmla="*/ 733 h 10000"/>
                <a:gd name="T50" fmla="*/ 4166 w 8332"/>
                <a:gd name="T51" fmla="*/ 0 h 10000"/>
                <a:gd name="T52" fmla="*/ 5934 w 8332"/>
                <a:gd name="T53" fmla="*/ 733 h 1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332" h="10000">
                  <a:moveTo>
                    <a:pt x="8332" y="8275"/>
                  </a:moveTo>
                  <a:cubicBezTo>
                    <a:pt x="8332" y="8749"/>
                    <a:pt x="8197" y="9154"/>
                    <a:pt x="7926" y="9493"/>
                  </a:cubicBezTo>
                  <a:cubicBezTo>
                    <a:pt x="7655" y="9831"/>
                    <a:pt x="7327" y="10000"/>
                    <a:pt x="6946" y="10000"/>
                  </a:cubicBezTo>
                  <a:lnTo>
                    <a:pt x="1386" y="10000"/>
                  </a:lnTo>
                  <a:cubicBezTo>
                    <a:pt x="1004" y="10000"/>
                    <a:pt x="677" y="9830"/>
                    <a:pt x="406" y="9493"/>
                  </a:cubicBezTo>
                  <a:cubicBezTo>
                    <a:pt x="135" y="9154"/>
                    <a:pt x="0" y="8748"/>
                    <a:pt x="0" y="8275"/>
                  </a:cubicBezTo>
                  <a:cubicBezTo>
                    <a:pt x="0" y="7906"/>
                    <a:pt x="17" y="7558"/>
                    <a:pt x="55" y="7230"/>
                  </a:cubicBezTo>
                  <a:cubicBezTo>
                    <a:pt x="92" y="6903"/>
                    <a:pt x="160" y="6572"/>
                    <a:pt x="260" y="6240"/>
                  </a:cubicBezTo>
                  <a:cubicBezTo>
                    <a:pt x="360" y="5909"/>
                    <a:pt x="487" y="5624"/>
                    <a:pt x="641" y="5387"/>
                  </a:cubicBezTo>
                  <a:cubicBezTo>
                    <a:pt x="795" y="5151"/>
                    <a:pt x="1000" y="4957"/>
                    <a:pt x="1254" y="4809"/>
                  </a:cubicBezTo>
                  <a:cubicBezTo>
                    <a:pt x="1507" y="4660"/>
                    <a:pt x="1800" y="4584"/>
                    <a:pt x="2130" y="4584"/>
                  </a:cubicBezTo>
                  <a:cubicBezTo>
                    <a:pt x="2699" y="5140"/>
                    <a:pt x="3377" y="5417"/>
                    <a:pt x="4167" y="5417"/>
                  </a:cubicBezTo>
                  <a:cubicBezTo>
                    <a:pt x="4957" y="5417"/>
                    <a:pt x="5636" y="5140"/>
                    <a:pt x="6205" y="4584"/>
                  </a:cubicBezTo>
                  <a:cubicBezTo>
                    <a:pt x="6535" y="4584"/>
                    <a:pt x="6826" y="4659"/>
                    <a:pt x="7081" y="4809"/>
                  </a:cubicBezTo>
                  <a:cubicBezTo>
                    <a:pt x="7335" y="4957"/>
                    <a:pt x="7539" y="5151"/>
                    <a:pt x="7694" y="5387"/>
                  </a:cubicBezTo>
                  <a:cubicBezTo>
                    <a:pt x="7847" y="5625"/>
                    <a:pt x="7975" y="5907"/>
                    <a:pt x="8075" y="6240"/>
                  </a:cubicBezTo>
                  <a:cubicBezTo>
                    <a:pt x="8175" y="6571"/>
                    <a:pt x="8244" y="6901"/>
                    <a:pt x="8280" y="7230"/>
                  </a:cubicBezTo>
                  <a:cubicBezTo>
                    <a:pt x="8315" y="7558"/>
                    <a:pt x="8332" y="7906"/>
                    <a:pt x="8332" y="8275"/>
                  </a:cubicBezTo>
                  <a:close/>
                  <a:moveTo>
                    <a:pt x="5934" y="733"/>
                  </a:moveTo>
                  <a:cubicBezTo>
                    <a:pt x="6422" y="1221"/>
                    <a:pt x="6666" y="1810"/>
                    <a:pt x="6666" y="2500"/>
                  </a:cubicBezTo>
                  <a:cubicBezTo>
                    <a:pt x="6666" y="3190"/>
                    <a:pt x="6422" y="3779"/>
                    <a:pt x="5934" y="4268"/>
                  </a:cubicBezTo>
                  <a:cubicBezTo>
                    <a:pt x="5445" y="4756"/>
                    <a:pt x="4856" y="5000"/>
                    <a:pt x="4166" y="5000"/>
                  </a:cubicBezTo>
                  <a:cubicBezTo>
                    <a:pt x="3476" y="5000"/>
                    <a:pt x="2887" y="4756"/>
                    <a:pt x="2399" y="4268"/>
                  </a:cubicBezTo>
                  <a:cubicBezTo>
                    <a:pt x="1910" y="3779"/>
                    <a:pt x="1666" y="3190"/>
                    <a:pt x="1666" y="2500"/>
                  </a:cubicBezTo>
                  <a:cubicBezTo>
                    <a:pt x="1666" y="1810"/>
                    <a:pt x="1910" y="1221"/>
                    <a:pt x="2399" y="733"/>
                  </a:cubicBezTo>
                  <a:cubicBezTo>
                    <a:pt x="2887" y="244"/>
                    <a:pt x="3476" y="0"/>
                    <a:pt x="4166" y="0"/>
                  </a:cubicBezTo>
                  <a:cubicBezTo>
                    <a:pt x="4856" y="0"/>
                    <a:pt x="5445" y="244"/>
                    <a:pt x="5934" y="73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4" name="直接连接符 273">
              <a:extLst>
                <a:ext uri="{FF2B5EF4-FFF2-40B4-BE49-F238E27FC236}">
                  <a16:creationId xmlns:a16="http://schemas.microsoft.com/office/drawing/2014/main" id="{347D923F-AFF2-5E78-9B4D-0BC9CDE098DF}"/>
                </a:ext>
              </a:extLst>
            </p:cNvPr>
            <p:cNvCxnSpPr>
              <a:cxnSpLocks/>
            </p:cNvCxnSpPr>
            <p:nvPr/>
          </p:nvCxnSpPr>
          <p:spPr>
            <a:xfrm>
              <a:off x="8315784" y="5805488"/>
              <a:ext cx="280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135664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>
            <a:extLst>
              <a:ext uri="{FF2B5EF4-FFF2-40B4-BE49-F238E27FC236}">
                <a16:creationId xmlns:a16="http://schemas.microsoft.com/office/drawing/2014/main" id="{B5A78CBD-0BD3-AE50-B90B-C4B53B4C4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行稳致远  进而有为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07F1E913-2FF7-B2BF-E039-4B2AA66314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XX</a:t>
            </a:r>
            <a:r>
              <a:rPr lang="zh-CN" altLang="en-US" dirty="0"/>
              <a:t>部门｜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40D79B23-1A92-FF61-A200-F40A917CECB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</a:t>
            </a:r>
          </a:p>
        </p:txBody>
      </p:sp>
      <p:sp>
        <p:nvSpPr>
          <p:cNvPr id="16" name="日期占位符 15">
            <a:extLst>
              <a:ext uri="{FF2B5EF4-FFF2-40B4-BE49-F238E27FC236}">
                <a16:creationId xmlns:a16="http://schemas.microsoft.com/office/drawing/2014/main" id="{E8F301D9-955F-5722-86CD-9926EC6852C7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9DD006C9-A12D-4D7E-8965-18A4E292F6A5}" type="datetime1">
              <a:rPr lang="zh-CN" altLang="en-US" smtClean="0"/>
              <a:t>2023/7/27</a:t>
            </a:fld>
            <a:endParaRPr lang="zh-CN" altLang="en-US" dirty="0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AF14C22E-DB55-BA0B-DF19-050C24F5D2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Striving for stability and achieving success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48E5513-A8FF-0FEC-A91D-7A15B8C69D7F}"/>
              </a:ext>
            </a:extLst>
          </p:cNvPr>
          <p:cNvSpPr txBox="1"/>
          <p:nvPr/>
        </p:nvSpPr>
        <p:spPr>
          <a:xfrm>
            <a:off x="10316648" y="622300"/>
            <a:ext cx="120225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dirty="0"/>
              <a:t>YOUR LOGO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8989788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标题"/>
          <p:cNvSpPr txBox="1"/>
          <p:nvPr/>
        </p:nvSpPr>
        <p:spPr>
          <a:xfrm>
            <a:off x="698500" y="546100"/>
            <a:ext cx="643676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rgbClr val="404040"/>
                </a:solidFill>
                <a:latin typeface="+mj-ea"/>
                <a:ea typeface="+mj-ea"/>
              </a:rPr>
              <a:t>PPT</a:t>
            </a:r>
            <a:r>
              <a:rPr lang="zh-CN" altLang="en-US" sz="2400" dirty="0">
                <a:solidFill>
                  <a:srgbClr val="404040"/>
                </a:solidFill>
                <a:latin typeface="+mj-ea"/>
                <a:ea typeface="+mj-ea"/>
              </a:rPr>
              <a:t>模板使用说明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（本页为说明页，用户可在使用模板时删除本页）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B447F51-8098-7A5B-82C6-D8B38E787039}"/>
              </a:ext>
            </a:extLst>
          </p:cNvPr>
          <p:cNvGrpSpPr/>
          <p:nvPr/>
        </p:nvGrpSpPr>
        <p:grpSpPr>
          <a:xfrm>
            <a:off x="4347786" y="1130300"/>
            <a:ext cx="3456000" cy="4999039"/>
            <a:chOff x="4347786" y="1130300"/>
            <a:chExt cx="3456000" cy="4999039"/>
          </a:xfrm>
        </p:grpSpPr>
        <p:cxnSp>
          <p:nvCxnSpPr>
            <p:cNvPr id="19" name="直接连接符2"/>
            <p:cNvCxnSpPr>
              <a:cxnSpLocks/>
            </p:cNvCxnSpPr>
            <p:nvPr/>
          </p:nvCxnSpPr>
          <p:spPr>
            <a:xfrm>
              <a:off x="4347786" y="1130300"/>
              <a:ext cx="3456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子标题2"/>
            <p:cNvSpPr txBox="1"/>
            <p:nvPr/>
          </p:nvSpPr>
          <p:spPr>
            <a:xfrm>
              <a:off x="4347786" y="1321449"/>
              <a:ext cx="137235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dirty="0">
                  <a:latin typeface="+mj-ea"/>
                  <a:ea typeface="+mj-ea"/>
                </a:rPr>
                <a:t>02 </a:t>
              </a:r>
              <a:r>
                <a:rPr lang="zh-CN" altLang="en-US" dirty="0">
                  <a:latin typeface="+mj-ea"/>
                  <a:ea typeface="+mj-ea"/>
                </a:rPr>
                <a:t>素材说明</a:t>
              </a:r>
            </a:p>
          </p:txBody>
        </p:sp>
        <p:sp>
          <p:nvSpPr>
            <p:cNvPr id="21" name="白色矩形2"/>
            <p:cNvSpPr/>
            <p:nvPr/>
          </p:nvSpPr>
          <p:spPr>
            <a:xfrm>
              <a:off x="4347786" y="1744133"/>
              <a:ext cx="3456000" cy="438520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DCB57BF1-4069-D94B-A970-1DEB3611E34F}"/>
                </a:ext>
              </a:extLst>
            </p:cNvPr>
            <p:cNvGrpSpPr/>
            <p:nvPr/>
          </p:nvGrpSpPr>
          <p:grpSpPr>
            <a:xfrm>
              <a:off x="4779258" y="2176106"/>
              <a:ext cx="482606" cy="274194"/>
              <a:chOff x="5168268" y="1941881"/>
              <a:chExt cx="482606" cy="274194"/>
            </a:xfrm>
          </p:grpSpPr>
          <p:sp>
            <p:nvSpPr>
              <p:cNvPr id="22" name="圆角矩形3"/>
              <p:cNvSpPr/>
              <p:nvPr/>
            </p:nvSpPr>
            <p:spPr>
              <a:xfrm>
                <a:off x="5168268" y="1941881"/>
                <a:ext cx="482606" cy="274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小标题3"/>
              <p:cNvSpPr txBox="1"/>
              <p:nvPr/>
            </p:nvSpPr>
            <p:spPr>
              <a:xfrm>
                <a:off x="5238206" y="1971256"/>
                <a:ext cx="35907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400" dirty="0">
                    <a:latin typeface="+mn-ea"/>
                  </a:rPr>
                  <a:t>图片</a:t>
                </a:r>
              </a:p>
            </p:txBody>
          </p:sp>
        </p:grpSp>
        <p:sp>
          <p:nvSpPr>
            <p:cNvPr id="24" name="素材使用说明1"/>
            <p:cNvSpPr txBox="1"/>
            <p:nvPr/>
          </p:nvSpPr>
          <p:spPr>
            <a:xfrm>
              <a:off x="4840314" y="2570510"/>
              <a:ext cx="2514409" cy="1161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模板中使用的图片来源于</a:t>
              </a:r>
              <a:r>
                <a:rPr lang="en-US" altLang="zh-CN" sz="1600" dirty="0">
                  <a:solidFill>
                    <a:srgbClr val="404040"/>
                  </a:solidFill>
                </a:rPr>
                <a:t>Pexels.com</a:t>
              </a:r>
              <a:r>
                <a:rPr lang="zh-CN" altLang="en-US" sz="1600" dirty="0">
                  <a:solidFill>
                    <a:srgbClr val="404040"/>
                  </a:solidFill>
                </a:rPr>
                <a:t>，网站图片素材已注明可以免费使用，您可在遵循网站许可条款内使用</a:t>
              </a: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40ADA04D-DAFF-475D-3F2D-C02F325B9E64}"/>
                </a:ext>
              </a:extLst>
            </p:cNvPr>
            <p:cNvGrpSpPr/>
            <p:nvPr/>
          </p:nvGrpSpPr>
          <p:grpSpPr>
            <a:xfrm>
              <a:off x="4779258" y="4146078"/>
              <a:ext cx="1011942" cy="274194"/>
              <a:chOff x="5168268" y="3853345"/>
              <a:chExt cx="1011942" cy="274194"/>
            </a:xfrm>
          </p:grpSpPr>
          <p:sp>
            <p:nvSpPr>
              <p:cNvPr id="25" name="圆角矩形4"/>
              <p:cNvSpPr/>
              <p:nvPr/>
            </p:nvSpPr>
            <p:spPr>
              <a:xfrm>
                <a:off x="5168268" y="3853345"/>
                <a:ext cx="1011942" cy="274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小标题4"/>
              <p:cNvSpPr txBox="1"/>
              <p:nvPr/>
            </p:nvSpPr>
            <p:spPr>
              <a:xfrm>
                <a:off x="5238206" y="3882720"/>
                <a:ext cx="897682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400" dirty="0">
                    <a:latin typeface="+mn-ea"/>
                  </a:rPr>
                  <a:t>图标和插画</a:t>
                </a:r>
              </a:p>
            </p:txBody>
          </p:sp>
        </p:grpSp>
        <p:sp>
          <p:nvSpPr>
            <p:cNvPr id="27" name="素材使用说明2"/>
            <p:cNvSpPr txBox="1"/>
            <p:nvPr/>
          </p:nvSpPr>
          <p:spPr>
            <a:xfrm>
              <a:off x="4840315" y="4461170"/>
              <a:ext cx="2514408" cy="14630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模板中使用的图标和插画来源于</a:t>
              </a:r>
              <a:r>
                <a:rPr lang="en-US" altLang="zh-CN" sz="1600" dirty="0" err="1">
                  <a:solidFill>
                    <a:srgbClr val="404040"/>
                  </a:solidFill>
                </a:rPr>
                <a:t>islide</a:t>
              </a:r>
              <a:r>
                <a:rPr lang="en-US" altLang="zh-CN" sz="1600" dirty="0">
                  <a:solidFill>
                    <a:srgbClr val="404040"/>
                  </a:solidFill>
                </a:rPr>
                <a:t> </a:t>
              </a:r>
              <a:r>
                <a:rPr lang="zh-CN" altLang="en-US" sz="1600" dirty="0">
                  <a:solidFill>
                    <a:srgbClr val="404040"/>
                  </a:solidFill>
                </a:rPr>
                <a:t>图标库、</a:t>
              </a:r>
              <a:r>
                <a:rPr lang="en-US" altLang="zh-CN" sz="1600" dirty="0">
                  <a:solidFill>
                    <a:srgbClr val="404040"/>
                  </a:solidFill>
                </a:rPr>
                <a:t>designs.ai.com</a:t>
              </a:r>
              <a:r>
                <a:rPr lang="zh-CN" altLang="en-US" sz="1600" dirty="0">
                  <a:solidFill>
                    <a:srgbClr val="404040"/>
                  </a:solidFill>
                </a:rPr>
                <a:t>，具有 </a:t>
              </a:r>
              <a:r>
                <a:rPr lang="en-US" altLang="zh-CN" sz="1600" dirty="0">
                  <a:solidFill>
                    <a:srgbClr val="404040"/>
                  </a:solidFill>
                </a:rPr>
                <a:t>CC0 </a:t>
              </a:r>
              <a:r>
                <a:rPr lang="zh-CN" altLang="en-US" sz="1600" dirty="0">
                  <a:solidFill>
                    <a:srgbClr val="404040"/>
                  </a:solidFill>
                </a:rPr>
                <a:t>共享协议。您可在遵循 </a:t>
              </a:r>
              <a:r>
                <a:rPr lang="en-US" altLang="zh-CN" sz="1600" dirty="0">
                  <a:solidFill>
                    <a:srgbClr val="404040"/>
                  </a:solidFill>
                </a:rPr>
                <a:t>CC0 </a:t>
              </a:r>
              <a:r>
                <a:rPr lang="zh-CN" altLang="en-US" sz="1600" dirty="0">
                  <a:solidFill>
                    <a:srgbClr val="404040"/>
                  </a:solidFill>
                </a:rPr>
                <a:t>共享协议的情况下使用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FDFAFFF-3D31-B956-7062-D442E4B23931}"/>
              </a:ext>
            </a:extLst>
          </p:cNvPr>
          <p:cNvGrpSpPr/>
          <p:nvPr/>
        </p:nvGrpSpPr>
        <p:grpSpPr>
          <a:xfrm>
            <a:off x="8289004" y="1130300"/>
            <a:ext cx="3240000" cy="4999039"/>
            <a:chOff x="8289004" y="1130300"/>
            <a:chExt cx="3240000" cy="4999039"/>
          </a:xfrm>
        </p:grpSpPr>
        <p:cxnSp>
          <p:nvCxnSpPr>
            <p:cNvPr id="28" name="直接连接符3"/>
            <p:cNvCxnSpPr>
              <a:cxnSpLocks/>
            </p:cNvCxnSpPr>
            <p:nvPr/>
          </p:nvCxnSpPr>
          <p:spPr>
            <a:xfrm>
              <a:off x="8289004" y="1130300"/>
              <a:ext cx="324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子标题3"/>
            <p:cNvSpPr txBox="1"/>
            <p:nvPr/>
          </p:nvSpPr>
          <p:spPr>
            <a:xfrm>
              <a:off x="8289004" y="1321449"/>
              <a:ext cx="137235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dirty="0">
                  <a:latin typeface="+mj-ea"/>
                  <a:ea typeface="+mj-ea"/>
                </a:rPr>
                <a:t>03 </a:t>
              </a:r>
              <a:r>
                <a:rPr lang="zh-CN" altLang="en-US" dirty="0">
                  <a:latin typeface="+mj-ea"/>
                  <a:ea typeface="+mj-ea"/>
                </a:rPr>
                <a:t>配色说明</a:t>
              </a:r>
            </a:p>
          </p:txBody>
        </p:sp>
        <p:sp>
          <p:nvSpPr>
            <p:cNvPr id="30" name="白色矩形3"/>
            <p:cNvSpPr/>
            <p:nvPr/>
          </p:nvSpPr>
          <p:spPr>
            <a:xfrm>
              <a:off x="8289004" y="1744133"/>
              <a:ext cx="3240000" cy="438520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9C236751-86E3-0D85-B40F-34A24072C43C}"/>
                </a:ext>
              </a:extLst>
            </p:cNvPr>
            <p:cNvGrpSpPr/>
            <p:nvPr/>
          </p:nvGrpSpPr>
          <p:grpSpPr>
            <a:xfrm>
              <a:off x="8732280" y="2099228"/>
              <a:ext cx="2458475" cy="631788"/>
              <a:chOff x="8895322" y="2099228"/>
              <a:chExt cx="2458475" cy="631788"/>
            </a:xfrm>
          </p:grpSpPr>
          <p:sp>
            <p:nvSpPr>
              <p:cNvPr id="31" name="色卡1"/>
              <p:cNvSpPr/>
              <p:nvPr/>
            </p:nvSpPr>
            <p:spPr>
              <a:xfrm>
                <a:off x="8895322" y="2099228"/>
                <a:ext cx="631788" cy="63178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RGB1"/>
              <p:cNvSpPr txBox="1"/>
              <p:nvPr/>
            </p:nvSpPr>
            <p:spPr>
              <a:xfrm>
                <a:off x="9719361" y="2102946"/>
                <a:ext cx="1634436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RGB: 211,177,142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33" name="十六进制1"/>
              <p:cNvSpPr txBox="1"/>
              <p:nvPr/>
            </p:nvSpPr>
            <p:spPr>
              <a:xfrm>
                <a:off x="9719361" y="2455427"/>
                <a:ext cx="940710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#D3B18E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E98F0EC-D0F2-E157-303D-FF14529990FD}"/>
                </a:ext>
              </a:extLst>
            </p:cNvPr>
            <p:cNvGrpSpPr/>
            <p:nvPr/>
          </p:nvGrpSpPr>
          <p:grpSpPr>
            <a:xfrm>
              <a:off x="8732280" y="3147023"/>
              <a:ext cx="2538908" cy="631788"/>
              <a:chOff x="8895322" y="4301910"/>
              <a:chExt cx="2538908" cy="631788"/>
            </a:xfrm>
          </p:grpSpPr>
          <p:sp>
            <p:nvSpPr>
              <p:cNvPr id="37" name="色卡3"/>
              <p:cNvSpPr/>
              <p:nvPr/>
            </p:nvSpPr>
            <p:spPr>
              <a:xfrm>
                <a:off x="8895322" y="4301910"/>
                <a:ext cx="631788" cy="63178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RGB3"/>
              <p:cNvSpPr txBox="1"/>
              <p:nvPr/>
            </p:nvSpPr>
            <p:spPr>
              <a:xfrm>
                <a:off x="9719361" y="4305628"/>
                <a:ext cx="1714869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RGB: 169,138,104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39" name="十六进制3"/>
              <p:cNvSpPr txBox="1"/>
              <p:nvPr/>
            </p:nvSpPr>
            <p:spPr>
              <a:xfrm>
                <a:off x="9719361" y="4658109"/>
                <a:ext cx="940710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#A98A68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46BF514E-D2A2-FAD8-2882-38E0D66EEB7E}"/>
                </a:ext>
              </a:extLst>
            </p:cNvPr>
            <p:cNvGrpSpPr/>
            <p:nvPr/>
          </p:nvGrpSpPr>
          <p:grpSpPr>
            <a:xfrm>
              <a:off x="8744616" y="4170449"/>
              <a:ext cx="1840772" cy="631788"/>
              <a:chOff x="8907658" y="5394380"/>
              <a:chExt cx="1840772" cy="631788"/>
            </a:xfrm>
          </p:grpSpPr>
          <p:sp>
            <p:nvSpPr>
              <p:cNvPr id="34" name="色卡2"/>
              <p:cNvSpPr/>
              <p:nvPr/>
            </p:nvSpPr>
            <p:spPr>
              <a:xfrm>
                <a:off x="8907658" y="5394380"/>
                <a:ext cx="631788" cy="63178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RGB2"/>
              <p:cNvSpPr txBox="1"/>
              <p:nvPr/>
            </p:nvSpPr>
            <p:spPr>
              <a:xfrm>
                <a:off x="9719361" y="5398098"/>
                <a:ext cx="1029069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RGB: 0,0,0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36" name="十六进制2"/>
              <p:cNvSpPr txBox="1"/>
              <p:nvPr/>
            </p:nvSpPr>
            <p:spPr>
              <a:xfrm>
                <a:off x="9719361" y="5750579"/>
                <a:ext cx="940710" cy="2755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</a:rPr>
                  <a:t>#000000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1C72B6A-FCD8-97EA-9957-7A307643461B}"/>
              </a:ext>
            </a:extLst>
          </p:cNvPr>
          <p:cNvGrpSpPr/>
          <p:nvPr/>
        </p:nvGrpSpPr>
        <p:grpSpPr>
          <a:xfrm>
            <a:off x="660400" y="1130300"/>
            <a:ext cx="3202168" cy="4999038"/>
            <a:chOff x="660400" y="1130300"/>
            <a:chExt cx="3202168" cy="4999038"/>
          </a:xfrm>
        </p:grpSpPr>
        <p:cxnSp>
          <p:nvCxnSpPr>
            <p:cNvPr id="3" name="直接连接符1"/>
            <p:cNvCxnSpPr>
              <a:cxnSpLocks/>
            </p:cNvCxnSpPr>
            <p:nvPr/>
          </p:nvCxnSpPr>
          <p:spPr>
            <a:xfrm>
              <a:off x="660400" y="1130300"/>
              <a:ext cx="320216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子标题1"/>
            <p:cNvSpPr txBox="1"/>
            <p:nvPr/>
          </p:nvSpPr>
          <p:spPr>
            <a:xfrm>
              <a:off x="698500" y="1321449"/>
              <a:ext cx="137235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dirty="0">
                  <a:latin typeface="+mj-ea"/>
                  <a:ea typeface="+mj-ea"/>
                </a:rPr>
                <a:t>01 </a:t>
              </a:r>
              <a:r>
                <a:rPr lang="zh-CN" altLang="en-US" dirty="0">
                  <a:latin typeface="+mj-ea"/>
                  <a:ea typeface="+mj-ea"/>
                </a:rPr>
                <a:t>字体说明</a:t>
              </a:r>
            </a:p>
          </p:txBody>
        </p:sp>
        <p:sp>
          <p:nvSpPr>
            <p:cNvPr id="5" name="白色矩形1"/>
            <p:cNvSpPr/>
            <p:nvPr/>
          </p:nvSpPr>
          <p:spPr>
            <a:xfrm>
              <a:off x="660400" y="1744132"/>
              <a:ext cx="3202168" cy="438520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9EB2F1AB-19D5-8E47-5CBB-6433B58579DE}"/>
                </a:ext>
              </a:extLst>
            </p:cNvPr>
            <p:cNvGrpSpPr/>
            <p:nvPr/>
          </p:nvGrpSpPr>
          <p:grpSpPr>
            <a:xfrm>
              <a:off x="1111584" y="2176106"/>
              <a:ext cx="858020" cy="274194"/>
              <a:chOff x="1111584" y="2176106"/>
              <a:chExt cx="858020" cy="274194"/>
            </a:xfrm>
          </p:grpSpPr>
          <p:sp>
            <p:nvSpPr>
              <p:cNvPr id="6" name="圆角矩形1"/>
              <p:cNvSpPr/>
              <p:nvPr/>
            </p:nvSpPr>
            <p:spPr>
              <a:xfrm>
                <a:off x="1111584" y="2176106"/>
                <a:ext cx="858020" cy="274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小标题1"/>
              <p:cNvSpPr txBox="1"/>
              <p:nvPr/>
            </p:nvSpPr>
            <p:spPr>
              <a:xfrm>
                <a:off x="1181522" y="2205481"/>
                <a:ext cx="718145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400" dirty="0">
                    <a:latin typeface="+mn-ea"/>
                  </a:rPr>
                  <a:t>标题字体</a:t>
                </a:r>
              </a:p>
            </p:txBody>
          </p:sp>
        </p:grpSp>
        <p:sp>
          <p:nvSpPr>
            <p:cNvPr id="8" name="字体1"/>
            <p:cNvSpPr txBox="1"/>
            <p:nvPr/>
          </p:nvSpPr>
          <p:spPr>
            <a:xfrm>
              <a:off x="1181522" y="2570510"/>
              <a:ext cx="135133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600" dirty="0" err="1">
                  <a:solidFill>
                    <a:srgbClr val="404040"/>
                  </a:solidFill>
                  <a:latin typeface="+mj-ea"/>
                  <a:ea typeface="+mj-ea"/>
                </a:rPr>
                <a:t>OPPOSans</a:t>
              </a:r>
              <a:r>
                <a:rPr lang="en-US" altLang="zh-CN" sz="1600" dirty="0">
                  <a:solidFill>
                    <a:srgbClr val="404040"/>
                  </a:solidFill>
                  <a:latin typeface="+mj-ea"/>
                  <a:ea typeface="+mj-ea"/>
                </a:rPr>
                <a:t> B</a:t>
              </a:r>
              <a:endParaRPr lang="zh-CN" altLang="en-US" sz="1600" dirty="0">
                <a:solidFill>
                  <a:srgbClr val="404040"/>
                </a:solidFill>
                <a:latin typeface="+mj-ea"/>
                <a:ea typeface="+mj-ea"/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6EACDC0-1923-CDB8-BF68-4023320AE8E2}"/>
                </a:ext>
              </a:extLst>
            </p:cNvPr>
            <p:cNvGrpSpPr/>
            <p:nvPr/>
          </p:nvGrpSpPr>
          <p:grpSpPr>
            <a:xfrm>
              <a:off x="1111584" y="3024554"/>
              <a:ext cx="858020" cy="274194"/>
              <a:chOff x="1111584" y="3024554"/>
              <a:chExt cx="858020" cy="274194"/>
            </a:xfrm>
          </p:grpSpPr>
          <p:sp>
            <p:nvSpPr>
              <p:cNvPr id="9" name="圆角矩形2"/>
              <p:cNvSpPr/>
              <p:nvPr/>
            </p:nvSpPr>
            <p:spPr>
              <a:xfrm>
                <a:off x="1111584" y="3024554"/>
                <a:ext cx="858020" cy="274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小标题2"/>
              <p:cNvSpPr txBox="1"/>
              <p:nvPr/>
            </p:nvSpPr>
            <p:spPr>
              <a:xfrm>
                <a:off x="1181522" y="3053929"/>
                <a:ext cx="718145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400" dirty="0">
                    <a:latin typeface="+mn-ea"/>
                  </a:rPr>
                  <a:t>正文字体</a:t>
                </a:r>
              </a:p>
            </p:txBody>
          </p:sp>
        </p:grpSp>
        <p:sp>
          <p:nvSpPr>
            <p:cNvPr id="11" name="字体2"/>
            <p:cNvSpPr txBox="1"/>
            <p:nvPr/>
          </p:nvSpPr>
          <p:spPr>
            <a:xfrm>
              <a:off x="1181522" y="3418958"/>
              <a:ext cx="122469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600" dirty="0" err="1">
                  <a:solidFill>
                    <a:srgbClr val="404040"/>
                  </a:solidFill>
                  <a:latin typeface="+mn-ea"/>
                </a:rPr>
                <a:t>OPPOSans</a:t>
              </a:r>
              <a:r>
                <a:rPr lang="en-US" altLang="zh-CN" sz="1600" dirty="0">
                  <a:solidFill>
                    <a:srgbClr val="404040"/>
                  </a:solidFill>
                  <a:latin typeface="+mn-ea"/>
                </a:rPr>
                <a:t> R</a:t>
              </a:r>
              <a:endParaRPr lang="zh-CN" altLang="en-US" sz="1600" dirty="0">
                <a:solidFill>
                  <a:srgbClr val="404040"/>
                </a:solidFill>
                <a:latin typeface="+mn-ea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4F4AFC7-FA6D-5F9B-4BA7-41E1D90D1B36}"/>
                </a:ext>
              </a:extLst>
            </p:cNvPr>
            <p:cNvSpPr txBox="1"/>
            <p:nvPr/>
          </p:nvSpPr>
          <p:spPr>
            <a:xfrm>
              <a:off x="1181522" y="4048375"/>
              <a:ext cx="2094603" cy="175291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封面页主标题：</a:t>
              </a:r>
              <a:r>
                <a:rPr lang="en-US" altLang="zh-CN" sz="1600" dirty="0">
                  <a:solidFill>
                    <a:srgbClr val="404040"/>
                  </a:solidFill>
                </a:rPr>
                <a:t>48</a:t>
              </a:r>
              <a:endParaRPr lang="zh-CN" altLang="en-US" sz="1600" dirty="0">
                <a:solidFill>
                  <a:srgbClr val="404040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封面页副标题：</a:t>
              </a:r>
              <a:r>
                <a:rPr lang="en-US" altLang="zh-CN" sz="1600" dirty="0">
                  <a:solidFill>
                    <a:srgbClr val="404040"/>
                  </a:solidFill>
                </a:rPr>
                <a:t>32</a:t>
              </a:r>
              <a:endParaRPr lang="zh-CN" altLang="en-US" sz="1600" dirty="0">
                <a:solidFill>
                  <a:srgbClr val="404040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正文一级标题：24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正文二级标题：20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正文：16</a:t>
              </a:r>
              <a:endParaRPr lang="en-US" altLang="zh-CN" sz="1600" dirty="0">
                <a:solidFill>
                  <a:srgbClr val="404040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</a:rPr>
                <a:t>标注或辅助说明：12</a:t>
              </a:r>
            </a:p>
          </p:txBody>
        </p:sp>
        <p:cxnSp>
          <p:nvCxnSpPr>
            <p:cNvPr id="48" name="直接连接符1">
              <a:extLst>
                <a:ext uri="{FF2B5EF4-FFF2-40B4-BE49-F238E27FC236}">
                  <a16:creationId xmlns:a16="http://schemas.microsoft.com/office/drawing/2014/main" id="{B073519E-9FCF-046E-9F47-0010077F42EB}"/>
                </a:ext>
              </a:extLst>
            </p:cNvPr>
            <p:cNvCxnSpPr>
              <a:cxnSpLocks/>
            </p:cNvCxnSpPr>
            <p:nvPr/>
          </p:nvCxnSpPr>
          <p:spPr>
            <a:xfrm>
              <a:off x="1111584" y="3854006"/>
              <a:ext cx="2376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日期占位符 11">
            <a:extLst>
              <a:ext uri="{FF2B5EF4-FFF2-40B4-BE49-F238E27FC236}">
                <a16:creationId xmlns:a16="http://schemas.microsoft.com/office/drawing/2014/main" id="{2BF098F9-5797-A43E-FFF9-1FD9BB102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692BF-3CFE-4F8D-B050-789007D79C0B}" type="datetime1">
              <a:rPr lang="zh-CN" altLang="en-US" smtClean="0"/>
              <a:t>2023/7/27</a:t>
            </a:fld>
            <a:endParaRPr lang="zh-CN" altLang="en-US" dirty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6BFD3497-2894-84A3-F393-66ECE429D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/>
              <a:t>模板说明</a:t>
            </a:r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F1D11AF-05D1-D899-C843-2C9FFDE3B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t>18</a:t>
            </a:fld>
            <a:endParaRPr lang="zh-CN" altLang="en-US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Adan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一枚 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 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制作爱好者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5450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擅长类型：工作汇报｜图表分析｜调研报告等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505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每一份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的制作，都值得被认真打磨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237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zhizuya-2022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占位符 29">
            <a:extLst>
              <a:ext uri="{FF2B5EF4-FFF2-40B4-BE49-F238E27FC236}">
                <a16:creationId xmlns:a16="http://schemas.microsoft.com/office/drawing/2014/main" id="{116F31D2-278C-1C6C-2965-3F0520737A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X</a:t>
            </a:r>
            <a:r>
              <a:rPr lang="zh-CN" altLang="en-US" dirty="0"/>
              <a:t>月第</a:t>
            </a:r>
            <a:r>
              <a:rPr lang="en-US" altLang="zh-CN" dirty="0"/>
              <a:t>X</a:t>
            </a:r>
            <a:r>
              <a:rPr lang="zh-CN" altLang="en-US" dirty="0"/>
              <a:t>周</a:t>
            </a:r>
          </a:p>
        </p:txBody>
      </p:sp>
      <p:sp>
        <p:nvSpPr>
          <p:cNvPr id="40" name="日期占位符 39">
            <a:extLst>
              <a:ext uri="{FF2B5EF4-FFF2-40B4-BE49-F238E27FC236}">
                <a16:creationId xmlns:a16="http://schemas.microsoft.com/office/drawing/2014/main" id="{356535D2-0A8F-2509-5608-8322277FA4F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342DCF9-50AE-4DE8-8556-6E014C34A9D0}" type="datetime1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9E5C4790-9784-2103-6CF3-AC7EEF14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57602568-FD96-AE03-6D33-BACA893EE9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45" name="文本占位符 44">
            <a:extLst>
              <a:ext uri="{FF2B5EF4-FFF2-40B4-BE49-F238E27FC236}">
                <a16:creationId xmlns:a16="http://schemas.microsoft.com/office/drawing/2014/main" id="{76D4D6BB-4B4F-0217-5D48-63C3D2B834E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CEAB0F6-BC02-3CCA-E39F-E895034F7152}"/>
              </a:ext>
            </a:extLst>
          </p:cNvPr>
          <p:cNvGrpSpPr/>
          <p:nvPr/>
        </p:nvGrpSpPr>
        <p:grpSpPr>
          <a:xfrm>
            <a:off x="4748963" y="1938457"/>
            <a:ext cx="2512831" cy="1220091"/>
            <a:chOff x="4748963" y="1938457"/>
            <a:chExt cx="2512831" cy="122009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1166D8A-C17C-1361-022B-B9C260059B23}"/>
                </a:ext>
              </a:extLst>
            </p:cNvPr>
            <p:cNvSpPr txBox="1"/>
            <p:nvPr/>
          </p:nvSpPr>
          <p:spPr>
            <a:xfrm>
              <a:off x="4757961" y="1938457"/>
              <a:ext cx="291747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000" dirty="0">
                  <a:latin typeface="+mj-ea"/>
                  <a:ea typeface="+mj-ea"/>
                </a:rPr>
                <a:t>01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63691EB-3690-30E7-819B-FDE748D73D3D}"/>
                </a:ext>
              </a:extLst>
            </p:cNvPr>
            <p:cNvSpPr txBox="1"/>
            <p:nvPr/>
          </p:nvSpPr>
          <p:spPr>
            <a:xfrm>
              <a:off x="4757961" y="234844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总体数据概述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AF12964-91DF-83FF-BD52-1F12D119C0FA}"/>
                </a:ext>
              </a:extLst>
            </p:cNvPr>
            <p:cNvSpPr txBox="1"/>
            <p:nvPr/>
          </p:nvSpPr>
          <p:spPr>
            <a:xfrm>
              <a:off x="4757961" y="2758439"/>
              <a:ext cx="1819409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dirty="0"/>
                <a:t>Overview of overall data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E1F6426-003D-481A-5E20-A6806AC17664}"/>
                </a:ext>
              </a:extLst>
            </p:cNvPr>
            <p:cNvSpPr/>
            <p:nvPr/>
          </p:nvSpPr>
          <p:spPr>
            <a:xfrm>
              <a:off x="4748963" y="2082800"/>
              <a:ext cx="2377440" cy="1075748"/>
            </a:xfrm>
            <a:custGeom>
              <a:avLst/>
              <a:gdLst>
                <a:gd name="connsiteX0" fmla="*/ 386080 w 2377440"/>
                <a:gd name="connsiteY0" fmla="*/ 0 h 924560"/>
                <a:gd name="connsiteX1" fmla="*/ 2377440 w 2377440"/>
                <a:gd name="connsiteY1" fmla="*/ 0 h 924560"/>
                <a:gd name="connsiteX2" fmla="*/ 2377440 w 2377440"/>
                <a:gd name="connsiteY2" fmla="*/ 924560 h 924560"/>
                <a:gd name="connsiteX3" fmla="*/ 0 w 2377440"/>
                <a:gd name="connsiteY3" fmla="*/ 924560 h 92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7440" h="924560">
                  <a:moveTo>
                    <a:pt x="386080" y="0"/>
                  </a:moveTo>
                  <a:lnTo>
                    <a:pt x="2377440" y="0"/>
                  </a:lnTo>
                  <a:lnTo>
                    <a:pt x="2377440" y="924560"/>
                  </a:lnTo>
                  <a:lnTo>
                    <a:pt x="0" y="924560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不完整圆 1">
              <a:extLst>
                <a:ext uri="{FF2B5EF4-FFF2-40B4-BE49-F238E27FC236}">
                  <a16:creationId xmlns:a16="http://schemas.microsoft.com/office/drawing/2014/main" id="{F218CA34-6890-ED1A-0C9E-91E76E549B3B}"/>
                </a:ext>
              </a:extLst>
            </p:cNvPr>
            <p:cNvSpPr/>
            <p:nvPr/>
          </p:nvSpPr>
          <p:spPr>
            <a:xfrm flipH="1">
              <a:off x="6991012" y="1947409"/>
              <a:ext cx="270782" cy="270782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D6CFE57-CB09-6648-1103-A75A05FDE13E}"/>
              </a:ext>
            </a:extLst>
          </p:cNvPr>
          <p:cNvGrpSpPr/>
          <p:nvPr/>
        </p:nvGrpSpPr>
        <p:grpSpPr>
          <a:xfrm>
            <a:off x="4748963" y="3777697"/>
            <a:ext cx="2512831" cy="1211139"/>
            <a:chOff x="4748963" y="3777697"/>
            <a:chExt cx="2512831" cy="121113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A932A19-EEDB-5A4B-FA1C-7C29D9A7531F}"/>
                </a:ext>
              </a:extLst>
            </p:cNvPr>
            <p:cNvSpPr txBox="1"/>
            <p:nvPr/>
          </p:nvSpPr>
          <p:spPr>
            <a:xfrm>
              <a:off x="4748963" y="3780732"/>
              <a:ext cx="33663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000" dirty="0">
                  <a:latin typeface="+mj-ea"/>
                  <a:ea typeface="+mj-ea"/>
                </a:rPr>
                <a:t>03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48254DA-3C3B-71F6-5C68-65F42E834DB4}"/>
                </a:ext>
              </a:extLst>
            </p:cNvPr>
            <p:cNvSpPr txBox="1"/>
            <p:nvPr/>
          </p:nvSpPr>
          <p:spPr>
            <a:xfrm>
              <a:off x="4748963" y="4190723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商品销售分析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540649D-999B-79E6-9EB5-72BA69F9B95A}"/>
                </a:ext>
              </a:extLst>
            </p:cNvPr>
            <p:cNvSpPr txBox="1"/>
            <p:nvPr/>
          </p:nvSpPr>
          <p:spPr>
            <a:xfrm>
              <a:off x="4748963" y="4600714"/>
              <a:ext cx="1628651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dirty="0"/>
                <a:t>Product sales analysis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229AC06-DCB8-C951-B934-E188C459163B}"/>
                </a:ext>
              </a:extLst>
            </p:cNvPr>
            <p:cNvSpPr/>
            <p:nvPr/>
          </p:nvSpPr>
          <p:spPr>
            <a:xfrm>
              <a:off x="4748963" y="3913088"/>
              <a:ext cx="2377440" cy="1075748"/>
            </a:xfrm>
            <a:custGeom>
              <a:avLst/>
              <a:gdLst>
                <a:gd name="connsiteX0" fmla="*/ 386080 w 2377440"/>
                <a:gd name="connsiteY0" fmla="*/ 0 h 924560"/>
                <a:gd name="connsiteX1" fmla="*/ 2377440 w 2377440"/>
                <a:gd name="connsiteY1" fmla="*/ 0 h 924560"/>
                <a:gd name="connsiteX2" fmla="*/ 2377440 w 2377440"/>
                <a:gd name="connsiteY2" fmla="*/ 924560 h 924560"/>
                <a:gd name="connsiteX3" fmla="*/ 0 w 2377440"/>
                <a:gd name="connsiteY3" fmla="*/ 924560 h 92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7440" h="924560">
                  <a:moveTo>
                    <a:pt x="386080" y="0"/>
                  </a:moveTo>
                  <a:lnTo>
                    <a:pt x="2377440" y="0"/>
                  </a:lnTo>
                  <a:lnTo>
                    <a:pt x="2377440" y="924560"/>
                  </a:lnTo>
                  <a:lnTo>
                    <a:pt x="0" y="924560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不完整圆 2">
              <a:extLst>
                <a:ext uri="{FF2B5EF4-FFF2-40B4-BE49-F238E27FC236}">
                  <a16:creationId xmlns:a16="http://schemas.microsoft.com/office/drawing/2014/main" id="{665373EB-7519-9A49-19DA-6129D0DEFE8A}"/>
                </a:ext>
              </a:extLst>
            </p:cNvPr>
            <p:cNvSpPr/>
            <p:nvPr/>
          </p:nvSpPr>
          <p:spPr>
            <a:xfrm flipH="1">
              <a:off x="6991012" y="3777697"/>
              <a:ext cx="270782" cy="270782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7CD157C-D90F-4C01-EEAC-F61F4B7663B1}"/>
              </a:ext>
            </a:extLst>
          </p:cNvPr>
          <p:cNvGrpSpPr/>
          <p:nvPr/>
        </p:nvGrpSpPr>
        <p:grpSpPr>
          <a:xfrm>
            <a:off x="8050166" y="1938457"/>
            <a:ext cx="2512831" cy="1220091"/>
            <a:chOff x="8050166" y="1938457"/>
            <a:chExt cx="2512831" cy="122009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BCF2BA9-D939-BC58-92C9-4B97FA3CA30A}"/>
                </a:ext>
              </a:extLst>
            </p:cNvPr>
            <p:cNvSpPr txBox="1"/>
            <p:nvPr/>
          </p:nvSpPr>
          <p:spPr>
            <a:xfrm>
              <a:off x="8050166" y="1938457"/>
              <a:ext cx="33663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000" dirty="0">
                  <a:latin typeface="+mj-ea"/>
                  <a:ea typeface="+mj-ea"/>
                </a:rPr>
                <a:t>02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BC288EF-C223-B96B-CB06-2C3405651145}"/>
                </a:ext>
              </a:extLst>
            </p:cNvPr>
            <p:cNvSpPr txBox="1"/>
            <p:nvPr/>
          </p:nvSpPr>
          <p:spPr>
            <a:xfrm>
              <a:off x="8050166" y="234844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用户行为分析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298405A-6F20-9F7A-2BF7-AACF3F217287}"/>
                </a:ext>
              </a:extLst>
            </p:cNvPr>
            <p:cNvSpPr txBox="1"/>
            <p:nvPr/>
          </p:nvSpPr>
          <p:spPr>
            <a:xfrm>
              <a:off x="8050166" y="2758439"/>
              <a:ext cx="1030731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dirty="0"/>
                <a:t>User Behavior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B3AAA7C-7A21-7937-A661-365BFD657FA8}"/>
                </a:ext>
              </a:extLst>
            </p:cNvPr>
            <p:cNvSpPr/>
            <p:nvPr/>
          </p:nvSpPr>
          <p:spPr>
            <a:xfrm>
              <a:off x="8050166" y="2082800"/>
              <a:ext cx="2377440" cy="1075748"/>
            </a:xfrm>
            <a:custGeom>
              <a:avLst/>
              <a:gdLst>
                <a:gd name="connsiteX0" fmla="*/ 386080 w 2377440"/>
                <a:gd name="connsiteY0" fmla="*/ 0 h 924560"/>
                <a:gd name="connsiteX1" fmla="*/ 2377440 w 2377440"/>
                <a:gd name="connsiteY1" fmla="*/ 0 h 924560"/>
                <a:gd name="connsiteX2" fmla="*/ 2377440 w 2377440"/>
                <a:gd name="connsiteY2" fmla="*/ 924560 h 924560"/>
                <a:gd name="connsiteX3" fmla="*/ 0 w 2377440"/>
                <a:gd name="connsiteY3" fmla="*/ 924560 h 92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7440" h="924560">
                  <a:moveTo>
                    <a:pt x="386080" y="0"/>
                  </a:moveTo>
                  <a:lnTo>
                    <a:pt x="2377440" y="0"/>
                  </a:lnTo>
                  <a:lnTo>
                    <a:pt x="2377440" y="924560"/>
                  </a:lnTo>
                  <a:lnTo>
                    <a:pt x="0" y="924560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不完整圆 3">
              <a:extLst>
                <a:ext uri="{FF2B5EF4-FFF2-40B4-BE49-F238E27FC236}">
                  <a16:creationId xmlns:a16="http://schemas.microsoft.com/office/drawing/2014/main" id="{8A9AAB2C-5B9D-9B88-A5E4-48F5848B7CFC}"/>
                </a:ext>
              </a:extLst>
            </p:cNvPr>
            <p:cNvSpPr/>
            <p:nvPr/>
          </p:nvSpPr>
          <p:spPr>
            <a:xfrm flipH="1">
              <a:off x="10292215" y="1947409"/>
              <a:ext cx="270782" cy="270782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1FABB59-165B-B4C7-C9F1-61BD5D95D9E2}"/>
              </a:ext>
            </a:extLst>
          </p:cNvPr>
          <p:cNvGrpSpPr/>
          <p:nvPr/>
        </p:nvGrpSpPr>
        <p:grpSpPr>
          <a:xfrm>
            <a:off x="8050166" y="3777697"/>
            <a:ext cx="2512831" cy="1211139"/>
            <a:chOff x="8050166" y="3777697"/>
            <a:chExt cx="2512831" cy="121113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2B2D668-230D-57ED-0085-E269B3E20F7C}"/>
                </a:ext>
              </a:extLst>
            </p:cNvPr>
            <p:cNvSpPr txBox="1"/>
            <p:nvPr/>
          </p:nvSpPr>
          <p:spPr>
            <a:xfrm>
              <a:off x="8054975" y="3780732"/>
              <a:ext cx="33663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000" dirty="0">
                  <a:latin typeface="+mj-ea"/>
                  <a:ea typeface="+mj-ea"/>
                </a:rPr>
                <a:t>04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846A442-2858-909A-9CC6-ACFE08F3BD57}"/>
                </a:ext>
              </a:extLst>
            </p:cNvPr>
            <p:cNvSpPr txBox="1"/>
            <p:nvPr/>
          </p:nvSpPr>
          <p:spPr>
            <a:xfrm>
              <a:off x="8054975" y="4190723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营销策略分析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A9D394C-9B8A-F54D-21A0-32F97D7B3A07}"/>
                </a:ext>
              </a:extLst>
            </p:cNvPr>
            <p:cNvSpPr txBox="1"/>
            <p:nvPr/>
          </p:nvSpPr>
          <p:spPr>
            <a:xfrm>
              <a:off x="8054975" y="4600714"/>
              <a:ext cx="2051844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dirty="0"/>
                <a:t>Marketing strategy analysis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BEFC05D-BE50-83A1-902A-E19FF09DCD58}"/>
                </a:ext>
              </a:extLst>
            </p:cNvPr>
            <p:cNvSpPr/>
            <p:nvPr/>
          </p:nvSpPr>
          <p:spPr>
            <a:xfrm>
              <a:off x="8050166" y="3913088"/>
              <a:ext cx="2377440" cy="1075748"/>
            </a:xfrm>
            <a:custGeom>
              <a:avLst/>
              <a:gdLst>
                <a:gd name="connsiteX0" fmla="*/ 386080 w 2377440"/>
                <a:gd name="connsiteY0" fmla="*/ 0 h 924560"/>
                <a:gd name="connsiteX1" fmla="*/ 2377440 w 2377440"/>
                <a:gd name="connsiteY1" fmla="*/ 0 h 924560"/>
                <a:gd name="connsiteX2" fmla="*/ 2377440 w 2377440"/>
                <a:gd name="connsiteY2" fmla="*/ 924560 h 924560"/>
                <a:gd name="connsiteX3" fmla="*/ 0 w 2377440"/>
                <a:gd name="connsiteY3" fmla="*/ 924560 h 92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7440" h="924560">
                  <a:moveTo>
                    <a:pt x="386080" y="0"/>
                  </a:moveTo>
                  <a:lnTo>
                    <a:pt x="2377440" y="0"/>
                  </a:lnTo>
                  <a:lnTo>
                    <a:pt x="2377440" y="924560"/>
                  </a:lnTo>
                  <a:lnTo>
                    <a:pt x="0" y="924560"/>
                  </a:lnTo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不完整圆 4">
              <a:extLst>
                <a:ext uri="{FF2B5EF4-FFF2-40B4-BE49-F238E27FC236}">
                  <a16:creationId xmlns:a16="http://schemas.microsoft.com/office/drawing/2014/main" id="{24DE8455-C7EA-D504-E665-058DBFE2756A}"/>
                </a:ext>
              </a:extLst>
            </p:cNvPr>
            <p:cNvSpPr/>
            <p:nvPr/>
          </p:nvSpPr>
          <p:spPr>
            <a:xfrm flipH="1">
              <a:off x="10292215" y="3777697"/>
              <a:ext cx="270782" cy="270782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98236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68126" y="2185628"/>
            <a:ext cx="2255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Adan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1D3F60B7-3693-FE3F-0583-5F3CBEF705C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51629180-C0B4-BE84-4FD9-2313A63D7D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/>
              <a:t>Overview of overall data</a:t>
            </a: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5D3E43DF-B3EA-CC9D-21A6-417C0F3C8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dirty="0">
                <a:latin typeface="+mj-ea"/>
                <a:ea typeface="+mj-ea"/>
              </a:rPr>
              <a:t>总体数据概述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86FD9AEA-22A1-AC2A-9EBE-ACC1C42D44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X</a:t>
            </a:r>
            <a:r>
              <a:rPr lang="zh-CN" altLang="en-US" dirty="0"/>
              <a:t>月第</a:t>
            </a:r>
            <a:r>
              <a:rPr lang="en-US" altLang="zh-CN" dirty="0"/>
              <a:t>X</a:t>
            </a:r>
            <a:r>
              <a:rPr lang="zh-CN" altLang="en-US" dirty="0"/>
              <a:t>周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2F7859-0B4C-564C-D55C-4616CFD2D625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63056461-9B65-431C-9327-81670CF714B7}" type="datetime1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C6308327-EA7D-2251-069B-77DE10651E1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3269492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3877862-783B-0671-B144-ECD67575F2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1-1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E776699D-C854-B7C1-6139-EE4B58B70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基本数据指标概览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F3A1EC3-6EBA-C2C7-B7A8-2B212542660E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95DB4AC-857D-482A-AEE8-8D4BE4DF0A1B}" type="datetime1">
              <a:rPr lang="zh-CN" altLang="en-US" smtClean="0"/>
              <a:t>2023/7/27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30F94E-048D-4354-89BC-CCE59E41E7F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总体数据概述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125B98-CEDE-469B-E3F0-FBE433EC966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C21832DC-B035-9C21-868A-0332BFC10F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0686494"/>
              </p:ext>
            </p:extLst>
          </p:nvPr>
        </p:nvGraphicFramePr>
        <p:xfrm>
          <a:off x="4248912" y="1531302"/>
          <a:ext cx="7125511" cy="4336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E5118674-0B5D-638B-2267-780C0A8B9C70}"/>
              </a:ext>
            </a:extLst>
          </p:cNvPr>
          <p:cNvGrpSpPr/>
          <p:nvPr/>
        </p:nvGrpSpPr>
        <p:grpSpPr>
          <a:xfrm>
            <a:off x="1274817" y="1456872"/>
            <a:ext cx="3107951" cy="1446187"/>
            <a:chOff x="1274817" y="1456872"/>
            <a:chExt cx="3107951" cy="1446187"/>
          </a:xfrm>
        </p:grpSpPr>
        <p:sp>
          <p:nvSpPr>
            <p:cNvPr id="41" name="不完整圆 40">
              <a:extLst>
                <a:ext uri="{FF2B5EF4-FFF2-40B4-BE49-F238E27FC236}">
                  <a16:creationId xmlns:a16="http://schemas.microsoft.com/office/drawing/2014/main" id="{10709A94-46B5-7F11-67AB-3105ED7D3F80}"/>
                </a:ext>
              </a:extLst>
            </p:cNvPr>
            <p:cNvSpPr/>
            <p:nvPr/>
          </p:nvSpPr>
          <p:spPr>
            <a:xfrm flipH="1">
              <a:off x="4111986" y="1456872"/>
              <a:ext cx="270782" cy="270782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873FCE0D-AC73-88C0-CB00-F64EAF8C9C2A}"/>
                </a:ext>
              </a:extLst>
            </p:cNvPr>
            <p:cNvGrpSpPr/>
            <p:nvPr/>
          </p:nvGrpSpPr>
          <p:grpSpPr>
            <a:xfrm>
              <a:off x="2360392" y="1894474"/>
              <a:ext cx="1163780" cy="588926"/>
              <a:chOff x="2467072" y="1694174"/>
              <a:chExt cx="1163780" cy="58892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89D6911-0814-0EE9-9B45-869300849090}"/>
                  </a:ext>
                </a:extLst>
              </p:cNvPr>
              <p:cNvSpPr txBox="1"/>
              <p:nvPr/>
            </p:nvSpPr>
            <p:spPr>
              <a:xfrm>
                <a:off x="2786070" y="2098434"/>
                <a:ext cx="615553" cy="18466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zh-CN" altLang="en-US" sz="1200" dirty="0"/>
                  <a:t>销售额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4FFC313-F1E8-F3FD-CD1F-3C28A77E4CF5}"/>
                  </a:ext>
                </a:extLst>
              </p:cNvPr>
              <p:cNvSpPr txBox="1"/>
              <p:nvPr/>
            </p:nvSpPr>
            <p:spPr>
              <a:xfrm>
                <a:off x="2467072" y="1694174"/>
                <a:ext cx="1163780" cy="3693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2400" dirty="0">
                    <a:latin typeface="+mj-ea"/>
                    <a:ea typeface="+mj-ea"/>
                  </a:rPr>
                  <a:t>1000</a:t>
                </a:r>
                <a:r>
                  <a:rPr lang="zh-CN" altLang="en-US" sz="1600" dirty="0">
                    <a:latin typeface="+mj-ea"/>
                    <a:ea typeface="+mj-ea"/>
                  </a:rPr>
                  <a:t>万元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59A75412-F1E3-B90D-6F3A-389867293B5D}"/>
                </a:ext>
              </a:extLst>
            </p:cNvPr>
            <p:cNvSpPr/>
            <p:nvPr/>
          </p:nvSpPr>
          <p:spPr>
            <a:xfrm>
              <a:off x="1459819" y="1901652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sp>
          <p:nvSpPr>
            <p:cNvPr id="27" name="iconfont-1043-183957">
              <a:extLst>
                <a:ext uri="{FF2B5EF4-FFF2-40B4-BE49-F238E27FC236}">
                  <a16:creationId xmlns:a16="http://schemas.microsoft.com/office/drawing/2014/main" id="{98FD5B8F-40E4-8465-D198-F6050BFDD2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32501" y="2063506"/>
              <a:ext cx="326072" cy="294526"/>
            </a:xfrm>
            <a:custGeom>
              <a:avLst/>
              <a:gdLst>
                <a:gd name="connsiteX0" fmla="*/ 0 w 609050"/>
                <a:gd name="connsiteY0" fmla="*/ 411255 h 550128"/>
                <a:gd name="connsiteX1" fmla="*/ 25954 w 609050"/>
                <a:gd name="connsiteY1" fmla="*/ 426310 h 550128"/>
                <a:gd name="connsiteX2" fmla="*/ 202990 w 609050"/>
                <a:gd name="connsiteY2" fmla="*/ 463368 h 550128"/>
                <a:gd name="connsiteX3" fmla="*/ 219809 w 609050"/>
                <a:gd name="connsiteY3" fmla="*/ 462933 h 550128"/>
                <a:gd name="connsiteX4" fmla="*/ 251707 w 609050"/>
                <a:gd name="connsiteY4" fmla="*/ 518375 h 550128"/>
                <a:gd name="connsiteX5" fmla="*/ 202990 w 609050"/>
                <a:gd name="connsiteY5" fmla="*/ 521125 h 550128"/>
                <a:gd name="connsiteX6" fmla="*/ 0 w 609050"/>
                <a:gd name="connsiteY6" fmla="*/ 434416 h 550128"/>
                <a:gd name="connsiteX7" fmla="*/ 449854 w 609050"/>
                <a:gd name="connsiteY7" fmla="*/ 392838 h 550128"/>
                <a:gd name="connsiteX8" fmla="*/ 456769 w 609050"/>
                <a:gd name="connsiteY8" fmla="*/ 409650 h 550128"/>
                <a:gd name="connsiteX9" fmla="*/ 449854 w 609050"/>
                <a:gd name="connsiteY9" fmla="*/ 425157 h 550128"/>
                <a:gd name="connsiteX10" fmla="*/ 426074 w 609050"/>
                <a:gd name="connsiteY10" fmla="*/ 324248 h 550128"/>
                <a:gd name="connsiteX11" fmla="*/ 426074 w 609050"/>
                <a:gd name="connsiteY11" fmla="*/ 350992 h 550128"/>
                <a:gd name="connsiteX12" fmla="*/ 416618 w 609050"/>
                <a:gd name="connsiteY12" fmla="*/ 336680 h 550128"/>
                <a:gd name="connsiteX13" fmla="*/ 426074 w 609050"/>
                <a:gd name="connsiteY13" fmla="*/ 324248 h 550128"/>
                <a:gd name="connsiteX14" fmla="*/ 0 w 609050"/>
                <a:gd name="connsiteY14" fmla="*/ 295387 h 550128"/>
                <a:gd name="connsiteX15" fmla="*/ 25960 w 609050"/>
                <a:gd name="connsiteY15" fmla="*/ 310451 h 550128"/>
                <a:gd name="connsiteX16" fmla="*/ 203041 w 609050"/>
                <a:gd name="connsiteY16" fmla="*/ 347531 h 550128"/>
                <a:gd name="connsiteX17" fmla="*/ 204781 w 609050"/>
                <a:gd name="connsiteY17" fmla="*/ 347531 h 550128"/>
                <a:gd name="connsiteX18" fmla="*/ 203041 w 609050"/>
                <a:gd name="connsiteY18" fmla="*/ 376355 h 550128"/>
                <a:gd name="connsiteX19" fmla="*/ 204781 w 609050"/>
                <a:gd name="connsiteY19" fmla="*/ 405469 h 550128"/>
                <a:gd name="connsiteX20" fmla="*/ 203041 w 609050"/>
                <a:gd name="connsiteY20" fmla="*/ 405469 h 550128"/>
                <a:gd name="connsiteX21" fmla="*/ 0 w 609050"/>
                <a:gd name="connsiteY21" fmla="*/ 318562 h 550128"/>
                <a:gd name="connsiteX22" fmla="*/ 438081 w 609050"/>
                <a:gd name="connsiteY22" fmla="*/ 280788 h 550128"/>
                <a:gd name="connsiteX23" fmla="*/ 425610 w 609050"/>
                <a:gd name="connsiteY23" fmla="*/ 292373 h 550128"/>
                <a:gd name="connsiteX24" fmla="*/ 425610 w 609050"/>
                <a:gd name="connsiteY24" fmla="*/ 295703 h 550128"/>
                <a:gd name="connsiteX25" fmla="*/ 406033 w 609050"/>
                <a:gd name="connsiteY25" fmla="*/ 303088 h 550128"/>
                <a:gd name="connsiteX26" fmla="*/ 388197 w 609050"/>
                <a:gd name="connsiteY26" fmla="*/ 337842 h 550128"/>
                <a:gd name="connsiteX27" fmla="*/ 389647 w 609050"/>
                <a:gd name="connsiteY27" fmla="*/ 350295 h 550128"/>
                <a:gd name="connsiteX28" fmla="*/ 425610 w 609050"/>
                <a:gd name="connsiteY28" fmla="*/ 382153 h 550128"/>
                <a:gd name="connsiteX29" fmla="*/ 425610 w 609050"/>
                <a:gd name="connsiteY29" fmla="*/ 427767 h 550128"/>
                <a:gd name="connsiteX30" fmla="*/ 409078 w 609050"/>
                <a:gd name="connsiteY30" fmla="*/ 417775 h 550128"/>
                <a:gd name="connsiteX31" fmla="*/ 406033 w 609050"/>
                <a:gd name="connsiteY31" fmla="*/ 414879 h 550128"/>
                <a:gd name="connsiteX32" fmla="*/ 403278 w 609050"/>
                <a:gd name="connsiteY32" fmla="*/ 412997 h 550128"/>
                <a:gd name="connsiteX33" fmla="*/ 398347 w 609050"/>
                <a:gd name="connsiteY33" fmla="*/ 411838 h 550128"/>
                <a:gd name="connsiteX34" fmla="*/ 385006 w 609050"/>
                <a:gd name="connsiteY34" fmla="*/ 423712 h 550128"/>
                <a:gd name="connsiteX35" fmla="*/ 384571 w 609050"/>
                <a:gd name="connsiteY35" fmla="*/ 427043 h 550128"/>
                <a:gd name="connsiteX36" fmla="*/ 402263 w 609050"/>
                <a:gd name="connsiteY36" fmla="*/ 449198 h 550128"/>
                <a:gd name="connsiteX37" fmla="*/ 425610 w 609050"/>
                <a:gd name="connsiteY37" fmla="*/ 456439 h 550128"/>
                <a:gd name="connsiteX38" fmla="*/ 425610 w 609050"/>
                <a:gd name="connsiteY38" fmla="*/ 460493 h 550128"/>
                <a:gd name="connsiteX39" fmla="*/ 438081 w 609050"/>
                <a:gd name="connsiteY39" fmla="*/ 472078 h 550128"/>
                <a:gd name="connsiteX40" fmla="*/ 450552 w 609050"/>
                <a:gd name="connsiteY40" fmla="*/ 460493 h 550128"/>
                <a:gd name="connsiteX41" fmla="*/ 450552 w 609050"/>
                <a:gd name="connsiteY41" fmla="*/ 454991 h 550128"/>
                <a:gd name="connsiteX42" fmla="*/ 485355 w 609050"/>
                <a:gd name="connsiteY42" fmla="*/ 408363 h 550128"/>
                <a:gd name="connsiteX43" fmla="*/ 450552 w 609050"/>
                <a:gd name="connsiteY43" fmla="*/ 360142 h 550128"/>
                <a:gd name="connsiteX44" fmla="*/ 450552 w 609050"/>
                <a:gd name="connsiteY44" fmla="*/ 323651 h 550128"/>
                <a:gd name="connsiteX45" fmla="*/ 459543 w 609050"/>
                <a:gd name="connsiteY45" fmla="*/ 327271 h 550128"/>
                <a:gd name="connsiteX46" fmla="*/ 468098 w 609050"/>
                <a:gd name="connsiteY46" fmla="*/ 330022 h 550128"/>
                <a:gd name="connsiteX47" fmla="*/ 481729 w 609050"/>
                <a:gd name="connsiteY47" fmla="*/ 314673 h 550128"/>
                <a:gd name="connsiteX48" fmla="*/ 450552 w 609050"/>
                <a:gd name="connsiteY48" fmla="*/ 295124 h 550128"/>
                <a:gd name="connsiteX49" fmla="*/ 450552 w 609050"/>
                <a:gd name="connsiteY49" fmla="*/ 292373 h 550128"/>
                <a:gd name="connsiteX50" fmla="*/ 438081 w 609050"/>
                <a:gd name="connsiteY50" fmla="*/ 280788 h 550128"/>
                <a:gd name="connsiteX51" fmla="*/ 435036 w 609050"/>
                <a:gd name="connsiteY51" fmla="*/ 202593 h 550128"/>
                <a:gd name="connsiteX52" fmla="*/ 609050 w 609050"/>
                <a:gd name="connsiteY52" fmla="*/ 376360 h 550128"/>
                <a:gd name="connsiteX53" fmla="*/ 435036 w 609050"/>
                <a:gd name="connsiteY53" fmla="*/ 550128 h 550128"/>
                <a:gd name="connsiteX54" fmla="*/ 317721 w 609050"/>
                <a:gd name="connsiteY54" fmla="*/ 504659 h 550128"/>
                <a:gd name="connsiteX55" fmla="*/ 280888 w 609050"/>
                <a:gd name="connsiteY55" fmla="*/ 457018 h 550128"/>
                <a:gd name="connsiteX56" fmla="*/ 262761 w 609050"/>
                <a:gd name="connsiteY56" fmla="*/ 401267 h 550128"/>
                <a:gd name="connsiteX57" fmla="*/ 261021 w 609050"/>
                <a:gd name="connsiteY57" fmla="*/ 376360 h 550128"/>
                <a:gd name="connsiteX58" fmla="*/ 264066 w 609050"/>
                <a:gd name="connsiteY58" fmla="*/ 343634 h 550128"/>
                <a:gd name="connsiteX59" fmla="*/ 290023 w 609050"/>
                <a:gd name="connsiteY59" fmla="*/ 280499 h 550128"/>
                <a:gd name="connsiteX60" fmla="*/ 405888 w 609050"/>
                <a:gd name="connsiteY60" fmla="*/ 205054 h 550128"/>
                <a:gd name="connsiteX61" fmla="*/ 435036 w 609050"/>
                <a:gd name="connsiteY61" fmla="*/ 202593 h 550128"/>
                <a:gd name="connsiteX62" fmla="*/ 0 w 609050"/>
                <a:gd name="connsiteY62" fmla="*/ 179589 h 550128"/>
                <a:gd name="connsiteX63" fmla="*/ 25955 w 609050"/>
                <a:gd name="connsiteY63" fmla="*/ 194643 h 550128"/>
                <a:gd name="connsiteX64" fmla="*/ 203003 w 609050"/>
                <a:gd name="connsiteY64" fmla="*/ 231699 h 550128"/>
                <a:gd name="connsiteX65" fmla="*/ 256364 w 609050"/>
                <a:gd name="connsiteY65" fmla="*/ 228804 h 550128"/>
                <a:gd name="connsiteX66" fmla="*/ 219968 w 609050"/>
                <a:gd name="connsiteY66" fmla="*/ 289165 h 550128"/>
                <a:gd name="connsiteX67" fmla="*/ 203003 w 609050"/>
                <a:gd name="connsiteY67" fmla="*/ 289600 h 550128"/>
                <a:gd name="connsiteX68" fmla="*/ 0 w 609050"/>
                <a:gd name="connsiteY68" fmla="*/ 202749 h 550128"/>
                <a:gd name="connsiteX69" fmla="*/ 203017 w 609050"/>
                <a:gd name="connsiteY69" fmla="*/ 0 h 550128"/>
                <a:gd name="connsiteX70" fmla="*/ 406034 w 609050"/>
                <a:gd name="connsiteY70" fmla="*/ 86902 h 550128"/>
                <a:gd name="connsiteX71" fmla="*/ 203017 w 609050"/>
                <a:gd name="connsiteY71" fmla="*/ 173804 h 550128"/>
                <a:gd name="connsiteX72" fmla="*/ 0 w 609050"/>
                <a:gd name="connsiteY72" fmla="*/ 86902 h 550128"/>
                <a:gd name="connsiteX73" fmla="*/ 203017 w 609050"/>
                <a:gd name="connsiteY73" fmla="*/ 0 h 55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09050" h="550128">
                  <a:moveTo>
                    <a:pt x="0" y="411255"/>
                  </a:moveTo>
                  <a:cubicBezTo>
                    <a:pt x="7975" y="416611"/>
                    <a:pt x="16529" y="421678"/>
                    <a:pt x="25954" y="426310"/>
                  </a:cubicBezTo>
                  <a:cubicBezTo>
                    <a:pt x="73656" y="450195"/>
                    <a:pt x="136583" y="463368"/>
                    <a:pt x="202990" y="463368"/>
                  </a:cubicBezTo>
                  <a:cubicBezTo>
                    <a:pt x="208644" y="463368"/>
                    <a:pt x="214154" y="463223"/>
                    <a:pt x="219809" y="462933"/>
                  </a:cubicBezTo>
                  <a:cubicBezTo>
                    <a:pt x="227783" y="483054"/>
                    <a:pt x="238658" y="501583"/>
                    <a:pt x="251707" y="518375"/>
                  </a:cubicBezTo>
                  <a:cubicBezTo>
                    <a:pt x="236193" y="520257"/>
                    <a:pt x="219954" y="521125"/>
                    <a:pt x="202990" y="521125"/>
                  </a:cubicBezTo>
                  <a:cubicBezTo>
                    <a:pt x="86851" y="521125"/>
                    <a:pt x="0" y="475382"/>
                    <a:pt x="0" y="434416"/>
                  </a:cubicBezTo>
                  <a:close/>
                  <a:moveTo>
                    <a:pt x="449854" y="392838"/>
                  </a:moveTo>
                  <a:cubicBezTo>
                    <a:pt x="454464" y="396606"/>
                    <a:pt x="456769" y="401534"/>
                    <a:pt x="456769" y="409650"/>
                  </a:cubicBezTo>
                  <a:cubicBezTo>
                    <a:pt x="456769" y="417041"/>
                    <a:pt x="454608" y="422114"/>
                    <a:pt x="449854" y="425157"/>
                  </a:cubicBezTo>
                  <a:close/>
                  <a:moveTo>
                    <a:pt x="426074" y="324248"/>
                  </a:moveTo>
                  <a:lnTo>
                    <a:pt x="426074" y="350992"/>
                  </a:lnTo>
                  <a:cubicBezTo>
                    <a:pt x="419528" y="347522"/>
                    <a:pt x="416618" y="343619"/>
                    <a:pt x="416618" y="336680"/>
                  </a:cubicBezTo>
                  <a:cubicBezTo>
                    <a:pt x="416618" y="333933"/>
                    <a:pt x="416618" y="327284"/>
                    <a:pt x="426074" y="324248"/>
                  </a:cubicBezTo>
                  <a:close/>
                  <a:moveTo>
                    <a:pt x="0" y="295387"/>
                  </a:moveTo>
                  <a:cubicBezTo>
                    <a:pt x="7977" y="300746"/>
                    <a:pt x="16533" y="305816"/>
                    <a:pt x="25960" y="310451"/>
                  </a:cubicBezTo>
                  <a:cubicBezTo>
                    <a:pt x="73675" y="334350"/>
                    <a:pt x="136617" y="347531"/>
                    <a:pt x="203041" y="347531"/>
                  </a:cubicBezTo>
                  <a:cubicBezTo>
                    <a:pt x="203621" y="347531"/>
                    <a:pt x="204201" y="347531"/>
                    <a:pt x="204781" y="347531"/>
                  </a:cubicBezTo>
                  <a:cubicBezTo>
                    <a:pt x="203621" y="356946"/>
                    <a:pt x="203041" y="366650"/>
                    <a:pt x="203041" y="376355"/>
                  </a:cubicBezTo>
                  <a:cubicBezTo>
                    <a:pt x="203041" y="386204"/>
                    <a:pt x="203621" y="395909"/>
                    <a:pt x="204781" y="405469"/>
                  </a:cubicBezTo>
                  <a:cubicBezTo>
                    <a:pt x="204201" y="405469"/>
                    <a:pt x="203621" y="405469"/>
                    <a:pt x="203041" y="405469"/>
                  </a:cubicBezTo>
                  <a:cubicBezTo>
                    <a:pt x="86872" y="405469"/>
                    <a:pt x="0" y="359553"/>
                    <a:pt x="0" y="318562"/>
                  </a:cubicBezTo>
                  <a:close/>
                  <a:moveTo>
                    <a:pt x="438081" y="280788"/>
                  </a:moveTo>
                  <a:cubicBezTo>
                    <a:pt x="431120" y="280788"/>
                    <a:pt x="425610" y="286001"/>
                    <a:pt x="425610" y="292373"/>
                  </a:cubicBezTo>
                  <a:lnTo>
                    <a:pt x="425610" y="295703"/>
                  </a:lnTo>
                  <a:cubicBezTo>
                    <a:pt x="417924" y="297006"/>
                    <a:pt x="411399" y="299613"/>
                    <a:pt x="406033" y="303088"/>
                  </a:cubicBezTo>
                  <a:cubicBezTo>
                    <a:pt x="394577" y="310473"/>
                    <a:pt x="388197" y="322492"/>
                    <a:pt x="388197" y="337842"/>
                  </a:cubicBezTo>
                  <a:cubicBezTo>
                    <a:pt x="388197" y="342476"/>
                    <a:pt x="388777" y="346675"/>
                    <a:pt x="389647" y="350295"/>
                  </a:cubicBezTo>
                  <a:cubicBezTo>
                    <a:pt x="394577" y="369554"/>
                    <a:pt x="410818" y="376795"/>
                    <a:pt x="425610" y="382153"/>
                  </a:cubicBezTo>
                  <a:lnTo>
                    <a:pt x="425610" y="427767"/>
                  </a:lnTo>
                  <a:cubicBezTo>
                    <a:pt x="416764" y="425884"/>
                    <a:pt x="412414" y="421251"/>
                    <a:pt x="409078" y="417775"/>
                  </a:cubicBezTo>
                  <a:cubicBezTo>
                    <a:pt x="408063" y="416762"/>
                    <a:pt x="407048" y="415748"/>
                    <a:pt x="406033" y="414879"/>
                  </a:cubicBezTo>
                  <a:cubicBezTo>
                    <a:pt x="405163" y="414155"/>
                    <a:pt x="404293" y="413576"/>
                    <a:pt x="403278" y="412997"/>
                  </a:cubicBezTo>
                  <a:cubicBezTo>
                    <a:pt x="401828" y="412273"/>
                    <a:pt x="400233" y="411838"/>
                    <a:pt x="398347" y="411838"/>
                  </a:cubicBezTo>
                  <a:cubicBezTo>
                    <a:pt x="391822" y="411838"/>
                    <a:pt x="386456" y="417631"/>
                    <a:pt x="385006" y="423712"/>
                  </a:cubicBezTo>
                  <a:cubicBezTo>
                    <a:pt x="384716" y="424871"/>
                    <a:pt x="384571" y="426029"/>
                    <a:pt x="384571" y="427043"/>
                  </a:cubicBezTo>
                  <a:cubicBezTo>
                    <a:pt x="384571" y="434138"/>
                    <a:pt x="390952" y="442972"/>
                    <a:pt x="402263" y="449198"/>
                  </a:cubicBezTo>
                  <a:cubicBezTo>
                    <a:pt x="408643" y="452818"/>
                    <a:pt x="416474" y="455425"/>
                    <a:pt x="425610" y="456439"/>
                  </a:cubicBezTo>
                  <a:lnTo>
                    <a:pt x="425610" y="460493"/>
                  </a:lnTo>
                  <a:cubicBezTo>
                    <a:pt x="425610" y="466865"/>
                    <a:pt x="431120" y="472078"/>
                    <a:pt x="438081" y="472078"/>
                  </a:cubicBezTo>
                  <a:cubicBezTo>
                    <a:pt x="444751" y="472078"/>
                    <a:pt x="450552" y="466720"/>
                    <a:pt x="450552" y="460493"/>
                  </a:cubicBezTo>
                  <a:lnTo>
                    <a:pt x="450552" y="454991"/>
                  </a:lnTo>
                  <a:cubicBezTo>
                    <a:pt x="472739" y="449633"/>
                    <a:pt x="485355" y="432980"/>
                    <a:pt x="485355" y="408363"/>
                  </a:cubicBezTo>
                  <a:cubicBezTo>
                    <a:pt x="485355" y="376795"/>
                    <a:pt x="464908" y="365789"/>
                    <a:pt x="450552" y="360142"/>
                  </a:cubicBezTo>
                  <a:lnTo>
                    <a:pt x="450552" y="323651"/>
                  </a:lnTo>
                  <a:cubicBezTo>
                    <a:pt x="454467" y="324664"/>
                    <a:pt x="457222" y="326112"/>
                    <a:pt x="459543" y="327271"/>
                  </a:cubicBezTo>
                  <a:cubicBezTo>
                    <a:pt x="462298" y="328719"/>
                    <a:pt x="464908" y="330022"/>
                    <a:pt x="468098" y="330022"/>
                  </a:cubicBezTo>
                  <a:cubicBezTo>
                    <a:pt x="476799" y="330022"/>
                    <a:pt x="481729" y="320899"/>
                    <a:pt x="481729" y="314673"/>
                  </a:cubicBezTo>
                  <a:cubicBezTo>
                    <a:pt x="481729" y="302364"/>
                    <a:pt x="464473" y="296862"/>
                    <a:pt x="450552" y="295124"/>
                  </a:cubicBezTo>
                  <a:lnTo>
                    <a:pt x="450552" y="292373"/>
                  </a:lnTo>
                  <a:cubicBezTo>
                    <a:pt x="450552" y="286146"/>
                    <a:pt x="444751" y="280788"/>
                    <a:pt x="438081" y="280788"/>
                  </a:cubicBezTo>
                  <a:close/>
                  <a:moveTo>
                    <a:pt x="435036" y="202593"/>
                  </a:moveTo>
                  <a:cubicBezTo>
                    <a:pt x="530888" y="202593"/>
                    <a:pt x="609050" y="280643"/>
                    <a:pt x="609050" y="376360"/>
                  </a:cubicBezTo>
                  <a:cubicBezTo>
                    <a:pt x="609050" y="472222"/>
                    <a:pt x="530888" y="550128"/>
                    <a:pt x="435036" y="550128"/>
                  </a:cubicBezTo>
                  <a:cubicBezTo>
                    <a:pt x="389792" y="550128"/>
                    <a:pt x="348753" y="532896"/>
                    <a:pt x="317721" y="504659"/>
                  </a:cubicBezTo>
                  <a:cubicBezTo>
                    <a:pt x="302784" y="491192"/>
                    <a:pt x="290313" y="474974"/>
                    <a:pt x="280888" y="457018"/>
                  </a:cubicBezTo>
                  <a:cubicBezTo>
                    <a:pt x="271897" y="439931"/>
                    <a:pt x="265516" y="421106"/>
                    <a:pt x="262761" y="401267"/>
                  </a:cubicBezTo>
                  <a:cubicBezTo>
                    <a:pt x="261601" y="393158"/>
                    <a:pt x="261021" y="384904"/>
                    <a:pt x="261021" y="376360"/>
                  </a:cubicBezTo>
                  <a:cubicBezTo>
                    <a:pt x="261021" y="365210"/>
                    <a:pt x="262036" y="354350"/>
                    <a:pt x="264066" y="343634"/>
                  </a:cubicBezTo>
                  <a:cubicBezTo>
                    <a:pt x="268417" y="320755"/>
                    <a:pt x="277407" y="299323"/>
                    <a:pt x="290023" y="280499"/>
                  </a:cubicBezTo>
                  <a:cubicBezTo>
                    <a:pt x="316126" y="241256"/>
                    <a:pt x="357599" y="213308"/>
                    <a:pt x="405888" y="205054"/>
                  </a:cubicBezTo>
                  <a:cubicBezTo>
                    <a:pt x="415314" y="203462"/>
                    <a:pt x="425030" y="202593"/>
                    <a:pt x="435036" y="202593"/>
                  </a:cubicBezTo>
                  <a:close/>
                  <a:moveTo>
                    <a:pt x="0" y="179589"/>
                  </a:moveTo>
                  <a:cubicBezTo>
                    <a:pt x="7975" y="184945"/>
                    <a:pt x="16530" y="190011"/>
                    <a:pt x="25955" y="194643"/>
                  </a:cubicBezTo>
                  <a:cubicBezTo>
                    <a:pt x="73661" y="218527"/>
                    <a:pt x="136592" y="231699"/>
                    <a:pt x="203003" y="231699"/>
                  </a:cubicBezTo>
                  <a:cubicBezTo>
                    <a:pt x="221128" y="231699"/>
                    <a:pt x="238964" y="230686"/>
                    <a:pt x="256364" y="228804"/>
                  </a:cubicBezTo>
                  <a:cubicBezTo>
                    <a:pt x="241284" y="246753"/>
                    <a:pt x="228959" y="267163"/>
                    <a:pt x="219968" y="289165"/>
                  </a:cubicBezTo>
                  <a:cubicBezTo>
                    <a:pt x="214458" y="289455"/>
                    <a:pt x="208658" y="289600"/>
                    <a:pt x="203003" y="289600"/>
                  </a:cubicBezTo>
                  <a:cubicBezTo>
                    <a:pt x="86856" y="289600"/>
                    <a:pt x="0" y="243714"/>
                    <a:pt x="0" y="202749"/>
                  </a:cubicBezTo>
                  <a:close/>
                  <a:moveTo>
                    <a:pt x="203017" y="0"/>
                  </a:moveTo>
                  <a:cubicBezTo>
                    <a:pt x="315140" y="0"/>
                    <a:pt x="406034" y="38907"/>
                    <a:pt x="406034" y="86902"/>
                  </a:cubicBezTo>
                  <a:cubicBezTo>
                    <a:pt x="406034" y="134897"/>
                    <a:pt x="315140" y="173804"/>
                    <a:pt x="203017" y="173804"/>
                  </a:cubicBezTo>
                  <a:cubicBezTo>
                    <a:pt x="90894" y="173804"/>
                    <a:pt x="0" y="134897"/>
                    <a:pt x="0" y="86902"/>
                  </a:cubicBezTo>
                  <a:cubicBezTo>
                    <a:pt x="0" y="38907"/>
                    <a:pt x="90894" y="0"/>
                    <a:pt x="20301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C1156D90-F201-78C2-D10E-3F63F7AE521B}"/>
                </a:ext>
              </a:extLst>
            </p:cNvPr>
            <p:cNvSpPr/>
            <p:nvPr/>
          </p:nvSpPr>
          <p:spPr>
            <a:xfrm>
              <a:off x="1274817" y="1860156"/>
              <a:ext cx="640800" cy="642322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A4E70680-D933-1031-8E23-EEBBA8617ADB}"/>
                </a:ext>
              </a:extLst>
            </p:cNvPr>
            <p:cNvSpPr/>
            <p:nvPr/>
          </p:nvSpPr>
          <p:spPr>
            <a:xfrm>
              <a:off x="1634490" y="1592263"/>
              <a:ext cx="2614422" cy="1178109"/>
            </a:xfrm>
            <a:custGeom>
              <a:avLst/>
              <a:gdLst>
                <a:gd name="connsiteX0" fmla="*/ 0 w 2613152"/>
                <a:gd name="connsiteY0" fmla="*/ 0 h 1320581"/>
                <a:gd name="connsiteX1" fmla="*/ 2613152 w 2613152"/>
                <a:gd name="connsiteY1" fmla="*/ 0 h 1320581"/>
                <a:gd name="connsiteX2" fmla="*/ 2613152 w 2613152"/>
                <a:gd name="connsiteY2" fmla="*/ 1320581 h 1320581"/>
                <a:gd name="connsiteX3" fmla="*/ 0 w 2613152"/>
                <a:gd name="connsiteY3" fmla="*/ 1320581 h 1320581"/>
                <a:gd name="connsiteX4" fmla="*/ 0 w 2613152"/>
                <a:gd name="connsiteY4" fmla="*/ 0 h 1320581"/>
                <a:gd name="connsiteX0" fmla="*/ 0 w 2613152"/>
                <a:gd name="connsiteY0" fmla="*/ 0 h 1320581"/>
                <a:gd name="connsiteX1" fmla="*/ 2613152 w 2613152"/>
                <a:gd name="connsiteY1" fmla="*/ 0 h 1320581"/>
                <a:gd name="connsiteX2" fmla="*/ 2613152 w 2613152"/>
                <a:gd name="connsiteY2" fmla="*/ 1320581 h 1320581"/>
                <a:gd name="connsiteX3" fmla="*/ 0 w 2613152"/>
                <a:gd name="connsiteY3" fmla="*/ 1320581 h 1320581"/>
                <a:gd name="connsiteX4" fmla="*/ 635 w 2613152"/>
                <a:gd name="connsiteY4" fmla="*/ 302151 h 1320581"/>
                <a:gd name="connsiteX5" fmla="*/ 0 w 2613152"/>
                <a:gd name="connsiteY5" fmla="*/ 0 h 1320581"/>
                <a:gd name="connsiteX0" fmla="*/ 194014 w 2807166"/>
                <a:gd name="connsiteY0" fmla="*/ 0 h 1320581"/>
                <a:gd name="connsiteX1" fmla="*/ 2807166 w 2807166"/>
                <a:gd name="connsiteY1" fmla="*/ 0 h 1320581"/>
                <a:gd name="connsiteX2" fmla="*/ 2807166 w 2807166"/>
                <a:gd name="connsiteY2" fmla="*/ 1320581 h 1320581"/>
                <a:gd name="connsiteX3" fmla="*/ 194014 w 2807166"/>
                <a:gd name="connsiteY3" fmla="*/ 1320581 h 1320581"/>
                <a:gd name="connsiteX4" fmla="*/ 192744 w 2807166"/>
                <a:gd name="connsiteY4" fmla="*/ 1020336 h 1320581"/>
                <a:gd name="connsiteX5" fmla="*/ 194649 w 2807166"/>
                <a:gd name="connsiteY5" fmla="*/ 302151 h 1320581"/>
                <a:gd name="connsiteX6" fmla="*/ 194014 w 2807166"/>
                <a:gd name="connsiteY6" fmla="*/ 0 h 1320581"/>
                <a:gd name="connsiteX0" fmla="*/ 194014 w 2807166"/>
                <a:gd name="connsiteY0" fmla="*/ 0 h 1320581"/>
                <a:gd name="connsiteX1" fmla="*/ 2807166 w 2807166"/>
                <a:gd name="connsiteY1" fmla="*/ 0 h 1320581"/>
                <a:gd name="connsiteX2" fmla="*/ 2807166 w 2807166"/>
                <a:gd name="connsiteY2" fmla="*/ 1320581 h 1320581"/>
                <a:gd name="connsiteX3" fmla="*/ 194014 w 2807166"/>
                <a:gd name="connsiteY3" fmla="*/ 1320581 h 1320581"/>
                <a:gd name="connsiteX4" fmla="*/ 192744 w 2807166"/>
                <a:gd name="connsiteY4" fmla="*/ 1020336 h 1320581"/>
                <a:gd name="connsiteX5" fmla="*/ 194649 w 2807166"/>
                <a:gd name="connsiteY5" fmla="*/ 608856 h 1320581"/>
                <a:gd name="connsiteX6" fmla="*/ 194649 w 2807166"/>
                <a:gd name="connsiteY6" fmla="*/ 302151 h 1320581"/>
                <a:gd name="connsiteX7" fmla="*/ 194014 w 2807166"/>
                <a:gd name="connsiteY7" fmla="*/ 0 h 1320581"/>
                <a:gd name="connsiteX0" fmla="*/ 1270 w 2614422"/>
                <a:gd name="connsiteY0" fmla="*/ 0 h 1320581"/>
                <a:gd name="connsiteX1" fmla="*/ 2614422 w 2614422"/>
                <a:gd name="connsiteY1" fmla="*/ 0 h 1320581"/>
                <a:gd name="connsiteX2" fmla="*/ 2614422 w 2614422"/>
                <a:gd name="connsiteY2" fmla="*/ 1320581 h 1320581"/>
                <a:gd name="connsiteX3" fmla="*/ 1270 w 2614422"/>
                <a:gd name="connsiteY3" fmla="*/ 1320581 h 1320581"/>
                <a:gd name="connsiteX4" fmla="*/ 0 w 2614422"/>
                <a:gd name="connsiteY4" fmla="*/ 1020336 h 1320581"/>
                <a:gd name="connsiteX5" fmla="*/ 1905 w 2614422"/>
                <a:gd name="connsiteY5" fmla="*/ 608856 h 1320581"/>
                <a:gd name="connsiteX6" fmla="*/ 1905 w 2614422"/>
                <a:gd name="connsiteY6" fmla="*/ 302151 h 1320581"/>
                <a:gd name="connsiteX7" fmla="*/ 1270 w 2614422"/>
                <a:gd name="connsiteY7" fmla="*/ 0 h 1320581"/>
                <a:gd name="connsiteX0" fmla="*/ 1905 w 2614422"/>
                <a:gd name="connsiteY0" fmla="*/ 608856 h 1320581"/>
                <a:gd name="connsiteX1" fmla="*/ 1905 w 2614422"/>
                <a:gd name="connsiteY1" fmla="*/ 302151 h 1320581"/>
                <a:gd name="connsiteX2" fmla="*/ 1270 w 2614422"/>
                <a:gd name="connsiteY2" fmla="*/ 0 h 1320581"/>
                <a:gd name="connsiteX3" fmla="*/ 2614422 w 2614422"/>
                <a:gd name="connsiteY3" fmla="*/ 0 h 1320581"/>
                <a:gd name="connsiteX4" fmla="*/ 2614422 w 2614422"/>
                <a:gd name="connsiteY4" fmla="*/ 1320581 h 1320581"/>
                <a:gd name="connsiteX5" fmla="*/ 1270 w 2614422"/>
                <a:gd name="connsiteY5" fmla="*/ 1320581 h 1320581"/>
                <a:gd name="connsiteX6" fmla="*/ 0 w 2614422"/>
                <a:gd name="connsiteY6" fmla="*/ 1020336 h 1320581"/>
                <a:gd name="connsiteX7" fmla="*/ 93345 w 2614422"/>
                <a:gd name="connsiteY7" fmla="*/ 700296 h 1320581"/>
                <a:gd name="connsiteX0" fmla="*/ 1905 w 2614422"/>
                <a:gd name="connsiteY0" fmla="*/ 302151 h 1320581"/>
                <a:gd name="connsiteX1" fmla="*/ 1270 w 2614422"/>
                <a:gd name="connsiteY1" fmla="*/ 0 h 1320581"/>
                <a:gd name="connsiteX2" fmla="*/ 2614422 w 2614422"/>
                <a:gd name="connsiteY2" fmla="*/ 0 h 1320581"/>
                <a:gd name="connsiteX3" fmla="*/ 2614422 w 2614422"/>
                <a:gd name="connsiteY3" fmla="*/ 1320581 h 1320581"/>
                <a:gd name="connsiteX4" fmla="*/ 1270 w 2614422"/>
                <a:gd name="connsiteY4" fmla="*/ 1320581 h 1320581"/>
                <a:gd name="connsiteX5" fmla="*/ 0 w 2614422"/>
                <a:gd name="connsiteY5" fmla="*/ 1020336 h 1320581"/>
                <a:gd name="connsiteX6" fmla="*/ 93345 w 2614422"/>
                <a:gd name="connsiteY6" fmla="*/ 700296 h 1320581"/>
                <a:gd name="connsiteX0" fmla="*/ 1905 w 2614422"/>
                <a:gd name="connsiteY0" fmla="*/ 302151 h 1320581"/>
                <a:gd name="connsiteX1" fmla="*/ 1270 w 2614422"/>
                <a:gd name="connsiteY1" fmla="*/ 0 h 1320581"/>
                <a:gd name="connsiteX2" fmla="*/ 2614422 w 2614422"/>
                <a:gd name="connsiteY2" fmla="*/ 0 h 1320581"/>
                <a:gd name="connsiteX3" fmla="*/ 2614422 w 2614422"/>
                <a:gd name="connsiteY3" fmla="*/ 1320581 h 1320581"/>
                <a:gd name="connsiteX4" fmla="*/ 1270 w 2614422"/>
                <a:gd name="connsiteY4" fmla="*/ 1320581 h 1320581"/>
                <a:gd name="connsiteX5" fmla="*/ 0 w 2614422"/>
                <a:gd name="connsiteY5" fmla="*/ 1020336 h 132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4422" h="1320581">
                  <a:moveTo>
                    <a:pt x="1905" y="302151"/>
                  </a:moveTo>
                  <a:cubicBezTo>
                    <a:pt x="1693" y="201434"/>
                    <a:pt x="1482" y="100717"/>
                    <a:pt x="1270" y="0"/>
                  </a:cubicBezTo>
                  <a:lnTo>
                    <a:pt x="2614422" y="0"/>
                  </a:lnTo>
                  <a:lnTo>
                    <a:pt x="2614422" y="1320581"/>
                  </a:lnTo>
                  <a:lnTo>
                    <a:pt x="1270" y="1320581"/>
                  </a:lnTo>
                  <a:cubicBezTo>
                    <a:pt x="847" y="1220499"/>
                    <a:pt x="423" y="1120418"/>
                    <a:pt x="0" y="1020336"/>
                  </a:cubicBezTo>
                </a:path>
              </a:pathLst>
            </a:cu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不完整圆 99">
              <a:extLst>
                <a:ext uri="{FF2B5EF4-FFF2-40B4-BE49-F238E27FC236}">
                  <a16:creationId xmlns:a16="http://schemas.microsoft.com/office/drawing/2014/main" id="{421D7A15-F1E3-46D5-35C7-1FEF23FC5481}"/>
                </a:ext>
              </a:extLst>
            </p:cNvPr>
            <p:cNvSpPr/>
            <p:nvPr/>
          </p:nvSpPr>
          <p:spPr>
            <a:xfrm flipH="1" flipV="1">
              <a:off x="4111986" y="2632277"/>
              <a:ext cx="270782" cy="270782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2DC41CD9-1823-A19E-B3BC-AB08E6C9A08D}"/>
              </a:ext>
            </a:extLst>
          </p:cNvPr>
          <p:cNvGrpSpPr/>
          <p:nvPr/>
        </p:nvGrpSpPr>
        <p:grpSpPr>
          <a:xfrm>
            <a:off x="1274817" y="2977475"/>
            <a:ext cx="3107951" cy="1446187"/>
            <a:chOff x="1274817" y="2977475"/>
            <a:chExt cx="3107951" cy="1446187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6360861E-35F8-CB6C-8895-2694E4815047}"/>
                </a:ext>
              </a:extLst>
            </p:cNvPr>
            <p:cNvGrpSpPr/>
            <p:nvPr/>
          </p:nvGrpSpPr>
          <p:grpSpPr>
            <a:xfrm>
              <a:off x="2535119" y="3415078"/>
              <a:ext cx="814325" cy="588926"/>
              <a:chOff x="2641799" y="3283383"/>
              <a:chExt cx="814325" cy="588926"/>
            </a:xfrm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E369E2E4-68B5-C35A-4FDF-258AF858499C}"/>
                  </a:ext>
                </a:extLst>
              </p:cNvPr>
              <p:cNvSpPr txBox="1"/>
              <p:nvPr/>
            </p:nvSpPr>
            <p:spPr>
              <a:xfrm>
                <a:off x="2786070" y="3687643"/>
                <a:ext cx="615553" cy="18466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zh-CN" altLang="en-US" sz="1200" dirty="0"/>
                  <a:t>订单量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B8BA113-FCB7-E60F-5A59-788A349DAB1D}"/>
                  </a:ext>
                </a:extLst>
              </p:cNvPr>
              <p:cNvSpPr txBox="1"/>
              <p:nvPr/>
            </p:nvSpPr>
            <p:spPr>
              <a:xfrm>
                <a:off x="2641799" y="3283383"/>
                <a:ext cx="814325" cy="3693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2400" dirty="0">
                    <a:latin typeface="+mj-ea"/>
                    <a:ea typeface="+mj-ea"/>
                  </a:rPr>
                  <a:t>20</a:t>
                </a:r>
                <a:r>
                  <a:rPr lang="zh-CN" altLang="en-US" sz="1600" dirty="0">
                    <a:latin typeface="+mj-ea"/>
                    <a:ea typeface="+mj-ea"/>
                  </a:rPr>
                  <a:t>万单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73" name="不完整圆 72">
              <a:extLst>
                <a:ext uri="{FF2B5EF4-FFF2-40B4-BE49-F238E27FC236}">
                  <a16:creationId xmlns:a16="http://schemas.microsoft.com/office/drawing/2014/main" id="{D4855A97-A841-0F3F-38E2-0B62EC372258}"/>
                </a:ext>
              </a:extLst>
            </p:cNvPr>
            <p:cNvSpPr/>
            <p:nvPr/>
          </p:nvSpPr>
          <p:spPr>
            <a:xfrm flipH="1">
              <a:off x="4111986" y="2977475"/>
              <a:ext cx="270782" cy="270782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3E6EF228-FE4B-FBE8-B4E3-866407D25382}"/>
                </a:ext>
              </a:extLst>
            </p:cNvPr>
            <p:cNvSpPr/>
            <p:nvPr/>
          </p:nvSpPr>
          <p:spPr>
            <a:xfrm>
              <a:off x="1433390" y="3413743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sp>
          <p:nvSpPr>
            <p:cNvPr id="30" name="iconfont-11462-5439973">
              <a:extLst>
                <a:ext uri="{FF2B5EF4-FFF2-40B4-BE49-F238E27FC236}">
                  <a16:creationId xmlns:a16="http://schemas.microsoft.com/office/drawing/2014/main" id="{87D99678-7808-8CF4-5A6E-A915380F75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32501" y="3573411"/>
              <a:ext cx="273214" cy="298898"/>
            </a:xfrm>
            <a:custGeom>
              <a:avLst/>
              <a:gdLst>
                <a:gd name="T0" fmla="*/ 5264 w 8354"/>
                <a:gd name="T1" fmla="*/ 0 h 9138"/>
                <a:gd name="T2" fmla="*/ 3087 w 8354"/>
                <a:gd name="T3" fmla="*/ 0 h 9138"/>
                <a:gd name="T4" fmla="*/ 2607 w 8354"/>
                <a:gd name="T5" fmla="*/ 520 h 9138"/>
                <a:gd name="T6" fmla="*/ 3087 w 8354"/>
                <a:gd name="T7" fmla="*/ 1041 h 9138"/>
                <a:gd name="T8" fmla="*/ 5277 w 8354"/>
                <a:gd name="T9" fmla="*/ 1041 h 9138"/>
                <a:gd name="T10" fmla="*/ 5744 w 8354"/>
                <a:gd name="T11" fmla="*/ 520 h 9138"/>
                <a:gd name="T12" fmla="*/ 5264 w 8354"/>
                <a:gd name="T13" fmla="*/ 0 h 9138"/>
                <a:gd name="T14" fmla="*/ 6526 w 8354"/>
                <a:gd name="T15" fmla="*/ 522 h 9138"/>
                <a:gd name="T16" fmla="*/ 5743 w 8354"/>
                <a:gd name="T17" fmla="*/ 1567 h 9138"/>
                <a:gd name="T18" fmla="*/ 2610 w 8354"/>
                <a:gd name="T19" fmla="*/ 1567 h 9138"/>
                <a:gd name="T20" fmla="*/ 1827 w 8354"/>
                <a:gd name="T21" fmla="*/ 522 h 9138"/>
                <a:gd name="T22" fmla="*/ 783 w 8354"/>
                <a:gd name="T23" fmla="*/ 522 h 9138"/>
                <a:gd name="T24" fmla="*/ 0 w 8354"/>
                <a:gd name="T25" fmla="*/ 1306 h 9138"/>
                <a:gd name="T26" fmla="*/ 0 w 8354"/>
                <a:gd name="T27" fmla="*/ 8354 h 9138"/>
                <a:gd name="T28" fmla="*/ 783 w 8354"/>
                <a:gd name="T29" fmla="*/ 9138 h 9138"/>
                <a:gd name="T30" fmla="*/ 7570 w 8354"/>
                <a:gd name="T31" fmla="*/ 9138 h 9138"/>
                <a:gd name="T32" fmla="*/ 8354 w 8354"/>
                <a:gd name="T33" fmla="*/ 8354 h 9138"/>
                <a:gd name="T34" fmla="*/ 8354 w 8354"/>
                <a:gd name="T35" fmla="*/ 1306 h 9138"/>
                <a:gd name="T36" fmla="*/ 7570 w 8354"/>
                <a:gd name="T37" fmla="*/ 522 h 9138"/>
                <a:gd name="T38" fmla="*/ 6526 w 8354"/>
                <a:gd name="T39" fmla="*/ 522 h 9138"/>
                <a:gd name="T40" fmla="*/ 6270 w 8354"/>
                <a:gd name="T41" fmla="*/ 7048 h 9138"/>
                <a:gd name="T42" fmla="*/ 2135 w 8354"/>
                <a:gd name="T43" fmla="*/ 7048 h 9138"/>
                <a:gd name="T44" fmla="*/ 1831 w 8354"/>
                <a:gd name="T45" fmla="*/ 6764 h 9138"/>
                <a:gd name="T46" fmla="*/ 2112 w 8354"/>
                <a:gd name="T47" fmla="*/ 6528 h 9138"/>
                <a:gd name="T48" fmla="*/ 6235 w 8354"/>
                <a:gd name="T49" fmla="*/ 6528 h 9138"/>
                <a:gd name="T50" fmla="*/ 6528 w 8354"/>
                <a:gd name="T51" fmla="*/ 6764 h 9138"/>
                <a:gd name="T52" fmla="*/ 6270 w 8354"/>
                <a:gd name="T53" fmla="*/ 7048 h 9138"/>
                <a:gd name="T54" fmla="*/ 6215 w 8354"/>
                <a:gd name="T55" fmla="*/ 5219 h 9138"/>
                <a:gd name="T56" fmla="*/ 2073 w 8354"/>
                <a:gd name="T57" fmla="*/ 5219 h 9138"/>
                <a:gd name="T58" fmla="*/ 1823 w 8354"/>
                <a:gd name="T59" fmla="*/ 4954 h 9138"/>
                <a:gd name="T60" fmla="*/ 2105 w 8354"/>
                <a:gd name="T61" fmla="*/ 4698 h 9138"/>
                <a:gd name="T62" fmla="*/ 6235 w 8354"/>
                <a:gd name="T63" fmla="*/ 4698 h 9138"/>
                <a:gd name="T64" fmla="*/ 6529 w 8354"/>
                <a:gd name="T65" fmla="*/ 4954 h 9138"/>
                <a:gd name="T66" fmla="*/ 6215 w 8354"/>
                <a:gd name="T67" fmla="*/ 5219 h 9138"/>
                <a:gd name="T68" fmla="*/ 6215 w 8354"/>
                <a:gd name="T69" fmla="*/ 3392 h 9138"/>
                <a:gd name="T70" fmla="*/ 2073 w 8354"/>
                <a:gd name="T71" fmla="*/ 3392 h 9138"/>
                <a:gd name="T72" fmla="*/ 1823 w 8354"/>
                <a:gd name="T73" fmla="*/ 3127 h 9138"/>
                <a:gd name="T74" fmla="*/ 2105 w 8354"/>
                <a:gd name="T75" fmla="*/ 2872 h 9138"/>
                <a:gd name="T76" fmla="*/ 6235 w 8354"/>
                <a:gd name="T77" fmla="*/ 2872 h 9138"/>
                <a:gd name="T78" fmla="*/ 6529 w 8354"/>
                <a:gd name="T79" fmla="*/ 3127 h 9138"/>
                <a:gd name="T80" fmla="*/ 6215 w 8354"/>
                <a:gd name="T81" fmla="*/ 3392 h 9138"/>
                <a:gd name="T82" fmla="*/ 6215 w 8354"/>
                <a:gd name="T83" fmla="*/ 3392 h 9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54" h="9138">
                  <a:moveTo>
                    <a:pt x="5264" y="0"/>
                  </a:moveTo>
                  <a:lnTo>
                    <a:pt x="3087" y="0"/>
                  </a:lnTo>
                  <a:cubicBezTo>
                    <a:pt x="2820" y="0"/>
                    <a:pt x="2607" y="233"/>
                    <a:pt x="2607" y="520"/>
                  </a:cubicBezTo>
                  <a:cubicBezTo>
                    <a:pt x="2607" y="808"/>
                    <a:pt x="2821" y="1041"/>
                    <a:pt x="3087" y="1041"/>
                  </a:cubicBezTo>
                  <a:lnTo>
                    <a:pt x="5277" y="1041"/>
                  </a:lnTo>
                  <a:cubicBezTo>
                    <a:pt x="5531" y="1041"/>
                    <a:pt x="5744" y="808"/>
                    <a:pt x="5744" y="520"/>
                  </a:cubicBezTo>
                  <a:cubicBezTo>
                    <a:pt x="5745" y="233"/>
                    <a:pt x="5531" y="0"/>
                    <a:pt x="5264" y="0"/>
                  </a:cubicBezTo>
                  <a:close/>
                  <a:moveTo>
                    <a:pt x="6526" y="522"/>
                  </a:moveTo>
                  <a:cubicBezTo>
                    <a:pt x="6526" y="1199"/>
                    <a:pt x="6402" y="1567"/>
                    <a:pt x="5743" y="1567"/>
                  </a:cubicBezTo>
                  <a:lnTo>
                    <a:pt x="2610" y="1567"/>
                  </a:lnTo>
                  <a:cubicBezTo>
                    <a:pt x="1954" y="1567"/>
                    <a:pt x="1827" y="1083"/>
                    <a:pt x="1827" y="522"/>
                  </a:cubicBezTo>
                  <a:lnTo>
                    <a:pt x="783" y="522"/>
                  </a:lnTo>
                  <a:cubicBezTo>
                    <a:pt x="343" y="522"/>
                    <a:pt x="0" y="844"/>
                    <a:pt x="0" y="1306"/>
                  </a:cubicBezTo>
                  <a:lnTo>
                    <a:pt x="0" y="8354"/>
                  </a:lnTo>
                  <a:cubicBezTo>
                    <a:pt x="0" y="8872"/>
                    <a:pt x="281" y="9138"/>
                    <a:pt x="783" y="9138"/>
                  </a:cubicBezTo>
                  <a:lnTo>
                    <a:pt x="7570" y="9138"/>
                  </a:lnTo>
                  <a:cubicBezTo>
                    <a:pt x="7989" y="9138"/>
                    <a:pt x="8354" y="8882"/>
                    <a:pt x="8354" y="8354"/>
                  </a:cubicBezTo>
                  <a:lnTo>
                    <a:pt x="8354" y="1306"/>
                  </a:lnTo>
                  <a:cubicBezTo>
                    <a:pt x="8354" y="796"/>
                    <a:pt x="8062" y="522"/>
                    <a:pt x="7570" y="522"/>
                  </a:cubicBezTo>
                  <a:lnTo>
                    <a:pt x="6526" y="522"/>
                  </a:lnTo>
                  <a:close/>
                  <a:moveTo>
                    <a:pt x="6270" y="7048"/>
                  </a:moveTo>
                  <a:lnTo>
                    <a:pt x="2135" y="7048"/>
                  </a:lnTo>
                  <a:cubicBezTo>
                    <a:pt x="1983" y="7048"/>
                    <a:pt x="1831" y="6892"/>
                    <a:pt x="1831" y="6764"/>
                  </a:cubicBezTo>
                  <a:cubicBezTo>
                    <a:pt x="1831" y="6637"/>
                    <a:pt x="1959" y="6528"/>
                    <a:pt x="2112" y="6528"/>
                  </a:cubicBezTo>
                  <a:lnTo>
                    <a:pt x="6235" y="6528"/>
                  </a:lnTo>
                  <a:cubicBezTo>
                    <a:pt x="6387" y="6528"/>
                    <a:pt x="6516" y="6627"/>
                    <a:pt x="6528" y="6764"/>
                  </a:cubicBezTo>
                  <a:cubicBezTo>
                    <a:pt x="6528" y="6892"/>
                    <a:pt x="6423" y="7048"/>
                    <a:pt x="6270" y="7048"/>
                  </a:cubicBezTo>
                  <a:close/>
                  <a:moveTo>
                    <a:pt x="6215" y="5219"/>
                  </a:moveTo>
                  <a:lnTo>
                    <a:pt x="2073" y="5219"/>
                  </a:lnTo>
                  <a:cubicBezTo>
                    <a:pt x="1921" y="5219"/>
                    <a:pt x="1823" y="5081"/>
                    <a:pt x="1823" y="4954"/>
                  </a:cubicBezTo>
                  <a:cubicBezTo>
                    <a:pt x="1823" y="4826"/>
                    <a:pt x="1952" y="4698"/>
                    <a:pt x="2105" y="4698"/>
                  </a:cubicBezTo>
                  <a:lnTo>
                    <a:pt x="6235" y="4698"/>
                  </a:lnTo>
                  <a:cubicBezTo>
                    <a:pt x="6388" y="4698"/>
                    <a:pt x="6517" y="4817"/>
                    <a:pt x="6529" y="4954"/>
                  </a:cubicBezTo>
                  <a:cubicBezTo>
                    <a:pt x="6529" y="5081"/>
                    <a:pt x="6368" y="5219"/>
                    <a:pt x="6215" y="5219"/>
                  </a:cubicBezTo>
                  <a:close/>
                  <a:moveTo>
                    <a:pt x="6215" y="3392"/>
                  </a:moveTo>
                  <a:lnTo>
                    <a:pt x="2073" y="3392"/>
                  </a:lnTo>
                  <a:cubicBezTo>
                    <a:pt x="1921" y="3392"/>
                    <a:pt x="1823" y="3255"/>
                    <a:pt x="1823" y="3127"/>
                  </a:cubicBezTo>
                  <a:cubicBezTo>
                    <a:pt x="1823" y="2999"/>
                    <a:pt x="1952" y="2872"/>
                    <a:pt x="2105" y="2872"/>
                  </a:cubicBezTo>
                  <a:lnTo>
                    <a:pt x="6235" y="2872"/>
                  </a:lnTo>
                  <a:cubicBezTo>
                    <a:pt x="6388" y="2872"/>
                    <a:pt x="6517" y="2990"/>
                    <a:pt x="6529" y="3127"/>
                  </a:cubicBezTo>
                  <a:cubicBezTo>
                    <a:pt x="6529" y="3255"/>
                    <a:pt x="6368" y="3392"/>
                    <a:pt x="6215" y="3392"/>
                  </a:cubicBezTo>
                  <a:close/>
                  <a:moveTo>
                    <a:pt x="6215" y="3392"/>
                  </a:move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FF81EE95-E441-E3BC-1B5D-F5BD838439A4}"/>
                </a:ext>
              </a:extLst>
            </p:cNvPr>
            <p:cNvSpPr/>
            <p:nvPr/>
          </p:nvSpPr>
          <p:spPr>
            <a:xfrm>
              <a:off x="1274817" y="3380760"/>
              <a:ext cx="640800" cy="642322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69">
              <a:extLst>
                <a:ext uri="{FF2B5EF4-FFF2-40B4-BE49-F238E27FC236}">
                  <a16:creationId xmlns:a16="http://schemas.microsoft.com/office/drawing/2014/main" id="{E133915F-8EF6-4A6A-A4AA-013298968EC7}"/>
                </a:ext>
              </a:extLst>
            </p:cNvPr>
            <p:cNvSpPr/>
            <p:nvPr/>
          </p:nvSpPr>
          <p:spPr>
            <a:xfrm>
              <a:off x="1634490" y="3112867"/>
              <a:ext cx="2614422" cy="1178109"/>
            </a:xfrm>
            <a:custGeom>
              <a:avLst/>
              <a:gdLst>
                <a:gd name="connsiteX0" fmla="*/ 0 w 2613152"/>
                <a:gd name="connsiteY0" fmla="*/ 0 h 1320581"/>
                <a:gd name="connsiteX1" fmla="*/ 2613152 w 2613152"/>
                <a:gd name="connsiteY1" fmla="*/ 0 h 1320581"/>
                <a:gd name="connsiteX2" fmla="*/ 2613152 w 2613152"/>
                <a:gd name="connsiteY2" fmla="*/ 1320581 h 1320581"/>
                <a:gd name="connsiteX3" fmla="*/ 0 w 2613152"/>
                <a:gd name="connsiteY3" fmla="*/ 1320581 h 1320581"/>
                <a:gd name="connsiteX4" fmla="*/ 0 w 2613152"/>
                <a:gd name="connsiteY4" fmla="*/ 0 h 1320581"/>
                <a:gd name="connsiteX0" fmla="*/ 0 w 2613152"/>
                <a:gd name="connsiteY0" fmla="*/ 0 h 1320581"/>
                <a:gd name="connsiteX1" fmla="*/ 2613152 w 2613152"/>
                <a:gd name="connsiteY1" fmla="*/ 0 h 1320581"/>
                <a:gd name="connsiteX2" fmla="*/ 2613152 w 2613152"/>
                <a:gd name="connsiteY2" fmla="*/ 1320581 h 1320581"/>
                <a:gd name="connsiteX3" fmla="*/ 0 w 2613152"/>
                <a:gd name="connsiteY3" fmla="*/ 1320581 h 1320581"/>
                <a:gd name="connsiteX4" fmla="*/ 635 w 2613152"/>
                <a:gd name="connsiteY4" fmla="*/ 302151 h 1320581"/>
                <a:gd name="connsiteX5" fmla="*/ 0 w 2613152"/>
                <a:gd name="connsiteY5" fmla="*/ 0 h 1320581"/>
                <a:gd name="connsiteX0" fmla="*/ 194014 w 2807166"/>
                <a:gd name="connsiteY0" fmla="*/ 0 h 1320581"/>
                <a:gd name="connsiteX1" fmla="*/ 2807166 w 2807166"/>
                <a:gd name="connsiteY1" fmla="*/ 0 h 1320581"/>
                <a:gd name="connsiteX2" fmla="*/ 2807166 w 2807166"/>
                <a:gd name="connsiteY2" fmla="*/ 1320581 h 1320581"/>
                <a:gd name="connsiteX3" fmla="*/ 194014 w 2807166"/>
                <a:gd name="connsiteY3" fmla="*/ 1320581 h 1320581"/>
                <a:gd name="connsiteX4" fmla="*/ 192744 w 2807166"/>
                <a:gd name="connsiteY4" fmla="*/ 1020336 h 1320581"/>
                <a:gd name="connsiteX5" fmla="*/ 194649 w 2807166"/>
                <a:gd name="connsiteY5" fmla="*/ 302151 h 1320581"/>
                <a:gd name="connsiteX6" fmla="*/ 194014 w 2807166"/>
                <a:gd name="connsiteY6" fmla="*/ 0 h 1320581"/>
                <a:gd name="connsiteX0" fmla="*/ 194014 w 2807166"/>
                <a:gd name="connsiteY0" fmla="*/ 0 h 1320581"/>
                <a:gd name="connsiteX1" fmla="*/ 2807166 w 2807166"/>
                <a:gd name="connsiteY1" fmla="*/ 0 h 1320581"/>
                <a:gd name="connsiteX2" fmla="*/ 2807166 w 2807166"/>
                <a:gd name="connsiteY2" fmla="*/ 1320581 h 1320581"/>
                <a:gd name="connsiteX3" fmla="*/ 194014 w 2807166"/>
                <a:gd name="connsiteY3" fmla="*/ 1320581 h 1320581"/>
                <a:gd name="connsiteX4" fmla="*/ 192744 w 2807166"/>
                <a:gd name="connsiteY4" fmla="*/ 1020336 h 1320581"/>
                <a:gd name="connsiteX5" fmla="*/ 194649 w 2807166"/>
                <a:gd name="connsiteY5" fmla="*/ 608856 h 1320581"/>
                <a:gd name="connsiteX6" fmla="*/ 194649 w 2807166"/>
                <a:gd name="connsiteY6" fmla="*/ 302151 h 1320581"/>
                <a:gd name="connsiteX7" fmla="*/ 194014 w 2807166"/>
                <a:gd name="connsiteY7" fmla="*/ 0 h 1320581"/>
                <a:gd name="connsiteX0" fmla="*/ 1270 w 2614422"/>
                <a:gd name="connsiteY0" fmla="*/ 0 h 1320581"/>
                <a:gd name="connsiteX1" fmla="*/ 2614422 w 2614422"/>
                <a:gd name="connsiteY1" fmla="*/ 0 h 1320581"/>
                <a:gd name="connsiteX2" fmla="*/ 2614422 w 2614422"/>
                <a:gd name="connsiteY2" fmla="*/ 1320581 h 1320581"/>
                <a:gd name="connsiteX3" fmla="*/ 1270 w 2614422"/>
                <a:gd name="connsiteY3" fmla="*/ 1320581 h 1320581"/>
                <a:gd name="connsiteX4" fmla="*/ 0 w 2614422"/>
                <a:gd name="connsiteY4" fmla="*/ 1020336 h 1320581"/>
                <a:gd name="connsiteX5" fmla="*/ 1905 w 2614422"/>
                <a:gd name="connsiteY5" fmla="*/ 608856 h 1320581"/>
                <a:gd name="connsiteX6" fmla="*/ 1905 w 2614422"/>
                <a:gd name="connsiteY6" fmla="*/ 302151 h 1320581"/>
                <a:gd name="connsiteX7" fmla="*/ 1270 w 2614422"/>
                <a:gd name="connsiteY7" fmla="*/ 0 h 1320581"/>
                <a:gd name="connsiteX0" fmla="*/ 1905 w 2614422"/>
                <a:gd name="connsiteY0" fmla="*/ 608856 h 1320581"/>
                <a:gd name="connsiteX1" fmla="*/ 1905 w 2614422"/>
                <a:gd name="connsiteY1" fmla="*/ 302151 h 1320581"/>
                <a:gd name="connsiteX2" fmla="*/ 1270 w 2614422"/>
                <a:gd name="connsiteY2" fmla="*/ 0 h 1320581"/>
                <a:gd name="connsiteX3" fmla="*/ 2614422 w 2614422"/>
                <a:gd name="connsiteY3" fmla="*/ 0 h 1320581"/>
                <a:gd name="connsiteX4" fmla="*/ 2614422 w 2614422"/>
                <a:gd name="connsiteY4" fmla="*/ 1320581 h 1320581"/>
                <a:gd name="connsiteX5" fmla="*/ 1270 w 2614422"/>
                <a:gd name="connsiteY5" fmla="*/ 1320581 h 1320581"/>
                <a:gd name="connsiteX6" fmla="*/ 0 w 2614422"/>
                <a:gd name="connsiteY6" fmla="*/ 1020336 h 1320581"/>
                <a:gd name="connsiteX7" fmla="*/ 93345 w 2614422"/>
                <a:gd name="connsiteY7" fmla="*/ 700296 h 1320581"/>
                <a:gd name="connsiteX0" fmla="*/ 1905 w 2614422"/>
                <a:gd name="connsiteY0" fmla="*/ 302151 h 1320581"/>
                <a:gd name="connsiteX1" fmla="*/ 1270 w 2614422"/>
                <a:gd name="connsiteY1" fmla="*/ 0 h 1320581"/>
                <a:gd name="connsiteX2" fmla="*/ 2614422 w 2614422"/>
                <a:gd name="connsiteY2" fmla="*/ 0 h 1320581"/>
                <a:gd name="connsiteX3" fmla="*/ 2614422 w 2614422"/>
                <a:gd name="connsiteY3" fmla="*/ 1320581 h 1320581"/>
                <a:gd name="connsiteX4" fmla="*/ 1270 w 2614422"/>
                <a:gd name="connsiteY4" fmla="*/ 1320581 h 1320581"/>
                <a:gd name="connsiteX5" fmla="*/ 0 w 2614422"/>
                <a:gd name="connsiteY5" fmla="*/ 1020336 h 1320581"/>
                <a:gd name="connsiteX6" fmla="*/ 93345 w 2614422"/>
                <a:gd name="connsiteY6" fmla="*/ 700296 h 1320581"/>
                <a:gd name="connsiteX0" fmla="*/ 1905 w 2614422"/>
                <a:gd name="connsiteY0" fmla="*/ 302151 h 1320581"/>
                <a:gd name="connsiteX1" fmla="*/ 1270 w 2614422"/>
                <a:gd name="connsiteY1" fmla="*/ 0 h 1320581"/>
                <a:gd name="connsiteX2" fmla="*/ 2614422 w 2614422"/>
                <a:gd name="connsiteY2" fmla="*/ 0 h 1320581"/>
                <a:gd name="connsiteX3" fmla="*/ 2614422 w 2614422"/>
                <a:gd name="connsiteY3" fmla="*/ 1320581 h 1320581"/>
                <a:gd name="connsiteX4" fmla="*/ 1270 w 2614422"/>
                <a:gd name="connsiteY4" fmla="*/ 1320581 h 1320581"/>
                <a:gd name="connsiteX5" fmla="*/ 0 w 2614422"/>
                <a:gd name="connsiteY5" fmla="*/ 1020336 h 132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4422" h="1320581">
                  <a:moveTo>
                    <a:pt x="1905" y="302151"/>
                  </a:moveTo>
                  <a:cubicBezTo>
                    <a:pt x="1693" y="201434"/>
                    <a:pt x="1482" y="100717"/>
                    <a:pt x="1270" y="0"/>
                  </a:cubicBezTo>
                  <a:lnTo>
                    <a:pt x="2614422" y="0"/>
                  </a:lnTo>
                  <a:lnTo>
                    <a:pt x="2614422" y="1320581"/>
                  </a:lnTo>
                  <a:lnTo>
                    <a:pt x="1270" y="1320581"/>
                  </a:lnTo>
                  <a:cubicBezTo>
                    <a:pt x="847" y="1220499"/>
                    <a:pt x="423" y="1120418"/>
                    <a:pt x="0" y="1020336"/>
                  </a:cubicBezTo>
                </a:path>
              </a:pathLst>
            </a:cu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不完整圆 100">
              <a:extLst>
                <a:ext uri="{FF2B5EF4-FFF2-40B4-BE49-F238E27FC236}">
                  <a16:creationId xmlns:a16="http://schemas.microsoft.com/office/drawing/2014/main" id="{DD945702-9BF0-2840-E874-B1ED6FA960B7}"/>
                </a:ext>
              </a:extLst>
            </p:cNvPr>
            <p:cNvSpPr/>
            <p:nvPr/>
          </p:nvSpPr>
          <p:spPr>
            <a:xfrm flipH="1" flipV="1">
              <a:off x="4111986" y="4152880"/>
              <a:ext cx="270782" cy="270782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C5A8F998-D227-81A8-C9D6-CFF9A360E2DE}"/>
              </a:ext>
            </a:extLst>
          </p:cNvPr>
          <p:cNvGrpSpPr/>
          <p:nvPr/>
        </p:nvGrpSpPr>
        <p:grpSpPr>
          <a:xfrm>
            <a:off x="1274817" y="4498079"/>
            <a:ext cx="3107951" cy="1446187"/>
            <a:chOff x="1274817" y="4498079"/>
            <a:chExt cx="3107951" cy="1446187"/>
          </a:xfrm>
        </p:grpSpPr>
        <p:sp>
          <p:nvSpPr>
            <p:cNvPr id="80" name="不完整圆 79">
              <a:extLst>
                <a:ext uri="{FF2B5EF4-FFF2-40B4-BE49-F238E27FC236}">
                  <a16:creationId xmlns:a16="http://schemas.microsoft.com/office/drawing/2014/main" id="{B07F2C08-1989-F1E8-B8B3-ABF435297C3C}"/>
                </a:ext>
              </a:extLst>
            </p:cNvPr>
            <p:cNvSpPr/>
            <p:nvPr/>
          </p:nvSpPr>
          <p:spPr>
            <a:xfrm flipH="1">
              <a:off x="4111986" y="4498079"/>
              <a:ext cx="270782" cy="270782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73EB6095-2690-F988-C8DA-9F9D17927B47}"/>
                </a:ext>
              </a:extLst>
            </p:cNvPr>
            <p:cNvGrpSpPr/>
            <p:nvPr/>
          </p:nvGrpSpPr>
          <p:grpSpPr>
            <a:xfrm>
              <a:off x="2581606" y="4935681"/>
              <a:ext cx="811119" cy="588926"/>
              <a:chOff x="2688286" y="4872592"/>
              <a:chExt cx="811119" cy="588926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65FF5E9C-8491-0E68-A916-9E99B54B1D53}"/>
                  </a:ext>
                </a:extLst>
              </p:cNvPr>
              <p:cNvSpPr txBox="1"/>
              <p:nvPr/>
            </p:nvSpPr>
            <p:spPr>
              <a:xfrm>
                <a:off x="2786070" y="5276852"/>
                <a:ext cx="615553" cy="18466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1200"/>
                  <a:t>UV</a:t>
                </a:r>
                <a:endParaRPr lang="zh-CN" altLang="en-US" sz="1200" dirty="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6ED4374-8387-2B71-E0AB-F32CC110CA34}"/>
                  </a:ext>
                </a:extLst>
              </p:cNvPr>
              <p:cNvSpPr txBox="1"/>
              <p:nvPr/>
            </p:nvSpPr>
            <p:spPr>
              <a:xfrm>
                <a:off x="2688286" y="4872592"/>
                <a:ext cx="811119" cy="3693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en-US" altLang="zh-CN" sz="2400" dirty="0">
                    <a:latin typeface="+mj-ea"/>
                    <a:ea typeface="+mj-ea"/>
                  </a:rPr>
                  <a:t>200</a:t>
                </a:r>
                <a:r>
                  <a:rPr lang="zh-CN" altLang="en-US" sz="1600" dirty="0">
                    <a:latin typeface="+mj-ea"/>
                    <a:ea typeface="+mj-ea"/>
                  </a:rPr>
                  <a:t>万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4DB4C228-AD3B-DD95-8167-34A3ED862D80}"/>
                </a:ext>
              </a:extLst>
            </p:cNvPr>
            <p:cNvSpPr/>
            <p:nvPr/>
          </p:nvSpPr>
          <p:spPr>
            <a:xfrm>
              <a:off x="1459819" y="4960602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sp>
          <p:nvSpPr>
            <p:cNvPr id="31" name="iconfont-1086-825092">
              <a:extLst>
                <a:ext uri="{FF2B5EF4-FFF2-40B4-BE49-F238E27FC236}">
                  <a16:creationId xmlns:a16="http://schemas.microsoft.com/office/drawing/2014/main" id="{B93D58B2-B67C-7F43-EF14-FC4A3FA8B0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32501" y="5128524"/>
              <a:ext cx="326072" cy="282390"/>
            </a:xfrm>
            <a:custGeom>
              <a:avLst/>
              <a:gdLst>
                <a:gd name="T0" fmla="*/ 12470 w 12582"/>
                <a:gd name="T1" fmla="*/ 8812 h 10894"/>
                <a:gd name="T2" fmla="*/ 11751 w 12582"/>
                <a:gd name="T3" fmla="*/ 9338 h 10894"/>
                <a:gd name="T4" fmla="*/ 10917 w 12582"/>
                <a:gd name="T5" fmla="*/ 9338 h 10894"/>
                <a:gd name="T6" fmla="*/ 10428 w 12582"/>
                <a:gd name="T7" fmla="*/ 8559 h 10894"/>
                <a:gd name="T8" fmla="*/ 10455 w 12582"/>
                <a:gd name="T9" fmla="*/ 8559 h 10894"/>
                <a:gd name="T10" fmla="*/ 8639 w 12582"/>
                <a:gd name="T11" fmla="*/ 7522 h 10894"/>
                <a:gd name="T12" fmla="*/ 8369 w 12582"/>
                <a:gd name="T13" fmla="*/ 7377 h 10894"/>
                <a:gd name="T14" fmla="*/ 8312 w 12582"/>
                <a:gd name="T15" fmla="*/ 7444 h 10894"/>
                <a:gd name="T16" fmla="*/ 8286 w 12582"/>
                <a:gd name="T17" fmla="*/ 7471 h 10894"/>
                <a:gd name="T18" fmla="*/ 7141 w 12582"/>
                <a:gd name="T19" fmla="*/ 7292 h 10894"/>
                <a:gd name="T20" fmla="*/ 7845 w 12582"/>
                <a:gd name="T21" fmla="*/ 6919 h 10894"/>
                <a:gd name="T22" fmla="*/ 7869 w 12582"/>
                <a:gd name="T23" fmla="*/ 6893 h 10894"/>
                <a:gd name="T24" fmla="*/ 8027 w 12582"/>
                <a:gd name="T25" fmla="*/ 6436 h 10894"/>
                <a:gd name="T26" fmla="*/ 7764 w 12582"/>
                <a:gd name="T27" fmla="*/ 6188 h 10894"/>
                <a:gd name="T28" fmla="*/ 8146 w 12582"/>
                <a:gd name="T29" fmla="*/ 5562 h 10894"/>
                <a:gd name="T30" fmla="*/ 8254 w 12582"/>
                <a:gd name="T31" fmla="*/ 5679 h 10894"/>
                <a:gd name="T32" fmla="*/ 8379 w 12582"/>
                <a:gd name="T33" fmla="*/ 1815 h 10894"/>
                <a:gd name="T34" fmla="*/ 8492 w 12582"/>
                <a:gd name="T35" fmla="*/ 1815 h 10894"/>
                <a:gd name="T36" fmla="*/ 8363 w 12582"/>
                <a:gd name="T37" fmla="*/ 1380 h 10894"/>
                <a:gd name="T38" fmla="*/ 8899 w 12582"/>
                <a:gd name="T39" fmla="*/ 1296 h 10894"/>
                <a:gd name="T40" fmla="*/ 10974 w 12582"/>
                <a:gd name="T41" fmla="*/ 3890 h 10894"/>
                <a:gd name="T42" fmla="*/ 9831 w 12582"/>
                <a:gd name="T43" fmla="*/ 6436 h 10894"/>
                <a:gd name="T44" fmla="*/ 9989 w 12582"/>
                <a:gd name="T45" fmla="*/ 6893 h 10894"/>
                <a:gd name="T46" fmla="*/ 10019 w 12582"/>
                <a:gd name="T47" fmla="*/ 6926 h 10894"/>
                <a:gd name="T48" fmla="*/ 11386 w 12582"/>
                <a:gd name="T49" fmla="*/ 7451 h 10894"/>
                <a:gd name="T50" fmla="*/ 12357 w 12582"/>
                <a:gd name="T51" fmla="*/ 8039 h 10894"/>
                <a:gd name="T52" fmla="*/ 12471 w 12582"/>
                <a:gd name="T53" fmla="*/ 8812 h 10894"/>
                <a:gd name="T54" fmla="*/ 12470 w 12582"/>
                <a:gd name="T55" fmla="*/ 8812 h 10894"/>
                <a:gd name="T56" fmla="*/ 6653 w 12582"/>
                <a:gd name="T57" fmla="*/ 7655 h 10894"/>
                <a:gd name="T58" fmla="*/ 6697 w 12582"/>
                <a:gd name="T59" fmla="*/ 7701 h 10894"/>
                <a:gd name="T60" fmla="*/ 8643 w 12582"/>
                <a:gd name="T61" fmla="*/ 8434 h 10894"/>
                <a:gd name="T62" fmla="*/ 10024 w 12582"/>
                <a:gd name="T63" fmla="*/ 9252 h 10894"/>
                <a:gd name="T64" fmla="*/ 10186 w 12582"/>
                <a:gd name="T65" fmla="*/ 10328 h 10894"/>
                <a:gd name="T66" fmla="*/ 9100 w 12582"/>
                <a:gd name="T67" fmla="*/ 10894 h 10894"/>
                <a:gd name="T68" fmla="*/ 1133 w 12582"/>
                <a:gd name="T69" fmla="*/ 10894 h 10894"/>
                <a:gd name="T70" fmla="*/ 190 w 12582"/>
                <a:gd name="T71" fmla="*/ 10350 h 10894"/>
                <a:gd name="T72" fmla="*/ 205 w 12582"/>
                <a:gd name="T73" fmla="*/ 9356 h 10894"/>
                <a:gd name="T74" fmla="*/ 1650 w 12582"/>
                <a:gd name="T75" fmla="*/ 8434 h 10894"/>
                <a:gd name="T76" fmla="*/ 3605 w 12582"/>
                <a:gd name="T77" fmla="*/ 7692 h 10894"/>
                <a:gd name="T78" fmla="*/ 3639 w 12582"/>
                <a:gd name="T79" fmla="*/ 7656 h 10894"/>
                <a:gd name="T80" fmla="*/ 3863 w 12582"/>
                <a:gd name="T81" fmla="*/ 7020 h 10894"/>
                <a:gd name="T82" fmla="*/ 2154 w 12582"/>
                <a:gd name="T83" fmla="*/ 3371 h 10894"/>
                <a:gd name="T84" fmla="*/ 5145 w 12582"/>
                <a:gd name="T85" fmla="*/ 0 h 10894"/>
                <a:gd name="T86" fmla="*/ 8120 w 12582"/>
                <a:gd name="T87" fmla="*/ 3371 h 10894"/>
                <a:gd name="T88" fmla="*/ 6429 w 12582"/>
                <a:gd name="T89" fmla="*/ 7019 h 10894"/>
                <a:gd name="T90" fmla="*/ 6653 w 12582"/>
                <a:gd name="T91" fmla="*/ 7656 h 10894"/>
                <a:gd name="T92" fmla="*/ 6653 w 12582"/>
                <a:gd name="T93" fmla="*/ 7655 h 10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582" h="10894">
                  <a:moveTo>
                    <a:pt x="12470" y="8812"/>
                  </a:moveTo>
                  <a:cubicBezTo>
                    <a:pt x="12299" y="9188"/>
                    <a:pt x="11887" y="9338"/>
                    <a:pt x="11751" y="9338"/>
                  </a:cubicBezTo>
                  <a:lnTo>
                    <a:pt x="10917" y="9338"/>
                  </a:lnTo>
                  <a:cubicBezTo>
                    <a:pt x="10787" y="9055"/>
                    <a:pt x="10617" y="8790"/>
                    <a:pt x="10428" y="8559"/>
                  </a:cubicBezTo>
                  <a:lnTo>
                    <a:pt x="10455" y="8559"/>
                  </a:lnTo>
                  <a:cubicBezTo>
                    <a:pt x="10281" y="8366"/>
                    <a:pt x="9225" y="7841"/>
                    <a:pt x="8639" y="7522"/>
                  </a:cubicBezTo>
                  <a:cubicBezTo>
                    <a:pt x="8523" y="7459"/>
                    <a:pt x="8439" y="7414"/>
                    <a:pt x="8369" y="7377"/>
                  </a:cubicBezTo>
                  <a:cubicBezTo>
                    <a:pt x="8350" y="7400"/>
                    <a:pt x="8333" y="7423"/>
                    <a:pt x="8312" y="7444"/>
                  </a:cubicBezTo>
                  <a:cubicBezTo>
                    <a:pt x="8305" y="7451"/>
                    <a:pt x="8296" y="7461"/>
                    <a:pt x="8286" y="7471"/>
                  </a:cubicBezTo>
                  <a:cubicBezTo>
                    <a:pt x="7907" y="7390"/>
                    <a:pt x="7515" y="7332"/>
                    <a:pt x="7141" y="7292"/>
                  </a:cubicBezTo>
                  <a:cubicBezTo>
                    <a:pt x="7656" y="7122"/>
                    <a:pt x="7843" y="6921"/>
                    <a:pt x="7845" y="6919"/>
                  </a:cubicBezTo>
                  <a:lnTo>
                    <a:pt x="7869" y="6893"/>
                  </a:lnTo>
                  <a:cubicBezTo>
                    <a:pt x="7980" y="6786"/>
                    <a:pt x="8017" y="6598"/>
                    <a:pt x="8027" y="6436"/>
                  </a:cubicBezTo>
                  <a:cubicBezTo>
                    <a:pt x="7934" y="6363"/>
                    <a:pt x="7847" y="6278"/>
                    <a:pt x="7764" y="6188"/>
                  </a:cubicBezTo>
                  <a:cubicBezTo>
                    <a:pt x="7905" y="5999"/>
                    <a:pt x="8034" y="5790"/>
                    <a:pt x="8146" y="5562"/>
                  </a:cubicBezTo>
                  <a:cubicBezTo>
                    <a:pt x="8181" y="5606"/>
                    <a:pt x="8218" y="5640"/>
                    <a:pt x="8254" y="5679"/>
                  </a:cubicBezTo>
                  <a:cubicBezTo>
                    <a:pt x="9019" y="3900"/>
                    <a:pt x="8379" y="1815"/>
                    <a:pt x="8379" y="1815"/>
                  </a:cubicBezTo>
                  <a:lnTo>
                    <a:pt x="8492" y="1815"/>
                  </a:lnTo>
                  <a:cubicBezTo>
                    <a:pt x="8455" y="1666"/>
                    <a:pt x="8412" y="1520"/>
                    <a:pt x="8363" y="1380"/>
                  </a:cubicBezTo>
                  <a:cubicBezTo>
                    <a:pt x="8541" y="1324"/>
                    <a:pt x="8722" y="1296"/>
                    <a:pt x="8899" y="1296"/>
                  </a:cubicBezTo>
                  <a:cubicBezTo>
                    <a:pt x="9818" y="1296"/>
                    <a:pt x="10974" y="2116"/>
                    <a:pt x="10974" y="3890"/>
                  </a:cubicBezTo>
                  <a:cubicBezTo>
                    <a:pt x="10974" y="4998"/>
                    <a:pt x="10500" y="5914"/>
                    <a:pt x="9831" y="6436"/>
                  </a:cubicBezTo>
                  <a:cubicBezTo>
                    <a:pt x="9841" y="6599"/>
                    <a:pt x="9879" y="6788"/>
                    <a:pt x="9989" y="6893"/>
                  </a:cubicBezTo>
                  <a:lnTo>
                    <a:pt x="10019" y="6926"/>
                  </a:lnTo>
                  <a:cubicBezTo>
                    <a:pt x="10019" y="6926"/>
                    <a:pt x="10357" y="7288"/>
                    <a:pt x="11386" y="7451"/>
                  </a:cubicBezTo>
                  <a:cubicBezTo>
                    <a:pt x="11623" y="7461"/>
                    <a:pt x="12068" y="7593"/>
                    <a:pt x="12357" y="8039"/>
                  </a:cubicBezTo>
                  <a:cubicBezTo>
                    <a:pt x="12582" y="8387"/>
                    <a:pt x="12543" y="8651"/>
                    <a:pt x="12471" y="8812"/>
                  </a:cubicBezTo>
                  <a:lnTo>
                    <a:pt x="12470" y="8812"/>
                  </a:lnTo>
                  <a:close/>
                  <a:moveTo>
                    <a:pt x="6653" y="7655"/>
                  </a:moveTo>
                  <a:lnTo>
                    <a:pt x="6697" y="7701"/>
                  </a:lnTo>
                  <a:cubicBezTo>
                    <a:pt x="6697" y="7701"/>
                    <a:pt x="7178" y="8206"/>
                    <a:pt x="8643" y="8434"/>
                  </a:cubicBezTo>
                  <a:cubicBezTo>
                    <a:pt x="8980" y="8447"/>
                    <a:pt x="9613" y="8631"/>
                    <a:pt x="10024" y="9252"/>
                  </a:cubicBezTo>
                  <a:cubicBezTo>
                    <a:pt x="10345" y="9737"/>
                    <a:pt x="10289" y="10105"/>
                    <a:pt x="10186" y="10328"/>
                  </a:cubicBezTo>
                  <a:cubicBezTo>
                    <a:pt x="9943" y="10854"/>
                    <a:pt x="9293" y="10894"/>
                    <a:pt x="9100" y="10894"/>
                  </a:cubicBezTo>
                  <a:lnTo>
                    <a:pt x="1133" y="10894"/>
                  </a:lnTo>
                  <a:cubicBezTo>
                    <a:pt x="995" y="10886"/>
                    <a:pt x="441" y="10826"/>
                    <a:pt x="190" y="10350"/>
                  </a:cubicBezTo>
                  <a:cubicBezTo>
                    <a:pt x="83" y="10150"/>
                    <a:pt x="0" y="9815"/>
                    <a:pt x="205" y="9356"/>
                  </a:cubicBezTo>
                  <a:cubicBezTo>
                    <a:pt x="578" y="8522"/>
                    <a:pt x="1443" y="8441"/>
                    <a:pt x="1650" y="8434"/>
                  </a:cubicBezTo>
                  <a:cubicBezTo>
                    <a:pt x="3121" y="8205"/>
                    <a:pt x="3600" y="7697"/>
                    <a:pt x="3605" y="7692"/>
                  </a:cubicBezTo>
                  <a:lnTo>
                    <a:pt x="3639" y="7656"/>
                  </a:lnTo>
                  <a:cubicBezTo>
                    <a:pt x="3796" y="7508"/>
                    <a:pt x="3849" y="7246"/>
                    <a:pt x="3863" y="7020"/>
                  </a:cubicBezTo>
                  <a:cubicBezTo>
                    <a:pt x="2911" y="6292"/>
                    <a:pt x="2154" y="4914"/>
                    <a:pt x="2154" y="3371"/>
                  </a:cubicBezTo>
                  <a:cubicBezTo>
                    <a:pt x="2154" y="900"/>
                    <a:pt x="3837" y="0"/>
                    <a:pt x="5145" y="0"/>
                  </a:cubicBezTo>
                  <a:cubicBezTo>
                    <a:pt x="6454" y="0"/>
                    <a:pt x="8120" y="900"/>
                    <a:pt x="8120" y="3371"/>
                  </a:cubicBezTo>
                  <a:cubicBezTo>
                    <a:pt x="8120" y="4914"/>
                    <a:pt x="7381" y="6292"/>
                    <a:pt x="6429" y="7019"/>
                  </a:cubicBezTo>
                  <a:cubicBezTo>
                    <a:pt x="6444" y="7246"/>
                    <a:pt x="6497" y="7508"/>
                    <a:pt x="6653" y="7656"/>
                  </a:cubicBezTo>
                  <a:lnTo>
                    <a:pt x="6653" y="765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B3A8D8E8-866D-F353-D19F-63B6CCAB4ADC}"/>
                </a:ext>
              </a:extLst>
            </p:cNvPr>
            <p:cNvSpPr/>
            <p:nvPr/>
          </p:nvSpPr>
          <p:spPr>
            <a:xfrm>
              <a:off x="1274817" y="4901363"/>
              <a:ext cx="640800" cy="642322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69">
              <a:extLst>
                <a:ext uri="{FF2B5EF4-FFF2-40B4-BE49-F238E27FC236}">
                  <a16:creationId xmlns:a16="http://schemas.microsoft.com/office/drawing/2014/main" id="{4FD91DBF-4D66-9C67-7754-69DA48CFDC4F}"/>
                </a:ext>
              </a:extLst>
            </p:cNvPr>
            <p:cNvSpPr/>
            <p:nvPr/>
          </p:nvSpPr>
          <p:spPr>
            <a:xfrm>
              <a:off x="1634490" y="4633470"/>
              <a:ext cx="2614422" cy="1178109"/>
            </a:xfrm>
            <a:custGeom>
              <a:avLst/>
              <a:gdLst>
                <a:gd name="connsiteX0" fmla="*/ 0 w 2613152"/>
                <a:gd name="connsiteY0" fmla="*/ 0 h 1320581"/>
                <a:gd name="connsiteX1" fmla="*/ 2613152 w 2613152"/>
                <a:gd name="connsiteY1" fmla="*/ 0 h 1320581"/>
                <a:gd name="connsiteX2" fmla="*/ 2613152 w 2613152"/>
                <a:gd name="connsiteY2" fmla="*/ 1320581 h 1320581"/>
                <a:gd name="connsiteX3" fmla="*/ 0 w 2613152"/>
                <a:gd name="connsiteY3" fmla="*/ 1320581 h 1320581"/>
                <a:gd name="connsiteX4" fmla="*/ 0 w 2613152"/>
                <a:gd name="connsiteY4" fmla="*/ 0 h 1320581"/>
                <a:gd name="connsiteX0" fmla="*/ 0 w 2613152"/>
                <a:gd name="connsiteY0" fmla="*/ 0 h 1320581"/>
                <a:gd name="connsiteX1" fmla="*/ 2613152 w 2613152"/>
                <a:gd name="connsiteY1" fmla="*/ 0 h 1320581"/>
                <a:gd name="connsiteX2" fmla="*/ 2613152 w 2613152"/>
                <a:gd name="connsiteY2" fmla="*/ 1320581 h 1320581"/>
                <a:gd name="connsiteX3" fmla="*/ 0 w 2613152"/>
                <a:gd name="connsiteY3" fmla="*/ 1320581 h 1320581"/>
                <a:gd name="connsiteX4" fmla="*/ 635 w 2613152"/>
                <a:gd name="connsiteY4" fmla="*/ 302151 h 1320581"/>
                <a:gd name="connsiteX5" fmla="*/ 0 w 2613152"/>
                <a:gd name="connsiteY5" fmla="*/ 0 h 1320581"/>
                <a:gd name="connsiteX0" fmla="*/ 194014 w 2807166"/>
                <a:gd name="connsiteY0" fmla="*/ 0 h 1320581"/>
                <a:gd name="connsiteX1" fmla="*/ 2807166 w 2807166"/>
                <a:gd name="connsiteY1" fmla="*/ 0 h 1320581"/>
                <a:gd name="connsiteX2" fmla="*/ 2807166 w 2807166"/>
                <a:gd name="connsiteY2" fmla="*/ 1320581 h 1320581"/>
                <a:gd name="connsiteX3" fmla="*/ 194014 w 2807166"/>
                <a:gd name="connsiteY3" fmla="*/ 1320581 h 1320581"/>
                <a:gd name="connsiteX4" fmla="*/ 192744 w 2807166"/>
                <a:gd name="connsiteY4" fmla="*/ 1020336 h 1320581"/>
                <a:gd name="connsiteX5" fmla="*/ 194649 w 2807166"/>
                <a:gd name="connsiteY5" fmla="*/ 302151 h 1320581"/>
                <a:gd name="connsiteX6" fmla="*/ 194014 w 2807166"/>
                <a:gd name="connsiteY6" fmla="*/ 0 h 1320581"/>
                <a:gd name="connsiteX0" fmla="*/ 194014 w 2807166"/>
                <a:gd name="connsiteY0" fmla="*/ 0 h 1320581"/>
                <a:gd name="connsiteX1" fmla="*/ 2807166 w 2807166"/>
                <a:gd name="connsiteY1" fmla="*/ 0 h 1320581"/>
                <a:gd name="connsiteX2" fmla="*/ 2807166 w 2807166"/>
                <a:gd name="connsiteY2" fmla="*/ 1320581 h 1320581"/>
                <a:gd name="connsiteX3" fmla="*/ 194014 w 2807166"/>
                <a:gd name="connsiteY3" fmla="*/ 1320581 h 1320581"/>
                <a:gd name="connsiteX4" fmla="*/ 192744 w 2807166"/>
                <a:gd name="connsiteY4" fmla="*/ 1020336 h 1320581"/>
                <a:gd name="connsiteX5" fmla="*/ 194649 w 2807166"/>
                <a:gd name="connsiteY5" fmla="*/ 608856 h 1320581"/>
                <a:gd name="connsiteX6" fmla="*/ 194649 w 2807166"/>
                <a:gd name="connsiteY6" fmla="*/ 302151 h 1320581"/>
                <a:gd name="connsiteX7" fmla="*/ 194014 w 2807166"/>
                <a:gd name="connsiteY7" fmla="*/ 0 h 1320581"/>
                <a:gd name="connsiteX0" fmla="*/ 1270 w 2614422"/>
                <a:gd name="connsiteY0" fmla="*/ 0 h 1320581"/>
                <a:gd name="connsiteX1" fmla="*/ 2614422 w 2614422"/>
                <a:gd name="connsiteY1" fmla="*/ 0 h 1320581"/>
                <a:gd name="connsiteX2" fmla="*/ 2614422 w 2614422"/>
                <a:gd name="connsiteY2" fmla="*/ 1320581 h 1320581"/>
                <a:gd name="connsiteX3" fmla="*/ 1270 w 2614422"/>
                <a:gd name="connsiteY3" fmla="*/ 1320581 h 1320581"/>
                <a:gd name="connsiteX4" fmla="*/ 0 w 2614422"/>
                <a:gd name="connsiteY4" fmla="*/ 1020336 h 1320581"/>
                <a:gd name="connsiteX5" fmla="*/ 1905 w 2614422"/>
                <a:gd name="connsiteY5" fmla="*/ 608856 h 1320581"/>
                <a:gd name="connsiteX6" fmla="*/ 1905 w 2614422"/>
                <a:gd name="connsiteY6" fmla="*/ 302151 h 1320581"/>
                <a:gd name="connsiteX7" fmla="*/ 1270 w 2614422"/>
                <a:gd name="connsiteY7" fmla="*/ 0 h 1320581"/>
                <a:gd name="connsiteX0" fmla="*/ 1905 w 2614422"/>
                <a:gd name="connsiteY0" fmla="*/ 608856 h 1320581"/>
                <a:gd name="connsiteX1" fmla="*/ 1905 w 2614422"/>
                <a:gd name="connsiteY1" fmla="*/ 302151 h 1320581"/>
                <a:gd name="connsiteX2" fmla="*/ 1270 w 2614422"/>
                <a:gd name="connsiteY2" fmla="*/ 0 h 1320581"/>
                <a:gd name="connsiteX3" fmla="*/ 2614422 w 2614422"/>
                <a:gd name="connsiteY3" fmla="*/ 0 h 1320581"/>
                <a:gd name="connsiteX4" fmla="*/ 2614422 w 2614422"/>
                <a:gd name="connsiteY4" fmla="*/ 1320581 h 1320581"/>
                <a:gd name="connsiteX5" fmla="*/ 1270 w 2614422"/>
                <a:gd name="connsiteY5" fmla="*/ 1320581 h 1320581"/>
                <a:gd name="connsiteX6" fmla="*/ 0 w 2614422"/>
                <a:gd name="connsiteY6" fmla="*/ 1020336 h 1320581"/>
                <a:gd name="connsiteX7" fmla="*/ 93345 w 2614422"/>
                <a:gd name="connsiteY7" fmla="*/ 700296 h 1320581"/>
                <a:gd name="connsiteX0" fmla="*/ 1905 w 2614422"/>
                <a:gd name="connsiteY0" fmla="*/ 302151 h 1320581"/>
                <a:gd name="connsiteX1" fmla="*/ 1270 w 2614422"/>
                <a:gd name="connsiteY1" fmla="*/ 0 h 1320581"/>
                <a:gd name="connsiteX2" fmla="*/ 2614422 w 2614422"/>
                <a:gd name="connsiteY2" fmla="*/ 0 h 1320581"/>
                <a:gd name="connsiteX3" fmla="*/ 2614422 w 2614422"/>
                <a:gd name="connsiteY3" fmla="*/ 1320581 h 1320581"/>
                <a:gd name="connsiteX4" fmla="*/ 1270 w 2614422"/>
                <a:gd name="connsiteY4" fmla="*/ 1320581 h 1320581"/>
                <a:gd name="connsiteX5" fmla="*/ 0 w 2614422"/>
                <a:gd name="connsiteY5" fmla="*/ 1020336 h 1320581"/>
                <a:gd name="connsiteX6" fmla="*/ 93345 w 2614422"/>
                <a:gd name="connsiteY6" fmla="*/ 700296 h 1320581"/>
                <a:gd name="connsiteX0" fmla="*/ 1905 w 2614422"/>
                <a:gd name="connsiteY0" fmla="*/ 302151 h 1320581"/>
                <a:gd name="connsiteX1" fmla="*/ 1270 w 2614422"/>
                <a:gd name="connsiteY1" fmla="*/ 0 h 1320581"/>
                <a:gd name="connsiteX2" fmla="*/ 2614422 w 2614422"/>
                <a:gd name="connsiteY2" fmla="*/ 0 h 1320581"/>
                <a:gd name="connsiteX3" fmla="*/ 2614422 w 2614422"/>
                <a:gd name="connsiteY3" fmla="*/ 1320581 h 1320581"/>
                <a:gd name="connsiteX4" fmla="*/ 1270 w 2614422"/>
                <a:gd name="connsiteY4" fmla="*/ 1320581 h 1320581"/>
                <a:gd name="connsiteX5" fmla="*/ 0 w 2614422"/>
                <a:gd name="connsiteY5" fmla="*/ 1020336 h 132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4422" h="1320581">
                  <a:moveTo>
                    <a:pt x="1905" y="302151"/>
                  </a:moveTo>
                  <a:cubicBezTo>
                    <a:pt x="1693" y="201434"/>
                    <a:pt x="1482" y="100717"/>
                    <a:pt x="1270" y="0"/>
                  </a:cubicBezTo>
                  <a:lnTo>
                    <a:pt x="2614422" y="0"/>
                  </a:lnTo>
                  <a:lnTo>
                    <a:pt x="2614422" y="1320581"/>
                  </a:lnTo>
                  <a:lnTo>
                    <a:pt x="1270" y="1320581"/>
                  </a:lnTo>
                  <a:cubicBezTo>
                    <a:pt x="847" y="1220499"/>
                    <a:pt x="423" y="1120418"/>
                    <a:pt x="0" y="1020336"/>
                  </a:cubicBezTo>
                </a:path>
              </a:pathLst>
            </a:cu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不完整圆 101">
              <a:extLst>
                <a:ext uri="{FF2B5EF4-FFF2-40B4-BE49-F238E27FC236}">
                  <a16:creationId xmlns:a16="http://schemas.microsoft.com/office/drawing/2014/main" id="{5A77AA45-8246-49FD-B8C2-3CD6D01049CF}"/>
                </a:ext>
              </a:extLst>
            </p:cNvPr>
            <p:cNvSpPr/>
            <p:nvPr/>
          </p:nvSpPr>
          <p:spPr>
            <a:xfrm flipH="1" flipV="1">
              <a:off x="4111986" y="5673484"/>
              <a:ext cx="270782" cy="270782"/>
            </a:xfrm>
            <a:prstGeom prst="pie">
              <a:avLst>
                <a:gd name="adj1" fmla="val 0"/>
                <a:gd name="adj2" fmla="val 5359976"/>
              </a:avLst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3817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953B2B0-14C7-F0C7-43E7-2CCFBCD0BE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1-2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F5FE07A-7E35-81F9-7FB2-DC4E0BFDF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销售额同比和环比情况分析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D5388A-30D4-2853-9FF8-58CB2E8E4127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693A62D-9E24-4B97-A8A2-DEE5190F9ABD}" type="datetime1">
              <a:rPr lang="zh-CN" altLang="en-US" smtClean="0"/>
              <a:t>2023/7/27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22C5F9-1B31-DED0-4AF8-CB4F6DA130E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73100" y="6381234"/>
            <a:ext cx="2291080" cy="184666"/>
          </a:xfrm>
        </p:spPr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总体数据概述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8E7939-750A-CEF8-FF7C-19F96A04483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05F9132-B739-9E4A-5F18-10E4520DACC3}"/>
              </a:ext>
            </a:extLst>
          </p:cNvPr>
          <p:cNvGrpSpPr/>
          <p:nvPr/>
        </p:nvGrpSpPr>
        <p:grpSpPr>
          <a:xfrm>
            <a:off x="1066480" y="1652981"/>
            <a:ext cx="2688294" cy="4181790"/>
            <a:chOff x="1066480" y="1765444"/>
            <a:chExt cx="2688294" cy="4181790"/>
          </a:xfrm>
        </p:grpSpPr>
        <p:graphicFrame>
          <p:nvGraphicFramePr>
            <p:cNvPr id="25" name="图表 24">
              <a:extLst>
                <a:ext uri="{FF2B5EF4-FFF2-40B4-BE49-F238E27FC236}">
                  <a16:creationId xmlns:a16="http://schemas.microsoft.com/office/drawing/2014/main" id="{103DC9E0-30A7-FD68-3FB3-FAA66D9364F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97862409"/>
                </p:ext>
              </p:extLst>
            </p:nvPr>
          </p:nvGraphicFramePr>
          <p:xfrm>
            <a:off x="1066480" y="2515519"/>
            <a:ext cx="2544786" cy="23788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7D4EB21-0DA5-CF96-5471-8A919C0177E7}"/>
                </a:ext>
              </a:extLst>
            </p:cNvPr>
            <p:cNvSpPr txBox="1"/>
            <p:nvPr/>
          </p:nvSpPr>
          <p:spPr>
            <a:xfrm>
              <a:off x="1980965" y="3344637"/>
              <a:ext cx="694101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▲</a:t>
              </a:r>
              <a:r>
                <a:rPr lang="en-US" altLang="zh-CN" sz="2400" dirty="0">
                  <a:latin typeface="+mj-ea"/>
                  <a:ea typeface="+mj-ea"/>
                </a:rPr>
                <a:t>5</a:t>
              </a:r>
              <a:r>
                <a:rPr lang="en-US" altLang="zh-CN" sz="1600" dirty="0">
                  <a:latin typeface="+mj-ea"/>
                  <a:ea typeface="+mj-ea"/>
                </a:rPr>
                <a:t>%</a:t>
              </a:r>
              <a:endParaRPr lang="zh-CN" altLang="en-US" sz="1600" dirty="0">
                <a:latin typeface="+mj-ea"/>
                <a:ea typeface="+mj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7C654F9-A17D-CE08-1F61-52566CFA8E7B}"/>
                </a:ext>
              </a:extLst>
            </p:cNvPr>
            <p:cNvSpPr txBox="1"/>
            <p:nvPr/>
          </p:nvSpPr>
          <p:spPr>
            <a:xfrm>
              <a:off x="1984973" y="3783037"/>
              <a:ext cx="686085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600" dirty="0">
                  <a:latin typeface="+mj-ea"/>
                  <a:ea typeface="+mj-ea"/>
                </a:rPr>
                <a:t>+48</a:t>
              </a:r>
              <a:r>
                <a:rPr lang="zh-CN" altLang="en-US" sz="1100" dirty="0">
                  <a:latin typeface="+mj-ea"/>
                  <a:ea typeface="+mj-ea"/>
                </a:rPr>
                <a:t>万元</a:t>
              </a:r>
            </a:p>
          </p:txBody>
        </p:sp>
        <p:graphicFrame>
          <p:nvGraphicFramePr>
            <p:cNvPr id="13" name="图表 12">
              <a:extLst>
                <a:ext uri="{FF2B5EF4-FFF2-40B4-BE49-F238E27FC236}">
                  <a16:creationId xmlns:a16="http://schemas.microsoft.com/office/drawing/2014/main" id="{AD5EA4A7-B083-8377-BDE0-4FD4EE4ECE3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74057717"/>
                </p:ext>
              </p:extLst>
            </p:nvPr>
          </p:nvGraphicFramePr>
          <p:xfrm>
            <a:off x="1209988" y="4648148"/>
            <a:ext cx="2544786" cy="12990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345E3AC-36F5-A5B3-CD43-B8DDB049BB4A}"/>
                </a:ext>
              </a:extLst>
            </p:cNvPr>
            <p:cNvSpPr txBox="1"/>
            <p:nvPr/>
          </p:nvSpPr>
          <p:spPr>
            <a:xfrm>
              <a:off x="1279850" y="1765444"/>
              <a:ext cx="184665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600" dirty="0">
                  <a:latin typeface="+mj-ea"/>
                  <a:ea typeface="+mj-ea"/>
                </a:rPr>
                <a:t>销售额环比情况分析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C65FE67-8473-CE61-D3B4-6D751F7D33E5}"/>
                </a:ext>
              </a:extLst>
            </p:cNvPr>
            <p:cNvSpPr txBox="1"/>
            <p:nvPr/>
          </p:nvSpPr>
          <p:spPr>
            <a:xfrm>
              <a:off x="1279850" y="2099199"/>
              <a:ext cx="102592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600" dirty="0">
                  <a:latin typeface="+mn-ea"/>
                </a:rPr>
                <a:t>与上周相比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1B2388F-6F57-A03A-C5AA-6FF4EB10E6C4}"/>
              </a:ext>
            </a:extLst>
          </p:cNvPr>
          <p:cNvGrpSpPr/>
          <p:nvPr/>
        </p:nvGrpSpPr>
        <p:grpSpPr>
          <a:xfrm>
            <a:off x="4275985" y="1652981"/>
            <a:ext cx="2688294" cy="4181790"/>
            <a:chOff x="4275985" y="1765444"/>
            <a:chExt cx="2688294" cy="4181790"/>
          </a:xfrm>
        </p:grpSpPr>
        <p:graphicFrame>
          <p:nvGraphicFramePr>
            <p:cNvPr id="27" name="图表 26">
              <a:extLst>
                <a:ext uri="{FF2B5EF4-FFF2-40B4-BE49-F238E27FC236}">
                  <a16:creationId xmlns:a16="http://schemas.microsoft.com/office/drawing/2014/main" id="{73252129-EA7C-61A5-D0A4-FE4D2C5B634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55245758"/>
                </p:ext>
              </p:extLst>
            </p:nvPr>
          </p:nvGraphicFramePr>
          <p:xfrm>
            <a:off x="4275985" y="2515519"/>
            <a:ext cx="2544786" cy="23788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C33EE7C-68AF-BCF6-2564-F9474B3F144B}"/>
                </a:ext>
              </a:extLst>
            </p:cNvPr>
            <p:cNvSpPr txBox="1"/>
            <p:nvPr/>
          </p:nvSpPr>
          <p:spPr>
            <a:xfrm>
              <a:off x="5089481" y="3344637"/>
              <a:ext cx="896078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▲</a:t>
              </a:r>
              <a:r>
                <a:rPr lang="en-US" altLang="zh-CN" sz="2400" dirty="0">
                  <a:latin typeface="+mj-ea"/>
                  <a:ea typeface="+mj-ea"/>
                </a:rPr>
                <a:t>20</a:t>
              </a:r>
              <a:r>
                <a:rPr lang="en-US" altLang="zh-CN" sz="1600" dirty="0">
                  <a:latin typeface="+mj-ea"/>
                  <a:ea typeface="+mj-ea"/>
                </a:rPr>
                <a:t>%</a:t>
              </a:r>
              <a:endParaRPr lang="zh-CN" altLang="en-US" sz="1600" dirty="0">
                <a:latin typeface="+mj-ea"/>
                <a:ea typeface="+mj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D3C70C7-EBE1-1BC2-BFC7-36AF47B17DAB}"/>
                </a:ext>
              </a:extLst>
            </p:cNvPr>
            <p:cNvSpPr txBox="1"/>
            <p:nvPr/>
          </p:nvSpPr>
          <p:spPr>
            <a:xfrm>
              <a:off x="5194478" y="3783037"/>
              <a:ext cx="686085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600" dirty="0">
                  <a:latin typeface="+mj-ea"/>
                  <a:ea typeface="+mj-ea"/>
                </a:rPr>
                <a:t>+67</a:t>
              </a:r>
              <a:r>
                <a:rPr lang="zh-CN" altLang="en-US" sz="1100" dirty="0">
                  <a:latin typeface="+mj-ea"/>
                  <a:ea typeface="+mj-ea"/>
                </a:rPr>
                <a:t>万元</a:t>
              </a:r>
            </a:p>
          </p:txBody>
        </p:sp>
        <p:graphicFrame>
          <p:nvGraphicFramePr>
            <p:cNvPr id="30" name="图表 29">
              <a:extLst>
                <a:ext uri="{FF2B5EF4-FFF2-40B4-BE49-F238E27FC236}">
                  <a16:creationId xmlns:a16="http://schemas.microsoft.com/office/drawing/2014/main" id="{06B83AD5-E1E4-2A28-CE9E-22CD1C2DE4E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29436061"/>
                </p:ext>
              </p:extLst>
            </p:nvPr>
          </p:nvGraphicFramePr>
          <p:xfrm>
            <a:off x="4419493" y="4648148"/>
            <a:ext cx="2544786" cy="12990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6FFE9B5-8DCC-491A-1C71-4657FF5E65D0}"/>
                </a:ext>
              </a:extLst>
            </p:cNvPr>
            <p:cNvSpPr txBox="1"/>
            <p:nvPr/>
          </p:nvSpPr>
          <p:spPr>
            <a:xfrm>
              <a:off x="4489355" y="1765444"/>
              <a:ext cx="184665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600" dirty="0">
                  <a:latin typeface="+mj-ea"/>
                  <a:ea typeface="+mj-ea"/>
                </a:rPr>
                <a:t>销售额环比情况分析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50A9129-E637-822B-AAF5-EAD0BA690981}"/>
                </a:ext>
              </a:extLst>
            </p:cNvPr>
            <p:cNvSpPr txBox="1"/>
            <p:nvPr/>
          </p:nvSpPr>
          <p:spPr>
            <a:xfrm>
              <a:off x="4489355" y="2099199"/>
              <a:ext cx="143629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600" dirty="0">
                  <a:latin typeface="+mn-ea"/>
                </a:rPr>
                <a:t>与去年同期相比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37E0DED-7170-1398-BCA4-43414770AF2C}"/>
              </a:ext>
            </a:extLst>
          </p:cNvPr>
          <p:cNvGrpSpPr/>
          <p:nvPr/>
        </p:nvGrpSpPr>
        <p:grpSpPr>
          <a:xfrm>
            <a:off x="7213367" y="1457477"/>
            <a:ext cx="3842436" cy="4474966"/>
            <a:chOff x="7213367" y="1457477"/>
            <a:chExt cx="3842436" cy="4474966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14AD93B1-5C12-2E18-1D50-09E58A81E7B5}"/>
                </a:ext>
              </a:extLst>
            </p:cNvPr>
            <p:cNvGrpSpPr/>
            <p:nvPr/>
          </p:nvGrpSpPr>
          <p:grpSpPr>
            <a:xfrm>
              <a:off x="7213367" y="1457477"/>
              <a:ext cx="3842436" cy="4474966"/>
              <a:chOff x="7213367" y="1457477"/>
              <a:chExt cx="3842436" cy="4474966"/>
            </a:xfrm>
          </p:grpSpPr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4AEA40BB-6635-A4E5-1EA0-53D06BBF597F}"/>
                  </a:ext>
                </a:extLst>
              </p:cNvPr>
              <p:cNvSpPr/>
              <p:nvPr/>
            </p:nvSpPr>
            <p:spPr>
              <a:xfrm>
                <a:off x="7346648" y="1590642"/>
                <a:ext cx="3573764" cy="4208636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不完整圆 58">
                <a:extLst>
                  <a:ext uri="{FF2B5EF4-FFF2-40B4-BE49-F238E27FC236}">
                    <a16:creationId xmlns:a16="http://schemas.microsoft.com/office/drawing/2014/main" id="{B53DAC2A-1797-7D3A-F47B-283FA17ACA8C}"/>
                  </a:ext>
                </a:extLst>
              </p:cNvPr>
              <p:cNvSpPr/>
              <p:nvPr/>
            </p:nvSpPr>
            <p:spPr>
              <a:xfrm flipH="1">
                <a:off x="10785021" y="1457477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不完整圆 59">
                <a:extLst>
                  <a:ext uri="{FF2B5EF4-FFF2-40B4-BE49-F238E27FC236}">
                    <a16:creationId xmlns:a16="http://schemas.microsoft.com/office/drawing/2014/main" id="{ED6865DD-04E7-C5E1-3C20-E195BEB64FD2}"/>
                  </a:ext>
                </a:extLst>
              </p:cNvPr>
              <p:cNvSpPr/>
              <p:nvPr/>
            </p:nvSpPr>
            <p:spPr>
              <a:xfrm flipH="1" flipV="1">
                <a:off x="10785021" y="5661661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不完整圆 60">
                <a:extLst>
                  <a:ext uri="{FF2B5EF4-FFF2-40B4-BE49-F238E27FC236}">
                    <a16:creationId xmlns:a16="http://schemas.microsoft.com/office/drawing/2014/main" id="{3BAE1EF3-F8AB-B52E-1AB1-E143D81FABD3}"/>
                  </a:ext>
                </a:extLst>
              </p:cNvPr>
              <p:cNvSpPr/>
              <p:nvPr/>
            </p:nvSpPr>
            <p:spPr>
              <a:xfrm>
                <a:off x="7213367" y="1457477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不完整圆 61">
                <a:extLst>
                  <a:ext uri="{FF2B5EF4-FFF2-40B4-BE49-F238E27FC236}">
                    <a16:creationId xmlns:a16="http://schemas.microsoft.com/office/drawing/2014/main" id="{A5E54EB3-3A20-DD47-F9ED-BAEC382F35F2}"/>
                  </a:ext>
                </a:extLst>
              </p:cNvPr>
              <p:cNvSpPr/>
              <p:nvPr/>
            </p:nvSpPr>
            <p:spPr>
              <a:xfrm flipV="1">
                <a:off x="7213367" y="5661661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37BCB514-E859-9BF5-368C-E86089E184B3}"/>
                </a:ext>
              </a:extLst>
            </p:cNvPr>
            <p:cNvGrpSpPr/>
            <p:nvPr/>
          </p:nvGrpSpPr>
          <p:grpSpPr>
            <a:xfrm>
              <a:off x="7652877" y="1899202"/>
              <a:ext cx="2891857" cy="3569375"/>
              <a:chOff x="7595397" y="1795606"/>
              <a:chExt cx="2891857" cy="3569375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04A36E23-FC38-EFA3-A09F-33845BE9FFE3}"/>
                  </a:ext>
                </a:extLst>
              </p:cNvPr>
              <p:cNvSpPr/>
              <p:nvPr/>
            </p:nvSpPr>
            <p:spPr>
              <a:xfrm>
                <a:off x="7595397" y="1795606"/>
                <a:ext cx="420626" cy="42062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  <a:gs pos="25000">
                    <a:schemeClr val="accent2">
                      <a:lumMod val="60000"/>
                      <a:lumOff val="40000"/>
                      <a:alpha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00000"/>
                  </a:lnSpc>
                </a:pPr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E2F64F04-F531-D7D6-EDDB-CD0E83AFF4D3}"/>
                  </a:ext>
                </a:extLst>
              </p:cNvPr>
              <p:cNvSpPr/>
              <p:nvPr/>
            </p:nvSpPr>
            <p:spPr>
              <a:xfrm>
                <a:off x="7595397" y="3750358"/>
                <a:ext cx="420626" cy="42062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  <a:gs pos="25000">
                    <a:schemeClr val="accent2">
                      <a:lumMod val="60000"/>
                      <a:lumOff val="40000"/>
                      <a:alpha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00000"/>
                  </a:lnSpc>
                </a:pPr>
                <a:endParaRPr lang="zh-CN" altLang="en-US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70F27D53-1736-A8F6-1F8D-40F7366B4ED3}"/>
                  </a:ext>
                </a:extLst>
              </p:cNvPr>
              <p:cNvSpPr txBox="1"/>
              <p:nvPr/>
            </p:nvSpPr>
            <p:spPr>
              <a:xfrm>
                <a:off x="7779806" y="1860814"/>
                <a:ext cx="2707448" cy="5766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latin typeface="+mj-ea"/>
                    <a:ea typeface="+mj-ea"/>
                  </a:rPr>
                  <a:t>与上周相比，本周销售额上涨</a:t>
                </a:r>
                <a:r>
                  <a:rPr lang="en-US" altLang="zh-CN" sz="1600" dirty="0">
                    <a:latin typeface="+mj-ea"/>
                    <a:ea typeface="+mj-ea"/>
                  </a:rPr>
                  <a:t>5%</a:t>
                </a:r>
                <a:r>
                  <a:rPr lang="zh-CN" altLang="en-US" sz="1600" dirty="0">
                    <a:latin typeface="+mj-ea"/>
                    <a:ea typeface="+mj-ea"/>
                  </a:rPr>
                  <a:t>，原因如下：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3F642FF0-AC50-0590-0A95-292C1E2A5F20}"/>
                  </a:ext>
                </a:extLst>
              </p:cNvPr>
              <p:cNvSpPr txBox="1"/>
              <p:nvPr/>
            </p:nvSpPr>
            <p:spPr>
              <a:xfrm>
                <a:off x="7779806" y="3815565"/>
                <a:ext cx="2707448" cy="5766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latin typeface="+mj-ea"/>
                    <a:ea typeface="+mj-ea"/>
                  </a:rPr>
                  <a:t>与去年同期相比，本周销售额上涨</a:t>
                </a:r>
                <a:r>
                  <a:rPr lang="en-US" altLang="zh-CN" sz="1600" dirty="0">
                    <a:latin typeface="+mj-ea"/>
                    <a:ea typeface="+mj-ea"/>
                  </a:rPr>
                  <a:t>20%</a:t>
                </a:r>
                <a:r>
                  <a:rPr lang="zh-CN" altLang="en-US" sz="1600" dirty="0">
                    <a:latin typeface="+mj-ea"/>
                    <a:ea typeface="+mj-ea"/>
                  </a:rPr>
                  <a:t>，原因如下：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47443F0C-EB84-D23F-35B6-AB34464A65AD}"/>
                  </a:ext>
                </a:extLst>
              </p:cNvPr>
              <p:cNvSpPr txBox="1"/>
              <p:nvPr/>
            </p:nvSpPr>
            <p:spPr>
              <a:xfrm>
                <a:off x="7779806" y="2538131"/>
                <a:ext cx="2707448" cy="8720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342900" indent="-342900" algn="just">
                  <a:lnSpc>
                    <a:spcPct val="120000"/>
                  </a:lnSpc>
                  <a:buAutoNum type="alphaLcPeriod"/>
                </a:pPr>
                <a:r>
                  <a:rPr lang="zh-CN" altLang="en-US" sz="1600" dirty="0"/>
                  <a:t>请根据实际输入具体原因</a:t>
                </a:r>
                <a:endParaRPr lang="en-US" altLang="zh-CN" sz="1600" dirty="0"/>
              </a:p>
              <a:p>
                <a:pPr marL="342900" indent="-342900" algn="just">
                  <a:lnSpc>
                    <a:spcPct val="120000"/>
                  </a:lnSpc>
                  <a:buAutoNum type="alphaLcPeriod"/>
                </a:pPr>
                <a:r>
                  <a:rPr lang="zh-CN" altLang="en-US" sz="1600" dirty="0"/>
                  <a:t>请根据实际输入具体原因</a:t>
                </a:r>
                <a:endParaRPr lang="en-US" altLang="zh-CN" sz="1600" dirty="0"/>
              </a:p>
              <a:p>
                <a:pPr marL="342900" indent="-342900" algn="just">
                  <a:lnSpc>
                    <a:spcPct val="120000"/>
                  </a:lnSpc>
                  <a:buAutoNum type="alphaLcPeriod"/>
                </a:pPr>
                <a:r>
                  <a:rPr lang="zh-CN" altLang="en-US" sz="1600" dirty="0"/>
                  <a:t>请根据实际输入具体原因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6876068E-EE98-B76B-B313-0363437C48E3}"/>
                  </a:ext>
                </a:extLst>
              </p:cNvPr>
              <p:cNvSpPr txBox="1"/>
              <p:nvPr/>
            </p:nvSpPr>
            <p:spPr>
              <a:xfrm>
                <a:off x="7779806" y="4492883"/>
                <a:ext cx="2707448" cy="8720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342900" indent="-342900" algn="just">
                  <a:lnSpc>
                    <a:spcPct val="120000"/>
                  </a:lnSpc>
                  <a:buAutoNum type="alphaLcPeriod"/>
                </a:pPr>
                <a:r>
                  <a:rPr lang="zh-CN" altLang="en-US" sz="1600" dirty="0"/>
                  <a:t>请根据实际输入具体原因</a:t>
                </a:r>
                <a:endParaRPr lang="en-US" altLang="zh-CN" sz="1600" dirty="0"/>
              </a:p>
              <a:p>
                <a:pPr marL="342900" indent="-342900" algn="just">
                  <a:lnSpc>
                    <a:spcPct val="120000"/>
                  </a:lnSpc>
                  <a:buAutoNum type="alphaLcPeriod"/>
                </a:pPr>
                <a:r>
                  <a:rPr lang="zh-CN" altLang="en-US" sz="1600" dirty="0"/>
                  <a:t>请根据实际输入具体原因</a:t>
                </a:r>
                <a:endParaRPr lang="en-US" altLang="zh-CN" sz="1600" dirty="0"/>
              </a:p>
              <a:p>
                <a:pPr marL="342900" indent="-342900" algn="just">
                  <a:lnSpc>
                    <a:spcPct val="120000"/>
                  </a:lnSpc>
                  <a:buAutoNum type="alphaLcPeriod"/>
                </a:pPr>
                <a:r>
                  <a:rPr lang="zh-CN" altLang="en-US" sz="1600" dirty="0"/>
                  <a:t>请根据实际输入具体原因</a:t>
                </a:r>
              </a:p>
            </p:txBody>
          </p:sp>
        </p:grpSp>
      </p:grp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DDA5969C-7B00-6389-991D-ECC27CC1903E}"/>
              </a:ext>
            </a:extLst>
          </p:cNvPr>
          <p:cNvCxnSpPr>
            <a:cxnSpLocks/>
          </p:cNvCxnSpPr>
          <p:nvPr/>
        </p:nvCxnSpPr>
        <p:spPr>
          <a:xfrm>
            <a:off x="3960533" y="1723854"/>
            <a:ext cx="0" cy="404004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0603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1D3F60B7-3693-FE3F-0583-5F3CBEF705C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51629180-C0B4-BE84-4FD9-2313A63D7D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/>
              <a:t>User Behavior</a:t>
            </a: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5D3E43DF-B3EA-CC9D-21A6-417C0F3C8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dirty="0">
                <a:latin typeface="+mj-ea"/>
                <a:ea typeface="+mj-ea"/>
              </a:rPr>
              <a:t>用户行为分析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86FD9AEA-22A1-AC2A-9EBE-ACC1C42D44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X</a:t>
            </a:r>
            <a:r>
              <a:rPr lang="zh-CN" altLang="en-US" dirty="0"/>
              <a:t>月第</a:t>
            </a:r>
            <a:r>
              <a:rPr lang="en-US" altLang="zh-CN" dirty="0"/>
              <a:t>X</a:t>
            </a:r>
            <a:r>
              <a:rPr lang="zh-CN" altLang="en-US" dirty="0"/>
              <a:t>周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2F7859-0B4C-564C-D55C-4616CFD2D625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CC7AD271-2776-4352-9EFA-FE89C5E0239C}" type="datetime1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C6308327-EA7D-2251-069B-77DE10651E1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3315951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710E7011-0ACE-80F6-15DD-0F7E372485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2-1</a:t>
            </a:r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3CC41676-9F69-4D0B-E34D-1DFBDD083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用户转化率分析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id="{8297B9F0-F24D-0155-A4CB-86B848847F8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A55E0BDC-C80A-4B87-ACAA-8885EE0CCBCB}" type="datetime1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11" name="页脚占位符 10">
            <a:extLst>
              <a:ext uri="{FF2B5EF4-FFF2-40B4-BE49-F238E27FC236}">
                <a16:creationId xmlns:a16="http://schemas.microsoft.com/office/drawing/2014/main" id="{33610FED-2AD5-5047-F178-8845AEF5DAC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用户行为分析</a:t>
            </a:r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id="{EBD3989A-B17A-02E7-24D4-CA13913587B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cxnSp>
        <p:nvCxnSpPr>
          <p:cNvPr id="35" name="直接连接符 34" hidden="1">
            <a:extLst>
              <a:ext uri="{FF2B5EF4-FFF2-40B4-BE49-F238E27FC236}">
                <a16:creationId xmlns:a16="http://schemas.microsoft.com/office/drawing/2014/main" id="{84881C07-8B67-8A50-4246-37E9A270BB39}"/>
              </a:ext>
            </a:extLst>
          </p:cNvPr>
          <p:cNvCxnSpPr>
            <a:cxnSpLocks/>
          </p:cNvCxnSpPr>
          <p:nvPr/>
        </p:nvCxnSpPr>
        <p:spPr>
          <a:xfrm>
            <a:off x="4805680" y="3147967"/>
            <a:ext cx="1676644" cy="0"/>
          </a:xfrm>
          <a:prstGeom prst="line">
            <a:avLst/>
          </a:prstGeom>
          <a:ln w="3175">
            <a:solidFill>
              <a:schemeClr val="tx1"/>
            </a:solidFill>
            <a:headEnd type="oval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287E84A6-FFDE-38B7-6BA6-B48710CAD3D9}"/>
              </a:ext>
            </a:extLst>
          </p:cNvPr>
          <p:cNvGrpSpPr/>
          <p:nvPr/>
        </p:nvGrpSpPr>
        <p:grpSpPr>
          <a:xfrm>
            <a:off x="7213367" y="1457477"/>
            <a:ext cx="3842436" cy="4474966"/>
            <a:chOff x="7213367" y="1457477"/>
            <a:chExt cx="3842436" cy="447496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A5269ECF-5322-78FA-69E6-3C8E00B6EF02}"/>
                </a:ext>
              </a:extLst>
            </p:cNvPr>
            <p:cNvGrpSpPr/>
            <p:nvPr/>
          </p:nvGrpSpPr>
          <p:grpSpPr>
            <a:xfrm>
              <a:off x="7569493" y="2100086"/>
              <a:ext cx="2917761" cy="3167272"/>
              <a:chOff x="7569493" y="2100086"/>
              <a:chExt cx="2917761" cy="3167272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111A4285-915C-E0BD-9117-2AA9F0897D9E}"/>
                  </a:ext>
                </a:extLst>
              </p:cNvPr>
              <p:cNvSpPr/>
              <p:nvPr/>
            </p:nvSpPr>
            <p:spPr>
              <a:xfrm>
                <a:off x="7569493" y="2100086"/>
                <a:ext cx="420626" cy="42062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  <a:gs pos="25000">
                    <a:schemeClr val="accent2">
                      <a:lumMod val="60000"/>
                      <a:lumOff val="40000"/>
                      <a:alpha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00000"/>
                  </a:lnSpc>
                </a:pPr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6D146315-DC38-6139-8A35-A091445CD5F6}"/>
                  </a:ext>
                </a:extLst>
              </p:cNvPr>
              <p:cNvSpPr/>
              <p:nvPr/>
            </p:nvSpPr>
            <p:spPr>
              <a:xfrm>
                <a:off x="7569493" y="3953526"/>
                <a:ext cx="420626" cy="42062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  <a:gs pos="25000">
                    <a:schemeClr val="accent2">
                      <a:lumMod val="60000"/>
                      <a:lumOff val="40000"/>
                      <a:alpha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00000"/>
                  </a:lnSpc>
                </a:pPr>
                <a:endParaRPr lang="zh-CN" altLang="en-US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9D03814-927B-3435-66F0-B3CABF16C64E}"/>
                  </a:ext>
                </a:extLst>
              </p:cNvPr>
              <p:cNvSpPr txBox="1"/>
              <p:nvPr/>
            </p:nvSpPr>
            <p:spPr>
              <a:xfrm>
                <a:off x="7779806" y="2155749"/>
                <a:ext cx="2707448" cy="5766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latin typeface="+mj-ea"/>
                    <a:ea typeface="+mj-ea"/>
                  </a:rPr>
                  <a:t>用户在浏览</a:t>
                </a:r>
                <a:r>
                  <a:rPr lang="en-US" altLang="zh-CN" sz="1600" dirty="0">
                    <a:latin typeface="+mj-ea"/>
                    <a:ea typeface="+mj-ea"/>
                  </a:rPr>
                  <a:t>-</a:t>
                </a:r>
                <a:r>
                  <a:rPr lang="zh-CN" altLang="en-US" sz="1600" dirty="0">
                    <a:latin typeface="+mj-ea"/>
                    <a:ea typeface="+mj-ea"/>
                  </a:rPr>
                  <a:t>下单转化率仅有 </a:t>
                </a:r>
                <a:r>
                  <a:rPr lang="en-US" altLang="zh-CN" sz="1600" dirty="0">
                    <a:latin typeface="+mj-ea"/>
                    <a:ea typeface="+mj-ea"/>
                  </a:rPr>
                  <a:t>2%</a:t>
                </a:r>
                <a:r>
                  <a:rPr lang="zh-CN" altLang="en-US" sz="1600" dirty="0">
                    <a:latin typeface="+mj-ea"/>
                    <a:ea typeface="+mj-ea"/>
                  </a:rPr>
                  <a:t>，原因如下：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824FBC04-7D33-7BC9-9530-3AF067A561FC}"/>
                  </a:ext>
                </a:extLst>
              </p:cNvPr>
              <p:cNvSpPr txBox="1"/>
              <p:nvPr/>
            </p:nvSpPr>
            <p:spPr>
              <a:xfrm>
                <a:off x="7779806" y="2833066"/>
                <a:ext cx="2707448" cy="8720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342900" indent="-342900" algn="just">
                  <a:lnSpc>
                    <a:spcPct val="120000"/>
                  </a:lnSpc>
                  <a:buAutoNum type="alphaLcPeriod"/>
                </a:pPr>
                <a:r>
                  <a:rPr lang="zh-CN" altLang="en-US" sz="1600" dirty="0"/>
                  <a:t>请根据实际输入具体原因</a:t>
                </a:r>
                <a:endParaRPr lang="en-US" altLang="zh-CN" sz="1600" dirty="0"/>
              </a:p>
              <a:p>
                <a:pPr marL="342900" indent="-342900" algn="just">
                  <a:lnSpc>
                    <a:spcPct val="120000"/>
                  </a:lnSpc>
                  <a:buAutoNum type="alphaLcPeriod"/>
                </a:pPr>
                <a:r>
                  <a:rPr lang="zh-CN" altLang="en-US" sz="1600" dirty="0"/>
                  <a:t>请根据实际输入具体原因</a:t>
                </a:r>
                <a:endParaRPr lang="en-US" altLang="zh-CN" sz="1600" dirty="0"/>
              </a:p>
              <a:p>
                <a:pPr marL="342900" indent="-342900" algn="just">
                  <a:lnSpc>
                    <a:spcPct val="120000"/>
                  </a:lnSpc>
                  <a:buAutoNum type="alphaLcPeriod"/>
                </a:pPr>
                <a:r>
                  <a:rPr lang="zh-CN" altLang="en-US" sz="1600" dirty="0"/>
                  <a:t>请根据实际输入具体原因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BA47779D-2CE8-DFAB-16ED-AAD833A488D6}"/>
                  </a:ext>
                </a:extLst>
              </p:cNvPr>
              <p:cNvSpPr txBox="1"/>
              <p:nvPr/>
            </p:nvSpPr>
            <p:spPr>
              <a:xfrm>
                <a:off x="7779806" y="4012724"/>
                <a:ext cx="2707448" cy="28116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latin typeface="+mj-ea"/>
                    <a:ea typeface="+mj-ea"/>
                  </a:rPr>
                  <a:t>针对以上原因，相应措施如下：</a:t>
                </a: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8C54B002-0B62-5A8B-04B4-4AE83746F34C}"/>
                  </a:ext>
                </a:extLst>
              </p:cNvPr>
              <p:cNvSpPr txBox="1"/>
              <p:nvPr/>
            </p:nvSpPr>
            <p:spPr>
              <a:xfrm>
                <a:off x="7779806" y="4395260"/>
                <a:ext cx="2707448" cy="8720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342900" indent="-342900" algn="just">
                  <a:lnSpc>
                    <a:spcPct val="120000"/>
                  </a:lnSpc>
                  <a:buAutoNum type="alphaLcPeriod"/>
                </a:pPr>
                <a:r>
                  <a:rPr lang="zh-CN" altLang="en-US" sz="1600" dirty="0"/>
                  <a:t>请根据实际输入具体措施</a:t>
                </a:r>
                <a:endParaRPr lang="en-US" altLang="zh-CN" sz="1600" dirty="0"/>
              </a:p>
              <a:p>
                <a:pPr marL="342900" indent="-342900" algn="just">
                  <a:lnSpc>
                    <a:spcPct val="120000"/>
                  </a:lnSpc>
                  <a:buAutoNum type="alphaLcPeriod"/>
                </a:pPr>
                <a:r>
                  <a:rPr lang="zh-CN" altLang="en-US" sz="1600" dirty="0"/>
                  <a:t>请根据实际输入具体措施</a:t>
                </a:r>
                <a:endParaRPr lang="en-US" altLang="zh-CN" sz="1600" dirty="0"/>
              </a:p>
              <a:p>
                <a:pPr marL="342900" indent="-342900" algn="just">
                  <a:lnSpc>
                    <a:spcPct val="120000"/>
                  </a:lnSpc>
                  <a:buAutoNum type="alphaLcPeriod"/>
                </a:pPr>
                <a:r>
                  <a:rPr lang="zh-CN" altLang="en-US" sz="1600" dirty="0"/>
                  <a:t>请根据实际输入具体措施</a:t>
                </a: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13AF67FC-9C62-80A9-9E49-AD47292C4BCE}"/>
                </a:ext>
              </a:extLst>
            </p:cNvPr>
            <p:cNvGrpSpPr/>
            <p:nvPr/>
          </p:nvGrpSpPr>
          <p:grpSpPr>
            <a:xfrm>
              <a:off x="7213367" y="1457477"/>
              <a:ext cx="3842436" cy="4474966"/>
              <a:chOff x="7213367" y="1457477"/>
              <a:chExt cx="3842436" cy="4474966"/>
            </a:xfrm>
          </p:grpSpPr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FA89319B-3555-D422-AA94-AAFFF7DF5A4A}"/>
                  </a:ext>
                </a:extLst>
              </p:cNvPr>
              <p:cNvSpPr/>
              <p:nvPr/>
            </p:nvSpPr>
            <p:spPr>
              <a:xfrm>
                <a:off x="7346648" y="1590642"/>
                <a:ext cx="3573764" cy="4208636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不完整圆 56">
                <a:extLst>
                  <a:ext uri="{FF2B5EF4-FFF2-40B4-BE49-F238E27FC236}">
                    <a16:creationId xmlns:a16="http://schemas.microsoft.com/office/drawing/2014/main" id="{92C04135-DF4D-2533-49A8-469A119E08FC}"/>
                  </a:ext>
                </a:extLst>
              </p:cNvPr>
              <p:cNvSpPr/>
              <p:nvPr/>
            </p:nvSpPr>
            <p:spPr>
              <a:xfrm flipH="1">
                <a:off x="10785021" y="1457477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不完整圆 57">
                <a:extLst>
                  <a:ext uri="{FF2B5EF4-FFF2-40B4-BE49-F238E27FC236}">
                    <a16:creationId xmlns:a16="http://schemas.microsoft.com/office/drawing/2014/main" id="{4C5FFC79-4165-40D9-19D9-792B7B5ECE75}"/>
                  </a:ext>
                </a:extLst>
              </p:cNvPr>
              <p:cNvSpPr/>
              <p:nvPr/>
            </p:nvSpPr>
            <p:spPr>
              <a:xfrm flipH="1" flipV="1">
                <a:off x="10785021" y="5661661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不完整圆 58">
                <a:extLst>
                  <a:ext uri="{FF2B5EF4-FFF2-40B4-BE49-F238E27FC236}">
                    <a16:creationId xmlns:a16="http://schemas.microsoft.com/office/drawing/2014/main" id="{A9AD2FA5-3930-D2FC-3EEB-49E214C4B43E}"/>
                  </a:ext>
                </a:extLst>
              </p:cNvPr>
              <p:cNvSpPr/>
              <p:nvPr/>
            </p:nvSpPr>
            <p:spPr>
              <a:xfrm>
                <a:off x="7213367" y="1457477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不完整圆 59">
                <a:extLst>
                  <a:ext uri="{FF2B5EF4-FFF2-40B4-BE49-F238E27FC236}">
                    <a16:creationId xmlns:a16="http://schemas.microsoft.com/office/drawing/2014/main" id="{C7FE98E7-9720-20A5-1175-D6544CE5818B}"/>
                  </a:ext>
                </a:extLst>
              </p:cNvPr>
              <p:cNvSpPr/>
              <p:nvPr/>
            </p:nvSpPr>
            <p:spPr>
              <a:xfrm flipV="1">
                <a:off x="7213367" y="5661661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543EC79-E88B-5B3E-C1D5-7DF7DB97A839}"/>
              </a:ext>
            </a:extLst>
          </p:cNvPr>
          <p:cNvGrpSpPr/>
          <p:nvPr/>
        </p:nvGrpSpPr>
        <p:grpSpPr>
          <a:xfrm>
            <a:off x="1455220" y="1869158"/>
            <a:ext cx="5086552" cy="3874671"/>
            <a:chOff x="1455220" y="1869158"/>
            <a:chExt cx="5086552" cy="3874671"/>
          </a:xfrm>
        </p:grpSpPr>
        <p:sp>
          <p:nvSpPr>
            <p:cNvPr id="14" name="任意多边形: 形状 21">
              <a:extLst>
                <a:ext uri="{FF2B5EF4-FFF2-40B4-BE49-F238E27FC236}">
                  <a16:creationId xmlns:a16="http://schemas.microsoft.com/office/drawing/2014/main" id="{BEA8AE4D-EAD5-628E-84A8-99B4D9F8934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455220" y="1869158"/>
              <a:ext cx="3702317" cy="1235560"/>
            </a:xfrm>
            <a:custGeom>
              <a:avLst/>
              <a:gdLst>
                <a:gd name="T0" fmla="*/ 2061795 w 1883949"/>
                <a:gd name="T1" fmla="*/ 270429 h 594074"/>
                <a:gd name="T2" fmla="*/ 582276 w 1883949"/>
                <a:gd name="T3" fmla="*/ -320 h 594074"/>
                <a:gd name="T4" fmla="*/ 1096 w 1883949"/>
                <a:gd name="T5" fmla="*/ 1990926 h 594074"/>
                <a:gd name="T6" fmla="*/ 2061795 w 1883949"/>
                <a:gd name="T7" fmla="*/ 2569923 h 594074"/>
                <a:gd name="T8" fmla="*/ 4122704 w 1883949"/>
                <a:gd name="T9" fmla="*/ 1990926 h 594074"/>
                <a:gd name="T10" fmla="*/ 3541315 w 1883949"/>
                <a:gd name="T11" fmla="*/ -320 h 594074"/>
                <a:gd name="T12" fmla="*/ 2061795 w 1883949"/>
                <a:gd name="T13" fmla="*/ 270429 h 5940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83949" h="594074">
                  <a:moveTo>
                    <a:pt x="942428" y="62506"/>
                  </a:moveTo>
                  <a:cubicBezTo>
                    <a:pt x="715524" y="63344"/>
                    <a:pt x="489057" y="42389"/>
                    <a:pt x="266153" y="-74"/>
                  </a:cubicBezTo>
                  <a:lnTo>
                    <a:pt x="501" y="460174"/>
                  </a:lnTo>
                  <a:cubicBezTo>
                    <a:pt x="202717" y="533517"/>
                    <a:pt x="549046" y="594001"/>
                    <a:pt x="942428" y="594001"/>
                  </a:cubicBezTo>
                  <a:cubicBezTo>
                    <a:pt x="1335811" y="594001"/>
                    <a:pt x="1682140" y="533517"/>
                    <a:pt x="1884451" y="460174"/>
                  </a:cubicBezTo>
                  <a:lnTo>
                    <a:pt x="1618703" y="-74"/>
                  </a:lnTo>
                  <a:cubicBezTo>
                    <a:pt x="1395799" y="42379"/>
                    <a:pt x="1169333" y="63334"/>
                    <a:pt x="942428" y="62506"/>
                  </a:cubicBezTo>
                  <a:close/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" name="任意多边形: 形状 22">
              <a:extLst>
                <a:ext uri="{FF2B5EF4-FFF2-40B4-BE49-F238E27FC236}">
                  <a16:creationId xmlns:a16="http://schemas.microsoft.com/office/drawing/2014/main" id="{5CCAF7CE-A9FB-75D5-CB81-A9E6748E783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977276" y="3073073"/>
              <a:ext cx="2658017" cy="1168650"/>
            </a:xfrm>
            <a:custGeom>
              <a:avLst/>
              <a:gdLst>
                <a:gd name="T0" fmla="*/ 2960135 w 1352550"/>
                <a:gd name="T1" fmla="*/ 2159884 h 561903"/>
                <a:gd name="T2" fmla="*/ 2329359 w 1352550"/>
                <a:gd name="T3" fmla="*/ -320 h 561903"/>
                <a:gd name="T4" fmla="*/ 1480616 w 1352550"/>
                <a:gd name="T5" fmla="*/ 84985 h 561903"/>
                <a:gd name="T6" fmla="*/ 631872 w 1352550"/>
                <a:gd name="T7" fmla="*/ -320 h 561903"/>
                <a:gd name="T8" fmla="*/ 1096 w 1352550"/>
                <a:gd name="T9" fmla="*/ 2159884 h 561903"/>
                <a:gd name="T10" fmla="*/ 1480616 w 1352550"/>
                <a:gd name="T11" fmla="*/ 2430629 h 561903"/>
                <a:gd name="T12" fmla="*/ 2960135 w 1352550"/>
                <a:gd name="T13" fmla="*/ 2159884 h 56190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2550" h="561903">
                  <a:moveTo>
                    <a:pt x="1353051" y="499227"/>
                  </a:moveTo>
                  <a:lnTo>
                    <a:pt x="1064729" y="-74"/>
                  </a:lnTo>
                  <a:cubicBezTo>
                    <a:pt x="935837" y="13109"/>
                    <a:pt x="806344" y="19691"/>
                    <a:pt x="676776" y="19643"/>
                  </a:cubicBezTo>
                  <a:cubicBezTo>
                    <a:pt x="547207" y="19691"/>
                    <a:pt x="417715" y="13119"/>
                    <a:pt x="288823" y="-74"/>
                  </a:cubicBezTo>
                  <a:lnTo>
                    <a:pt x="501" y="499227"/>
                  </a:lnTo>
                  <a:cubicBezTo>
                    <a:pt x="223405" y="541689"/>
                    <a:pt x="449871" y="562644"/>
                    <a:pt x="676776" y="561806"/>
                  </a:cubicBezTo>
                  <a:cubicBezTo>
                    <a:pt x="903680" y="562635"/>
                    <a:pt x="1130147" y="541680"/>
                    <a:pt x="1353051" y="499227"/>
                  </a:cubicBezTo>
                  <a:close/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" name="任意多边形: 形状 23">
              <a:extLst>
                <a:ext uri="{FF2B5EF4-FFF2-40B4-BE49-F238E27FC236}">
                  <a16:creationId xmlns:a16="http://schemas.microsoft.com/office/drawing/2014/main" id="{5F08B81F-C6BA-F98E-2245-168F83CF166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2543883" y="4305216"/>
              <a:ext cx="1524802" cy="1438613"/>
            </a:xfrm>
            <a:custGeom>
              <a:avLst/>
              <a:gdLst>
                <a:gd name="T0" fmla="*/ 1698581 w 775906"/>
                <a:gd name="T1" fmla="*/ 2907013 h 691705"/>
                <a:gd name="T2" fmla="*/ 849839 w 775906"/>
                <a:gd name="T3" fmla="*/ -320 h 691705"/>
                <a:gd name="T4" fmla="*/ 1096 w 775906"/>
                <a:gd name="T5" fmla="*/ 2907013 h 691705"/>
                <a:gd name="T6" fmla="*/ 849631 w 775906"/>
                <a:gd name="T7" fmla="*/ 2992316 h 691705"/>
                <a:gd name="T8" fmla="*/ 1698581 w 775906"/>
                <a:gd name="T9" fmla="*/ 2907013 h 6917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5906" h="691705">
                  <a:moveTo>
                    <a:pt x="776407" y="671915"/>
                  </a:moveTo>
                  <a:lnTo>
                    <a:pt x="388454" y="-74"/>
                  </a:lnTo>
                  <a:lnTo>
                    <a:pt x="501" y="671915"/>
                  </a:lnTo>
                  <a:cubicBezTo>
                    <a:pt x="129364" y="685098"/>
                    <a:pt x="258819" y="691680"/>
                    <a:pt x="388359" y="691632"/>
                  </a:cubicBezTo>
                  <a:cubicBezTo>
                    <a:pt x="517956" y="691680"/>
                    <a:pt x="647477" y="685107"/>
                    <a:pt x="776407" y="671915"/>
                  </a:cubicBezTo>
                  <a:close/>
                </a:path>
              </a:pathLst>
            </a:custGeom>
            <a:noFill/>
            <a:ln w="3175">
              <a:solidFill>
                <a:schemeClr val="tx1"/>
              </a:solidFill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CAF8A64-ABBB-7993-B0FE-37A0016638CD}"/>
                </a:ext>
              </a:extLst>
            </p:cNvPr>
            <p:cNvSpPr txBox="1"/>
            <p:nvPr/>
          </p:nvSpPr>
          <p:spPr>
            <a:xfrm>
              <a:off x="3293605" y="2273968"/>
              <a:ext cx="410369" cy="28116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浏览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AAD1C19-0860-4A94-D9B6-647750114B9A}"/>
                </a:ext>
              </a:extLst>
            </p:cNvPr>
            <p:cNvSpPr txBox="1"/>
            <p:nvPr/>
          </p:nvSpPr>
          <p:spPr>
            <a:xfrm>
              <a:off x="3293605" y="3484307"/>
              <a:ext cx="410369" cy="28116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下单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BC5F564-1E8F-BEE5-CC68-37E6E63D3527}"/>
                </a:ext>
              </a:extLst>
            </p:cNvPr>
            <p:cNvSpPr txBox="1"/>
            <p:nvPr/>
          </p:nvSpPr>
          <p:spPr>
            <a:xfrm>
              <a:off x="3293605" y="4621312"/>
              <a:ext cx="410369" cy="28116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/>
                <a:t>付款</a:t>
              </a:r>
            </a:p>
          </p:txBody>
        </p:sp>
        <p:sp>
          <p:nvSpPr>
            <p:cNvPr id="48" name="photo-on-phone-screen_77060">
              <a:extLst>
                <a:ext uri="{FF2B5EF4-FFF2-40B4-BE49-F238E27FC236}">
                  <a16:creationId xmlns:a16="http://schemas.microsoft.com/office/drawing/2014/main" id="{74CC985F-E7E5-4274-9C01-8E8C26FE7B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98912" y="2273968"/>
              <a:ext cx="227382" cy="350995"/>
            </a:xfrm>
            <a:custGeom>
              <a:avLst/>
              <a:gdLst>
                <a:gd name="connsiteX0" fmla="*/ 176602 w 390579"/>
                <a:gd name="connsiteY0" fmla="*/ 527124 h 602911"/>
                <a:gd name="connsiteX1" fmla="*/ 213906 w 390579"/>
                <a:gd name="connsiteY1" fmla="*/ 527124 h 602911"/>
                <a:gd name="connsiteX2" fmla="*/ 218964 w 390579"/>
                <a:gd name="connsiteY2" fmla="*/ 532174 h 602911"/>
                <a:gd name="connsiteX3" fmla="*/ 218964 w 390579"/>
                <a:gd name="connsiteY3" fmla="*/ 557427 h 602911"/>
                <a:gd name="connsiteX4" fmla="*/ 213906 w 390579"/>
                <a:gd name="connsiteY4" fmla="*/ 562477 h 602911"/>
                <a:gd name="connsiteX5" fmla="*/ 176602 w 390579"/>
                <a:gd name="connsiteY5" fmla="*/ 562477 h 602911"/>
                <a:gd name="connsiteX6" fmla="*/ 171544 w 390579"/>
                <a:gd name="connsiteY6" fmla="*/ 557427 h 602911"/>
                <a:gd name="connsiteX7" fmla="*/ 171544 w 390579"/>
                <a:gd name="connsiteY7" fmla="*/ 532174 h 602911"/>
                <a:gd name="connsiteX8" fmla="*/ 176602 w 390579"/>
                <a:gd name="connsiteY8" fmla="*/ 527124 h 602911"/>
                <a:gd name="connsiteX9" fmla="*/ 176627 w 390579"/>
                <a:gd name="connsiteY9" fmla="*/ 510321 h 602911"/>
                <a:gd name="connsiteX10" fmla="*/ 154612 w 390579"/>
                <a:gd name="connsiteY10" fmla="*/ 532174 h 602911"/>
                <a:gd name="connsiteX11" fmla="*/ 154612 w 390579"/>
                <a:gd name="connsiteY11" fmla="*/ 557437 h 602911"/>
                <a:gd name="connsiteX12" fmla="*/ 176627 w 390579"/>
                <a:gd name="connsiteY12" fmla="*/ 579416 h 602911"/>
                <a:gd name="connsiteX13" fmla="*/ 213952 w 390579"/>
                <a:gd name="connsiteY13" fmla="*/ 579416 h 602911"/>
                <a:gd name="connsiteX14" fmla="*/ 235967 w 390579"/>
                <a:gd name="connsiteY14" fmla="*/ 557437 h 602911"/>
                <a:gd name="connsiteX15" fmla="*/ 235967 w 390579"/>
                <a:gd name="connsiteY15" fmla="*/ 532174 h 602911"/>
                <a:gd name="connsiteX16" fmla="*/ 213952 w 390579"/>
                <a:gd name="connsiteY16" fmla="*/ 510321 h 602911"/>
                <a:gd name="connsiteX17" fmla="*/ 175461 w 390579"/>
                <a:gd name="connsiteY17" fmla="*/ 223481 h 602911"/>
                <a:gd name="connsiteX18" fmla="*/ 209650 w 390579"/>
                <a:gd name="connsiteY18" fmla="*/ 257564 h 602911"/>
                <a:gd name="connsiteX19" fmla="*/ 175461 w 390579"/>
                <a:gd name="connsiteY19" fmla="*/ 291647 h 602911"/>
                <a:gd name="connsiteX20" fmla="*/ 141272 w 390579"/>
                <a:gd name="connsiteY20" fmla="*/ 257564 h 602911"/>
                <a:gd name="connsiteX21" fmla="*/ 175461 w 390579"/>
                <a:gd name="connsiteY21" fmla="*/ 223481 h 602911"/>
                <a:gd name="connsiteX22" fmla="*/ 98640 w 390579"/>
                <a:gd name="connsiteY22" fmla="*/ 198212 h 602911"/>
                <a:gd name="connsiteX23" fmla="*/ 94464 w 390579"/>
                <a:gd name="connsiteY23" fmla="*/ 202379 h 602911"/>
                <a:gd name="connsiteX24" fmla="*/ 94464 w 390579"/>
                <a:gd name="connsiteY24" fmla="*/ 342677 h 602911"/>
                <a:gd name="connsiteX25" fmla="*/ 125342 w 390579"/>
                <a:gd name="connsiteY25" fmla="*/ 315779 h 602911"/>
                <a:gd name="connsiteX26" fmla="*/ 156980 w 390579"/>
                <a:gd name="connsiteY26" fmla="*/ 313254 h 602911"/>
                <a:gd name="connsiteX27" fmla="*/ 188238 w 390579"/>
                <a:gd name="connsiteY27" fmla="*/ 332701 h 602911"/>
                <a:gd name="connsiteX28" fmla="*/ 198109 w 390579"/>
                <a:gd name="connsiteY28" fmla="*/ 331312 h 602911"/>
                <a:gd name="connsiteX29" fmla="*/ 239365 w 390579"/>
                <a:gd name="connsiteY29" fmla="*/ 286103 h 602911"/>
                <a:gd name="connsiteX30" fmla="*/ 254804 w 390579"/>
                <a:gd name="connsiteY30" fmla="*/ 279663 h 602911"/>
                <a:gd name="connsiteX31" fmla="*/ 269357 w 390579"/>
                <a:gd name="connsiteY31" fmla="*/ 287998 h 602911"/>
                <a:gd name="connsiteX32" fmla="*/ 296060 w 390579"/>
                <a:gd name="connsiteY32" fmla="*/ 325377 h 602911"/>
                <a:gd name="connsiteX33" fmla="*/ 296060 w 390579"/>
                <a:gd name="connsiteY33" fmla="*/ 202379 h 602911"/>
                <a:gd name="connsiteX34" fmla="*/ 291883 w 390579"/>
                <a:gd name="connsiteY34" fmla="*/ 198212 h 602911"/>
                <a:gd name="connsiteX35" fmla="*/ 98640 w 390579"/>
                <a:gd name="connsiteY35" fmla="*/ 172956 h 602911"/>
                <a:gd name="connsiteX36" fmla="*/ 291883 w 390579"/>
                <a:gd name="connsiteY36" fmla="*/ 172956 h 602911"/>
                <a:gd name="connsiteX37" fmla="*/ 321370 w 390579"/>
                <a:gd name="connsiteY37" fmla="*/ 202379 h 602911"/>
                <a:gd name="connsiteX38" fmla="*/ 321370 w 390579"/>
                <a:gd name="connsiteY38" fmla="*/ 382834 h 602911"/>
                <a:gd name="connsiteX39" fmla="*/ 291883 w 390579"/>
                <a:gd name="connsiteY39" fmla="*/ 412384 h 602911"/>
                <a:gd name="connsiteX40" fmla="*/ 98640 w 390579"/>
                <a:gd name="connsiteY40" fmla="*/ 412384 h 602911"/>
                <a:gd name="connsiteX41" fmla="*/ 69154 w 390579"/>
                <a:gd name="connsiteY41" fmla="*/ 382834 h 602911"/>
                <a:gd name="connsiteX42" fmla="*/ 69154 w 390579"/>
                <a:gd name="connsiteY42" fmla="*/ 202379 h 602911"/>
                <a:gd name="connsiteX43" fmla="*/ 98640 w 390579"/>
                <a:gd name="connsiteY43" fmla="*/ 172956 h 602911"/>
                <a:gd name="connsiteX44" fmla="*/ 48585 w 390579"/>
                <a:gd name="connsiteY44" fmla="*/ 67832 h 602911"/>
                <a:gd name="connsiteX45" fmla="*/ 40108 w 390579"/>
                <a:gd name="connsiteY45" fmla="*/ 76295 h 602911"/>
                <a:gd name="connsiteX46" fmla="*/ 40108 w 390579"/>
                <a:gd name="connsiteY46" fmla="*/ 482152 h 602911"/>
                <a:gd name="connsiteX47" fmla="*/ 48585 w 390579"/>
                <a:gd name="connsiteY47" fmla="*/ 490615 h 602911"/>
                <a:gd name="connsiteX48" fmla="*/ 342121 w 390579"/>
                <a:gd name="connsiteY48" fmla="*/ 490615 h 602911"/>
                <a:gd name="connsiteX49" fmla="*/ 350471 w 390579"/>
                <a:gd name="connsiteY49" fmla="*/ 482152 h 602911"/>
                <a:gd name="connsiteX50" fmla="*/ 350471 w 390579"/>
                <a:gd name="connsiteY50" fmla="*/ 76295 h 602911"/>
                <a:gd name="connsiteX51" fmla="*/ 342121 w 390579"/>
                <a:gd name="connsiteY51" fmla="*/ 67832 h 602911"/>
                <a:gd name="connsiteX52" fmla="*/ 168024 w 390579"/>
                <a:gd name="connsiteY52" fmla="*/ 27411 h 602911"/>
                <a:gd name="connsiteX53" fmla="*/ 159547 w 390579"/>
                <a:gd name="connsiteY53" fmla="*/ 35874 h 602911"/>
                <a:gd name="connsiteX54" fmla="*/ 168024 w 390579"/>
                <a:gd name="connsiteY54" fmla="*/ 44211 h 602911"/>
                <a:gd name="connsiteX55" fmla="*/ 222556 w 390579"/>
                <a:gd name="connsiteY55" fmla="*/ 44211 h 602911"/>
                <a:gd name="connsiteX56" fmla="*/ 231033 w 390579"/>
                <a:gd name="connsiteY56" fmla="*/ 35874 h 602911"/>
                <a:gd name="connsiteX57" fmla="*/ 222556 w 390579"/>
                <a:gd name="connsiteY57" fmla="*/ 27411 h 602911"/>
                <a:gd name="connsiteX58" fmla="*/ 33782 w 390579"/>
                <a:gd name="connsiteY58" fmla="*/ 0 h 602911"/>
                <a:gd name="connsiteX59" fmla="*/ 356797 w 390579"/>
                <a:gd name="connsiteY59" fmla="*/ 0 h 602911"/>
                <a:gd name="connsiteX60" fmla="*/ 390579 w 390579"/>
                <a:gd name="connsiteY60" fmla="*/ 33727 h 602911"/>
                <a:gd name="connsiteX61" fmla="*/ 390579 w 390579"/>
                <a:gd name="connsiteY61" fmla="*/ 569184 h 602911"/>
                <a:gd name="connsiteX62" fmla="*/ 356797 w 390579"/>
                <a:gd name="connsiteY62" fmla="*/ 602911 h 602911"/>
                <a:gd name="connsiteX63" fmla="*/ 33782 w 390579"/>
                <a:gd name="connsiteY63" fmla="*/ 602911 h 602911"/>
                <a:gd name="connsiteX64" fmla="*/ 0 w 390579"/>
                <a:gd name="connsiteY64" fmla="*/ 569184 h 602911"/>
                <a:gd name="connsiteX65" fmla="*/ 0 w 390579"/>
                <a:gd name="connsiteY65" fmla="*/ 33727 h 602911"/>
                <a:gd name="connsiteX66" fmla="*/ 33782 w 390579"/>
                <a:gd name="connsiteY66" fmla="*/ 0 h 60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90579" h="602911">
                  <a:moveTo>
                    <a:pt x="176602" y="527124"/>
                  </a:moveTo>
                  <a:lnTo>
                    <a:pt x="213906" y="527124"/>
                  </a:lnTo>
                  <a:cubicBezTo>
                    <a:pt x="216688" y="527124"/>
                    <a:pt x="218964" y="529523"/>
                    <a:pt x="218964" y="532174"/>
                  </a:cubicBezTo>
                  <a:lnTo>
                    <a:pt x="218964" y="557427"/>
                  </a:lnTo>
                  <a:cubicBezTo>
                    <a:pt x="218964" y="560204"/>
                    <a:pt x="216688" y="562477"/>
                    <a:pt x="213906" y="562477"/>
                  </a:cubicBezTo>
                  <a:lnTo>
                    <a:pt x="176602" y="562477"/>
                  </a:lnTo>
                  <a:cubicBezTo>
                    <a:pt x="173820" y="562477"/>
                    <a:pt x="171544" y="560204"/>
                    <a:pt x="171544" y="557427"/>
                  </a:cubicBezTo>
                  <a:lnTo>
                    <a:pt x="171544" y="532174"/>
                  </a:lnTo>
                  <a:cubicBezTo>
                    <a:pt x="171544" y="529523"/>
                    <a:pt x="173820" y="527124"/>
                    <a:pt x="176602" y="527124"/>
                  </a:cubicBezTo>
                  <a:close/>
                  <a:moveTo>
                    <a:pt x="176627" y="510321"/>
                  </a:moveTo>
                  <a:cubicBezTo>
                    <a:pt x="164481" y="510321"/>
                    <a:pt x="154612" y="520173"/>
                    <a:pt x="154612" y="532174"/>
                  </a:cubicBezTo>
                  <a:lnTo>
                    <a:pt x="154612" y="557437"/>
                  </a:lnTo>
                  <a:cubicBezTo>
                    <a:pt x="154612" y="569563"/>
                    <a:pt x="164481" y="579416"/>
                    <a:pt x="176627" y="579416"/>
                  </a:cubicBezTo>
                  <a:lnTo>
                    <a:pt x="213952" y="579416"/>
                  </a:lnTo>
                  <a:cubicBezTo>
                    <a:pt x="226098" y="579416"/>
                    <a:pt x="235967" y="569563"/>
                    <a:pt x="235967" y="557437"/>
                  </a:cubicBezTo>
                  <a:lnTo>
                    <a:pt x="235967" y="532174"/>
                  </a:lnTo>
                  <a:cubicBezTo>
                    <a:pt x="235967" y="520173"/>
                    <a:pt x="226098" y="510321"/>
                    <a:pt x="213952" y="510321"/>
                  </a:cubicBezTo>
                  <a:close/>
                  <a:moveTo>
                    <a:pt x="175461" y="223481"/>
                  </a:moveTo>
                  <a:cubicBezTo>
                    <a:pt x="194343" y="223481"/>
                    <a:pt x="209650" y="238740"/>
                    <a:pt x="209650" y="257564"/>
                  </a:cubicBezTo>
                  <a:cubicBezTo>
                    <a:pt x="209650" y="276388"/>
                    <a:pt x="194343" y="291647"/>
                    <a:pt x="175461" y="291647"/>
                  </a:cubicBezTo>
                  <a:cubicBezTo>
                    <a:pt x="156579" y="291647"/>
                    <a:pt x="141272" y="276388"/>
                    <a:pt x="141272" y="257564"/>
                  </a:cubicBezTo>
                  <a:cubicBezTo>
                    <a:pt x="141272" y="238740"/>
                    <a:pt x="156579" y="223481"/>
                    <a:pt x="175461" y="223481"/>
                  </a:cubicBezTo>
                  <a:close/>
                  <a:moveTo>
                    <a:pt x="98640" y="198212"/>
                  </a:moveTo>
                  <a:cubicBezTo>
                    <a:pt x="96362" y="198212"/>
                    <a:pt x="94464" y="200106"/>
                    <a:pt x="94464" y="202379"/>
                  </a:cubicBezTo>
                  <a:lnTo>
                    <a:pt x="94464" y="342677"/>
                  </a:lnTo>
                  <a:lnTo>
                    <a:pt x="125342" y="315779"/>
                  </a:lnTo>
                  <a:cubicBezTo>
                    <a:pt x="133695" y="308581"/>
                    <a:pt x="147616" y="307445"/>
                    <a:pt x="156980" y="313254"/>
                  </a:cubicBezTo>
                  <a:lnTo>
                    <a:pt x="188238" y="332701"/>
                  </a:lnTo>
                  <a:cubicBezTo>
                    <a:pt x="191149" y="334469"/>
                    <a:pt x="195831" y="333837"/>
                    <a:pt x="198109" y="331312"/>
                  </a:cubicBezTo>
                  <a:lnTo>
                    <a:pt x="239365" y="286103"/>
                  </a:lnTo>
                  <a:cubicBezTo>
                    <a:pt x="243414" y="281684"/>
                    <a:pt x="249109" y="279284"/>
                    <a:pt x="254804" y="279663"/>
                  </a:cubicBezTo>
                  <a:cubicBezTo>
                    <a:pt x="260499" y="279916"/>
                    <a:pt x="265814" y="282946"/>
                    <a:pt x="269357" y="287998"/>
                  </a:cubicBezTo>
                  <a:lnTo>
                    <a:pt x="296060" y="325377"/>
                  </a:lnTo>
                  <a:lnTo>
                    <a:pt x="296060" y="202379"/>
                  </a:lnTo>
                  <a:cubicBezTo>
                    <a:pt x="296060" y="200106"/>
                    <a:pt x="294161" y="198212"/>
                    <a:pt x="291883" y="198212"/>
                  </a:cubicBezTo>
                  <a:close/>
                  <a:moveTo>
                    <a:pt x="98640" y="172956"/>
                  </a:moveTo>
                  <a:lnTo>
                    <a:pt x="291883" y="172956"/>
                  </a:lnTo>
                  <a:cubicBezTo>
                    <a:pt x="308208" y="172956"/>
                    <a:pt x="321496" y="186215"/>
                    <a:pt x="321370" y="202379"/>
                  </a:cubicBezTo>
                  <a:lnTo>
                    <a:pt x="321370" y="382834"/>
                  </a:lnTo>
                  <a:cubicBezTo>
                    <a:pt x="321370" y="399125"/>
                    <a:pt x="308208" y="412384"/>
                    <a:pt x="291883" y="412384"/>
                  </a:cubicBezTo>
                  <a:lnTo>
                    <a:pt x="98640" y="412384"/>
                  </a:lnTo>
                  <a:cubicBezTo>
                    <a:pt x="82315" y="412384"/>
                    <a:pt x="69154" y="399125"/>
                    <a:pt x="69154" y="382834"/>
                  </a:cubicBezTo>
                  <a:lnTo>
                    <a:pt x="69154" y="202379"/>
                  </a:lnTo>
                  <a:cubicBezTo>
                    <a:pt x="69154" y="186215"/>
                    <a:pt x="82315" y="172956"/>
                    <a:pt x="98640" y="172956"/>
                  </a:cubicBezTo>
                  <a:close/>
                  <a:moveTo>
                    <a:pt x="48585" y="67832"/>
                  </a:moveTo>
                  <a:cubicBezTo>
                    <a:pt x="43904" y="67832"/>
                    <a:pt x="40108" y="71622"/>
                    <a:pt x="40108" y="76295"/>
                  </a:cubicBezTo>
                  <a:lnTo>
                    <a:pt x="40108" y="482152"/>
                  </a:lnTo>
                  <a:cubicBezTo>
                    <a:pt x="40108" y="486826"/>
                    <a:pt x="43904" y="490615"/>
                    <a:pt x="48585" y="490615"/>
                  </a:cubicBezTo>
                  <a:lnTo>
                    <a:pt x="342121" y="490615"/>
                  </a:lnTo>
                  <a:cubicBezTo>
                    <a:pt x="346675" y="490615"/>
                    <a:pt x="350471" y="486826"/>
                    <a:pt x="350471" y="482152"/>
                  </a:cubicBezTo>
                  <a:lnTo>
                    <a:pt x="350471" y="76295"/>
                  </a:lnTo>
                  <a:cubicBezTo>
                    <a:pt x="350471" y="71622"/>
                    <a:pt x="346675" y="67832"/>
                    <a:pt x="342121" y="67832"/>
                  </a:cubicBezTo>
                  <a:close/>
                  <a:moveTo>
                    <a:pt x="168024" y="27411"/>
                  </a:moveTo>
                  <a:cubicBezTo>
                    <a:pt x="163342" y="27411"/>
                    <a:pt x="159547" y="31200"/>
                    <a:pt x="159547" y="35874"/>
                  </a:cubicBezTo>
                  <a:cubicBezTo>
                    <a:pt x="159547" y="40548"/>
                    <a:pt x="163342" y="44211"/>
                    <a:pt x="168024" y="44211"/>
                  </a:cubicBezTo>
                  <a:lnTo>
                    <a:pt x="222556" y="44211"/>
                  </a:lnTo>
                  <a:cubicBezTo>
                    <a:pt x="227237" y="44211"/>
                    <a:pt x="231033" y="40548"/>
                    <a:pt x="231033" y="35874"/>
                  </a:cubicBezTo>
                  <a:cubicBezTo>
                    <a:pt x="231033" y="31200"/>
                    <a:pt x="227237" y="27411"/>
                    <a:pt x="222556" y="27411"/>
                  </a:cubicBezTo>
                  <a:close/>
                  <a:moveTo>
                    <a:pt x="33782" y="0"/>
                  </a:moveTo>
                  <a:lnTo>
                    <a:pt x="356797" y="0"/>
                  </a:lnTo>
                  <a:cubicBezTo>
                    <a:pt x="375396" y="0"/>
                    <a:pt x="390579" y="15158"/>
                    <a:pt x="390579" y="33727"/>
                  </a:cubicBezTo>
                  <a:lnTo>
                    <a:pt x="390579" y="569184"/>
                  </a:lnTo>
                  <a:cubicBezTo>
                    <a:pt x="390579" y="587753"/>
                    <a:pt x="375396" y="602911"/>
                    <a:pt x="356797" y="602911"/>
                  </a:cubicBezTo>
                  <a:lnTo>
                    <a:pt x="33782" y="602911"/>
                  </a:lnTo>
                  <a:cubicBezTo>
                    <a:pt x="15183" y="602911"/>
                    <a:pt x="0" y="587753"/>
                    <a:pt x="0" y="569184"/>
                  </a:cubicBezTo>
                  <a:lnTo>
                    <a:pt x="0" y="33727"/>
                  </a:lnTo>
                  <a:cubicBezTo>
                    <a:pt x="0" y="15158"/>
                    <a:pt x="15183" y="0"/>
                    <a:pt x="3378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iconfont-1025-797522">
              <a:extLst>
                <a:ext uri="{FF2B5EF4-FFF2-40B4-BE49-F238E27FC236}">
                  <a16:creationId xmlns:a16="http://schemas.microsoft.com/office/drawing/2014/main" id="{D016278B-CEFD-9FC3-0200-4696121803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51117" y="4623447"/>
              <a:ext cx="322973" cy="324000"/>
            </a:xfrm>
            <a:custGeom>
              <a:avLst/>
              <a:gdLst>
                <a:gd name="T0" fmla="*/ 121763 h 600884"/>
                <a:gd name="T1" fmla="*/ 121763 h 600884"/>
                <a:gd name="T2" fmla="*/ 121763 h 600884"/>
                <a:gd name="T3" fmla="*/ 121763 h 600884"/>
                <a:gd name="T4" fmla="*/ 121763 h 600884"/>
                <a:gd name="T5" fmla="*/ 121763 h 600884"/>
                <a:gd name="T6" fmla="*/ 121763 h 600884"/>
                <a:gd name="T7" fmla="*/ 121763 h 600884"/>
                <a:gd name="T8" fmla="*/ 121763 h 600884"/>
                <a:gd name="T9" fmla="*/ 121763 h 600884"/>
                <a:gd name="T10" fmla="*/ 121763 h 600884"/>
                <a:gd name="T11" fmla="*/ 121763 h 600884"/>
                <a:gd name="T12" fmla="*/ 121763 h 600884"/>
                <a:gd name="T13" fmla="*/ 121763 h 600884"/>
                <a:gd name="T14" fmla="*/ 121763 h 600884"/>
                <a:gd name="T15" fmla="*/ 121763 h 600884"/>
                <a:gd name="T16" fmla="*/ 121763 h 600884"/>
                <a:gd name="T17" fmla="*/ 121763 h 600884"/>
                <a:gd name="T18" fmla="*/ 121763 h 600884"/>
                <a:gd name="T19" fmla="*/ 121763 h 600884"/>
                <a:gd name="T20" fmla="*/ 121763 h 600884"/>
                <a:gd name="T21" fmla="*/ 121763 h 600884"/>
                <a:gd name="T22" fmla="*/ 121763 h 600884"/>
                <a:gd name="T23" fmla="*/ 121763 h 600884"/>
                <a:gd name="T24" fmla="*/ 121763 h 600884"/>
                <a:gd name="T25" fmla="*/ 121763 h 600884"/>
                <a:gd name="T26" fmla="*/ 121763 h 600884"/>
                <a:gd name="T27" fmla="*/ 121763 h 600884"/>
                <a:gd name="T28" fmla="*/ 121763 h 600884"/>
                <a:gd name="T29" fmla="*/ 121763 h 600884"/>
                <a:gd name="T30" fmla="*/ 121763 h 600884"/>
                <a:gd name="T31" fmla="*/ 121763 h 600884"/>
                <a:gd name="T32" fmla="*/ 121763 h 600884"/>
                <a:gd name="T33" fmla="*/ 121763 h 600884"/>
                <a:gd name="T34" fmla="*/ 121763 h 600884"/>
                <a:gd name="T35" fmla="*/ 121763 h 600884"/>
                <a:gd name="T36" fmla="*/ 121763 h 600884"/>
                <a:gd name="T37" fmla="*/ 121763 h 600884"/>
                <a:gd name="T38" fmla="*/ 121763 h 600884"/>
                <a:gd name="T39" fmla="*/ 121763 h 600884"/>
                <a:gd name="T40" fmla="*/ 121763 h 600884"/>
                <a:gd name="T41" fmla="*/ 121763 h 600884"/>
                <a:gd name="T42" fmla="*/ 121763 h 600884"/>
                <a:gd name="T43" fmla="*/ 121763 h 600884"/>
                <a:gd name="T44" fmla="*/ 121763 h 600884"/>
                <a:gd name="T45" fmla="*/ 121763 h 600884"/>
                <a:gd name="T46" fmla="*/ 121763 h 600884"/>
                <a:gd name="T47" fmla="*/ 121763 h 600884"/>
                <a:gd name="T48" fmla="*/ 121763 h 600884"/>
                <a:gd name="T49" fmla="*/ 121763 h 600884"/>
                <a:gd name="T50" fmla="*/ 121763 h 600884"/>
                <a:gd name="T51" fmla="*/ 121763 h 600884"/>
                <a:gd name="T52" fmla="*/ 121763 h 600884"/>
                <a:gd name="T53" fmla="*/ 121763 h 600884"/>
                <a:gd name="T54" fmla="*/ 121763 h 600884"/>
                <a:gd name="T55" fmla="*/ 121763 h 600884"/>
                <a:gd name="T56" fmla="*/ 121763 h 600884"/>
                <a:gd name="T57" fmla="*/ 121763 h 600884"/>
                <a:gd name="T58" fmla="*/ 121763 h 600884"/>
                <a:gd name="T59" fmla="*/ 121763 h 600884"/>
                <a:gd name="T60" fmla="*/ 121763 h 600884"/>
                <a:gd name="T61" fmla="*/ 121763 h 600884"/>
                <a:gd name="T62" fmla="*/ 121763 h 600884"/>
                <a:gd name="T63" fmla="*/ 121763 h 600884"/>
                <a:gd name="T64" fmla="*/ 121763 h 600884"/>
                <a:gd name="T65" fmla="*/ 121763 h 600884"/>
                <a:gd name="T66" fmla="*/ 121763 h 600884"/>
                <a:gd name="T67" fmla="*/ 121763 h 600884"/>
                <a:gd name="T68" fmla="*/ 121763 h 600884"/>
                <a:gd name="T69" fmla="*/ 121763 h 600884"/>
                <a:gd name="T70" fmla="*/ 121763 h 600884"/>
                <a:gd name="T71" fmla="*/ 121763 h 600884"/>
                <a:gd name="T72" fmla="*/ 121763 h 600884"/>
                <a:gd name="T73" fmla="*/ 121763 h 600884"/>
                <a:gd name="T74" fmla="*/ 121763 h 600884"/>
                <a:gd name="T75" fmla="*/ 121763 h 600884"/>
                <a:gd name="T76" fmla="*/ 121763 h 600884"/>
                <a:gd name="T77" fmla="*/ 121763 h 600884"/>
                <a:gd name="T78" fmla="*/ 121763 h 600884"/>
                <a:gd name="T79" fmla="*/ 121763 h 600884"/>
                <a:gd name="T80" fmla="*/ 121763 h 600884"/>
                <a:gd name="T81" fmla="*/ 121763 h 600884"/>
                <a:gd name="T82" fmla="*/ 121763 h 600884"/>
                <a:gd name="T83" fmla="*/ 121763 h 600884"/>
                <a:gd name="T84" fmla="*/ 121763 h 600884"/>
                <a:gd name="T85" fmla="*/ 121763 h 600884"/>
                <a:gd name="T86" fmla="*/ 121763 h 600884"/>
                <a:gd name="T87" fmla="*/ 121763 h 600884"/>
                <a:gd name="T88" fmla="*/ 121763 h 600884"/>
                <a:gd name="T89" fmla="*/ 121763 h 600884"/>
                <a:gd name="T90" fmla="*/ 121763 h 600884"/>
                <a:gd name="T91" fmla="*/ 121763 h 600884"/>
                <a:gd name="T92" fmla="*/ 121763 h 600884"/>
                <a:gd name="T93" fmla="*/ 121763 h 600884"/>
                <a:gd name="T94" fmla="*/ 121763 h 600884"/>
                <a:gd name="T95" fmla="*/ 121763 h 600884"/>
                <a:gd name="T96" fmla="*/ 121763 h 600884"/>
                <a:gd name="T97" fmla="*/ 121763 h 600884"/>
                <a:gd name="T98" fmla="*/ 121763 h 600884"/>
                <a:gd name="T99" fmla="*/ 121763 h 600884"/>
                <a:gd name="T100" fmla="*/ 121763 h 600884"/>
                <a:gd name="T101" fmla="*/ 121763 h 600884"/>
                <a:gd name="T102" fmla="*/ 121763 h 600884"/>
                <a:gd name="T103" fmla="*/ 121763 h 600884"/>
                <a:gd name="T104" fmla="*/ 121763 h 600884"/>
                <a:gd name="T105" fmla="*/ 121763 h 600884"/>
                <a:gd name="T106" fmla="*/ 121763 h 600884"/>
                <a:gd name="T107" fmla="*/ 121763 h 600884"/>
                <a:gd name="T108" fmla="*/ 121763 h 600884"/>
                <a:gd name="T109" fmla="*/ 121763 h 600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202">
                  <a:moveTo>
                    <a:pt x="193" y="0"/>
                  </a:moveTo>
                  <a:lnTo>
                    <a:pt x="9" y="0"/>
                  </a:lnTo>
                  <a:cubicBezTo>
                    <a:pt x="4" y="0"/>
                    <a:pt x="0" y="4"/>
                    <a:pt x="0" y="8"/>
                  </a:cubicBezTo>
                  <a:lnTo>
                    <a:pt x="0" y="37"/>
                  </a:lnTo>
                  <a:cubicBezTo>
                    <a:pt x="0" y="42"/>
                    <a:pt x="4" y="45"/>
                    <a:pt x="9" y="45"/>
                  </a:cubicBezTo>
                  <a:lnTo>
                    <a:pt x="22" y="45"/>
                  </a:lnTo>
                  <a:lnTo>
                    <a:pt x="22" y="45"/>
                  </a:lnTo>
                  <a:lnTo>
                    <a:pt x="35" y="45"/>
                  </a:lnTo>
                  <a:lnTo>
                    <a:pt x="25" y="186"/>
                  </a:lnTo>
                  <a:cubicBezTo>
                    <a:pt x="25" y="195"/>
                    <a:pt x="32" y="202"/>
                    <a:pt x="41" y="202"/>
                  </a:cubicBezTo>
                  <a:lnTo>
                    <a:pt x="161" y="202"/>
                  </a:lnTo>
                  <a:cubicBezTo>
                    <a:pt x="170" y="202"/>
                    <a:pt x="177" y="195"/>
                    <a:pt x="177" y="186"/>
                  </a:cubicBezTo>
                  <a:lnTo>
                    <a:pt x="167" y="45"/>
                  </a:lnTo>
                  <a:lnTo>
                    <a:pt x="179" y="45"/>
                  </a:lnTo>
                  <a:cubicBezTo>
                    <a:pt x="179" y="45"/>
                    <a:pt x="179" y="45"/>
                    <a:pt x="179" y="45"/>
                  </a:cubicBezTo>
                  <a:lnTo>
                    <a:pt x="179" y="45"/>
                  </a:lnTo>
                  <a:lnTo>
                    <a:pt x="193" y="45"/>
                  </a:lnTo>
                  <a:cubicBezTo>
                    <a:pt x="198" y="45"/>
                    <a:pt x="201" y="42"/>
                    <a:pt x="201" y="37"/>
                  </a:cubicBezTo>
                  <a:lnTo>
                    <a:pt x="201" y="8"/>
                  </a:lnTo>
                  <a:cubicBezTo>
                    <a:pt x="201" y="4"/>
                    <a:pt x="198" y="0"/>
                    <a:pt x="193" y="0"/>
                  </a:cubicBezTo>
                  <a:close/>
                  <a:moveTo>
                    <a:pt x="105" y="191"/>
                  </a:moveTo>
                  <a:lnTo>
                    <a:pt x="41" y="191"/>
                  </a:lnTo>
                  <a:cubicBezTo>
                    <a:pt x="38" y="191"/>
                    <a:pt x="35" y="189"/>
                    <a:pt x="35" y="186"/>
                  </a:cubicBezTo>
                  <a:lnTo>
                    <a:pt x="46" y="34"/>
                  </a:lnTo>
                  <a:cubicBezTo>
                    <a:pt x="46" y="31"/>
                    <a:pt x="48" y="28"/>
                    <a:pt x="51" y="28"/>
                  </a:cubicBezTo>
                  <a:lnTo>
                    <a:pt x="105" y="28"/>
                  </a:lnTo>
                  <a:lnTo>
                    <a:pt x="105" y="191"/>
                  </a:lnTo>
                  <a:close/>
                  <a:moveTo>
                    <a:pt x="161" y="191"/>
                  </a:moveTo>
                  <a:lnTo>
                    <a:pt x="147" y="191"/>
                  </a:lnTo>
                  <a:lnTo>
                    <a:pt x="137" y="28"/>
                  </a:lnTo>
                  <a:lnTo>
                    <a:pt x="151" y="28"/>
                  </a:lnTo>
                  <a:cubicBezTo>
                    <a:pt x="154" y="28"/>
                    <a:pt x="156" y="31"/>
                    <a:pt x="156" y="34"/>
                  </a:cubicBezTo>
                  <a:lnTo>
                    <a:pt x="166" y="186"/>
                  </a:lnTo>
                  <a:cubicBezTo>
                    <a:pt x="166" y="189"/>
                    <a:pt x="164" y="191"/>
                    <a:pt x="161" y="191"/>
                  </a:cubicBezTo>
                  <a:close/>
                  <a:moveTo>
                    <a:pt x="167" y="40"/>
                  </a:moveTo>
                  <a:lnTo>
                    <a:pt x="167" y="40"/>
                  </a:lnTo>
                  <a:lnTo>
                    <a:pt x="167" y="34"/>
                  </a:lnTo>
                  <a:cubicBezTo>
                    <a:pt x="167" y="25"/>
                    <a:pt x="160" y="18"/>
                    <a:pt x="151" y="18"/>
                  </a:cubicBezTo>
                  <a:lnTo>
                    <a:pt x="51" y="18"/>
                  </a:lnTo>
                  <a:cubicBezTo>
                    <a:pt x="42" y="18"/>
                    <a:pt x="35" y="25"/>
                    <a:pt x="35" y="34"/>
                  </a:cubicBezTo>
                  <a:lnTo>
                    <a:pt x="35" y="40"/>
                  </a:lnTo>
                  <a:lnTo>
                    <a:pt x="35" y="40"/>
                  </a:lnTo>
                  <a:lnTo>
                    <a:pt x="23" y="40"/>
                  </a:lnTo>
                  <a:lnTo>
                    <a:pt x="23" y="38"/>
                  </a:lnTo>
                  <a:cubicBezTo>
                    <a:pt x="23" y="23"/>
                    <a:pt x="36" y="11"/>
                    <a:pt x="51" y="11"/>
                  </a:cubicBezTo>
                  <a:lnTo>
                    <a:pt x="151" y="11"/>
                  </a:lnTo>
                  <a:cubicBezTo>
                    <a:pt x="158" y="11"/>
                    <a:pt x="165" y="14"/>
                    <a:pt x="171" y="19"/>
                  </a:cubicBezTo>
                  <a:cubicBezTo>
                    <a:pt x="176" y="24"/>
                    <a:pt x="179" y="31"/>
                    <a:pt x="179" y="38"/>
                  </a:cubicBezTo>
                  <a:lnTo>
                    <a:pt x="179" y="40"/>
                  </a:lnTo>
                  <a:lnTo>
                    <a:pt x="167" y="40"/>
                  </a:lnTo>
                  <a:close/>
                  <a:moveTo>
                    <a:pt x="45" y="137"/>
                  </a:moveTo>
                  <a:lnTo>
                    <a:pt x="59" y="137"/>
                  </a:lnTo>
                  <a:lnTo>
                    <a:pt x="60" y="179"/>
                  </a:lnTo>
                  <a:lnTo>
                    <a:pt x="46" y="179"/>
                  </a:lnTo>
                  <a:lnTo>
                    <a:pt x="45" y="13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51" name="iconfont-1161-852293">
              <a:extLst>
                <a:ext uri="{FF2B5EF4-FFF2-40B4-BE49-F238E27FC236}">
                  <a16:creationId xmlns:a16="http://schemas.microsoft.com/office/drawing/2014/main" id="{A64F2703-E9DD-2D4D-A9BB-0DADC23CB8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83168" y="3430178"/>
              <a:ext cx="258870" cy="354461"/>
            </a:xfrm>
            <a:custGeom>
              <a:avLst/>
              <a:gdLst>
                <a:gd name="T0" fmla="*/ 5264 w 8354"/>
                <a:gd name="T1" fmla="*/ 0 h 9138"/>
                <a:gd name="T2" fmla="*/ 3087 w 8354"/>
                <a:gd name="T3" fmla="*/ 0 h 9138"/>
                <a:gd name="T4" fmla="*/ 2607 w 8354"/>
                <a:gd name="T5" fmla="*/ 520 h 9138"/>
                <a:gd name="T6" fmla="*/ 3087 w 8354"/>
                <a:gd name="T7" fmla="*/ 1041 h 9138"/>
                <a:gd name="T8" fmla="*/ 5277 w 8354"/>
                <a:gd name="T9" fmla="*/ 1041 h 9138"/>
                <a:gd name="T10" fmla="*/ 5744 w 8354"/>
                <a:gd name="T11" fmla="*/ 520 h 9138"/>
                <a:gd name="T12" fmla="*/ 5264 w 8354"/>
                <a:gd name="T13" fmla="*/ 0 h 9138"/>
                <a:gd name="T14" fmla="*/ 6526 w 8354"/>
                <a:gd name="T15" fmla="*/ 522 h 9138"/>
                <a:gd name="T16" fmla="*/ 5743 w 8354"/>
                <a:gd name="T17" fmla="*/ 1567 h 9138"/>
                <a:gd name="T18" fmla="*/ 2610 w 8354"/>
                <a:gd name="T19" fmla="*/ 1567 h 9138"/>
                <a:gd name="T20" fmla="*/ 1827 w 8354"/>
                <a:gd name="T21" fmla="*/ 522 h 9138"/>
                <a:gd name="T22" fmla="*/ 783 w 8354"/>
                <a:gd name="T23" fmla="*/ 522 h 9138"/>
                <a:gd name="T24" fmla="*/ 0 w 8354"/>
                <a:gd name="T25" fmla="*/ 1306 h 9138"/>
                <a:gd name="T26" fmla="*/ 0 w 8354"/>
                <a:gd name="T27" fmla="*/ 8354 h 9138"/>
                <a:gd name="T28" fmla="*/ 783 w 8354"/>
                <a:gd name="T29" fmla="*/ 9138 h 9138"/>
                <a:gd name="T30" fmla="*/ 7570 w 8354"/>
                <a:gd name="T31" fmla="*/ 9138 h 9138"/>
                <a:gd name="T32" fmla="*/ 8354 w 8354"/>
                <a:gd name="T33" fmla="*/ 8354 h 9138"/>
                <a:gd name="T34" fmla="*/ 8354 w 8354"/>
                <a:gd name="T35" fmla="*/ 1306 h 9138"/>
                <a:gd name="T36" fmla="*/ 7570 w 8354"/>
                <a:gd name="T37" fmla="*/ 522 h 9138"/>
                <a:gd name="T38" fmla="*/ 6526 w 8354"/>
                <a:gd name="T39" fmla="*/ 522 h 9138"/>
                <a:gd name="T40" fmla="*/ 6270 w 8354"/>
                <a:gd name="T41" fmla="*/ 7048 h 9138"/>
                <a:gd name="T42" fmla="*/ 2135 w 8354"/>
                <a:gd name="T43" fmla="*/ 7048 h 9138"/>
                <a:gd name="T44" fmla="*/ 1831 w 8354"/>
                <a:gd name="T45" fmla="*/ 6764 h 9138"/>
                <a:gd name="T46" fmla="*/ 2112 w 8354"/>
                <a:gd name="T47" fmla="*/ 6528 h 9138"/>
                <a:gd name="T48" fmla="*/ 6235 w 8354"/>
                <a:gd name="T49" fmla="*/ 6528 h 9138"/>
                <a:gd name="T50" fmla="*/ 6528 w 8354"/>
                <a:gd name="T51" fmla="*/ 6764 h 9138"/>
                <a:gd name="T52" fmla="*/ 6270 w 8354"/>
                <a:gd name="T53" fmla="*/ 7048 h 9138"/>
                <a:gd name="T54" fmla="*/ 6215 w 8354"/>
                <a:gd name="T55" fmla="*/ 5219 h 9138"/>
                <a:gd name="T56" fmla="*/ 2073 w 8354"/>
                <a:gd name="T57" fmla="*/ 5219 h 9138"/>
                <a:gd name="T58" fmla="*/ 1823 w 8354"/>
                <a:gd name="T59" fmla="*/ 4954 h 9138"/>
                <a:gd name="T60" fmla="*/ 2105 w 8354"/>
                <a:gd name="T61" fmla="*/ 4698 h 9138"/>
                <a:gd name="T62" fmla="*/ 6235 w 8354"/>
                <a:gd name="T63" fmla="*/ 4698 h 9138"/>
                <a:gd name="T64" fmla="*/ 6529 w 8354"/>
                <a:gd name="T65" fmla="*/ 4954 h 9138"/>
                <a:gd name="T66" fmla="*/ 6215 w 8354"/>
                <a:gd name="T67" fmla="*/ 5219 h 9138"/>
                <a:gd name="T68" fmla="*/ 6215 w 8354"/>
                <a:gd name="T69" fmla="*/ 3392 h 9138"/>
                <a:gd name="T70" fmla="*/ 2073 w 8354"/>
                <a:gd name="T71" fmla="*/ 3392 h 9138"/>
                <a:gd name="T72" fmla="*/ 1823 w 8354"/>
                <a:gd name="T73" fmla="*/ 3127 h 9138"/>
                <a:gd name="T74" fmla="*/ 2105 w 8354"/>
                <a:gd name="T75" fmla="*/ 2872 h 9138"/>
                <a:gd name="T76" fmla="*/ 6235 w 8354"/>
                <a:gd name="T77" fmla="*/ 2872 h 9138"/>
                <a:gd name="T78" fmla="*/ 6529 w 8354"/>
                <a:gd name="T79" fmla="*/ 3127 h 9138"/>
                <a:gd name="T80" fmla="*/ 6215 w 8354"/>
                <a:gd name="T81" fmla="*/ 3392 h 9138"/>
                <a:gd name="T82" fmla="*/ 6215 w 8354"/>
                <a:gd name="T83" fmla="*/ 3392 h 9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54" h="9138">
                  <a:moveTo>
                    <a:pt x="5264" y="0"/>
                  </a:moveTo>
                  <a:lnTo>
                    <a:pt x="3087" y="0"/>
                  </a:lnTo>
                  <a:cubicBezTo>
                    <a:pt x="2820" y="0"/>
                    <a:pt x="2607" y="233"/>
                    <a:pt x="2607" y="520"/>
                  </a:cubicBezTo>
                  <a:cubicBezTo>
                    <a:pt x="2607" y="808"/>
                    <a:pt x="2821" y="1041"/>
                    <a:pt x="3087" y="1041"/>
                  </a:cubicBezTo>
                  <a:lnTo>
                    <a:pt x="5277" y="1041"/>
                  </a:lnTo>
                  <a:cubicBezTo>
                    <a:pt x="5531" y="1041"/>
                    <a:pt x="5744" y="808"/>
                    <a:pt x="5744" y="520"/>
                  </a:cubicBezTo>
                  <a:cubicBezTo>
                    <a:pt x="5745" y="233"/>
                    <a:pt x="5531" y="0"/>
                    <a:pt x="5264" y="0"/>
                  </a:cubicBezTo>
                  <a:close/>
                  <a:moveTo>
                    <a:pt x="6526" y="522"/>
                  </a:moveTo>
                  <a:cubicBezTo>
                    <a:pt x="6526" y="1199"/>
                    <a:pt x="6402" y="1567"/>
                    <a:pt x="5743" y="1567"/>
                  </a:cubicBezTo>
                  <a:lnTo>
                    <a:pt x="2610" y="1567"/>
                  </a:lnTo>
                  <a:cubicBezTo>
                    <a:pt x="1954" y="1567"/>
                    <a:pt x="1827" y="1083"/>
                    <a:pt x="1827" y="522"/>
                  </a:cubicBezTo>
                  <a:lnTo>
                    <a:pt x="783" y="522"/>
                  </a:lnTo>
                  <a:cubicBezTo>
                    <a:pt x="343" y="522"/>
                    <a:pt x="0" y="844"/>
                    <a:pt x="0" y="1306"/>
                  </a:cubicBezTo>
                  <a:lnTo>
                    <a:pt x="0" y="8354"/>
                  </a:lnTo>
                  <a:cubicBezTo>
                    <a:pt x="0" y="8872"/>
                    <a:pt x="281" y="9138"/>
                    <a:pt x="783" y="9138"/>
                  </a:cubicBezTo>
                  <a:lnTo>
                    <a:pt x="7570" y="9138"/>
                  </a:lnTo>
                  <a:cubicBezTo>
                    <a:pt x="7989" y="9138"/>
                    <a:pt x="8354" y="8882"/>
                    <a:pt x="8354" y="8354"/>
                  </a:cubicBezTo>
                  <a:lnTo>
                    <a:pt x="8354" y="1306"/>
                  </a:lnTo>
                  <a:cubicBezTo>
                    <a:pt x="8354" y="796"/>
                    <a:pt x="8062" y="522"/>
                    <a:pt x="7570" y="522"/>
                  </a:cubicBezTo>
                  <a:lnTo>
                    <a:pt x="6526" y="522"/>
                  </a:lnTo>
                  <a:close/>
                  <a:moveTo>
                    <a:pt x="6270" y="7048"/>
                  </a:moveTo>
                  <a:lnTo>
                    <a:pt x="2135" y="7048"/>
                  </a:lnTo>
                  <a:cubicBezTo>
                    <a:pt x="1983" y="7048"/>
                    <a:pt x="1831" y="6892"/>
                    <a:pt x="1831" y="6764"/>
                  </a:cubicBezTo>
                  <a:cubicBezTo>
                    <a:pt x="1831" y="6637"/>
                    <a:pt x="1959" y="6528"/>
                    <a:pt x="2112" y="6528"/>
                  </a:cubicBezTo>
                  <a:lnTo>
                    <a:pt x="6235" y="6528"/>
                  </a:lnTo>
                  <a:cubicBezTo>
                    <a:pt x="6387" y="6528"/>
                    <a:pt x="6516" y="6627"/>
                    <a:pt x="6528" y="6764"/>
                  </a:cubicBezTo>
                  <a:cubicBezTo>
                    <a:pt x="6528" y="6892"/>
                    <a:pt x="6423" y="7048"/>
                    <a:pt x="6270" y="7048"/>
                  </a:cubicBezTo>
                  <a:close/>
                  <a:moveTo>
                    <a:pt x="6215" y="5219"/>
                  </a:moveTo>
                  <a:lnTo>
                    <a:pt x="2073" y="5219"/>
                  </a:lnTo>
                  <a:cubicBezTo>
                    <a:pt x="1921" y="5219"/>
                    <a:pt x="1823" y="5081"/>
                    <a:pt x="1823" y="4954"/>
                  </a:cubicBezTo>
                  <a:cubicBezTo>
                    <a:pt x="1823" y="4826"/>
                    <a:pt x="1952" y="4698"/>
                    <a:pt x="2105" y="4698"/>
                  </a:cubicBezTo>
                  <a:lnTo>
                    <a:pt x="6235" y="4698"/>
                  </a:lnTo>
                  <a:cubicBezTo>
                    <a:pt x="6388" y="4698"/>
                    <a:pt x="6517" y="4817"/>
                    <a:pt x="6529" y="4954"/>
                  </a:cubicBezTo>
                  <a:cubicBezTo>
                    <a:pt x="6529" y="5081"/>
                    <a:pt x="6368" y="5219"/>
                    <a:pt x="6215" y="5219"/>
                  </a:cubicBezTo>
                  <a:close/>
                  <a:moveTo>
                    <a:pt x="6215" y="3392"/>
                  </a:moveTo>
                  <a:lnTo>
                    <a:pt x="2073" y="3392"/>
                  </a:lnTo>
                  <a:cubicBezTo>
                    <a:pt x="1921" y="3392"/>
                    <a:pt x="1823" y="3255"/>
                    <a:pt x="1823" y="3127"/>
                  </a:cubicBezTo>
                  <a:cubicBezTo>
                    <a:pt x="1823" y="2999"/>
                    <a:pt x="1952" y="2872"/>
                    <a:pt x="2105" y="2872"/>
                  </a:cubicBezTo>
                  <a:lnTo>
                    <a:pt x="6235" y="2872"/>
                  </a:lnTo>
                  <a:cubicBezTo>
                    <a:pt x="6388" y="2872"/>
                    <a:pt x="6517" y="2990"/>
                    <a:pt x="6529" y="3127"/>
                  </a:cubicBezTo>
                  <a:cubicBezTo>
                    <a:pt x="6529" y="3255"/>
                    <a:pt x="6368" y="3392"/>
                    <a:pt x="6215" y="3392"/>
                  </a:cubicBezTo>
                  <a:close/>
                  <a:moveTo>
                    <a:pt x="6215" y="3392"/>
                  </a:move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FF05AB6-FCE8-D44D-4FD3-CB5D464BDD06}"/>
                </a:ext>
              </a:extLst>
            </p:cNvPr>
            <p:cNvSpPr/>
            <p:nvPr/>
          </p:nvSpPr>
          <p:spPr>
            <a:xfrm>
              <a:off x="5889061" y="2738822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A5CDA0C-53B0-E32A-2F87-8B238B39D904}"/>
                </a:ext>
              </a:extLst>
            </p:cNvPr>
            <p:cNvSpPr txBox="1"/>
            <p:nvPr/>
          </p:nvSpPr>
          <p:spPr>
            <a:xfrm>
              <a:off x="5410052" y="2479780"/>
              <a:ext cx="1131720" cy="18466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200" dirty="0"/>
                <a:t>浏览</a:t>
              </a:r>
              <a:r>
                <a:rPr lang="en-US" altLang="zh-CN" sz="1200" dirty="0"/>
                <a:t>-</a:t>
              </a:r>
              <a:r>
                <a:rPr lang="zh-CN" altLang="en-US" sz="1200" dirty="0"/>
                <a:t>下单转化率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9B9D97D-6039-9E2F-6A93-F9D43E869B1D}"/>
                </a:ext>
              </a:extLst>
            </p:cNvPr>
            <p:cNvSpPr txBox="1"/>
            <p:nvPr/>
          </p:nvSpPr>
          <p:spPr>
            <a:xfrm>
              <a:off x="5848821" y="2856700"/>
              <a:ext cx="386324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400" dirty="0">
                  <a:latin typeface="+mj-ea"/>
                  <a:ea typeface="+mj-ea"/>
                </a:rPr>
                <a:t>2</a:t>
              </a:r>
              <a:r>
                <a:rPr lang="en-US" altLang="zh-CN" sz="1600" dirty="0">
                  <a:latin typeface="+mj-ea"/>
                  <a:ea typeface="+mj-ea"/>
                </a:rPr>
                <a:t>%</a:t>
              </a:r>
              <a:endParaRPr lang="zh-CN" altLang="en-US" sz="1600" dirty="0">
                <a:latin typeface="+mj-ea"/>
                <a:ea typeface="+mj-ea"/>
              </a:endParaRPr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C592407C-D5DD-6754-095B-960BF4EA04F6}"/>
                </a:ext>
              </a:extLst>
            </p:cNvPr>
            <p:cNvSpPr/>
            <p:nvPr/>
          </p:nvSpPr>
          <p:spPr>
            <a:xfrm>
              <a:off x="4632432" y="2695465"/>
              <a:ext cx="1909340" cy="780592"/>
            </a:xfrm>
            <a:custGeom>
              <a:avLst/>
              <a:gdLst>
                <a:gd name="connsiteX0" fmla="*/ 0 w 1909340"/>
                <a:gd name="connsiteY0" fmla="*/ 780592 h 780592"/>
                <a:gd name="connsiteX1" fmla="*/ 419053 w 1909340"/>
                <a:gd name="connsiteY1" fmla="*/ 0 h 780592"/>
                <a:gd name="connsiteX2" fmla="*/ 1909340 w 1909340"/>
                <a:gd name="connsiteY2" fmla="*/ 0 h 780592"/>
                <a:gd name="connsiteX3" fmla="*/ 1490287 w 1909340"/>
                <a:gd name="connsiteY3" fmla="*/ 780592 h 780592"/>
                <a:gd name="connsiteX4" fmla="*/ 0 w 1909340"/>
                <a:gd name="connsiteY4" fmla="*/ 780592 h 780592"/>
                <a:gd name="connsiteX0" fmla="*/ 0 w 1909340"/>
                <a:gd name="connsiteY0" fmla="*/ 780592 h 780592"/>
                <a:gd name="connsiteX1" fmla="*/ 269098 w 1909340"/>
                <a:gd name="connsiteY1" fmla="*/ 282007 h 780592"/>
                <a:gd name="connsiteX2" fmla="*/ 419053 w 1909340"/>
                <a:gd name="connsiteY2" fmla="*/ 0 h 780592"/>
                <a:gd name="connsiteX3" fmla="*/ 1909340 w 1909340"/>
                <a:gd name="connsiteY3" fmla="*/ 0 h 780592"/>
                <a:gd name="connsiteX4" fmla="*/ 1490287 w 1909340"/>
                <a:gd name="connsiteY4" fmla="*/ 780592 h 780592"/>
                <a:gd name="connsiteX5" fmla="*/ 0 w 1909340"/>
                <a:gd name="connsiteY5" fmla="*/ 780592 h 780592"/>
                <a:gd name="connsiteX0" fmla="*/ 269098 w 1909340"/>
                <a:gd name="connsiteY0" fmla="*/ 282007 h 780592"/>
                <a:gd name="connsiteX1" fmla="*/ 419053 w 1909340"/>
                <a:gd name="connsiteY1" fmla="*/ 0 h 780592"/>
                <a:gd name="connsiteX2" fmla="*/ 1909340 w 1909340"/>
                <a:gd name="connsiteY2" fmla="*/ 0 h 780592"/>
                <a:gd name="connsiteX3" fmla="*/ 1490287 w 1909340"/>
                <a:gd name="connsiteY3" fmla="*/ 780592 h 780592"/>
                <a:gd name="connsiteX4" fmla="*/ 0 w 1909340"/>
                <a:gd name="connsiteY4" fmla="*/ 780592 h 780592"/>
                <a:gd name="connsiteX5" fmla="*/ 360538 w 1909340"/>
                <a:gd name="connsiteY5" fmla="*/ 373447 h 780592"/>
                <a:gd name="connsiteX0" fmla="*/ 269098 w 1909340"/>
                <a:gd name="connsiteY0" fmla="*/ 282007 h 780592"/>
                <a:gd name="connsiteX1" fmla="*/ 419053 w 1909340"/>
                <a:gd name="connsiteY1" fmla="*/ 0 h 780592"/>
                <a:gd name="connsiteX2" fmla="*/ 1909340 w 1909340"/>
                <a:gd name="connsiteY2" fmla="*/ 0 h 780592"/>
                <a:gd name="connsiteX3" fmla="*/ 1490287 w 1909340"/>
                <a:gd name="connsiteY3" fmla="*/ 780592 h 780592"/>
                <a:gd name="connsiteX4" fmla="*/ 0 w 1909340"/>
                <a:gd name="connsiteY4" fmla="*/ 780592 h 780592"/>
                <a:gd name="connsiteX0" fmla="*/ 419053 w 1909340"/>
                <a:gd name="connsiteY0" fmla="*/ 0 h 780592"/>
                <a:gd name="connsiteX1" fmla="*/ 1909340 w 1909340"/>
                <a:gd name="connsiteY1" fmla="*/ 0 h 780592"/>
                <a:gd name="connsiteX2" fmla="*/ 1490287 w 1909340"/>
                <a:gd name="connsiteY2" fmla="*/ 780592 h 780592"/>
                <a:gd name="connsiteX3" fmla="*/ 0 w 1909340"/>
                <a:gd name="connsiteY3" fmla="*/ 780592 h 78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340" h="780592">
                  <a:moveTo>
                    <a:pt x="419053" y="0"/>
                  </a:moveTo>
                  <a:lnTo>
                    <a:pt x="1909340" y="0"/>
                  </a:lnTo>
                  <a:lnTo>
                    <a:pt x="1490287" y="780592"/>
                  </a:lnTo>
                  <a:lnTo>
                    <a:pt x="0" y="780592"/>
                  </a:lnTo>
                </a:path>
              </a:pathLst>
            </a:custGeom>
            <a:ln w="3175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DA1AC2DF-1517-520C-D258-AE32CFAD312F}"/>
                </a:ext>
              </a:extLst>
            </p:cNvPr>
            <p:cNvSpPr/>
            <p:nvPr/>
          </p:nvSpPr>
          <p:spPr>
            <a:xfrm>
              <a:off x="5174416" y="4066945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149F7DC-88C6-EB50-5FC6-011AE306963F}"/>
                </a:ext>
              </a:extLst>
            </p:cNvPr>
            <p:cNvSpPr txBox="1"/>
            <p:nvPr/>
          </p:nvSpPr>
          <p:spPr>
            <a:xfrm>
              <a:off x="4725239" y="3807375"/>
              <a:ext cx="1131720" cy="18466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200" dirty="0"/>
                <a:t>下单</a:t>
              </a:r>
              <a:r>
                <a:rPr lang="en-US" altLang="zh-CN" sz="1200" dirty="0"/>
                <a:t>-</a:t>
              </a:r>
              <a:r>
                <a:rPr lang="zh-CN" altLang="en-US" sz="1200" dirty="0"/>
                <a:t>付款转化率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AB7475F-2E12-C822-DEA2-0BAB041829DB}"/>
                </a:ext>
              </a:extLst>
            </p:cNvPr>
            <p:cNvSpPr txBox="1"/>
            <p:nvPr/>
          </p:nvSpPr>
          <p:spPr>
            <a:xfrm>
              <a:off x="4929903" y="4173245"/>
              <a:ext cx="58830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400" dirty="0">
                  <a:latin typeface="+mj-ea"/>
                  <a:ea typeface="+mj-ea"/>
                </a:rPr>
                <a:t>90</a:t>
              </a:r>
              <a:r>
                <a:rPr lang="en-US" altLang="zh-CN" sz="1600" dirty="0">
                  <a:latin typeface="+mj-ea"/>
                  <a:ea typeface="+mj-ea"/>
                </a:rPr>
                <a:t>%</a:t>
              </a:r>
              <a:endParaRPr lang="zh-CN" altLang="en-US" sz="1600" dirty="0">
                <a:latin typeface="+mj-ea"/>
                <a:ea typeface="+mj-ea"/>
              </a:endParaRPr>
            </a:p>
          </p:txBody>
        </p:sp>
        <p:sp>
          <p:nvSpPr>
            <p:cNvPr id="5" name="平行四边形 3">
              <a:extLst>
                <a:ext uri="{FF2B5EF4-FFF2-40B4-BE49-F238E27FC236}">
                  <a16:creationId xmlns:a16="http://schemas.microsoft.com/office/drawing/2014/main" id="{D2FDDF81-B5F1-00B5-5883-50AC179458C6}"/>
                </a:ext>
              </a:extLst>
            </p:cNvPr>
            <p:cNvSpPr/>
            <p:nvPr/>
          </p:nvSpPr>
          <p:spPr>
            <a:xfrm>
              <a:off x="3926819" y="4037054"/>
              <a:ext cx="1909340" cy="780592"/>
            </a:xfrm>
            <a:custGeom>
              <a:avLst/>
              <a:gdLst>
                <a:gd name="connsiteX0" fmla="*/ 0 w 1909340"/>
                <a:gd name="connsiteY0" fmla="*/ 780592 h 780592"/>
                <a:gd name="connsiteX1" fmla="*/ 419053 w 1909340"/>
                <a:gd name="connsiteY1" fmla="*/ 0 h 780592"/>
                <a:gd name="connsiteX2" fmla="*/ 1909340 w 1909340"/>
                <a:gd name="connsiteY2" fmla="*/ 0 h 780592"/>
                <a:gd name="connsiteX3" fmla="*/ 1490287 w 1909340"/>
                <a:gd name="connsiteY3" fmla="*/ 780592 h 780592"/>
                <a:gd name="connsiteX4" fmla="*/ 0 w 1909340"/>
                <a:gd name="connsiteY4" fmla="*/ 780592 h 780592"/>
                <a:gd name="connsiteX0" fmla="*/ 0 w 1909340"/>
                <a:gd name="connsiteY0" fmla="*/ 780592 h 780592"/>
                <a:gd name="connsiteX1" fmla="*/ 269098 w 1909340"/>
                <a:gd name="connsiteY1" fmla="*/ 282007 h 780592"/>
                <a:gd name="connsiteX2" fmla="*/ 419053 w 1909340"/>
                <a:gd name="connsiteY2" fmla="*/ 0 h 780592"/>
                <a:gd name="connsiteX3" fmla="*/ 1909340 w 1909340"/>
                <a:gd name="connsiteY3" fmla="*/ 0 h 780592"/>
                <a:gd name="connsiteX4" fmla="*/ 1490287 w 1909340"/>
                <a:gd name="connsiteY4" fmla="*/ 780592 h 780592"/>
                <a:gd name="connsiteX5" fmla="*/ 0 w 1909340"/>
                <a:gd name="connsiteY5" fmla="*/ 780592 h 780592"/>
                <a:gd name="connsiteX0" fmla="*/ 269098 w 1909340"/>
                <a:gd name="connsiteY0" fmla="*/ 282007 h 780592"/>
                <a:gd name="connsiteX1" fmla="*/ 419053 w 1909340"/>
                <a:gd name="connsiteY1" fmla="*/ 0 h 780592"/>
                <a:gd name="connsiteX2" fmla="*/ 1909340 w 1909340"/>
                <a:gd name="connsiteY2" fmla="*/ 0 h 780592"/>
                <a:gd name="connsiteX3" fmla="*/ 1490287 w 1909340"/>
                <a:gd name="connsiteY3" fmla="*/ 780592 h 780592"/>
                <a:gd name="connsiteX4" fmla="*/ 0 w 1909340"/>
                <a:gd name="connsiteY4" fmla="*/ 780592 h 780592"/>
                <a:gd name="connsiteX5" fmla="*/ 360538 w 1909340"/>
                <a:gd name="connsiteY5" fmla="*/ 373447 h 780592"/>
                <a:gd name="connsiteX0" fmla="*/ 269098 w 1909340"/>
                <a:gd name="connsiteY0" fmla="*/ 282007 h 780592"/>
                <a:gd name="connsiteX1" fmla="*/ 419053 w 1909340"/>
                <a:gd name="connsiteY1" fmla="*/ 0 h 780592"/>
                <a:gd name="connsiteX2" fmla="*/ 1909340 w 1909340"/>
                <a:gd name="connsiteY2" fmla="*/ 0 h 780592"/>
                <a:gd name="connsiteX3" fmla="*/ 1490287 w 1909340"/>
                <a:gd name="connsiteY3" fmla="*/ 780592 h 780592"/>
                <a:gd name="connsiteX4" fmla="*/ 0 w 1909340"/>
                <a:gd name="connsiteY4" fmla="*/ 780592 h 780592"/>
                <a:gd name="connsiteX0" fmla="*/ 419053 w 1909340"/>
                <a:gd name="connsiteY0" fmla="*/ 0 h 780592"/>
                <a:gd name="connsiteX1" fmla="*/ 1909340 w 1909340"/>
                <a:gd name="connsiteY1" fmla="*/ 0 h 780592"/>
                <a:gd name="connsiteX2" fmla="*/ 1490287 w 1909340"/>
                <a:gd name="connsiteY2" fmla="*/ 780592 h 780592"/>
                <a:gd name="connsiteX3" fmla="*/ 0 w 1909340"/>
                <a:gd name="connsiteY3" fmla="*/ 780592 h 78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340" h="780592">
                  <a:moveTo>
                    <a:pt x="419053" y="0"/>
                  </a:moveTo>
                  <a:lnTo>
                    <a:pt x="1909340" y="0"/>
                  </a:lnTo>
                  <a:lnTo>
                    <a:pt x="1490287" y="780592"/>
                  </a:lnTo>
                  <a:lnTo>
                    <a:pt x="0" y="780592"/>
                  </a:lnTo>
                </a:path>
              </a:pathLst>
            </a:custGeom>
            <a:ln w="3175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2416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2427F9E-02DD-E6BC-9DDA-4BEF3758A5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2-2</a:t>
            </a:r>
            <a:endParaRPr lang="zh-CN" altLang="en-US" dirty="0"/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9A87D381-68F7-1E58-AC57-B64AB5F42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用户留存情况分析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01BEDA-7D64-9987-E443-228D18D797A4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2E8FDEE-81AB-4BCC-B4B8-7144A690AA98}" type="datetime1">
              <a:rPr lang="zh-CN" altLang="en-US" smtClean="0"/>
              <a:t>2023/7/27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A6289B-54CC-1A01-3E74-65A5D70E02D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73100" y="6381234"/>
            <a:ext cx="2291080" cy="184666"/>
          </a:xfrm>
        </p:spPr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用户行为分析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8AA7481-221F-F51B-A70B-0481B1487B5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98636ACD-6512-F61F-7D82-9543383B36AB}"/>
              </a:ext>
            </a:extLst>
          </p:cNvPr>
          <p:cNvGrpSpPr/>
          <p:nvPr/>
        </p:nvGrpSpPr>
        <p:grpSpPr>
          <a:xfrm>
            <a:off x="4102677" y="2114596"/>
            <a:ext cx="2544786" cy="3352420"/>
            <a:chOff x="4255254" y="2114596"/>
            <a:chExt cx="2544786" cy="3352420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445EF896-85BA-2EBD-416D-90DF27997B78}"/>
                </a:ext>
              </a:extLst>
            </p:cNvPr>
            <p:cNvSpPr/>
            <p:nvPr/>
          </p:nvSpPr>
          <p:spPr>
            <a:xfrm>
              <a:off x="5199336" y="2114596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graphicFrame>
          <p:nvGraphicFramePr>
            <p:cNvPr id="28" name="图表 27">
              <a:extLst>
                <a:ext uri="{FF2B5EF4-FFF2-40B4-BE49-F238E27FC236}">
                  <a16:creationId xmlns:a16="http://schemas.microsoft.com/office/drawing/2014/main" id="{3BB3BD38-893F-EBE2-F6A8-D832F6F8307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67404661"/>
                </p:ext>
              </p:extLst>
            </p:nvPr>
          </p:nvGraphicFramePr>
          <p:xfrm>
            <a:off x="4255254" y="3088120"/>
            <a:ext cx="2544786" cy="23788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93A9461-4069-D042-499A-4EF193DF2E69}"/>
                </a:ext>
              </a:extLst>
            </p:cNvPr>
            <p:cNvSpPr txBox="1"/>
            <p:nvPr/>
          </p:nvSpPr>
          <p:spPr>
            <a:xfrm>
              <a:off x="4912094" y="2759550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600" dirty="0">
                  <a:latin typeface="+mj-ea"/>
                  <a:ea typeface="+mj-ea"/>
                </a:rPr>
                <a:t>老用户留存率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90CB41E-0AA1-EC3F-EE38-44BA2E1B3992}"/>
                </a:ext>
              </a:extLst>
            </p:cNvPr>
            <p:cNvSpPr txBox="1"/>
            <p:nvPr/>
          </p:nvSpPr>
          <p:spPr>
            <a:xfrm>
              <a:off x="5201719" y="4406796"/>
              <a:ext cx="692497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600" dirty="0"/>
                <a:t>老用户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9FBD15B-C154-A557-E8AB-04D8D3433C40}"/>
                </a:ext>
              </a:extLst>
            </p:cNvPr>
            <p:cNvSpPr txBox="1"/>
            <p:nvPr/>
          </p:nvSpPr>
          <p:spPr>
            <a:xfrm>
              <a:off x="5253816" y="3934745"/>
              <a:ext cx="588303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latin typeface="+mj-ea"/>
                  <a:ea typeface="+mj-ea"/>
                </a:rPr>
                <a:t>85</a:t>
              </a:r>
              <a:r>
                <a:rPr lang="en-US" altLang="zh-CN" sz="1600" dirty="0">
                  <a:latin typeface="+mj-ea"/>
                  <a:ea typeface="+mj-ea"/>
                </a:rPr>
                <a:t>%</a:t>
              </a:r>
              <a:endParaRPr lang="zh-CN" altLang="en-US" sz="1600" dirty="0">
                <a:latin typeface="+mj-ea"/>
                <a:ea typeface="+mj-ea"/>
              </a:endParaRP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D6B92C03-33C6-2A9F-5160-3AC2D7D41B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347647" y="2190992"/>
              <a:ext cx="360000" cy="382271"/>
              <a:chOff x="5198645" y="1653738"/>
              <a:chExt cx="589736" cy="626219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B951DAD-DE67-4AD9-033E-9AD7ECB48A74}"/>
                  </a:ext>
                </a:extLst>
              </p:cNvPr>
              <p:cNvSpPr/>
              <p:nvPr/>
            </p:nvSpPr>
            <p:spPr>
              <a:xfrm>
                <a:off x="5587379" y="2079143"/>
                <a:ext cx="201002" cy="200814"/>
              </a:xfrm>
              <a:custGeom>
                <a:avLst/>
                <a:gdLst>
                  <a:gd name="connsiteX0" fmla="*/ 254316 w 305197"/>
                  <a:gd name="connsiteY0" fmla="*/ 0 h 304914"/>
                  <a:gd name="connsiteX1" fmla="*/ 305197 w 305197"/>
                  <a:gd name="connsiteY1" fmla="*/ 50819 h 304914"/>
                  <a:gd name="connsiteX2" fmla="*/ 254316 w 305197"/>
                  <a:gd name="connsiteY2" fmla="*/ 101638 h 304914"/>
                  <a:gd name="connsiteX3" fmla="*/ 212467 w 305197"/>
                  <a:gd name="connsiteY3" fmla="*/ 79578 h 304914"/>
                  <a:gd name="connsiteX4" fmla="*/ 98901 w 305197"/>
                  <a:gd name="connsiteY4" fmla="*/ 136292 h 304914"/>
                  <a:gd name="connsiteX5" fmla="*/ 101763 w 305197"/>
                  <a:gd name="connsiteY5" fmla="*/ 152457 h 304914"/>
                  <a:gd name="connsiteX6" fmla="*/ 98901 w 305197"/>
                  <a:gd name="connsiteY6" fmla="*/ 168623 h 304914"/>
                  <a:gd name="connsiteX7" fmla="*/ 212467 w 305197"/>
                  <a:gd name="connsiteY7" fmla="*/ 225336 h 304914"/>
                  <a:gd name="connsiteX8" fmla="*/ 254316 w 305197"/>
                  <a:gd name="connsiteY8" fmla="*/ 203276 h 304914"/>
                  <a:gd name="connsiteX9" fmla="*/ 305197 w 305197"/>
                  <a:gd name="connsiteY9" fmla="*/ 254095 h 304914"/>
                  <a:gd name="connsiteX10" fmla="*/ 254316 w 305197"/>
                  <a:gd name="connsiteY10" fmla="*/ 304914 h 304914"/>
                  <a:gd name="connsiteX11" fmla="*/ 203436 w 305197"/>
                  <a:gd name="connsiteY11" fmla="*/ 254095 h 304914"/>
                  <a:gd name="connsiteX12" fmla="*/ 203972 w 305197"/>
                  <a:gd name="connsiteY12" fmla="*/ 249452 h 304914"/>
                  <a:gd name="connsiteX13" fmla="*/ 84861 w 305197"/>
                  <a:gd name="connsiteY13" fmla="*/ 189969 h 304914"/>
                  <a:gd name="connsiteX14" fmla="*/ 50881 w 305197"/>
                  <a:gd name="connsiteY14" fmla="*/ 203276 h 304914"/>
                  <a:gd name="connsiteX15" fmla="*/ 0 w 305197"/>
                  <a:gd name="connsiteY15" fmla="*/ 152457 h 304914"/>
                  <a:gd name="connsiteX16" fmla="*/ 50881 w 305197"/>
                  <a:gd name="connsiteY16" fmla="*/ 101638 h 304914"/>
                  <a:gd name="connsiteX17" fmla="*/ 84861 w 305197"/>
                  <a:gd name="connsiteY17" fmla="*/ 114946 h 304914"/>
                  <a:gd name="connsiteX18" fmla="*/ 203972 w 305197"/>
                  <a:gd name="connsiteY18" fmla="*/ 55464 h 304914"/>
                  <a:gd name="connsiteX19" fmla="*/ 203436 w 305197"/>
                  <a:gd name="connsiteY19" fmla="*/ 50819 h 304914"/>
                  <a:gd name="connsiteX20" fmla="*/ 254316 w 305197"/>
                  <a:gd name="connsiteY20" fmla="*/ 0 h 304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05197" h="304914">
                    <a:moveTo>
                      <a:pt x="254316" y="0"/>
                    </a:moveTo>
                    <a:cubicBezTo>
                      <a:pt x="282394" y="0"/>
                      <a:pt x="305197" y="22775"/>
                      <a:pt x="305197" y="50819"/>
                    </a:cubicBezTo>
                    <a:cubicBezTo>
                      <a:pt x="305197" y="78864"/>
                      <a:pt x="282394" y="101638"/>
                      <a:pt x="254316" y="101638"/>
                    </a:cubicBezTo>
                    <a:cubicBezTo>
                      <a:pt x="236969" y="101638"/>
                      <a:pt x="221677" y="92886"/>
                      <a:pt x="212467" y="79578"/>
                    </a:cubicBezTo>
                    <a:lnTo>
                      <a:pt x="98901" y="136292"/>
                    </a:lnTo>
                    <a:cubicBezTo>
                      <a:pt x="100600" y="141472"/>
                      <a:pt x="101763" y="146741"/>
                      <a:pt x="101763" y="152457"/>
                    </a:cubicBezTo>
                    <a:cubicBezTo>
                      <a:pt x="101763" y="158173"/>
                      <a:pt x="100600" y="163443"/>
                      <a:pt x="98901" y="168623"/>
                    </a:cubicBezTo>
                    <a:lnTo>
                      <a:pt x="212467" y="225336"/>
                    </a:lnTo>
                    <a:cubicBezTo>
                      <a:pt x="221677" y="212029"/>
                      <a:pt x="236969" y="203276"/>
                      <a:pt x="254316" y="203276"/>
                    </a:cubicBezTo>
                    <a:cubicBezTo>
                      <a:pt x="282394" y="203276"/>
                      <a:pt x="305197" y="226051"/>
                      <a:pt x="305197" y="254095"/>
                    </a:cubicBezTo>
                    <a:cubicBezTo>
                      <a:pt x="305197" y="282139"/>
                      <a:pt x="282394" y="304914"/>
                      <a:pt x="254316" y="304914"/>
                    </a:cubicBezTo>
                    <a:cubicBezTo>
                      <a:pt x="226327" y="304914"/>
                      <a:pt x="203436" y="282139"/>
                      <a:pt x="203436" y="254095"/>
                    </a:cubicBezTo>
                    <a:cubicBezTo>
                      <a:pt x="203436" y="252487"/>
                      <a:pt x="203793" y="250969"/>
                      <a:pt x="203972" y="249452"/>
                    </a:cubicBezTo>
                    <a:lnTo>
                      <a:pt x="84861" y="189969"/>
                    </a:lnTo>
                    <a:cubicBezTo>
                      <a:pt x="75831" y="198185"/>
                      <a:pt x="64026" y="203276"/>
                      <a:pt x="50881" y="203276"/>
                    </a:cubicBezTo>
                    <a:cubicBezTo>
                      <a:pt x="22803" y="203276"/>
                      <a:pt x="0" y="180502"/>
                      <a:pt x="0" y="152457"/>
                    </a:cubicBezTo>
                    <a:cubicBezTo>
                      <a:pt x="0" y="124413"/>
                      <a:pt x="22803" y="101638"/>
                      <a:pt x="50881" y="101638"/>
                    </a:cubicBezTo>
                    <a:cubicBezTo>
                      <a:pt x="63937" y="101638"/>
                      <a:pt x="75831" y="106818"/>
                      <a:pt x="84861" y="114946"/>
                    </a:cubicBezTo>
                    <a:lnTo>
                      <a:pt x="203972" y="55464"/>
                    </a:lnTo>
                    <a:cubicBezTo>
                      <a:pt x="203793" y="53945"/>
                      <a:pt x="203436" y="52427"/>
                      <a:pt x="203436" y="50819"/>
                    </a:cubicBezTo>
                    <a:cubicBezTo>
                      <a:pt x="203436" y="22775"/>
                      <a:pt x="226327" y="0"/>
                      <a:pt x="254316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5B26194-D58C-C8BA-3AAC-BD4A245368E5}"/>
                  </a:ext>
                </a:extLst>
              </p:cNvPr>
              <p:cNvSpPr/>
              <p:nvPr/>
            </p:nvSpPr>
            <p:spPr>
              <a:xfrm>
                <a:off x="5300214" y="1653738"/>
                <a:ext cx="304827" cy="304843"/>
              </a:xfrm>
              <a:custGeom>
                <a:avLst/>
                <a:gdLst>
                  <a:gd name="connsiteX0" fmla="*/ 152413 w 304827"/>
                  <a:gd name="connsiteY0" fmla="*/ 0 h 304843"/>
                  <a:gd name="connsiteX1" fmla="*/ 260200 w 304827"/>
                  <a:gd name="connsiteY1" fmla="*/ 44690 h 304843"/>
                  <a:gd name="connsiteX2" fmla="*/ 304827 w 304827"/>
                  <a:gd name="connsiteY2" fmla="*/ 152421 h 304843"/>
                  <a:gd name="connsiteX3" fmla="*/ 260200 w 304827"/>
                  <a:gd name="connsiteY3" fmla="*/ 260214 h 304843"/>
                  <a:gd name="connsiteX4" fmla="*/ 152413 w 304827"/>
                  <a:gd name="connsiteY4" fmla="*/ 304843 h 304843"/>
                  <a:gd name="connsiteX5" fmla="*/ 44687 w 304827"/>
                  <a:gd name="connsiteY5" fmla="*/ 260214 h 304843"/>
                  <a:gd name="connsiteX6" fmla="*/ 0 w 304827"/>
                  <a:gd name="connsiteY6" fmla="*/ 152421 h 304843"/>
                  <a:gd name="connsiteX7" fmla="*/ 44687 w 304827"/>
                  <a:gd name="connsiteY7" fmla="*/ 44690 h 304843"/>
                  <a:gd name="connsiteX8" fmla="*/ 152413 w 304827"/>
                  <a:gd name="connsiteY8" fmla="*/ 0 h 304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4827" h="304843">
                    <a:moveTo>
                      <a:pt x="152413" y="0"/>
                    </a:moveTo>
                    <a:cubicBezTo>
                      <a:pt x="194479" y="0"/>
                      <a:pt x="230388" y="14876"/>
                      <a:pt x="260200" y="44690"/>
                    </a:cubicBezTo>
                    <a:cubicBezTo>
                      <a:pt x="289951" y="74443"/>
                      <a:pt x="304827" y="110353"/>
                      <a:pt x="304827" y="152421"/>
                    </a:cubicBezTo>
                    <a:cubicBezTo>
                      <a:pt x="304827" y="194490"/>
                      <a:pt x="289951" y="230400"/>
                      <a:pt x="260200" y="260214"/>
                    </a:cubicBezTo>
                    <a:cubicBezTo>
                      <a:pt x="230388" y="289966"/>
                      <a:pt x="194479" y="304843"/>
                      <a:pt x="152413" y="304843"/>
                    </a:cubicBezTo>
                    <a:cubicBezTo>
                      <a:pt x="110347" y="304843"/>
                      <a:pt x="74438" y="289966"/>
                      <a:pt x="44687" y="260214"/>
                    </a:cubicBezTo>
                    <a:cubicBezTo>
                      <a:pt x="14875" y="230400"/>
                      <a:pt x="0" y="194490"/>
                      <a:pt x="0" y="152421"/>
                    </a:cubicBezTo>
                    <a:cubicBezTo>
                      <a:pt x="0" y="110353"/>
                      <a:pt x="14875" y="74443"/>
                      <a:pt x="44687" y="44690"/>
                    </a:cubicBezTo>
                    <a:cubicBezTo>
                      <a:pt x="74438" y="14876"/>
                      <a:pt x="110347" y="0"/>
                      <a:pt x="15241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A0DF87A9-CDA9-573C-2BE4-D34CA5B05E12}"/>
                  </a:ext>
                </a:extLst>
              </p:cNvPr>
              <p:cNvSpPr/>
              <p:nvPr/>
            </p:nvSpPr>
            <p:spPr>
              <a:xfrm>
                <a:off x="5198645" y="1933218"/>
                <a:ext cx="505907" cy="330205"/>
              </a:xfrm>
              <a:custGeom>
                <a:avLst/>
                <a:gdLst>
                  <a:gd name="connsiteX0" fmla="*/ 129857 w 505907"/>
                  <a:gd name="connsiteY0" fmla="*/ 0 h 330205"/>
                  <a:gd name="connsiteX1" fmla="*/ 254043 w 505907"/>
                  <a:gd name="connsiteY1" fmla="*/ 50786 h 330205"/>
                  <a:gd name="connsiteX2" fmla="*/ 378291 w 505907"/>
                  <a:gd name="connsiteY2" fmla="*/ 0 h 330205"/>
                  <a:gd name="connsiteX3" fmla="*/ 431696 w 505907"/>
                  <a:gd name="connsiteY3" fmla="*/ 13718 h 330205"/>
                  <a:gd name="connsiteX4" fmla="*/ 469068 w 505907"/>
                  <a:gd name="connsiteY4" fmla="*/ 48957 h 330205"/>
                  <a:gd name="connsiteX5" fmla="*/ 492296 w 505907"/>
                  <a:gd name="connsiteY5" fmla="*/ 100964 h 330205"/>
                  <a:gd name="connsiteX6" fmla="*/ 504794 w 505907"/>
                  <a:gd name="connsiteY6" fmla="*/ 161322 h 330205"/>
                  <a:gd name="connsiteX7" fmla="*/ 505907 w 505907"/>
                  <a:gd name="connsiteY7" fmla="*/ 183691 h 330205"/>
                  <a:gd name="connsiteX8" fmla="*/ 454916 w 505907"/>
                  <a:gd name="connsiteY8" fmla="*/ 209155 h 330205"/>
                  <a:gd name="connsiteX9" fmla="*/ 420936 w 505907"/>
                  <a:gd name="connsiteY9" fmla="*/ 195847 h 330205"/>
                  <a:gd name="connsiteX10" fmla="*/ 370055 w 505907"/>
                  <a:gd name="connsiteY10" fmla="*/ 246666 h 330205"/>
                  <a:gd name="connsiteX11" fmla="*/ 420936 w 505907"/>
                  <a:gd name="connsiteY11" fmla="*/ 297485 h 330205"/>
                  <a:gd name="connsiteX12" fmla="*/ 454916 w 505907"/>
                  <a:gd name="connsiteY12" fmla="*/ 284178 h 330205"/>
                  <a:gd name="connsiteX13" fmla="*/ 483635 w 505907"/>
                  <a:gd name="connsiteY13" fmla="*/ 298520 h 330205"/>
                  <a:gd name="connsiteX14" fmla="*/ 483212 w 505907"/>
                  <a:gd name="connsiteY14" fmla="*/ 299294 h 330205"/>
                  <a:gd name="connsiteX15" fmla="*/ 423466 w 505907"/>
                  <a:gd name="connsiteY15" fmla="*/ 330205 h 330205"/>
                  <a:gd name="connsiteX16" fmla="*/ 84498 w 505907"/>
                  <a:gd name="connsiteY16" fmla="*/ 330205 h 330205"/>
                  <a:gd name="connsiteX17" fmla="*/ 24752 w 505907"/>
                  <a:gd name="connsiteY17" fmla="*/ 299294 h 330205"/>
                  <a:gd name="connsiteX18" fmla="*/ 0 w 505907"/>
                  <a:gd name="connsiteY18" fmla="*/ 225034 h 330205"/>
                  <a:gd name="connsiteX19" fmla="*/ 3353 w 505907"/>
                  <a:gd name="connsiteY19" fmla="*/ 161322 h 330205"/>
                  <a:gd name="connsiteX20" fmla="*/ 15851 w 505907"/>
                  <a:gd name="connsiteY20" fmla="*/ 100964 h 330205"/>
                  <a:gd name="connsiteX21" fmla="*/ 39079 w 505907"/>
                  <a:gd name="connsiteY21" fmla="*/ 48957 h 330205"/>
                  <a:gd name="connsiteX22" fmla="*/ 76451 w 505907"/>
                  <a:gd name="connsiteY22" fmla="*/ 13718 h 330205"/>
                  <a:gd name="connsiteX23" fmla="*/ 129857 w 505907"/>
                  <a:gd name="connsiteY23" fmla="*/ 0 h 33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05907" h="330205">
                    <a:moveTo>
                      <a:pt x="129857" y="0"/>
                    </a:moveTo>
                    <a:cubicBezTo>
                      <a:pt x="164546" y="33898"/>
                      <a:pt x="205881" y="50786"/>
                      <a:pt x="254043" y="50786"/>
                    </a:cubicBezTo>
                    <a:cubicBezTo>
                      <a:pt x="302206" y="50786"/>
                      <a:pt x="343601" y="33898"/>
                      <a:pt x="378291" y="0"/>
                    </a:cubicBezTo>
                    <a:cubicBezTo>
                      <a:pt x="398409" y="0"/>
                      <a:pt x="416150" y="4572"/>
                      <a:pt x="431696" y="13718"/>
                    </a:cubicBezTo>
                    <a:cubicBezTo>
                      <a:pt x="447182" y="22741"/>
                      <a:pt x="459619" y="34569"/>
                      <a:pt x="469068" y="48957"/>
                    </a:cubicBezTo>
                    <a:cubicBezTo>
                      <a:pt x="478396" y="63468"/>
                      <a:pt x="486200" y="80661"/>
                      <a:pt x="492296" y="100964"/>
                    </a:cubicBezTo>
                    <a:cubicBezTo>
                      <a:pt x="498393" y="121144"/>
                      <a:pt x="502599" y="141264"/>
                      <a:pt x="504794" y="161322"/>
                    </a:cubicBezTo>
                    <a:lnTo>
                      <a:pt x="505907" y="183691"/>
                    </a:lnTo>
                    <a:lnTo>
                      <a:pt x="454916" y="209155"/>
                    </a:lnTo>
                    <a:cubicBezTo>
                      <a:pt x="445886" y="201027"/>
                      <a:pt x="433992" y="195847"/>
                      <a:pt x="420936" y="195847"/>
                    </a:cubicBezTo>
                    <a:cubicBezTo>
                      <a:pt x="392858" y="195847"/>
                      <a:pt x="370055" y="218622"/>
                      <a:pt x="370055" y="246666"/>
                    </a:cubicBezTo>
                    <a:cubicBezTo>
                      <a:pt x="370055" y="274711"/>
                      <a:pt x="392858" y="297485"/>
                      <a:pt x="420936" y="297485"/>
                    </a:cubicBezTo>
                    <a:cubicBezTo>
                      <a:pt x="434081" y="297485"/>
                      <a:pt x="445886" y="292394"/>
                      <a:pt x="454916" y="284178"/>
                    </a:cubicBezTo>
                    <a:lnTo>
                      <a:pt x="483635" y="298520"/>
                    </a:lnTo>
                    <a:lnTo>
                      <a:pt x="483212" y="299294"/>
                    </a:lnTo>
                    <a:cubicBezTo>
                      <a:pt x="466691" y="319901"/>
                      <a:pt x="446694" y="330205"/>
                      <a:pt x="423466" y="330205"/>
                    </a:cubicBezTo>
                    <a:lnTo>
                      <a:pt x="84498" y="330205"/>
                    </a:lnTo>
                    <a:cubicBezTo>
                      <a:pt x="61210" y="330205"/>
                      <a:pt x="41274" y="319841"/>
                      <a:pt x="24752" y="299294"/>
                    </a:cubicBezTo>
                    <a:cubicBezTo>
                      <a:pt x="8231" y="278626"/>
                      <a:pt x="0" y="253873"/>
                      <a:pt x="0" y="225034"/>
                    </a:cubicBezTo>
                    <a:cubicBezTo>
                      <a:pt x="0" y="202537"/>
                      <a:pt x="1037" y="181320"/>
                      <a:pt x="3353" y="161322"/>
                    </a:cubicBezTo>
                    <a:cubicBezTo>
                      <a:pt x="5609" y="141386"/>
                      <a:pt x="9755" y="121205"/>
                      <a:pt x="15851" y="100964"/>
                    </a:cubicBezTo>
                    <a:cubicBezTo>
                      <a:pt x="21948" y="80783"/>
                      <a:pt x="29690" y="63407"/>
                      <a:pt x="39079" y="48957"/>
                    </a:cubicBezTo>
                    <a:cubicBezTo>
                      <a:pt x="48468" y="34569"/>
                      <a:pt x="60966" y="22741"/>
                      <a:pt x="76451" y="13718"/>
                    </a:cubicBezTo>
                    <a:cubicBezTo>
                      <a:pt x="91875" y="4633"/>
                      <a:pt x="109738" y="0"/>
                      <a:pt x="12985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0C9B0ECB-29A6-E3B8-79F8-F65E90BB49A0}"/>
              </a:ext>
            </a:extLst>
          </p:cNvPr>
          <p:cNvGrpSpPr/>
          <p:nvPr/>
        </p:nvGrpSpPr>
        <p:grpSpPr>
          <a:xfrm>
            <a:off x="1268266" y="2114596"/>
            <a:ext cx="2544786" cy="3352420"/>
            <a:chOff x="1268266" y="2114596"/>
            <a:chExt cx="2544786" cy="3352420"/>
          </a:xfrm>
        </p:grpSpPr>
        <p:graphicFrame>
          <p:nvGraphicFramePr>
            <p:cNvPr id="14" name="图表 13">
              <a:extLst>
                <a:ext uri="{FF2B5EF4-FFF2-40B4-BE49-F238E27FC236}">
                  <a16:creationId xmlns:a16="http://schemas.microsoft.com/office/drawing/2014/main" id="{7F5F3D9E-AB83-9CAB-11C7-3157E87F9E8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01911630"/>
                </p:ext>
              </p:extLst>
            </p:nvPr>
          </p:nvGraphicFramePr>
          <p:xfrm>
            <a:off x="1268266" y="3088120"/>
            <a:ext cx="2544786" cy="23788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2D7B3439-0B26-1B87-71DF-2DCE01E2DED3}"/>
                </a:ext>
              </a:extLst>
            </p:cNvPr>
            <p:cNvSpPr/>
            <p:nvPr/>
          </p:nvSpPr>
          <p:spPr>
            <a:xfrm>
              <a:off x="2208138" y="2114596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0459FDF-EC84-16D6-5355-EC7AC0E34FEE}"/>
                </a:ext>
              </a:extLst>
            </p:cNvPr>
            <p:cNvSpPr txBox="1"/>
            <p:nvPr/>
          </p:nvSpPr>
          <p:spPr>
            <a:xfrm>
              <a:off x="1925106" y="2759550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600" dirty="0">
                  <a:latin typeface="+mj-ea"/>
                  <a:ea typeface="+mj-ea"/>
                </a:rPr>
                <a:t>新用户留存率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9CB7ADF-87DA-066B-B146-3D0D4C157A54}"/>
                </a:ext>
              </a:extLst>
            </p:cNvPr>
            <p:cNvSpPr txBox="1"/>
            <p:nvPr/>
          </p:nvSpPr>
          <p:spPr>
            <a:xfrm>
              <a:off x="2214731" y="4406796"/>
              <a:ext cx="692497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600" dirty="0"/>
                <a:t>新用户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A71E205-0589-2709-0EF5-193FA99DE226}"/>
                </a:ext>
              </a:extLst>
            </p:cNvPr>
            <p:cNvSpPr txBox="1"/>
            <p:nvPr/>
          </p:nvSpPr>
          <p:spPr>
            <a:xfrm>
              <a:off x="2266827" y="3934745"/>
              <a:ext cx="588303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latin typeface="+mj-ea"/>
                  <a:ea typeface="+mj-ea"/>
                </a:rPr>
                <a:t>35</a:t>
              </a:r>
              <a:r>
                <a:rPr lang="en-US" altLang="zh-CN" sz="1600" dirty="0">
                  <a:latin typeface="+mj-ea"/>
                  <a:ea typeface="+mj-ea"/>
                </a:rPr>
                <a:t>%</a:t>
              </a:r>
              <a:endParaRPr lang="zh-CN" altLang="en-US" sz="1600" dirty="0">
                <a:latin typeface="+mj-ea"/>
                <a:ea typeface="+mj-ea"/>
              </a:endParaRP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EA0DC9EF-5815-2FA8-D3CC-4E447C1AE15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360658" y="2218586"/>
              <a:ext cx="360003" cy="354680"/>
              <a:chOff x="6543855" y="2209719"/>
              <a:chExt cx="632704" cy="623347"/>
            </a:xfrm>
          </p:grpSpPr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CEF83C56-AD82-BDA3-11EA-39938FFB1ED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45426" y="2209719"/>
                <a:ext cx="304827" cy="304842"/>
              </a:xfrm>
              <a:custGeom>
                <a:avLst/>
                <a:gdLst>
                  <a:gd name="connsiteX0" fmla="*/ 152413 w 304827"/>
                  <a:gd name="connsiteY0" fmla="*/ 0 h 304843"/>
                  <a:gd name="connsiteX1" fmla="*/ 260200 w 304827"/>
                  <a:gd name="connsiteY1" fmla="*/ 44690 h 304843"/>
                  <a:gd name="connsiteX2" fmla="*/ 304827 w 304827"/>
                  <a:gd name="connsiteY2" fmla="*/ 152421 h 304843"/>
                  <a:gd name="connsiteX3" fmla="*/ 260200 w 304827"/>
                  <a:gd name="connsiteY3" fmla="*/ 260214 h 304843"/>
                  <a:gd name="connsiteX4" fmla="*/ 152413 w 304827"/>
                  <a:gd name="connsiteY4" fmla="*/ 304843 h 304843"/>
                  <a:gd name="connsiteX5" fmla="*/ 44687 w 304827"/>
                  <a:gd name="connsiteY5" fmla="*/ 260214 h 304843"/>
                  <a:gd name="connsiteX6" fmla="*/ 0 w 304827"/>
                  <a:gd name="connsiteY6" fmla="*/ 152421 h 304843"/>
                  <a:gd name="connsiteX7" fmla="*/ 44687 w 304827"/>
                  <a:gd name="connsiteY7" fmla="*/ 44690 h 304843"/>
                  <a:gd name="connsiteX8" fmla="*/ 152413 w 304827"/>
                  <a:gd name="connsiteY8" fmla="*/ 0 h 304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4827" h="304843">
                    <a:moveTo>
                      <a:pt x="152413" y="0"/>
                    </a:moveTo>
                    <a:cubicBezTo>
                      <a:pt x="194479" y="0"/>
                      <a:pt x="230388" y="14876"/>
                      <a:pt x="260200" y="44690"/>
                    </a:cubicBezTo>
                    <a:cubicBezTo>
                      <a:pt x="289951" y="74443"/>
                      <a:pt x="304827" y="110353"/>
                      <a:pt x="304827" y="152421"/>
                    </a:cubicBezTo>
                    <a:cubicBezTo>
                      <a:pt x="304827" y="194490"/>
                      <a:pt x="289951" y="230400"/>
                      <a:pt x="260200" y="260214"/>
                    </a:cubicBezTo>
                    <a:cubicBezTo>
                      <a:pt x="230388" y="289966"/>
                      <a:pt x="194479" y="304843"/>
                      <a:pt x="152413" y="304843"/>
                    </a:cubicBezTo>
                    <a:cubicBezTo>
                      <a:pt x="110347" y="304843"/>
                      <a:pt x="74438" y="289966"/>
                      <a:pt x="44687" y="260214"/>
                    </a:cubicBezTo>
                    <a:cubicBezTo>
                      <a:pt x="14875" y="230400"/>
                      <a:pt x="0" y="194490"/>
                      <a:pt x="0" y="152421"/>
                    </a:cubicBezTo>
                    <a:cubicBezTo>
                      <a:pt x="0" y="110353"/>
                      <a:pt x="14875" y="74443"/>
                      <a:pt x="44687" y="44690"/>
                    </a:cubicBezTo>
                    <a:cubicBezTo>
                      <a:pt x="74438" y="14876"/>
                      <a:pt x="110347" y="0"/>
                      <a:pt x="15241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3E022156-6485-353F-C00B-4C5BCC5F34C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43855" y="2489197"/>
                <a:ext cx="496582" cy="330205"/>
              </a:xfrm>
              <a:custGeom>
                <a:avLst/>
                <a:gdLst>
                  <a:gd name="connsiteX0" fmla="*/ 129857 w 496582"/>
                  <a:gd name="connsiteY0" fmla="*/ 0 h 330205"/>
                  <a:gd name="connsiteX1" fmla="*/ 254043 w 496582"/>
                  <a:gd name="connsiteY1" fmla="*/ 50787 h 330205"/>
                  <a:gd name="connsiteX2" fmla="*/ 378291 w 496582"/>
                  <a:gd name="connsiteY2" fmla="*/ 0 h 330205"/>
                  <a:gd name="connsiteX3" fmla="*/ 431696 w 496582"/>
                  <a:gd name="connsiteY3" fmla="*/ 13718 h 330205"/>
                  <a:gd name="connsiteX4" fmla="*/ 469068 w 496582"/>
                  <a:gd name="connsiteY4" fmla="*/ 48957 h 330205"/>
                  <a:gd name="connsiteX5" fmla="*/ 492296 w 496582"/>
                  <a:gd name="connsiteY5" fmla="*/ 100964 h 330205"/>
                  <a:gd name="connsiteX6" fmla="*/ 496582 w 496582"/>
                  <a:gd name="connsiteY6" fmla="*/ 121663 h 330205"/>
                  <a:gd name="connsiteX7" fmla="*/ 448053 w 496582"/>
                  <a:gd name="connsiteY7" fmla="*/ 170119 h 330205"/>
                  <a:gd name="connsiteX8" fmla="*/ 416882 w 496582"/>
                  <a:gd name="connsiteY8" fmla="*/ 215912 h 330205"/>
                  <a:gd name="connsiteX9" fmla="*/ 405287 w 496582"/>
                  <a:gd name="connsiteY9" fmla="*/ 267891 h 330205"/>
                  <a:gd name="connsiteX10" fmla="*/ 413983 w 496582"/>
                  <a:gd name="connsiteY10" fmla="*/ 320227 h 330205"/>
                  <a:gd name="connsiteX11" fmla="*/ 420453 w 496582"/>
                  <a:gd name="connsiteY11" fmla="*/ 330205 h 330205"/>
                  <a:gd name="connsiteX12" fmla="*/ 84498 w 496582"/>
                  <a:gd name="connsiteY12" fmla="*/ 330205 h 330205"/>
                  <a:gd name="connsiteX13" fmla="*/ 24752 w 496582"/>
                  <a:gd name="connsiteY13" fmla="*/ 299294 h 330205"/>
                  <a:gd name="connsiteX14" fmla="*/ 0 w 496582"/>
                  <a:gd name="connsiteY14" fmla="*/ 225034 h 330205"/>
                  <a:gd name="connsiteX15" fmla="*/ 3353 w 496582"/>
                  <a:gd name="connsiteY15" fmla="*/ 161322 h 330205"/>
                  <a:gd name="connsiteX16" fmla="*/ 15851 w 496582"/>
                  <a:gd name="connsiteY16" fmla="*/ 100964 h 330205"/>
                  <a:gd name="connsiteX17" fmla="*/ 39079 w 496582"/>
                  <a:gd name="connsiteY17" fmla="*/ 48957 h 330205"/>
                  <a:gd name="connsiteX18" fmla="*/ 76451 w 496582"/>
                  <a:gd name="connsiteY18" fmla="*/ 13718 h 330205"/>
                  <a:gd name="connsiteX19" fmla="*/ 129857 w 496582"/>
                  <a:gd name="connsiteY19" fmla="*/ 0 h 33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96582" h="330205">
                    <a:moveTo>
                      <a:pt x="129857" y="0"/>
                    </a:moveTo>
                    <a:cubicBezTo>
                      <a:pt x="164546" y="33898"/>
                      <a:pt x="205881" y="50787"/>
                      <a:pt x="254043" y="50787"/>
                    </a:cubicBezTo>
                    <a:cubicBezTo>
                      <a:pt x="302206" y="50787"/>
                      <a:pt x="343601" y="33898"/>
                      <a:pt x="378291" y="0"/>
                    </a:cubicBezTo>
                    <a:cubicBezTo>
                      <a:pt x="398409" y="0"/>
                      <a:pt x="416150" y="4572"/>
                      <a:pt x="431696" y="13718"/>
                    </a:cubicBezTo>
                    <a:cubicBezTo>
                      <a:pt x="447182" y="22741"/>
                      <a:pt x="459619" y="34569"/>
                      <a:pt x="469068" y="48957"/>
                    </a:cubicBezTo>
                    <a:cubicBezTo>
                      <a:pt x="478396" y="63468"/>
                      <a:pt x="486200" y="80661"/>
                      <a:pt x="492296" y="100964"/>
                    </a:cubicBezTo>
                    <a:lnTo>
                      <a:pt x="496582" y="121663"/>
                    </a:lnTo>
                    <a:lnTo>
                      <a:pt x="448053" y="170119"/>
                    </a:lnTo>
                    <a:cubicBezTo>
                      <a:pt x="434711" y="183441"/>
                      <a:pt x="424228" y="198824"/>
                      <a:pt x="416882" y="215912"/>
                    </a:cubicBezTo>
                    <a:cubicBezTo>
                      <a:pt x="409695" y="232525"/>
                      <a:pt x="405804" y="250010"/>
                      <a:pt x="405287" y="267891"/>
                    </a:cubicBezTo>
                    <a:cubicBezTo>
                      <a:pt x="404732" y="286011"/>
                      <a:pt x="407670" y="303615"/>
                      <a:pt x="413983" y="320227"/>
                    </a:cubicBezTo>
                    <a:lnTo>
                      <a:pt x="420453" y="330205"/>
                    </a:lnTo>
                    <a:lnTo>
                      <a:pt x="84498" y="330205"/>
                    </a:lnTo>
                    <a:cubicBezTo>
                      <a:pt x="61210" y="330205"/>
                      <a:pt x="41274" y="319841"/>
                      <a:pt x="24752" y="299294"/>
                    </a:cubicBezTo>
                    <a:cubicBezTo>
                      <a:pt x="8231" y="278626"/>
                      <a:pt x="0" y="253873"/>
                      <a:pt x="0" y="225034"/>
                    </a:cubicBezTo>
                    <a:cubicBezTo>
                      <a:pt x="0" y="202537"/>
                      <a:pt x="1037" y="181320"/>
                      <a:pt x="3353" y="161322"/>
                    </a:cubicBezTo>
                    <a:cubicBezTo>
                      <a:pt x="5609" y="141386"/>
                      <a:pt x="9755" y="121205"/>
                      <a:pt x="15851" y="100964"/>
                    </a:cubicBezTo>
                    <a:cubicBezTo>
                      <a:pt x="21948" y="80783"/>
                      <a:pt x="29690" y="63407"/>
                      <a:pt x="39079" y="48957"/>
                    </a:cubicBezTo>
                    <a:cubicBezTo>
                      <a:pt x="48468" y="34569"/>
                      <a:pt x="60966" y="22741"/>
                      <a:pt x="76451" y="13718"/>
                    </a:cubicBezTo>
                    <a:cubicBezTo>
                      <a:pt x="91875" y="4633"/>
                      <a:pt x="109738" y="0"/>
                      <a:pt x="12985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4" name="magnetism-attraction_71307">
                <a:extLst>
                  <a:ext uri="{FF2B5EF4-FFF2-40B4-BE49-F238E27FC236}">
                    <a16:creationId xmlns:a16="http://schemas.microsoft.com/office/drawing/2014/main" id="{82A37EC1-AE69-A748-DAC5-443B4CE7D4A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68540" y="2625334"/>
                <a:ext cx="208019" cy="207732"/>
              </a:xfrm>
              <a:custGeom>
                <a:avLst/>
                <a:gdLst>
                  <a:gd name="connsiteX0" fmla="*/ 508700 w 608719"/>
                  <a:gd name="connsiteY0" fmla="*/ 252695 h 607878"/>
                  <a:gd name="connsiteX1" fmla="*/ 524289 w 608719"/>
                  <a:gd name="connsiteY1" fmla="*/ 259176 h 607878"/>
                  <a:gd name="connsiteX2" fmla="*/ 602230 w 608719"/>
                  <a:gd name="connsiteY2" fmla="*/ 337015 h 607878"/>
                  <a:gd name="connsiteX3" fmla="*/ 602230 w 608719"/>
                  <a:gd name="connsiteY3" fmla="*/ 368151 h 607878"/>
                  <a:gd name="connsiteX4" fmla="*/ 559045 w 608719"/>
                  <a:gd name="connsiteY4" fmla="*/ 411354 h 607878"/>
                  <a:gd name="connsiteX5" fmla="*/ 449852 w 608719"/>
                  <a:gd name="connsiteY5" fmla="*/ 302304 h 607878"/>
                  <a:gd name="connsiteX6" fmla="*/ 493112 w 608719"/>
                  <a:gd name="connsiteY6" fmla="*/ 259176 h 607878"/>
                  <a:gd name="connsiteX7" fmla="*/ 508700 w 608719"/>
                  <a:gd name="connsiteY7" fmla="*/ 252695 h 607878"/>
                  <a:gd name="connsiteX8" fmla="*/ 173796 w 608719"/>
                  <a:gd name="connsiteY8" fmla="*/ 73486 h 607878"/>
                  <a:gd name="connsiteX9" fmla="*/ 227957 w 608719"/>
                  <a:gd name="connsiteY9" fmla="*/ 127566 h 607878"/>
                  <a:gd name="connsiteX10" fmla="*/ 282117 w 608719"/>
                  <a:gd name="connsiteY10" fmla="*/ 181645 h 607878"/>
                  <a:gd name="connsiteX11" fmla="*/ 188791 w 608719"/>
                  <a:gd name="connsiteY11" fmla="*/ 274833 h 607878"/>
                  <a:gd name="connsiteX12" fmla="*/ 180958 w 608719"/>
                  <a:gd name="connsiteY12" fmla="*/ 427165 h 607878"/>
                  <a:gd name="connsiteX13" fmla="*/ 333517 w 608719"/>
                  <a:gd name="connsiteY13" fmla="*/ 419344 h 607878"/>
                  <a:gd name="connsiteX14" fmla="*/ 426844 w 608719"/>
                  <a:gd name="connsiteY14" fmla="*/ 326157 h 607878"/>
                  <a:gd name="connsiteX15" fmla="*/ 442435 w 608719"/>
                  <a:gd name="connsiteY15" fmla="*/ 341725 h 607878"/>
                  <a:gd name="connsiteX16" fmla="*/ 481005 w 608719"/>
                  <a:gd name="connsiteY16" fmla="*/ 380236 h 607878"/>
                  <a:gd name="connsiteX17" fmla="*/ 535165 w 608719"/>
                  <a:gd name="connsiteY17" fmla="*/ 434316 h 607878"/>
                  <a:gd name="connsiteX18" fmla="*/ 441839 w 608719"/>
                  <a:gd name="connsiteY18" fmla="*/ 527503 h 607878"/>
                  <a:gd name="connsiteX19" fmla="*/ 355674 w 608719"/>
                  <a:gd name="connsiteY19" fmla="*/ 585978 h 607878"/>
                  <a:gd name="connsiteX20" fmla="*/ 257872 w 608719"/>
                  <a:gd name="connsiteY20" fmla="*/ 607729 h 607878"/>
                  <a:gd name="connsiteX21" fmla="*/ 249889 w 608719"/>
                  <a:gd name="connsiteY21" fmla="*/ 607878 h 607878"/>
                  <a:gd name="connsiteX22" fmla="*/ 159398 w 608719"/>
                  <a:gd name="connsiteY22" fmla="*/ 591416 h 607878"/>
                  <a:gd name="connsiteX23" fmla="*/ 72637 w 608719"/>
                  <a:gd name="connsiteY23" fmla="*/ 535325 h 607878"/>
                  <a:gd name="connsiteX24" fmla="*/ 16462 w 608719"/>
                  <a:gd name="connsiteY24" fmla="*/ 448693 h 607878"/>
                  <a:gd name="connsiteX25" fmla="*/ 124 w 608719"/>
                  <a:gd name="connsiteY25" fmla="*/ 350366 h 607878"/>
                  <a:gd name="connsiteX26" fmla="*/ 21908 w 608719"/>
                  <a:gd name="connsiteY26" fmla="*/ 252709 h 607878"/>
                  <a:gd name="connsiteX27" fmla="*/ 80470 w 608719"/>
                  <a:gd name="connsiteY27" fmla="*/ 166673 h 607878"/>
                  <a:gd name="connsiteX28" fmla="*/ 255652 w 608719"/>
                  <a:gd name="connsiteY28" fmla="*/ 0 h 607878"/>
                  <a:gd name="connsiteX29" fmla="*/ 271240 w 608719"/>
                  <a:gd name="connsiteY29" fmla="*/ 6480 h 607878"/>
                  <a:gd name="connsiteX30" fmla="*/ 349182 w 608719"/>
                  <a:gd name="connsiteY30" fmla="*/ 84320 h 607878"/>
                  <a:gd name="connsiteX31" fmla="*/ 349182 w 608719"/>
                  <a:gd name="connsiteY31" fmla="*/ 115456 h 607878"/>
                  <a:gd name="connsiteX32" fmla="*/ 305997 w 608719"/>
                  <a:gd name="connsiteY32" fmla="*/ 158659 h 607878"/>
                  <a:gd name="connsiteX33" fmla="*/ 196804 w 608719"/>
                  <a:gd name="connsiteY33" fmla="*/ 49609 h 607878"/>
                  <a:gd name="connsiteX34" fmla="*/ 240063 w 608719"/>
                  <a:gd name="connsiteY34" fmla="*/ 6480 h 607878"/>
                  <a:gd name="connsiteX35" fmla="*/ 255652 w 608719"/>
                  <a:gd name="connsiteY35" fmla="*/ 0 h 607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08719" h="607878">
                    <a:moveTo>
                      <a:pt x="508700" y="252695"/>
                    </a:moveTo>
                    <a:cubicBezTo>
                      <a:pt x="514350" y="252695"/>
                      <a:pt x="520000" y="254856"/>
                      <a:pt x="524289" y="259176"/>
                    </a:cubicBezTo>
                    <a:lnTo>
                      <a:pt x="602230" y="337015"/>
                    </a:lnTo>
                    <a:cubicBezTo>
                      <a:pt x="610882" y="345582"/>
                      <a:pt x="610882" y="359585"/>
                      <a:pt x="602230" y="368151"/>
                    </a:cubicBezTo>
                    <a:lnTo>
                      <a:pt x="559045" y="411354"/>
                    </a:lnTo>
                    <a:lnTo>
                      <a:pt x="449852" y="302304"/>
                    </a:lnTo>
                    <a:lnTo>
                      <a:pt x="493112" y="259176"/>
                    </a:lnTo>
                    <a:cubicBezTo>
                      <a:pt x="497401" y="254856"/>
                      <a:pt x="503050" y="252695"/>
                      <a:pt x="508700" y="252695"/>
                    </a:cubicBezTo>
                    <a:close/>
                    <a:moveTo>
                      <a:pt x="173796" y="73486"/>
                    </a:moveTo>
                    <a:lnTo>
                      <a:pt x="227957" y="127566"/>
                    </a:lnTo>
                    <a:lnTo>
                      <a:pt x="282117" y="181645"/>
                    </a:lnTo>
                    <a:lnTo>
                      <a:pt x="188791" y="274833"/>
                    </a:lnTo>
                    <a:cubicBezTo>
                      <a:pt x="144552" y="319006"/>
                      <a:pt x="141046" y="387388"/>
                      <a:pt x="180958" y="427165"/>
                    </a:cubicBezTo>
                    <a:cubicBezTo>
                      <a:pt x="220795" y="467017"/>
                      <a:pt x="289279" y="463516"/>
                      <a:pt x="333517" y="419344"/>
                    </a:cubicBezTo>
                    <a:lnTo>
                      <a:pt x="426844" y="326157"/>
                    </a:lnTo>
                    <a:lnTo>
                      <a:pt x="442435" y="341725"/>
                    </a:lnTo>
                    <a:lnTo>
                      <a:pt x="481005" y="380236"/>
                    </a:lnTo>
                    <a:lnTo>
                      <a:pt x="535165" y="434316"/>
                    </a:lnTo>
                    <a:lnTo>
                      <a:pt x="441839" y="527503"/>
                    </a:lnTo>
                    <a:cubicBezTo>
                      <a:pt x="416772" y="552532"/>
                      <a:pt x="387827" y="572197"/>
                      <a:pt x="355674" y="585978"/>
                    </a:cubicBezTo>
                    <a:cubicBezTo>
                      <a:pt x="324416" y="599461"/>
                      <a:pt x="291517" y="606761"/>
                      <a:pt x="257872" y="607729"/>
                    </a:cubicBezTo>
                    <a:cubicBezTo>
                      <a:pt x="255186" y="607804"/>
                      <a:pt x="252575" y="607878"/>
                      <a:pt x="249889" y="607878"/>
                    </a:cubicBezTo>
                    <a:cubicBezTo>
                      <a:pt x="218631" y="607878"/>
                      <a:pt x="188194" y="602366"/>
                      <a:pt x="159398" y="591416"/>
                    </a:cubicBezTo>
                    <a:cubicBezTo>
                      <a:pt x="126573" y="578976"/>
                      <a:pt x="97404" y="560130"/>
                      <a:pt x="72637" y="535325"/>
                    </a:cubicBezTo>
                    <a:cubicBezTo>
                      <a:pt x="47794" y="510594"/>
                      <a:pt x="28920" y="481469"/>
                      <a:pt x="16462" y="448693"/>
                    </a:cubicBezTo>
                    <a:cubicBezTo>
                      <a:pt x="4600" y="417482"/>
                      <a:pt x="-920" y="384408"/>
                      <a:pt x="124" y="350366"/>
                    </a:cubicBezTo>
                    <a:cubicBezTo>
                      <a:pt x="1094" y="316771"/>
                      <a:pt x="8405" y="283921"/>
                      <a:pt x="21908" y="252709"/>
                    </a:cubicBezTo>
                    <a:cubicBezTo>
                      <a:pt x="35709" y="220604"/>
                      <a:pt x="55404" y="191702"/>
                      <a:pt x="80470" y="166673"/>
                    </a:cubicBezTo>
                    <a:close/>
                    <a:moveTo>
                      <a:pt x="255652" y="0"/>
                    </a:moveTo>
                    <a:cubicBezTo>
                      <a:pt x="261302" y="0"/>
                      <a:pt x="266952" y="2160"/>
                      <a:pt x="271240" y="6480"/>
                    </a:cubicBezTo>
                    <a:lnTo>
                      <a:pt x="349182" y="84320"/>
                    </a:lnTo>
                    <a:cubicBezTo>
                      <a:pt x="357834" y="92886"/>
                      <a:pt x="357834" y="106890"/>
                      <a:pt x="349182" y="115456"/>
                    </a:cubicBezTo>
                    <a:lnTo>
                      <a:pt x="305997" y="158659"/>
                    </a:lnTo>
                    <a:lnTo>
                      <a:pt x="196804" y="49609"/>
                    </a:lnTo>
                    <a:lnTo>
                      <a:pt x="240063" y="6480"/>
                    </a:lnTo>
                    <a:cubicBezTo>
                      <a:pt x="244352" y="2160"/>
                      <a:pt x="250002" y="0"/>
                      <a:pt x="255652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47BCC6E7-BB35-A527-BE70-165A77782043}"/>
              </a:ext>
            </a:extLst>
          </p:cNvPr>
          <p:cNvGrpSpPr/>
          <p:nvPr/>
        </p:nvGrpSpPr>
        <p:grpSpPr>
          <a:xfrm>
            <a:off x="6992978" y="1457477"/>
            <a:ext cx="4062825" cy="4474966"/>
            <a:chOff x="6992978" y="1457477"/>
            <a:chExt cx="4062825" cy="4474966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38D08D07-2A70-8C64-8EED-0A48FD5B7FBA}"/>
                </a:ext>
              </a:extLst>
            </p:cNvPr>
            <p:cNvGrpSpPr/>
            <p:nvPr/>
          </p:nvGrpSpPr>
          <p:grpSpPr>
            <a:xfrm>
              <a:off x="6992978" y="1457477"/>
              <a:ext cx="4062825" cy="4474966"/>
              <a:chOff x="6992978" y="1457477"/>
              <a:chExt cx="4062825" cy="4474966"/>
            </a:xfrm>
          </p:grpSpPr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5ED15D7F-6DDE-165A-C784-053284700E02}"/>
                  </a:ext>
                </a:extLst>
              </p:cNvPr>
              <p:cNvSpPr/>
              <p:nvPr/>
            </p:nvSpPr>
            <p:spPr>
              <a:xfrm>
                <a:off x="7113924" y="1590642"/>
                <a:ext cx="3806488" cy="4208636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不完整圆 80">
                <a:extLst>
                  <a:ext uri="{FF2B5EF4-FFF2-40B4-BE49-F238E27FC236}">
                    <a16:creationId xmlns:a16="http://schemas.microsoft.com/office/drawing/2014/main" id="{8F2D6038-83C9-2437-A741-1A4CA32E3DE5}"/>
                  </a:ext>
                </a:extLst>
              </p:cNvPr>
              <p:cNvSpPr/>
              <p:nvPr/>
            </p:nvSpPr>
            <p:spPr>
              <a:xfrm flipH="1">
                <a:off x="10785021" y="1457477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不完整圆 81">
                <a:extLst>
                  <a:ext uri="{FF2B5EF4-FFF2-40B4-BE49-F238E27FC236}">
                    <a16:creationId xmlns:a16="http://schemas.microsoft.com/office/drawing/2014/main" id="{710B008E-00B9-9D2D-C0BF-D77160CEEAF3}"/>
                  </a:ext>
                </a:extLst>
              </p:cNvPr>
              <p:cNvSpPr/>
              <p:nvPr/>
            </p:nvSpPr>
            <p:spPr>
              <a:xfrm flipH="1" flipV="1">
                <a:off x="10785021" y="5661661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不完整圆 82">
                <a:extLst>
                  <a:ext uri="{FF2B5EF4-FFF2-40B4-BE49-F238E27FC236}">
                    <a16:creationId xmlns:a16="http://schemas.microsoft.com/office/drawing/2014/main" id="{5C8B4E63-4DD6-F4BB-8094-3059D17F892C}"/>
                  </a:ext>
                </a:extLst>
              </p:cNvPr>
              <p:cNvSpPr/>
              <p:nvPr/>
            </p:nvSpPr>
            <p:spPr>
              <a:xfrm>
                <a:off x="6992978" y="1457477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不完整圆 83">
                <a:extLst>
                  <a:ext uri="{FF2B5EF4-FFF2-40B4-BE49-F238E27FC236}">
                    <a16:creationId xmlns:a16="http://schemas.microsoft.com/office/drawing/2014/main" id="{A6961040-9C3F-143B-38C5-DB60EEB9F6FF}"/>
                  </a:ext>
                </a:extLst>
              </p:cNvPr>
              <p:cNvSpPr/>
              <p:nvPr/>
            </p:nvSpPr>
            <p:spPr>
              <a:xfrm flipV="1">
                <a:off x="6992978" y="5661661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06606D2-D4BF-F73E-E3E4-ED7B3D406591}"/>
                </a:ext>
              </a:extLst>
            </p:cNvPr>
            <p:cNvSpPr/>
            <p:nvPr/>
          </p:nvSpPr>
          <p:spPr>
            <a:xfrm>
              <a:off x="7466125" y="2093939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B388536-F295-F486-CEC3-55F7E4395823}"/>
                </a:ext>
              </a:extLst>
            </p:cNvPr>
            <p:cNvSpPr/>
            <p:nvPr/>
          </p:nvSpPr>
          <p:spPr>
            <a:xfrm>
              <a:off x="7466125" y="3942994"/>
              <a:ext cx="420626" cy="42062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5000">
                  <a:schemeClr val="accent2">
                    <a:lumMod val="60000"/>
                    <a:lumOff val="40000"/>
                    <a:alpha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D5B5E48-687F-19E4-13A0-7883FAB41B47}"/>
                </a:ext>
              </a:extLst>
            </p:cNvPr>
            <p:cNvSpPr txBox="1"/>
            <p:nvPr/>
          </p:nvSpPr>
          <p:spPr>
            <a:xfrm>
              <a:off x="7676438" y="2155749"/>
              <a:ext cx="2707448" cy="5766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j-ea"/>
                  <a:ea typeface="+mj-ea"/>
                </a:rPr>
                <a:t>新用户留存率为</a:t>
              </a:r>
              <a:r>
                <a:rPr lang="en-US" altLang="zh-CN" sz="1600" dirty="0">
                  <a:latin typeface="+mj-ea"/>
                  <a:ea typeface="+mj-ea"/>
                </a:rPr>
                <a:t>35%</a:t>
              </a:r>
              <a:r>
                <a:rPr lang="zh-CN" altLang="en-US" sz="1600" dirty="0">
                  <a:latin typeface="+mj-ea"/>
                  <a:ea typeface="+mj-ea"/>
                </a:rPr>
                <a:t>，具体问题是：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3F71C8B-6D5B-7F00-2BB5-5F302790E0B5}"/>
                </a:ext>
              </a:extLst>
            </p:cNvPr>
            <p:cNvSpPr txBox="1"/>
            <p:nvPr/>
          </p:nvSpPr>
          <p:spPr>
            <a:xfrm>
              <a:off x="7676438" y="2833066"/>
              <a:ext cx="2707448" cy="8720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342900" indent="-342900" algn="just">
                <a:lnSpc>
                  <a:spcPct val="120000"/>
                </a:lnSpc>
                <a:buAutoNum type="alphaLcPeriod"/>
              </a:pPr>
              <a:r>
                <a:rPr lang="zh-CN" altLang="en-US" sz="1600" dirty="0"/>
                <a:t>请根据实际输入具体原因</a:t>
              </a:r>
              <a:endParaRPr lang="en-US" altLang="zh-CN" sz="1600" dirty="0"/>
            </a:p>
            <a:p>
              <a:pPr marL="342900" indent="-342900" algn="just">
                <a:lnSpc>
                  <a:spcPct val="120000"/>
                </a:lnSpc>
                <a:buAutoNum type="alphaLcPeriod"/>
              </a:pPr>
              <a:r>
                <a:rPr lang="zh-CN" altLang="en-US" sz="1600" dirty="0"/>
                <a:t>请根据实际输入具体原因</a:t>
              </a:r>
              <a:endParaRPr lang="en-US" altLang="zh-CN" sz="1600" dirty="0"/>
            </a:p>
            <a:p>
              <a:pPr marL="342900" indent="-342900" algn="just">
                <a:lnSpc>
                  <a:spcPct val="120000"/>
                </a:lnSpc>
                <a:buAutoNum type="alphaLcPeriod"/>
              </a:pPr>
              <a:r>
                <a:rPr lang="zh-CN" altLang="en-US" sz="1600" dirty="0"/>
                <a:t>请根据实际输入具体原因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9A6E81C-ECD0-BEB8-F13D-8E966E1EDFD9}"/>
                </a:ext>
              </a:extLst>
            </p:cNvPr>
            <p:cNvSpPr txBox="1"/>
            <p:nvPr/>
          </p:nvSpPr>
          <p:spPr>
            <a:xfrm>
              <a:off x="7676438" y="4012724"/>
              <a:ext cx="2707448" cy="2811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j-ea"/>
                  <a:ea typeface="+mj-ea"/>
                </a:rPr>
                <a:t>针对以上原因，相应措施如下：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EE9BD19-8DDE-05C4-3BA2-5B84F8CAF870}"/>
                </a:ext>
              </a:extLst>
            </p:cNvPr>
            <p:cNvSpPr txBox="1"/>
            <p:nvPr/>
          </p:nvSpPr>
          <p:spPr>
            <a:xfrm>
              <a:off x="7676438" y="4395260"/>
              <a:ext cx="2707448" cy="8720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342900" indent="-342900" algn="just">
                <a:lnSpc>
                  <a:spcPct val="120000"/>
                </a:lnSpc>
                <a:buAutoNum type="alphaLcPeriod"/>
              </a:pPr>
              <a:r>
                <a:rPr lang="zh-CN" altLang="en-US" sz="1600" dirty="0"/>
                <a:t>请根据实际输入具体措施</a:t>
              </a:r>
              <a:endParaRPr lang="en-US" altLang="zh-CN" sz="1600" dirty="0"/>
            </a:p>
            <a:p>
              <a:pPr marL="342900" indent="-342900" algn="just">
                <a:lnSpc>
                  <a:spcPct val="120000"/>
                </a:lnSpc>
                <a:buAutoNum type="alphaLcPeriod"/>
              </a:pPr>
              <a:r>
                <a:rPr lang="zh-CN" altLang="en-US" sz="1600" dirty="0"/>
                <a:t>请根据实际输入具体措施</a:t>
              </a:r>
              <a:endParaRPr lang="en-US" altLang="zh-CN" sz="1600" dirty="0"/>
            </a:p>
            <a:p>
              <a:pPr marL="342900" indent="-342900" algn="just">
                <a:lnSpc>
                  <a:spcPct val="120000"/>
                </a:lnSpc>
                <a:buAutoNum type="alphaLcPeriod"/>
              </a:pPr>
              <a:r>
                <a:rPr lang="zh-CN" altLang="en-US" sz="1600" dirty="0"/>
                <a:t>请根据实际输入具体措施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9748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1E4CE38-9574-0247-ABD8-72C347D074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2-3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7FE77CD-63C9-F6F2-5EEC-DE80CCD1D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用户画像分析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3EE34C-445C-6F9E-3283-76EE5FDCFB9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75210C3-5EFC-4129-B928-CA219DE45427}" type="datetime1">
              <a:rPr lang="zh-CN" altLang="en-US" smtClean="0"/>
              <a:t>2023/7/27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0745B7-95CA-2FF0-8F88-202CED6F071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73100" y="6381234"/>
            <a:ext cx="2291080" cy="184666"/>
          </a:xfrm>
        </p:spPr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用户行为分析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8C2C6D-16CC-0C0F-48E1-CD3D33F6F52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EBDD5DE-4ED2-4A76-97B9-D847280C2E27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B2261B0-9004-31C0-06A8-EEAD5C23521F}"/>
              </a:ext>
            </a:extLst>
          </p:cNvPr>
          <p:cNvGrpSpPr/>
          <p:nvPr/>
        </p:nvGrpSpPr>
        <p:grpSpPr>
          <a:xfrm>
            <a:off x="1145246" y="1467484"/>
            <a:ext cx="3842436" cy="4474966"/>
            <a:chOff x="1145246" y="1467484"/>
            <a:chExt cx="3842436" cy="4474966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3800F84C-46E9-D47A-D7C8-CBEB4CC1175A}"/>
                </a:ext>
              </a:extLst>
            </p:cNvPr>
            <p:cNvGrpSpPr/>
            <p:nvPr/>
          </p:nvGrpSpPr>
          <p:grpSpPr>
            <a:xfrm>
              <a:off x="1627914" y="3558999"/>
              <a:ext cx="2874989" cy="1909165"/>
              <a:chOff x="1584241" y="3718427"/>
              <a:chExt cx="2874989" cy="1909165"/>
            </a:xfrm>
          </p:grpSpPr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E52799B7-768F-9B98-ABAE-1814E56703A9}"/>
                  </a:ext>
                </a:extLst>
              </p:cNvPr>
              <p:cNvSpPr txBox="1"/>
              <p:nvPr/>
            </p:nvSpPr>
            <p:spPr>
              <a:xfrm>
                <a:off x="1584241" y="3718427"/>
                <a:ext cx="1025922" cy="35144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dirty="0">
                    <a:latin typeface="+mj-ea"/>
                    <a:ea typeface="+mj-ea"/>
                  </a:rPr>
                  <a:t>用户痛点</a:t>
                </a:r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F9413843-0198-2BC5-7A1B-1619B20BF47F}"/>
                  </a:ext>
                </a:extLst>
              </p:cNvPr>
              <p:cNvSpPr txBox="1"/>
              <p:nvPr/>
            </p:nvSpPr>
            <p:spPr>
              <a:xfrm>
                <a:off x="1584241" y="4164563"/>
                <a:ext cx="2874989" cy="146302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/>
                  <a:t>请输入您的文本内容，请输入您的文本内容，请输入您的文本内容，请输入您的文本内容，请输入您的文本内容，请输入您的文本内容，请输入您的文本内容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AA9FEE2-2732-5F4D-D488-F8752F70149A}"/>
                </a:ext>
              </a:extLst>
            </p:cNvPr>
            <p:cNvGrpSpPr/>
            <p:nvPr/>
          </p:nvGrpSpPr>
          <p:grpSpPr>
            <a:xfrm>
              <a:off x="1958224" y="2212069"/>
              <a:ext cx="664312" cy="693752"/>
              <a:chOff x="1958224" y="2212069"/>
              <a:chExt cx="664312" cy="693752"/>
            </a:xfrm>
          </p:grpSpPr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564F40DE-91A1-E813-F34D-5DCFC045383B}"/>
                  </a:ext>
                </a:extLst>
              </p:cNvPr>
              <p:cNvSpPr/>
              <p:nvPr/>
            </p:nvSpPr>
            <p:spPr>
              <a:xfrm>
                <a:off x="1958224" y="2212069"/>
                <a:ext cx="524690" cy="52469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  <a:gs pos="25000">
                    <a:schemeClr val="accent2">
                      <a:lumMod val="60000"/>
                      <a:lumOff val="40000"/>
                      <a:alpha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00000"/>
                  </a:lnSpc>
                </a:pPr>
                <a:endParaRPr lang="zh-CN" altLang="en-US"/>
              </a:p>
            </p:txBody>
          </p:sp>
          <p:sp>
            <p:nvSpPr>
              <p:cNvPr id="87" name="iconfont-11253-5330692">
                <a:extLst>
                  <a:ext uri="{FF2B5EF4-FFF2-40B4-BE49-F238E27FC236}">
                    <a16:creationId xmlns:a16="http://schemas.microsoft.com/office/drawing/2014/main" id="{10328627-BA41-926C-38E6-12D6564480D1}"/>
                  </a:ext>
                </a:extLst>
              </p:cNvPr>
              <p:cNvSpPr/>
              <p:nvPr/>
            </p:nvSpPr>
            <p:spPr>
              <a:xfrm>
                <a:off x="2126126" y="2310005"/>
                <a:ext cx="496410" cy="595816"/>
              </a:xfrm>
              <a:custGeom>
                <a:avLst/>
                <a:gdLst>
                  <a:gd name="T0" fmla="*/ 8332 w 8332"/>
                  <a:gd name="T1" fmla="*/ 8275 h 10000"/>
                  <a:gd name="T2" fmla="*/ 7926 w 8332"/>
                  <a:gd name="T3" fmla="*/ 9493 h 10000"/>
                  <a:gd name="T4" fmla="*/ 6946 w 8332"/>
                  <a:gd name="T5" fmla="*/ 10000 h 10000"/>
                  <a:gd name="T6" fmla="*/ 1386 w 8332"/>
                  <a:gd name="T7" fmla="*/ 10000 h 10000"/>
                  <a:gd name="T8" fmla="*/ 406 w 8332"/>
                  <a:gd name="T9" fmla="*/ 9493 h 10000"/>
                  <a:gd name="T10" fmla="*/ 0 w 8332"/>
                  <a:gd name="T11" fmla="*/ 8275 h 10000"/>
                  <a:gd name="T12" fmla="*/ 55 w 8332"/>
                  <a:gd name="T13" fmla="*/ 7230 h 10000"/>
                  <a:gd name="T14" fmla="*/ 260 w 8332"/>
                  <a:gd name="T15" fmla="*/ 6240 h 10000"/>
                  <a:gd name="T16" fmla="*/ 641 w 8332"/>
                  <a:gd name="T17" fmla="*/ 5387 h 10000"/>
                  <a:gd name="T18" fmla="*/ 1254 w 8332"/>
                  <a:gd name="T19" fmla="*/ 4809 h 10000"/>
                  <a:gd name="T20" fmla="*/ 2130 w 8332"/>
                  <a:gd name="T21" fmla="*/ 4584 h 10000"/>
                  <a:gd name="T22" fmla="*/ 4167 w 8332"/>
                  <a:gd name="T23" fmla="*/ 5417 h 10000"/>
                  <a:gd name="T24" fmla="*/ 6205 w 8332"/>
                  <a:gd name="T25" fmla="*/ 4584 h 10000"/>
                  <a:gd name="T26" fmla="*/ 7081 w 8332"/>
                  <a:gd name="T27" fmla="*/ 4809 h 10000"/>
                  <a:gd name="T28" fmla="*/ 7694 w 8332"/>
                  <a:gd name="T29" fmla="*/ 5387 h 10000"/>
                  <a:gd name="T30" fmla="*/ 8075 w 8332"/>
                  <a:gd name="T31" fmla="*/ 6240 h 10000"/>
                  <a:gd name="T32" fmla="*/ 8280 w 8332"/>
                  <a:gd name="T33" fmla="*/ 7230 h 10000"/>
                  <a:gd name="T34" fmla="*/ 8332 w 8332"/>
                  <a:gd name="T35" fmla="*/ 8275 h 10000"/>
                  <a:gd name="T36" fmla="*/ 5934 w 8332"/>
                  <a:gd name="T37" fmla="*/ 733 h 10000"/>
                  <a:gd name="T38" fmla="*/ 6666 w 8332"/>
                  <a:gd name="T39" fmla="*/ 2500 h 10000"/>
                  <a:gd name="T40" fmla="*/ 5934 w 8332"/>
                  <a:gd name="T41" fmla="*/ 4268 h 10000"/>
                  <a:gd name="T42" fmla="*/ 4166 w 8332"/>
                  <a:gd name="T43" fmla="*/ 5000 h 10000"/>
                  <a:gd name="T44" fmla="*/ 2399 w 8332"/>
                  <a:gd name="T45" fmla="*/ 4268 h 10000"/>
                  <a:gd name="T46" fmla="*/ 1666 w 8332"/>
                  <a:gd name="T47" fmla="*/ 2500 h 10000"/>
                  <a:gd name="T48" fmla="*/ 2399 w 8332"/>
                  <a:gd name="T49" fmla="*/ 733 h 10000"/>
                  <a:gd name="T50" fmla="*/ 4166 w 8332"/>
                  <a:gd name="T51" fmla="*/ 0 h 10000"/>
                  <a:gd name="T52" fmla="*/ 5934 w 8332"/>
                  <a:gd name="T53" fmla="*/ 733 h 1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332" h="10000">
                    <a:moveTo>
                      <a:pt x="8332" y="8275"/>
                    </a:moveTo>
                    <a:cubicBezTo>
                      <a:pt x="8332" y="8749"/>
                      <a:pt x="8197" y="9154"/>
                      <a:pt x="7926" y="9493"/>
                    </a:cubicBezTo>
                    <a:cubicBezTo>
                      <a:pt x="7655" y="9831"/>
                      <a:pt x="7327" y="10000"/>
                      <a:pt x="6946" y="10000"/>
                    </a:cubicBezTo>
                    <a:lnTo>
                      <a:pt x="1386" y="10000"/>
                    </a:lnTo>
                    <a:cubicBezTo>
                      <a:pt x="1004" y="10000"/>
                      <a:pt x="677" y="9830"/>
                      <a:pt x="406" y="9493"/>
                    </a:cubicBezTo>
                    <a:cubicBezTo>
                      <a:pt x="135" y="9154"/>
                      <a:pt x="0" y="8748"/>
                      <a:pt x="0" y="8275"/>
                    </a:cubicBezTo>
                    <a:cubicBezTo>
                      <a:pt x="0" y="7906"/>
                      <a:pt x="17" y="7558"/>
                      <a:pt x="55" y="7230"/>
                    </a:cubicBezTo>
                    <a:cubicBezTo>
                      <a:pt x="92" y="6903"/>
                      <a:pt x="160" y="6572"/>
                      <a:pt x="260" y="6240"/>
                    </a:cubicBezTo>
                    <a:cubicBezTo>
                      <a:pt x="360" y="5909"/>
                      <a:pt x="487" y="5624"/>
                      <a:pt x="641" y="5387"/>
                    </a:cubicBezTo>
                    <a:cubicBezTo>
                      <a:pt x="795" y="5151"/>
                      <a:pt x="1000" y="4957"/>
                      <a:pt x="1254" y="4809"/>
                    </a:cubicBezTo>
                    <a:cubicBezTo>
                      <a:pt x="1507" y="4660"/>
                      <a:pt x="1800" y="4584"/>
                      <a:pt x="2130" y="4584"/>
                    </a:cubicBezTo>
                    <a:cubicBezTo>
                      <a:pt x="2699" y="5140"/>
                      <a:pt x="3377" y="5417"/>
                      <a:pt x="4167" y="5417"/>
                    </a:cubicBezTo>
                    <a:cubicBezTo>
                      <a:pt x="4957" y="5417"/>
                      <a:pt x="5636" y="5140"/>
                      <a:pt x="6205" y="4584"/>
                    </a:cubicBezTo>
                    <a:cubicBezTo>
                      <a:pt x="6535" y="4584"/>
                      <a:pt x="6826" y="4659"/>
                      <a:pt x="7081" y="4809"/>
                    </a:cubicBezTo>
                    <a:cubicBezTo>
                      <a:pt x="7335" y="4957"/>
                      <a:pt x="7539" y="5151"/>
                      <a:pt x="7694" y="5387"/>
                    </a:cubicBezTo>
                    <a:cubicBezTo>
                      <a:pt x="7847" y="5625"/>
                      <a:pt x="7975" y="5907"/>
                      <a:pt x="8075" y="6240"/>
                    </a:cubicBezTo>
                    <a:cubicBezTo>
                      <a:pt x="8175" y="6571"/>
                      <a:pt x="8244" y="6901"/>
                      <a:pt x="8280" y="7230"/>
                    </a:cubicBezTo>
                    <a:cubicBezTo>
                      <a:pt x="8315" y="7558"/>
                      <a:pt x="8332" y="7906"/>
                      <a:pt x="8332" y="8275"/>
                    </a:cubicBezTo>
                    <a:close/>
                    <a:moveTo>
                      <a:pt x="5934" y="733"/>
                    </a:moveTo>
                    <a:cubicBezTo>
                      <a:pt x="6422" y="1221"/>
                      <a:pt x="6666" y="1810"/>
                      <a:pt x="6666" y="2500"/>
                    </a:cubicBezTo>
                    <a:cubicBezTo>
                      <a:pt x="6666" y="3190"/>
                      <a:pt x="6422" y="3779"/>
                      <a:pt x="5934" y="4268"/>
                    </a:cubicBezTo>
                    <a:cubicBezTo>
                      <a:pt x="5445" y="4756"/>
                      <a:pt x="4856" y="5000"/>
                      <a:pt x="4166" y="5000"/>
                    </a:cubicBezTo>
                    <a:cubicBezTo>
                      <a:pt x="3476" y="5000"/>
                      <a:pt x="2887" y="4756"/>
                      <a:pt x="2399" y="4268"/>
                    </a:cubicBezTo>
                    <a:cubicBezTo>
                      <a:pt x="1910" y="3779"/>
                      <a:pt x="1666" y="3190"/>
                      <a:pt x="1666" y="2500"/>
                    </a:cubicBezTo>
                    <a:cubicBezTo>
                      <a:pt x="1666" y="1810"/>
                      <a:pt x="1910" y="1221"/>
                      <a:pt x="2399" y="733"/>
                    </a:cubicBezTo>
                    <a:cubicBezTo>
                      <a:pt x="2887" y="244"/>
                      <a:pt x="3476" y="0"/>
                      <a:pt x="4166" y="0"/>
                    </a:cubicBezTo>
                    <a:cubicBezTo>
                      <a:pt x="4856" y="0"/>
                      <a:pt x="5445" y="244"/>
                      <a:pt x="5934" y="73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12CA827-397B-F39A-AFD6-4BFA491DEFBA}"/>
                </a:ext>
              </a:extLst>
            </p:cNvPr>
            <p:cNvGrpSpPr/>
            <p:nvPr/>
          </p:nvGrpSpPr>
          <p:grpSpPr>
            <a:xfrm>
              <a:off x="2861835" y="2020194"/>
              <a:ext cx="1187026" cy="323358"/>
              <a:chOff x="2861835" y="2020194"/>
              <a:chExt cx="1187026" cy="323358"/>
            </a:xfrm>
          </p:grpSpPr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743BB3DE-510B-0717-7D1D-984A841EDA59}"/>
                  </a:ext>
                </a:extLst>
              </p:cNvPr>
              <p:cNvSpPr txBox="1"/>
              <p:nvPr/>
            </p:nvSpPr>
            <p:spPr>
              <a:xfrm>
                <a:off x="3638492" y="2020194"/>
                <a:ext cx="410369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1600" dirty="0"/>
                  <a:t>男性</a:t>
                </a: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15B3C1DE-266D-9D0E-489E-FF7110AEE754}"/>
                  </a:ext>
                </a:extLst>
              </p:cNvPr>
              <p:cNvSpPr/>
              <p:nvPr/>
            </p:nvSpPr>
            <p:spPr>
              <a:xfrm>
                <a:off x="2861835" y="2102921"/>
                <a:ext cx="625642" cy="240631"/>
              </a:xfrm>
              <a:custGeom>
                <a:avLst/>
                <a:gdLst>
                  <a:gd name="connsiteX0" fmla="*/ 0 w 625642"/>
                  <a:gd name="connsiteY0" fmla="*/ 240631 h 240631"/>
                  <a:gd name="connsiteX1" fmla="*/ 240631 w 625642"/>
                  <a:gd name="connsiteY1" fmla="*/ 0 h 240631"/>
                  <a:gd name="connsiteX2" fmla="*/ 625642 w 625642"/>
                  <a:gd name="connsiteY2" fmla="*/ 0 h 24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25642" h="240631">
                    <a:moveTo>
                      <a:pt x="0" y="240631"/>
                    </a:moveTo>
                    <a:lnTo>
                      <a:pt x="240631" y="0"/>
                    </a:lnTo>
                    <a:lnTo>
                      <a:pt x="625642" y="0"/>
                    </a:lnTo>
                  </a:path>
                </a:pathLst>
              </a:custGeom>
              <a:noFill/>
              <a:ln w="3175">
                <a:solidFill>
                  <a:schemeClr val="tx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C10F973-8A14-1510-9646-055DE7BCB5AC}"/>
                </a:ext>
              </a:extLst>
            </p:cNvPr>
            <p:cNvGrpSpPr/>
            <p:nvPr/>
          </p:nvGrpSpPr>
          <p:grpSpPr>
            <a:xfrm>
              <a:off x="2861835" y="2905821"/>
              <a:ext cx="1597395" cy="399875"/>
              <a:chOff x="2861835" y="2905821"/>
              <a:chExt cx="1597395" cy="399875"/>
            </a:xfrm>
          </p:grpSpPr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72EF36F2-1358-3A43-2AB6-311CBF6452DA}"/>
                  </a:ext>
                </a:extLst>
              </p:cNvPr>
              <p:cNvSpPr txBox="1"/>
              <p:nvPr/>
            </p:nvSpPr>
            <p:spPr>
              <a:xfrm>
                <a:off x="3638492" y="3059475"/>
                <a:ext cx="820738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1600" dirty="0"/>
                  <a:t>一线城市</a:t>
                </a: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CFE42899-5623-DF46-4B46-0310E98002C0}"/>
                  </a:ext>
                </a:extLst>
              </p:cNvPr>
              <p:cNvSpPr/>
              <p:nvPr/>
            </p:nvSpPr>
            <p:spPr>
              <a:xfrm flipV="1">
                <a:off x="2861835" y="2905821"/>
                <a:ext cx="625642" cy="240631"/>
              </a:xfrm>
              <a:custGeom>
                <a:avLst/>
                <a:gdLst>
                  <a:gd name="connsiteX0" fmla="*/ 0 w 625642"/>
                  <a:gd name="connsiteY0" fmla="*/ 240631 h 240631"/>
                  <a:gd name="connsiteX1" fmla="*/ 240631 w 625642"/>
                  <a:gd name="connsiteY1" fmla="*/ 0 h 240631"/>
                  <a:gd name="connsiteX2" fmla="*/ 625642 w 625642"/>
                  <a:gd name="connsiteY2" fmla="*/ 0 h 24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25642" h="240631">
                    <a:moveTo>
                      <a:pt x="0" y="240631"/>
                    </a:moveTo>
                    <a:lnTo>
                      <a:pt x="240631" y="0"/>
                    </a:lnTo>
                    <a:lnTo>
                      <a:pt x="625642" y="0"/>
                    </a:lnTo>
                  </a:path>
                </a:pathLst>
              </a:custGeom>
              <a:noFill/>
              <a:ln w="3175">
                <a:solidFill>
                  <a:schemeClr val="tx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1B0E05A-C47B-ED36-95D9-C87A7C823CF4}"/>
                </a:ext>
              </a:extLst>
            </p:cNvPr>
            <p:cNvGrpSpPr/>
            <p:nvPr/>
          </p:nvGrpSpPr>
          <p:grpSpPr>
            <a:xfrm>
              <a:off x="2861835" y="2520621"/>
              <a:ext cx="1575754" cy="246221"/>
              <a:chOff x="2861835" y="2520621"/>
              <a:chExt cx="1575754" cy="246221"/>
            </a:xfrm>
          </p:grpSpPr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468DB52B-1C81-FF73-6247-EF74C2E02BC1}"/>
                  </a:ext>
                </a:extLst>
              </p:cNvPr>
              <p:cNvSpPr txBox="1"/>
              <p:nvPr/>
            </p:nvSpPr>
            <p:spPr>
              <a:xfrm>
                <a:off x="3660132" y="2520621"/>
                <a:ext cx="777457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600" dirty="0"/>
                  <a:t>20-40</a:t>
                </a:r>
                <a:r>
                  <a:rPr lang="zh-CN" altLang="en-US" sz="1600" dirty="0"/>
                  <a:t>岁</a:t>
                </a:r>
              </a:p>
            </p:txBody>
          </p: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7F8C8C83-EAAB-3C19-9911-BC32A32065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61835" y="2624687"/>
                <a:ext cx="625642" cy="0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8C88BA01-1892-904E-F3BF-80DD325D5E92}"/>
                </a:ext>
              </a:extLst>
            </p:cNvPr>
            <p:cNvGrpSpPr/>
            <p:nvPr/>
          </p:nvGrpSpPr>
          <p:grpSpPr>
            <a:xfrm>
              <a:off x="1145246" y="1467484"/>
              <a:ext cx="3842436" cy="4474966"/>
              <a:chOff x="7213367" y="1457477"/>
              <a:chExt cx="3842436" cy="4474966"/>
            </a:xfrm>
          </p:grpSpPr>
          <p:sp>
            <p:nvSpPr>
              <p:cNvPr id="116" name="矩形 115">
                <a:extLst>
                  <a:ext uri="{FF2B5EF4-FFF2-40B4-BE49-F238E27FC236}">
                    <a16:creationId xmlns:a16="http://schemas.microsoft.com/office/drawing/2014/main" id="{E9989E09-CF84-B289-D198-B61CA28592C2}"/>
                  </a:ext>
                </a:extLst>
              </p:cNvPr>
              <p:cNvSpPr/>
              <p:nvPr/>
            </p:nvSpPr>
            <p:spPr>
              <a:xfrm>
                <a:off x="7346648" y="1590642"/>
                <a:ext cx="3573764" cy="4208636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不完整圆 116">
                <a:extLst>
                  <a:ext uri="{FF2B5EF4-FFF2-40B4-BE49-F238E27FC236}">
                    <a16:creationId xmlns:a16="http://schemas.microsoft.com/office/drawing/2014/main" id="{0449E196-691E-6883-8BAF-C806B4DC0A58}"/>
                  </a:ext>
                </a:extLst>
              </p:cNvPr>
              <p:cNvSpPr/>
              <p:nvPr/>
            </p:nvSpPr>
            <p:spPr>
              <a:xfrm flipH="1">
                <a:off x="10785021" y="1457477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不完整圆 117">
                <a:extLst>
                  <a:ext uri="{FF2B5EF4-FFF2-40B4-BE49-F238E27FC236}">
                    <a16:creationId xmlns:a16="http://schemas.microsoft.com/office/drawing/2014/main" id="{E774DF33-812A-E5DD-2E45-06E8A8010B16}"/>
                  </a:ext>
                </a:extLst>
              </p:cNvPr>
              <p:cNvSpPr/>
              <p:nvPr/>
            </p:nvSpPr>
            <p:spPr>
              <a:xfrm flipH="1" flipV="1">
                <a:off x="10785021" y="5661661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不完整圆 118">
                <a:extLst>
                  <a:ext uri="{FF2B5EF4-FFF2-40B4-BE49-F238E27FC236}">
                    <a16:creationId xmlns:a16="http://schemas.microsoft.com/office/drawing/2014/main" id="{D0650047-175C-D3F5-043A-586910013232}"/>
                  </a:ext>
                </a:extLst>
              </p:cNvPr>
              <p:cNvSpPr/>
              <p:nvPr/>
            </p:nvSpPr>
            <p:spPr>
              <a:xfrm>
                <a:off x="7213367" y="1457477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不完整圆 119">
                <a:extLst>
                  <a:ext uri="{FF2B5EF4-FFF2-40B4-BE49-F238E27FC236}">
                    <a16:creationId xmlns:a16="http://schemas.microsoft.com/office/drawing/2014/main" id="{43FC607B-BDA6-5741-D593-BA6743BE0CEB}"/>
                  </a:ext>
                </a:extLst>
              </p:cNvPr>
              <p:cNvSpPr/>
              <p:nvPr/>
            </p:nvSpPr>
            <p:spPr>
              <a:xfrm flipV="1">
                <a:off x="7213367" y="5661661"/>
                <a:ext cx="270782" cy="270782"/>
              </a:xfrm>
              <a:prstGeom prst="pie">
                <a:avLst>
                  <a:gd name="adj1" fmla="val 0"/>
                  <a:gd name="adj2" fmla="val 5359976"/>
                </a:avLst>
              </a:prstGeom>
              <a:solidFill>
                <a:schemeClr val="tx1"/>
              </a:solidFill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1A5B87A-E81E-276A-C715-026719696DF7}"/>
              </a:ext>
            </a:extLst>
          </p:cNvPr>
          <p:cNvGrpSpPr/>
          <p:nvPr/>
        </p:nvGrpSpPr>
        <p:grpSpPr>
          <a:xfrm>
            <a:off x="5146022" y="1587500"/>
            <a:ext cx="2205377" cy="2209123"/>
            <a:chOff x="5146022" y="1587500"/>
            <a:chExt cx="2205377" cy="2209123"/>
          </a:xfrm>
        </p:grpSpPr>
        <p:graphicFrame>
          <p:nvGraphicFramePr>
            <p:cNvPr id="121" name="图表 120">
              <a:extLst>
                <a:ext uri="{FF2B5EF4-FFF2-40B4-BE49-F238E27FC236}">
                  <a16:creationId xmlns:a16="http://schemas.microsoft.com/office/drawing/2014/main" id="{ABCFA20A-6AFD-49F8-3F19-E0067FBF7A1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75643525"/>
                </p:ext>
              </p:extLst>
            </p:nvPr>
          </p:nvGraphicFramePr>
          <p:xfrm>
            <a:off x="5146022" y="1995002"/>
            <a:ext cx="2205377" cy="18016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13717275-6B52-4BD5-83EB-044BE742031A}"/>
                </a:ext>
              </a:extLst>
            </p:cNvPr>
            <p:cNvSpPr txBox="1"/>
            <p:nvPr/>
          </p:nvSpPr>
          <p:spPr>
            <a:xfrm>
              <a:off x="5588000" y="1587500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dirty="0">
                  <a:latin typeface="+mj-ea"/>
                  <a:ea typeface="+mj-ea"/>
                </a:rPr>
                <a:t>用户性别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53DBE24-2ECF-982E-A0AA-3716215F1FFD}"/>
              </a:ext>
            </a:extLst>
          </p:cNvPr>
          <p:cNvGrpSpPr/>
          <p:nvPr/>
        </p:nvGrpSpPr>
        <p:grpSpPr>
          <a:xfrm>
            <a:off x="7558969" y="1587500"/>
            <a:ext cx="3590043" cy="2275840"/>
            <a:chOff x="7558969" y="1587500"/>
            <a:chExt cx="3590043" cy="2275840"/>
          </a:xfrm>
        </p:grpSpPr>
        <p:graphicFrame>
          <p:nvGraphicFramePr>
            <p:cNvPr id="122" name="图表 121">
              <a:extLst>
                <a:ext uri="{FF2B5EF4-FFF2-40B4-BE49-F238E27FC236}">
                  <a16:creationId xmlns:a16="http://schemas.microsoft.com/office/drawing/2014/main" id="{169113BD-7549-02DC-E23C-578DBA45729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79154034"/>
                </p:ext>
              </p:extLst>
            </p:nvPr>
          </p:nvGraphicFramePr>
          <p:xfrm>
            <a:off x="7575248" y="1600649"/>
            <a:ext cx="3573764" cy="2262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9DAF1F8A-0F91-9CEB-7201-F2CD26495B51}"/>
                </a:ext>
              </a:extLst>
            </p:cNvPr>
            <p:cNvSpPr txBox="1"/>
            <p:nvPr/>
          </p:nvSpPr>
          <p:spPr>
            <a:xfrm>
              <a:off x="7558969" y="1587500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dirty="0">
                  <a:latin typeface="+mj-ea"/>
                  <a:ea typeface="+mj-ea"/>
                </a:rPr>
                <a:t>年龄区间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04AA55-308E-7E27-4467-0C34236BD4D7}"/>
              </a:ext>
            </a:extLst>
          </p:cNvPr>
          <p:cNvGrpSpPr/>
          <p:nvPr/>
        </p:nvGrpSpPr>
        <p:grpSpPr>
          <a:xfrm>
            <a:off x="5463540" y="4029344"/>
            <a:ext cx="5583214" cy="1913105"/>
            <a:chOff x="5463540" y="4029344"/>
            <a:chExt cx="5583214" cy="1913105"/>
          </a:xfrm>
        </p:grpSpPr>
        <p:graphicFrame>
          <p:nvGraphicFramePr>
            <p:cNvPr id="125" name="图表 124">
              <a:extLst>
                <a:ext uri="{FF2B5EF4-FFF2-40B4-BE49-F238E27FC236}">
                  <a16:creationId xmlns:a16="http://schemas.microsoft.com/office/drawing/2014/main" id="{5D5D574B-1B3D-CC27-2A59-3CD4646FA5D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32758491"/>
                </p:ext>
              </p:extLst>
            </p:nvPr>
          </p:nvGraphicFramePr>
          <p:xfrm>
            <a:off x="5463540" y="4204125"/>
            <a:ext cx="5583214" cy="17383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D4FE75CE-B9CE-F4CA-CF62-75A7BB4AFC0C}"/>
                </a:ext>
              </a:extLst>
            </p:cNvPr>
            <p:cNvSpPr txBox="1"/>
            <p:nvPr/>
          </p:nvSpPr>
          <p:spPr>
            <a:xfrm>
              <a:off x="5588000" y="4029344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 dirty="0">
                  <a:latin typeface="+mj-ea"/>
                  <a:ea typeface="+mj-ea"/>
                </a:rPr>
                <a:t>地域分布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83522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   51PPT模板网​​">
  <a:themeElements>
    <a:clrScheme name="弥散风格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2FE9D"/>
      </a:accent1>
      <a:accent2>
        <a:srgbClr val="00C9FF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563C1"/>
      </a:hlink>
      <a:folHlink>
        <a:srgbClr val="954F72"/>
      </a:folHlink>
    </a:clrScheme>
    <a:fontScheme name="OPPOSans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317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txDef>
      <a:spPr>
        <a:noFill/>
      </a:spPr>
      <a:bodyPr wrap="none" lIns="0" tIns="0" rIns="0" bIns="0">
        <a:spAutoFit/>
      </a:bodyPr>
      <a:lstStyle>
        <a:defPPr algn="l">
          <a:defRPr sz="16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</TotalTime>
  <Words>1076</Words>
  <Application>Microsoft Office PowerPoint</Application>
  <PresentationFormat>宽屏</PresentationFormat>
  <Paragraphs>259</Paragraphs>
  <Slides>20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思源黑体 CN Bold</vt:lpstr>
      <vt:lpstr>思源黑体 CN Light</vt:lpstr>
      <vt:lpstr>Arial</vt:lpstr>
      <vt:lpstr>Calibri</vt:lpstr>
      <vt:lpstr>Segoe UI Light</vt:lpstr>
      <vt:lpstr>Office 主题   51PPT模板网​​</vt:lpstr>
      <vt:lpstr>蓝绿弥散风XX电商公司 每周数据分析报告PPT模板</vt:lpstr>
      <vt:lpstr>目录</vt:lpstr>
      <vt:lpstr>总体数据概述</vt:lpstr>
      <vt:lpstr>基本数据指标概览</vt:lpstr>
      <vt:lpstr>销售额同比和环比情况分析</vt:lpstr>
      <vt:lpstr>用户行为分析</vt:lpstr>
      <vt:lpstr>用户转化率分析</vt:lpstr>
      <vt:lpstr>用户留存情况分析</vt:lpstr>
      <vt:lpstr>用户画像分析</vt:lpstr>
      <vt:lpstr>商品销售分析</vt:lpstr>
      <vt:lpstr>商品销售情况分析</vt:lpstr>
      <vt:lpstr>商品分类分析</vt:lpstr>
      <vt:lpstr>SKU 1 分析</vt:lpstr>
      <vt:lpstr>营销策略分析</vt:lpstr>
      <vt:lpstr>渠道投放分析</vt:lpstr>
      <vt:lpstr>活动效果分析</vt:lpstr>
      <vt:lpstr>行稳致远  进而有为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蓝绿弥散风电商公司每周数据分析报告ppt模板</dc:title>
  <dc:creator>Adan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40</cp:revision>
  <dcterms:created xsi:type="dcterms:W3CDTF">2023-05-08T15:17:17Z</dcterms:created>
  <dcterms:modified xsi:type="dcterms:W3CDTF">2023-07-27T08:09:59Z</dcterms:modified>
</cp:coreProperties>
</file>