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20"/>
  </p:notesMasterIdLst>
  <p:sldIdLst>
    <p:sldId id="265" r:id="rId3"/>
    <p:sldId id="266" r:id="rId4"/>
    <p:sldId id="331" r:id="rId5"/>
    <p:sldId id="332" r:id="rId6"/>
    <p:sldId id="327" r:id="rId7"/>
    <p:sldId id="323" r:id="rId8"/>
    <p:sldId id="333" r:id="rId9"/>
    <p:sldId id="298" r:id="rId10"/>
    <p:sldId id="329" r:id="rId11"/>
    <p:sldId id="303" r:id="rId12"/>
    <p:sldId id="334" r:id="rId13"/>
    <p:sldId id="335" r:id="rId14"/>
    <p:sldId id="313" r:id="rId15"/>
    <p:sldId id="322" r:id="rId16"/>
    <p:sldId id="330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E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5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18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46000"/>
                  </a:schemeClr>
                </a:gs>
              </a:gsLst>
              <a:path path="circle">
                <a:fillToRect l="100000" t="100000"/>
              </a:path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56-4D27-8BB6-E9FF492BCC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33"/>
        <c:axId val="2033378272"/>
        <c:axId val="2033378752"/>
      </c:barChart>
      <c:catAx>
        <c:axId val="203337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3378752"/>
        <c:crosses val="autoZero"/>
        <c:auto val="1"/>
        <c:lblAlgn val="ctr"/>
        <c:lblOffset val="100"/>
        <c:noMultiLvlLbl val="0"/>
      </c:catAx>
      <c:valAx>
        <c:axId val="2033378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33782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DAD9-D3EA-4660-A280-4578F0BA8349}" type="datetimeFigureOut">
              <a:rPr lang="zh-CN" altLang="en-US" smtClean="0"/>
              <a:t>2023/8/1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CFF0B-106E-464C-BAE6-B4D2CC785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959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846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23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372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3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90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31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CFF0B-106E-464C-BAE6-B4D2CC7857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72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CF13C-8768-25E2-7FA0-E266417D9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723B90-C9D6-4FAD-BE83-4B061EB34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81A67-1077-4796-AA0F-71E382C3DCB3}" type="datetimeFigureOut">
              <a:rPr lang="zh-CN" altLang="en-US" smtClean="0"/>
              <a:t>2023/8/1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FAE914-6D0F-FF74-F351-A18CBE629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5AFA311-682E-AC18-D768-7C86E918B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E909-A4BF-4124-8D2E-4EABF49D3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19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22392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0749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976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52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DB9D9209-77ED-23BD-E406-7FB96AD9BA4C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992200" y="3682958"/>
            <a:ext cx="2665840" cy="2222542"/>
          </a:xfrm>
          <a:custGeom>
            <a:avLst/>
            <a:gdLst>
              <a:gd name="connsiteX0" fmla="*/ 6979 w 2665840"/>
              <a:gd name="connsiteY0" fmla="*/ 0 h 2222542"/>
              <a:gd name="connsiteX1" fmla="*/ 2658861 w 2665840"/>
              <a:gd name="connsiteY1" fmla="*/ 0 h 2222542"/>
              <a:gd name="connsiteX2" fmla="*/ 2665840 w 2665840"/>
              <a:gd name="connsiteY2" fmla="*/ 6979 h 2222542"/>
              <a:gd name="connsiteX3" fmla="*/ 2665840 w 2665840"/>
              <a:gd name="connsiteY3" fmla="*/ 2215563 h 2222542"/>
              <a:gd name="connsiteX4" fmla="*/ 2658861 w 2665840"/>
              <a:gd name="connsiteY4" fmla="*/ 2222542 h 2222542"/>
              <a:gd name="connsiteX5" fmla="*/ 6979 w 2665840"/>
              <a:gd name="connsiteY5" fmla="*/ 2222542 h 2222542"/>
              <a:gd name="connsiteX6" fmla="*/ 0 w 2665840"/>
              <a:gd name="connsiteY6" fmla="*/ 2215563 h 2222542"/>
              <a:gd name="connsiteX7" fmla="*/ 0 w 2665840"/>
              <a:gd name="connsiteY7" fmla="*/ 6979 h 2222542"/>
              <a:gd name="connsiteX8" fmla="*/ 6979 w 2665840"/>
              <a:gd name="connsiteY8" fmla="*/ 0 h 222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840" h="2222542">
                <a:moveTo>
                  <a:pt x="6979" y="0"/>
                </a:moveTo>
                <a:lnTo>
                  <a:pt x="2658861" y="0"/>
                </a:lnTo>
                <a:cubicBezTo>
                  <a:pt x="2662715" y="0"/>
                  <a:pt x="2665840" y="3125"/>
                  <a:pt x="2665840" y="6979"/>
                </a:cubicBezTo>
                <a:lnTo>
                  <a:pt x="2665840" y="2215563"/>
                </a:lnTo>
                <a:cubicBezTo>
                  <a:pt x="2665840" y="2219417"/>
                  <a:pt x="2662715" y="2222542"/>
                  <a:pt x="2658861" y="2222542"/>
                </a:cubicBezTo>
                <a:lnTo>
                  <a:pt x="6979" y="2222542"/>
                </a:lnTo>
                <a:cubicBezTo>
                  <a:pt x="3125" y="2222542"/>
                  <a:pt x="0" y="2219417"/>
                  <a:pt x="0" y="2215563"/>
                </a:cubicBezTo>
                <a:lnTo>
                  <a:pt x="0" y="6979"/>
                </a:lnTo>
                <a:cubicBezTo>
                  <a:pt x="0" y="3125"/>
                  <a:pt x="3125" y="0"/>
                  <a:pt x="697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0454CBF4-4E26-62C4-6247-6DFBC12C45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63080" y="3682958"/>
            <a:ext cx="2665840" cy="2222542"/>
          </a:xfrm>
          <a:custGeom>
            <a:avLst/>
            <a:gdLst>
              <a:gd name="connsiteX0" fmla="*/ 6979 w 2665840"/>
              <a:gd name="connsiteY0" fmla="*/ 0 h 2222542"/>
              <a:gd name="connsiteX1" fmla="*/ 2658861 w 2665840"/>
              <a:gd name="connsiteY1" fmla="*/ 0 h 2222542"/>
              <a:gd name="connsiteX2" fmla="*/ 2665840 w 2665840"/>
              <a:gd name="connsiteY2" fmla="*/ 6979 h 2222542"/>
              <a:gd name="connsiteX3" fmla="*/ 2665840 w 2665840"/>
              <a:gd name="connsiteY3" fmla="*/ 2215563 h 2222542"/>
              <a:gd name="connsiteX4" fmla="*/ 2658861 w 2665840"/>
              <a:gd name="connsiteY4" fmla="*/ 2222542 h 2222542"/>
              <a:gd name="connsiteX5" fmla="*/ 6979 w 2665840"/>
              <a:gd name="connsiteY5" fmla="*/ 2222542 h 2222542"/>
              <a:gd name="connsiteX6" fmla="*/ 0 w 2665840"/>
              <a:gd name="connsiteY6" fmla="*/ 2215563 h 2222542"/>
              <a:gd name="connsiteX7" fmla="*/ 0 w 2665840"/>
              <a:gd name="connsiteY7" fmla="*/ 6979 h 2222542"/>
              <a:gd name="connsiteX8" fmla="*/ 6979 w 2665840"/>
              <a:gd name="connsiteY8" fmla="*/ 0 h 222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840" h="2222542">
                <a:moveTo>
                  <a:pt x="6979" y="0"/>
                </a:moveTo>
                <a:lnTo>
                  <a:pt x="2658861" y="0"/>
                </a:lnTo>
                <a:cubicBezTo>
                  <a:pt x="2662715" y="0"/>
                  <a:pt x="2665840" y="3125"/>
                  <a:pt x="2665840" y="6979"/>
                </a:cubicBezTo>
                <a:lnTo>
                  <a:pt x="2665840" y="2215563"/>
                </a:lnTo>
                <a:cubicBezTo>
                  <a:pt x="2665840" y="2219417"/>
                  <a:pt x="2662715" y="2222542"/>
                  <a:pt x="2658861" y="2222542"/>
                </a:cubicBezTo>
                <a:lnTo>
                  <a:pt x="6979" y="2222542"/>
                </a:lnTo>
                <a:cubicBezTo>
                  <a:pt x="3125" y="2222542"/>
                  <a:pt x="0" y="2219417"/>
                  <a:pt x="0" y="2215563"/>
                </a:cubicBezTo>
                <a:lnTo>
                  <a:pt x="0" y="6979"/>
                </a:lnTo>
                <a:cubicBezTo>
                  <a:pt x="0" y="3125"/>
                  <a:pt x="3125" y="0"/>
                  <a:pt x="697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1E66A2EE-2886-155C-A3A8-FFF777F489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33960" y="3682958"/>
            <a:ext cx="2665840" cy="2222542"/>
          </a:xfrm>
          <a:custGeom>
            <a:avLst/>
            <a:gdLst>
              <a:gd name="connsiteX0" fmla="*/ 6979 w 2665840"/>
              <a:gd name="connsiteY0" fmla="*/ 0 h 2222542"/>
              <a:gd name="connsiteX1" fmla="*/ 2658861 w 2665840"/>
              <a:gd name="connsiteY1" fmla="*/ 0 h 2222542"/>
              <a:gd name="connsiteX2" fmla="*/ 2665840 w 2665840"/>
              <a:gd name="connsiteY2" fmla="*/ 6979 h 2222542"/>
              <a:gd name="connsiteX3" fmla="*/ 2665840 w 2665840"/>
              <a:gd name="connsiteY3" fmla="*/ 2215563 h 2222542"/>
              <a:gd name="connsiteX4" fmla="*/ 2658861 w 2665840"/>
              <a:gd name="connsiteY4" fmla="*/ 2222542 h 2222542"/>
              <a:gd name="connsiteX5" fmla="*/ 6979 w 2665840"/>
              <a:gd name="connsiteY5" fmla="*/ 2222542 h 2222542"/>
              <a:gd name="connsiteX6" fmla="*/ 0 w 2665840"/>
              <a:gd name="connsiteY6" fmla="*/ 2215563 h 2222542"/>
              <a:gd name="connsiteX7" fmla="*/ 0 w 2665840"/>
              <a:gd name="connsiteY7" fmla="*/ 6979 h 2222542"/>
              <a:gd name="connsiteX8" fmla="*/ 6979 w 2665840"/>
              <a:gd name="connsiteY8" fmla="*/ 0 h 222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840" h="2222542">
                <a:moveTo>
                  <a:pt x="6979" y="0"/>
                </a:moveTo>
                <a:lnTo>
                  <a:pt x="2658861" y="0"/>
                </a:lnTo>
                <a:cubicBezTo>
                  <a:pt x="2662715" y="0"/>
                  <a:pt x="2665840" y="3125"/>
                  <a:pt x="2665840" y="6979"/>
                </a:cubicBezTo>
                <a:lnTo>
                  <a:pt x="2665840" y="2215563"/>
                </a:lnTo>
                <a:cubicBezTo>
                  <a:pt x="2665840" y="2219417"/>
                  <a:pt x="2662715" y="2222542"/>
                  <a:pt x="2658861" y="2222542"/>
                </a:cubicBezTo>
                <a:lnTo>
                  <a:pt x="6979" y="2222542"/>
                </a:lnTo>
                <a:cubicBezTo>
                  <a:pt x="3125" y="2222542"/>
                  <a:pt x="0" y="2219417"/>
                  <a:pt x="0" y="2215563"/>
                </a:cubicBezTo>
                <a:lnTo>
                  <a:pt x="0" y="6979"/>
                </a:lnTo>
                <a:cubicBezTo>
                  <a:pt x="0" y="3125"/>
                  <a:pt x="3125" y="0"/>
                  <a:pt x="697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63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790D6C45-AEA2-63D9-38AE-27AD63868A0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654800" y="2082791"/>
            <a:ext cx="4874702" cy="4089412"/>
          </a:xfrm>
          <a:custGeom>
            <a:avLst/>
            <a:gdLst>
              <a:gd name="connsiteX0" fmla="*/ 12841 w 4874702"/>
              <a:gd name="connsiteY0" fmla="*/ 0 h 4089412"/>
              <a:gd name="connsiteX1" fmla="*/ 4861861 w 4874702"/>
              <a:gd name="connsiteY1" fmla="*/ 0 h 4089412"/>
              <a:gd name="connsiteX2" fmla="*/ 4874702 w 4874702"/>
              <a:gd name="connsiteY2" fmla="*/ 12841 h 4089412"/>
              <a:gd name="connsiteX3" fmla="*/ 4874702 w 4874702"/>
              <a:gd name="connsiteY3" fmla="*/ 4076571 h 4089412"/>
              <a:gd name="connsiteX4" fmla="*/ 4861861 w 4874702"/>
              <a:gd name="connsiteY4" fmla="*/ 4089412 h 4089412"/>
              <a:gd name="connsiteX5" fmla="*/ 12841 w 4874702"/>
              <a:gd name="connsiteY5" fmla="*/ 4089412 h 4089412"/>
              <a:gd name="connsiteX6" fmla="*/ 0 w 4874702"/>
              <a:gd name="connsiteY6" fmla="*/ 4076571 h 4089412"/>
              <a:gd name="connsiteX7" fmla="*/ 0 w 4874702"/>
              <a:gd name="connsiteY7" fmla="*/ 12841 h 4089412"/>
              <a:gd name="connsiteX8" fmla="*/ 12841 w 4874702"/>
              <a:gd name="connsiteY8" fmla="*/ 0 h 408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4702" h="4089412">
                <a:moveTo>
                  <a:pt x="12841" y="0"/>
                </a:moveTo>
                <a:lnTo>
                  <a:pt x="4861861" y="0"/>
                </a:lnTo>
                <a:cubicBezTo>
                  <a:pt x="4868953" y="0"/>
                  <a:pt x="4874702" y="5749"/>
                  <a:pt x="4874702" y="12841"/>
                </a:cubicBezTo>
                <a:lnTo>
                  <a:pt x="4874702" y="4076571"/>
                </a:lnTo>
                <a:cubicBezTo>
                  <a:pt x="4874702" y="4083663"/>
                  <a:pt x="4868953" y="4089412"/>
                  <a:pt x="4861861" y="4089412"/>
                </a:cubicBezTo>
                <a:lnTo>
                  <a:pt x="12841" y="4089412"/>
                </a:lnTo>
                <a:cubicBezTo>
                  <a:pt x="5749" y="4089412"/>
                  <a:pt x="0" y="4083663"/>
                  <a:pt x="0" y="4076571"/>
                </a:cubicBezTo>
                <a:lnTo>
                  <a:pt x="0" y="12841"/>
                </a:lnTo>
                <a:cubicBezTo>
                  <a:pt x="0" y="5749"/>
                  <a:pt x="5749" y="0"/>
                  <a:pt x="12841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90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512760EE-5B16-D9B6-C996-F79FB739F68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077794" y="3637192"/>
            <a:ext cx="4372212" cy="2074431"/>
          </a:xfrm>
          <a:custGeom>
            <a:avLst/>
            <a:gdLst>
              <a:gd name="connsiteX0" fmla="*/ 0 w 4372212"/>
              <a:gd name="connsiteY0" fmla="*/ 0 h 2074431"/>
              <a:gd name="connsiteX1" fmla="*/ 4372212 w 4372212"/>
              <a:gd name="connsiteY1" fmla="*/ 0 h 2074431"/>
              <a:gd name="connsiteX2" fmla="*/ 4372212 w 4372212"/>
              <a:gd name="connsiteY2" fmla="*/ 2074431 h 2074431"/>
              <a:gd name="connsiteX3" fmla="*/ 0 w 4372212"/>
              <a:gd name="connsiteY3" fmla="*/ 2074431 h 207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2212" h="2074431">
                <a:moveTo>
                  <a:pt x="0" y="0"/>
                </a:moveTo>
                <a:lnTo>
                  <a:pt x="4372212" y="0"/>
                </a:lnTo>
                <a:lnTo>
                  <a:pt x="4372212" y="2074431"/>
                </a:lnTo>
                <a:lnTo>
                  <a:pt x="0" y="2074431"/>
                </a:ln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644664BB-559F-4691-AF24-80D7CB34FE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41994" y="3637192"/>
            <a:ext cx="4372212" cy="2074431"/>
          </a:xfrm>
          <a:custGeom>
            <a:avLst/>
            <a:gdLst>
              <a:gd name="connsiteX0" fmla="*/ 0 w 4372212"/>
              <a:gd name="connsiteY0" fmla="*/ 0 h 2074431"/>
              <a:gd name="connsiteX1" fmla="*/ 4372212 w 4372212"/>
              <a:gd name="connsiteY1" fmla="*/ 0 h 2074431"/>
              <a:gd name="connsiteX2" fmla="*/ 4372212 w 4372212"/>
              <a:gd name="connsiteY2" fmla="*/ 2074431 h 2074431"/>
              <a:gd name="connsiteX3" fmla="*/ 0 w 4372212"/>
              <a:gd name="connsiteY3" fmla="*/ 2074431 h 207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2212" h="2074431">
                <a:moveTo>
                  <a:pt x="0" y="0"/>
                </a:moveTo>
                <a:lnTo>
                  <a:pt x="4372212" y="0"/>
                </a:lnTo>
                <a:lnTo>
                  <a:pt x="4372212" y="2074431"/>
                </a:lnTo>
                <a:lnTo>
                  <a:pt x="0" y="2074431"/>
                </a:ln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65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0712A65F-C97B-8F77-20C7-AD5938BEDB9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66750" y="3795570"/>
            <a:ext cx="5194300" cy="2376631"/>
          </a:xfrm>
          <a:custGeom>
            <a:avLst/>
            <a:gdLst>
              <a:gd name="connsiteX0" fmla="*/ 7463 w 5194300"/>
              <a:gd name="connsiteY0" fmla="*/ 0 h 2376631"/>
              <a:gd name="connsiteX1" fmla="*/ 5186837 w 5194300"/>
              <a:gd name="connsiteY1" fmla="*/ 0 h 2376631"/>
              <a:gd name="connsiteX2" fmla="*/ 5194300 w 5194300"/>
              <a:gd name="connsiteY2" fmla="*/ 7463 h 2376631"/>
              <a:gd name="connsiteX3" fmla="*/ 5194300 w 5194300"/>
              <a:gd name="connsiteY3" fmla="*/ 2369168 h 2376631"/>
              <a:gd name="connsiteX4" fmla="*/ 5186837 w 5194300"/>
              <a:gd name="connsiteY4" fmla="*/ 2376631 h 2376631"/>
              <a:gd name="connsiteX5" fmla="*/ 7463 w 5194300"/>
              <a:gd name="connsiteY5" fmla="*/ 2376631 h 2376631"/>
              <a:gd name="connsiteX6" fmla="*/ 0 w 5194300"/>
              <a:gd name="connsiteY6" fmla="*/ 2369168 h 2376631"/>
              <a:gd name="connsiteX7" fmla="*/ 0 w 5194300"/>
              <a:gd name="connsiteY7" fmla="*/ 7463 h 2376631"/>
              <a:gd name="connsiteX8" fmla="*/ 7463 w 5194300"/>
              <a:gd name="connsiteY8" fmla="*/ 0 h 2376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4300" h="2376631">
                <a:moveTo>
                  <a:pt x="7463" y="0"/>
                </a:moveTo>
                <a:lnTo>
                  <a:pt x="5186837" y="0"/>
                </a:lnTo>
                <a:cubicBezTo>
                  <a:pt x="5190959" y="0"/>
                  <a:pt x="5194300" y="3341"/>
                  <a:pt x="5194300" y="7463"/>
                </a:cubicBezTo>
                <a:lnTo>
                  <a:pt x="5194300" y="2369168"/>
                </a:lnTo>
                <a:cubicBezTo>
                  <a:pt x="5194300" y="2373290"/>
                  <a:pt x="5190959" y="2376631"/>
                  <a:pt x="5186837" y="2376631"/>
                </a:cubicBezTo>
                <a:lnTo>
                  <a:pt x="7463" y="2376631"/>
                </a:lnTo>
                <a:cubicBezTo>
                  <a:pt x="3341" y="2376631"/>
                  <a:pt x="0" y="2373290"/>
                  <a:pt x="0" y="2369168"/>
                </a:cubicBezTo>
                <a:lnTo>
                  <a:pt x="0" y="7463"/>
                </a:lnTo>
                <a:cubicBezTo>
                  <a:pt x="0" y="3341"/>
                  <a:pt x="3341" y="0"/>
                  <a:pt x="7463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4E79494F-3753-F716-E73A-3C220EC47E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24600" y="3795570"/>
            <a:ext cx="5194300" cy="2376631"/>
          </a:xfrm>
          <a:custGeom>
            <a:avLst/>
            <a:gdLst>
              <a:gd name="connsiteX0" fmla="*/ 7463 w 5194300"/>
              <a:gd name="connsiteY0" fmla="*/ 0 h 2376631"/>
              <a:gd name="connsiteX1" fmla="*/ 5186837 w 5194300"/>
              <a:gd name="connsiteY1" fmla="*/ 0 h 2376631"/>
              <a:gd name="connsiteX2" fmla="*/ 5194300 w 5194300"/>
              <a:gd name="connsiteY2" fmla="*/ 7463 h 2376631"/>
              <a:gd name="connsiteX3" fmla="*/ 5194300 w 5194300"/>
              <a:gd name="connsiteY3" fmla="*/ 2369168 h 2376631"/>
              <a:gd name="connsiteX4" fmla="*/ 5186837 w 5194300"/>
              <a:gd name="connsiteY4" fmla="*/ 2376631 h 2376631"/>
              <a:gd name="connsiteX5" fmla="*/ 7463 w 5194300"/>
              <a:gd name="connsiteY5" fmla="*/ 2376631 h 2376631"/>
              <a:gd name="connsiteX6" fmla="*/ 0 w 5194300"/>
              <a:gd name="connsiteY6" fmla="*/ 2369168 h 2376631"/>
              <a:gd name="connsiteX7" fmla="*/ 0 w 5194300"/>
              <a:gd name="connsiteY7" fmla="*/ 7463 h 2376631"/>
              <a:gd name="connsiteX8" fmla="*/ 7463 w 5194300"/>
              <a:gd name="connsiteY8" fmla="*/ 0 h 2376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4300" h="2376631">
                <a:moveTo>
                  <a:pt x="7463" y="0"/>
                </a:moveTo>
                <a:lnTo>
                  <a:pt x="5186837" y="0"/>
                </a:lnTo>
                <a:cubicBezTo>
                  <a:pt x="5190959" y="0"/>
                  <a:pt x="5194300" y="3341"/>
                  <a:pt x="5194300" y="7463"/>
                </a:cubicBezTo>
                <a:lnTo>
                  <a:pt x="5194300" y="2369168"/>
                </a:lnTo>
                <a:cubicBezTo>
                  <a:pt x="5194300" y="2373290"/>
                  <a:pt x="5190959" y="2376631"/>
                  <a:pt x="5186837" y="2376631"/>
                </a:cubicBezTo>
                <a:lnTo>
                  <a:pt x="7463" y="2376631"/>
                </a:lnTo>
                <a:cubicBezTo>
                  <a:pt x="3341" y="2376631"/>
                  <a:pt x="0" y="2373290"/>
                  <a:pt x="0" y="2369168"/>
                </a:cubicBezTo>
                <a:lnTo>
                  <a:pt x="0" y="7463"/>
                </a:lnTo>
                <a:cubicBezTo>
                  <a:pt x="0" y="3341"/>
                  <a:pt x="3341" y="0"/>
                  <a:pt x="7463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075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5D85D255-2458-63FF-FBCB-E23210542F9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941917" y="4208838"/>
            <a:ext cx="2254250" cy="1724299"/>
          </a:xfrm>
          <a:custGeom>
            <a:avLst/>
            <a:gdLst>
              <a:gd name="connsiteX0" fmla="*/ 15519 w 2254250"/>
              <a:gd name="connsiteY0" fmla="*/ 0 h 1724299"/>
              <a:gd name="connsiteX1" fmla="*/ 2238731 w 2254250"/>
              <a:gd name="connsiteY1" fmla="*/ 0 h 1724299"/>
              <a:gd name="connsiteX2" fmla="*/ 2254250 w 2254250"/>
              <a:gd name="connsiteY2" fmla="*/ 15519 h 1724299"/>
              <a:gd name="connsiteX3" fmla="*/ 2254250 w 2254250"/>
              <a:gd name="connsiteY3" fmla="*/ 1708780 h 1724299"/>
              <a:gd name="connsiteX4" fmla="*/ 2238731 w 2254250"/>
              <a:gd name="connsiteY4" fmla="*/ 1724299 h 1724299"/>
              <a:gd name="connsiteX5" fmla="*/ 15519 w 2254250"/>
              <a:gd name="connsiteY5" fmla="*/ 1724299 h 1724299"/>
              <a:gd name="connsiteX6" fmla="*/ 0 w 2254250"/>
              <a:gd name="connsiteY6" fmla="*/ 1708780 h 1724299"/>
              <a:gd name="connsiteX7" fmla="*/ 0 w 2254250"/>
              <a:gd name="connsiteY7" fmla="*/ 15519 h 1724299"/>
              <a:gd name="connsiteX8" fmla="*/ 15519 w 2254250"/>
              <a:gd name="connsiteY8" fmla="*/ 0 h 172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4250" h="1724299">
                <a:moveTo>
                  <a:pt x="15519" y="0"/>
                </a:moveTo>
                <a:lnTo>
                  <a:pt x="2238731" y="0"/>
                </a:lnTo>
                <a:cubicBezTo>
                  <a:pt x="2247302" y="0"/>
                  <a:pt x="2254250" y="6948"/>
                  <a:pt x="2254250" y="15519"/>
                </a:cubicBezTo>
                <a:lnTo>
                  <a:pt x="2254250" y="1708780"/>
                </a:lnTo>
                <a:cubicBezTo>
                  <a:pt x="2254250" y="1717351"/>
                  <a:pt x="2247302" y="1724299"/>
                  <a:pt x="2238731" y="1724299"/>
                </a:cubicBezTo>
                <a:lnTo>
                  <a:pt x="15519" y="1724299"/>
                </a:lnTo>
                <a:cubicBezTo>
                  <a:pt x="6948" y="1724299"/>
                  <a:pt x="0" y="1717351"/>
                  <a:pt x="0" y="1708780"/>
                </a:cubicBezTo>
                <a:lnTo>
                  <a:pt x="0" y="15519"/>
                </a:lnTo>
                <a:cubicBezTo>
                  <a:pt x="0" y="6948"/>
                  <a:pt x="6948" y="0"/>
                  <a:pt x="1551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05A057A6-CF13-45C8-5E41-296307E6B8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31634" y="4208837"/>
            <a:ext cx="2254250" cy="1724299"/>
          </a:xfrm>
          <a:custGeom>
            <a:avLst/>
            <a:gdLst>
              <a:gd name="connsiteX0" fmla="*/ 15519 w 2254250"/>
              <a:gd name="connsiteY0" fmla="*/ 0 h 1724299"/>
              <a:gd name="connsiteX1" fmla="*/ 2238731 w 2254250"/>
              <a:gd name="connsiteY1" fmla="*/ 0 h 1724299"/>
              <a:gd name="connsiteX2" fmla="*/ 2254250 w 2254250"/>
              <a:gd name="connsiteY2" fmla="*/ 15519 h 1724299"/>
              <a:gd name="connsiteX3" fmla="*/ 2254250 w 2254250"/>
              <a:gd name="connsiteY3" fmla="*/ 1708780 h 1724299"/>
              <a:gd name="connsiteX4" fmla="*/ 2238731 w 2254250"/>
              <a:gd name="connsiteY4" fmla="*/ 1724299 h 1724299"/>
              <a:gd name="connsiteX5" fmla="*/ 15519 w 2254250"/>
              <a:gd name="connsiteY5" fmla="*/ 1724299 h 1724299"/>
              <a:gd name="connsiteX6" fmla="*/ 0 w 2254250"/>
              <a:gd name="connsiteY6" fmla="*/ 1708780 h 1724299"/>
              <a:gd name="connsiteX7" fmla="*/ 0 w 2254250"/>
              <a:gd name="connsiteY7" fmla="*/ 15519 h 1724299"/>
              <a:gd name="connsiteX8" fmla="*/ 15519 w 2254250"/>
              <a:gd name="connsiteY8" fmla="*/ 0 h 172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4250" h="1724299">
                <a:moveTo>
                  <a:pt x="15519" y="0"/>
                </a:moveTo>
                <a:lnTo>
                  <a:pt x="2238731" y="0"/>
                </a:lnTo>
                <a:cubicBezTo>
                  <a:pt x="2247302" y="0"/>
                  <a:pt x="2254250" y="6948"/>
                  <a:pt x="2254250" y="15519"/>
                </a:cubicBezTo>
                <a:lnTo>
                  <a:pt x="2254250" y="1708780"/>
                </a:lnTo>
                <a:cubicBezTo>
                  <a:pt x="2254250" y="1717351"/>
                  <a:pt x="2247302" y="1724299"/>
                  <a:pt x="2238731" y="1724299"/>
                </a:cubicBezTo>
                <a:lnTo>
                  <a:pt x="15519" y="1724299"/>
                </a:lnTo>
                <a:cubicBezTo>
                  <a:pt x="6948" y="1724299"/>
                  <a:pt x="0" y="1717351"/>
                  <a:pt x="0" y="1708780"/>
                </a:cubicBezTo>
                <a:lnTo>
                  <a:pt x="0" y="15519"/>
                </a:lnTo>
                <a:cubicBezTo>
                  <a:pt x="0" y="6948"/>
                  <a:pt x="6948" y="0"/>
                  <a:pt x="1551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9EFB2360-8BA4-C843-E311-D7A334B6BE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95834" y="4208837"/>
            <a:ext cx="2254250" cy="1724299"/>
          </a:xfrm>
          <a:custGeom>
            <a:avLst/>
            <a:gdLst>
              <a:gd name="connsiteX0" fmla="*/ 15519 w 2254250"/>
              <a:gd name="connsiteY0" fmla="*/ 0 h 1724299"/>
              <a:gd name="connsiteX1" fmla="*/ 2238731 w 2254250"/>
              <a:gd name="connsiteY1" fmla="*/ 0 h 1724299"/>
              <a:gd name="connsiteX2" fmla="*/ 2254250 w 2254250"/>
              <a:gd name="connsiteY2" fmla="*/ 15519 h 1724299"/>
              <a:gd name="connsiteX3" fmla="*/ 2254250 w 2254250"/>
              <a:gd name="connsiteY3" fmla="*/ 1708780 h 1724299"/>
              <a:gd name="connsiteX4" fmla="*/ 2238731 w 2254250"/>
              <a:gd name="connsiteY4" fmla="*/ 1724299 h 1724299"/>
              <a:gd name="connsiteX5" fmla="*/ 15519 w 2254250"/>
              <a:gd name="connsiteY5" fmla="*/ 1724299 h 1724299"/>
              <a:gd name="connsiteX6" fmla="*/ 0 w 2254250"/>
              <a:gd name="connsiteY6" fmla="*/ 1708780 h 1724299"/>
              <a:gd name="connsiteX7" fmla="*/ 0 w 2254250"/>
              <a:gd name="connsiteY7" fmla="*/ 15519 h 1724299"/>
              <a:gd name="connsiteX8" fmla="*/ 15519 w 2254250"/>
              <a:gd name="connsiteY8" fmla="*/ 0 h 172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4250" h="1724299">
                <a:moveTo>
                  <a:pt x="15519" y="0"/>
                </a:moveTo>
                <a:lnTo>
                  <a:pt x="2238731" y="0"/>
                </a:lnTo>
                <a:cubicBezTo>
                  <a:pt x="2247302" y="0"/>
                  <a:pt x="2254250" y="6948"/>
                  <a:pt x="2254250" y="15519"/>
                </a:cubicBezTo>
                <a:lnTo>
                  <a:pt x="2254250" y="1708780"/>
                </a:lnTo>
                <a:cubicBezTo>
                  <a:pt x="2254250" y="1717351"/>
                  <a:pt x="2247302" y="1724299"/>
                  <a:pt x="2238731" y="1724299"/>
                </a:cubicBezTo>
                <a:lnTo>
                  <a:pt x="15519" y="1724299"/>
                </a:lnTo>
                <a:cubicBezTo>
                  <a:pt x="6948" y="1724299"/>
                  <a:pt x="0" y="1717351"/>
                  <a:pt x="0" y="1708780"/>
                </a:cubicBezTo>
                <a:lnTo>
                  <a:pt x="0" y="15519"/>
                </a:lnTo>
                <a:cubicBezTo>
                  <a:pt x="0" y="6948"/>
                  <a:pt x="6948" y="0"/>
                  <a:pt x="1551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6690B8A-76F7-9669-83E9-1A400FF673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6117" y="4208838"/>
            <a:ext cx="2254250" cy="1724299"/>
          </a:xfrm>
          <a:custGeom>
            <a:avLst/>
            <a:gdLst>
              <a:gd name="connsiteX0" fmla="*/ 15519 w 2254250"/>
              <a:gd name="connsiteY0" fmla="*/ 0 h 1724299"/>
              <a:gd name="connsiteX1" fmla="*/ 2238731 w 2254250"/>
              <a:gd name="connsiteY1" fmla="*/ 0 h 1724299"/>
              <a:gd name="connsiteX2" fmla="*/ 2254250 w 2254250"/>
              <a:gd name="connsiteY2" fmla="*/ 15519 h 1724299"/>
              <a:gd name="connsiteX3" fmla="*/ 2254250 w 2254250"/>
              <a:gd name="connsiteY3" fmla="*/ 1708780 h 1724299"/>
              <a:gd name="connsiteX4" fmla="*/ 2238731 w 2254250"/>
              <a:gd name="connsiteY4" fmla="*/ 1724299 h 1724299"/>
              <a:gd name="connsiteX5" fmla="*/ 15519 w 2254250"/>
              <a:gd name="connsiteY5" fmla="*/ 1724299 h 1724299"/>
              <a:gd name="connsiteX6" fmla="*/ 0 w 2254250"/>
              <a:gd name="connsiteY6" fmla="*/ 1708780 h 1724299"/>
              <a:gd name="connsiteX7" fmla="*/ 0 w 2254250"/>
              <a:gd name="connsiteY7" fmla="*/ 15519 h 1724299"/>
              <a:gd name="connsiteX8" fmla="*/ 15519 w 2254250"/>
              <a:gd name="connsiteY8" fmla="*/ 0 h 172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4250" h="1724299">
                <a:moveTo>
                  <a:pt x="15519" y="0"/>
                </a:moveTo>
                <a:lnTo>
                  <a:pt x="2238731" y="0"/>
                </a:lnTo>
                <a:cubicBezTo>
                  <a:pt x="2247302" y="0"/>
                  <a:pt x="2254250" y="6948"/>
                  <a:pt x="2254250" y="15519"/>
                </a:cubicBezTo>
                <a:lnTo>
                  <a:pt x="2254250" y="1708780"/>
                </a:lnTo>
                <a:cubicBezTo>
                  <a:pt x="2254250" y="1717351"/>
                  <a:pt x="2247302" y="1724299"/>
                  <a:pt x="2238731" y="1724299"/>
                </a:cubicBezTo>
                <a:lnTo>
                  <a:pt x="15519" y="1724299"/>
                </a:lnTo>
                <a:cubicBezTo>
                  <a:pt x="6948" y="1724299"/>
                  <a:pt x="0" y="1717351"/>
                  <a:pt x="0" y="1708780"/>
                </a:cubicBezTo>
                <a:lnTo>
                  <a:pt x="0" y="15519"/>
                </a:lnTo>
                <a:cubicBezTo>
                  <a:pt x="0" y="6948"/>
                  <a:pt x="6948" y="0"/>
                  <a:pt x="15519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1" lang="zh-CN" altLang="en-US" sz="1800"/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98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9EAEA19-CEA9-7092-D203-27719D1BB9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16C">
                  <a:lumMod val="97000"/>
                  <a:lumOff val="3000"/>
                </a:srgbClr>
              </a:gs>
              <a:gs pos="100000">
                <a:srgbClr val="00142C">
                  <a:lumMod val="96000"/>
                  <a:lumOff val="4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FFF9C7-B38A-9C35-5304-62C899A2341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图片占位符 1">
            <a:extLst>
              <a:ext uri="{FF2B5EF4-FFF2-40B4-BE49-F238E27FC236}">
                <a16:creationId xmlns:a16="http://schemas.microsoft.com/office/drawing/2014/main" id="{35934267-5D8A-86ED-7AB9-A7EC5BB56A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1903" y="1231901"/>
            <a:ext cx="6476997" cy="1549399"/>
          </a:xfrm>
          <a:prstGeom prst="rect">
            <a:avLst/>
          </a:prstGeom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85B4D63D-B3C9-2B68-386C-A1A0506BE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41902" y="2927351"/>
            <a:ext cx="6476997" cy="1549399"/>
          </a:xfrm>
          <a:custGeom>
            <a:avLst/>
            <a:gdLst>
              <a:gd name="connsiteX0" fmla="*/ 51017 w 5638799"/>
              <a:gd name="connsiteY0" fmla="*/ 0 h 1549399"/>
              <a:gd name="connsiteX1" fmla="*/ 5587782 w 5638799"/>
              <a:gd name="connsiteY1" fmla="*/ 0 h 1549399"/>
              <a:gd name="connsiteX2" fmla="*/ 5638799 w 5638799"/>
              <a:gd name="connsiteY2" fmla="*/ 18934 h 1549399"/>
              <a:gd name="connsiteX3" fmla="*/ 5638799 w 5638799"/>
              <a:gd name="connsiteY3" fmla="*/ 1530465 h 1549399"/>
              <a:gd name="connsiteX4" fmla="*/ 5587782 w 5638799"/>
              <a:gd name="connsiteY4" fmla="*/ 1549399 h 1549399"/>
              <a:gd name="connsiteX5" fmla="*/ 51017 w 5638799"/>
              <a:gd name="connsiteY5" fmla="*/ 1549399 h 1549399"/>
              <a:gd name="connsiteX6" fmla="*/ 0 w 5638799"/>
              <a:gd name="connsiteY6" fmla="*/ 1530465 h 1549399"/>
              <a:gd name="connsiteX7" fmla="*/ 0 w 5638799"/>
              <a:gd name="connsiteY7" fmla="*/ 18934 h 1549399"/>
              <a:gd name="connsiteX8" fmla="*/ 51017 w 5638799"/>
              <a:gd name="connsiteY8" fmla="*/ 0 h 154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799" h="1549399">
                <a:moveTo>
                  <a:pt x="51017" y="0"/>
                </a:moveTo>
                <a:lnTo>
                  <a:pt x="5587782" y="0"/>
                </a:lnTo>
                <a:cubicBezTo>
                  <a:pt x="5615957" y="0"/>
                  <a:pt x="5638799" y="8477"/>
                  <a:pt x="5638799" y="18934"/>
                </a:cubicBezTo>
                <a:lnTo>
                  <a:pt x="5638799" y="1530465"/>
                </a:lnTo>
                <a:cubicBezTo>
                  <a:pt x="5638799" y="1540922"/>
                  <a:pt x="5615957" y="1549399"/>
                  <a:pt x="5587782" y="1549399"/>
                </a:cubicBezTo>
                <a:lnTo>
                  <a:pt x="51017" y="1549399"/>
                </a:lnTo>
                <a:cubicBezTo>
                  <a:pt x="22842" y="1549399"/>
                  <a:pt x="0" y="1540922"/>
                  <a:pt x="0" y="1530465"/>
                </a:cubicBezTo>
                <a:lnTo>
                  <a:pt x="0" y="18934"/>
                </a:lnTo>
                <a:cubicBezTo>
                  <a:pt x="0" y="8477"/>
                  <a:pt x="22842" y="0"/>
                  <a:pt x="51017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12700" cap="flat" cmpd="sng" algn="ctr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CBF29677-65A5-24D9-E235-CD1BBC36D1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1901" y="4622801"/>
            <a:ext cx="6476997" cy="1549399"/>
          </a:xfrm>
          <a:custGeom>
            <a:avLst/>
            <a:gdLst>
              <a:gd name="connsiteX0" fmla="*/ 51017 w 5638799"/>
              <a:gd name="connsiteY0" fmla="*/ 0 h 1549399"/>
              <a:gd name="connsiteX1" fmla="*/ 5587782 w 5638799"/>
              <a:gd name="connsiteY1" fmla="*/ 0 h 1549399"/>
              <a:gd name="connsiteX2" fmla="*/ 5638799 w 5638799"/>
              <a:gd name="connsiteY2" fmla="*/ 18934 h 1549399"/>
              <a:gd name="connsiteX3" fmla="*/ 5638799 w 5638799"/>
              <a:gd name="connsiteY3" fmla="*/ 1530465 h 1549399"/>
              <a:gd name="connsiteX4" fmla="*/ 5587782 w 5638799"/>
              <a:gd name="connsiteY4" fmla="*/ 1549399 h 1549399"/>
              <a:gd name="connsiteX5" fmla="*/ 51017 w 5638799"/>
              <a:gd name="connsiteY5" fmla="*/ 1549399 h 1549399"/>
              <a:gd name="connsiteX6" fmla="*/ 0 w 5638799"/>
              <a:gd name="connsiteY6" fmla="*/ 1530465 h 1549399"/>
              <a:gd name="connsiteX7" fmla="*/ 0 w 5638799"/>
              <a:gd name="connsiteY7" fmla="*/ 18934 h 1549399"/>
              <a:gd name="connsiteX8" fmla="*/ 51017 w 5638799"/>
              <a:gd name="connsiteY8" fmla="*/ 0 h 154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799" h="1549399">
                <a:moveTo>
                  <a:pt x="51017" y="0"/>
                </a:moveTo>
                <a:lnTo>
                  <a:pt x="5587782" y="0"/>
                </a:lnTo>
                <a:cubicBezTo>
                  <a:pt x="5615957" y="0"/>
                  <a:pt x="5638799" y="8477"/>
                  <a:pt x="5638799" y="18934"/>
                </a:cubicBezTo>
                <a:lnTo>
                  <a:pt x="5638799" y="1530465"/>
                </a:lnTo>
                <a:cubicBezTo>
                  <a:pt x="5638799" y="1540922"/>
                  <a:pt x="5615957" y="1549399"/>
                  <a:pt x="5587782" y="1549399"/>
                </a:cubicBezTo>
                <a:lnTo>
                  <a:pt x="51017" y="1549399"/>
                </a:lnTo>
                <a:cubicBezTo>
                  <a:pt x="22842" y="1549399"/>
                  <a:pt x="0" y="1540922"/>
                  <a:pt x="0" y="1530465"/>
                </a:cubicBezTo>
                <a:lnTo>
                  <a:pt x="0" y="18934"/>
                </a:lnTo>
                <a:cubicBezTo>
                  <a:pt x="0" y="8477"/>
                  <a:pt x="22842" y="0"/>
                  <a:pt x="51017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12700" cap="flat" cmpd="sng" algn="ctr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5281E7F9-2529-B43E-CFBC-683A5B3B0DF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41900" y="1231900"/>
            <a:ext cx="6476997" cy="1549399"/>
          </a:xfrm>
          <a:custGeom>
            <a:avLst/>
            <a:gdLst>
              <a:gd name="connsiteX0" fmla="*/ 51017 w 5638799"/>
              <a:gd name="connsiteY0" fmla="*/ 0 h 1549399"/>
              <a:gd name="connsiteX1" fmla="*/ 5587782 w 5638799"/>
              <a:gd name="connsiteY1" fmla="*/ 0 h 1549399"/>
              <a:gd name="connsiteX2" fmla="*/ 5638799 w 5638799"/>
              <a:gd name="connsiteY2" fmla="*/ 18934 h 1549399"/>
              <a:gd name="connsiteX3" fmla="*/ 5638799 w 5638799"/>
              <a:gd name="connsiteY3" fmla="*/ 1530465 h 1549399"/>
              <a:gd name="connsiteX4" fmla="*/ 5587782 w 5638799"/>
              <a:gd name="connsiteY4" fmla="*/ 1549399 h 1549399"/>
              <a:gd name="connsiteX5" fmla="*/ 51017 w 5638799"/>
              <a:gd name="connsiteY5" fmla="*/ 1549399 h 1549399"/>
              <a:gd name="connsiteX6" fmla="*/ 0 w 5638799"/>
              <a:gd name="connsiteY6" fmla="*/ 1530465 h 1549399"/>
              <a:gd name="connsiteX7" fmla="*/ 0 w 5638799"/>
              <a:gd name="connsiteY7" fmla="*/ 18934 h 1549399"/>
              <a:gd name="connsiteX8" fmla="*/ 51017 w 5638799"/>
              <a:gd name="connsiteY8" fmla="*/ 0 h 154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799" h="1549399">
                <a:moveTo>
                  <a:pt x="51017" y="0"/>
                </a:moveTo>
                <a:lnTo>
                  <a:pt x="5587782" y="0"/>
                </a:lnTo>
                <a:cubicBezTo>
                  <a:pt x="5615957" y="0"/>
                  <a:pt x="5638799" y="8477"/>
                  <a:pt x="5638799" y="18934"/>
                </a:cubicBezTo>
                <a:lnTo>
                  <a:pt x="5638799" y="1530465"/>
                </a:lnTo>
                <a:cubicBezTo>
                  <a:pt x="5638799" y="1540922"/>
                  <a:pt x="5615957" y="1549399"/>
                  <a:pt x="5587782" y="1549399"/>
                </a:cubicBezTo>
                <a:lnTo>
                  <a:pt x="51017" y="1549399"/>
                </a:lnTo>
                <a:cubicBezTo>
                  <a:pt x="22842" y="1549399"/>
                  <a:pt x="0" y="1540922"/>
                  <a:pt x="0" y="1530465"/>
                </a:cubicBezTo>
                <a:lnTo>
                  <a:pt x="0" y="18934"/>
                </a:lnTo>
                <a:cubicBezTo>
                  <a:pt x="0" y="8477"/>
                  <a:pt x="22842" y="0"/>
                  <a:pt x="51017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12700" cap="flat" cmpd="sng" algn="ctr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195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92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19AE95-644B-CFDA-36E1-1F3ABE3E1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C725BC-9077-AA13-6B27-C3B7F66D0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F91FBA-4C8A-F99A-4DE2-684FF1C78A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81A67-1077-4796-AA0F-71E382C3DCB3}" type="datetimeFigureOut">
              <a:rPr lang="zh-CN" altLang="en-US" smtClean="0"/>
              <a:t>2023/8/1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624632-0DCD-E7DF-0141-68D5DCB90C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106B06-E69D-8D7B-09A5-85AB56A4F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BE909-A4BF-4124-8D2E-4EABF49D3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886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776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9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image" Target="../media/image8.png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5" Type="http://schemas.openxmlformats.org/officeDocument/2006/relationships/image" Target="../media/image13.jpe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夜晚的城市&#10;&#10;描述已自动生成">
            <a:extLst>
              <a:ext uri="{FF2B5EF4-FFF2-40B4-BE49-F238E27FC236}">
                <a16:creationId xmlns:a16="http://schemas.microsoft.com/office/drawing/2014/main" id="{A5AC41CC-8AFD-C9FE-5A54-91D58F9A01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  <a14:imgEffect>
                      <a14:colorTemperature colorTemp="49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" y="0"/>
            <a:ext cx="12189833" cy="6858000"/>
          </a:xfrm>
          <a:prstGeom prst="rect">
            <a:avLst/>
          </a:prstGeom>
        </p:spPr>
      </p:pic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08036634-A03D-6A3B-ABFA-305885A5F1AA}"/>
              </a:ext>
            </a:extLst>
          </p:cNvPr>
          <p:cNvSpPr/>
          <p:nvPr/>
        </p:nvSpPr>
        <p:spPr>
          <a:xfrm>
            <a:off x="1084" y="0"/>
            <a:ext cx="12189832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316C"/>
              </a:gs>
              <a:gs pos="100000">
                <a:srgbClr val="00142C">
                  <a:alpha val="0"/>
                </a:srgb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B7FE26C3-C88D-597E-E8A4-FA9AD4C12C45}"/>
              </a:ext>
            </a:extLst>
          </p:cNvPr>
          <p:cNvSpPr txBox="1"/>
          <p:nvPr/>
        </p:nvSpPr>
        <p:spPr>
          <a:xfrm>
            <a:off x="2595043" y="1445472"/>
            <a:ext cx="1750479" cy="1615827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rPr>
              <a:t>轨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BA30F58-42D4-BE67-7077-16B8B286D1F4}"/>
              </a:ext>
            </a:extLst>
          </p:cNvPr>
          <p:cNvSpPr txBox="1"/>
          <p:nvPr/>
        </p:nvSpPr>
        <p:spPr>
          <a:xfrm>
            <a:off x="4345522" y="1445472"/>
            <a:ext cx="1750479" cy="1615827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rPr>
              <a:t>道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C132637-AFBE-E329-4F1A-AFBFB696D715}"/>
              </a:ext>
            </a:extLst>
          </p:cNvPr>
          <p:cNvSpPr txBox="1"/>
          <p:nvPr/>
        </p:nvSpPr>
        <p:spPr>
          <a:xfrm>
            <a:off x="6096001" y="1445472"/>
            <a:ext cx="1750479" cy="1615827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rPr>
              <a:t>交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ED04B150-1F2E-67D3-9ABD-0050B9F08B6E}"/>
              </a:ext>
            </a:extLst>
          </p:cNvPr>
          <p:cNvSpPr txBox="1"/>
          <p:nvPr/>
        </p:nvSpPr>
        <p:spPr>
          <a:xfrm>
            <a:off x="7846479" y="1445472"/>
            <a:ext cx="1750479" cy="1615827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rPr>
              <a:t>通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07F2BEAD-4C3F-E852-53AF-A2C671FCA437}"/>
              </a:ext>
            </a:extLst>
          </p:cNvPr>
          <p:cNvSpPr txBox="1"/>
          <p:nvPr/>
        </p:nvSpPr>
        <p:spPr>
          <a:xfrm>
            <a:off x="2248793" y="2872440"/>
            <a:ext cx="7694414" cy="677108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4400" spc="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咖啡智能调度咖啡技术研究</a:t>
            </a:r>
          </a:p>
        </p:txBody>
      </p:sp>
      <p:pic>
        <p:nvPicPr>
          <p:cNvPr id="105" name="图片 104">
            <a:extLst>
              <a:ext uri="{FF2B5EF4-FFF2-40B4-BE49-F238E27FC236}">
                <a16:creationId xmlns:a16="http://schemas.microsoft.com/office/drawing/2014/main" id="{CDBC389D-0006-06C3-6B5B-F74E14EFC4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497" y="2158277"/>
            <a:ext cx="9375006" cy="1195271"/>
          </a:xfrm>
          <a:prstGeom prst="rect">
            <a:avLst/>
          </a:prstGeom>
          <a:effectLst/>
        </p:spPr>
      </p:pic>
      <p:sp>
        <p:nvSpPr>
          <p:cNvPr id="113" name="圆角矩形 2">
            <a:extLst>
              <a:ext uri="{FF2B5EF4-FFF2-40B4-BE49-F238E27FC236}">
                <a16:creationId xmlns:a16="http://schemas.microsoft.com/office/drawing/2014/main" id="{877C204D-4452-AEBA-4286-2B455CE5B920}"/>
              </a:ext>
            </a:extLst>
          </p:cNvPr>
          <p:cNvSpPr/>
          <p:nvPr/>
        </p:nvSpPr>
        <p:spPr>
          <a:xfrm>
            <a:off x="5217160" y="4434774"/>
            <a:ext cx="1757680" cy="484629"/>
          </a:xfrm>
          <a:prstGeom prst="roundRect">
            <a:avLst>
              <a:gd name="adj" fmla="val 6551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EBA002D9-9523-0AD1-1EFE-24C7405F8E39}"/>
              </a:ext>
            </a:extLst>
          </p:cNvPr>
          <p:cNvSpPr txBox="1"/>
          <p:nvPr/>
        </p:nvSpPr>
        <p:spPr>
          <a:xfrm>
            <a:off x="5403503" y="4538589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演讲人：咖啡</a:t>
            </a:r>
          </a:p>
        </p:txBody>
      </p:sp>
    </p:spTree>
    <p:extLst>
      <p:ext uri="{BB962C8B-B14F-4D97-AF65-F5344CB8AC3E}">
        <p14:creationId xmlns:p14="http://schemas.microsoft.com/office/powerpoint/2010/main" val="1392241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F24C7C9-CF96-255D-CDF1-0D51AF5D92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01C9506-6CF0-2517-5F3E-4A726E6F4C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市场规模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22577B3-B5E3-C44E-27A8-47725F1A37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5159237"/>
              </p:ext>
            </p:extLst>
          </p:nvPr>
        </p:nvGraphicFramePr>
        <p:xfrm>
          <a:off x="4883734" y="991568"/>
          <a:ext cx="6908122" cy="5180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2" name="文本框 91">
            <a:extLst>
              <a:ext uri="{FF2B5EF4-FFF2-40B4-BE49-F238E27FC236}">
                <a16:creationId xmlns:a16="http://schemas.microsoft.com/office/drawing/2014/main" id="{6D09AE3D-FFBD-C94D-4F0A-48B565D951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385" y="2146520"/>
            <a:ext cx="2954655" cy="44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8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咖啡调度</a:t>
            </a:r>
            <a:r>
              <a:rPr lang="zh-CN" altLang="en-US" sz="288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价值估算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FD3017-8D19-BB0C-3F9C-DC1DBDE04110}"/>
              </a:ext>
            </a:extLst>
          </p:cNvPr>
          <p:cNvSpPr txBox="1"/>
          <p:nvPr/>
        </p:nvSpPr>
        <p:spPr bwMode="auto">
          <a:xfrm>
            <a:off x="3101169" y="4449704"/>
            <a:ext cx="738664" cy="295465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zh-CN" altLang="en-US" sz="192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利润值</a:t>
            </a:r>
            <a:endParaRPr lang="zh-CN" altLang="en-US" sz="192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DB4E6B-FE66-536D-60F8-8C73AD8A9587}"/>
              </a:ext>
            </a:extLst>
          </p:cNvPr>
          <p:cNvSpPr txBox="1"/>
          <p:nvPr/>
        </p:nvSpPr>
        <p:spPr bwMode="auto">
          <a:xfrm>
            <a:off x="3101169" y="4006504"/>
            <a:ext cx="981038" cy="443198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en-US" altLang="zh-CN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0.8</a:t>
            </a:r>
            <a:r>
              <a:rPr lang="zh-CN" altLang="en-US" sz="192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亿</a:t>
            </a:r>
            <a:endParaRPr lang="zh-CN" altLang="en-US" sz="192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9B0619D-F580-8A9A-9412-A09F8181E861}"/>
              </a:ext>
            </a:extLst>
          </p:cNvPr>
          <p:cNvSpPr txBox="1"/>
          <p:nvPr/>
        </p:nvSpPr>
        <p:spPr bwMode="auto">
          <a:xfrm>
            <a:off x="3101169" y="3298114"/>
            <a:ext cx="738664" cy="295465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zh-CN" altLang="en-US" sz="192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利润值</a:t>
            </a:r>
            <a:endParaRPr lang="zh-CN" altLang="en-US" sz="192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77759026-C7FE-DC23-6387-FBF1BCB19C81}"/>
              </a:ext>
            </a:extLst>
          </p:cNvPr>
          <p:cNvSpPr txBox="1"/>
          <p:nvPr/>
        </p:nvSpPr>
        <p:spPr bwMode="auto">
          <a:xfrm>
            <a:off x="3101169" y="2854914"/>
            <a:ext cx="920124" cy="443198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en-US" altLang="zh-CN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0</a:t>
            </a:r>
            <a:r>
              <a:rPr lang="zh-CN" altLang="en-US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.9</a:t>
            </a:r>
            <a:r>
              <a:rPr lang="zh-CN" altLang="en-US" sz="192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亿</a:t>
            </a:r>
            <a:endParaRPr lang="zh-CN" altLang="en-US" sz="192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FA722DD2-8C5C-2A23-730D-3FEA83C26663}"/>
              </a:ext>
            </a:extLst>
          </p:cNvPr>
          <p:cNvSpPr txBox="1"/>
          <p:nvPr/>
        </p:nvSpPr>
        <p:spPr bwMode="auto">
          <a:xfrm>
            <a:off x="660401" y="4449704"/>
            <a:ext cx="1317668" cy="295466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zh-CN" altLang="en-US" sz="1920">
                <a:solidFill>
                  <a:schemeClr val="bg1">
                    <a:alpha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每个CC售价</a:t>
            </a:r>
            <a:endParaRPr lang="zh-CN" altLang="en-US" sz="1920" dirty="0">
              <a:solidFill>
                <a:schemeClr val="bg1">
                  <a:alpha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674837E3-6FD9-0137-EAE7-86FEBDB41C8F}"/>
              </a:ext>
            </a:extLst>
          </p:cNvPr>
          <p:cNvSpPr txBox="1"/>
          <p:nvPr/>
        </p:nvSpPr>
        <p:spPr bwMode="auto">
          <a:xfrm>
            <a:off x="660400" y="4006505"/>
            <a:ext cx="1247136" cy="443198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en-US" altLang="zh-CN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0</a:t>
            </a:r>
            <a:r>
              <a:rPr lang="zh-CN" altLang="en-US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500</a:t>
            </a:r>
            <a:r>
              <a:rPr lang="zh-CN" altLang="en-US" sz="192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192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F28D8FC3-0C25-2AEE-286E-16660B80C890}"/>
              </a:ext>
            </a:extLst>
          </p:cNvPr>
          <p:cNvSpPr txBox="1"/>
          <p:nvPr/>
        </p:nvSpPr>
        <p:spPr bwMode="auto">
          <a:xfrm>
            <a:off x="660401" y="3298114"/>
            <a:ext cx="1477327" cy="29546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zh-CN" altLang="en-US" sz="1920">
                <a:solidFill>
                  <a:schemeClr val="bg1">
                    <a:alpha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</a:t>
            </a:r>
            <a:r>
              <a:rPr lang="zh-CN" altLang="en-US" sz="1920" dirty="0">
                <a:solidFill>
                  <a:schemeClr val="bg1">
                    <a:alpha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条</a:t>
            </a:r>
            <a:r>
              <a:rPr lang="zh-CN" altLang="en-US" sz="1920">
                <a:solidFill>
                  <a:schemeClr val="bg1">
                    <a:alpha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线路售价</a:t>
            </a:r>
            <a:endParaRPr lang="zh-CN" altLang="en-US" sz="1920" dirty="0">
              <a:solidFill>
                <a:schemeClr val="bg1">
                  <a:alpha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E4992220-BAB6-5E91-3CE5-ED0178991E85}"/>
              </a:ext>
            </a:extLst>
          </p:cNvPr>
          <p:cNvSpPr txBox="1"/>
          <p:nvPr/>
        </p:nvSpPr>
        <p:spPr bwMode="auto">
          <a:xfrm>
            <a:off x="660401" y="2854915"/>
            <a:ext cx="997068" cy="443198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ts val="1200"/>
              </a:lnSpc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200" fontAlgn="auto">
              <a:lnSpc>
                <a:spcPct val="100000"/>
              </a:lnSpc>
              <a:defRPr/>
            </a:pPr>
            <a:r>
              <a:rPr lang="en-US" altLang="zh-CN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0</a:t>
            </a:r>
            <a:r>
              <a:rPr lang="zh-CN" altLang="en-US" sz="288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00</a:t>
            </a:r>
            <a:r>
              <a:rPr lang="zh-CN" altLang="en-US" sz="192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192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07" name="直接连接符 206">
            <a:extLst>
              <a:ext uri="{FF2B5EF4-FFF2-40B4-BE49-F238E27FC236}">
                <a16:creationId xmlns:a16="http://schemas.microsoft.com/office/drawing/2014/main" id="{15759454-DEE7-1D4D-F57D-CED479780FDF}"/>
              </a:ext>
            </a:extLst>
          </p:cNvPr>
          <p:cNvCxnSpPr>
            <a:cxnSpLocks/>
          </p:cNvCxnSpPr>
          <p:nvPr/>
        </p:nvCxnSpPr>
        <p:spPr>
          <a:xfrm>
            <a:off x="660400" y="2698315"/>
            <a:ext cx="33608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412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38BC515B-58A4-546B-41CC-5B1DDEB0B819}"/>
              </a:ext>
            </a:extLst>
          </p:cNvPr>
          <p:cNvSpPr/>
          <p:nvPr/>
        </p:nvSpPr>
        <p:spPr>
          <a:xfrm>
            <a:off x="8516202" y="1231899"/>
            <a:ext cx="3009047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3C8AE275-E49B-B60A-67D4-FE83CAA27FBA}"/>
              </a:ext>
            </a:extLst>
          </p:cNvPr>
          <p:cNvSpPr/>
          <p:nvPr/>
        </p:nvSpPr>
        <p:spPr>
          <a:xfrm>
            <a:off x="5234010" y="1231899"/>
            <a:ext cx="3009047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E62BBD9C-A09A-15B0-0374-54FF02ED3A1C}"/>
              </a:ext>
            </a:extLst>
          </p:cNvPr>
          <p:cNvSpPr/>
          <p:nvPr/>
        </p:nvSpPr>
        <p:spPr>
          <a:xfrm>
            <a:off x="1951819" y="1231899"/>
            <a:ext cx="3009047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B9E396D1-247D-68A7-8AB9-C3EB3F027C38}"/>
              </a:ext>
            </a:extLst>
          </p:cNvPr>
          <p:cNvSpPr/>
          <p:nvPr/>
        </p:nvSpPr>
        <p:spPr>
          <a:xfrm>
            <a:off x="2397075" y="1888104"/>
            <a:ext cx="2118534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16BB8705-1C03-E1E4-2956-9FF3039006A1}"/>
              </a:ext>
            </a:extLst>
          </p:cNvPr>
          <p:cNvSpPr/>
          <p:nvPr/>
        </p:nvSpPr>
        <p:spPr>
          <a:xfrm>
            <a:off x="5679266" y="1888104"/>
            <a:ext cx="2118534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>
            <a:extLst>
              <a:ext uri="{FF2B5EF4-FFF2-40B4-BE49-F238E27FC236}">
                <a16:creationId xmlns:a16="http://schemas.microsoft.com/office/drawing/2014/main" id="{A33B1279-1966-3672-895D-32BB7B540B06}"/>
              </a:ext>
            </a:extLst>
          </p:cNvPr>
          <p:cNvSpPr/>
          <p:nvPr/>
        </p:nvSpPr>
        <p:spPr>
          <a:xfrm>
            <a:off x="8961458" y="1888104"/>
            <a:ext cx="2118534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SubTitle_2">
            <a:extLst>
              <a:ext uri="{FF2B5EF4-FFF2-40B4-BE49-F238E27FC236}">
                <a16:creationId xmlns:a16="http://schemas.microsoft.com/office/drawing/2014/main" id="{453D9EB2-7AE2-CF59-1F07-2F119B2B1EC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122980" y="165525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公关咖啡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MH_SubTitle_2">
            <a:extLst>
              <a:ext uri="{FF2B5EF4-FFF2-40B4-BE49-F238E27FC236}">
                <a16:creationId xmlns:a16="http://schemas.microsoft.com/office/drawing/2014/main" id="{5ADFE5C1-3A0C-2ADB-8E32-05B5D2507DE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405172" y="165525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咖啡手段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MH_SubTitle_2">
            <a:extLst>
              <a:ext uri="{FF2B5EF4-FFF2-40B4-BE49-F238E27FC236}">
                <a16:creationId xmlns:a16="http://schemas.microsoft.com/office/drawing/2014/main" id="{B7488B6C-C0C6-12D0-E7B0-FF7BBCB595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840790" y="1655252"/>
            <a:ext cx="1231106" cy="369332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咖啡宣传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圆角矩形 2">
            <a:extLst>
              <a:ext uri="{FF2B5EF4-FFF2-40B4-BE49-F238E27FC236}">
                <a16:creationId xmlns:a16="http://schemas.microsoft.com/office/drawing/2014/main" id="{668C237A-806B-2E67-54CB-B2FEA7CF3C1E}"/>
              </a:ext>
            </a:extLst>
          </p:cNvPr>
          <p:cNvSpPr/>
          <p:nvPr/>
        </p:nvSpPr>
        <p:spPr>
          <a:xfrm>
            <a:off x="666752" y="2607216"/>
            <a:ext cx="1011923" cy="559558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MH_Text_2">
            <a:extLst>
              <a:ext uri="{FF2B5EF4-FFF2-40B4-BE49-F238E27FC236}">
                <a16:creationId xmlns:a16="http://schemas.microsoft.com/office/drawing/2014/main" id="{C0B81B79-D255-D6F1-F9CE-2BBEB64D146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26754" y="2577135"/>
            <a:ext cx="2459176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30" name="MH_Text_2">
            <a:extLst>
              <a:ext uri="{FF2B5EF4-FFF2-40B4-BE49-F238E27FC236}">
                <a16:creationId xmlns:a16="http://schemas.microsoft.com/office/drawing/2014/main" id="{1FC9597A-600D-AC46-E32A-D209433347F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508945" y="2577135"/>
            <a:ext cx="2459176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31" name="MH_Text_2">
            <a:extLst>
              <a:ext uri="{FF2B5EF4-FFF2-40B4-BE49-F238E27FC236}">
                <a16:creationId xmlns:a16="http://schemas.microsoft.com/office/drawing/2014/main" id="{9CB2CB45-C8FE-89EE-20AF-BF007463C24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791137" y="2577135"/>
            <a:ext cx="2459176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圆角矩形 2">
            <a:extLst>
              <a:ext uri="{FF2B5EF4-FFF2-40B4-BE49-F238E27FC236}">
                <a16:creationId xmlns:a16="http://schemas.microsoft.com/office/drawing/2014/main" id="{589E40EC-AF70-3439-E4CB-5B54EB7B7AD6}"/>
              </a:ext>
            </a:extLst>
          </p:cNvPr>
          <p:cNvSpPr/>
          <p:nvPr/>
        </p:nvSpPr>
        <p:spPr>
          <a:xfrm>
            <a:off x="660400" y="3676859"/>
            <a:ext cx="1011923" cy="559558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MH_Text_2">
            <a:extLst>
              <a:ext uri="{FF2B5EF4-FFF2-40B4-BE49-F238E27FC236}">
                <a16:creationId xmlns:a16="http://schemas.microsoft.com/office/drawing/2014/main" id="{3F9FFCC6-313A-518F-A23C-1E6C0BAC157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226754" y="3646778"/>
            <a:ext cx="2459176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9" name="MH_Text_2">
            <a:extLst>
              <a:ext uri="{FF2B5EF4-FFF2-40B4-BE49-F238E27FC236}">
                <a16:creationId xmlns:a16="http://schemas.microsoft.com/office/drawing/2014/main" id="{69A616F4-4C2D-D73A-9154-0DBC69FB03B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508945" y="3646778"/>
            <a:ext cx="2459176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32" name="MH_Text_2">
            <a:extLst>
              <a:ext uri="{FF2B5EF4-FFF2-40B4-BE49-F238E27FC236}">
                <a16:creationId xmlns:a16="http://schemas.microsoft.com/office/drawing/2014/main" id="{4B603DA2-2226-C3E9-6F88-07B68530E6A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791137" y="3646778"/>
            <a:ext cx="2459176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7" name="圆角矩形 2">
            <a:extLst>
              <a:ext uri="{FF2B5EF4-FFF2-40B4-BE49-F238E27FC236}">
                <a16:creationId xmlns:a16="http://schemas.microsoft.com/office/drawing/2014/main" id="{16570E67-9897-66FD-0AAB-2C1D59BD8FCC}"/>
              </a:ext>
            </a:extLst>
          </p:cNvPr>
          <p:cNvSpPr/>
          <p:nvPr/>
        </p:nvSpPr>
        <p:spPr>
          <a:xfrm>
            <a:off x="660399" y="4746503"/>
            <a:ext cx="1011923" cy="559558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MH_Text_2">
            <a:extLst>
              <a:ext uri="{FF2B5EF4-FFF2-40B4-BE49-F238E27FC236}">
                <a16:creationId xmlns:a16="http://schemas.microsoft.com/office/drawing/2014/main" id="{12228A71-4929-01A9-4E57-1A406F94044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26754" y="4716422"/>
            <a:ext cx="2459176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***</a:t>
            </a: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8" name="MH_Text_2">
            <a:extLst>
              <a:ext uri="{FF2B5EF4-FFF2-40B4-BE49-F238E27FC236}">
                <a16:creationId xmlns:a16="http://schemas.microsoft.com/office/drawing/2014/main" id="{D14D0E84-C2A5-2A0B-4F6B-8C2875005B8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508945" y="4716422"/>
            <a:ext cx="2459176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33" name="MH_Text_2">
            <a:extLst>
              <a:ext uri="{FF2B5EF4-FFF2-40B4-BE49-F238E27FC236}">
                <a16:creationId xmlns:a16="http://schemas.microsoft.com/office/drawing/2014/main" id="{EDDA96A9-2D3B-FF72-1BC7-0826BD267D8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791137" y="4716422"/>
            <a:ext cx="2459176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</a:t>
            </a:r>
            <a:endParaRPr lang="zh-CN" altLang="zh-CN" sz="16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AD338D6-2361-096C-E6C8-5FBAB16C2634}"/>
              </a:ext>
            </a:extLst>
          </p:cNvPr>
          <p:cNvCxnSpPr>
            <a:cxnSpLocks/>
          </p:cNvCxnSpPr>
          <p:nvPr/>
        </p:nvCxnSpPr>
        <p:spPr>
          <a:xfrm>
            <a:off x="666752" y="3421817"/>
            <a:ext cx="10858497" cy="0"/>
          </a:xfrm>
          <a:prstGeom prst="line">
            <a:avLst/>
          </a:prstGeom>
          <a:ln w="3175">
            <a:solidFill>
              <a:schemeClr val="accent1">
                <a:alpha val="7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561F0D0-662E-79AE-7983-51C9EA6DE6EB}"/>
              </a:ext>
            </a:extLst>
          </p:cNvPr>
          <p:cNvCxnSpPr>
            <a:cxnSpLocks/>
          </p:cNvCxnSpPr>
          <p:nvPr/>
        </p:nvCxnSpPr>
        <p:spPr>
          <a:xfrm>
            <a:off x="666752" y="4491460"/>
            <a:ext cx="10858497" cy="0"/>
          </a:xfrm>
          <a:prstGeom prst="line">
            <a:avLst/>
          </a:prstGeom>
          <a:ln w="3175">
            <a:solidFill>
              <a:schemeClr val="accent1">
                <a:alpha val="7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D86A3C0-DB77-0253-48B1-3F0663101729}"/>
              </a:ext>
            </a:extLst>
          </p:cNvPr>
          <p:cNvSpPr txBox="1"/>
          <p:nvPr/>
        </p:nvSpPr>
        <p:spPr>
          <a:xfrm>
            <a:off x="916232" y="2733107"/>
            <a:ext cx="5129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目的</a:t>
            </a:r>
            <a:endParaRPr lang="en-US" altLang="zh-CN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7127E4C-4E31-F2B2-27D9-11D527DDC676}"/>
              </a:ext>
            </a:extLst>
          </p:cNvPr>
          <p:cNvSpPr txBox="1"/>
          <p:nvPr/>
        </p:nvSpPr>
        <p:spPr>
          <a:xfrm>
            <a:off x="909880" y="3802750"/>
            <a:ext cx="5129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目的</a:t>
            </a:r>
            <a:endParaRPr lang="en-US" altLang="zh-CN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AECCE9C-D077-CAA2-5A2B-AFF8E77C7AA7}"/>
              </a:ext>
            </a:extLst>
          </p:cNvPr>
          <p:cNvSpPr txBox="1"/>
          <p:nvPr/>
        </p:nvSpPr>
        <p:spPr>
          <a:xfrm>
            <a:off x="909879" y="4872394"/>
            <a:ext cx="5129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目的</a:t>
            </a:r>
            <a:endParaRPr lang="en-US" altLang="zh-CN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5CAD3206-BC53-3DD0-2A87-94BE3602F4F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C9544D8E-60AA-7DA4-1800-8E97F425FEB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58247" y="457896"/>
            <a:ext cx="4050789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市场宣传与推广</a:t>
            </a:r>
          </a:p>
        </p:txBody>
      </p:sp>
    </p:spTree>
    <p:extLst>
      <p:ext uri="{BB962C8B-B14F-4D97-AF65-F5344CB8AC3E}">
        <p14:creationId xmlns:p14="http://schemas.microsoft.com/office/powerpoint/2010/main" val="2169913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4EAEBCAD-97FC-DCBF-F595-45C43DD8A3FB}"/>
              </a:ext>
            </a:extLst>
          </p:cNvPr>
          <p:cNvSpPr/>
          <p:nvPr/>
        </p:nvSpPr>
        <p:spPr>
          <a:xfrm>
            <a:off x="8005252" y="1803400"/>
            <a:ext cx="3524250" cy="4368803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1371F6AB-F5C9-CC32-7A4E-E3F2DCED0D14}"/>
              </a:ext>
            </a:extLst>
          </p:cNvPr>
          <p:cNvSpPr/>
          <p:nvPr/>
        </p:nvSpPr>
        <p:spPr>
          <a:xfrm>
            <a:off x="4333876" y="1803400"/>
            <a:ext cx="3524250" cy="4368803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0F7BBA28-641E-8BAC-E797-9379636AB502}"/>
              </a:ext>
            </a:extLst>
          </p:cNvPr>
          <p:cNvSpPr/>
          <p:nvPr/>
        </p:nvSpPr>
        <p:spPr>
          <a:xfrm>
            <a:off x="662499" y="1803400"/>
            <a:ext cx="3524250" cy="4368803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4D0F201C-B06D-D3B0-B863-7F2D521E6158}"/>
              </a:ext>
            </a:extLst>
          </p:cNvPr>
          <p:cNvSpPr/>
          <p:nvPr/>
        </p:nvSpPr>
        <p:spPr>
          <a:xfrm>
            <a:off x="8492298" y="2397445"/>
            <a:ext cx="2550158" cy="252412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D0A152-D3E1-78A8-60D8-9EC84BAA7CBA}"/>
              </a:ext>
            </a:extLst>
          </p:cNvPr>
          <p:cNvSpPr txBox="1"/>
          <p:nvPr/>
        </p:nvSpPr>
        <p:spPr>
          <a:xfrm>
            <a:off x="1809071" y="2154319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咖啡研发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C99A92-58DD-1DC1-0F2D-440013BDDBD7}"/>
              </a:ext>
            </a:extLst>
          </p:cNvPr>
          <p:cNvSpPr txBox="1"/>
          <p:nvPr/>
        </p:nvSpPr>
        <p:spPr>
          <a:xfrm>
            <a:off x="5480448" y="2206897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咖啡推广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48EFC4-675B-3170-7683-ADD2E9C86C4F}"/>
              </a:ext>
            </a:extLst>
          </p:cNvPr>
          <p:cNvSpPr txBox="1"/>
          <p:nvPr/>
        </p:nvSpPr>
        <p:spPr>
          <a:xfrm>
            <a:off x="9151824" y="2154319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咖啡模式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梯形 10">
            <a:extLst>
              <a:ext uri="{FF2B5EF4-FFF2-40B4-BE49-F238E27FC236}">
                <a16:creationId xmlns:a16="http://schemas.microsoft.com/office/drawing/2014/main" id="{D378606F-697B-3E45-1F5D-33A789AC627E}"/>
              </a:ext>
            </a:extLst>
          </p:cNvPr>
          <p:cNvSpPr/>
          <p:nvPr/>
        </p:nvSpPr>
        <p:spPr>
          <a:xfrm>
            <a:off x="1149545" y="2397445"/>
            <a:ext cx="2550158" cy="252412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:a16="http://schemas.microsoft.com/office/drawing/2014/main" id="{E38970F4-59EE-44A4-E0A8-EFF1DFD4367D}"/>
              </a:ext>
            </a:extLst>
          </p:cNvPr>
          <p:cNvSpPr/>
          <p:nvPr/>
        </p:nvSpPr>
        <p:spPr>
          <a:xfrm>
            <a:off x="4820922" y="2397445"/>
            <a:ext cx="2550158" cy="252412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DFD265D-41B8-1458-FE1B-36701C994CD1}"/>
              </a:ext>
            </a:extLst>
          </p:cNvPr>
          <p:cNvSpPr txBox="1"/>
          <p:nvPr/>
        </p:nvSpPr>
        <p:spPr>
          <a:xfrm>
            <a:off x="3478293" y="1269711"/>
            <a:ext cx="523540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**********************</a:t>
            </a:r>
            <a:r>
              <a:rPr lang="zh-CN" altLang="en-US" sz="1600" kern="100">
                <a:solidFill>
                  <a:schemeClr val="bg1"/>
                </a:solidFill>
                <a:cs typeface="+mn-ea"/>
                <a:sym typeface="+mn-lt"/>
              </a:rPr>
              <a:t>*</a:t>
            </a:r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*********************</a:t>
            </a:r>
            <a:r>
              <a:rPr lang="zh-CN" altLang="en-US" sz="1600" kern="100">
                <a:solidFill>
                  <a:schemeClr val="bg1"/>
                </a:solidFill>
                <a:cs typeface="+mn-ea"/>
                <a:sym typeface="+mn-lt"/>
              </a:rPr>
              <a:t>**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DECE22-0EA1-6491-ABA3-98A9CA615DFD}"/>
              </a:ext>
            </a:extLst>
          </p:cNvPr>
          <p:cNvSpPr/>
          <p:nvPr/>
        </p:nvSpPr>
        <p:spPr>
          <a:xfrm>
            <a:off x="1127212" y="4472184"/>
            <a:ext cx="2594825" cy="44846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36000" rIns="108000" bIns="36000" rtlCol="0" anchor="ctr">
            <a:spAutoFit/>
          </a:bodyPr>
          <a:lstStyle/>
          <a:p>
            <a:pPr algn="ctr"/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影响公司产品</a:t>
            </a:r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咖啡</a:t>
            </a:r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的进度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250D35F-B435-E64D-4542-4AE4941CC116}"/>
              </a:ext>
            </a:extLst>
          </p:cNvPr>
          <p:cNvSpPr/>
          <p:nvPr/>
        </p:nvSpPr>
        <p:spPr>
          <a:xfrm>
            <a:off x="1431887" y="3877728"/>
            <a:ext cx="1985475" cy="44846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36000" rIns="108000" bIns="36000" rtlCol="0" anchor="ctr">
            <a:spAutoFit/>
          </a:bodyPr>
          <a:lstStyle/>
          <a:p>
            <a:pPr algn="ctr"/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研发资金投入不足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6C3E365-D014-E963-01FB-D5F3D96D58BB}"/>
              </a:ext>
            </a:extLst>
          </p:cNvPr>
          <p:cNvSpPr/>
          <p:nvPr/>
        </p:nvSpPr>
        <p:spPr>
          <a:xfrm>
            <a:off x="1234764" y="5066641"/>
            <a:ext cx="2379720" cy="44846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36000" rIns="108000" bIns="36000" rtlCol="0" anchor="ctr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咖啡</a:t>
            </a:r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更新</a:t>
            </a:r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咖啡</a:t>
            </a:r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严重制约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002ADA7-FF70-CF27-BA1D-E27410992B23}"/>
              </a:ext>
            </a:extLst>
          </p:cNvPr>
          <p:cNvSpPr/>
          <p:nvPr/>
        </p:nvSpPr>
        <p:spPr>
          <a:xfrm>
            <a:off x="5103264" y="4472184"/>
            <a:ext cx="1985475" cy="44846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36000" rIns="108000" bIns="36000" rtlCol="0" anchor="ctr">
            <a:spAutoFit/>
          </a:bodyPr>
          <a:lstStyle/>
          <a:p>
            <a:pPr algn="ctr"/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市场开拓力度不够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B0F0EBF-2D85-7DEE-2951-02FCA488A37C}"/>
              </a:ext>
            </a:extLst>
          </p:cNvPr>
          <p:cNvSpPr/>
          <p:nvPr/>
        </p:nvSpPr>
        <p:spPr>
          <a:xfrm>
            <a:off x="5103264" y="3877728"/>
            <a:ext cx="1985475" cy="44846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36000" rIns="108000" bIns="36000" rtlCol="0" anchor="ctr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咖啡</a:t>
            </a:r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开发投资不足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DFFA199-2A99-58ED-FB8A-A5D59B907A38}"/>
              </a:ext>
            </a:extLst>
          </p:cNvPr>
          <p:cNvSpPr/>
          <p:nvPr/>
        </p:nvSpPr>
        <p:spPr>
          <a:xfrm>
            <a:off x="4691036" y="5066641"/>
            <a:ext cx="2809931" cy="44846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36000" rIns="108000" bIns="36000" rtlCol="0" anchor="ctr">
            <a:spAutoFit/>
          </a:bodyPr>
          <a:lstStyle/>
          <a:p>
            <a:pPr algn="ctr"/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市场开发的进度令人</a:t>
            </a:r>
            <a:r>
              <a:rPr lang="zh-CN" altLang="en-US" sz="1600" kern="100">
                <a:solidFill>
                  <a:schemeClr val="bg1"/>
                </a:solidFill>
                <a:cs typeface="+mn-ea"/>
                <a:sym typeface="+mn-lt"/>
              </a:rPr>
              <a:t>不</a:t>
            </a:r>
            <a:r>
              <a:rPr lang="zh-CN" altLang="zh-CN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满意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6854229-60B4-A49D-34EC-73B534136B95}"/>
              </a:ext>
            </a:extLst>
          </p:cNvPr>
          <p:cNvSpPr txBox="1"/>
          <p:nvPr/>
        </p:nvSpPr>
        <p:spPr>
          <a:xfrm>
            <a:off x="8492299" y="3877728"/>
            <a:ext cx="2550157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kern="100">
                <a:solidFill>
                  <a:schemeClr val="bg1"/>
                </a:solidFill>
                <a:effectLst/>
                <a:cs typeface="+mn-ea"/>
                <a:sym typeface="+mn-lt"/>
              </a:rPr>
              <a:t>****************************************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3F663F3-7CFD-4DF7-E2D4-55919962792A}"/>
              </a:ext>
            </a:extLst>
          </p:cNvPr>
          <p:cNvGrpSpPr/>
          <p:nvPr/>
        </p:nvGrpSpPr>
        <p:grpSpPr>
          <a:xfrm>
            <a:off x="2038269" y="2908078"/>
            <a:ext cx="772710" cy="772710"/>
            <a:chOff x="662801" y="1869063"/>
            <a:chExt cx="992432" cy="992432"/>
          </a:xfrm>
        </p:grpSpPr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D3FDA4F4-6E62-5AB0-048D-6862B51105FD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A77189F5-3010-9A70-724A-B2B3309F6A7D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4BEB345-BCE4-235A-B852-6CBB8A18AC23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3A68A941-EB0E-E1F9-0635-E9873D510CE9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ACE9DCFF-C154-A7C7-74DD-60B8135CA513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CEA2C54F-3BBC-9C06-6CD8-E7719DAB1251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6B784380-E2A1-2BC3-5D7D-D95C4CA71D3B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FB5FB2AD-6576-9036-572B-385FBD649763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0CD95BBA-7F89-EE2F-72D2-AA1A93440647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0903405-FD70-5909-F76C-C9A7E589433D}"/>
              </a:ext>
            </a:extLst>
          </p:cNvPr>
          <p:cNvGrpSpPr/>
          <p:nvPr/>
        </p:nvGrpSpPr>
        <p:grpSpPr>
          <a:xfrm>
            <a:off x="5709646" y="2908078"/>
            <a:ext cx="772710" cy="772710"/>
            <a:chOff x="662801" y="1869063"/>
            <a:chExt cx="992432" cy="992432"/>
          </a:xfrm>
        </p:grpSpPr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A249698C-7C1F-0122-F815-1695C4313B78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CE36EB84-53D4-DBB3-CAE8-E9AC88A08D13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54A2252-41A8-6334-AB95-CDC332FADFDF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48E2E0F2-D244-54BC-6005-EA499CB6412A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B5AB55AE-C1FD-D41C-E544-F7839E801734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6674E925-33AF-536D-B16D-A1824D9F1426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3A5BEAC3-0F1E-61D2-12F1-2CC0DF5DA5BD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8B042306-770B-9DF5-97DF-9B0BC922041C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8E4B8804-7253-394C-7706-BC1169B1C976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4D1014B-E9AC-A567-DF72-2ACF69BBCD73}"/>
              </a:ext>
            </a:extLst>
          </p:cNvPr>
          <p:cNvGrpSpPr/>
          <p:nvPr/>
        </p:nvGrpSpPr>
        <p:grpSpPr>
          <a:xfrm>
            <a:off x="9381022" y="2908078"/>
            <a:ext cx="772710" cy="772710"/>
            <a:chOff x="662801" y="1869063"/>
            <a:chExt cx="992432" cy="992432"/>
          </a:xfrm>
        </p:grpSpPr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BBEDA972-947D-CEF0-3107-A8230E0C146A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id="{6350D7AE-E80C-BE4C-E8FA-CC0BC09AAB91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51A2B34-5D23-A814-A6FD-9613D838BF40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1D5C5A6A-CC35-1CD3-9279-3ACA604808B0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076D460D-E0FC-905A-D875-77D71246C090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D7DD3FE6-8E15-6A8F-FAC7-BCC85781FCE1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91C7CE21-4E33-1007-6452-1A63D8FFAA73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4846DBD5-9F1C-D9FA-3B6E-BD10972F2AAA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747FD4BF-44D2-93B4-2114-2B7A74FBA4FD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08E2FE5F-8347-4E04-D2DC-310F4445C7F6}"/>
              </a:ext>
            </a:extLst>
          </p:cNvPr>
          <p:cNvSpPr txBox="1"/>
          <p:nvPr/>
        </p:nvSpPr>
        <p:spPr>
          <a:xfrm>
            <a:off x="2306803" y="3155934"/>
            <a:ext cx="2356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ED0F90E-09F8-E6C0-5759-8072A9BC75C9}"/>
              </a:ext>
            </a:extLst>
          </p:cNvPr>
          <p:cNvSpPr txBox="1"/>
          <p:nvPr/>
        </p:nvSpPr>
        <p:spPr>
          <a:xfrm>
            <a:off x="5954937" y="3155934"/>
            <a:ext cx="2821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02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3922443-1355-F31A-B4BB-0AAE90249C8B}"/>
              </a:ext>
            </a:extLst>
          </p:cNvPr>
          <p:cNvSpPr txBox="1"/>
          <p:nvPr/>
        </p:nvSpPr>
        <p:spPr>
          <a:xfrm>
            <a:off x="9626313" y="3155934"/>
            <a:ext cx="2821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03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F38709CF-D583-6379-DEB9-644744AE7D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DF63518C-F32E-CAA4-6EBF-240C7C13732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融资用途</a:t>
            </a:r>
          </a:p>
        </p:txBody>
      </p:sp>
    </p:spTree>
    <p:extLst>
      <p:ext uri="{BB962C8B-B14F-4D97-AF65-F5344CB8AC3E}">
        <p14:creationId xmlns:p14="http://schemas.microsoft.com/office/powerpoint/2010/main" val="962614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4484D8F-FB48-6B16-1B27-437D6005F1E9}"/>
              </a:ext>
            </a:extLst>
          </p:cNvPr>
          <p:cNvSpPr/>
          <p:nvPr/>
        </p:nvSpPr>
        <p:spPr bwMode="auto">
          <a:xfrm>
            <a:off x="660400" y="1387362"/>
            <a:ext cx="10858500" cy="29963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1600">
                <a:cs typeface="+mn-ea"/>
                <a:sym typeface="+mn-lt"/>
              </a:rPr>
              <a:t>**************************************</a:t>
            </a:r>
            <a:r>
              <a:rPr lang="en-US" altLang="zh-CN" sz="1600">
                <a:cs typeface="+mn-ea"/>
                <a:sym typeface="+mn-lt"/>
              </a:rPr>
              <a:t>*</a:t>
            </a:r>
            <a:r>
              <a:rPr lang="zh-CN" altLang="en-US" sz="1600">
                <a:cs typeface="+mn-ea"/>
                <a:sym typeface="+mn-lt"/>
              </a:rPr>
              <a:t>**************************************************</a:t>
            </a:r>
            <a:endParaRPr lang="zh-CN" altLang="en-US" sz="1600" dirty="0">
              <a:cs typeface="+mn-ea"/>
              <a:sym typeface="+mn-lt"/>
            </a:endParaRPr>
          </a:p>
        </p:txBody>
      </p: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id="{075FD237-1F46-9F2D-1D49-6C71A9972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871158"/>
              </p:ext>
            </p:extLst>
          </p:nvPr>
        </p:nvGraphicFramePr>
        <p:xfrm>
          <a:off x="673100" y="2082791"/>
          <a:ext cx="5594595" cy="40894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237838">
                  <a:extLst>
                    <a:ext uri="{9D8B030D-6E8A-4147-A177-3AD203B41FA5}">
                      <a16:colId xmlns:a16="http://schemas.microsoft.com/office/drawing/2014/main" val="429480972"/>
                    </a:ext>
                  </a:extLst>
                </a:gridCol>
                <a:gridCol w="1118919">
                  <a:extLst>
                    <a:ext uri="{9D8B030D-6E8A-4147-A177-3AD203B41FA5}">
                      <a16:colId xmlns:a16="http://schemas.microsoft.com/office/drawing/2014/main" val="4229168472"/>
                    </a:ext>
                  </a:extLst>
                </a:gridCol>
                <a:gridCol w="1118919">
                  <a:extLst>
                    <a:ext uri="{9D8B030D-6E8A-4147-A177-3AD203B41FA5}">
                      <a16:colId xmlns:a16="http://schemas.microsoft.com/office/drawing/2014/main" val="1410141836"/>
                    </a:ext>
                  </a:extLst>
                </a:gridCol>
                <a:gridCol w="1118919">
                  <a:extLst>
                    <a:ext uri="{9D8B030D-6E8A-4147-A177-3AD203B41FA5}">
                      <a16:colId xmlns:a16="http://schemas.microsoft.com/office/drawing/2014/main" val="4036211391"/>
                    </a:ext>
                  </a:extLst>
                </a:gridCol>
              </a:tblGrid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  <a:tileRect/>
                          </a:gradFill>
                          <a:latin typeface="+mj-ea"/>
                          <a:ea typeface="+mj-ea"/>
                          <a:cs typeface="+mn-ea"/>
                          <a:sym typeface="+mn-lt"/>
                        </a:rPr>
                        <a:t>**</a:t>
                      </a:r>
                      <a:r>
                        <a:rPr lang="en-US" altLang="zh-CN" sz="1600" b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  <a:tileRect/>
                          </a:gradFill>
                          <a:latin typeface="+mj-ea"/>
                          <a:ea typeface="+mj-ea"/>
                          <a:cs typeface="+mn-ea"/>
                          <a:sym typeface="+mn-lt"/>
                        </a:rPr>
                        <a:t>*</a:t>
                      </a:r>
                      <a:r>
                        <a:rPr lang="zh-CN" altLang="en-US" sz="1600" b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  <a:tileRect/>
                          </a:gradFill>
                          <a:latin typeface="+mj-ea"/>
                          <a:ea typeface="+mj-ea"/>
                          <a:cs typeface="+mn-ea"/>
                          <a:sym typeface="+mn-lt"/>
                        </a:rPr>
                        <a:t>**</a:t>
                      </a:r>
                      <a:endParaRPr lang="zh-CN" altLang="en-US" sz="1600" b="0" dirty="0">
                        <a:gradFill flip="none" rotWithShape="1"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  <a:tileRect/>
                          </a:gradFill>
                          <a:latin typeface="+mj-ea"/>
                          <a:ea typeface="+mj-ea"/>
                          <a:cs typeface="+mn-ea"/>
                          <a:sym typeface="+mn-lt"/>
                        </a:rPr>
                        <a:t>****</a:t>
                      </a:r>
                      <a:endParaRPr lang="en-US" sz="1600" b="0" dirty="0">
                        <a:gradFill flip="none" rotWithShape="1"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  <a:tileRect/>
                          </a:gradFill>
                          <a:latin typeface="+mj-ea"/>
                          <a:ea typeface="+mj-ea"/>
                          <a:cs typeface="+mn-ea"/>
                          <a:sym typeface="+mn-lt"/>
                        </a:rPr>
                        <a:t>****</a:t>
                      </a:r>
                      <a:endParaRPr lang="en-US" sz="1600" b="0" dirty="0">
                        <a:gradFill flip="none" rotWithShape="1"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  <a:tileRect/>
                          </a:gradFill>
                          <a:latin typeface="+mj-ea"/>
                          <a:ea typeface="+mj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600" b="0" dirty="0">
                        <a:gradFill flip="none" rotWithShape="1">
                          <a:gsLst>
                            <a:gs pos="0">
                              <a:schemeClr val="accent1"/>
                            </a:gs>
                            <a:gs pos="100000">
                              <a:schemeClr val="accent2"/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0627389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4834042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712582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3360580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912857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748175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380473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598518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********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197513"/>
                  </a:ext>
                </a:extLst>
              </a:tr>
              <a:tr h="408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******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*****</a:t>
                      </a:r>
                      <a:endParaRPr lang="en-US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****</a:t>
                      </a:r>
                      <a:endParaRPr lang="en-US" altLang="zh-CN" sz="12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142052"/>
                  </a:ext>
                </a:extLst>
              </a:tr>
            </a:tbl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EC50F779-7E5D-C7BD-91F2-91E37A8901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E380776-A220-B669-7843-B7660DC53B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5786841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融资成本费用构成分析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8D9B4965-8CDD-4DD7-8B01-A4889F8B70CF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2948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2">
            <a:extLst>
              <a:ext uri="{FF2B5EF4-FFF2-40B4-BE49-F238E27FC236}">
                <a16:creationId xmlns:a16="http://schemas.microsoft.com/office/drawing/2014/main" id="{DC9E7809-BD2E-9BC9-CAB1-C81D5375B4DF}"/>
              </a:ext>
            </a:extLst>
          </p:cNvPr>
          <p:cNvSpPr/>
          <p:nvPr/>
        </p:nvSpPr>
        <p:spPr>
          <a:xfrm>
            <a:off x="4437630" y="1267575"/>
            <a:ext cx="3316740" cy="4908557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6" name="圆角矩形 2">
            <a:extLst>
              <a:ext uri="{FF2B5EF4-FFF2-40B4-BE49-F238E27FC236}">
                <a16:creationId xmlns:a16="http://schemas.microsoft.com/office/drawing/2014/main" id="{9EE7B2B9-13B3-430C-04A5-BD36E32B6925}"/>
              </a:ext>
            </a:extLst>
          </p:cNvPr>
          <p:cNvSpPr/>
          <p:nvPr/>
        </p:nvSpPr>
        <p:spPr>
          <a:xfrm>
            <a:off x="666750" y="1267575"/>
            <a:ext cx="3316740" cy="4908557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7" name="圆角矩形 2">
            <a:extLst>
              <a:ext uri="{FF2B5EF4-FFF2-40B4-BE49-F238E27FC236}">
                <a16:creationId xmlns:a16="http://schemas.microsoft.com/office/drawing/2014/main" id="{7EDD6950-709E-5D77-8730-E4D897096CEC}"/>
              </a:ext>
            </a:extLst>
          </p:cNvPr>
          <p:cNvSpPr/>
          <p:nvPr/>
        </p:nvSpPr>
        <p:spPr>
          <a:xfrm>
            <a:off x="8208510" y="1267575"/>
            <a:ext cx="3316740" cy="4908557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91395E5-056B-829A-E58E-BAC4327B2BF7}"/>
              </a:ext>
            </a:extLst>
          </p:cNvPr>
          <p:cNvSpPr txBox="1"/>
          <p:nvPr/>
        </p:nvSpPr>
        <p:spPr>
          <a:xfrm>
            <a:off x="8533961" y="2453722"/>
            <a:ext cx="2665839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************************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3AAFAA50-158B-7146-0E74-BB22E8623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85E71ED0-8543-E524-A652-CC3E0314CB1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6944209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控轨道在金牛区的发展规划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F11D499-6E6E-F2F8-DE90-F064475026DA}"/>
              </a:ext>
            </a:extLst>
          </p:cNvPr>
          <p:cNvSpPr txBox="1"/>
          <p:nvPr/>
        </p:nvSpPr>
        <p:spPr>
          <a:xfrm>
            <a:off x="4763081" y="2453722"/>
            <a:ext cx="2665839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*************************************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5B7FA92-89B4-760B-4EC1-AB14AB35496C}"/>
              </a:ext>
            </a:extLst>
          </p:cNvPr>
          <p:cNvSpPr txBox="1"/>
          <p:nvPr/>
        </p:nvSpPr>
        <p:spPr>
          <a:xfrm>
            <a:off x="992201" y="2453722"/>
            <a:ext cx="2665839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************************************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00AA2C4C-1893-F87F-3A05-1D1B5FED87F2}"/>
              </a:ext>
            </a:extLst>
          </p:cNvPr>
          <p:cNvSpPr/>
          <p:nvPr/>
        </p:nvSpPr>
        <p:spPr>
          <a:xfrm>
            <a:off x="8591801" y="1951587"/>
            <a:ext cx="2550158" cy="252412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5D179AF-7539-BC4D-5DCC-B2EA87BD9FA9}"/>
              </a:ext>
            </a:extLst>
          </p:cNvPr>
          <p:cNvSpPr txBox="1"/>
          <p:nvPr/>
        </p:nvSpPr>
        <p:spPr>
          <a:xfrm>
            <a:off x="1709567" y="1708461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咖啡研发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EF7373D-C345-AB5D-9312-2CA73EE50CAB}"/>
              </a:ext>
            </a:extLst>
          </p:cNvPr>
          <p:cNvSpPr txBox="1"/>
          <p:nvPr/>
        </p:nvSpPr>
        <p:spPr>
          <a:xfrm>
            <a:off x="5480447" y="1761039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咖啡推广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9FB8C71-8895-E0AF-23D5-F21550C2E824}"/>
              </a:ext>
            </a:extLst>
          </p:cNvPr>
          <p:cNvSpPr txBox="1"/>
          <p:nvPr/>
        </p:nvSpPr>
        <p:spPr>
          <a:xfrm>
            <a:off x="9251327" y="1708461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咖啡模式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梯形 42">
            <a:extLst>
              <a:ext uri="{FF2B5EF4-FFF2-40B4-BE49-F238E27FC236}">
                <a16:creationId xmlns:a16="http://schemas.microsoft.com/office/drawing/2014/main" id="{177B2411-2C45-541E-6F6D-E98B1CC295E5}"/>
              </a:ext>
            </a:extLst>
          </p:cNvPr>
          <p:cNvSpPr/>
          <p:nvPr/>
        </p:nvSpPr>
        <p:spPr>
          <a:xfrm>
            <a:off x="1050041" y="1951587"/>
            <a:ext cx="2550158" cy="252412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梯形 43">
            <a:extLst>
              <a:ext uri="{FF2B5EF4-FFF2-40B4-BE49-F238E27FC236}">
                <a16:creationId xmlns:a16="http://schemas.microsoft.com/office/drawing/2014/main" id="{4BB8AA19-4161-09A8-170E-CA682F4CC17A}"/>
              </a:ext>
            </a:extLst>
          </p:cNvPr>
          <p:cNvSpPr/>
          <p:nvPr/>
        </p:nvSpPr>
        <p:spPr>
          <a:xfrm>
            <a:off x="4820921" y="1951587"/>
            <a:ext cx="2550158" cy="252412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82335A61-B5E6-42D7-92E8-026CC389AE0E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12176B19-ACBA-4606-87E0-DB8046041D5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3B3B3EC2-923A-48F6-99F1-655E3EAD312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6176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的城市&#10;&#10;描述已自动生成">
            <a:extLst>
              <a:ext uri="{FF2B5EF4-FFF2-40B4-BE49-F238E27FC236}">
                <a16:creationId xmlns:a16="http://schemas.microsoft.com/office/drawing/2014/main" id="{6D26E0FE-3DFE-8DFD-5D70-F3CE7A4E88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  <a14:imgEffect>
                      <a14:colorTemperature colorTemp="49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" y="0"/>
            <a:ext cx="12189833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64D1CAFE-E48E-9588-0CFC-D6F01BFB05E0}"/>
              </a:ext>
            </a:extLst>
          </p:cNvPr>
          <p:cNvSpPr/>
          <p:nvPr/>
        </p:nvSpPr>
        <p:spPr>
          <a:xfrm>
            <a:off x="1084" y="0"/>
            <a:ext cx="12189832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316C"/>
              </a:gs>
              <a:gs pos="100000">
                <a:srgbClr val="00142C">
                  <a:alpha val="0"/>
                </a:srgb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90F6837-0D6B-BB01-B746-BE9F9D549B4C}"/>
              </a:ext>
            </a:extLst>
          </p:cNvPr>
          <p:cNvGrpSpPr/>
          <p:nvPr/>
        </p:nvGrpSpPr>
        <p:grpSpPr>
          <a:xfrm>
            <a:off x="1408497" y="2048317"/>
            <a:ext cx="9375006" cy="1908076"/>
            <a:chOff x="1408497" y="1445472"/>
            <a:chExt cx="9375006" cy="190807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527ED1-73A3-E338-F385-D59C16A88A0D}"/>
                </a:ext>
              </a:extLst>
            </p:cNvPr>
            <p:cNvSpPr txBox="1"/>
            <p:nvPr/>
          </p:nvSpPr>
          <p:spPr>
            <a:xfrm>
              <a:off x="2595043" y="1445472"/>
              <a:ext cx="1750479" cy="1615827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500"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30000">
                        <a:schemeClr val="accent1"/>
                      </a:gs>
                      <a:gs pos="100000">
                        <a:schemeClr val="accent2">
                          <a:lumMod val="90000"/>
                        </a:schemeClr>
                      </a:gs>
                      <a:gs pos="70000">
                        <a:schemeClr val="accent2"/>
                      </a:gs>
                    </a:gsLst>
                    <a:lin ang="5400000" scaled="1"/>
                    <a:tileRect/>
                  </a:gradFill>
                  <a:effectLst>
                    <a:outerShdw blurRad="152400" dist="203200" dir="5400000" algn="t" rotWithShape="0">
                      <a:schemeClr val="tx1">
                        <a:lumMod val="95000"/>
                        <a:lumOff val="5000"/>
                        <a:alpha val="25000"/>
                      </a:schemeClr>
                    </a:outerShdw>
                  </a:effectLst>
                  <a:latin typeface="DOUYU Font" pitchFamily="2" charset="-122"/>
                  <a:ea typeface="DOUYU Font" pitchFamily="2" charset="-122"/>
                </a:rPr>
                <a:t>感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60BD96F-E445-B60C-778D-90BF7366F735}"/>
                </a:ext>
              </a:extLst>
            </p:cNvPr>
            <p:cNvSpPr txBox="1"/>
            <p:nvPr/>
          </p:nvSpPr>
          <p:spPr>
            <a:xfrm>
              <a:off x="4345523" y="1445472"/>
              <a:ext cx="1750479" cy="1615827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500"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30000">
                        <a:schemeClr val="accent1"/>
                      </a:gs>
                      <a:gs pos="100000">
                        <a:schemeClr val="accent2">
                          <a:lumMod val="90000"/>
                        </a:schemeClr>
                      </a:gs>
                      <a:gs pos="70000">
                        <a:schemeClr val="accent2"/>
                      </a:gs>
                    </a:gsLst>
                    <a:lin ang="5400000" scaled="1"/>
                    <a:tileRect/>
                  </a:gradFill>
                  <a:effectLst>
                    <a:outerShdw blurRad="152400" dist="203200" dir="5400000" algn="t" rotWithShape="0">
                      <a:schemeClr val="tx1">
                        <a:lumMod val="95000"/>
                        <a:lumOff val="5000"/>
                        <a:alpha val="25000"/>
                      </a:schemeClr>
                    </a:outerShdw>
                  </a:effectLst>
                  <a:latin typeface="DOUYU Font" pitchFamily="2" charset="-122"/>
                  <a:ea typeface="DOUYU Font" pitchFamily="2" charset="-122"/>
                </a:rPr>
                <a:t>谢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1E1D98D-DF29-5A77-0E67-B046785B246C}"/>
                </a:ext>
              </a:extLst>
            </p:cNvPr>
            <p:cNvSpPr txBox="1"/>
            <p:nvPr/>
          </p:nvSpPr>
          <p:spPr>
            <a:xfrm>
              <a:off x="6096001" y="1445472"/>
              <a:ext cx="1750479" cy="1615827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500"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30000">
                        <a:schemeClr val="accent1"/>
                      </a:gs>
                      <a:gs pos="100000">
                        <a:schemeClr val="accent2">
                          <a:lumMod val="90000"/>
                        </a:schemeClr>
                      </a:gs>
                      <a:gs pos="70000">
                        <a:schemeClr val="accent2"/>
                      </a:gs>
                    </a:gsLst>
                    <a:lin ang="5400000" scaled="1"/>
                    <a:tileRect/>
                  </a:gradFill>
                  <a:effectLst>
                    <a:outerShdw blurRad="152400" dist="203200" dir="5400000" algn="t" rotWithShape="0">
                      <a:schemeClr val="tx1">
                        <a:lumMod val="95000"/>
                        <a:lumOff val="5000"/>
                        <a:alpha val="25000"/>
                      </a:schemeClr>
                    </a:outerShdw>
                  </a:effectLst>
                  <a:latin typeface="DOUYU Font" pitchFamily="2" charset="-122"/>
                  <a:ea typeface="DOUYU Font" pitchFamily="2" charset="-122"/>
                </a:rPr>
                <a:t>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B6957C9-8DE9-5903-B03A-A45C44857EE5}"/>
                </a:ext>
              </a:extLst>
            </p:cNvPr>
            <p:cNvSpPr txBox="1"/>
            <p:nvPr/>
          </p:nvSpPr>
          <p:spPr>
            <a:xfrm>
              <a:off x="7846479" y="1445472"/>
              <a:ext cx="1750479" cy="1615827"/>
            </a:xfrm>
            <a:prstGeom prst="rect">
              <a:avLst/>
            </a:prstGeom>
            <a:noFill/>
            <a:effectLst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500"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30000">
                        <a:schemeClr val="accent1"/>
                      </a:gs>
                      <a:gs pos="100000">
                        <a:schemeClr val="accent2">
                          <a:lumMod val="90000"/>
                        </a:schemeClr>
                      </a:gs>
                      <a:gs pos="70000">
                        <a:schemeClr val="accent2"/>
                      </a:gs>
                    </a:gsLst>
                    <a:lin ang="5400000" scaled="1"/>
                    <a:tileRect/>
                  </a:gradFill>
                  <a:effectLst>
                    <a:outerShdw blurRad="152400" dist="203200" dir="5400000" algn="t" rotWithShape="0">
                      <a:schemeClr val="tx1">
                        <a:lumMod val="95000"/>
                        <a:lumOff val="5000"/>
                        <a:alpha val="25000"/>
                      </a:schemeClr>
                    </a:outerShdw>
                  </a:effectLst>
                  <a:latin typeface="DOUYU Font" pitchFamily="2" charset="-122"/>
                  <a:ea typeface="DOUYU Font" pitchFamily="2" charset="-122"/>
                </a:rPr>
                <a:t>看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4608147-65B9-6D8F-501F-07823FFCB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8497" y="2158277"/>
              <a:ext cx="9375006" cy="1195271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21855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47377D-0F42-C97D-5D80-99D6188FBC55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咖啡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coffee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875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设计经验丰富，一位热爱生活，热爱美食的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200200" y="2689649"/>
            <a:ext cx="278601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yuangungundekafei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咖啡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D338DF53-B8CF-EA71-E918-7DA8DA5056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089AF88-3516-C18F-C31F-CDF3B510BF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E6F">
                  <a:lumMod val="81000"/>
                </a:srgbClr>
              </a:gs>
              <a:gs pos="100000">
                <a:srgbClr val="002E6F">
                  <a:alpha val="0"/>
                </a:srgb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黑暗中的灯光&#10;&#10;描述已自动生成">
            <a:extLst>
              <a:ext uri="{FF2B5EF4-FFF2-40B4-BE49-F238E27FC236}">
                <a16:creationId xmlns:a16="http://schemas.microsoft.com/office/drawing/2014/main" id="{EA86A988-6F6F-DCD2-A605-4336DFC5AA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33464" y="2853935"/>
            <a:ext cx="12425464" cy="1102950"/>
          </a:xfrm>
          <a:custGeom>
            <a:avLst/>
            <a:gdLst>
              <a:gd name="connsiteX0" fmla="*/ 0 w 12192000"/>
              <a:gd name="connsiteY0" fmla="*/ 0 h 1102950"/>
              <a:gd name="connsiteX1" fmla="*/ 12192000 w 12192000"/>
              <a:gd name="connsiteY1" fmla="*/ 0 h 1102950"/>
              <a:gd name="connsiteX2" fmla="*/ 12192000 w 12192000"/>
              <a:gd name="connsiteY2" fmla="*/ 1102950 h 1102950"/>
              <a:gd name="connsiteX3" fmla="*/ 0 w 12192000"/>
              <a:gd name="connsiteY3" fmla="*/ 1102950 h 11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02950">
                <a:moveTo>
                  <a:pt x="0" y="0"/>
                </a:moveTo>
                <a:lnTo>
                  <a:pt x="12192000" y="0"/>
                </a:lnTo>
                <a:lnTo>
                  <a:pt x="12192000" y="1102950"/>
                </a:lnTo>
                <a:lnTo>
                  <a:pt x="0" y="1102950"/>
                </a:lnTo>
                <a:close/>
              </a:path>
            </a:pathLst>
          </a:cu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FA3FF8E8-7D81-C3F5-FCAF-15F479C9B973}"/>
              </a:ext>
            </a:extLst>
          </p:cNvPr>
          <p:cNvSpPr/>
          <p:nvPr/>
        </p:nvSpPr>
        <p:spPr>
          <a:xfrm>
            <a:off x="1666845" y="3405410"/>
            <a:ext cx="4876674" cy="146304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90000"/>
                  <a:lumOff val="10000"/>
                  <a:alpha val="0"/>
                </a:schemeClr>
              </a:gs>
              <a:gs pos="69000">
                <a:schemeClr val="accent2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C039CA42-CEC3-0772-EFAC-5D39AAFEDF30}"/>
              </a:ext>
            </a:extLst>
          </p:cNvPr>
          <p:cNvSpPr/>
          <p:nvPr/>
        </p:nvSpPr>
        <p:spPr>
          <a:xfrm>
            <a:off x="562188" y="2102112"/>
            <a:ext cx="4876674" cy="45719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90000"/>
                  <a:lumOff val="10000"/>
                  <a:alpha val="0"/>
                </a:schemeClr>
              </a:gs>
              <a:gs pos="69000">
                <a:schemeClr val="accent2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A8BAB22-7394-8B17-2B0A-D57D366745C5}"/>
              </a:ext>
            </a:extLst>
          </p:cNvPr>
          <p:cNvCxnSpPr/>
          <p:nvPr/>
        </p:nvCxnSpPr>
        <p:spPr>
          <a:xfrm>
            <a:off x="3561294" y="2262168"/>
            <a:ext cx="263215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5044AD0-CB8B-DC64-295C-E2E6BED8E65D}"/>
              </a:ext>
            </a:extLst>
          </p:cNvPr>
          <p:cNvCxnSpPr/>
          <p:nvPr/>
        </p:nvCxnSpPr>
        <p:spPr>
          <a:xfrm>
            <a:off x="1188934" y="2003088"/>
            <a:ext cx="2632151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02C8C61-502F-AA19-685A-518129C7D2AC}"/>
              </a:ext>
            </a:extLst>
          </p:cNvPr>
          <p:cNvCxnSpPr/>
          <p:nvPr/>
        </p:nvCxnSpPr>
        <p:spPr>
          <a:xfrm>
            <a:off x="3122034" y="3679563"/>
            <a:ext cx="2632151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14F69B4B-2B4E-3BA2-37D9-82A02CFB4026}"/>
              </a:ext>
            </a:extLst>
          </p:cNvPr>
          <p:cNvSpPr txBox="1"/>
          <p:nvPr/>
        </p:nvSpPr>
        <p:spPr>
          <a:xfrm>
            <a:off x="725900" y="2427520"/>
            <a:ext cx="6801542" cy="104644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6800">
                <a:sym typeface="+mn-lt"/>
              </a:rPr>
              <a:t>咖啡研究</a:t>
            </a:r>
            <a:r>
              <a:rPr lang="zh-CN" altLang="en-US" sz="6800" dirty="0">
                <a:sym typeface="+mn-lt"/>
              </a:rPr>
              <a:t>背景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8489468-C498-EF97-DDAC-BFF913BAF2A8}"/>
              </a:ext>
            </a:extLst>
          </p:cNvPr>
          <p:cNvSpPr txBox="1"/>
          <p:nvPr/>
        </p:nvSpPr>
        <p:spPr>
          <a:xfrm>
            <a:off x="812172" y="1265820"/>
            <a:ext cx="261610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cs typeface="+mn-ea"/>
                <a:sym typeface="+mn-lt"/>
              </a:rPr>
              <a:t>Part 01</a:t>
            </a:r>
            <a:endParaRPr lang="zh-CN" altLang="en-US" sz="54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cs typeface="+mn-ea"/>
              <a:sym typeface="+mn-lt"/>
            </a:endParaRPr>
          </a:p>
        </p:txBody>
      </p:sp>
      <p:sp>
        <p:nvSpPr>
          <p:cNvPr id="1047" name="文本框 1046">
            <a:extLst>
              <a:ext uri="{FF2B5EF4-FFF2-40B4-BE49-F238E27FC236}">
                <a16:creationId xmlns:a16="http://schemas.microsoft.com/office/drawing/2014/main" id="{769BBF89-2C74-E63B-9A1C-509830D64B16}"/>
              </a:ext>
            </a:extLst>
          </p:cNvPr>
          <p:cNvSpPr txBox="1"/>
          <p:nvPr/>
        </p:nvSpPr>
        <p:spPr>
          <a:xfrm>
            <a:off x="812172" y="3644745"/>
            <a:ext cx="549824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Project Research Background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0740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29E63B15-9C0E-D9A6-A47C-41D1E3AAB7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F6C7553C-87A0-AA41-72E3-C93AF29C8333}"/>
              </a:ext>
            </a:extLst>
          </p:cNvPr>
          <p:cNvSpPr/>
          <p:nvPr/>
        </p:nvSpPr>
        <p:spPr>
          <a:xfrm>
            <a:off x="660400" y="1307585"/>
            <a:ext cx="3693319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建设咖啡强国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是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新时代做好</a:t>
            </a:r>
            <a:endParaRPr lang="en-US" altLang="zh-CN" sz="240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交通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的总咖啡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" name="圆角矩形 2">
            <a:extLst>
              <a:ext uri="{FF2B5EF4-FFF2-40B4-BE49-F238E27FC236}">
                <a16:creationId xmlns:a16="http://schemas.microsoft.com/office/drawing/2014/main" id="{91D77F34-0693-62E3-89CB-EB136D60D0E2}"/>
              </a:ext>
            </a:extLst>
          </p:cNvPr>
          <p:cNvSpPr/>
          <p:nvPr/>
        </p:nvSpPr>
        <p:spPr>
          <a:xfrm>
            <a:off x="660400" y="5687571"/>
            <a:ext cx="3613913" cy="484629"/>
          </a:xfrm>
          <a:prstGeom prst="roundRect">
            <a:avLst>
              <a:gd name="adj" fmla="val 6551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6B70E74-936A-0427-B64E-091BB670B835}"/>
              </a:ext>
            </a:extLst>
          </p:cNvPr>
          <p:cNvSpPr txBox="1"/>
          <p:nvPr/>
        </p:nvSpPr>
        <p:spPr>
          <a:xfrm>
            <a:off x="605508" y="284893"/>
            <a:ext cx="184731" cy="766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6018BC9-CC22-A0A0-8599-E655FE52A61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行业背景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8DF4114-066E-1053-CBCA-873AFCBB3094}"/>
              </a:ext>
            </a:extLst>
          </p:cNvPr>
          <p:cNvSpPr/>
          <p:nvPr/>
        </p:nvSpPr>
        <p:spPr>
          <a:xfrm>
            <a:off x="1517147" y="2397745"/>
            <a:ext cx="143629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咖啡城轨客运量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8B08908-90CA-00BA-BA2D-428B4CE5E95D}"/>
              </a:ext>
            </a:extLst>
          </p:cNvPr>
          <p:cNvSpPr/>
          <p:nvPr/>
        </p:nvSpPr>
        <p:spPr>
          <a:xfrm>
            <a:off x="1517147" y="2643966"/>
            <a:ext cx="1025922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lvl="1"/>
            <a:r>
              <a:rPr lang="zh-CN" altLang="en-US" sz="2000">
                <a:gradFill>
                  <a:gsLst>
                    <a:gs pos="1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  <a:cs typeface="+mn-ea"/>
                <a:sym typeface="+mn-lt"/>
              </a:rPr>
              <a:t>世界第一</a:t>
            </a:r>
            <a:endParaRPr lang="en-US" altLang="zh-CN" sz="2000" dirty="0"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0E95B51-B877-FBEB-EFAF-CC83571E6A42}"/>
              </a:ext>
            </a:extLst>
          </p:cNvPr>
          <p:cNvGrpSpPr/>
          <p:nvPr/>
        </p:nvGrpSpPr>
        <p:grpSpPr>
          <a:xfrm>
            <a:off x="660400" y="2308980"/>
            <a:ext cx="731528" cy="731528"/>
            <a:chOff x="662801" y="1869063"/>
            <a:chExt cx="992432" cy="992432"/>
          </a:xfrm>
        </p:grpSpPr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510EB899-6E6E-005D-37D0-FBA543901C82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92479AC6-6135-C824-8E0A-8FDF551186C1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C65977E-BF3F-1E24-FC7B-0BCA2C9E8FE9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D9978286-10A3-89C4-F362-18F57C2190C4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7F91A0E6-9AA6-0289-B957-60A4AE590A44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8DA7AD89-DC32-2BD8-8FDE-7EE12FC53592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BBD50EB4-81D1-D59A-691A-B2BCB9012A9F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C0FC498C-3E37-0C08-7781-AC4E01890546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0EF908E7-E2FB-87D7-05AF-BDA58E0E7D95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DD3FB71-E357-0283-9138-DFEAC8C13F96}"/>
              </a:ext>
            </a:extLst>
          </p:cNvPr>
          <p:cNvSpPr txBox="1"/>
          <p:nvPr/>
        </p:nvSpPr>
        <p:spPr>
          <a:xfrm>
            <a:off x="885100" y="2536245"/>
            <a:ext cx="2821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56FD377-AB2D-7AD4-CB37-F7021189CC90}"/>
              </a:ext>
            </a:extLst>
          </p:cNvPr>
          <p:cNvSpPr/>
          <p:nvPr/>
        </p:nvSpPr>
        <p:spPr>
          <a:xfrm>
            <a:off x="1517148" y="3258901"/>
            <a:ext cx="2757165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预计2035年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基本建成</a:t>
            </a: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交通强国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607E48DA-81FB-F0BA-E643-51697AAB7EDA}"/>
              </a:ext>
            </a:extLst>
          </p:cNvPr>
          <p:cNvSpPr/>
          <p:nvPr/>
        </p:nvSpPr>
        <p:spPr>
          <a:xfrm>
            <a:off x="1517148" y="3505122"/>
            <a:ext cx="2051844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lvl="1"/>
            <a:r>
              <a:rPr lang="zh-CN" altLang="en-US" sz="2000">
                <a:gradFill>
                  <a:gsLst>
                    <a:gs pos="1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  <a:cs typeface="+mn-ea"/>
                <a:sym typeface="+mn-lt"/>
              </a:rPr>
              <a:t>缓解城市交通拥堵</a:t>
            </a:r>
            <a:endParaRPr lang="en-US" altLang="zh-CN" sz="2000" dirty="0"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7D216D2-6425-C878-F679-A42F2BC9089F}"/>
              </a:ext>
            </a:extLst>
          </p:cNvPr>
          <p:cNvGrpSpPr/>
          <p:nvPr/>
        </p:nvGrpSpPr>
        <p:grpSpPr>
          <a:xfrm>
            <a:off x="660400" y="3170136"/>
            <a:ext cx="731528" cy="731528"/>
            <a:chOff x="662801" y="1869063"/>
            <a:chExt cx="992432" cy="992432"/>
          </a:xfrm>
        </p:grpSpPr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86FF34C9-2EE8-236B-2A1F-AB8EFD63F613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1" name="弧形 50">
              <a:extLst>
                <a:ext uri="{FF2B5EF4-FFF2-40B4-BE49-F238E27FC236}">
                  <a16:creationId xmlns:a16="http://schemas.microsoft.com/office/drawing/2014/main" id="{353A82B9-E834-910D-E70D-04667CB2C3E9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C673CB2-5945-DC49-9717-F4DC3CE03BD5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611613B1-80DD-99E4-3948-0A44EA82B64F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FDEE03BC-F4AC-D096-4983-260361F7F917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3C44D37D-1576-7A55-7138-8083398E637F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B300E6DF-528A-708D-63CE-0A67276988C7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B90AE50E-F025-C301-893F-1F41DC0C3B8F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9E6C281E-CF94-F768-03ED-1022231739F5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B413199F-31EC-ED1C-3D57-0A52C1051238}"/>
              </a:ext>
            </a:extLst>
          </p:cNvPr>
          <p:cNvSpPr txBox="1"/>
          <p:nvPr/>
        </p:nvSpPr>
        <p:spPr>
          <a:xfrm>
            <a:off x="885100" y="3397401"/>
            <a:ext cx="28212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02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31A3A62A-6CAC-5BE3-58B0-9316674F9042}"/>
              </a:ext>
            </a:extLst>
          </p:cNvPr>
          <p:cNvSpPr/>
          <p:nvPr/>
        </p:nvSpPr>
        <p:spPr>
          <a:xfrm>
            <a:off x="660400" y="4744984"/>
            <a:ext cx="3693319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通过运用人工智能和大数据</a:t>
            </a:r>
            <a:endParaRPr lang="en-US" altLang="zh-CN" sz="240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技术等手段提升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" name="图片占位符 1">
            <a:extLst>
              <a:ext uri="{FF2B5EF4-FFF2-40B4-BE49-F238E27FC236}">
                <a16:creationId xmlns:a16="http://schemas.microsoft.com/office/drawing/2014/main" id="{02537BAF-F975-D9AA-1EC1-D313DEECE4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1903" y="1231901"/>
            <a:ext cx="6476997" cy="1549399"/>
          </a:xfrm>
          <a:prstGeom prst="rect">
            <a:avLst/>
          </a:prstGeom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E18A5CB5-2E0C-49F4-B744-C9FE2A427DD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1900" y="2927350"/>
            <a:ext cx="6477000" cy="1549400"/>
          </a:xfrm>
          <a:custGeom>
            <a:avLst/>
            <a:gdLst>
              <a:gd name="connsiteX0" fmla="*/ 51017 w 5638799"/>
              <a:gd name="connsiteY0" fmla="*/ 0 h 1549399"/>
              <a:gd name="connsiteX1" fmla="*/ 5587782 w 5638799"/>
              <a:gd name="connsiteY1" fmla="*/ 0 h 1549399"/>
              <a:gd name="connsiteX2" fmla="*/ 5638799 w 5638799"/>
              <a:gd name="connsiteY2" fmla="*/ 18934 h 1549399"/>
              <a:gd name="connsiteX3" fmla="*/ 5638799 w 5638799"/>
              <a:gd name="connsiteY3" fmla="*/ 1530465 h 1549399"/>
              <a:gd name="connsiteX4" fmla="*/ 5587782 w 5638799"/>
              <a:gd name="connsiteY4" fmla="*/ 1549399 h 1549399"/>
              <a:gd name="connsiteX5" fmla="*/ 51017 w 5638799"/>
              <a:gd name="connsiteY5" fmla="*/ 1549399 h 1549399"/>
              <a:gd name="connsiteX6" fmla="*/ 0 w 5638799"/>
              <a:gd name="connsiteY6" fmla="*/ 1530465 h 1549399"/>
              <a:gd name="connsiteX7" fmla="*/ 0 w 5638799"/>
              <a:gd name="connsiteY7" fmla="*/ 18934 h 1549399"/>
              <a:gd name="connsiteX8" fmla="*/ 51017 w 5638799"/>
              <a:gd name="connsiteY8" fmla="*/ 0 h 154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799" h="1549399">
                <a:moveTo>
                  <a:pt x="51017" y="0"/>
                </a:moveTo>
                <a:lnTo>
                  <a:pt x="5587782" y="0"/>
                </a:lnTo>
                <a:cubicBezTo>
                  <a:pt x="5615957" y="0"/>
                  <a:pt x="5638799" y="8477"/>
                  <a:pt x="5638799" y="18934"/>
                </a:cubicBezTo>
                <a:lnTo>
                  <a:pt x="5638799" y="1530465"/>
                </a:lnTo>
                <a:cubicBezTo>
                  <a:pt x="5638799" y="1540922"/>
                  <a:pt x="5615957" y="1549399"/>
                  <a:pt x="5587782" y="1549399"/>
                </a:cubicBezTo>
                <a:lnTo>
                  <a:pt x="51017" y="1549399"/>
                </a:lnTo>
                <a:cubicBezTo>
                  <a:pt x="22842" y="1549399"/>
                  <a:pt x="0" y="1540922"/>
                  <a:pt x="0" y="1530465"/>
                </a:cubicBezTo>
                <a:lnTo>
                  <a:pt x="0" y="18934"/>
                </a:lnTo>
                <a:cubicBezTo>
                  <a:pt x="0" y="8477"/>
                  <a:pt x="22842" y="0"/>
                  <a:pt x="51017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 cap="flat" cmpd="sng" algn="ctr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233A03DB-4E3D-48E1-BD16-7757567DBCF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1900" y="4622800"/>
            <a:ext cx="6477000" cy="1549400"/>
          </a:xfrm>
          <a:custGeom>
            <a:avLst/>
            <a:gdLst>
              <a:gd name="connsiteX0" fmla="*/ 51017 w 5638799"/>
              <a:gd name="connsiteY0" fmla="*/ 0 h 1549399"/>
              <a:gd name="connsiteX1" fmla="*/ 5587782 w 5638799"/>
              <a:gd name="connsiteY1" fmla="*/ 0 h 1549399"/>
              <a:gd name="connsiteX2" fmla="*/ 5638799 w 5638799"/>
              <a:gd name="connsiteY2" fmla="*/ 18934 h 1549399"/>
              <a:gd name="connsiteX3" fmla="*/ 5638799 w 5638799"/>
              <a:gd name="connsiteY3" fmla="*/ 1530465 h 1549399"/>
              <a:gd name="connsiteX4" fmla="*/ 5587782 w 5638799"/>
              <a:gd name="connsiteY4" fmla="*/ 1549399 h 1549399"/>
              <a:gd name="connsiteX5" fmla="*/ 51017 w 5638799"/>
              <a:gd name="connsiteY5" fmla="*/ 1549399 h 1549399"/>
              <a:gd name="connsiteX6" fmla="*/ 0 w 5638799"/>
              <a:gd name="connsiteY6" fmla="*/ 1530465 h 1549399"/>
              <a:gd name="connsiteX7" fmla="*/ 0 w 5638799"/>
              <a:gd name="connsiteY7" fmla="*/ 18934 h 1549399"/>
              <a:gd name="connsiteX8" fmla="*/ 51017 w 5638799"/>
              <a:gd name="connsiteY8" fmla="*/ 0 h 154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799" h="1549399">
                <a:moveTo>
                  <a:pt x="51017" y="0"/>
                </a:moveTo>
                <a:lnTo>
                  <a:pt x="5587782" y="0"/>
                </a:lnTo>
                <a:cubicBezTo>
                  <a:pt x="5615957" y="0"/>
                  <a:pt x="5638799" y="8477"/>
                  <a:pt x="5638799" y="18934"/>
                </a:cubicBezTo>
                <a:lnTo>
                  <a:pt x="5638799" y="1530465"/>
                </a:lnTo>
                <a:cubicBezTo>
                  <a:pt x="5638799" y="1540922"/>
                  <a:pt x="5615957" y="1549399"/>
                  <a:pt x="5587782" y="1549399"/>
                </a:cubicBezTo>
                <a:lnTo>
                  <a:pt x="51017" y="1549399"/>
                </a:lnTo>
                <a:cubicBezTo>
                  <a:pt x="22842" y="1549399"/>
                  <a:pt x="0" y="1540922"/>
                  <a:pt x="0" y="1530465"/>
                </a:cubicBezTo>
                <a:lnTo>
                  <a:pt x="0" y="18934"/>
                </a:lnTo>
                <a:cubicBezTo>
                  <a:pt x="0" y="8477"/>
                  <a:pt x="22842" y="0"/>
                  <a:pt x="51017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 cap="flat" cmpd="sng" algn="ctr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EE56799C-3F42-48A0-B1F5-37AE1F03881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1900" y="1231900"/>
            <a:ext cx="6477000" cy="1549400"/>
          </a:xfrm>
          <a:custGeom>
            <a:avLst/>
            <a:gdLst>
              <a:gd name="connsiteX0" fmla="*/ 51017 w 5638799"/>
              <a:gd name="connsiteY0" fmla="*/ 0 h 1549399"/>
              <a:gd name="connsiteX1" fmla="*/ 5587782 w 5638799"/>
              <a:gd name="connsiteY1" fmla="*/ 0 h 1549399"/>
              <a:gd name="connsiteX2" fmla="*/ 5638799 w 5638799"/>
              <a:gd name="connsiteY2" fmla="*/ 18934 h 1549399"/>
              <a:gd name="connsiteX3" fmla="*/ 5638799 w 5638799"/>
              <a:gd name="connsiteY3" fmla="*/ 1530465 h 1549399"/>
              <a:gd name="connsiteX4" fmla="*/ 5587782 w 5638799"/>
              <a:gd name="connsiteY4" fmla="*/ 1549399 h 1549399"/>
              <a:gd name="connsiteX5" fmla="*/ 51017 w 5638799"/>
              <a:gd name="connsiteY5" fmla="*/ 1549399 h 1549399"/>
              <a:gd name="connsiteX6" fmla="*/ 0 w 5638799"/>
              <a:gd name="connsiteY6" fmla="*/ 1530465 h 1549399"/>
              <a:gd name="connsiteX7" fmla="*/ 0 w 5638799"/>
              <a:gd name="connsiteY7" fmla="*/ 18934 h 1549399"/>
              <a:gd name="connsiteX8" fmla="*/ 51017 w 5638799"/>
              <a:gd name="connsiteY8" fmla="*/ 0 h 154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38799" h="1549399">
                <a:moveTo>
                  <a:pt x="51017" y="0"/>
                </a:moveTo>
                <a:lnTo>
                  <a:pt x="5587782" y="0"/>
                </a:lnTo>
                <a:cubicBezTo>
                  <a:pt x="5615957" y="0"/>
                  <a:pt x="5638799" y="8477"/>
                  <a:pt x="5638799" y="18934"/>
                </a:cubicBezTo>
                <a:lnTo>
                  <a:pt x="5638799" y="1530465"/>
                </a:lnTo>
                <a:cubicBezTo>
                  <a:pt x="5638799" y="1540922"/>
                  <a:pt x="5615957" y="1549399"/>
                  <a:pt x="5587782" y="1549399"/>
                </a:cubicBezTo>
                <a:lnTo>
                  <a:pt x="51017" y="1549399"/>
                </a:lnTo>
                <a:cubicBezTo>
                  <a:pt x="22842" y="1549399"/>
                  <a:pt x="0" y="1540922"/>
                  <a:pt x="0" y="1530465"/>
                </a:cubicBezTo>
                <a:lnTo>
                  <a:pt x="0" y="18934"/>
                </a:lnTo>
                <a:cubicBezTo>
                  <a:pt x="0" y="8477"/>
                  <a:pt x="22842" y="0"/>
                  <a:pt x="51017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 cap="flat" cmpd="sng" algn="ctr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</p:pic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CD0B64BE-60E7-9492-E2DD-5C9D04630A94}"/>
              </a:ext>
            </a:extLst>
          </p:cNvPr>
          <p:cNvCxnSpPr>
            <a:cxnSpLocks/>
          </p:cNvCxnSpPr>
          <p:nvPr/>
        </p:nvCxnSpPr>
        <p:spPr>
          <a:xfrm>
            <a:off x="660400" y="2177615"/>
            <a:ext cx="36636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C5F91C4E-4F80-F76D-9519-5041CC409994}"/>
              </a:ext>
            </a:extLst>
          </p:cNvPr>
          <p:cNvCxnSpPr>
            <a:cxnSpLocks/>
          </p:cNvCxnSpPr>
          <p:nvPr/>
        </p:nvCxnSpPr>
        <p:spPr>
          <a:xfrm>
            <a:off x="660400" y="5585610"/>
            <a:ext cx="36636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>
            <a:extLst>
              <a:ext uri="{FF2B5EF4-FFF2-40B4-BE49-F238E27FC236}">
                <a16:creationId xmlns:a16="http://schemas.microsoft.com/office/drawing/2014/main" id="{E6DB0F5A-174E-2CE4-F744-7AF870C82EBE}"/>
              </a:ext>
            </a:extLst>
          </p:cNvPr>
          <p:cNvSpPr/>
          <p:nvPr/>
        </p:nvSpPr>
        <p:spPr>
          <a:xfrm>
            <a:off x="1441434" y="5775997"/>
            <a:ext cx="2332370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lvl="1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全世界咖啡调度指挥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9472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A14AF5BE-C4F5-B175-298F-ACBE0F52696C}"/>
              </a:ext>
            </a:extLst>
          </p:cNvPr>
          <p:cNvSpPr/>
          <p:nvPr/>
        </p:nvSpPr>
        <p:spPr>
          <a:xfrm>
            <a:off x="666750" y="1231900"/>
            <a:ext cx="5194300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EF8C24A-B603-2B60-3830-891F246AFB2A}"/>
              </a:ext>
            </a:extLst>
          </p:cNvPr>
          <p:cNvSpPr/>
          <p:nvPr/>
        </p:nvSpPr>
        <p:spPr>
          <a:xfrm>
            <a:off x="6330950" y="1231900"/>
            <a:ext cx="5194300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434024-27C9-AD57-D440-5816737B9B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66187FA-AEDC-1115-2AE7-587F6E4D76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项目背景</a:t>
            </a:r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82698CE9-49CC-51D2-2984-0C6E3B39731A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6E3DC43A-D593-7543-2348-C0F81B7D728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31634" y="4208837"/>
            <a:ext cx="2254250" cy="172429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6527307A-6361-B8F8-0FAB-E3F1106F867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95834" y="4208837"/>
            <a:ext cx="2254250" cy="172429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750EE32C-09EE-6EFB-0B50-2E979D76D5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6117" y="4208838"/>
            <a:ext cx="2254250" cy="172429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0F54967-608C-4B29-799C-32A5D8F7DC19}"/>
              </a:ext>
            </a:extLst>
          </p:cNvPr>
          <p:cNvSpPr txBox="1"/>
          <p:nvPr/>
        </p:nvSpPr>
        <p:spPr>
          <a:xfrm>
            <a:off x="941917" y="3153171"/>
            <a:ext cx="184665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zh-CN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运力供给与</a:t>
            </a:r>
            <a:r>
              <a:rPr lang="zh-CN" altLang="en-US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咖啡</a:t>
            </a:r>
            <a:r>
              <a:rPr lang="zh-CN" altLang="zh-CN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需求</a:t>
            </a:r>
            <a:endParaRPr lang="en-US" altLang="zh-CN" sz="160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zh-CN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间</a:t>
            </a:r>
            <a:r>
              <a:rPr lang="zh-CN" altLang="en-US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咖啡</a:t>
            </a:r>
            <a:r>
              <a:rPr lang="zh-CN" altLang="zh-CN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较为突出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3" name="箭头: 右 32">
            <a:extLst>
              <a:ext uri="{FF2B5EF4-FFF2-40B4-BE49-F238E27FC236}">
                <a16:creationId xmlns:a16="http://schemas.microsoft.com/office/drawing/2014/main" id="{41B98B06-ACCE-BB39-FFBA-B8841D231F79}"/>
              </a:ext>
            </a:extLst>
          </p:cNvPr>
          <p:cNvSpPr/>
          <p:nvPr/>
        </p:nvSpPr>
        <p:spPr>
          <a:xfrm>
            <a:off x="3001792" y="3289364"/>
            <a:ext cx="264480" cy="220057"/>
          </a:xfrm>
          <a:prstGeom prst="rightArrow">
            <a:avLst/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C220FD8-4E00-6005-DE66-0174DE5EB8D4}"/>
              </a:ext>
            </a:extLst>
          </p:cNvPr>
          <p:cNvSpPr txBox="1"/>
          <p:nvPr/>
        </p:nvSpPr>
        <p:spPr>
          <a:xfrm>
            <a:off x="941917" y="2421663"/>
            <a:ext cx="184665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ja-JP" altLang="en-US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既有</a:t>
            </a:r>
            <a:r>
              <a:rPr lang="ja-JP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运行图</a:t>
            </a:r>
            <a:r>
              <a:rPr lang="ja-JP" altLang="en-US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难以满足</a:t>
            </a:r>
            <a:endParaRPr lang="en-US" altLang="ja-JP" sz="160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ja-JP" altLang="en-US" sz="16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客流需求的咖啡变化</a:t>
            </a:r>
            <a:endParaRPr lang="zh-CN" altLang="en-US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2" name="箭头: 右 31">
            <a:extLst>
              <a:ext uri="{FF2B5EF4-FFF2-40B4-BE49-F238E27FC236}">
                <a16:creationId xmlns:a16="http://schemas.microsoft.com/office/drawing/2014/main" id="{E10E419A-E96A-8F9F-EEBA-BBABA4FDEF01}"/>
              </a:ext>
            </a:extLst>
          </p:cNvPr>
          <p:cNvSpPr/>
          <p:nvPr/>
        </p:nvSpPr>
        <p:spPr>
          <a:xfrm>
            <a:off x="3001792" y="2557856"/>
            <a:ext cx="264480" cy="220057"/>
          </a:xfrm>
          <a:prstGeom prst="rightArrow">
            <a:avLst/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E0B5466-6CB2-E950-524E-622BF3CC9942}"/>
              </a:ext>
            </a:extLst>
          </p:cNvPr>
          <p:cNvGrpSpPr/>
          <p:nvPr/>
        </p:nvGrpSpPr>
        <p:grpSpPr>
          <a:xfrm>
            <a:off x="3479488" y="2425570"/>
            <a:ext cx="2106396" cy="484629"/>
            <a:chOff x="3609356" y="2355408"/>
            <a:chExt cx="2106396" cy="484629"/>
          </a:xfrm>
        </p:grpSpPr>
        <p:sp>
          <p:nvSpPr>
            <p:cNvPr id="34" name="圆角矩形 2">
              <a:extLst>
                <a:ext uri="{FF2B5EF4-FFF2-40B4-BE49-F238E27FC236}">
                  <a16:creationId xmlns:a16="http://schemas.microsoft.com/office/drawing/2014/main" id="{4C97C48D-C23B-4261-5CFC-C27BAD3119A2}"/>
                </a:ext>
              </a:extLst>
            </p:cNvPr>
            <p:cNvSpPr/>
            <p:nvPr/>
          </p:nvSpPr>
          <p:spPr>
            <a:xfrm>
              <a:off x="3609356" y="2355408"/>
              <a:ext cx="2106396" cy="484629"/>
            </a:xfrm>
            <a:prstGeom prst="roundRect">
              <a:avLst>
                <a:gd name="adj" fmla="val 0"/>
              </a:avLst>
            </a:prstGeom>
            <a:gradFill>
              <a:gsLst>
                <a:gs pos="50000">
                  <a:schemeClr val="accent1">
                    <a:alpha val="10000"/>
                  </a:scheme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0"/>
            </a:gradFill>
            <a:ln w="6350">
              <a:gradFill flip="none" rotWithShape="1">
                <a:gsLst>
                  <a:gs pos="50000">
                    <a:schemeClr val="accent1">
                      <a:lumMod val="20000"/>
                      <a:lumOff val="80000"/>
                    </a:schemeClr>
                  </a:gs>
                  <a:gs pos="20000">
                    <a:schemeClr val="accent1"/>
                  </a:gs>
                  <a:gs pos="80000">
                    <a:schemeClr val="accent1"/>
                  </a:gs>
                </a:gsLst>
                <a:lin ang="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D4A5BA7-CF6D-687B-E2D6-149CEB02B2E5}"/>
                </a:ext>
              </a:extLst>
            </p:cNvPr>
            <p:cNvSpPr txBox="1"/>
            <p:nvPr/>
          </p:nvSpPr>
          <p:spPr>
            <a:xfrm>
              <a:off x="3739225" y="2459223"/>
              <a:ext cx="184666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2pPr marL="0" lvl="1">
                <a:defRPr sz="2000">
                  <a:gradFill>
                    <a:gsLst>
                      <a:gs pos="100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latin typeface="+mj-ea"/>
                  <a:ea typeface="+mj-ea"/>
                  <a:cs typeface="+mn-ea"/>
                </a:defRPr>
              </a:lvl2pPr>
            </a:lstStyle>
            <a:p>
              <a:pPr algn="ctr"/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+mn-lt"/>
                </a:rPr>
                <a:t>咖啡咖啡</a:t>
              </a:r>
              <a:r>
                <a:rPr lang="ja-JP" altLang="en-US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+mn-lt"/>
                </a:rPr>
                <a:t>难度较大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+mn-lt"/>
              </a:endParaRPr>
            </a:p>
          </p:txBody>
        </p:sp>
      </p:grpSp>
      <p:sp>
        <p:nvSpPr>
          <p:cNvPr id="35" name="圆角矩形 2">
            <a:extLst>
              <a:ext uri="{FF2B5EF4-FFF2-40B4-BE49-F238E27FC236}">
                <a16:creationId xmlns:a16="http://schemas.microsoft.com/office/drawing/2014/main" id="{F49EACD6-3656-6637-1D35-DAC0625E3AF9}"/>
              </a:ext>
            </a:extLst>
          </p:cNvPr>
          <p:cNvSpPr/>
          <p:nvPr/>
        </p:nvSpPr>
        <p:spPr>
          <a:xfrm>
            <a:off x="3479488" y="3157078"/>
            <a:ext cx="2106396" cy="48462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6B2289D-97D5-7790-84AF-FF6B1B16079C}"/>
              </a:ext>
            </a:extLst>
          </p:cNvPr>
          <p:cNvSpPr txBox="1"/>
          <p:nvPr/>
        </p:nvSpPr>
        <p:spPr>
          <a:xfrm>
            <a:off x="3609357" y="3260893"/>
            <a:ext cx="184666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咖啡</a:t>
            </a:r>
            <a:r>
              <a:rPr lang="zh-CN" altLang="zh-CN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能力难以匹配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" name="梯形 40">
            <a:extLst>
              <a:ext uri="{FF2B5EF4-FFF2-40B4-BE49-F238E27FC236}">
                <a16:creationId xmlns:a16="http://schemas.microsoft.com/office/drawing/2014/main" id="{BA31A343-DA47-4234-5896-D46F9C8769F8}"/>
              </a:ext>
            </a:extLst>
          </p:cNvPr>
          <p:cNvSpPr/>
          <p:nvPr/>
        </p:nvSpPr>
        <p:spPr>
          <a:xfrm>
            <a:off x="1234441" y="1759856"/>
            <a:ext cx="4058920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8FF4125-ED2F-1BB5-21C6-95BCA42AD53D}"/>
              </a:ext>
            </a:extLst>
          </p:cNvPr>
          <p:cNvSpPr/>
          <p:nvPr/>
        </p:nvSpPr>
        <p:spPr>
          <a:xfrm>
            <a:off x="1417241" y="1558651"/>
            <a:ext cx="369331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咖啡动态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变化与静态</a:t>
            </a: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运行图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梯形 42">
            <a:extLst>
              <a:ext uri="{FF2B5EF4-FFF2-40B4-BE49-F238E27FC236}">
                <a16:creationId xmlns:a16="http://schemas.microsoft.com/office/drawing/2014/main" id="{FE6BADD1-86B9-9845-B680-28C48682F015}"/>
              </a:ext>
            </a:extLst>
          </p:cNvPr>
          <p:cNvSpPr/>
          <p:nvPr/>
        </p:nvSpPr>
        <p:spPr>
          <a:xfrm>
            <a:off x="6898640" y="1759856"/>
            <a:ext cx="4058920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654FC77-85FF-5C69-6B10-0EAE126DBB7C}"/>
              </a:ext>
            </a:extLst>
          </p:cNvPr>
          <p:cNvSpPr/>
          <p:nvPr/>
        </p:nvSpPr>
        <p:spPr>
          <a:xfrm>
            <a:off x="7081441" y="1558651"/>
            <a:ext cx="369331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安全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保障</a:t>
            </a: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高度依赖咖啡人员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0197F06-53E0-C621-4EFD-1BB8B42D9D67}"/>
              </a:ext>
            </a:extLst>
          </p:cNvPr>
          <p:cNvSpPr txBox="1"/>
          <p:nvPr/>
        </p:nvSpPr>
        <p:spPr>
          <a:xfrm>
            <a:off x="7341152" y="2542564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ja-JP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依靠</a:t>
            </a:r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咖啡</a:t>
            </a:r>
            <a:r>
              <a:rPr lang="ja-JP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经验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356B3C4-E265-7800-917D-DD4F63D7D984}"/>
              </a:ext>
            </a:extLst>
          </p:cNvPr>
          <p:cNvGrpSpPr/>
          <p:nvPr/>
        </p:nvGrpSpPr>
        <p:grpSpPr>
          <a:xfrm>
            <a:off x="6740337" y="2421663"/>
            <a:ext cx="518801" cy="518801"/>
            <a:chOff x="662801" y="1869063"/>
            <a:chExt cx="992432" cy="992432"/>
          </a:xfrm>
        </p:grpSpPr>
        <p:sp>
          <p:nvSpPr>
            <p:cNvPr id="45" name="弧形 44">
              <a:extLst>
                <a:ext uri="{FF2B5EF4-FFF2-40B4-BE49-F238E27FC236}">
                  <a16:creationId xmlns:a16="http://schemas.microsoft.com/office/drawing/2014/main" id="{9452993E-DCF2-8706-BA4D-4C9181279C37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67467401-2C6F-380E-B9E6-FA93DB895101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3CC8196-2BC3-3A71-7FF8-B5E33A50144C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B69C9DE7-5395-8F54-1DE1-CB5A09F1EF54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4286E419-8334-8AD5-95DD-18FD8F1543FE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D0849544-CE25-018C-D3F1-31E77647A5DA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94847F77-B916-3D5A-AF5B-6F31C643A0F5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4CFE7EA8-B6F0-0804-F533-B01F08E51EB3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918CA5ED-347C-4D9A-B1BF-DCF7A90F85D9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4DA0CEC6-0E35-84DF-5F92-259815A90E78}"/>
              </a:ext>
            </a:extLst>
          </p:cNvPr>
          <p:cNvSpPr txBox="1"/>
          <p:nvPr/>
        </p:nvSpPr>
        <p:spPr>
          <a:xfrm>
            <a:off x="7341152" y="3218607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ja-JP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缺乏有效手段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7EAC90F-F114-70D0-8B8E-F7224F6F830A}"/>
              </a:ext>
            </a:extLst>
          </p:cNvPr>
          <p:cNvGrpSpPr/>
          <p:nvPr/>
        </p:nvGrpSpPr>
        <p:grpSpPr>
          <a:xfrm>
            <a:off x="6740337" y="3097706"/>
            <a:ext cx="518801" cy="518801"/>
            <a:chOff x="662801" y="1869063"/>
            <a:chExt cx="992432" cy="992432"/>
          </a:xfrm>
        </p:grpSpPr>
        <p:sp>
          <p:nvSpPr>
            <p:cNvPr id="91" name="弧形 90">
              <a:extLst>
                <a:ext uri="{FF2B5EF4-FFF2-40B4-BE49-F238E27FC236}">
                  <a16:creationId xmlns:a16="http://schemas.microsoft.com/office/drawing/2014/main" id="{9E815B94-983D-77FE-E272-7F9212C30E35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2" name="弧形 91">
              <a:extLst>
                <a:ext uri="{FF2B5EF4-FFF2-40B4-BE49-F238E27FC236}">
                  <a16:creationId xmlns:a16="http://schemas.microsoft.com/office/drawing/2014/main" id="{585CCF66-08EB-575F-B917-625249B2BF3B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11251636-B826-9D65-DD39-0239EDBD3F02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369E6665-C958-34D9-012C-C8A613E04F61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587AE8AD-BAEB-E046-8E79-B90D5C3891B9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A612EC91-9F9E-7F1A-7B05-01384AEA81AE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7D84116A-F65F-F9E5-4388-7DDACFA30166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F328B354-1FF6-5EE5-BD14-631F025EF017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F3F59548-65E2-B417-A188-910E45423AB0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1D09B96A-56F1-6A7C-6E48-42EF4974909F}"/>
              </a:ext>
            </a:extLst>
          </p:cNvPr>
          <p:cNvSpPr txBox="1"/>
          <p:nvPr/>
        </p:nvSpPr>
        <p:spPr>
          <a:xfrm>
            <a:off x="9730869" y="3218607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处置效率较低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C78D3BBE-6BD8-A3B5-7D76-02C35E19C693}"/>
              </a:ext>
            </a:extLst>
          </p:cNvPr>
          <p:cNvGrpSpPr/>
          <p:nvPr/>
        </p:nvGrpSpPr>
        <p:grpSpPr>
          <a:xfrm>
            <a:off x="9130054" y="3097706"/>
            <a:ext cx="518801" cy="518801"/>
            <a:chOff x="662801" y="1869063"/>
            <a:chExt cx="992432" cy="992432"/>
          </a:xfrm>
        </p:grpSpPr>
        <p:sp>
          <p:nvSpPr>
            <p:cNvPr id="103" name="弧形 102">
              <a:extLst>
                <a:ext uri="{FF2B5EF4-FFF2-40B4-BE49-F238E27FC236}">
                  <a16:creationId xmlns:a16="http://schemas.microsoft.com/office/drawing/2014/main" id="{B0A50EB8-EA35-2CC1-D676-EFD131DF214F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4" name="弧形 103">
              <a:extLst>
                <a:ext uri="{FF2B5EF4-FFF2-40B4-BE49-F238E27FC236}">
                  <a16:creationId xmlns:a16="http://schemas.microsoft.com/office/drawing/2014/main" id="{B8EA450F-BF17-AE17-CBA7-8E0BD4BA8A65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145D28E3-3C8F-5E58-B57A-58E21546EDF1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D662ADCF-9BE6-1D3F-1068-0B5865385CFE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D3C29F49-5F02-00AE-A9AA-EBA621C6C654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153C76CC-6A28-48BB-649F-E883477FEF09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89DB88D4-572D-3DD1-631F-7B5FD78427A2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9591C8C5-DD27-6E22-B63E-9EEE65E4D685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12A54988-09EC-FA4C-6C74-A1D4A3AF072E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AC72D579-628D-D5A5-CC1F-55F463CD842E}"/>
              </a:ext>
            </a:extLst>
          </p:cNvPr>
          <p:cNvSpPr txBox="1"/>
          <p:nvPr/>
        </p:nvSpPr>
        <p:spPr>
          <a:xfrm>
            <a:off x="9730869" y="2542564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采用咖啡处置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96B536CF-21ED-D40C-E828-92E9E280F92E}"/>
              </a:ext>
            </a:extLst>
          </p:cNvPr>
          <p:cNvGrpSpPr/>
          <p:nvPr/>
        </p:nvGrpSpPr>
        <p:grpSpPr>
          <a:xfrm>
            <a:off x="9130054" y="2421663"/>
            <a:ext cx="518801" cy="518801"/>
            <a:chOff x="662801" y="1869063"/>
            <a:chExt cx="992432" cy="992432"/>
          </a:xfrm>
        </p:grpSpPr>
        <p:sp>
          <p:nvSpPr>
            <p:cNvPr id="115" name="弧形 114">
              <a:extLst>
                <a:ext uri="{FF2B5EF4-FFF2-40B4-BE49-F238E27FC236}">
                  <a16:creationId xmlns:a16="http://schemas.microsoft.com/office/drawing/2014/main" id="{F23546F9-33DD-4A90-2A8B-4A66D491C72A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2798967"/>
                <a:gd name="adj2" fmla="val 11318754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6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6" name="弧形 115">
              <a:extLst>
                <a:ext uri="{FF2B5EF4-FFF2-40B4-BE49-F238E27FC236}">
                  <a16:creationId xmlns:a16="http://schemas.microsoft.com/office/drawing/2014/main" id="{BE4D59E6-DCC5-F19B-0267-C741F7C0399C}"/>
                </a:ext>
              </a:extLst>
            </p:cNvPr>
            <p:cNvSpPr/>
            <p:nvPr/>
          </p:nvSpPr>
          <p:spPr>
            <a:xfrm>
              <a:off x="662801" y="1869063"/>
              <a:ext cx="992432" cy="992432"/>
            </a:xfrm>
            <a:prstGeom prst="arc">
              <a:avLst>
                <a:gd name="adj1" fmla="val 16200000"/>
                <a:gd name="adj2" fmla="val 4378039"/>
              </a:avLst>
            </a:prstGeom>
            <a:gradFill>
              <a:gsLst>
                <a:gs pos="57000">
                  <a:srgbClr val="002E6F">
                    <a:alpha val="0"/>
                  </a:srgbClr>
                </a:gs>
                <a:gs pos="9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0">
                      <a:srgbClr val="026AFF">
                        <a:lumMod val="50000"/>
                        <a:lumOff val="50000"/>
                      </a:srgbClr>
                    </a:gs>
                    <a:gs pos="50000">
                      <a:prstClr val="white"/>
                    </a:gs>
                    <a:gs pos="0">
                      <a:srgbClr val="01E8FF">
                        <a:lumMod val="50000"/>
                        <a:lumOff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079BEC60-F7E5-9648-AD4F-DFDC3BDE17B2}"/>
                </a:ext>
              </a:extLst>
            </p:cNvPr>
            <p:cNvGrpSpPr/>
            <p:nvPr/>
          </p:nvGrpSpPr>
          <p:grpSpPr>
            <a:xfrm>
              <a:off x="703017" y="1909279"/>
              <a:ext cx="912000" cy="912000"/>
              <a:chOff x="762238" y="1968500"/>
              <a:chExt cx="793558" cy="793558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C818AD76-B197-570E-4DB5-5E5D00A5ABB1}"/>
                  </a:ext>
                </a:extLst>
              </p:cNvPr>
              <p:cNvGrpSpPr/>
              <p:nvPr/>
            </p:nvGrpSpPr>
            <p:grpSpPr>
              <a:xfrm>
                <a:off x="762238" y="1968500"/>
                <a:ext cx="793558" cy="793558"/>
                <a:chOff x="477521" y="1966262"/>
                <a:chExt cx="1033750" cy="1033750"/>
              </a:xfrm>
            </p:grpSpPr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9AEBC41A-0CE0-FBDC-5E30-7641BAF5BFA3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BCB3B119-7B21-38AE-0E84-8D804C234E6C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C9F09F2C-DC15-0ACF-C3EE-8E3AB905CB90}"/>
                  </a:ext>
                </a:extLst>
              </p:cNvPr>
              <p:cNvGrpSpPr/>
              <p:nvPr/>
            </p:nvGrpSpPr>
            <p:grpSpPr>
              <a:xfrm>
                <a:off x="810975" y="2017237"/>
                <a:ext cx="696084" cy="696084"/>
                <a:chOff x="477521" y="1966262"/>
                <a:chExt cx="1033750" cy="1033750"/>
              </a:xfrm>
            </p:grpSpPr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F0E9908D-8F08-9EB3-F4DF-F58AB301FE56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DB131061-4FC2-744D-74F5-F8CBC10167BA}"/>
                    </a:ext>
                  </a:extLst>
                </p:cNvPr>
                <p:cNvSpPr/>
                <p:nvPr/>
              </p:nvSpPr>
              <p:spPr>
                <a:xfrm>
                  <a:off x="477521" y="1966262"/>
                  <a:ext cx="1033750" cy="1033750"/>
                </a:xfrm>
                <a:prstGeom prst="ellipse">
                  <a:avLst/>
                </a:prstGeom>
                <a:gradFill>
                  <a:gsLst>
                    <a:gs pos="57000">
                      <a:srgbClr val="002E6F">
                        <a:alpha val="0"/>
                      </a:srgbClr>
                    </a:gs>
                    <a:gs pos="93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100000">
                          <a:srgbClr val="026AFF">
                            <a:lumMod val="50000"/>
                            <a:lumOff val="50000"/>
                          </a:srgbClr>
                        </a:gs>
                        <a:gs pos="50000">
                          <a:prstClr val="white"/>
                        </a:gs>
                        <a:gs pos="0">
                          <a:srgbClr val="01E8FF">
                            <a:lumMod val="50000"/>
                            <a:lumOff val="50000"/>
                          </a:srgbClr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22952C44-8AD5-4098-148F-64B680FE5F0D}"/>
              </a:ext>
            </a:extLst>
          </p:cNvPr>
          <p:cNvSpPr txBox="1"/>
          <p:nvPr/>
        </p:nvSpPr>
        <p:spPr>
          <a:xfrm>
            <a:off x="6881916" y="2557953"/>
            <a:ext cx="23564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01</a:t>
            </a:r>
            <a:endParaRPr lang="zh-CN" altLang="en-US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FB02D469-68BB-D0A0-6801-8C04BA40B0E6}"/>
              </a:ext>
            </a:extLst>
          </p:cNvPr>
          <p:cNvSpPr txBox="1"/>
          <p:nvPr/>
        </p:nvSpPr>
        <p:spPr>
          <a:xfrm>
            <a:off x="9248390" y="2557953"/>
            <a:ext cx="2821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02</a:t>
            </a:r>
            <a:endParaRPr lang="zh-CN" altLang="en-US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B306333-C31E-BE4C-DFEE-0E374538D023}"/>
              </a:ext>
            </a:extLst>
          </p:cNvPr>
          <p:cNvSpPr txBox="1"/>
          <p:nvPr/>
        </p:nvSpPr>
        <p:spPr>
          <a:xfrm>
            <a:off x="6858673" y="3233996"/>
            <a:ext cx="2821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03</a:t>
            </a:r>
            <a:endParaRPr lang="zh-CN" altLang="en-US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9D2CA962-D790-2878-BDFC-8C27D9646899}"/>
              </a:ext>
            </a:extLst>
          </p:cNvPr>
          <p:cNvSpPr txBox="1"/>
          <p:nvPr/>
        </p:nvSpPr>
        <p:spPr>
          <a:xfrm>
            <a:off x="9248390" y="3233996"/>
            <a:ext cx="28212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04</a:t>
            </a:r>
            <a:endParaRPr lang="zh-CN" altLang="en-US" sz="16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90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681DF-97E8-F1E6-AF47-DD9AB833D4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062D0CF-E8E6-8C74-6706-AC8806CB19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E6F">
                  <a:lumMod val="81000"/>
                </a:srgbClr>
              </a:gs>
              <a:gs pos="100000">
                <a:srgbClr val="002E6F">
                  <a:alpha val="0"/>
                </a:srgb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黑暗中的灯光&#10;&#10;描述已自动生成">
            <a:extLst>
              <a:ext uri="{FF2B5EF4-FFF2-40B4-BE49-F238E27FC236}">
                <a16:creationId xmlns:a16="http://schemas.microsoft.com/office/drawing/2014/main" id="{A90348CF-2F30-8B05-D164-FA3FC2A530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33464" y="2853935"/>
            <a:ext cx="12425464" cy="1102950"/>
          </a:xfrm>
          <a:custGeom>
            <a:avLst/>
            <a:gdLst>
              <a:gd name="connsiteX0" fmla="*/ 0 w 12192000"/>
              <a:gd name="connsiteY0" fmla="*/ 0 h 1102950"/>
              <a:gd name="connsiteX1" fmla="*/ 12192000 w 12192000"/>
              <a:gd name="connsiteY1" fmla="*/ 0 h 1102950"/>
              <a:gd name="connsiteX2" fmla="*/ 12192000 w 12192000"/>
              <a:gd name="connsiteY2" fmla="*/ 1102950 h 1102950"/>
              <a:gd name="connsiteX3" fmla="*/ 0 w 12192000"/>
              <a:gd name="connsiteY3" fmla="*/ 1102950 h 11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02950">
                <a:moveTo>
                  <a:pt x="0" y="0"/>
                </a:moveTo>
                <a:lnTo>
                  <a:pt x="12192000" y="0"/>
                </a:lnTo>
                <a:lnTo>
                  <a:pt x="12192000" y="1102950"/>
                </a:lnTo>
                <a:lnTo>
                  <a:pt x="0" y="1102950"/>
                </a:lnTo>
                <a:close/>
              </a:path>
            </a:pathLst>
          </a:cu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8AD8C6C5-9F9D-4207-18A7-C8FDC094AB87}"/>
              </a:ext>
            </a:extLst>
          </p:cNvPr>
          <p:cNvSpPr/>
          <p:nvPr/>
        </p:nvSpPr>
        <p:spPr>
          <a:xfrm>
            <a:off x="1666845" y="3405410"/>
            <a:ext cx="4876674" cy="146304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90000"/>
                  <a:lumOff val="10000"/>
                  <a:alpha val="0"/>
                </a:schemeClr>
              </a:gs>
              <a:gs pos="69000">
                <a:schemeClr val="accent2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BD9F01E-2A09-9723-366D-E35447643658}"/>
              </a:ext>
            </a:extLst>
          </p:cNvPr>
          <p:cNvSpPr/>
          <p:nvPr/>
        </p:nvSpPr>
        <p:spPr>
          <a:xfrm>
            <a:off x="562188" y="2102112"/>
            <a:ext cx="4876674" cy="45719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90000"/>
                  <a:lumOff val="10000"/>
                  <a:alpha val="0"/>
                </a:schemeClr>
              </a:gs>
              <a:gs pos="69000">
                <a:schemeClr val="accent2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2F9C166-09ED-FA2F-EA0D-8578A099B81E}"/>
              </a:ext>
            </a:extLst>
          </p:cNvPr>
          <p:cNvCxnSpPr/>
          <p:nvPr/>
        </p:nvCxnSpPr>
        <p:spPr>
          <a:xfrm>
            <a:off x="3561294" y="2262168"/>
            <a:ext cx="263215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DA2AD00-4D3D-1F8D-9B46-0ED2B9E611CC}"/>
              </a:ext>
            </a:extLst>
          </p:cNvPr>
          <p:cNvCxnSpPr/>
          <p:nvPr/>
        </p:nvCxnSpPr>
        <p:spPr>
          <a:xfrm>
            <a:off x="1188934" y="2003088"/>
            <a:ext cx="2632151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9F27E53-17D0-E4C9-7BEC-EE6E17E5F943}"/>
              </a:ext>
            </a:extLst>
          </p:cNvPr>
          <p:cNvCxnSpPr/>
          <p:nvPr/>
        </p:nvCxnSpPr>
        <p:spPr>
          <a:xfrm>
            <a:off x="3122034" y="3679563"/>
            <a:ext cx="2632151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5116F4E-F82D-9BEC-261A-13D5FF28649B}"/>
              </a:ext>
            </a:extLst>
          </p:cNvPr>
          <p:cNvSpPr txBox="1"/>
          <p:nvPr/>
        </p:nvSpPr>
        <p:spPr>
          <a:xfrm>
            <a:off x="725900" y="2427520"/>
            <a:ext cx="5666616" cy="104644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6800">
                <a:sym typeface="+mn-lt"/>
              </a:rPr>
              <a:t>咖啡力分析</a:t>
            </a:r>
            <a:endParaRPr lang="zh-CN" altLang="en-US" sz="6800" dirty="0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E0156C-7E70-C25E-25C2-C31C0AB3E4F5}"/>
              </a:ext>
            </a:extLst>
          </p:cNvPr>
          <p:cNvSpPr txBox="1"/>
          <p:nvPr/>
        </p:nvSpPr>
        <p:spPr>
          <a:xfrm>
            <a:off x="812172" y="1265820"/>
            <a:ext cx="273312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540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cs typeface="+mn-ea"/>
                <a:sym typeface="+mn-lt"/>
              </a:rPr>
              <a:t>Part 02</a:t>
            </a:r>
            <a:endParaRPr lang="zh-CN" altLang="en-US" sz="54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96CE77-E63C-39DD-DBC3-7F43B05C2837}"/>
              </a:ext>
            </a:extLst>
          </p:cNvPr>
          <p:cNvSpPr txBox="1"/>
          <p:nvPr/>
        </p:nvSpPr>
        <p:spPr>
          <a:xfrm>
            <a:off x="812172" y="3644745"/>
            <a:ext cx="549824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Project Competitiveness Analysis</a:t>
            </a:r>
          </a:p>
        </p:txBody>
      </p:sp>
    </p:spTree>
    <p:extLst>
      <p:ext uri="{BB962C8B-B14F-4D97-AF65-F5344CB8AC3E}">
        <p14:creationId xmlns:p14="http://schemas.microsoft.com/office/powerpoint/2010/main" val="45228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椭圆 164">
            <a:extLst>
              <a:ext uri="{FF2B5EF4-FFF2-40B4-BE49-F238E27FC236}">
                <a16:creationId xmlns:a16="http://schemas.microsoft.com/office/drawing/2014/main" id="{17007249-596F-4DEC-BF28-C169FE06FB02}"/>
              </a:ext>
            </a:extLst>
          </p:cNvPr>
          <p:cNvSpPr/>
          <p:nvPr/>
        </p:nvSpPr>
        <p:spPr>
          <a:xfrm>
            <a:off x="-1654629" y="-2024744"/>
            <a:ext cx="15501258" cy="566288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90000"/>
                  <a:alpha val="0"/>
                </a:schemeClr>
              </a:gs>
              <a:gs pos="100000">
                <a:schemeClr val="accent1">
                  <a:lumMod val="90000"/>
                  <a:alpha val="10000"/>
                </a:scheme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8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梯形 163">
            <a:extLst>
              <a:ext uri="{FF2B5EF4-FFF2-40B4-BE49-F238E27FC236}">
                <a16:creationId xmlns:a16="http://schemas.microsoft.com/office/drawing/2014/main" id="{E3458D21-6F14-8B4A-97E5-036D1A8A22D2}"/>
              </a:ext>
            </a:extLst>
          </p:cNvPr>
          <p:cNvSpPr/>
          <p:nvPr/>
        </p:nvSpPr>
        <p:spPr>
          <a:xfrm>
            <a:off x="2931000" y="2833967"/>
            <a:ext cx="6330002" cy="404938"/>
          </a:xfrm>
          <a:prstGeom prst="trapezoid">
            <a:avLst>
              <a:gd name="adj" fmla="val 2058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梯形 162">
            <a:extLst>
              <a:ext uri="{FF2B5EF4-FFF2-40B4-BE49-F238E27FC236}">
                <a16:creationId xmlns:a16="http://schemas.microsoft.com/office/drawing/2014/main" id="{C2B4E4BB-33DD-3684-181A-4396464EE7DD}"/>
              </a:ext>
            </a:extLst>
          </p:cNvPr>
          <p:cNvSpPr/>
          <p:nvPr/>
        </p:nvSpPr>
        <p:spPr>
          <a:xfrm>
            <a:off x="765939" y="1769628"/>
            <a:ext cx="10660123" cy="404938"/>
          </a:xfrm>
          <a:prstGeom prst="trapezoid">
            <a:avLst>
              <a:gd name="adj" fmla="val 2058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A240FC6-AC09-8430-F740-1914B8C711D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56B8DB2D-4583-DA20-1D9B-BE5EBF06A1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科研基础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AC87A9-CE33-86FE-AF2B-62AA6F81D06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10436" y="2579505"/>
            <a:ext cx="653914" cy="603049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919">
                <a:effectLst>
                  <a:outerShdw blurRad="87828" dist="117104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442443-53EA-43FD-C69F-66C8E941A51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08148" y="2433916"/>
            <a:ext cx="653914" cy="603049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919">
                <a:effectLst>
                  <a:outerShdw blurRad="87828" dist="117104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聚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DDDDEF-C8A4-C867-C9F1-647F550614C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08148" y="1317704"/>
            <a:ext cx="653914" cy="603049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919">
                <a:effectLst>
                  <a:outerShdw blurRad="87828" dist="117104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E7E1EF7-F24A-376B-B340-E3B0054F13B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110436" y="1519563"/>
            <a:ext cx="653914" cy="603049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919">
                <a:effectLst>
                  <a:outerShdw blurRad="87828" dist="117104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绕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834EF6CC-69C6-A510-A5B4-1869E1C627A0}"/>
              </a:ext>
            </a:extLst>
          </p:cNvPr>
          <p:cNvGrpSpPr/>
          <p:nvPr/>
        </p:nvGrpSpPr>
        <p:grpSpPr>
          <a:xfrm>
            <a:off x="4204457" y="2615491"/>
            <a:ext cx="1201271" cy="402019"/>
            <a:chOff x="4226381" y="2615491"/>
            <a:chExt cx="1201271" cy="402019"/>
          </a:xfrm>
        </p:grpSpPr>
        <p:sp>
          <p:nvSpPr>
            <p:cNvPr id="138" name="圆角矩形 2">
              <a:extLst>
                <a:ext uri="{FF2B5EF4-FFF2-40B4-BE49-F238E27FC236}">
                  <a16:creationId xmlns:a16="http://schemas.microsoft.com/office/drawing/2014/main" id="{5C506822-1E5A-D158-C092-6189B252AC52}"/>
                </a:ext>
              </a:extLst>
            </p:cNvPr>
            <p:cNvSpPr/>
            <p:nvPr/>
          </p:nvSpPr>
          <p:spPr>
            <a:xfrm>
              <a:off x="4226381" y="2615491"/>
              <a:ext cx="1201271" cy="402019"/>
            </a:xfrm>
            <a:prstGeom prst="roundRect">
              <a:avLst>
                <a:gd name="adj" fmla="val 0"/>
              </a:avLst>
            </a:prstGeom>
            <a:gradFill>
              <a:gsLst>
                <a:gs pos="50000">
                  <a:schemeClr val="accent1">
                    <a:alpha val="10000"/>
                  </a:scheme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0"/>
            </a:gradFill>
            <a:ln w="6350">
              <a:gradFill flip="none" rotWithShape="1">
                <a:gsLst>
                  <a:gs pos="50000">
                    <a:schemeClr val="accent1">
                      <a:lumMod val="20000"/>
                      <a:lumOff val="80000"/>
                    </a:schemeClr>
                  </a:gs>
                  <a:gs pos="20000">
                    <a:schemeClr val="accent1"/>
                  </a:gs>
                  <a:gs pos="80000">
                    <a:schemeClr val="accent1"/>
                  </a:gs>
                </a:gsLst>
                <a:lin ang="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矩形: 剪去单角 44">
              <a:extLst>
                <a:ext uri="{FF2B5EF4-FFF2-40B4-BE49-F238E27FC236}">
                  <a16:creationId xmlns:a16="http://schemas.microsoft.com/office/drawing/2014/main" id="{646E4F0E-8874-0081-5C60-BC7567CB7D59}"/>
                </a:ext>
              </a:extLst>
            </p:cNvPr>
            <p:cNvSpPr/>
            <p:nvPr/>
          </p:nvSpPr>
          <p:spPr>
            <a:xfrm>
              <a:off x="4356422" y="2665945"/>
              <a:ext cx="941189" cy="301109"/>
            </a:xfrm>
            <a:prstGeom prst="snip1Rect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50000">
                        <a:schemeClr val="accent1">
                          <a:alpha val="10000"/>
                        </a:schemeClr>
                      </a:gs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0"/>
                  </a:gra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gradFill flip="none" rotWithShape="1">
                    <a:gsLst>
                      <a:gs pos="50000">
                        <a:schemeClr val="accent1">
                          <a:lumMod val="20000"/>
                          <a:lumOff val="80000"/>
                        </a:schemeClr>
                      </a:gs>
                      <a:gs pos="20000">
                        <a:schemeClr val="accent1"/>
                      </a:gs>
                      <a:gs pos="80000">
                        <a:schemeClr val="accent1"/>
                      </a:gs>
                    </a:gsLst>
                    <a:lin ang="0" scaled="0"/>
                    <a:tileRect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kumimoji="1" lang="zh-CN" altLang="en-US">
                  <a:solidFill>
                    <a:schemeClr val="bg1"/>
                  </a:solidFill>
                  <a:sym typeface="+mn-lt"/>
                </a:rPr>
                <a:t>咖啡运输</a:t>
              </a:r>
              <a:endParaRPr kumimoji="1" lang="en-US" altLang="zh-CN" dirty="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31C896E4-D5CB-1836-9789-CB39A8379BD2}"/>
              </a:ext>
            </a:extLst>
          </p:cNvPr>
          <p:cNvGrpSpPr/>
          <p:nvPr/>
        </p:nvGrpSpPr>
        <p:grpSpPr>
          <a:xfrm>
            <a:off x="6850935" y="2615491"/>
            <a:ext cx="1201271" cy="402019"/>
            <a:chOff x="6982277" y="2615491"/>
            <a:chExt cx="1201271" cy="402019"/>
          </a:xfrm>
        </p:grpSpPr>
        <p:sp>
          <p:nvSpPr>
            <p:cNvPr id="137" name="圆角矩形 2">
              <a:extLst>
                <a:ext uri="{FF2B5EF4-FFF2-40B4-BE49-F238E27FC236}">
                  <a16:creationId xmlns:a16="http://schemas.microsoft.com/office/drawing/2014/main" id="{EA1E3C6E-069C-4A11-F458-92B3B1B7D11A}"/>
                </a:ext>
              </a:extLst>
            </p:cNvPr>
            <p:cNvSpPr/>
            <p:nvPr/>
          </p:nvSpPr>
          <p:spPr>
            <a:xfrm>
              <a:off x="6982277" y="2615491"/>
              <a:ext cx="1201271" cy="402019"/>
            </a:xfrm>
            <a:prstGeom prst="roundRect">
              <a:avLst>
                <a:gd name="adj" fmla="val 0"/>
              </a:avLst>
            </a:prstGeom>
            <a:gradFill>
              <a:gsLst>
                <a:gs pos="50000">
                  <a:schemeClr val="accent1">
                    <a:alpha val="10000"/>
                  </a:scheme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0"/>
            </a:gradFill>
            <a:ln w="6350">
              <a:gradFill flip="none" rotWithShape="1">
                <a:gsLst>
                  <a:gs pos="50000">
                    <a:schemeClr val="accent1">
                      <a:lumMod val="20000"/>
                      <a:lumOff val="80000"/>
                    </a:schemeClr>
                  </a:gs>
                  <a:gs pos="20000">
                    <a:schemeClr val="accent1"/>
                  </a:gs>
                  <a:gs pos="80000">
                    <a:schemeClr val="accent1"/>
                  </a:gs>
                </a:gsLst>
                <a:lin ang="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7" name="矩形: 剪去单角 66">
              <a:extLst>
                <a:ext uri="{FF2B5EF4-FFF2-40B4-BE49-F238E27FC236}">
                  <a16:creationId xmlns:a16="http://schemas.microsoft.com/office/drawing/2014/main" id="{D7D817E4-E6B4-BF7A-D321-B4B8CB902B3B}"/>
                </a:ext>
              </a:extLst>
            </p:cNvPr>
            <p:cNvSpPr/>
            <p:nvPr/>
          </p:nvSpPr>
          <p:spPr>
            <a:xfrm>
              <a:off x="7112318" y="2665946"/>
              <a:ext cx="941189" cy="301109"/>
            </a:xfrm>
            <a:prstGeom prst="snip1Rect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50000">
                        <a:schemeClr val="accent1">
                          <a:alpha val="10000"/>
                        </a:schemeClr>
                      </a:gs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0"/>
                  </a:gra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gradFill flip="none" rotWithShape="1">
                    <a:gsLst>
                      <a:gs pos="50000">
                        <a:schemeClr val="accent1">
                          <a:lumMod val="20000"/>
                          <a:lumOff val="80000"/>
                        </a:schemeClr>
                      </a:gs>
                      <a:gs pos="20000">
                        <a:schemeClr val="accent1"/>
                      </a:gs>
                      <a:gs pos="80000">
                        <a:schemeClr val="accent1"/>
                      </a:gs>
                    </a:gsLst>
                    <a:lin ang="0" scaled="0"/>
                    <a:tileRect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kumimoji="1" lang="zh-CN" altLang="en-US">
                  <a:solidFill>
                    <a:schemeClr val="bg1"/>
                  </a:solidFill>
                  <a:sym typeface="+mn-lt"/>
                </a:rPr>
                <a:t>安全咖啡</a:t>
              </a:r>
              <a:endParaRPr kumimoji="1" lang="en-US" altLang="zh-CN" dirty="0">
                <a:solidFill>
                  <a:schemeClr val="bg1"/>
                </a:solidFill>
                <a:sym typeface="+mn-lt"/>
              </a:endParaRPr>
            </a:p>
          </p:txBody>
        </p:sp>
      </p:grpSp>
      <p:sp>
        <p:nvSpPr>
          <p:cNvPr id="139" name="圆角矩形 2">
            <a:extLst>
              <a:ext uri="{FF2B5EF4-FFF2-40B4-BE49-F238E27FC236}">
                <a16:creationId xmlns:a16="http://schemas.microsoft.com/office/drawing/2014/main" id="{7B55FEB5-65BC-D2DA-3D4E-7CED77DFAF0B}"/>
              </a:ext>
            </a:extLst>
          </p:cNvPr>
          <p:cNvSpPr/>
          <p:nvPr/>
        </p:nvSpPr>
        <p:spPr>
          <a:xfrm>
            <a:off x="8189771" y="1566948"/>
            <a:ext cx="1201271" cy="40201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40" name="圆角矩形 2">
            <a:extLst>
              <a:ext uri="{FF2B5EF4-FFF2-40B4-BE49-F238E27FC236}">
                <a16:creationId xmlns:a16="http://schemas.microsoft.com/office/drawing/2014/main" id="{901B426E-FC6C-91A9-3EB1-1E24A175D9D7}"/>
              </a:ext>
            </a:extLst>
          </p:cNvPr>
          <p:cNvSpPr/>
          <p:nvPr/>
        </p:nvSpPr>
        <p:spPr>
          <a:xfrm>
            <a:off x="9511545" y="1566948"/>
            <a:ext cx="1201271" cy="40201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41" name="圆角矩形 2">
            <a:extLst>
              <a:ext uri="{FF2B5EF4-FFF2-40B4-BE49-F238E27FC236}">
                <a16:creationId xmlns:a16="http://schemas.microsoft.com/office/drawing/2014/main" id="{48B83EB4-C35E-ED42-BB4A-1F2985B2E187}"/>
              </a:ext>
            </a:extLst>
          </p:cNvPr>
          <p:cNvSpPr/>
          <p:nvPr/>
        </p:nvSpPr>
        <p:spPr>
          <a:xfrm>
            <a:off x="6850935" y="1566948"/>
            <a:ext cx="1201271" cy="40201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42" name="圆角矩形 2">
            <a:extLst>
              <a:ext uri="{FF2B5EF4-FFF2-40B4-BE49-F238E27FC236}">
                <a16:creationId xmlns:a16="http://schemas.microsoft.com/office/drawing/2014/main" id="{4E11F429-1000-9D03-5FF5-E15A845336BE}"/>
              </a:ext>
            </a:extLst>
          </p:cNvPr>
          <p:cNvSpPr/>
          <p:nvPr/>
        </p:nvSpPr>
        <p:spPr>
          <a:xfrm>
            <a:off x="4204457" y="1566948"/>
            <a:ext cx="1201271" cy="40201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43" name="圆角矩形 2">
            <a:extLst>
              <a:ext uri="{FF2B5EF4-FFF2-40B4-BE49-F238E27FC236}">
                <a16:creationId xmlns:a16="http://schemas.microsoft.com/office/drawing/2014/main" id="{EDBAFEDA-2BC5-479E-AFB8-0A170468FBD0}"/>
              </a:ext>
            </a:extLst>
          </p:cNvPr>
          <p:cNvSpPr/>
          <p:nvPr/>
        </p:nvSpPr>
        <p:spPr>
          <a:xfrm>
            <a:off x="2841821" y="1566948"/>
            <a:ext cx="1201271" cy="40201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44" name="圆角矩形 2">
            <a:extLst>
              <a:ext uri="{FF2B5EF4-FFF2-40B4-BE49-F238E27FC236}">
                <a16:creationId xmlns:a16="http://schemas.microsoft.com/office/drawing/2014/main" id="{AF44CA12-0FCB-2AF2-51D8-4D2395369E46}"/>
              </a:ext>
            </a:extLst>
          </p:cNvPr>
          <p:cNvSpPr/>
          <p:nvPr/>
        </p:nvSpPr>
        <p:spPr>
          <a:xfrm>
            <a:off x="1479185" y="1566948"/>
            <a:ext cx="1201271" cy="402019"/>
          </a:xfrm>
          <a:prstGeom prst="roundRect">
            <a:avLst>
              <a:gd name="adj" fmla="val 0"/>
            </a:avLst>
          </a:pr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33" name="矩形: 剪去单角 132">
            <a:extLst>
              <a:ext uri="{FF2B5EF4-FFF2-40B4-BE49-F238E27FC236}">
                <a16:creationId xmlns:a16="http://schemas.microsoft.com/office/drawing/2014/main" id="{EE7DA1B8-B699-40EA-67C1-59B8960275A0}"/>
              </a:ext>
            </a:extLst>
          </p:cNvPr>
          <p:cNvSpPr/>
          <p:nvPr/>
        </p:nvSpPr>
        <p:spPr>
          <a:xfrm>
            <a:off x="8319812" y="1617403"/>
            <a:ext cx="941189" cy="301109"/>
          </a:xfrm>
          <a:prstGeom prst="snip1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>
                        <a:alpha val="1000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gradFill flip="none" rotWithShape="1">
                  <a:gsLst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20000">
                      <a:schemeClr val="accent1"/>
                    </a:gs>
                    <a:gs pos="80000">
                      <a:schemeClr val="accent1"/>
                    </a:gs>
                  </a:gsLst>
                  <a:lin ang="0" scaled="0"/>
                  <a:tileRect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sym typeface="+mn-lt"/>
              </a:rPr>
              <a:t>咖啡服务</a:t>
            </a:r>
            <a:endParaRPr kumimoji="1"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35" name="矩形: 剪去单角 134">
            <a:extLst>
              <a:ext uri="{FF2B5EF4-FFF2-40B4-BE49-F238E27FC236}">
                <a16:creationId xmlns:a16="http://schemas.microsoft.com/office/drawing/2014/main" id="{7FA17B62-1AB5-4D8C-3C9C-C2DC54B54DCD}"/>
              </a:ext>
            </a:extLst>
          </p:cNvPr>
          <p:cNvSpPr/>
          <p:nvPr/>
        </p:nvSpPr>
        <p:spPr>
          <a:xfrm>
            <a:off x="9641586" y="1617403"/>
            <a:ext cx="941189" cy="301109"/>
          </a:xfrm>
          <a:prstGeom prst="snip1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>
                        <a:alpha val="1000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gradFill flip="none" rotWithShape="1">
                  <a:gsLst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20000">
                      <a:schemeClr val="accent1"/>
                    </a:gs>
                    <a:gs pos="80000">
                      <a:schemeClr val="accent1"/>
                    </a:gs>
                  </a:gsLst>
                  <a:lin ang="0" scaled="0"/>
                  <a:tileRect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sym typeface="+mn-lt"/>
              </a:rPr>
              <a:t>集成咖啡</a:t>
            </a:r>
            <a:endParaRPr kumimoji="1"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68" name="矩形: 剪去单角 67">
            <a:extLst>
              <a:ext uri="{FF2B5EF4-FFF2-40B4-BE49-F238E27FC236}">
                <a16:creationId xmlns:a16="http://schemas.microsoft.com/office/drawing/2014/main" id="{09992100-3304-5518-C568-8DEC5A49310C}"/>
              </a:ext>
            </a:extLst>
          </p:cNvPr>
          <p:cNvSpPr/>
          <p:nvPr/>
        </p:nvSpPr>
        <p:spPr>
          <a:xfrm>
            <a:off x="6980976" y="1617403"/>
            <a:ext cx="941189" cy="301109"/>
          </a:xfrm>
          <a:prstGeom prst="snip1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>
                        <a:alpha val="1000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gradFill flip="none" rotWithShape="1">
                  <a:gsLst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20000">
                      <a:schemeClr val="accent1"/>
                    </a:gs>
                    <a:gs pos="80000">
                      <a:schemeClr val="accent1"/>
                    </a:gs>
                  </a:gsLst>
                  <a:lin ang="0" scaled="0"/>
                  <a:tileRect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sym typeface="+mn-lt"/>
              </a:rPr>
              <a:t>集约咖啡</a:t>
            </a:r>
            <a:endParaRPr kumimoji="1"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9" name="矩形: 剪去单角 38">
            <a:extLst>
              <a:ext uri="{FF2B5EF4-FFF2-40B4-BE49-F238E27FC236}">
                <a16:creationId xmlns:a16="http://schemas.microsoft.com/office/drawing/2014/main" id="{0718F4C4-728C-0C24-21BF-60084B351B87}"/>
              </a:ext>
            </a:extLst>
          </p:cNvPr>
          <p:cNvSpPr/>
          <p:nvPr/>
        </p:nvSpPr>
        <p:spPr>
          <a:xfrm>
            <a:off x="4334498" y="1617403"/>
            <a:ext cx="941189" cy="301109"/>
          </a:xfrm>
          <a:prstGeom prst="snip1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>
                        <a:alpha val="1000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gradFill flip="none" rotWithShape="1">
                  <a:gsLst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20000">
                      <a:schemeClr val="accent1"/>
                    </a:gs>
                    <a:gs pos="80000">
                      <a:schemeClr val="accent1"/>
                    </a:gs>
                  </a:gsLst>
                  <a:lin ang="0" scaled="0"/>
                  <a:tileRect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sym typeface="+mn-lt"/>
              </a:rPr>
              <a:t>韧性运行</a:t>
            </a:r>
            <a:endParaRPr kumimoji="1"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8" name="矩形: 剪去单角 37">
            <a:extLst>
              <a:ext uri="{FF2B5EF4-FFF2-40B4-BE49-F238E27FC236}">
                <a16:creationId xmlns:a16="http://schemas.microsoft.com/office/drawing/2014/main" id="{B032E418-548C-3A4C-8775-CE7013D878BE}"/>
              </a:ext>
            </a:extLst>
          </p:cNvPr>
          <p:cNvSpPr/>
          <p:nvPr/>
        </p:nvSpPr>
        <p:spPr>
          <a:xfrm>
            <a:off x="2971862" y="1617403"/>
            <a:ext cx="941189" cy="301109"/>
          </a:xfrm>
          <a:prstGeom prst="snip1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>
                        <a:alpha val="1000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gradFill flip="none" rotWithShape="1">
                  <a:gsLst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20000">
                      <a:schemeClr val="accent1"/>
                    </a:gs>
                    <a:gs pos="80000">
                      <a:schemeClr val="accent1"/>
                    </a:gs>
                  </a:gsLst>
                  <a:lin ang="0" scaled="0"/>
                  <a:tileRect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sym typeface="+mn-lt"/>
              </a:rPr>
              <a:t>咖啡安全</a:t>
            </a:r>
            <a:endParaRPr kumimoji="1"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5" name="矩形: 剪去单角 34">
            <a:extLst>
              <a:ext uri="{FF2B5EF4-FFF2-40B4-BE49-F238E27FC236}">
                <a16:creationId xmlns:a16="http://schemas.microsoft.com/office/drawing/2014/main" id="{9D4E9479-CDD6-347F-840E-20660FC7C707}"/>
              </a:ext>
            </a:extLst>
          </p:cNvPr>
          <p:cNvSpPr/>
          <p:nvPr/>
        </p:nvSpPr>
        <p:spPr>
          <a:xfrm>
            <a:off x="1609226" y="1617403"/>
            <a:ext cx="941189" cy="301109"/>
          </a:xfrm>
          <a:prstGeom prst="snip1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>
                        <a:alpha val="1000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gradFill flip="none" rotWithShape="1">
                  <a:gsLst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20000">
                      <a:schemeClr val="accent1"/>
                    </a:gs>
                    <a:gs pos="80000">
                      <a:schemeClr val="accent1"/>
                    </a:gs>
                  </a:gsLst>
                  <a:lin ang="0" scaled="0"/>
                  <a:tileRect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sym typeface="+mn-lt"/>
              </a:rPr>
              <a:t>咖啡架构</a:t>
            </a:r>
            <a:endParaRPr kumimoji="1" lang="en-US" altLang="zh-CN" dirty="0">
              <a:solidFill>
                <a:schemeClr val="bg1"/>
              </a:solidFill>
              <a:sym typeface="+mn-lt"/>
            </a:endParaRP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49963D56-9C34-43D5-9AEB-2AE4DD1C10E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ED2A8E1F-C2BA-47D0-B586-F3608785080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664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34EA0D7-8CEB-2414-1E1F-B32E2EAA83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9481EBF-7B1C-8427-0677-B83A224430D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硬件基础</a:t>
            </a: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F2D5E7F9-AC4F-D60E-66F9-A14E3EA2390A}"/>
              </a:ext>
            </a:extLst>
          </p:cNvPr>
          <p:cNvSpPr/>
          <p:nvPr/>
        </p:nvSpPr>
        <p:spPr>
          <a:xfrm>
            <a:off x="666750" y="1231900"/>
            <a:ext cx="5194300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圆角矩形 2">
            <a:extLst>
              <a:ext uri="{FF2B5EF4-FFF2-40B4-BE49-F238E27FC236}">
                <a16:creationId xmlns:a16="http://schemas.microsoft.com/office/drawing/2014/main" id="{8D1B4D24-C549-9B73-C357-D3C475432954}"/>
              </a:ext>
            </a:extLst>
          </p:cNvPr>
          <p:cNvSpPr/>
          <p:nvPr/>
        </p:nvSpPr>
        <p:spPr>
          <a:xfrm>
            <a:off x="6330950" y="1231900"/>
            <a:ext cx="5194300" cy="4940301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DE82FC49-197C-98DD-284A-AF344581B1B4}"/>
              </a:ext>
            </a:extLst>
          </p:cNvPr>
          <p:cNvSpPr/>
          <p:nvPr/>
        </p:nvSpPr>
        <p:spPr>
          <a:xfrm>
            <a:off x="1234441" y="1759856"/>
            <a:ext cx="4058920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DC29F148-631A-0EBA-C659-FC2383DE5F5B}"/>
              </a:ext>
            </a:extLst>
          </p:cNvPr>
          <p:cNvSpPr/>
          <p:nvPr/>
        </p:nvSpPr>
        <p:spPr>
          <a:xfrm>
            <a:off x="6898640" y="1759856"/>
            <a:ext cx="4058920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AC10B4-D76B-8C07-7A75-C0E624C9CC26}"/>
              </a:ext>
            </a:extLst>
          </p:cNvPr>
          <p:cNvSpPr txBox="1"/>
          <p:nvPr/>
        </p:nvSpPr>
        <p:spPr>
          <a:xfrm>
            <a:off x="1725017" y="1509357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咖啡市咖啡区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合资公司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97280C-6DCC-2226-1934-145C416EF517}"/>
              </a:ext>
            </a:extLst>
          </p:cNvPr>
          <p:cNvSpPr txBox="1"/>
          <p:nvPr/>
        </p:nvSpPr>
        <p:spPr>
          <a:xfrm>
            <a:off x="7360363" y="1509357"/>
            <a:ext cx="31354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2400" strike="noStrike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21</a:t>
            </a:r>
            <a:r>
              <a:rPr lang="zh-CN" altLang="en-US" sz="2400" strike="noStrike" noProof="1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年申请咖啡市咖啡区</a:t>
            </a:r>
            <a:endParaRPr lang="en-US" altLang="zh-CN" sz="2400" strike="noStrike" noProof="1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Rectangle 42">
            <a:extLst>
              <a:ext uri="{FF2B5EF4-FFF2-40B4-BE49-F238E27FC236}">
                <a16:creationId xmlns:a16="http://schemas.microsoft.com/office/drawing/2014/main" id="{BC9C7445-6675-6497-F572-72341658FDC6}"/>
              </a:ext>
            </a:extLst>
          </p:cNvPr>
          <p:cNvSpPr/>
          <p:nvPr/>
        </p:nvSpPr>
        <p:spPr bwMode="auto">
          <a:xfrm>
            <a:off x="1077794" y="2307673"/>
            <a:ext cx="4372212" cy="99174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51432" tIns="25716" rIns="51432" bIns="25716" numCol="1" rtlCol="0" anchor="t" anchorCtr="0" compatLnSpc="1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0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8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7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03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3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30000"/>
              </a:lnSpc>
            </a:pP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搭设</a:t>
            </a:r>
            <a:r>
              <a:rPr lang="zh-CN" altLang="en-US" sz="1600" noProof="1">
                <a:solidFill>
                  <a:schemeClr val="bg1"/>
                </a:solidFill>
                <a:cs typeface="+mn-ea"/>
                <a:sym typeface="+mn-lt"/>
              </a:rPr>
              <a:t>综合测试</a:t>
            </a: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展示平台</a:t>
            </a:r>
            <a:r>
              <a:rPr lang="en-US" altLang="zh-CN" sz="1600" noProof="1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面向最小咖啡的</a:t>
            </a:r>
            <a:r>
              <a:rPr lang="en-US" altLang="zh-CN" sz="1600" noProof="1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构建一套涵盖咖啡测试、集成测试、系统功能测试的全过程咖啡平台</a:t>
            </a:r>
            <a:endParaRPr lang="en-US" altLang="zh-CN" sz="1600" strike="noStrike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 42">
            <a:extLst>
              <a:ext uri="{FF2B5EF4-FFF2-40B4-BE49-F238E27FC236}">
                <a16:creationId xmlns:a16="http://schemas.microsoft.com/office/drawing/2014/main" id="{6E669C07-FA34-927C-BC1E-76971E4A226C}"/>
              </a:ext>
            </a:extLst>
          </p:cNvPr>
          <p:cNvSpPr/>
          <p:nvPr/>
        </p:nvSpPr>
        <p:spPr bwMode="auto">
          <a:xfrm>
            <a:off x="6741994" y="2307673"/>
            <a:ext cx="4372212" cy="99174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51432" tIns="25716" rIns="51432" bIns="25716" numCol="1" rtlCol="0" anchor="t" anchorCtr="0" compatLnSpc="1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0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8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765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03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3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30000"/>
              </a:lnSpc>
            </a:pP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搭设综合测试展示平台</a:t>
            </a:r>
            <a:r>
              <a:rPr lang="en-US" altLang="zh-CN" sz="1600" strike="noStrike" noProof="1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面向最小咖啡的</a:t>
            </a:r>
            <a:r>
              <a:rPr lang="en-US" altLang="zh-CN" sz="1600" strike="noStrike" noProof="1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600" strike="noStrike" noProof="1">
                <a:solidFill>
                  <a:schemeClr val="bg1"/>
                </a:solidFill>
                <a:cs typeface="+mn-ea"/>
                <a:sym typeface="+mn-lt"/>
              </a:rPr>
              <a:t>构建一套涵盖咖啡测试、集成测试、系统功能测试的全过程咖啡平台</a:t>
            </a:r>
            <a:endParaRPr lang="en-US" altLang="zh-CN" sz="1600" strike="noStrike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0986A993-B8B2-4E2D-8629-5B2DA1C4B0EA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0B05C231-1080-4476-B20F-747EE76CE2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529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圆角矩形 2">
            <a:extLst>
              <a:ext uri="{FF2B5EF4-FFF2-40B4-BE49-F238E27FC236}">
                <a16:creationId xmlns:a16="http://schemas.microsoft.com/office/drawing/2014/main" id="{42D256E1-A616-7A13-C948-F00D2B0233A2}"/>
              </a:ext>
            </a:extLst>
          </p:cNvPr>
          <p:cNvSpPr/>
          <p:nvPr/>
        </p:nvSpPr>
        <p:spPr>
          <a:xfrm>
            <a:off x="8005252" y="2606723"/>
            <a:ext cx="3524250" cy="3565480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76" name="圆角矩形 2">
            <a:extLst>
              <a:ext uri="{FF2B5EF4-FFF2-40B4-BE49-F238E27FC236}">
                <a16:creationId xmlns:a16="http://schemas.microsoft.com/office/drawing/2014/main" id="{76746E49-14FE-D0FA-B161-8C167C8D60C7}"/>
              </a:ext>
            </a:extLst>
          </p:cNvPr>
          <p:cNvSpPr/>
          <p:nvPr/>
        </p:nvSpPr>
        <p:spPr>
          <a:xfrm>
            <a:off x="4333876" y="2606723"/>
            <a:ext cx="3524250" cy="3565480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77" name="圆角矩形 2">
            <a:extLst>
              <a:ext uri="{FF2B5EF4-FFF2-40B4-BE49-F238E27FC236}">
                <a16:creationId xmlns:a16="http://schemas.microsoft.com/office/drawing/2014/main" id="{76CABC71-037A-718D-70D3-423A74290152}"/>
              </a:ext>
            </a:extLst>
          </p:cNvPr>
          <p:cNvSpPr/>
          <p:nvPr/>
        </p:nvSpPr>
        <p:spPr>
          <a:xfrm>
            <a:off x="662499" y="2606723"/>
            <a:ext cx="3524250" cy="3565480"/>
          </a:xfrm>
          <a:prstGeom prst="roundRect">
            <a:avLst>
              <a:gd name="adj" fmla="val 314"/>
            </a:avLst>
          </a:prstGeom>
          <a:gradFill>
            <a:gsLst>
              <a:gs pos="5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20000">
                  <a:schemeClr val="accent1"/>
                </a:gs>
                <a:gs pos="80000">
                  <a:schemeClr val="accent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74" name="椭圆 273">
            <a:extLst>
              <a:ext uri="{FF2B5EF4-FFF2-40B4-BE49-F238E27FC236}">
                <a16:creationId xmlns:a16="http://schemas.microsoft.com/office/drawing/2014/main" id="{785CDFF5-A6FB-67F3-9B00-0E1A72075CD2}"/>
              </a:ext>
            </a:extLst>
          </p:cNvPr>
          <p:cNvSpPr/>
          <p:nvPr/>
        </p:nvSpPr>
        <p:spPr>
          <a:xfrm>
            <a:off x="-1654629" y="-1599342"/>
            <a:ext cx="15501258" cy="392251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90000"/>
                  <a:alpha val="0"/>
                </a:schemeClr>
              </a:gs>
              <a:gs pos="100000">
                <a:schemeClr val="accent1">
                  <a:lumMod val="90000"/>
                  <a:alpha val="10000"/>
                </a:scheme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8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E2C3B6C8-A2EE-078E-7366-C4678758AB02}"/>
              </a:ext>
            </a:extLst>
          </p:cNvPr>
          <p:cNvSpPr txBox="1"/>
          <p:nvPr/>
        </p:nvSpPr>
        <p:spPr>
          <a:xfrm>
            <a:off x="8342209" y="3633833"/>
            <a:ext cx="2850337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just">
              <a:lnSpc>
                <a:spcPct val="120000"/>
              </a:lnSpc>
              <a:buFont typeface="Wingdings" panose="05000000000000000000" pitchFamily="2" charset="2"/>
              <a:buNone/>
              <a:defRPr sz="1400">
                <a:solidFill>
                  <a:schemeClr val="bg1">
                    <a:alpha val="90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latin typeface="+mn-lt"/>
                <a:cs typeface="+mn-ea"/>
                <a:sym typeface="+mn-lt"/>
              </a:rPr>
              <a:t>**************************************************************************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57CCE820-0479-80C7-7199-4D62A51D5BF3}"/>
              </a:ext>
            </a:extLst>
          </p:cNvPr>
          <p:cNvSpPr txBox="1"/>
          <p:nvPr/>
        </p:nvSpPr>
        <p:spPr>
          <a:xfrm>
            <a:off x="1347406" y="2890898"/>
            <a:ext cx="215443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kern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咖啡推演效率高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7D8F545F-AE14-DA3D-43F7-8A3F73F4DE43}"/>
              </a:ext>
            </a:extLst>
          </p:cNvPr>
          <p:cNvSpPr txBox="1"/>
          <p:nvPr/>
        </p:nvSpPr>
        <p:spPr>
          <a:xfrm>
            <a:off x="5018783" y="2890898"/>
            <a:ext cx="215443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er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>
                <a:cs typeface="+mn-ea"/>
                <a:sym typeface="+mn-lt"/>
              </a:rPr>
              <a:t>咖啡管控效果好</a:t>
            </a:r>
            <a:endParaRPr lang="en-US" altLang="zh-CN" sz="2400">
              <a:cs typeface="+mn-ea"/>
              <a:sym typeface="+mn-lt"/>
            </a:endParaRP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1E43BF8-DAD4-E6AF-5B84-04D31740720E}"/>
              </a:ext>
            </a:extLst>
          </p:cNvPr>
          <p:cNvSpPr txBox="1"/>
          <p:nvPr/>
        </p:nvSpPr>
        <p:spPr>
          <a:xfrm>
            <a:off x="8690159" y="2890898"/>
            <a:ext cx="215443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er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>
                <a:cs typeface="+mn-ea"/>
                <a:sym typeface="+mn-lt"/>
              </a:rPr>
              <a:t>咖啡调整响应快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06AD729-363E-121E-4228-FECB8AE508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99117" y="567563"/>
            <a:ext cx="9375006" cy="696083"/>
          </a:xfrm>
          <a:prstGeom prst="rect">
            <a:avLst/>
          </a:prstGeom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92F7EF4-6C65-578E-422A-1551E89FAD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8247" y="457896"/>
            <a:ext cx="2314736" cy="533672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3468">
                <a:effectLst>
                  <a:outerShdw blurRad="77724" dist="103632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sym typeface="+mn-lt"/>
              </a:rPr>
              <a:t>产品优势</a:t>
            </a:r>
          </a:p>
        </p:txBody>
      </p:sp>
      <p:sp>
        <p:nvSpPr>
          <p:cNvPr id="270" name="TextBox 25">
            <a:extLst>
              <a:ext uri="{FF2B5EF4-FFF2-40B4-BE49-F238E27FC236}">
                <a16:creationId xmlns:a16="http://schemas.microsoft.com/office/drawing/2014/main" id="{F65FB055-39EC-FA7E-68F7-6C5FFAF22F39}"/>
              </a:ext>
            </a:extLst>
          </p:cNvPr>
          <p:cNvSpPr txBox="1"/>
          <p:nvPr/>
        </p:nvSpPr>
        <p:spPr>
          <a:xfrm>
            <a:off x="4864894" y="1284346"/>
            <a:ext cx="246221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1213485">
              <a:defRPr/>
            </a:pP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咖啡调度系列产品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1" name="TextBox 25">
            <a:extLst>
              <a:ext uri="{FF2B5EF4-FFF2-40B4-BE49-F238E27FC236}">
                <a16:creationId xmlns:a16="http://schemas.microsoft.com/office/drawing/2014/main" id="{903038C6-92EE-F283-EDBC-CD6967524284}"/>
              </a:ext>
            </a:extLst>
          </p:cNvPr>
          <p:cNvSpPr txBox="1"/>
          <p:nvPr/>
        </p:nvSpPr>
        <p:spPr>
          <a:xfrm>
            <a:off x="1992313" y="1684456"/>
            <a:ext cx="8207375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213485">
              <a:defRPr/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在咖啡、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车流方面</a:t>
            </a: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突破了咖啡、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业务交互等</a:t>
            </a: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方面的咖啡壁垒，实现客流咖啡的咖啡与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联动。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CBDBEB00-2A57-E61B-1F5D-18F401831F96}"/>
              </a:ext>
            </a:extLst>
          </p:cNvPr>
          <p:cNvSpPr txBox="1"/>
          <p:nvPr/>
        </p:nvSpPr>
        <p:spPr>
          <a:xfrm>
            <a:off x="5996539" y="567563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zh-CN" altLang="en-US"/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AFB2B1DE-BF2A-0C37-EFB3-DA4E1B30A38D}"/>
              </a:ext>
            </a:extLst>
          </p:cNvPr>
          <p:cNvSpPr txBox="1"/>
          <p:nvPr/>
        </p:nvSpPr>
        <p:spPr>
          <a:xfrm>
            <a:off x="4670833" y="3633833"/>
            <a:ext cx="2850337" cy="14137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just">
              <a:lnSpc>
                <a:spcPct val="120000"/>
              </a:lnSpc>
              <a:buFont typeface="Wingdings" panose="05000000000000000000" pitchFamily="2" charset="2"/>
              <a:buNone/>
              <a:defRPr sz="1400">
                <a:solidFill>
                  <a:schemeClr val="bg1">
                    <a:alpha val="90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latin typeface="+mn-lt"/>
                <a:cs typeface="+mn-ea"/>
                <a:sym typeface="+mn-lt"/>
              </a:rPr>
              <a:t>*********************************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latin typeface="+mn-lt"/>
                <a:cs typeface="+mn-ea"/>
                <a:sym typeface="+mn-lt"/>
              </a:rPr>
              <a:t>*****************</a:t>
            </a:r>
            <a:r>
              <a:rPr lang="en-US" altLang="zh-CN" sz="1600">
                <a:latin typeface="+mn-lt"/>
                <a:cs typeface="+mn-ea"/>
                <a:sym typeface="+mn-lt"/>
              </a:rPr>
              <a:t>***</a:t>
            </a:r>
            <a:r>
              <a:rPr lang="zh-CN" altLang="en-US" sz="1600">
                <a:latin typeface="+mn-lt"/>
                <a:cs typeface="+mn-ea"/>
                <a:sym typeface="+mn-lt"/>
              </a:rPr>
              <a:t>***********</a:t>
            </a:r>
            <a:r>
              <a:rPr lang="en-US" altLang="zh-CN" sz="1600">
                <a:latin typeface="+mn-lt"/>
                <a:cs typeface="+mn-ea"/>
                <a:sym typeface="+mn-lt"/>
              </a:rPr>
              <a:t>***</a:t>
            </a:r>
            <a:r>
              <a:rPr lang="zh-CN" altLang="en-US" sz="1600">
                <a:latin typeface="+mn-lt"/>
                <a:cs typeface="+mn-ea"/>
                <a:sym typeface="+mn-lt"/>
              </a:rPr>
              <a:t>*</a:t>
            </a:r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31BF148F-7FED-5F19-CE08-99E85941944B}"/>
              </a:ext>
            </a:extLst>
          </p:cNvPr>
          <p:cNvSpPr txBox="1"/>
          <p:nvPr/>
        </p:nvSpPr>
        <p:spPr>
          <a:xfrm>
            <a:off x="999456" y="3633833"/>
            <a:ext cx="2850337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just">
              <a:lnSpc>
                <a:spcPct val="120000"/>
              </a:lnSpc>
              <a:buFont typeface="Wingdings" panose="05000000000000000000" pitchFamily="2" charset="2"/>
              <a:buNone/>
              <a:defRPr sz="1400">
                <a:solidFill>
                  <a:schemeClr val="bg1">
                    <a:alpha val="90000"/>
                  </a:schemeClr>
                </a:solidFill>
                <a:latin typeface="+mn-ea"/>
              </a:defRPr>
            </a:lvl1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latin typeface="+mn-lt"/>
                <a:cs typeface="+mn-ea"/>
                <a:sym typeface="+mn-lt"/>
              </a:rPr>
              <a:t>********************************</a:t>
            </a:r>
            <a:r>
              <a:rPr lang="en-US" altLang="zh-CN" sz="1600">
                <a:latin typeface="+mn-lt"/>
                <a:cs typeface="+mn-ea"/>
                <a:sym typeface="+mn-lt"/>
              </a:rPr>
              <a:t>*</a:t>
            </a:r>
            <a:r>
              <a:rPr lang="zh-CN" altLang="en-US" sz="1600">
                <a:latin typeface="+mn-lt"/>
                <a:cs typeface="+mn-ea"/>
                <a:sym typeface="+mn-lt"/>
              </a:rPr>
              <a:t>*****************************************</a:t>
            </a:r>
          </a:p>
        </p:txBody>
      </p:sp>
      <p:sp>
        <p:nvSpPr>
          <p:cNvPr id="281" name="梯形 280">
            <a:extLst>
              <a:ext uri="{FF2B5EF4-FFF2-40B4-BE49-F238E27FC236}">
                <a16:creationId xmlns:a16="http://schemas.microsoft.com/office/drawing/2014/main" id="{7C833971-3922-8766-44BB-2B095C40394A}"/>
              </a:ext>
            </a:extLst>
          </p:cNvPr>
          <p:cNvSpPr/>
          <p:nvPr/>
        </p:nvSpPr>
        <p:spPr>
          <a:xfrm>
            <a:off x="8483486" y="3157345"/>
            <a:ext cx="2567782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梯形 281">
            <a:extLst>
              <a:ext uri="{FF2B5EF4-FFF2-40B4-BE49-F238E27FC236}">
                <a16:creationId xmlns:a16="http://schemas.microsoft.com/office/drawing/2014/main" id="{68025C2F-9E84-78C0-96E4-2C969968A092}"/>
              </a:ext>
            </a:extLst>
          </p:cNvPr>
          <p:cNvSpPr/>
          <p:nvPr/>
        </p:nvSpPr>
        <p:spPr>
          <a:xfrm>
            <a:off x="4812110" y="3157345"/>
            <a:ext cx="2567782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梯形 282">
            <a:extLst>
              <a:ext uri="{FF2B5EF4-FFF2-40B4-BE49-F238E27FC236}">
                <a16:creationId xmlns:a16="http://schemas.microsoft.com/office/drawing/2014/main" id="{119E2307-0BCD-5718-C45C-6F71C8E71076}"/>
              </a:ext>
            </a:extLst>
          </p:cNvPr>
          <p:cNvSpPr/>
          <p:nvPr/>
        </p:nvSpPr>
        <p:spPr>
          <a:xfrm>
            <a:off x="1140733" y="3157345"/>
            <a:ext cx="2567782" cy="210041"/>
          </a:xfrm>
          <a:prstGeom prst="trapezoid">
            <a:avLst>
              <a:gd name="adj" fmla="val 113914"/>
            </a:avLst>
          </a:prstGeom>
          <a:gradFill flip="none" rotWithShape="1">
            <a:gsLst>
              <a:gs pos="10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147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6681DF-97E8-F1E6-AF47-DD9AB833D4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062D0CF-E8E6-8C74-6706-AC8806CB19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E6F">
                  <a:lumMod val="81000"/>
                </a:srgbClr>
              </a:gs>
              <a:gs pos="100000">
                <a:srgbClr val="002E6F">
                  <a:alpha val="0"/>
                </a:srgb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黑暗中的灯光&#10;&#10;描述已自动生成">
            <a:extLst>
              <a:ext uri="{FF2B5EF4-FFF2-40B4-BE49-F238E27FC236}">
                <a16:creationId xmlns:a16="http://schemas.microsoft.com/office/drawing/2014/main" id="{A90348CF-2F30-8B05-D164-FA3FC2A530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33464" y="2853935"/>
            <a:ext cx="12425464" cy="1102950"/>
          </a:xfrm>
          <a:custGeom>
            <a:avLst/>
            <a:gdLst>
              <a:gd name="connsiteX0" fmla="*/ 0 w 12192000"/>
              <a:gd name="connsiteY0" fmla="*/ 0 h 1102950"/>
              <a:gd name="connsiteX1" fmla="*/ 12192000 w 12192000"/>
              <a:gd name="connsiteY1" fmla="*/ 0 h 1102950"/>
              <a:gd name="connsiteX2" fmla="*/ 12192000 w 12192000"/>
              <a:gd name="connsiteY2" fmla="*/ 1102950 h 1102950"/>
              <a:gd name="connsiteX3" fmla="*/ 0 w 12192000"/>
              <a:gd name="connsiteY3" fmla="*/ 1102950 h 11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02950">
                <a:moveTo>
                  <a:pt x="0" y="0"/>
                </a:moveTo>
                <a:lnTo>
                  <a:pt x="12192000" y="0"/>
                </a:lnTo>
                <a:lnTo>
                  <a:pt x="12192000" y="1102950"/>
                </a:lnTo>
                <a:lnTo>
                  <a:pt x="0" y="1102950"/>
                </a:lnTo>
                <a:close/>
              </a:path>
            </a:pathLst>
          </a:cu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8AD8C6C5-9F9D-4207-18A7-C8FDC094AB87}"/>
              </a:ext>
            </a:extLst>
          </p:cNvPr>
          <p:cNvSpPr/>
          <p:nvPr/>
        </p:nvSpPr>
        <p:spPr>
          <a:xfrm>
            <a:off x="1666845" y="3405410"/>
            <a:ext cx="4876674" cy="146304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90000"/>
                  <a:lumOff val="10000"/>
                  <a:alpha val="0"/>
                </a:schemeClr>
              </a:gs>
              <a:gs pos="69000">
                <a:schemeClr val="accent2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BD9F01E-2A09-9723-366D-E35447643658}"/>
              </a:ext>
            </a:extLst>
          </p:cNvPr>
          <p:cNvSpPr/>
          <p:nvPr/>
        </p:nvSpPr>
        <p:spPr>
          <a:xfrm>
            <a:off x="562188" y="2102112"/>
            <a:ext cx="4876674" cy="45719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90000"/>
                  <a:lumOff val="10000"/>
                  <a:alpha val="0"/>
                </a:schemeClr>
              </a:gs>
              <a:gs pos="69000">
                <a:schemeClr val="accent2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2F9C166-09ED-FA2F-EA0D-8578A099B81E}"/>
              </a:ext>
            </a:extLst>
          </p:cNvPr>
          <p:cNvCxnSpPr/>
          <p:nvPr/>
        </p:nvCxnSpPr>
        <p:spPr>
          <a:xfrm>
            <a:off x="3561294" y="2262168"/>
            <a:ext cx="263215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DA2AD00-4D3D-1F8D-9B46-0ED2B9E611CC}"/>
              </a:ext>
            </a:extLst>
          </p:cNvPr>
          <p:cNvCxnSpPr/>
          <p:nvPr/>
        </p:nvCxnSpPr>
        <p:spPr>
          <a:xfrm>
            <a:off x="1188934" y="2003088"/>
            <a:ext cx="2632151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9F27E53-17D0-E4C9-7BEC-EE6E17E5F943}"/>
              </a:ext>
            </a:extLst>
          </p:cNvPr>
          <p:cNvCxnSpPr/>
          <p:nvPr/>
        </p:nvCxnSpPr>
        <p:spPr>
          <a:xfrm>
            <a:off x="3122034" y="3679563"/>
            <a:ext cx="2632151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5116F4E-F82D-9BEC-261A-13D5FF28649B}"/>
              </a:ext>
            </a:extLst>
          </p:cNvPr>
          <p:cNvSpPr txBox="1"/>
          <p:nvPr/>
        </p:nvSpPr>
        <p:spPr>
          <a:xfrm>
            <a:off x="725900" y="2427520"/>
            <a:ext cx="6799938" cy="104644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05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0000">
                      <a:schemeClr val="accent1"/>
                    </a:gs>
                    <a:gs pos="100000">
                      <a:schemeClr val="accent2">
                        <a:lumMod val="90000"/>
                      </a:schemeClr>
                    </a:gs>
                    <a:gs pos="7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152400" dist="203200" dir="5400000" algn="t" rotWithShape="0">
                    <a:schemeClr val="tx1">
                      <a:lumMod val="95000"/>
                      <a:lumOff val="5000"/>
                      <a:alpha val="25000"/>
                    </a:schemeClr>
                  </a:outerShdw>
                </a:effectLst>
                <a:latin typeface="DOUYU Font" pitchFamily="2" charset="-122"/>
                <a:ea typeface="DOUYU Font" pitchFamily="2" charset="-122"/>
              </a:defRPr>
            </a:lvl1pPr>
          </a:lstStyle>
          <a:p>
            <a:pPr algn="l"/>
            <a:r>
              <a:rPr lang="zh-CN" altLang="en-US" sz="6800">
                <a:sym typeface="+mn-lt"/>
              </a:rPr>
              <a:t>商业模式分析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E0156C-7E70-C25E-25C2-C31C0AB3E4F5}"/>
              </a:ext>
            </a:extLst>
          </p:cNvPr>
          <p:cNvSpPr txBox="1"/>
          <p:nvPr/>
        </p:nvSpPr>
        <p:spPr>
          <a:xfrm>
            <a:off x="812172" y="1265820"/>
            <a:ext cx="273312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540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cs typeface="+mn-ea"/>
                <a:sym typeface="+mn-lt"/>
              </a:rPr>
              <a:t>Part 03</a:t>
            </a:r>
            <a:endParaRPr lang="zh-CN" altLang="en-US" sz="54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96CE77-E63C-39DD-DBC3-7F43B05C2837}"/>
              </a:ext>
            </a:extLst>
          </p:cNvPr>
          <p:cNvSpPr txBox="1"/>
          <p:nvPr/>
        </p:nvSpPr>
        <p:spPr>
          <a:xfrm>
            <a:off x="812172" y="3644745"/>
            <a:ext cx="549824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Business Model Analysis</a:t>
            </a:r>
          </a:p>
        </p:txBody>
      </p:sp>
    </p:spTree>
    <p:extLst>
      <p:ext uri="{BB962C8B-B14F-4D97-AF65-F5344CB8AC3E}">
        <p14:creationId xmlns:p14="http://schemas.microsoft.com/office/powerpoint/2010/main" val="16142885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c0d6811-504b-4d76-bdfb-27f4e9cc3a41&quot;,&quot;Name&quot;:&quot;常用&quot;,&quot;Kind&quot;:1,&quot;OldGuidesSetting&quot;:{&quot;HeaderHeight&quot;:13.0,&quot;FooterHeight&quot;:5.0,&quot;SideMargin&quot;:5.5,&quot;TopMargin&quot;:0.0,&quot;BottomMargin&quot;:0.0,&quot;IntervalMargin&quot;:5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389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heme/theme1.xml><?xml version="1.0" encoding="utf-8"?>
<a:theme xmlns:a="http://schemas.openxmlformats.org/drawingml/2006/main" name="Office 主题   51PPT模板网​​">
  <a:themeElements>
    <a:clrScheme name="艾迪鹅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BF6FF"/>
      </a:accent1>
      <a:accent2>
        <a:srgbClr val="06D2FD"/>
      </a:accent2>
      <a:accent3>
        <a:srgbClr val="F6CA42"/>
      </a:accent3>
      <a:accent4>
        <a:srgbClr val="000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百搭4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alpha val="90000"/>
                <a:lumMod val="90000"/>
              </a:schemeClr>
            </a:gs>
            <a:gs pos="100000">
              <a:schemeClr val="accent1">
                <a:alpha val="90000"/>
                <a:lumMod val="9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51pptmoban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522</Words>
  <Application>Microsoft Office PowerPoint</Application>
  <PresentationFormat>宽屏</PresentationFormat>
  <Paragraphs>184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DOUYU Font</vt:lpstr>
      <vt:lpstr>OPPOSans H</vt:lpstr>
      <vt:lpstr>OPPOSans M</vt:lpstr>
      <vt:lpstr>OPPOSans R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Wingdings</vt:lpstr>
      <vt:lpstr>Office 主题   51PPT模板网​​</vt:lpstr>
      <vt:lpstr>www.51pptmoban.com​​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蓝色科技风交通运输类工作汇报ppt模板</dc:title>
  <dc:creator>咖啡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33</cp:revision>
  <dcterms:created xsi:type="dcterms:W3CDTF">2022-12-07T08:21:59Z</dcterms:created>
  <dcterms:modified xsi:type="dcterms:W3CDTF">2023-08-01T01:45:31Z</dcterms:modified>
</cp:coreProperties>
</file>