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62" r:id="rId4"/>
    <p:sldId id="261" r:id="rId5"/>
    <p:sldId id="426" r:id="rId6"/>
    <p:sldId id="427" r:id="rId7"/>
    <p:sldId id="428" r:id="rId8"/>
    <p:sldId id="429" r:id="rId9"/>
    <p:sldId id="430" r:id="rId10"/>
    <p:sldId id="452" r:id="rId11"/>
    <p:sldId id="451" r:id="rId12"/>
    <p:sldId id="434" r:id="rId13"/>
    <p:sldId id="453" r:id="rId14"/>
    <p:sldId id="437" r:id="rId15"/>
    <p:sldId id="454" r:id="rId16"/>
    <p:sldId id="440" r:id="rId17"/>
    <p:sldId id="455" r:id="rId18"/>
    <p:sldId id="456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78C0"/>
    <a:srgbClr val="54A7E6"/>
    <a:srgbClr val="DEEEFA"/>
    <a:srgbClr val="D3E9F9"/>
    <a:srgbClr val="C9E3F7"/>
    <a:srgbClr val="B2D8F4"/>
    <a:srgbClr val="8AC3EE"/>
    <a:srgbClr val="65B0E9"/>
    <a:srgbClr val="BDDDF5"/>
    <a:srgbClr val="009A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715C04EF-17EA-46BB-AC97-01835D0DD7AB}" type="datetimeFigureOut">
              <a:rPr lang="zh-CN" altLang="en-US" smtClean="0"/>
              <a:pPr/>
              <a:t>2023/8/3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A17EDB7A-6E98-42E6-9481-60F9664EA9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2443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EDB7A-6E98-42E6-9481-60F9664EA9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900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2846A4C-E078-C6D9-8A4E-731ABE95B850}"/>
              </a:ext>
            </a:extLst>
          </p:cNvPr>
          <p:cNvGrpSpPr/>
          <p:nvPr userDrawn="1"/>
        </p:nvGrpSpPr>
        <p:grpSpPr>
          <a:xfrm>
            <a:off x="11106150" y="430439"/>
            <a:ext cx="577851" cy="577852"/>
            <a:chOff x="5490028" y="584617"/>
            <a:chExt cx="1211943" cy="1211943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632B7E16-0555-DBF7-3DB1-10C5F9CB83DC}"/>
                </a:ext>
              </a:extLst>
            </p:cNvPr>
            <p:cNvSpPr/>
            <p:nvPr userDrawn="1"/>
          </p:nvSpPr>
          <p:spPr>
            <a:xfrm>
              <a:off x="5490028" y="584617"/>
              <a:ext cx="1211943" cy="1211943"/>
            </a:xfrm>
            <a:prstGeom prst="ellipse">
              <a:avLst/>
            </a:prstGeom>
            <a:solidFill>
              <a:srgbClr val="1C78C0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F95F5C8-2657-E3AC-5C58-DFD85E7B0122}"/>
                </a:ext>
              </a:extLst>
            </p:cNvPr>
            <p:cNvSpPr txBox="1"/>
            <p:nvPr userDrawn="1"/>
          </p:nvSpPr>
          <p:spPr>
            <a:xfrm>
              <a:off x="5620656" y="921105"/>
              <a:ext cx="950687" cy="580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chemeClr val="bg1"/>
                  </a:solidFill>
                </a:rPr>
                <a:t>YOUR</a:t>
              </a:r>
            </a:p>
            <a:p>
              <a:pPr algn="ctr"/>
              <a:r>
                <a:rPr lang="en-US" altLang="zh-CN" sz="600" dirty="0">
                  <a:solidFill>
                    <a:schemeClr val="bg1"/>
                  </a:solidFill>
                </a:rPr>
                <a:t>LOGO</a:t>
              </a:r>
              <a:endParaRPr lang="zh-CN" altLang="en-US" sz="600" dirty="0">
                <a:solidFill>
                  <a:schemeClr val="bg1"/>
                </a:solidFill>
              </a:endParaRPr>
            </a:p>
          </p:txBody>
        </p:sp>
        <p:sp>
          <p:nvSpPr>
            <p:cNvPr id="4" name="Oval 1+">
              <a:extLst>
                <a:ext uri="{FF2B5EF4-FFF2-40B4-BE49-F238E27FC236}">
                  <a16:creationId xmlns:a16="http://schemas.microsoft.com/office/drawing/2014/main" id="{4656D0C1-D3ED-61BF-AC39-65AFA9BFBC76}"/>
                </a:ext>
              </a:extLst>
            </p:cNvPr>
            <p:cNvSpPr/>
            <p:nvPr userDrawn="1"/>
          </p:nvSpPr>
          <p:spPr>
            <a:xfrm>
              <a:off x="5598886" y="693475"/>
              <a:ext cx="994228" cy="994228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CEA92A7-1C84-F557-71AB-E584DE794AFD}"/>
              </a:ext>
            </a:extLst>
          </p:cNvPr>
          <p:cNvGrpSpPr/>
          <p:nvPr userDrawn="1"/>
        </p:nvGrpSpPr>
        <p:grpSpPr>
          <a:xfrm>
            <a:off x="-214994" y="430439"/>
            <a:ext cx="828687" cy="602343"/>
            <a:chOff x="-214994" y="430439"/>
            <a:chExt cx="828687" cy="602343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60304A2D-E85B-C9D7-A431-522789FCE2E4}"/>
                </a:ext>
              </a:extLst>
            </p:cNvPr>
            <p:cNvSpPr/>
            <p:nvPr/>
          </p:nvSpPr>
          <p:spPr>
            <a:xfrm>
              <a:off x="-94253" y="430439"/>
              <a:ext cx="707946" cy="602343"/>
            </a:xfrm>
            <a:prstGeom prst="parallelogram">
              <a:avLst>
                <a:gd name="adj" fmla="val 3221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C5795404-20E2-6B27-300E-C89C066089D5}"/>
                </a:ext>
              </a:extLst>
            </p:cNvPr>
            <p:cNvSpPr/>
            <p:nvPr/>
          </p:nvSpPr>
          <p:spPr>
            <a:xfrm>
              <a:off x="-214994" y="430439"/>
              <a:ext cx="707946" cy="602343"/>
            </a:xfrm>
            <a:prstGeom prst="parallelogram">
              <a:avLst>
                <a:gd name="adj" fmla="val 32217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32389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9591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23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384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16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image" Target="../media/image17.svg"/><Relationship Id="rId8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建筑的摆设布局&#10;&#10;描述已自动生成">
            <a:extLst>
              <a:ext uri="{FF2B5EF4-FFF2-40B4-BE49-F238E27FC236}">
                <a16:creationId xmlns:a16="http://schemas.microsoft.com/office/drawing/2014/main" id="{E7CC1149-1A4F-9C0D-7467-0A0B64FAB33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5F39ACE-D48E-94BA-5741-7929AFC000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72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DC3F41C-DEF2-A1FB-8B9E-71CC4067F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alpha val="54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1483D5-C182-4FFC-5117-20AB1FF6D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269" y="3592923"/>
            <a:ext cx="6769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Medium" panose="020B0600000000000000" pitchFamily="34" charset="-122"/>
              </a:rPr>
              <a:t>门诊服务的高质量发展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D78A12-BA0B-4CE8-E95D-47DA3AED25F0}"/>
              </a:ext>
            </a:extLst>
          </p:cNvPr>
          <p:cNvGrpSpPr/>
          <p:nvPr/>
        </p:nvGrpSpPr>
        <p:grpSpPr>
          <a:xfrm>
            <a:off x="5176837" y="4809945"/>
            <a:ext cx="1838326" cy="370784"/>
            <a:chOff x="5176837" y="4466364"/>
            <a:chExt cx="1838326" cy="37078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0E9112E-82BB-3BD3-DEA8-0260BC6B8CDC}"/>
                </a:ext>
              </a:extLst>
            </p:cNvPr>
            <p:cNvSpPr/>
            <p:nvPr/>
          </p:nvSpPr>
          <p:spPr>
            <a:xfrm>
              <a:off x="5176837" y="4466364"/>
              <a:ext cx="1838326" cy="3707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18A0126-7D36-20A1-BDAC-DFD36D40AC17}"/>
                </a:ext>
              </a:extLst>
            </p:cNvPr>
            <p:cNvSpPr txBox="1"/>
            <p:nvPr/>
          </p:nvSpPr>
          <p:spPr>
            <a:xfrm>
              <a:off x="5272087" y="4482479"/>
              <a:ext cx="1647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汇报人：某某某</a:t>
              </a:r>
            </a:p>
          </p:txBody>
        </p:sp>
      </p:grpSp>
      <p:pic>
        <p:nvPicPr>
          <p:cNvPr id="16" name="图片 15" descr="图片包含 户外, 山, 天空, 树&#10;&#10;自动生成的说明">
            <a:extLst>
              <a:ext uri="{FF2B5EF4-FFF2-40B4-BE49-F238E27FC236}">
                <a16:creationId xmlns:a16="http://schemas.microsoft.com/office/drawing/2014/main" id="{C752515E-1E9B-DF85-A83D-A2D3AD1C67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625959" y="2348742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7EC3CB9-7BAE-CA70-4387-FB97A041E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488" y="2378148"/>
            <a:ext cx="91730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5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1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运用</a:t>
            </a:r>
            <a:r>
              <a:rPr lang="en-US" altLang="zh-CN" sz="6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5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1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PDCA</a:t>
            </a:r>
            <a:r>
              <a:rPr lang="zh-CN" altLang="en-US" sz="6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5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chemeClr val="tx1">
                      <a:alpha val="1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提升患者满意度</a:t>
            </a:r>
          </a:p>
        </p:txBody>
      </p:sp>
      <p:pic>
        <p:nvPicPr>
          <p:cNvPr id="17" name="图片 16" descr="图片包含 户外, 山, 天空, 树&#10;&#10;自动生成的说明">
            <a:extLst>
              <a:ext uri="{FF2B5EF4-FFF2-40B4-BE49-F238E27FC236}">
                <a16:creationId xmlns:a16="http://schemas.microsoft.com/office/drawing/2014/main" id="{53BCEB38-9F56-4090-779E-C95E58FAE1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635898" y="-95760"/>
            <a:ext cx="2299973" cy="2141789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8" name="图片 17" descr="图片包含 户外, 山, 天空, 树&#10;&#10;自动生成的说明">
            <a:extLst>
              <a:ext uri="{FF2B5EF4-FFF2-40B4-BE49-F238E27FC236}">
                <a16:creationId xmlns:a16="http://schemas.microsoft.com/office/drawing/2014/main" id="{DD1F8734-E291-9B70-835D-1FAC9584AB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887488" y="2605582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19" name="图片 18" descr="图片包含 户外, 山, 天空, 树&#10;&#10;自动生成的说明">
            <a:extLst>
              <a:ext uri="{FF2B5EF4-FFF2-40B4-BE49-F238E27FC236}">
                <a16:creationId xmlns:a16="http://schemas.microsoft.com/office/drawing/2014/main" id="{BA43FC8C-3860-EB2F-A664-4C2213DAB4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35531" y="1384762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20" name="图片 19" descr="图片包含 户外, 山, 天空, 树&#10;&#10;自动生成的说明">
            <a:extLst>
              <a:ext uri="{FF2B5EF4-FFF2-40B4-BE49-F238E27FC236}">
                <a16:creationId xmlns:a16="http://schemas.microsoft.com/office/drawing/2014/main" id="{5F826E97-3B9F-2055-22AA-16846DBC17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2557551" y="-816477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21" name="图片 20" descr="图片包含 户外, 山, 天空, 树&#10;&#10;自动生成的说明">
            <a:extLst>
              <a:ext uri="{FF2B5EF4-FFF2-40B4-BE49-F238E27FC236}">
                <a16:creationId xmlns:a16="http://schemas.microsoft.com/office/drawing/2014/main" id="{F1705A6F-EBE5-A9E8-D797-CEC8CA98E7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9067079" y="-873760"/>
            <a:ext cx="3359071" cy="3458699"/>
          </a:xfrm>
          <a:custGeom>
            <a:avLst/>
            <a:gdLst>
              <a:gd name="connsiteX0" fmla="*/ 395393 w 3359071"/>
              <a:gd name="connsiteY0" fmla="*/ 3458699 h 3458699"/>
              <a:gd name="connsiteX1" fmla="*/ 3359071 w 3359071"/>
              <a:gd name="connsiteY1" fmla="*/ 1747618 h 3458699"/>
              <a:gd name="connsiteX2" fmla="*/ 2350083 w 3359071"/>
              <a:gd name="connsiteY2" fmla="*/ 0 h 3458699"/>
              <a:gd name="connsiteX3" fmla="*/ 0 w 3359071"/>
              <a:gd name="connsiteY3" fmla="*/ 0 h 3458699"/>
              <a:gd name="connsiteX4" fmla="*/ 0 w 3359071"/>
              <a:gd name="connsiteY4" fmla="*/ 3458699 h 345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9071" h="3458699">
                <a:moveTo>
                  <a:pt x="395393" y="3458699"/>
                </a:moveTo>
                <a:lnTo>
                  <a:pt x="3359071" y="1747618"/>
                </a:lnTo>
                <a:lnTo>
                  <a:pt x="2350083" y="0"/>
                </a:lnTo>
                <a:lnTo>
                  <a:pt x="0" y="0"/>
                </a:lnTo>
                <a:lnTo>
                  <a:pt x="0" y="3458699"/>
                </a:ln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EE28C9DA-2C07-469D-A6F4-3BD9E286E5CF}"/>
              </a:ext>
            </a:extLst>
          </p:cNvPr>
          <p:cNvGrpSpPr/>
          <p:nvPr/>
        </p:nvGrpSpPr>
        <p:grpSpPr>
          <a:xfrm>
            <a:off x="1761392" y="3379130"/>
            <a:ext cx="8669217" cy="49870"/>
            <a:chOff x="1756229" y="3168647"/>
            <a:chExt cx="8669217" cy="4987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73D6FE4-A694-C561-0EC9-F540B079E45B}"/>
                </a:ext>
              </a:extLst>
            </p:cNvPr>
            <p:cNvGrpSpPr/>
            <p:nvPr/>
          </p:nvGrpSpPr>
          <p:grpSpPr>
            <a:xfrm>
              <a:off x="1756229" y="3168647"/>
              <a:ext cx="4241334" cy="49870"/>
              <a:chOff x="1756229" y="3168647"/>
              <a:chExt cx="4241334" cy="4987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C74E8E2C-42F6-4178-E76B-3C5E0E894A86}"/>
                  </a:ext>
                </a:extLst>
              </p:cNvPr>
              <p:cNvCxnSpPr/>
              <p:nvPr/>
            </p:nvCxnSpPr>
            <p:spPr>
              <a:xfrm>
                <a:off x="1756229" y="3193018"/>
                <a:ext cx="421640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1C78C0">
                        <a:alpha val="0"/>
                      </a:srgbClr>
                    </a:gs>
                    <a:gs pos="100000">
                      <a:srgbClr val="1C78C0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7F51997-FE82-1FC1-DFED-5E37641C56B0}"/>
                  </a:ext>
                </a:extLst>
              </p:cNvPr>
              <p:cNvSpPr/>
              <p:nvPr/>
            </p:nvSpPr>
            <p:spPr>
              <a:xfrm rot="2738858">
                <a:off x="5947693" y="3168647"/>
                <a:ext cx="49870" cy="49870"/>
              </a:xfrm>
              <a:prstGeom prst="rect">
                <a:avLst/>
              </a:prstGeom>
              <a:solidFill>
                <a:srgbClr val="9ADBF9"/>
              </a:solidFill>
              <a:ln>
                <a:solidFill>
                  <a:srgbClr val="1C78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155D519-5AA2-F4B1-21B2-DB47191E19DC}"/>
                </a:ext>
              </a:extLst>
            </p:cNvPr>
            <p:cNvGrpSpPr/>
            <p:nvPr/>
          </p:nvGrpSpPr>
          <p:grpSpPr>
            <a:xfrm flipH="1">
              <a:off x="6184112" y="3168647"/>
              <a:ext cx="4241334" cy="49870"/>
              <a:chOff x="1756229" y="3168647"/>
              <a:chExt cx="4241334" cy="4987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A0A2637-A8A6-A0C1-E05C-86317C013A39}"/>
                  </a:ext>
                </a:extLst>
              </p:cNvPr>
              <p:cNvCxnSpPr/>
              <p:nvPr/>
            </p:nvCxnSpPr>
            <p:spPr>
              <a:xfrm>
                <a:off x="1756229" y="3193018"/>
                <a:ext cx="421640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1C78C0">
                        <a:alpha val="0"/>
                      </a:srgbClr>
                    </a:gs>
                    <a:gs pos="100000">
                      <a:srgbClr val="1C78C0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E9E5CD74-151A-B01F-EBFA-E9A33EFFC8C0}"/>
                  </a:ext>
                </a:extLst>
              </p:cNvPr>
              <p:cNvSpPr/>
              <p:nvPr/>
            </p:nvSpPr>
            <p:spPr>
              <a:xfrm rot="2738858">
                <a:off x="5947693" y="3168647"/>
                <a:ext cx="49870" cy="49870"/>
              </a:xfrm>
              <a:prstGeom prst="rect">
                <a:avLst/>
              </a:prstGeom>
              <a:solidFill>
                <a:srgbClr val="9ADBF9"/>
              </a:solidFill>
              <a:ln>
                <a:solidFill>
                  <a:srgbClr val="1C78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3605CD-CEE0-911F-523B-FEF2A7CDC59A}"/>
              </a:ext>
            </a:extLst>
          </p:cNvPr>
          <p:cNvGrpSpPr/>
          <p:nvPr/>
        </p:nvGrpSpPr>
        <p:grpSpPr>
          <a:xfrm>
            <a:off x="5430155" y="893650"/>
            <a:ext cx="1331690" cy="1331688"/>
            <a:chOff x="5430155" y="893650"/>
            <a:chExt cx="1331690" cy="133168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A60761A-7758-331A-2664-11A503B32E20}"/>
                </a:ext>
              </a:extLst>
            </p:cNvPr>
            <p:cNvSpPr/>
            <p:nvPr/>
          </p:nvSpPr>
          <p:spPr>
            <a:xfrm>
              <a:off x="5430155" y="893650"/>
              <a:ext cx="1331690" cy="1331688"/>
            </a:xfrm>
            <a:prstGeom prst="ellipse">
              <a:avLst/>
            </a:prstGeom>
            <a:noFill/>
            <a:ln>
              <a:solidFill>
                <a:schemeClr val="bg1">
                  <a:alpha val="8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3BCDFDD-1572-0BD6-2CC0-7B024C95E69C}"/>
                </a:ext>
              </a:extLst>
            </p:cNvPr>
            <p:cNvSpPr/>
            <p:nvPr/>
          </p:nvSpPr>
          <p:spPr>
            <a:xfrm>
              <a:off x="5490028" y="928198"/>
              <a:ext cx="1211943" cy="121194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39B617B-8F05-D51C-DBBF-F88B22FF50B2}"/>
                </a:ext>
              </a:extLst>
            </p:cNvPr>
            <p:cNvSpPr txBox="1"/>
            <p:nvPr/>
          </p:nvSpPr>
          <p:spPr>
            <a:xfrm>
              <a:off x="5620655" y="1211003"/>
              <a:ext cx="9506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YOUR</a:t>
              </a:r>
            </a:p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LOGO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" name="Oval 1+">
              <a:extLst>
                <a:ext uri="{FF2B5EF4-FFF2-40B4-BE49-F238E27FC236}">
                  <a16:creationId xmlns:a16="http://schemas.microsoft.com/office/drawing/2014/main" id="{263790FD-5B72-5148-1BC3-DCAB321ED4E9}"/>
                </a:ext>
              </a:extLst>
            </p:cNvPr>
            <p:cNvSpPr/>
            <p:nvPr/>
          </p:nvSpPr>
          <p:spPr>
            <a:xfrm>
              <a:off x="5598886" y="1037056"/>
              <a:ext cx="994228" cy="994228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96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建筑的摆设布局&#10;&#10;描述已自动生成">
            <a:extLst>
              <a:ext uri="{FF2B5EF4-FFF2-40B4-BE49-F238E27FC236}">
                <a16:creationId xmlns:a16="http://schemas.microsoft.com/office/drawing/2014/main" id="{41D3534B-21A9-7874-4799-437DDFB937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3FB139F-F9AB-8ECB-42D2-32FE13FCCB32}"/>
              </a:ext>
            </a:extLst>
          </p:cNvPr>
          <p:cNvSpPr/>
          <p:nvPr/>
        </p:nvSpPr>
        <p:spPr>
          <a:xfrm>
            <a:off x="-4763" y="0"/>
            <a:ext cx="12344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5000"/>
                </a:schemeClr>
              </a:gs>
              <a:gs pos="100000">
                <a:schemeClr val="accent1">
                  <a:lumMod val="20000"/>
                  <a:lumOff val="80000"/>
                  <a:alpha val="80000"/>
                </a:schemeClr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9062E81-0EEA-D945-783E-E2632DB20C71}"/>
              </a:ext>
            </a:extLst>
          </p:cNvPr>
          <p:cNvSpPr/>
          <p:nvPr/>
        </p:nvSpPr>
        <p:spPr>
          <a:xfrm flipH="1" flipV="1">
            <a:off x="10323293" y="2489048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3C6110C-1D73-D6DB-B092-899B1671DC83}"/>
              </a:ext>
            </a:extLst>
          </p:cNvPr>
          <p:cNvSpPr/>
          <p:nvPr/>
        </p:nvSpPr>
        <p:spPr>
          <a:xfrm>
            <a:off x="10305002" y="-343800"/>
            <a:ext cx="696093" cy="1354217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E19AE4A5-AEDA-89A0-970D-07F2D03B8552}"/>
              </a:ext>
            </a:extLst>
          </p:cNvPr>
          <p:cNvSpPr/>
          <p:nvPr/>
        </p:nvSpPr>
        <p:spPr>
          <a:xfrm flipH="1" flipV="1">
            <a:off x="2911013" y="5452819"/>
            <a:ext cx="722289" cy="1405181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0748BAFF-B4DC-E93B-E492-0C52280645C4}"/>
              </a:ext>
            </a:extLst>
          </p:cNvPr>
          <p:cNvSpPr/>
          <p:nvPr/>
        </p:nvSpPr>
        <p:spPr>
          <a:xfrm flipH="1" flipV="1">
            <a:off x="819283" y="5992211"/>
            <a:ext cx="292870" cy="569766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524424F7-E387-6352-2C57-D49A06E34B3B}"/>
              </a:ext>
            </a:extLst>
          </p:cNvPr>
          <p:cNvSpPr/>
          <p:nvPr/>
        </p:nvSpPr>
        <p:spPr>
          <a:xfrm>
            <a:off x="237181" y="0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403673C-0780-B669-D031-72C54707C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204" y="910023"/>
            <a:ext cx="454589" cy="890995"/>
          </a:xfrm>
          <a:prstGeom prst="rect">
            <a:avLst/>
          </a:prstGeom>
        </p:spPr>
      </p:pic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5AA6B774-3EED-FC05-BEE6-40B509303BD4}"/>
              </a:ext>
            </a:extLst>
          </p:cNvPr>
          <p:cNvSpPr/>
          <p:nvPr/>
        </p:nvSpPr>
        <p:spPr>
          <a:xfrm>
            <a:off x="2143099" y="0"/>
            <a:ext cx="8445072" cy="6851166"/>
          </a:xfrm>
          <a:prstGeom prst="parallelogram">
            <a:avLst>
              <a:gd name="adj" fmla="val 15454"/>
            </a:avLst>
          </a:prstGeom>
          <a:gradFill>
            <a:gsLst>
              <a:gs pos="100000">
                <a:schemeClr val="accent1">
                  <a:alpha val="74000"/>
                </a:schemeClr>
              </a:gs>
              <a:gs pos="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312D65-ED1A-CBFE-A62F-298D7C3E5602}"/>
              </a:ext>
            </a:extLst>
          </p:cNvPr>
          <p:cNvSpPr txBox="1"/>
          <p:nvPr/>
        </p:nvSpPr>
        <p:spPr>
          <a:xfrm>
            <a:off x="4563822" y="-1047114"/>
            <a:ext cx="3603625" cy="924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9500" b="1" dirty="0">
                <a:gradFill>
                  <a:gsLst>
                    <a:gs pos="100000">
                      <a:schemeClr val="bg1">
                        <a:alpha val="1000"/>
                      </a:schemeClr>
                    </a:gs>
                    <a:gs pos="0">
                      <a:schemeClr val="bg1">
                        <a:alpha val="1200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D</a:t>
            </a:r>
            <a:endParaRPr lang="zh-CN" altLang="en-US" sz="59500" dirty="0">
              <a:gradFill>
                <a:gsLst>
                  <a:gs pos="100000">
                    <a:schemeClr val="bg1">
                      <a:alpha val="1000"/>
                    </a:schemeClr>
                  </a:gs>
                  <a:gs pos="0">
                    <a:schemeClr val="bg1">
                      <a:alpha val="12000"/>
                    </a:schemeClr>
                  </a:gs>
                </a:gsLst>
                <a:lin ang="54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1BDEC1A0-FE8A-D45E-7E09-CEEF4C32FCE9}"/>
              </a:ext>
            </a:extLst>
          </p:cNvPr>
          <p:cNvSpPr/>
          <p:nvPr/>
        </p:nvSpPr>
        <p:spPr>
          <a:xfrm flipH="1" flipV="1">
            <a:off x="1419068" y="5452819"/>
            <a:ext cx="208677" cy="405973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4976FC-D653-86CF-A683-C7D29AC8D3FA}"/>
              </a:ext>
            </a:extLst>
          </p:cNvPr>
          <p:cNvSpPr txBox="1"/>
          <p:nvPr/>
        </p:nvSpPr>
        <p:spPr>
          <a:xfrm>
            <a:off x="4673602" y="1660255"/>
            <a:ext cx="28447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Do</a:t>
            </a:r>
            <a:endParaRPr lang="zh-CN" altLang="en-US" sz="138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827B86C-D7EF-708B-0663-971500D4A5BD}"/>
              </a:ext>
            </a:extLst>
          </p:cNvPr>
          <p:cNvSpPr txBox="1"/>
          <p:nvPr/>
        </p:nvSpPr>
        <p:spPr>
          <a:xfrm>
            <a:off x="5057777" y="3695497"/>
            <a:ext cx="207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执行</a:t>
            </a:r>
          </a:p>
        </p:txBody>
      </p:sp>
    </p:spTree>
    <p:extLst>
      <p:ext uri="{BB962C8B-B14F-4D97-AF65-F5344CB8AC3E}">
        <p14:creationId xmlns:p14="http://schemas.microsoft.com/office/powerpoint/2010/main" val="71639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5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1" grpId="0" animBg="1"/>
      <p:bldP spid="13" grpId="0"/>
      <p:bldP spid="2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58790239-0AEB-56AE-DC29-404A0752FDDE}"/>
              </a:ext>
            </a:extLst>
          </p:cNvPr>
          <p:cNvSpPr/>
          <p:nvPr/>
        </p:nvSpPr>
        <p:spPr>
          <a:xfrm>
            <a:off x="0" y="4533794"/>
            <a:ext cx="12192000" cy="2324205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F2883F-563D-51B1-188B-8B140967D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3" y="385265"/>
            <a:ext cx="69772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医院问题一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6A729D5-643E-518E-7DD2-BD034B4C0FA2}"/>
              </a:ext>
            </a:extLst>
          </p:cNvPr>
          <p:cNvGrpSpPr/>
          <p:nvPr/>
        </p:nvGrpSpPr>
        <p:grpSpPr>
          <a:xfrm>
            <a:off x="695325" y="1464366"/>
            <a:ext cx="3214067" cy="4489008"/>
            <a:chOff x="695325" y="1464366"/>
            <a:chExt cx="3214067" cy="4489008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67833EC7-A2F6-DEAE-D044-D3EEF74107B3}"/>
                </a:ext>
              </a:extLst>
            </p:cNvPr>
            <p:cNvSpPr/>
            <p:nvPr/>
          </p:nvSpPr>
          <p:spPr>
            <a:xfrm>
              <a:off x="695325" y="1464366"/>
              <a:ext cx="3214066" cy="448900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pic>
          <p:nvPicPr>
            <p:cNvPr id="51" name="图片 50" descr="图片包含 人, 男人, 照片, 站&#10;&#10;描述已自动生成">
              <a:extLst>
                <a:ext uri="{FF2B5EF4-FFF2-40B4-BE49-F238E27FC236}">
                  <a16:creationId xmlns:a16="http://schemas.microsoft.com/office/drawing/2014/main" id="{313A765B-0DBB-A1D5-DBA6-C30400AF9A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5326" y="2896470"/>
              <a:ext cx="3214066" cy="3056904"/>
            </a:xfrm>
            <a:prstGeom prst="rect">
              <a:avLst/>
            </a:prstGeom>
          </p:spPr>
        </p:pic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F6DE2E1-235B-2A58-A772-D6ED54DFF1F0}"/>
                </a:ext>
              </a:extLst>
            </p:cNvPr>
            <p:cNvSpPr/>
            <p:nvPr/>
          </p:nvSpPr>
          <p:spPr>
            <a:xfrm>
              <a:off x="695325" y="1464366"/>
              <a:ext cx="3214066" cy="8634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10A2F42-3AEA-8E7B-99CD-D434284D9564}"/>
                </a:ext>
              </a:extLst>
            </p:cNvPr>
            <p:cNvSpPr txBox="1"/>
            <p:nvPr/>
          </p:nvSpPr>
          <p:spPr>
            <a:xfrm>
              <a:off x="818115" y="1760109"/>
              <a:ext cx="2968486" cy="40011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进行专业培训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6B3CDEA7-9008-0B81-FB1C-7D4A113CE3AC}"/>
                </a:ext>
              </a:extLst>
            </p:cNvPr>
            <p:cNvSpPr/>
            <p:nvPr/>
          </p:nvSpPr>
          <p:spPr>
            <a:xfrm>
              <a:off x="695325" y="2896470"/>
              <a:ext cx="3214066" cy="3056904"/>
            </a:xfrm>
            <a:prstGeom prst="rect">
              <a:avLst/>
            </a:prstGeom>
            <a:gradFill>
              <a:gsLst>
                <a:gs pos="100000">
                  <a:schemeClr val="bg1">
                    <a:alpha val="35000"/>
                  </a:schemeClr>
                </a:gs>
                <a:gs pos="15000">
                  <a:schemeClr val="bg1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28053E3-F15B-CE54-FE2A-D24030439327}"/>
                </a:ext>
              </a:extLst>
            </p:cNvPr>
            <p:cNvSpPr txBox="1"/>
            <p:nvPr/>
          </p:nvSpPr>
          <p:spPr>
            <a:xfrm>
              <a:off x="818115" y="2217263"/>
              <a:ext cx="2968486" cy="125438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对员工进行培训，使其具备良好的服务态度。培训包括基本的服务礼仪、语言表达技巧、解决问题的能力等。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543FD62-F290-7446-EDB8-28F6BD9E2F45}"/>
              </a:ext>
            </a:extLst>
          </p:cNvPr>
          <p:cNvGrpSpPr/>
          <p:nvPr/>
        </p:nvGrpSpPr>
        <p:grpSpPr>
          <a:xfrm>
            <a:off x="4488966" y="1470782"/>
            <a:ext cx="3214067" cy="4476176"/>
            <a:chOff x="4479752" y="1464366"/>
            <a:chExt cx="3223281" cy="4489008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89F3783F-D35E-7CAB-1048-F572ED807283}"/>
                </a:ext>
              </a:extLst>
            </p:cNvPr>
            <p:cNvSpPr/>
            <p:nvPr/>
          </p:nvSpPr>
          <p:spPr>
            <a:xfrm>
              <a:off x="4488967" y="1464366"/>
              <a:ext cx="3214066" cy="448900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pic>
          <p:nvPicPr>
            <p:cNvPr id="58" name="图片 57" descr="图片包含 人, 男人, 照片, 站&#10;&#10;描述已自动生成">
              <a:extLst>
                <a:ext uri="{FF2B5EF4-FFF2-40B4-BE49-F238E27FC236}">
                  <a16:creationId xmlns:a16="http://schemas.microsoft.com/office/drawing/2014/main" id="{BCC54A42-0B72-4C02-47FB-D7EF73416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79752" y="2896470"/>
              <a:ext cx="3214066" cy="3056904"/>
            </a:xfrm>
            <a:prstGeom prst="rect">
              <a:avLst/>
            </a:prstGeom>
          </p:spPr>
        </p:pic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099DF82F-6DFF-6849-74F0-5DA7898CD19F}"/>
                </a:ext>
              </a:extLst>
            </p:cNvPr>
            <p:cNvSpPr/>
            <p:nvPr/>
          </p:nvSpPr>
          <p:spPr>
            <a:xfrm>
              <a:off x="4488967" y="1464366"/>
              <a:ext cx="3214066" cy="8634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0CCC2F6-5A87-D7F5-1AA3-817295027655}"/>
                </a:ext>
              </a:extLst>
            </p:cNvPr>
            <p:cNvSpPr txBox="1"/>
            <p:nvPr/>
          </p:nvSpPr>
          <p:spPr>
            <a:xfrm>
              <a:off x="4611757" y="1760109"/>
              <a:ext cx="2968486" cy="40011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加强沟通能力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CFC6509-C675-CFAB-5C43-6614D5DE0278}"/>
                </a:ext>
              </a:extLst>
            </p:cNvPr>
            <p:cNvSpPr txBox="1"/>
            <p:nvPr/>
          </p:nvSpPr>
          <p:spPr>
            <a:xfrm>
              <a:off x="4611757" y="2217263"/>
              <a:ext cx="2968486" cy="125438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在与患者交流时，注意言语和行为上的细节。微笑、目光接触、耐心倾听患者的问题和关切，是我们的暖宝宝。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A2064733-124A-C2DB-EB78-4C8DCFE83858}"/>
                </a:ext>
              </a:extLst>
            </p:cNvPr>
            <p:cNvSpPr/>
            <p:nvPr/>
          </p:nvSpPr>
          <p:spPr>
            <a:xfrm>
              <a:off x="4488967" y="2825291"/>
              <a:ext cx="3214066" cy="3056904"/>
            </a:xfrm>
            <a:prstGeom prst="rect">
              <a:avLst/>
            </a:prstGeom>
            <a:gradFill>
              <a:gsLst>
                <a:gs pos="100000">
                  <a:schemeClr val="bg1">
                    <a:alpha val="35000"/>
                  </a:schemeClr>
                </a:gs>
                <a:gs pos="15000">
                  <a:schemeClr val="bg1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71BBE21-0E6A-BB52-D4B0-7D233ED3B5EB}"/>
              </a:ext>
            </a:extLst>
          </p:cNvPr>
          <p:cNvGrpSpPr/>
          <p:nvPr/>
        </p:nvGrpSpPr>
        <p:grpSpPr>
          <a:xfrm>
            <a:off x="8282609" y="1477162"/>
            <a:ext cx="3214068" cy="4463416"/>
            <a:chOff x="8264178" y="1464366"/>
            <a:chExt cx="3232497" cy="4489008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67EC786E-525F-030F-5B8C-491C0C124632}"/>
                </a:ext>
              </a:extLst>
            </p:cNvPr>
            <p:cNvSpPr/>
            <p:nvPr/>
          </p:nvSpPr>
          <p:spPr>
            <a:xfrm>
              <a:off x="8282609" y="1464366"/>
              <a:ext cx="3214066" cy="448900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pic>
          <p:nvPicPr>
            <p:cNvPr id="65" name="图片 64" descr="图片包含 人, 男人, 照片, 站&#10;&#10;描述已自动生成">
              <a:extLst>
                <a:ext uri="{FF2B5EF4-FFF2-40B4-BE49-F238E27FC236}">
                  <a16:creationId xmlns:a16="http://schemas.microsoft.com/office/drawing/2014/main" id="{24A7C54A-8BBA-3A5A-FE25-7EC86D50CB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4178" y="2896470"/>
              <a:ext cx="3214066" cy="3056904"/>
            </a:xfrm>
            <a:prstGeom prst="rect">
              <a:avLst/>
            </a:prstGeom>
          </p:spPr>
        </p:pic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23787D04-42F6-6418-5208-6DA45D47020B}"/>
                </a:ext>
              </a:extLst>
            </p:cNvPr>
            <p:cNvSpPr/>
            <p:nvPr/>
          </p:nvSpPr>
          <p:spPr>
            <a:xfrm>
              <a:off x="8282609" y="1464366"/>
              <a:ext cx="3214066" cy="86347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FF35160-7222-473F-34AF-A024C7C7D5DE}"/>
                </a:ext>
              </a:extLst>
            </p:cNvPr>
            <p:cNvSpPr txBox="1"/>
            <p:nvPr/>
          </p:nvSpPr>
          <p:spPr>
            <a:xfrm>
              <a:off x="8405399" y="1760109"/>
              <a:ext cx="2968486" cy="40011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质量问题整改会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6E08781-50FF-79C9-13CE-50C9A15CF465}"/>
                </a:ext>
              </a:extLst>
            </p:cNvPr>
            <p:cNvSpPr txBox="1"/>
            <p:nvPr/>
          </p:nvSpPr>
          <p:spPr>
            <a:xfrm>
              <a:off x="8405399" y="2217263"/>
              <a:ext cx="2968486" cy="125438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采血后交待注意事项服务态度一直有待提高，我们通知了检验、放射、病理科、彩超室的负责人开会，进行整改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9898F8E6-E280-CFEF-E0A4-36FB2B565501}"/>
                </a:ext>
              </a:extLst>
            </p:cNvPr>
            <p:cNvSpPr/>
            <p:nvPr/>
          </p:nvSpPr>
          <p:spPr>
            <a:xfrm>
              <a:off x="8282609" y="2896470"/>
              <a:ext cx="3214066" cy="3056904"/>
            </a:xfrm>
            <a:prstGeom prst="rect">
              <a:avLst/>
            </a:prstGeom>
            <a:gradFill>
              <a:gsLst>
                <a:gs pos="100000">
                  <a:schemeClr val="bg1">
                    <a:alpha val="35000"/>
                  </a:schemeClr>
                </a:gs>
                <a:gs pos="15000">
                  <a:schemeClr val="bg1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083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32C3D3-D5D9-D27D-94C3-D7B43AD41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296" y="385265"/>
            <a:ext cx="69772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医院问题二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EF26E2-7A18-D362-7558-290CDD7DA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297" y="1463388"/>
            <a:ext cx="1505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>
                        <a:alpha val="79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院内导航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B1CBFA-D380-4282-87CC-31CCBBCB2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5098" y="1463388"/>
            <a:ext cx="36251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>
                        <a:alpha val="79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智能导诊，精准挂号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375814-1952-82AC-05D2-41A51CC40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296" y="3792244"/>
            <a:ext cx="27044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>
                        <a:alpha val="79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特殊通道改造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9287C18-9B35-1319-9BCD-BE6DD080D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5099" y="3792244"/>
            <a:ext cx="2078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gradFill>
                  <a:gsLst>
                    <a:gs pos="0">
                      <a:schemeClr val="accent1">
                        <a:alpha val="79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诊后延伸服务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117C102-332F-408F-ECD0-557004D9E7C4}"/>
              </a:ext>
            </a:extLst>
          </p:cNvPr>
          <p:cNvGrpSpPr/>
          <p:nvPr/>
        </p:nvGrpSpPr>
        <p:grpSpPr>
          <a:xfrm>
            <a:off x="695325" y="1971871"/>
            <a:ext cx="5301492" cy="1627671"/>
            <a:chOff x="695325" y="1971871"/>
            <a:chExt cx="5301492" cy="162767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5E45DB7-AD46-151F-4A50-835F5655156E}"/>
                </a:ext>
              </a:extLst>
            </p:cNvPr>
            <p:cNvSpPr/>
            <p:nvPr/>
          </p:nvSpPr>
          <p:spPr>
            <a:xfrm>
              <a:off x="808383" y="1971871"/>
              <a:ext cx="5188434" cy="162767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17000"/>
                  </a:schemeClr>
                </a:gs>
                <a:gs pos="100000">
                  <a:schemeClr val="accent1">
                    <a:lumMod val="20000"/>
                    <a:lumOff val="80000"/>
                    <a:alpha val="1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6DFF52A-6659-167E-BB90-85A20EA12993}"/>
                </a:ext>
              </a:extLst>
            </p:cNvPr>
            <p:cNvSpPr/>
            <p:nvPr/>
          </p:nvSpPr>
          <p:spPr>
            <a:xfrm>
              <a:off x="695325" y="1971871"/>
              <a:ext cx="113058" cy="16276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B9CCC54-CE85-2B90-7298-B1389CCAE07E}"/>
                </a:ext>
              </a:extLst>
            </p:cNvPr>
            <p:cNvSpPr/>
            <p:nvPr/>
          </p:nvSpPr>
          <p:spPr>
            <a:xfrm>
              <a:off x="808383" y="2107267"/>
              <a:ext cx="4511103" cy="1254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1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、手机院内导航及机器人智能导航无缝衔接，解决患者就医寻路的烦劳；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2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、在就诊过程中指引患者找科室、找人，为减少患者无效往返；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9532E36-D003-57A6-E178-DDA91988998C}"/>
              </a:ext>
            </a:extLst>
          </p:cNvPr>
          <p:cNvGrpSpPr/>
          <p:nvPr/>
        </p:nvGrpSpPr>
        <p:grpSpPr>
          <a:xfrm>
            <a:off x="6082127" y="1971871"/>
            <a:ext cx="5301492" cy="1627671"/>
            <a:chOff x="6082127" y="5825901"/>
            <a:chExt cx="5301492" cy="1627671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033D3B9C-6BF2-061D-2AD9-E1E224C1A688}"/>
                </a:ext>
              </a:extLst>
            </p:cNvPr>
            <p:cNvSpPr/>
            <p:nvPr/>
          </p:nvSpPr>
          <p:spPr>
            <a:xfrm>
              <a:off x="6195185" y="5825901"/>
              <a:ext cx="5188434" cy="162767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17000"/>
                  </a:schemeClr>
                </a:gs>
                <a:gs pos="100000">
                  <a:schemeClr val="accent1">
                    <a:lumMod val="20000"/>
                    <a:lumOff val="80000"/>
                    <a:alpha val="1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89867C8-2274-E4CD-3C7F-7A743A0C77C9}"/>
                </a:ext>
              </a:extLst>
            </p:cNvPr>
            <p:cNvSpPr/>
            <p:nvPr/>
          </p:nvSpPr>
          <p:spPr>
            <a:xfrm>
              <a:off x="6082127" y="5825901"/>
              <a:ext cx="113058" cy="16276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49EE69FA-F6FD-F2CF-02ED-790B713E0DFB}"/>
                </a:ext>
              </a:extLst>
            </p:cNvPr>
            <p:cNvSpPr/>
            <p:nvPr/>
          </p:nvSpPr>
          <p:spPr>
            <a:xfrm>
              <a:off x="6195185" y="5961297"/>
              <a:ext cx="4511103" cy="1254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1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、以“医患问诊式”（文字或电话）获取信息，结合知识图谱、智能诊断模型等技术；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2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、知识库更丰富，基于海量权威医学数据；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3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、准确率</a:t>
              </a: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&gt;95%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；</a:t>
              </a:r>
              <a:endParaRPr lang="en-US" altLang="zh-CN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CA57118-8D90-027C-B205-7EBAF7B8129A}"/>
              </a:ext>
            </a:extLst>
          </p:cNvPr>
          <p:cNvGrpSpPr/>
          <p:nvPr/>
        </p:nvGrpSpPr>
        <p:grpSpPr>
          <a:xfrm>
            <a:off x="695325" y="4300727"/>
            <a:ext cx="5301492" cy="1627671"/>
            <a:chOff x="695325" y="8154757"/>
            <a:chExt cx="5301492" cy="1627671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59BA1A0-032B-5DCD-F078-69A29CD8BEC7}"/>
                </a:ext>
              </a:extLst>
            </p:cNvPr>
            <p:cNvSpPr/>
            <p:nvPr/>
          </p:nvSpPr>
          <p:spPr>
            <a:xfrm>
              <a:off x="808383" y="8154757"/>
              <a:ext cx="5188434" cy="162767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17000"/>
                  </a:schemeClr>
                </a:gs>
                <a:gs pos="100000">
                  <a:schemeClr val="accent1">
                    <a:lumMod val="20000"/>
                    <a:lumOff val="80000"/>
                    <a:alpha val="1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D21F701-73D3-91F5-C764-2CC5A5FD0376}"/>
                </a:ext>
              </a:extLst>
            </p:cNvPr>
            <p:cNvSpPr/>
            <p:nvPr/>
          </p:nvSpPr>
          <p:spPr>
            <a:xfrm>
              <a:off x="695325" y="8154757"/>
              <a:ext cx="113058" cy="16276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70256F77-6764-FE8D-24D3-4901BC172E5E}"/>
                </a:ext>
              </a:extLst>
            </p:cNvPr>
            <p:cNvSpPr/>
            <p:nvPr/>
          </p:nvSpPr>
          <p:spPr>
            <a:xfrm>
              <a:off x="808384" y="8290153"/>
              <a:ext cx="3999144" cy="12543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1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、关爱老人服务站，服务老年、特殊患者；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2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 “十个一”暖心服务；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3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、一站式服务窗口，各科室授权人在系统审核进行退费；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8E905F4-36D5-8301-E00F-575BEDEF5FC9}"/>
              </a:ext>
            </a:extLst>
          </p:cNvPr>
          <p:cNvGrpSpPr/>
          <p:nvPr/>
        </p:nvGrpSpPr>
        <p:grpSpPr>
          <a:xfrm>
            <a:off x="6082127" y="4300727"/>
            <a:ext cx="5301489" cy="1627671"/>
            <a:chOff x="6082127" y="8154757"/>
            <a:chExt cx="5301489" cy="1627671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6313CF8-8414-D1B0-E4BA-7CFD7B7FCB9D}"/>
                </a:ext>
              </a:extLst>
            </p:cNvPr>
            <p:cNvSpPr/>
            <p:nvPr/>
          </p:nvSpPr>
          <p:spPr>
            <a:xfrm>
              <a:off x="6195182" y="8154757"/>
              <a:ext cx="5188434" cy="162767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17000"/>
                  </a:schemeClr>
                </a:gs>
                <a:gs pos="100000">
                  <a:schemeClr val="accent1">
                    <a:lumMod val="20000"/>
                    <a:lumOff val="80000"/>
                    <a:alpha val="1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71BA181-0A59-59E4-ACFC-D0BA66A8A04D}"/>
                </a:ext>
              </a:extLst>
            </p:cNvPr>
            <p:cNvSpPr/>
            <p:nvPr/>
          </p:nvSpPr>
          <p:spPr>
            <a:xfrm>
              <a:off x="6082127" y="8154757"/>
              <a:ext cx="113058" cy="162767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9BC15C2D-A1C1-48C5-44A4-FE19A680C2F9}"/>
                </a:ext>
              </a:extLst>
            </p:cNvPr>
            <p:cNvSpPr/>
            <p:nvPr/>
          </p:nvSpPr>
          <p:spPr>
            <a:xfrm>
              <a:off x="6195185" y="8290153"/>
              <a:ext cx="4511103" cy="958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1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、药事服务、满意度评价、电子发票查询已完成，并持续改进中；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2</a:t>
              </a: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ea"/>
                </a:rPr>
                <a:t>、复诊提醒、健康宣教正在开发中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056B8FF-6825-564A-FF4A-57FFAC152706}"/>
              </a:ext>
            </a:extLst>
          </p:cNvPr>
          <p:cNvSpPr/>
          <p:nvPr/>
        </p:nvSpPr>
        <p:spPr>
          <a:xfrm>
            <a:off x="1987198" y="1576104"/>
            <a:ext cx="136878" cy="248239"/>
          </a:xfrm>
          <a:custGeom>
            <a:avLst/>
            <a:gdLst>
              <a:gd name="connsiteX0" fmla="*/ 34201 w 375884"/>
              <a:gd name="connsiteY0" fmla="*/ 612501 h 681695"/>
              <a:gd name="connsiteX1" fmla="*/ 70033 w 375884"/>
              <a:gd name="connsiteY1" fmla="*/ 647499 h 681695"/>
              <a:gd name="connsiteX2" fmla="*/ 34201 w 375884"/>
              <a:gd name="connsiteY2" fmla="*/ 681664 h 681695"/>
              <a:gd name="connsiteX3" fmla="*/ 36 w 375884"/>
              <a:gd name="connsiteY3" fmla="*/ 647499 h 681695"/>
              <a:gd name="connsiteX4" fmla="*/ 34201 w 375884"/>
              <a:gd name="connsiteY4" fmla="*/ 612501 h 681695"/>
              <a:gd name="connsiteX5" fmla="*/ 35034 w 375884"/>
              <a:gd name="connsiteY5" fmla="*/ 510840 h 681695"/>
              <a:gd name="connsiteX6" fmla="*/ 70033 w 375884"/>
              <a:gd name="connsiteY6" fmla="*/ 546671 h 681695"/>
              <a:gd name="connsiteX7" fmla="*/ 35034 w 375884"/>
              <a:gd name="connsiteY7" fmla="*/ 580837 h 681695"/>
              <a:gd name="connsiteX8" fmla="*/ 36 w 375884"/>
              <a:gd name="connsiteY8" fmla="*/ 545005 h 681695"/>
              <a:gd name="connsiteX9" fmla="*/ 35034 w 375884"/>
              <a:gd name="connsiteY9" fmla="*/ 510840 h 681695"/>
              <a:gd name="connsiteX10" fmla="*/ 136696 w 375884"/>
              <a:gd name="connsiteY10" fmla="*/ 510006 h 681695"/>
              <a:gd name="connsiteX11" fmla="*/ 171694 w 375884"/>
              <a:gd name="connsiteY11" fmla="*/ 543338 h 681695"/>
              <a:gd name="connsiteX12" fmla="*/ 138363 w 375884"/>
              <a:gd name="connsiteY12" fmla="*/ 580003 h 681695"/>
              <a:gd name="connsiteX13" fmla="*/ 102531 w 375884"/>
              <a:gd name="connsiteY13" fmla="*/ 546671 h 681695"/>
              <a:gd name="connsiteX14" fmla="*/ 136696 w 375884"/>
              <a:gd name="connsiteY14" fmla="*/ 510006 h 681695"/>
              <a:gd name="connsiteX15" fmla="*/ 236691 w 375884"/>
              <a:gd name="connsiteY15" fmla="*/ 408345 h 681695"/>
              <a:gd name="connsiteX16" fmla="*/ 274190 w 375884"/>
              <a:gd name="connsiteY16" fmla="*/ 442510 h 681695"/>
              <a:gd name="connsiteX17" fmla="*/ 240858 w 375884"/>
              <a:gd name="connsiteY17" fmla="*/ 478342 h 681695"/>
              <a:gd name="connsiteX18" fmla="*/ 204193 w 375884"/>
              <a:gd name="connsiteY18" fmla="*/ 444177 h 681695"/>
              <a:gd name="connsiteX19" fmla="*/ 236691 w 375884"/>
              <a:gd name="connsiteY19" fmla="*/ 408345 h 681695"/>
              <a:gd name="connsiteX20" fmla="*/ 33368 w 375884"/>
              <a:gd name="connsiteY20" fmla="*/ 408344 h 681695"/>
              <a:gd name="connsiteX21" fmla="*/ 70033 w 375884"/>
              <a:gd name="connsiteY21" fmla="*/ 442509 h 681695"/>
              <a:gd name="connsiteX22" fmla="*/ 36701 w 375884"/>
              <a:gd name="connsiteY22" fmla="*/ 477508 h 681695"/>
              <a:gd name="connsiteX23" fmla="*/ 36 w 375884"/>
              <a:gd name="connsiteY23" fmla="*/ 443343 h 681695"/>
              <a:gd name="connsiteX24" fmla="*/ 33368 w 375884"/>
              <a:gd name="connsiteY24" fmla="*/ 408344 h 681695"/>
              <a:gd name="connsiteX25" fmla="*/ 136696 w 375884"/>
              <a:gd name="connsiteY25" fmla="*/ 407511 h 681695"/>
              <a:gd name="connsiteX26" fmla="*/ 170861 w 375884"/>
              <a:gd name="connsiteY26" fmla="*/ 443342 h 681695"/>
              <a:gd name="connsiteX27" fmla="*/ 136696 w 375884"/>
              <a:gd name="connsiteY27" fmla="*/ 477508 h 681695"/>
              <a:gd name="connsiteX28" fmla="*/ 101698 w 375884"/>
              <a:gd name="connsiteY28" fmla="*/ 443342 h 681695"/>
              <a:gd name="connsiteX29" fmla="*/ 136696 w 375884"/>
              <a:gd name="connsiteY29" fmla="*/ 407511 h 681695"/>
              <a:gd name="connsiteX30" fmla="*/ 38367 w 375884"/>
              <a:gd name="connsiteY30" fmla="*/ 306683 h 681695"/>
              <a:gd name="connsiteX31" fmla="*/ 70033 w 375884"/>
              <a:gd name="connsiteY31" fmla="*/ 343347 h 681695"/>
              <a:gd name="connsiteX32" fmla="*/ 31701 w 375884"/>
              <a:gd name="connsiteY32" fmla="*/ 375846 h 681695"/>
              <a:gd name="connsiteX33" fmla="*/ 36 w 375884"/>
              <a:gd name="connsiteY33" fmla="*/ 339181 h 681695"/>
              <a:gd name="connsiteX34" fmla="*/ 38367 w 375884"/>
              <a:gd name="connsiteY34" fmla="*/ 306683 h 681695"/>
              <a:gd name="connsiteX35" fmla="*/ 240858 w 375884"/>
              <a:gd name="connsiteY35" fmla="*/ 305849 h 681695"/>
              <a:gd name="connsiteX36" fmla="*/ 273356 w 375884"/>
              <a:gd name="connsiteY36" fmla="*/ 341681 h 681695"/>
              <a:gd name="connsiteX37" fmla="*/ 236691 w 375884"/>
              <a:gd name="connsiteY37" fmla="*/ 375013 h 681695"/>
              <a:gd name="connsiteX38" fmla="*/ 204193 w 375884"/>
              <a:gd name="connsiteY38" fmla="*/ 340014 h 681695"/>
              <a:gd name="connsiteX39" fmla="*/ 240858 w 375884"/>
              <a:gd name="connsiteY39" fmla="*/ 305849 h 681695"/>
              <a:gd name="connsiteX40" fmla="*/ 135030 w 375884"/>
              <a:gd name="connsiteY40" fmla="*/ 305849 h 681695"/>
              <a:gd name="connsiteX41" fmla="*/ 171695 w 375884"/>
              <a:gd name="connsiteY41" fmla="*/ 340848 h 681695"/>
              <a:gd name="connsiteX42" fmla="*/ 138363 w 375884"/>
              <a:gd name="connsiteY42" fmla="*/ 375846 h 681695"/>
              <a:gd name="connsiteX43" fmla="*/ 101698 w 375884"/>
              <a:gd name="connsiteY43" fmla="*/ 341681 h 681695"/>
              <a:gd name="connsiteX44" fmla="*/ 135030 w 375884"/>
              <a:gd name="connsiteY44" fmla="*/ 305849 h 681695"/>
              <a:gd name="connsiteX45" fmla="*/ 338352 w 375884"/>
              <a:gd name="connsiteY45" fmla="*/ 305016 h 681695"/>
              <a:gd name="connsiteX46" fmla="*/ 375851 w 375884"/>
              <a:gd name="connsiteY46" fmla="*/ 340014 h 681695"/>
              <a:gd name="connsiteX47" fmla="*/ 342519 w 375884"/>
              <a:gd name="connsiteY47" fmla="*/ 375013 h 681695"/>
              <a:gd name="connsiteX48" fmla="*/ 305854 w 375884"/>
              <a:gd name="connsiteY48" fmla="*/ 340848 h 681695"/>
              <a:gd name="connsiteX49" fmla="*/ 338352 w 375884"/>
              <a:gd name="connsiteY49" fmla="*/ 305016 h 681695"/>
              <a:gd name="connsiteX50" fmla="*/ 36701 w 375884"/>
              <a:gd name="connsiteY50" fmla="*/ 205855 h 681695"/>
              <a:gd name="connsiteX51" fmla="*/ 70033 w 375884"/>
              <a:gd name="connsiteY51" fmla="*/ 240020 h 681695"/>
              <a:gd name="connsiteX52" fmla="*/ 33368 w 375884"/>
              <a:gd name="connsiteY52" fmla="*/ 274185 h 681695"/>
              <a:gd name="connsiteX53" fmla="*/ 36 w 375884"/>
              <a:gd name="connsiteY53" fmla="*/ 239186 h 681695"/>
              <a:gd name="connsiteX54" fmla="*/ 36701 w 375884"/>
              <a:gd name="connsiteY54" fmla="*/ 205855 h 681695"/>
              <a:gd name="connsiteX55" fmla="*/ 240858 w 375884"/>
              <a:gd name="connsiteY55" fmla="*/ 204188 h 681695"/>
              <a:gd name="connsiteX56" fmla="*/ 274189 w 375884"/>
              <a:gd name="connsiteY56" fmla="*/ 239186 h 681695"/>
              <a:gd name="connsiteX57" fmla="*/ 238358 w 375884"/>
              <a:gd name="connsiteY57" fmla="*/ 273351 h 681695"/>
              <a:gd name="connsiteX58" fmla="*/ 205026 w 375884"/>
              <a:gd name="connsiteY58" fmla="*/ 238353 h 681695"/>
              <a:gd name="connsiteX59" fmla="*/ 240858 w 375884"/>
              <a:gd name="connsiteY59" fmla="*/ 204188 h 681695"/>
              <a:gd name="connsiteX60" fmla="*/ 138363 w 375884"/>
              <a:gd name="connsiteY60" fmla="*/ 204188 h 681695"/>
              <a:gd name="connsiteX61" fmla="*/ 172528 w 375884"/>
              <a:gd name="connsiteY61" fmla="*/ 240019 h 681695"/>
              <a:gd name="connsiteX62" fmla="*/ 136696 w 375884"/>
              <a:gd name="connsiteY62" fmla="*/ 273351 h 681695"/>
              <a:gd name="connsiteX63" fmla="*/ 102531 w 375884"/>
              <a:gd name="connsiteY63" fmla="*/ 239186 h 681695"/>
              <a:gd name="connsiteX64" fmla="*/ 138363 w 375884"/>
              <a:gd name="connsiteY64" fmla="*/ 204188 h 681695"/>
              <a:gd name="connsiteX65" fmla="*/ 137529 w 375884"/>
              <a:gd name="connsiteY65" fmla="*/ 101693 h 681695"/>
              <a:gd name="connsiteX66" fmla="*/ 171694 w 375884"/>
              <a:gd name="connsiteY66" fmla="*/ 135858 h 681695"/>
              <a:gd name="connsiteX67" fmla="*/ 139196 w 375884"/>
              <a:gd name="connsiteY67" fmla="*/ 170856 h 681695"/>
              <a:gd name="connsiteX68" fmla="*/ 102531 w 375884"/>
              <a:gd name="connsiteY68" fmla="*/ 137525 h 681695"/>
              <a:gd name="connsiteX69" fmla="*/ 137529 w 375884"/>
              <a:gd name="connsiteY69" fmla="*/ 101693 h 681695"/>
              <a:gd name="connsiteX70" fmla="*/ 33368 w 375884"/>
              <a:gd name="connsiteY70" fmla="*/ 101692 h 681695"/>
              <a:gd name="connsiteX71" fmla="*/ 70033 w 375884"/>
              <a:gd name="connsiteY71" fmla="*/ 135858 h 681695"/>
              <a:gd name="connsiteX72" fmla="*/ 36701 w 375884"/>
              <a:gd name="connsiteY72" fmla="*/ 170856 h 681695"/>
              <a:gd name="connsiteX73" fmla="*/ 36 w 375884"/>
              <a:gd name="connsiteY73" fmla="*/ 137524 h 681695"/>
              <a:gd name="connsiteX74" fmla="*/ 33368 w 375884"/>
              <a:gd name="connsiteY74" fmla="*/ 101692 h 681695"/>
              <a:gd name="connsiteX75" fmla="*/ 33368 w 375884"/>
              <a:gd name="connsiteY75" fmla="*/ 31 h 681695"/>
              <a:gd name="connsiteX76" fmla="*/ 70033 w 375884"/>
              <a:gd name="connsiteY76" fmla="*/ 34196 h 681695"/>
              <a:gd name="connsiteX77" fmla="*/ 36701 w 375884"/>
              <a:gd name="connsiteY77" fmla="*/ 69195 h 681695"/>
              <a:gd name="connsiteX78" fmla="*/ 36 w 375884"/>
              <a:gd name="connsiteY78" fmla="*/ 35030 h 681695"/>
              <a:gd name="connsiteX79" fmla="*/ 33368 w 375884"/>
              <a:gd name="connsiteY79" fmla="*/ 31 h 68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75884" h="681695">
                <a:moveTo>
                  <a:pt x="34201" y="612501"/>
                </a:moveTo>
                <a:cubicBezTo>
                  <a:pt x="53367" y="612501"/>
                  <a:pt x="70033" y="628334"/>
                  <a:pt x="70033" y="647499"/>
                </a:cubicBezTo>
                <a:cubicBezTo>
                  <a:pt x="70033" y="666665"/>
                  <a:pt x="53367" y="682498"/>
                  <a:pt x="34201" y="681664"/>
                </a:cubicBezTo>
                <a:cubicBezTo>
                  <a:pt x="15035" y="680831"/>
                  <a:pt x="36" y="665832"/>
                  <a:pt x="36" y="647499"/>
                </a:cubicBezTo>
                <a:cubicBezTo>
                  <a:pt x="36" y="629167"/>
                  <a:pt x="15035" y="613334"/>
                  <a:pt x="34201" y="612501"/>
                </a:cubicBezTo>
                <a:close/>
                <a:moveTo>
                  <a:pt x="35034" y="510840"/>
                </a:moveTo>
                <a:cubicBezTo>
                  <a:pt x="54200" y="510840"/>
                  <a:pt x="70866" y="526673"/>
                  <a:pt x="70033" y="546671"/>
                </a:cubicBezTo>
                <a:cubicBezTo>
                  <a:pt x="69199" y="565004"/>
                  <a:pt x="53367" y="580837"/>
                  <a:pt x="35034" y="580837"/>
                </a:cubicBezTo>
                <a:cubicBezTo>
                  <a:pt x="15869" y="580837"/>
                  <a:pt x="-797" y="564171"/>
                  <a:pt x="36" y="545005"/>
                </a:cubicBezTo>
                <a:cubicBezTo>
                  <a:pt x="869" y="525839"/>
                  <a:pt x="15869" y="510840"/>
                  <a:pt x="35034" y="510840"/>
                </a:cubicBezTo>
                <a:close/>
                <a:moveTo>
                  <a:pt x="136696" y="510006"/>
                </a:moveTo>
                <a:cubicBezTo>
                  <a:pt x="155862" y="509173"/>
                  <a:pt x="170861" y="524172"/>
                  <a:pt x="171694" y="543338"/>
                </a:cubicBezTo>
                <a:cubicBezTo>
                  <a:pt x="172528" y="563337"/>
                  <a:pt x="157528" y="580003"/>
                  <a:pt x="138363" y="580003"/>
                </a:cubicBezTo>
                <a:cubicBezTo>
                  <a:pt x="120030" y="580836"/>
                  <a:pt x="103364" y="565837"/>
                  <a:pt x="102531" y="546671"/>
                </a:cubicBezTo>
                <a:cubicBezTo>
                  <a:pt x="101698" y="527505"/>
                  <a:pt x="116697" y="510839"/>
                  <a:pt x="136696" y="510006"/>
                </a:cubicBezTo>
                <a:close/>
                <a:moveTo>
                  <a:pt x="236691" y="408345"/>
                </a:moveTo>
                <a:cubicBezTo>
                  <a:pt x="256691" y="407512"/>
                  <a:pt x="273356" y="422511"/>
                  <a:pt x="274190" y="442510"/>
                </a:cubicBezTo>
                <a:cubicBezTo>
                  <a:pt x="275023" y="461676"/>
                  <a:pt x="260024" y="476675"/>
                  <a:pt x="240858" y="478342"/>
                </a:cubicBezTo>
                <a:cubicBezTo>
                  <a:pt x="220859" y="479175"/>
                  <a:pt x="205026" y="464176"/>
                  <a:pt x="204193" y="444177"/>
                </a:cubicBezTo>
                <a:cubicBezTo>
                  <a:pt x="203360" y="425011"/>
                  <a:pt x="218359" y="410012"/>
                  <a:pt x="236691" y="408345"/>
                </a:cubicBezTo>
                <a:close/>
                <a:moveTo>
                  <a:pt x="33368" y="408344"/>
                </a:moveTo>
                <a:cubicBezTo>
                  <a:pt x="52533" y="407511"/>
                  <a:pt x="70033" y="423344"/>
                  <a:pt x="70033" y="442509"/>
                </a:cubicBezTo>
                <a:cubicBezTo>
                  <a:pt x="70033" y="460842"/>
                  <a:pt x="55867" y="476674"/>
                  <a:pt x="36701" y="477508"/>
                </a:cubicBezTo>
                <a:cubicBezTo>
                  <a:pt x="16702" y="478341"/>
                  <a:pt x="869" y="463342"/>
                  <a:pt x="36" y="443343"/>
                </a:cubicBezTo>
                <a:cubicBezTo>
                  <a:pt x="36" y="425010"/>
                  <a:pt x="15035" y="409178"/>
                  <a:pt x="33368" y="408344"/>
                </a:cubicBezTo>
                <a:close/>
                <a:moveTo>
                  <a:pt x="136696" y="407511"/>
                </a:moveTo>
                <a:cubicBezTo>
                  <a:pt x="156695" y="407511"/>
                  <a:pt x="171695" y="423344"/>
                  <a:pt x="170861" y="443342"/>
                </a:cubicBezTo>
                <a:cubicBezTo>
                  <a:pt x="170861" y="463341"/>
                  <a:pt x="155862" y="478341"/>
                  <a:pt x="136696" y="477508"/>
                </a:cubicBezTo>
                <a:cubicBezTo>
                  <a:pt x="117531" y="477508"/>
                  <a:pt x="102531" y="462508"/>
                  <a:pt x="101698" y="443342"/>
                </a:cubicBezTo>
                <a:cubicBezTo>
                  <a:pt x="100865" y="424177"/>
                  <a:pt x="117531" y="407511"/>
                  <a:pt x="136696" y="407511"/>
                </a:cubicBezTo>
                <a:close/>
                <a:moveTo>
                  <a:pt x="38367" y="306683"/>
                </a:moveTo>
                <a:cubicBezTo>
                  <a:pt x="56700" y="308349"/>
                  <a:pt x="70866" y="325015"/>
                  <a:pt x="70033" y="343347"/>
                </a:cubicBezTo>
                <a:cubicBezTo>
                  <a:pt x="68366" y="362513"/>
                  <a:pt x="51700" y="377513"/>
                  <a:pt x="31701" y="375846"/>
                </a:cubicBezTo>
                <a:cubicBezTo>
                  <a:pt x="12535" y="374179"/>
                  <a:pt x="-797" y="357514"/>
                  <a:pt x="36" y="339181"/>
                </a:cubicBezTo>
                <a:cubicBezTo>
                  <a:pt x="1703" y="320015"/>
                  <a:pt x="18368" y="305016"/>
                  <a:pt x="38367" y="306683"/>
                </a:cubicBezTo>
                <a:close/>
                <a:moveTo>
                  <a:pt x="240858" y="305849"/>
                </a:moveTo>
                <a:cubicBezTo>
                  <a:pt x="259190" y="306682"/>
                  <a:pt x="274190" y="322515"/>
                  <a:pt x="273356" y="341681"/>
                </a:cubicBezTo>
                <a:cubicBezTo>
                  <a:pt x="272523" y="361680"/>
                  <a:pt x="256690" y="376679"/>
                  <a:pt x="236691" y="375013"/>
                </a:cubicBezTo>
                <a:cubicBezTo>
                  <a:pt x="218359" y="375013"/>
                  <a:pt x="204193" y="359180"/>
                  <a:pt x="204193" y="340014"/>
                </a:cubicBezTo>
                <a:cubicBezTo>
                  <a:pt x="205026" y="320015"/>
                  <a:pt x="221692" y="305016"/>
                  <a:pt x="240858" y="305849"/>
                </a:cubicBezTo>
                <a:close/>
                <a:moveTo>
                  <a:pt x="135030" y="305849"/>
                </a:moveTo>
                <a:cubicBezTo>
                  <a:pt x="155029" y="305016"/>
                  <a:pt x="171695" y="320849"/>
                  <a:pt x="171695" y="340848"/>
                </a:cubicBezTo>
                <a:cubicBezTo>
                  <a:pt x="171695" y="360013"/>
                  <a:pt x="157529" y="375013"/>
                  <a:pt x="138363" y="375846"/>
                </a:cubicBezTo>
                <a:cubicBezTo>
                  <a:pt x="118364" y="376679"/>
                  <a:pt x="102531" y="361680"/>
                  <a:pt x="101698" y="341681"/>
                </a:cubicBezTo>
                <a:cubicBezTo>
                  <a:pt x="101698" y="323349"/>
                  <a:pt x="115864" y="306683"/>
                  <a:pt x="135030" y="305849"/>
                </a:cubicBezTo>
                <a:close/>
                <a:moveTo>
                  <a:pt x="338352" y="305016"/>
                </a:moveTo>
                <a:cubicBezTo>
                  <a:pt x="359185" y="305016"/>
                  <a:pt x="375851" y="320849"/>
                  <a:pt x="375851" y="340014"/>
                </a:cubicBezTo>
                <a:cubicBezTo>
                  <a:pt x="376684" y="359180"/>
                  <a:pt x="361685" y="374179"/>
                  <a:pt x="342519" y="375013"/>
                </a:cubicBezTo>
                <a:cubicBezTo>
                  <a:pt x="322520" y="375846"/>
                  <a:pt x="306687" y="360847"/>
                  <a:pt x="305854" y="340848"/>
                </a:cubicBezTo>
                <a:cubicBezTo>
                  <a:pt x="305854" y="321682"/>
                  <a:pt x="320020" y="305849"/>
                  <a:pt x="338352" y="305016"/>
                </a:cubicBezTo>
                <a:close/>
                <a:moveTo>
                  <a:pt x="36701" y="205855"/>
                </a:moveTo>
                <a:cubicBezTo>
                  <a:pt x="55867" y="205021"/>
                  <a:pt x="70033" y="220854"/>
                  <a:pt x="70033" y="240020"/>
                </a:cubicBezTo>
                <a:cubicBezTo>
                  <a:pt x="70033" y="259185"/>
                  <a:pt x="53367" y="275018"/>
                  <a:pt x="33368" y="274185"/>
                </a:cubicBezTo>
                <a:cubicBezTo>
                  <a:pt x="14202" y="273351"/>
                  <a:pt x="36" y="257519"/>
                  <a:pt x="36" y="239186"/>
                </a:cubicBezTo>
                <a:cubicBezTo>
                  <a:pt x="36" y="220021"/>
                  <a:pt x="16702" y="204188"/>
                  <a:pt x="36701" y="205855"/>
                </a:cubicBezTo>
                <a:close/>
                <a:moveTo>
                  <a:pt x="240858" y="204188"/>
                </a:moveTo>
                <a:cubicBezTo>
                  <a:pt x="260023" y="205021"/>
                  <a:pt x="274189" y="220854"/>
                  <a:pt x="274189" y="239186"/>
                </a:cubicBezTo>
                <a:cubicBezTo>
                  <a:pt x="274189" y="259185"/>
                  <a:pt x="257523" y="274185"/>
                  <a:pt x="238358" y="273351"/>
                </a:cubicBezTo>
                <a:cubicBezTo>
                  <a:pt x="219192" y="272518"/>
                  <a:pt x="205026" y="257519"/>
                  <a:pt x="205026" y="238353"/>
                </a:cubicBezTo>
                <a:cubicBezTo>
                  <a:pt x="205026" y="218354"/>
                  <a:pt x="220859" y="203355"/>
                  <a:pt x="240858" y="204188"/>
                </a:cubicBezTo>
                <a:close/>
                <a:moveTo>
                  <a:pt x="138363" y="204188"/>
                </a:moveTo>
                <a:cubicBezTo>
                  <a:pt x="158362" y="204188"/>
                  <a:pt x="173361" y="220021"/>
                  <a:pt x="172528" y="240019"/>
                </a:cubicBezTo>
                <a:cubicBezTo>
                  <a:pt x="170861" y="260018"/>
                  <a:pt x="155862" y="274185"/>
                  <a:pt x="136696" y="273351"/>
                </a:cubicBezTo>
                <a:cubicBezTo>
                  <a:pt x="117530" y="273351"/>
                  <a:pt x="102531" y="257519"/>
                  <a:pt x="102531" y="239186"/>
                </a:cubicBezTo>
                <a:cubicBezTo>
                  <a:pt x="102531" y="219187"/>
                  <a:pt x="118364" y="204188"/>
                  <a:pt x="138363" y="204188"/>
                </a:cubicBezTo>
                <a:close/>
                <a:moveTo>
                  <a:pt x="137529" y="101693"/>
                </a:moveTo>
                <a:cubicBezTo>
                  <a:pt x="155862" y="102526"/>
                  <a:pt x="171694" y="117526"/>
                  <a:pt x="171694" y="135858"/>
                </a:cubicBezTo>
                <a:cubicBezTo>
                  <a:pt x="172528" y="155024"/>
                  <a:pt x="158362" y="170023"/>
                  <a:pt x="139196" y="170856"/>
                </a:cubicBezTo>
                <a:cubicBezTo>
                  <a:pt x="118364" y="171690"/>
                  <a:pt x="103364" y="157524"/>
                  <a:pt x="102531" y="137525"/>
                </a:cubicBezTo>
                <a:cubicBezTo>
                  <a:pt x="102531" y="118359"/>
                  <a:pt x="118364" y="101693"/>
                  <a:pt x="137529" y="101693"/>
                </a:cubicBezTo>
                <a:close/>
                <a:moveTo>
                  <a:pt x="33368" y="101692"/>
                </a:moveTo>
                <a:cubicBezTo>
                  <a:pt x="52534" y="100859"/>
                  <a:pt x="69199" y="116692"/>
                  <a:pt x="70033" y="135858"/>
                </a:cubicBezTo>
                <a:cubicBezTo>
                  <a:pt x="70866" y="154190"/>
                  <a:pt x="55867" y="170023"/>
                  <a:pt x="36701" y="170856"/>
                </a:cubicBezTo>
                <a:cubicBezTo>
                  <a:pt x="16702" y="171689"/>
                  <a:pt x="869" y="157523"/>
                  <a:pt x="36" y="137524"/>
                </a:cubicBezTo>
                <a:cubicBezTo>
                  <a:pt x="-797" y="119192"/>
                  <a:pt x="14202" y="103359"/>
                  <a:pt x="33368" y="101692"/>
                </a:cubicBezTo>
                <a:close/>
                <a:moveTo>
                  <a:pt x="33368" y="31"/>
                </a:moveTo>
                <a:cubicBezTo>
                  <a:pt x="53367" y="-802"/>
                  <a:pt x="70033" y="15031"/>
                  <a:pt x="70033" y="34196"/>
                </a:cubicBezTo>
                <a:cubicBezTo>
                  <a:pt x="70033" y="52529"/>
                  <a:pt x="55033" y="68361"/>
                  <a:pt x="36701" y="69195"/>
                </a:cubicBezTo>
                <a:cubicBezTo>
                  <a:pt x="17535" y="70028"/>
                  <a:pt x="869" y="54195"/>
                  <a:pt x="36" y="35030"/>
                </a:cubicBezTo>
                <a:cubicBezTo>
                  <a:pt x="36" y="16697"/>
                  <a:pt x="15035" y="865"/>
                  <a:pt x="33368" y="31"/>
                </a:cubicBezTo>
                <a:close/>
              </a:path>
            </a:pathLst>
          </a:custGeom>
          <a:solidFill>
            <a:schemeClr val="accent1"/>
          </a:solidFill>
          <a:ln w="83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84A5421-373B-DC68-D55E-D852A02B321E}"/>
              </a:ext>
            </a:extLst>
          </p:cNvPr>
          <p:cNvSpPr/>
          <p:nvPr/>
        </p:nvSpPr>
        <p:spPr>
          <a:xfrm>
            <a:off x="8914471" y="1576104"/>
            <a:ext cx="136878" cy="248239"/>
          </a:xfrm>
          <a:custGeom>
            <a:avLst/>
            <a:gdLst>
              <a:gd name="connsiteX0" fmla="*/ 34201 w 375884"/>
              <a:gd name="connsiteY0" fmla="*/ 612501 h 681695"/>
              <a:gd name="connsiteX1" fmla="*/ 70033 w 375884"/>
              <a:gd name="connsiteY1" fmla="*/ 647499 h 681695"/>
              <a:gd name="connsiteX2" fmla="*/ 34201 w 375884"/>
              <a:gd name="connsiteY2" fmla="*/ 681664 h 681695"/>
              <a:gd name="connsiteX3" fmla="*/ 36 w 375884"/>
              <a:gd name="connsiteY3" fmla="*/ 647499 h 681695"/>
              <a:gd name="connsiteX4" fmla="*/ 34201 w 375884"/>
              <a:gd name="connsiteY4" fmla="*/ 612501 h 681695"/>
              <a:gd name="connsiteX5" fmla="*/ 35034 w 375884"/>
              <a:gd name="connsiteY5" fmla="*/ 510840 h 681695"/>
              <a:gd name="connsiteX6" fmla="*/ 70033 w 375884"/>
              <a:gd name="connsiteY6" fmla="*/ 546671 h 681695"/>
              <a:gd name="connsiteX7" fmla="*/ 35034 w 375884"/>
              <a:gd name="connsiteY7" fmla="*/ 580837 h 681695"/>
              <a:gd name="connsiteX8" fmla="*/ 36 w 375884"/>
              <a:gd name="connsiteY8" fmla="*/ 545005 h 681695"/>
              <a:gd name="connsiteX9" fmla="*/ 35034 w 375884"/>
              <a:gd name="connsiteY9" fmla="*/ 510840 h 681695"/>
              <a:gd name="connsiteX10" fmla="*/ 136696 w 375884"/>
              <a:gd name="connsiteY10" fmla="*/ 510006 h 681695"/>
              <a:gd name="connsiteX11" fmla="*/ 171694 w 375884"/>
              <a:gd name="connsiteY11" fmla="*/ 543338 h 681695"/>
              <a:gd name="connsiteX12" fmla="*/ 138363 w 375884"/>
              <a:gd name="connsiteY12" fmla="*/ 580003 h 681695"/>
              <a:gd name="connsiteX13" fmla="*/ 102531 w 375884"/>
              <a:gd name="connsiteY13" fmla="*/ 546671 h 681695"/>
              <a:gd name="connsiteX14" fmla="*/ 136696 w 375884"/>
              <a:gd name="connsiteY14" fmla="*/ 510006 h 681695"/>
              <a:gd name="connsiteX15" fmla="*/ 236691 w 375884"/>
              <a:gd name="connsiteY15" fmla="*/ 408345 h 681695"/>
              <a:gd name="connsiteX16" fmla="*/ 274190 w 375884"/>
              <a:gd name="connsiteY16" fmla="*/ 442510 h 681695"/>
              <a:gd name="connsiteX17" fmla="*/ 240858 w 375884"/>
              <a:gd name="connsiteY17" fmla="*/ 478342 h 681695"/>
              <a:gd name="connsiteX18" fmla="*/ 204193 w 375884"/>
              <a:gd name="connsiteY18" fmla="*/ 444177 h 681695"/>
              <a:gd name="connsiteX19" fmla="*/ 236691 w 375884"/>
              <a:gd name="connsiteY19" fmla="*/ 408345 h 681695"/>
              <a:gd name="connsiteX20" fmla="*/ 33368 w 375884"/>
              <a:gd name="connsiteY20" fmla="*/ 408344 h 681695"/>
              <a:gd name="connsiteX21" fmla="*/ 70033 w 375884"/>
              <a:gd name="connsiteY21" fmla="*/ 442509 h 681695"/>
              <a:gd name="connsiteX22" fmla="*/ 36701 w 375884"/>
              <a:gd name="connsiteY22" fmla="*/ 477508 h 681695"/>
              <a:gd name="connsiteX23" fmla="*/ 36 w 375884"/>
              <a:gd name="connsiteY23" fmla="*/ 443343 h 681695"/>
              <a:gd name="connsiteX24" fmla="*/ 33368 w 375884"/>
              <a:gd name="connsiteY24" fmla="*/ 408344 h 681695"/>
              <a:gd name="connsiteX25" fmla="*/ 136696 w 375884"/>
              <a:gd name="connsiteY25" fmla="*/ 407511 h 681695"/>
              <a:gd name="connsiteX26" fmla="*/ 170861 w 375884"/>
              <a:gd name="connsiteY26" fmla="*/ 443342 h 681695"/>
              <a:gd name="connsiteX27" fmla="*/ 136696 w 375884"/>
              <a:gd name="connsiteY27" fmla="*/ 477508 h 681695"/>
              <a:gd name="connsiteX28" fmla="*/ 101698 w 375884"/>
              <a:gd name="connsiteY28" fmla="*/ 443342 h 681695"/>
              <a:gd name="connsiteX29" fmla="*/ 136696 w 375884"/>
              <a:gd name="connsiteY29" fmla="*/ 407511 h 681695"/>
              <a:gd name="connsiteX30" fmla="*/ 38367 w 375884"/>
              <a:gd name="connsiteY30" fmla="*/ 306683 h 681695"/>
              <a:gd name="connsiteX31" fmla="*/ 70033 w 375884"/>
              <a:gd name="connsiteY31" fmla="*/ 343347 h 681695"/>
              <a:gd name="connsiteX32" fmla="*/ 31701 w 375884"/>
              <a:gd name="connsiteY32" fmla="*/ 375846 h 681695"/>
              <a:gd name="connsiteX33" fmla="*/ 36 w 375884"/>
              <a:gd name="connsiteY33" fmla="*/ 339181 h 681695"/>
              <a:gd name="connsiteX34" fmla="*/ 38367 w 375884"/>
              <a:gd name="connsiteY34" fmla="*/ 306683 h 681695"/>
              <a:gd name="connsiteX35" fmla="*/ 240858 w 375884"/>
              <a:gd name="connsiteY35" fmla="*/ 305849 h 681695"/>
              <a:gd name="connsiteX36" fmla="*/ 273356 w 375884"/>
              <a:gd name="connsiteY36" fmla="*/ 341681 h 681695"/>
              <a:gd name="connsiteX37" fmla="*/ 236691 w 375884"/>
              <a:gd name="connsiteY37" fmla="*/ 375013 h 681695"/>
              <a:gd name="connsiteX38" fmla="*/ 204193 w 375884"/>
              <a:gd name="connsiteY38" fmla="*/ 340014 h 681695"/>
              <a:gd name="connsiteX39" fmla="*/ 240858 w 375884"/>
              <a:gd name="connsiteY39" fmla="*/ 305849 h 681695"/>
              <a:gd name="connsiteX40" fmla="*/ 135030 w 375884"/>
              <a:gd name="connsiteY40" fmla="*/ 305849 h 681695"/>
              <a:gd name="connsiteX41" fmla="*/ 171695 w 375884"/>
              <a:gd name="connsiteY41" fmla="*/ 340848 h 681695"/>
              <a:gd name="connsiteX42" fmla="*/ 138363 w 375884"/>
              <a:gd name="connsiteY42" fmla="*/ 375846 h 681695"/>
              <a:gd name="connsiteX43" fmla="*/ 101698 w 375884"/>
              <a:gd name="connsiteY43" fmla="*/ 341681 h 681695"/>
              <a:gd name="connsiteX44" fmla="*/ 135030 w 375884"/>
              <a:gd name="connsiteY44" fmla="*/ 305849 h 681695"/>
              <a:gd name="connsiteX45" fmla="*/ 338352 w 375884"/>
              <a:gd name="connsiteY45" fmla="*/ 305016 h 681695"/>
              <a:gd name="connsiteX46" fmla="*/ 375851 w 375884"/>
              <a:gd name="connsiteY46" fmla="*/ 340014 h 681695"/>
              <a:gd name="connsiteX47" fmla="*/ 342519 w 375884"/>
              <a:gd name="connsiteY47" fmla="*/ 375013 h 681695"/>
              <a:gd name="connsiteX48" fmla="*/ 305854 w 375884"/>
              <a:gd name="connsiteY48" fmla="*/ 340848 h 681695"/>
              <a:gd name="connsiteX49" fmla="*/ 338352 w 375884"/>
              <a:gd name="connsiteY49" fmla="*/ 305016 h 681695"/>
              <a:gd name="connsiteX50" fmla="*/ 36701 w 375884"/>
              <a:gd name="connsiteY50" fmla="*/ 205855 h 681695"/>
              <a:gd name="connsiteX51" fmla="*/ 70033 w 375884"/>
              <a:gd name="connsiteY51" fmla="*/ 240020 h 681695"/>
              <a:gd name="connsiteX52" fmla="*/ 33368 w 375884"/>
              <a:gd name="connsiteY52" fmla="*/ 274185 h 681695"/>
              <a:gd name="connsiteX53" fmla="*/ 36 w 375884"/>
              <a:gd name="connsiteY53" fmla="*/ 239186 h 681695"/>
              <a:gd name="connsiteX54" fmla="*/ 36701 w 375884"/>
              <a:gd name="connsiteY54" fmla="*/ 205855 h 681695"/>
              <a:gd name="connsiteX55" fmla="*/ 240858 w 375884"/>
              <a:gd name="connsiteY55" fmla="*/ 204188 h 681695"/>
              <a:gd name="connsiteX56" fmla="*/ 274189 w 375884"/>
              <a:gd name="connsiteY56" fmla="*/ 239186 h 681695"/>
              <a:gd name="connsiteX57" fmla="*/ 238358 w 375884"/>
              <a:gd name="connsiteY57" fmla="*/ 273351 h 681695"/>
              <a:gd name="connsiteX58" fmla="*/ 205026 w 375884"/>
              <a:gd name="connsiteY58" fmla="*/ 238353 h 681695"/>
              <a:gd name="connsiteX59" fmla="*/ 240858 w 375884"/>
              <a:gd name="connsiteY59" fmla="*/ 204188 h 681695"/>
              <a:gd name="connsiteX60" fmla="*/ 138363 w 375884"/>
              <a:gd name="connsiteY60" fmla="*/ 204188 h 681695"/>
              <a:gd name="connsiteX61" fmla="*/ 172528 w 375884"/>
              <a:gd name="connsiteY61" fmla="*/ 240019 h 681695"/>
              <a:gd name="connsiteX62" fmla="*/ 136696 w 375884"/>
              <a:gd name="connsiteY62" fmla="*/ 273351 h 681695"/>
              <a:gd name="connsiteX63" fmla="*/ 102531 w 375884"/>
              <a:gd name="connsiteY63" fmla="*/ 239186 h 681695"/>
              <a:gd name="connsiteX64" fmla="*/ 138363 w 375884"/>
              <a:gd name="connsiteY64" fmla="*/ 204188 h 681695"/>
              <a:gd name="connsiteX65" fmla="*/ 137529 w 375884"/>
              <a:gd name="connsiteY65" fmla="*/ 101693 h 681695"/>
              <a:gd name="connsiteX66" fmla="*/ 171694 w 375884"/>
              <a:gd name="connsiteY66" fmla="*/ 135858 h 681695"/>
              <a:gd name="connsiteX67" fmla="*/ 139196 w 375884"/>
              <a:gd name="connsiteY67" fmla="*/ 170856 h 681695"/>
              <a:gd name="connsiteX68" fmla="*/ 102531 w 375884"/>
              <a:gd name="connsiteY68" fmla="*/ 137525 h 681695"/>
              <a:gd name="connsiteX69" fmla="*/ 137529 w 375884"/>
              <a:gd name="connsiteY69" fmla="*/ 101693 h 681695"/>
              <a:gd name="connsiteX70" fmla="*/ 33368 w 375884"/>
              <a:gd name="connsiteY70" fmla="*/ 101692 h 681695"/>
              <a:gd name="connsiteX71" fmla="*/ 70033 w 375884"/>
              <a:gd name="connsiteY71" fmla="*/ 135858 h 681695"/>
              <a:gd name="connsiteX72" fmla="*/ 36701 w 375884"/>
              <a:gd name="connsiteY72" fmla="*/ 170856 h 681695"/>
              <a:gd name="connsiteX73" fmla="*/ 36 w 375884"/>
              <a:gd name="connsiteY73" fmla="*/ 137524 h 681695"/>
              <a:gd name="connsiteX74" fmla="*/ 33368 w 375884"/>
              <a:gd name="connsiteY74" fmla="*/ 101692 h 681695"/>
              <a:gd name="connsiteX75" fmla="*/ 33368 w 375884"/>
              <a:gd name="connsiteY75" fmla="*/ 31 h 681695"/>
              <a:gd name="connsiteX76" fmla="*/ 70033 w 375884"/>
              <a:gd name="connsiteY76" fmla="*/ 34196 h 681695"/>
              <a:gd name="connsiteX77" fmla="*/ 36701 w 375884"/>
              <a:gd name="connsiteY77" fmla="*/ 69195 h 681695"/>
              <a:gd name="connsiteX78" fmla="*/ 36 w 375884"/>
              <a:gd name="connsiteY78" fmla="*/ 35030 h 681695"/>
              <a:gd name="connsiteX79" fmla="*/ 33368 w 375884"/>
              <a:gd name="connsiteY79" fmla="*/ 31 h 68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75884" h="681695">
                <a:moveTo>
                  <a:pt x="34201" y="612501"/>
                </a:moveTo>
                <a:cubicBezTo>
                  <a:pt x="53367" y="612501"/>
                  <a:pt x="70033" y="628334"/>
                  <a:pt x="70033" y="647499"/>
                </a:cubicBezTo>
                <a:cubicBezTo>
                  <a:pt x="70033" y="666665"/>
                  <a:pt x="53367" y="682498"/>
                  <a:pt x="34201" y="681664"/>
                </a:cubicBezTo>
                <a:cubicBezTo>
                  <a:pt x="15035" y="680831"/>
                  <a:pt x="36" y="665832"/>
                  <a:pt x="36" y="647499"/>
                </a:cubicBezTo>
                <a:cubicBezTo>
                  <a:pt x="36" y="629167"/>
                  <a:pt x="15035" y="613334"/>
                  <a:pt x="34201" y="612501"/>
                </a:cubicBezTo>
                <a:close/>
                <a:moveTo>
                  <a:pt x="35034" y="510840"/>
                </a:moveTo>
                <a:cubicBezTo>
                  <a:pt x="54200" y="510840"/>
                  <a:pt x="70866" y="526673"/>
                  <a:pt x="70033" y="546671"/>
                </a:cubicBezTo>
                <a:cubicBezTo>
                  <a:pt x="69199" y="565004"/>
                  <a:pt x="53367" y="580837"/>
                  <a:pt x="35034" y="580837"/>
                </a:cubicBezTo>
                <a:cubicBezTo>
                  <a:pt x="15869" y="580837"/>
                  <a:pt x="-797" y="564171"/>
                  <a:pt x="36" y="545005"/>
                </a:cubicBezTo>
                <a:cubicBezTo>
                  <a:pt x="869" y="525839"/>
                  <a:pt x="15869" y="510840"/>
                  <a:pt x="35034" y="510840"/>
                </a:cubicBezTo>
                <a:close/>
                <a:moveTo>
                  <a:pt x="136696" y="510006"/>
                </a:moveTo>
                <a:cubicBezTo>
                  <a:pt x="155862" y="509173"/>
                  <a:pt x="170861" y="524172"/>
                  <a:pt x="171694" y="543338"/>
                </a:cubicBezTo>
                <a:cubicBezTo>
                  <a:pt x="172528" y="563337"/>
                  <a:pt x="157528" y="580003"/>
                  <a:pt x="138363" y="580003"/>
                </a:cubicBezTo>
                <a:cubicBezTo>
                  <a:pt x="120030" y="580836"/>
                  <a:pt x="103364" y="565837"/>
                  <a:pt x="102531" y="546671"/>
                </a:cubicBezTo>
                <a:cubicBezTo>
                  <a:pt x="101698" y="527505"/>
                  <a:pt x="116697" y="510839"/>
                  <a:pt x="136696" y="510006"/>
                </a:cubicBezTo>
                <a:close/>
                <a:moveTo>
                  <a:pt x="236691" y="408345"/>
                </a:moveTo>
                <a:cubicBezTo>
                  <a:pt x="256691" y="407512"/>
                  <a:pt x="273356" y="422511"/>
                  <a:pt x="274190" y="442510"/>
                </a:cubicBezTo>
                <a:cubicBezTo>
                  <a:pt x="275023" y="461676"/>
                  <a:pt x="260024" y="476675"/>
                  <a:pt x="240858" y="478342"/>
                </a:cubicBezTo>
                <a:cubicBezTo>
                  <a:pt x="220859" y="479175"/>
                  <a:pt x="205026" y="464176"/>
                  <a:pt x="204193" y="444177"/>
                </a:cubicBezTo>
                <a:cubicBezTo>
                  <a:pt x="203360" y="425011"/>
                  <a:pt x="218359" y="410012"/>
                  <a:pt x="236691" y="408345"/>
                </a:cubicBezTo>
                <a:close/>
                <a:moveTo>
                  <a:pt x="33368" y="408344"/>
                </a:moveTo>
                <a:cubicBezTo>
                  <a:pt x="52533" y="407511"/>
                  <a:pt x="70033" y="423344"/>
                  <a:pt x="70033" y="442509"/>
                </a:cubicBezTo>
                <a:cubicBezTo>
                  <a:pt x="70033" y="460842"/>
                  <a:pt x="55867" y="476674"/>
                  <a:pt x="36701" y="477508"/>
                </a:cubicBezTo>
                <a:cubicBezTo>
                  <a:pt x="16702" y="478341"/>
                  <a:pt x="869" y="463342"/>
                  <a:pt x="36" y="443343"/>
                </a:cubicBezTo>
                <a:cubicBezTo>
                  <a:pt x="36" y="425010"/>
                  <a:pt x="15035" y="409178"/>
                  <a:pt x="33368" y="408344"/>
                </a:cubicBezTo>
                <a:close/>
                <a:moveTo>
                  <a:pt x="136696" y="407511"/>
                </a:moveTo>
                <a:cubicBezTo>
                  <a:pt x="156695" y="407511"/>
                  <a:pt x="171695" y="423344"/>
                  <a:pt x="170861" y="443342"/>
                </a:cubicBezTo>
                <a:cubicBezTo>
                  <a:pt x="170861" y="463341"/>
                  <a:pt x="155862" y="478341"/>
                  <a:pt x="136696" y="477508"/>
                </a:cubicBezTo>
                <a:cubicBezTo>
                  <a:pt x="117531" y="477508"/>
                  <a:pt x="102531" y="462508"/>
                  <a:pt x="101698" y="443342"/>
                </a:cubicBezTo>
                <a:cubicBezTo>
                  <a:pt x="100865" y="424177"/>
                  <a:pt x="117531" y="407511"/>
                  <a:pt x="136696" y="407511"/>
                </a:cubicBezTo>
                <a:close/>
                <a:moveTo>
                  <a:pt x="38367" y="306683"/>
                </a:moveTo>
                <a:cubicBezTo>
                  <a:pt x="56700" y="308349"/>
                  <a:pt x="70866" y="325015"/>
                  <a:pt x="70033" y="343347"/>
                </a:cubicBezTo>
                <a:cubicBezTo>
                  <a:pt x="68366" y="362513"/>
                  <a:pt x="51700" y="377513"/>
                  <a:pt x="31701" y="375846"/>
                </a:cubicBezTo>
                <a:cubicBezTo>
                  <a:pt x="12535" y="374179"/>
                  <a:pt x="-797" y="357514"/>
                  <a:pt x="36" y="339181"/>
                </a:cubicBezTo>
                <a:cubicBezTo>
                  <a:pt x="1703" y="320015"/>
                  <a:pt x="18368" y="305016"/>
                  <a:pt x="38367" y="306683"/>
                </a:cubicBezTo>
                <a:close/>
                <a:moveTo>
                  <a:pt x="240858" y="305849"/>
                </a:moveTo>
                <a:cubicBezTo>
                  <a:pt x="259190" y="306682"/>
                  <a:pt x="274190" y="322515"/>
                  <a:pt x="273356" y="341681"/>
                </a:cubicBezTo>
                <a:cubicBezTo>
                  <a:pt x="272523" y="361680"/>
                  <a:pt x="256690" y="376679"/>
                  <a:pt x="236691" y="375013"/>
                </a:cubicBezTo>
                <a:cubicBezTo>
                  <a:pt x="218359" y="375013"/>
                  <a:pt x="204193" y="359180"/>
                  <a:pt x="204193" y="340014"/>
                </a:cubicBezTo>
                <a:cubicBezTo>
                  <a:pt x="205026" y="320015"/>
                  <a:pt x="221692" y="305016"/>
                  <a:pt x="240858" y="305849"/>
                </a:cubicBezTo>
                <a:close/>
                <a:moveTo>
                  <a:pt x="135030" y="305849"/>
                </a:moveTo>
                <a:cubicBezTo>
                  <a:pt x="155029" y="305016"/>
                  <a:pt x="171695" y="320849"/>
                  <a:pt x="171695" y="340848"/>
                </a:cubicBezTo>
                <a:cubicBezTo>
                  <a:pt x="171695" y="360013"/>
                  <a:pt x="157529" y="375013"/>
                  <a:pt x="138363" y="375846"/>
                </a:cubicBezTo>
                <a:cubicBezTo>
                  <a:pt x="118364" y="376679"/>
                  <a:pt x="102531" y="361680"/>
                  <a:pt x="101698" y="341681"/>
                </a:cubicBezTo>
                <a:cubicBezTo>
                  <a:pt x="101698" y="323349"/>
                  <a:pt x="115864" y="306683"/>
                  <a:pt x="135030" y="305849"/>
                </a:cubicBezTo>
                <a:close/>
                <a:moveTo>
                  <a:pt x="338352" y="305016"/>
                </a:moveTo>
                <a:cubicBezTo>
                  <a:pt x="359185" y="305016"/>
                  <a:pt x="375851" y="320849"/>
                  <a:pt x="375851" y="340014"/>
                </a:cubicBezTo>
                <a:cubicBezTo>
                  <a:pt x="376684" y="359180"/>
                  <a:pt x="361685" y="374179"/>
                  <a:pt x="342519" y="375013"/>
                </a:cubicBezTo>
                <a:cubicBezTo>
                  <a:pt x="322520" y="375846"/>
                  <a:pt x="306687" y="360847"/>
                  <a:pt x="305854" y="340848"/>
                </a:cubicBezTo>
                <a:cubicBezTo>
                  <a:pt x="305854" y="321682"/>
                  <a:pt x="320020" y="305849"/>
                  <a:pt x="338352" y="305016"/>
                </a:cubicBezTo>
                <a:close/>
                <a:moveTo>
                  <a:pt x="36701" y="205855"/>
                </a:moveTo>
                <a:cubicBezTo>
                  <a:pt x="55867" y="205021"/>
                  <a:pt x="70033" y="220854"/>
                  <a:pt x="70033" y="240020"/>
                </a:cubicBezTo>
                <a:cubicBezTo>
                  <a:pt x="70033" y="259185"/>
                  <a:pt x="53367" y="275018"/>
                  <a:pt x="33368" y="274185"/>
                </a:cubicBezTo>
                <a:cubicBezTo>
                  <a:pt x="14202" y="273351"/>
                  <a:pt x="36" y="257519"/>
                  <a:pt x="36" y="239186"/>
                </a:cubicBezTo>
                <a:cubicBezTo>
                  <a:pt x="36" y="220021"/>
                  <a:pt x="16702" y="204188"/>
                  <a:pt x="36701" y="205855"/>
                </a:cubicBezTo>
                <a:close/>
                <a:moveTo>
                  <a:pt x="240858" y="204188"/>
                </a:moveTo>
                <a:cubicBezTo>
                  <a:pt x="260023" y="205021"/>
                  <a:pt x="274189" y="220854"/>
                  <a:pt x="274189" y="239186"/>
                </a:cubicBezTo>
                <a:cubicBezTo>
                  <a:pt x="274189" y="259185"/>
                  <a:pt x="257523" y="274185"/>
                  <a:pt x="238358" y="273351"/>
                </a:cubicBezTo>
                <a:cubicBezTo>
                  <a:pt x="219192" y="272518"/>
                  <a:pt x="205026" y="257519"/>
                  <a:pt x="205026" y="238353"/>
                </a:cubicBezTo>
                <a:cubicBezTo>
                  <a:pt x="205026" y="218354"/>
                  <a:pt x="220859" y="203355"/>
                  <a:pt x="240858" y="204188"/>
                </a:cubicBezTo>
                <a:close/>
                <a:moveTo>
                  <a:pt x="138363" y="204188"/>
                </a:moveTo>
                <a:cubicBezTo>
                  <a:pt x="158362" y="204188"/>
                  <a:pt x="173361" y="220021"/>
                  <a:pt x="172528" y="240019"/>
                </a:cubicBezTo>
                <a:cubicBezTo>
                  <a:pt x="170861" y="260018"/>
                  <a:pt x="155862" y="274185"/>
                  <a:pt x="136696" y="273351"/>
                </a:cubicBezTo>
                <a:cubicBezTo>
                  <a:pt x="117530" y="273351"/>
                  <a:pt x="102531" y="257519"/>
                  <a:pt x="102531" y="239186"/>
                </a:cubicBezTo>
                <a:cubicBezTo>
                  <a:pt x="102531" y="219187"/>
                  <a:pt x="118364" y="204188"/>
                  <a:pt x="138363" y="204188"/>
                </a:cubicBezTo>
                <a:close/>
                <a:moveTo>
                  <a:pt x="137529" y="101693"/>
                </a:moveTo>
                <a:cubicBezTo>
                  <a:pt x="155862" y="102526"/>
                  <a:pt x="171694" y="117526"/>
                  <a:pt x="171694" y="135858"/>
                </a:cubicBezTo>
                <a:cubicBezTo>
                  <a:pt x="172528" y="155024"/>
                  <a:pt x="158362" y="170023"/>
                  <a:pt x="139196" y="170856"/>
                </a:cubicBezTo>
                <a:cubicBezTo>
                  <a:pt x="118364" y="171690"/>
                  <a:pt x="103364" y="157524"/>
                  <a:pt x="102531" y="137525"/>
                </a:cubicBezTo>
                <a:cubicBezTo>
                  <a:pt x="102531" y="118359"/>
                  <a:pt x="118364" y="101693"/>
                  <a:pt x="137529" y="101693"/>
                </a:cubicBezTo>
                <a:close/>
                <a:moveTo>
                  <a:pt x="33368" y="101692"/>
                </a:moveTo>
                <a:cubicBezTo>
                  <a:pt x="52534" y="100859"/>
                  <a:pt x="69199" y="116692"/>
                  <a:pt x="70033" y="135858"/>
                </a:cubicBezTo>
                <a:cubicBezTo>
                  <a:pt x="70866" y="154190"/>
                  <a:pt x="55867" y="170023"/>
                  <a:pt x="36701" y="170856"/>
                </a:cubicBezTo>
                <a:cubicBezTo>
                  <a:pt x="16702" y="171689"/>
                  <a:pt x="869" y="157523"/>
                  <a:pt x="36" y="137524"/>
                </a:cubicBezTo>
                <a:cubicBezTo>
                  <a:pt x="-797" y="119192"/>
                  <a:pt x="14202" y="103359"/>
                  <a:pt x="33368" y="101692"/>
                </a:cubicBezTo>
                <a:close/>
                <a:moveTo>
                  <a:pt x="33368" y="31"/>
                </a:moveTo>
                <a:cubicBezTo>
                  <a:pt x="53367" y="-802"/>
                  <a:pt x="70033" y="15031"/>
                  <a:pt x="70033" y="34196"/>
                </a:cubicBezTo>
                <a:cubicBezTo>
                  <a:pt x="70033" y="52529"/>
                  <a:pt x="55033" y="68361"/>
                  <a:pt x="36701" y="69195"/>
                </a:cubicBezTo>
                <a:cubicBezTo>
                  <a:pt x="17535" y="70028"/>
                  <a:pt x="869" y="54195"/>
                  <a:pt x="36" y="35030"/>
                </a:cubicBezTo>
                <a:cubicBezTo>
                  <a:pt x="36" y="16697"/>
                  <a:pt x="15035" y="865"/>
                  <a:pt x="33368" y="31"/>
                </a:cubicBezTo>
                <a:close/>
              </a:path>
            </a:pathLst>
          </a:custGeom>
          <a:solidFill>
            <a:schemeClr val="accent1"/>
          </a:solidFill>
          <a:ln w="83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9085C1F-CD6A-996C-303E-29A7CAC7152B}"/>
              </a:ext>
            </a:extLst>
          </p:cNvPr>
          <p:cNvSpPr/>
          <p:nvPr/>
        </p:nvSpPr>
        <p:spPr>
          <a:xfrm>
            <a:off x="8000071" y="3898956"/>
            <a:ext cx="136878" cy="248239"/>
          </a:xfrm>
          <a:custGeom>
            <a:avLst/>
            <a:gdLst>
              <a:gd name="connsiteX0" fmla="*/ 34201 w 375884"/>
              <a:gd name="connsiteY0" fmla="*/ 612501 h 681695"/>
              <a:gd name="connsiteX1" fmla="*/ 70033 w 375884"/>
              <a:gd name="connsiteY1" fmla="*/ 647499 h 681695"/>
              <a:gd name="connsiteX2" fmla="*/ 34201 w 375884"/>
              <a:gd name="connsiteY2" fmla="*/ 681664 h 681695"/>
              <a:gd name="connsiteX3" fmla="*/ 36 w 375884"/>
              <a:gd name="connsiteY3" fmla="*/ 647499 h 681695"/>
              <a:gd name="connsiteX4" fmla="*/ 34201 w 375884"/>
              <a:gd name="connsiteY4" fmla="*/ 612501 h 681695"/>
              <a:gd name="connsiteX5" fmla="*/ 35034 w 375884"/>
              <a:gd name="connsiteY5" fmla="*/ 510840 h 681695"/>
              <a:gd name="connsiteX6" fmla="*/ 70033 w 375884"/>
              <a:gd name="connsiteY6" fmla="*/ 546671 h 681695"/>
              <a:gd name="connsiteX7" fmla="*/ 35034 w 375884"/>
              <a:gd name="connsiteY7" fmla="*/ 580837 h 681695"/>
              <a:gd name="connsiteX8" fmla="*/ 36 w 375884"/>
              <a:gd name="connsiteY8" fmla="*/ 545005 h 681695"/>
              <a:gd name="connsiteX9" fmla="*/ 35034 w 375884"/>
              <a:gd name="connsiteY9" fmla="*/ 510840 h 681695"/>
              <a:gd name="connsiteX10" fmla="*/ 136696 w 375884"/>
              <a:gd name="connsiteY10" fmla="*/ 510006 h 681695"/>
              <a:gd name="connsiteX11" fmla="*/ 171694 w 375884"/>
              <a:gd name="connsiteY11" fmla="*/ 543338 h 681695"/>
              <a:gd name="connsiteX12" fmla="*/ 138363 w 375884"/>
              <a:gd name="connsiteY12" fmla="*/ 580003 h 681695"/>
              <a:gd name="connsiteX13" fmla="*/ 102531 w 375884"/>
              <a:gd name="connsiteY13" fmla="*/ 546671 h 681695"/>
              <a:gd name="connsiteX14" fmla="*/ 136696 w 375884"/>
              <a:gd name="connsiteY14" fmla="*/ 510006 h 681695"/>
              <a:gd name="connsiteX15" fmla="*/ 236691 w 375884"/>
              <a:gd name="connsiteY15" fmla="*/ 408345 h 681695"/>
              <a:gd name="connsiteX16" fmla="*/ 274190 w 375884"/>
              <a:gd name="connsiteY16" fmla="*/ 442510 h 681695"/>
              <a:gd name="connsiteX17" fmla="*/ 240858 w 375884"/>
              <a:gd name="connsiteY17" fmla="*/ 478342 h 681695"/>
              <a:gd name="connsiteX18" fmla="*/ 204193 w 375884"/>
              <a:gd name="connsiteY18" fmla="*/ 444177 h 681695"/>
              <a:gd name="connsiteX19" fmla="*/ 236691 w 375884"/>
              <a:gd name="connsiteY19" fmla="*/ 408345 h 681695"/>
              <a:gd name="connsiteX20" fmla="*/ 33368 w 375884"/>
              <a:gd name="connsiteY20" fmla="*/ 408344 h 681695"/>
              <a:gd name="connsiteX21" fmla="*/ 70033 w 375884"/>
              <a:gd name="connsiteY21" fmla="*/ 442509 h 681695"/>
              <a:gd name="connsiteX22" fmla="*/ 36701 w 375884"/>
              <a:gd name="connsiteY22" fmla="*/ 477508 h 681695"/>
              <a:gd name="connsiteX23" fmla="*/ 36 w 375884"/>
              <a:gd name="connsiteY23" fmla="*/ 443343 h 681695"/>
              <a:gd name="connsiteX24" fmla="*/ 33368 w 375884"/>
              <a:gd name="connsiteY24" fmla="*/ 408344 h 681695"/>
              <a:gd name="connsiteX25" fmla="*/ 136696 w 375884"/>
              <a:gd name="connsiteY25" fmla="*/ 407511 h 681695"/>
              <a:gd name="connsiteX26" fmla="*/ 170861 w 375884"/>
              <a:gd name="connsiteY26" fmla="*/ 443342 h 681695"/>
              <a:gd name="connsiteX27" fmla="*/ 136696 w 375884"/>
              <a:gd name="connsiteY27" fmla="*/ 477508 h 681695"/>
              <a:gd name="connsiteX28" fmla="*/ 101698 w 375884"/>
              <a:gd name="connsiteY28" fmla="*/ 443342 h 681695"/>
              <a:gd name="connsiteX29" fmla="*/ 136696 w 375884"/>
              <a:gd name="connsiteY29" fmla="*/ 407511 h 681695"/>
              <a:gd name="connsiteX30" fmla="*/ 38367 w 375884"/>
              <a:gd name="connsiteY30" fmla="*/ 306683 h 681695"/>
              <a:gd name="connsiteX31" fmla="*/ 70033 w 375884"/>
              <a:gd name="connsiteY31" fmla="*/ 343347 h 681695"/>
              <a:gd name="connsiteX32" fmla="*/ 31701 w 375884"/>
              <a:gd name="connsiteY32" fmla="*/ 375846 h 681695"/>
              <a:gd name="connsiteX33" fmla="*/ 36 w 375884"/>
              <a:gd name="connsiteY33" fmla="*/ 339181 h 681695"/>
              <a:gd name="connsiteX34" fmla="*/ 38367 w 375884"/>
              <a:gd name="connsiteY34" fmla="*/ 306683 h 681695"/>
              <a:gd name="connsiteX35" fmla="*/ 240858 w 375884"/>
              <a:gd name="connsiteY35" fmla="*/ 305849 h 681695"/>
              <a:gd name="connsiteX36" fmla="*/ 273356 w 375884"/>
              <a:gd name="connsiteY36" fmla="*/ 341681 h 681695"/>
              <a:gd name="connsiteX37" fmla="*/ 236691 w 375884"/>
              <a:gd name="connsiteY37" fmla="*/ 375013 h 681695"/>
              <a:gd name="connsiteX38" fmla="*/ 204193 w 375884"/>
              <a:gd name="connsiteY38" fmla="*/ 340014 h 681695"/>
              <a:gd name="connsiteX39" fmla="*/ 240858 w 375884"/>
              <a:gd name="connsiteY39" fmla="*/ 305849 h 681695"/>
              <a:gd name="connsiteX40" fmla="*/ 135030 w 375884"/>
              <a:gd name="connsiteY40" fmla="*/ 305849 h 681695"/>
              <a:gd name="connsiteX41" fmla="*/ 171695 w 375884"/>
              <a:gd name="connsiteY41" fmla="*/ 340848 h 681695"/>
              <a:gd name="connsiteX42" fmla="*/ 138363 w 375884"/>
              <a:gd name="connsiteY42" fmla="*/ 375846 h 681695"/>
              <a:gd name="connsiteX43" fmla="*/ 101698 w 375884"/>
              <a:gd name="connsiteY43" fmla="*/ 341681 h 681695"/>
              <a:gd name="connsiteX44" fmla="*/ 135030 w 375884"/>
              <a:gd name="connsiteY44" fmla="*/ 305849 h 681695"/>
              <a:gd name="connsiteX45" fmla="*/ 338352 w 375884"/>
              <a:gd name="connsiteY45" fmla="*/ 305016 h 681695"/>
              <a:gd name="connsiteX46" fmla="*/ 375851 w 375884"/>
              <a:gd name="connsiteY46" fmla="*/ 340014 h 681695"/>
              <a:gd name="connsiteX47" fmla="*/ 342519 w 375884"/>
              <a:gd name="connsiteY47" fmla="*/ 375013 h 681695"/>
              <a:gd name="connsiteX48" fmla="*/ 305854 w 375884"/>
              <a:gd name="connsiteY48" fmla="*/ 340848 h 681695"/>
              <a:gd name="connsiteX49" fmla="*/ 338352 w 375884"/>
              <a:gd name="connsiteY49" fmla="*/ 305016 h 681695"/>
              <a:gd name="connsiteX50" fmla="*/ 36701 w 375884"/>
              <a:gd name="connsiteY50" fmla="*/ 205855 h 681695"/>
              <a:gd name="connsiteX51" fmla="*/ 70033 w 375884"/>
              <a:gd name="connsiteY51" fmla="*/ 240020 h 681695"/>
              <a:gd name="connsiteX52" fmla="*/ 33368 w 375884"/>
              <a:gd name="connsiteY52" fmla="*/ 274185 h 681695"/>
              <a:gd name="connsiteX53" fmla="*/ 36 w 375884"/>
              <a:gd name="connsiteY53" fmla="*/ 239186 h 681695"/>
              <a:gd name="connsiteX54" fmla="*/ 36701 w 375884"/>
              <a:gd name="connsiteY54" fmla="*/ 205855 h 681695"/>
              <a:gd name="connsiteX55" fmla="*/ 240858 w 375884"/>
              <a:gd name="connsiteY55" fmla="*/ 204188 h 681695"/>
              <a:gd name="connsiteX56" fmla="*/ 274189 w 375884"/>
              <a:gd name="connsiteY56" fmla="*/ 239186 h 681695"/>
              <a:gd name="connsiteX57" fmla="*/ 238358 w 375884"/>
              <a:gd name="connsiteY57" fmla="*/ 273351 h 681695"/>
              <a:gd name="connsiteX58" fmla="*/ 205026 w 375884"/>
              <a:gd name="connsiteY58" fmla="*/ 238353 h 681695"/>
              <a:gd name="connsiteX59" fmla="*/ 240858 w 375884"/>
              <a:gd name="connsiteY59" fmla="*/ 204188 h 681695"/>
              <a:gd name="connsiteX60" fmla="*/ 138363 w 375884"/>
              <a:gd name="connsiteY60" fmla="*/ 204188 h 681695"/>
              <a:gd name="connsiteX61" fmla="*/ 172528 w 375884"/>
              <a:gd name="connsiteY61" fmla="*/ 240019 h 681695"/>
              <a:gd name="connsiteX62" fmla="*/ 136696 w 375884"/>
              <a:gd name="connsiteY62" fmla="*/ 273351 h 681695"/>
              <a:gd name="connsiteX63" fmla="*/ 102531 w 375884"/>
              <a:gd name="connsiteY63" fmla="*/ 239186 h 681695"/>
              <a:gd name="connsiteX64" fmla="*/ 138363 w 375884"/>
              <a:gd name="connsiteY64" fmla="*/ 204188 h 681695"/>
              <a:gd name="connsiteX65" fmla="*/ 137529 w 375884"/>
              <a:gd name="connsiteY65" fmla="*/ 101693 h 681695"/>
              <a:gd name="connsiteX66" fmla="*/ 171694 w 375884"/>
              <a:gd name="connsiteY66" fmla="*/ 135858 h 681695"/>
              <a:gd name="connsiteX67" fmla="*/ 139196 w 375884"/>
              <a:gd name="connsiteY67" fmla="*/ 170856 h 681695"/>
              <a:gd name="connsiteX68" fmla="*/ 102531 w 375884"/>
              <a:gd name="connsiteY68" fmla="*/ 137525 h 681695"/>
              <a:gd name="connsiteX69" fmla="*/ 137529 w 375884"/>
              <a:gd name="connsiteY69" fmla="*/ 101693 h 681695"/>
              <a:gd name="connsiteX70" fmla="*/ 33368 w 375884"/>
              <a:gd name="connsiteY70" fmla="*/ 101692 h 681695"/>
              <a:gd name="connsiteX71" fmla="*/ 70033 w 375884"/>
              <a:gd name="connsiteY71" fmla="*/ 135858 h 681695"/>
              <a:gd name="connsiteX72" fmla="*/ 36701 w 375884"/>
              <a:gd name="connsiteY72" fmla="*/ 170856 h 681695"/>
              <a:gd name="connsiteX73" fmla="*/ 36 w 375884"/>
              <a:gd name="connsiteY73" fmla="*/ 137524 h 681695"/>
              <a:gd name="connsiteX74" fmla="*/ 33368 w 375884"/>
              <a:gd name="connsiteY74" fmla="*/ 101692 h 681695"/>
              <a:gd name="connsiteX75" fmla="*/ 33368 w 375884"/>
              <a:gd name="connsiteY75" fmla="*/ 31 h 681695"/>
              <a:gd name="connsiteX76" fmla="*/ 70033 w 375884"/>
              <a:gd name="connsiteY76" fmla="*/ 34196 h 681695"/>
              <a:gd name="connsiteX77" fmla="*/ 36701 w 375884"/>
              <a:gd name="connsiteY77" fmla="*/ 69195 h 681695"/>
              <a:gd name="connsiteX78" fmla="*/ 36 w 375884"/>
              <a:gd name="connsiteY78" fmla="*/ 35030 h 681695"/>
              <a:gd name="connsiteX79" fmla="*/ 33368 w 375884"/>
              <a:gd name="connsiteY79" fmla="*/ 31 h 68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75884" h="681695">
                <a:moveTo>
                  <a:pt x="34201" y="612501"/>
                </a:moveTo>
                <a:cubicBezTo>
                  <a:pt x="53367" y="612501"/>
                  <a:pt x="70033" y="628334"/>
                  <a:pt x="70033" y="647499"/>
                </a:cubicBezTo>
                <a:cubicBezTo>
                  <a:pt x="70033" y="666665"/>
                  <a:pt x="53367" y="682498"/>
                  <a:pt x="34201" y="681664"/>
                </a:cubicBezTo>
                <a:cubicBezTo>
                  <a:pt x="15035" y="680831"/>
                  <a:pt x="36" y="665832"/>
                  <a:pt x="36" y="647499"/>
                </a:cubicBezTo>
                <a:cubicBezTo>
                  <a:pt x="36" y="629167"/>
                  <a:pt x="15035" y="613334"/>
                  <a:pt x="34201" y="612501"/>
                </a:cubicBezTo>
                <a:close/>
                <a:moveTo>
                  <a:pt x="35034" y="510840"/>
                </a:moveTo>
                <a:cubicBezTo>
                  <a:pt x="54200" y="510840"/>
                  <a:pt x="70866" y="526673"/>
                  <a:pt x="70033" y="546671"/>
                </a:cubicBezTo>
                <a:cubicBezTo>
                  <a:pt x="69199" y="565004"/>
                  <a:pt x="53367" y="580837"/>
                  <a:pt x="35034" y="580837"/>
                </a:cubicBezTo>
                <a:cubicBezTo>
                  <a:pt x="15869" y="580837"/>
                  <a:pt x="-797" y="564171"/>
                  <a:pt x="36" y="545005"/>
                </a:cubicBezTo>
                <a:cubicBezTo>
                  <a:pt x="869" y="525839"/>
                  <a:pt x="15869" y="510840"/>
                  <a:pt x="35034" y="510840"/>
                </a:cubicBezTo>
                <a:close/>
                <a:moveTo>
                  <a:pt x="136696" y="510006"/>
                </a:moveTo>
                <a:cubicBezTo>
                  <a:pt x="155862" y="509173"/>
                  <a:pt x="170861" y="524172"/>
                  <a:pt x="171694" y="543338"/>
                </a:cubicBezTo>
                <a:cubicBezTo>
                  <a:pt x="172528" y="563337"/>
                  <a:pt x="157528" y="580003"/>
                  <a:pt x="138363" y="580003"/>
                </a:cubicBezTo>
                <a:cubicBezTo>
                  <a:pt x="120030" y="580836"/>
                  <a:pt x="103364" y="565837"/>
                  <a:pt x="102531" y="546671"/>
                </a:cubicBezTo>
                <a:cubicBezTo>
                  <a:pt x="101698" y="527505"/>
                  <a:pt x="116697" y="510839"/>
                  <a:pt x="136696" y="510006"/>
                </a:cubicBezTo>
                <a:close/>
                <a:moveTo>
                  <a:pt x="236691" y="408345"/>
                </a:moveTo>
                <a:cubicBezTo>
                  <a:pt x="256691" y="407512"/>
                  <a:pt x="273356" y="422511"/>
                  <a:pt x="274190" y="442510"/>
                </a:cubicBezTo>
                <a:cubicBezTo>
                  <a:pt x="275023" y="461676"/>
                  <a:pt x="260024" y="476675"/>
                  <a:pt x="240858" y="478342"/>
                </a:cubicBezTo>
                <a:cubicBezTo>
                  <a:pt x="220859" y="479175"/>
                  <a:pt x="205026" y="464176"/>
                  <a:pt x="204193" y="444177"/>
                </a:cubicBezTo>
                <a:cubicBezTo>
                  <a:pt x="203360" y="425011"/>
                  <a:pt x="218359" y="410012"/>
                  <a:pt x="236691" y="408345"/>
                </a:cubicBezTo>
                <a:close/>
                <a:moveTo>
                  <a:pt x="33368" y="408344"/>
                </a:moveTo>
                <a:cubicBezTo>
                  <a:pt x="52533" y="407511"/>
                  <a:pt x="70033" y="423344"/>
                  <a:pt x="70033" y="442509"/>
                </a:cubicBezTo>
                <a:cubicBezTo>
                  <a:pt x="70033" y="460842"/>
                  <a:pt x="55867" y="476674"/>
                  <a:pt x="36701" y="477508"/>
                </a:cubicBezTo>
                <a:cubicBezTo>
                  <a:pt x="16702" y="478341"/>
                  <a:pt x="869" y="463342"/>
                  <a:pt x="36" y="443343"/>
                </a:cubicBezTo>
                <a:cubicBezTo>
                  <a:pt x="36" y="425010"/>
                  <a:pt x="15035" y="409178"/>
                  <a:pt x="33368" y="408344"/>
                </a:cubicBezTo>
                <a:close/>
                <a:moveTo>
                  <a:pt x="136696" y="407511"/>
                </a:moveTo>
                <a:cubicBezTo>
                  <a:pt x="156695" y="407511"/>
                  <a:pt x="171695" y="423344"/>
                  <a:pt x="170861" y="443342"/>
                </a:cubicBezTo>
                <a:cubicBezTo>
                  <a:pt x="170861" y="463341"/>
                  <a:pt x="155862" y="478341"/>
                  <a:pt x="136696" y="477508"/>
                </a:cubicBezTo>
                <a:cubicBezTo>
                  <a:pt x="117531" y="477508"/>
                  <a:pt x="102531" y="462508"/>
                  <a:pt x="101698" y="443342"/>
                </a:cubicBezTo>
                <a:cubicBezTo>
                  <a:pt x="100865" y="424177"/>
                  <a:pt x="117531" y="407511"/>
                  <a:pt x="136696" y="407511"/>
                </a:cubicBezTo>
                <a:close/>
                <a:moveTo>
                  <a:pt x="38367" y="306683"/>
                </a:moveTo>
                <a:cubicBezTo>
                  <a:pt x="56700" y="308349"/>
                  <a:pt x="70866" y="325015"/>
                  <a:pt x="70033" y="343347"/>
                </a:cubicBezTo>
                <a:cubicBezTo>
                  <a:pt x="68366" y="362513"/>
                  <a:pt x="51700" y="377513"/>
                  <a:pt x="31701" y="375846"/>
                </a:cubicBezTo>
                <a:cubicBezTo>
                  <a:pt x="12535" y="374179"/>
                  <a:pt x="-797" y="357514"/>
                  <a:pt x="36" y="339181"/>
                </a:cubicBezTo>
                <a:cubicBezTo>
                  <a:pt x="1703" y="320015"/>
                  <a:pt x="18368" y="305016"/>
                  <a:pt x="38367" y="306683"/>
                </a:cubicBezTo>
                <a:close/>
                <a:moveTo>
                  <a:pt x="240858" y="305849"/>
                </a:moveTo>
                <a:cubicBezTo>
                  <a:pt x="259190" y="306682"/>
                  <a:pt x="274190" y="322515"/>
                  <a:pt x="273356" y="341681"/>
                </a:cubicBezTo>
                <a:cubicBezTo>
                  <a:pt x="272523" y="361680"/>
                  <a:pt x="256690" y="376679"/>
                  <a:pt x="236691" y="375013"/>
                </a:cubicBezTo>
                <a:cubicBezTo>
                  <a:pt x="218359" y="375013"/>
                  <a:pt x="204193" y="359180"/>
                  <a:pt x="204193" y="340014"/>
                </a:cubicBezTo>
                <a:cubicBezTo>
                  <a:pt x="205026" y="320015"/>
                  <a:pt x="221692" y="305016"/>
                  <a:pt x="240858" y="305849"/>
                </a:cubicBezTo>
                <a:close/>
                <a:moveTo>
                  <a:pt x="135030" y="305849"/>
                </a:moveTo>
                <a:cubicBezTo>
                  <a:pt x="155029" y="305016"/>
                  <a:pt x="171695" y="320849"/>
                  <a:pt x="171695" y="340848"/>
                </a:cubicBezTo>
                <a:cubicBezTo>
                  <a:pt x="171695" y="360013"/>
                  <a:pt x="157529" y="375013"/>
                  <a:pt x="138363" y="375846"/>
                </a:cubicBezTo>
                <a:cubicBezTo>
                  <a:pt x="118364" y="376679"/>
                  <a:pt x="102531" y="361680"/>
                  <a:pt x="101698" y="341681"/>
                </a:cubicBezTo>
                <a:cubicBezTo>
                  <a:pt x="101698" y="323349"/>
                  <a:pt x="115864" y="306683"/>
                  <a:pt x="135030" y="305849"/>
                </a:cubicBezTo>
                <a:close/>
                <a:moveTo>
                  <a:pt x="338352" y="305016"/>
                </a:moveTo>
                <a:cubicBezTo>
                  <a:pt x="359185" y="305016"/>
                  <a:pt x="375851" y="320849"/>
                  <a:pt x="375851" y="340014"/>
                </a:cubicBezTo>
                <a:cubicBezTo>
                  <a:pt x="376684" y="359180"/>
                  <a:pt x="361685" y="374179"/>
                  <a:pt x="342519" y="375013"/>
                </a:cubicBezTo>
                <a:cubicBezTo>
                  <a:pt x="322520" y="375846"/>
                  <a:pt x="306687" y="360847"/>
                  <a:pt x="305854" y="340848"/>
                </a:cubicBezTo>
                <a:cubicBezTo>
                  <a:pt x="305854" y="321682"/>
                  <a:pt x="320020" y="305849"/>
                  <a:pt x="338352" y="305016"/>
                </a:cubicBezTo>
                <a:close/>
                <a:moveTo>
                  <a:pt x="36701" y="205855"/>
                </a:moveTo>
                <a:cubicBezTo>
                  <a:pt x="55867" y="205021"/>
                  <a:pt x="70033" y="220854"/>
                  <a:pt x="70033" y="240020"/>
                </a:cubicBezTo>
                <a:cubicBezTo>
                  <a:pt x="70033" y="259185"/>
                  <a:pt x="53367" y="275018"/>
                  <a:pt x="33368" y="274185"/>
                </a:cubicBezTo>
                <a:cubicBezTo>
                  <a:pt x="14202" y="273351"/>
                  <a:pt x="36" y="257519"/>
                  <a:pt x="36" y="239186"/>
                </a:cubicBezTo>
                <a:cubicBezTo>
                  <a:pt x="36" y="220021"/>
                  <a:pt x="16702" y="204188"/>
                  <a:pt x="36701" y="205855"/>
                </a:cubicBezTo>
                <a:close/>
                <a:moveTo>
                  <a:pt x="240858" y="204188"/>
                </a:moveTo>
                <a:cubicBezTo>
                  <a:pt x="260023" y="205021"/>
                  <a:pt x="274189" y="220854"/>
                  <a:pt x="274189" y="239186"/>
                </a:cubicBezTo>
                <a:cubicBezTo>
                  <a:pt x="274189" y="259185"/>
                  <a:pt x="257523" y="274185"/>
                  <a:pt x="238358" y="273351"/>
                </a:cubicBezTo>
                <a:cubicBezTo>
                  <a:pt x="219192" y="272518"/>
                  <a:pt x="205026" y="257519"/>
                  <a:pt x="205026" y="238353"/>
                </a:cubicBezTo>
                <a:cubicBezTo>
                  <a:pt x="205026" y="218354"/>
                  <a:pt x="220859" y="203355"/>
                  <a:pt x="240858" y="204188"/>
                </a:cubicBezTo>
                <a:close/>
                <a:moveTo>
                  <a:pt x="138363" y="204188"/>
                </a:moveTo>
                <a:cubicBezTo>
                  <a:pt x="158362" y="204188"/>
                  <a:pt x="173361" y="220021"/>
                  <a:pt x="172528" y="240019"/>
                </a:cubicBezTo>
                <a:cubicBezTo>
                  <a:pt x="170861" y="260018"/>
                  <a:pt x="155862" y="274185"/>
                  <a:pt x="136696" y="273351"/>
                </a:cubicBezTo>
                <a:cubicBezTo>
                  <a:pt x="117530" y="273351"/>
                  <a:pt x="102531" y="257519"/>
                  <a:pt x="102531" y="239186"/>
                </a:cubicBezTo>
                <a:cubicBezTo>
                  <a:pt x="102531" y="219187"/>
                  <a:pt x="118364" y="204188"/>
                  <a:pt x="138363" y="204188"/>
                </a:cubicBezTo>
                <a:close/>
                <a:moveTo>
                  <a:pt x="137529" y="101693"/>
                </a:moveTo>
                <a:cubicBezTo>
                  <a:pt x="155862" y="102526"/>
                  <a:pt x="171694" y="117526"/>
                  <a:pt x="171694" y="135858"/>
                </a:cubicBezTo>
                <a:cubicBezTo>
                  <a:pt x="172528" y="155024"/>
                  <a:pt x="158362" y="170023"/>
                  <a:pt x="139196" y="170856"/>
                </a:cubicBezTo>
                <a:cubicBezTo>
                  <a:pt x="118364" y="171690"/>
                  <a:pt x="103364" y="157524"/>
                  <a:pt x="102531" y="137525"/>
                </a:cubicBezTo>
                <a:cubicBezTo>
                  <a:pt x="102531" y="118359"/>
                  <a:pt x="118364" y="101693"/>
                  <a:pt x="137529" y="101693"/>
                </a:cubicBezTo>
                <a:close/>
                <a:moveTo>
                  <a:pt x="33368" y="101692"/>
                </a:moveTo>
                <a:cubicBezTo>
                  <a:pt x="52534" y="100859"/>
                  <a:pt x="69199" y="116692"/>
                  <a:pt x="70033" y="135858"/>
                </a:cubicBezTo>
                <a:cubicBezTo>
                  <a:pt x="70866" y="154190"/>
                  <a:pt x="55867" y="170023"/>
                  <a:pt x="36701" y="170856"/>
                </a:cubicBezTo>
                <a:cubicBezTo>
                  <a:pt x="16702" y="171689"/>
                  <a:pt x="869" y="157523"/>
                  <a:pt x="36" y="137524"/>
                </a:cubicBezTo>
                <a:cubicBezTo>
                  <a:pt x="-797" y="119192"/>
                  <a:pt x="14202" y="103359"/>
                  <a:pt x="33368" y="101692"/>
                </a:cubicBezTo>
                <a:close/>
                <a:moveTo>
                  <a:pt x="33368" y="31"/>
                </a:moveTo>
                <a:cubicBezTo>
                  <a:pt x="53367" y="-802"/>
                  <a:pt x="70033" y="15031"/>
                  <a:pt x="70033" y="34196"/>
                </a:cubicBezTo>
                <a:cubicBezTo>
                  <a:pt x="70033" y="52529"/>
                  <a:pt x="55033" y="68361"/>
                  <a:pt x="36701" y="69195"/>
                </a:cubicBezTo>
                <a:cubicBezTo>
                  <a:pt x="17535" y="70028"/>
                  <a:pt x="869" y="54195"/>
                  <a:pt x="36" y="35030"/>
                </a:cubicBezTo>
                <a:cubicBezTo>
                  <a:pt x="36" y="16697"/>
                  <a:pt x="15035" y="865"/>
                  <a:pt x="33368" y="31"/>
                </a:cubicBezTo>
                <a:close/>
              </a:path>
            </a:pathLst>
          </a:custGeom>
          <a:solidFill>
            <a:schemeClr val="accent1"/>
          </a:solidFill>
          <a:ln w="83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17738A7-0544-F828-42AE-E85736588634}"/>
              </a:ext>
            </a:extLst>
          </p:cNvPr>
          <p:cNvSpPr/>
          <p:nvPr/>
        </p:nvSpPr>
        <p:spPr>
          <a:xfrm>
            <a:off x="2589871" y="3898956"/>
            <a:ext cx="136878" cy="248239"/>
          </a:xfrm>
          <a:custGeom>
            <a:avLst/>
            <a:gdLst>
              <a:gd name="connsiteX0" fmla="*/ 34201 w 375884"/>
              <a:gd name="connsiteY0" fmla="*/ 612501 h 681695"/>
              <a:gd name="connsiteX1" fmla="*/ 70033 w 375884"/>
              <a:gd name="connsiteY1" fmla="*/ 647499 h 681695"/>
              <a:gd name="connsiteX2" fmla="*/ 34201 w 375884"/>
              <a:gd name="connsiteY2" fmla="*/ 681664 h 681695"/>
              <a:gd name="connsiteX3" fmla="*/ 36 w 375884"/>
              <a:gd name="connsiteY3" fmla="*/ 647499 h 681695"/>
              <a:gd name="connsiteX4" fmla="*/ 34201 w 375884"/>
              <a:gd name="connsiteY4" fmla="*/ 612501 h 681695"/>
              <a:gd name="connsiteX5" fmla="*/ 35034 w 375884"/>
              <a:gd name="connsiteY5" fmla="*/ 510840 h 681695"/>
              <a:gd name="connsiteX6" fmla="*/ 70033 w 375884"/>
              <a:gd name="connsiteY6" fmla="*/ 546671 h 681695"/>
              <a:gd name="connsiteX7" fmla="*/ 35034 w 375884"/>
              <a:gd name="connsiteY7" fmla="*/ 580837 h 681695"/>
              <a:gd name="connsiteX8" fmla="*/ 36 w 375884"/>
              <a:gd name="connsiteY8" fmla="*/ 545005 h 681695"/>
              <a:gd name="connsiteX9" fmla="*/ 35034 w 375884"/>
              <a:gd name="connsiteY9" fmla="*/ 510840 h 681695"/>
              <a:gd name="connsiteX10" fmla="*/ 136696 w 375884"/>
              <a:gd name="connsiteY10" fmla="*/ 510006 h 681695"/>
              <a:gd name="connsiteX11" fmla="*/ 171694 w 375884"/>
              <a:gd name="connsiteY11" fmla="*/ 543338 h 681695"/>
              <a:gd name="connsiteX12" fmla="*/ 138363 w 375884"/>
              <a:gd name="connsiteY12" fmla="*/ 580003 h 681695"/>
              <a:gd name="connsiteX13" fmla="*/ 102531 w 375884"/>
              <a:gd name="connsiteY13" fmla="*/ 546671 h 681695"/>
              <a:gd name="connsiteX14" fmla="*/ 136696 w 375884"/>
              <a:gd name="connsiteY14" fmla="*/ 510006 h 681695"/>
              <a:gd name="connsiteX15" fmla="*/ 236691 w 375884"/>
              <a:gd name="connsiteY15" fmla="*/ 408345 h 681695"/>
              <a:gd name="connsiteX16" fmla="*/ 274190 w 375884"/>
              <a:gd name="connsiteY16" fmla="*/ 442510 h 681695"/>
              <a:gd name="connsiteX17" fmla="*/ 240858 w 375884"/>
              <a:gd name="connsiteY17" fmla="*/ 478342 h 681695"/>
              <a:gd name="connsiteX18" fmla="*/ 204193 w 375884"/>
              <a:gd name="connsiteY18" fmla="*/ 444177 h 681695"/>
              <a:gd name="connsiteX19" fmla="*/ 236691 w 375884"/>
              <a:gd name="connsiteY19" fmla="*/ 408345 h 681695"/>
              <a:gd name="connsiteX20" fmla="*/ 33368 w 375884"/>
              <a:gd name="connsiteY20" fmla="*/ 408344 h 681695"/>
              <a:gd name="connsiteX21" fmla="*/ 70033 w 375884"/>
              <a:gd name="connsiteY21" fmla="*/ 442509 h 681695"/>
              <a:gd name="connsiteX22" fmla="*/ 36701 w 375884"/>
              <a:gd name="connsiteY22" fmla="*/ 477508 h 681695"/>
              <a:gd name="connsiteX23" fmla="*/ 36 w 375884"/>
              <a:gd name="connsiteY23" fmla="*/ 443343 h 681695"/>
              <a:gd name="connsiteX24" fmla="*/ 33368 w 375884"/>
              <a:gd name="connsiteY24" fmla="*/ 408344 h 681695"/>
              <a:gd name="connsiteX25" fmla="*/ 136696 w 375884"/>
              <a:gd name="connsiteY25" fmla="*/ 407511 h 681695"/>
              <a:gd name="connsiteX26" fmla="*/ 170861 w 375884"/>
              <a:gd name="connsiteY26" fmla="*/ 443342 h 681695"/>
              <a:gd name="connsiteX27" fmla="*/ 136696 w 375884"/>
              <a:gd name="connsiteY27" fmla="*/ 477508 h 681695"/>
              <a:gd name="connsiteX28" fmla="*/ 101698 w 375884"/>
              <a:gd name="connsiteY28" fmla="*/ 443342 h 681695"/>
              <a:gd name="connsiteX29" fmla="*/ 136696 w 375884"/>
              <a:gd name="connsiteY29" fmla="*/ 407511 h 681695"/>
              <a:gd name="connsiteX30" fmla="*/ 38367 w 375884"/>
              <a:gd name="connsiteY30" fmla="*/ 306683 h 681695"/>
              <a:gd name="connsiteX31" fmla="*/ 70033 w 375884"/>
              <a:gd name="connsiteY31" fmla="*/ 343347 h 681695"/>
              <a:gd name="connsiteX32" fmla="*/ 31701 w 375884"/>
              <a:gd name="connsiteY32" fmla="*/ 375846 h 681695"/>
              <a:gd name="connsiteX33" fmla="*/ 36 w 375884"/>
              <a:gd name="connsiteY33" fmla="*/ 339181 h 681695"/>
              <a:gd name="connsiteX34" fmla="*/ 38367 w 375884"/>
              <a:gd name="connsiteY34" fmla="*/ 306683 h 681695"/>
              <a:gd name="connsiteX35" fmla="*/ 240858 w 375884"/>
              <a:gd name="connsiteY35" fmla="*/ 305849 h 681695"/>
              <a:gd name="connsiteX36" fmla="*/ 273356 w 375884"/>
              <a:gd name="connsiteY36" fmla="*/ 341681 h 681695"/>
              <a:gd name="connsiteX37" fmla="*/ 236691 w 375884"/>
              <a:gd name="connsiteY37" fmla="*/ 375013 h 681695"/>
              <a:gd name="connsiteX38" fmla="*/ 204193 w 375884"/>
              <a:gd name="connsiteY38" fmla="*/ 340014 h 681695"/>
              <a:gd name="connsiteX39" fmla="*/ 240858 w 375884"/>
              <a:gd name="connsiteY39" fmla="*/ 305849 h 681695"/>
              <a:gd name="connsiteX40" fmla="*/ 135030 w 375884"/>
              <a:gd name="connsiteY40" fmla="*/ 305849 h 681695"/>
              <a:gd name="connsiteX41" fmla="*/ 171695 w 375884"/>
              <a:gd name="connsiteY41" fmla="*/ 340848 h 681695"/>
              <a:gd name="connsiteX42" fmla="*/ 138363 w 375884"/>
              <a:gd name="connsiteY42" fmla="*/ 375846 h 681695"/>
              <a:gd name="connsiteX43" fmla="*/ 101698 w 375884"/>
              <a:gd name="connsiteY43" fmla="*/ 341681 h 681695"/>
              <a:gd name="connsiteX44" fmla="*/ 135030 w 375884"/>
              <a:gd name="connsiteY44" fmla="*/ 305849 h 681695"/>
              <a:gd name="connsiteX45" fmla="*/ 338352 w 375884"/>
              <a:gd name="connsiteY45" fmla="*/ 305016 h 681695"/>
              <a:gd name="connsiteX46" fmla="*/ 375851 w 375884"/>
              <a:gd name="connsiteY46" fmla="*/ 340014 h 681695"/>
              <a:gd name="connsiteX47" fmla="*/ 342519 w 375884"/>
              <a:gd name="connsiteY47" fmla="*/ 375013 h 681695"/>
              <a:gd name="connsiteX48" fmla="*/ 305854 w 375884"/>
              <a:gd name="connsiteY48" fmla="*/ 340848 h 681695"/>
              <a:gd name="connsiteX49" fmla="*/ 338352 w 375884"/>
              <a:gd name="connsiteY49" fmla="*/ 305016 h 681695"/>
              <a:gd name="connsiteX50" fmla="*/ 36701 w 375884"/>
              <a:gd name="connsiteY50" fmla="*/ 205855 h 681695"/>
              <a:gd name="connsiteX51" fmla="*/ 70033 w 375884"/>
              <a:gd name="connsiteY51" fmla="*/ 240020 h 681695"/>
              <a:gd name="connsiteX52" fmla="*/ 33368 w 375884"/>
              <a:gd name="connsiteY52" fmla="*/ 274185 h 681695"/>
              <a:gd name="connsiteX53" fmla="*/ 36 w 375884"/>
              <a:gd name="connsiteY53" fmla="*/ 239186 h 681695"/>
              <a:gd name="connsiteX54" fmla="*/ 36701 w 375884"/>
              <a:gd name="connsiteY54" fmla="*/ 205855 h 681695"/>
              <a:gd name="connsiteX55" fmla="*/ 240858 w 375884"/>
              <a:gd name="connsiteY55" fmla="*/ 204188 h 681695"/>
              <a:gd name="connsiteX56" fmla="*/ 274189 w 375884"/>
              <a:gd name="connsiteY56" fmla="*/ 239186 h 681695"/>
              <a:gd name="connsiteX57" fmla="*/ 238358 w 375884"/>
              <a:gd name="connsiteY57" fmla="*/ 273351 h 681695"/>
              <a:gd name="connsiteX58" fmla="*/ 205026 w 375884"/>
              <a:gd name="connsiteY58" fmla="*/ 238353 h 681695"/>
              <a:gd name="connsiteX59" fmla="*/ 240858 w 375884"/>
              <a:gd name="connsiteY59" fmla="*/ 204188 h 681695"/>
              <a:gd name="connsiteX60" fmla="*/ 138363 w 375884"/>
              <a:gd name="connsiteY60" fmla="*/ 204188 h 681695"/>
              <a:gd name="connsiteX61" fmla="*/ 172528 w 375884"/>
              <a:gd name="connsiteY61" fmla="*/ 240019 h 681695"/>
              <a:gd name="connsiteX62" fmla="*/ 136696 w 375884"/>
              <a:gd name="connsiteY62" fmla="*/ 273351 h 681695"/>
              <a:gd name="connsiteX63" fmla="*/ 102531 w 375884"/>
              <a:gd name="connsiteY63" fmla="*/ 239186 h 681695"/>
              <a:gd name="connsiteX64" fmla="*/ 138363 w 375884"/>
              <a:gd name="connsiteY64" fmla="*/ 204188 h 681695"/>
              <a:gd name="connsiteX65" fmla="*/ 137529 w 375884"/>
              <a:gd name="connsiteY65" fmla="*/ 101693 h 681695"/>
              <a:gd name="connsiteX66" fmla="*/ 171694 w 375884"/>
              <a:gd name="connsiteY66" fmla="*/ 135858 h 681695"/>
              <a:gd name="connsiteX67" fmla="*/ 139196 w 375884"/>
              <a:gd name="connsiteY67" fmla="*/ 170856 h 681695"/>
              <a:gd name="connsiteX68" fmla="*/ 102531 w 375884"/>
              <a:gd name="connsiteY68" fmla="*/ 137525 h 681695"/>
              <a:gd name="connsiteX69" fmla="*/ 137529 w 375884"/>
              <a:gd name="connsiteY69" fmla="*/ 101693 h 681695"/>
              <a:gd name="connsiteX70" fmla="*/ 33368 w 375884"/>
              <a:gd name="connsiteY70" fmla="*/ 101692 h 681695"/>
              <a:gd name="connsiteX71" fmla="*/ 70033 w 375884"/>
              <a:gd name="connsiteY71" fmla="*/ 135858 h 681695"/>
              <a:gd name="connsiteX72" fmla="*/ 36701 w 375884"/>
              <a:gd name="connsiteY72" fmla="*/ 170856 h 681695"/>
              <a:gd name="connsiteX73" fmla="*/ 36 w 375884"/>
              <a:gd name="connsiteY73" fmla="*/ 137524 h 681695"/>
              <a:gd name="connsiteX74" fmla="*/ 33368 w 375884"/>
              <a:gd name="connsiteY74" fmla="*/ 101692 h 681695"/>
              <a:gd name="connsiteX75" fmla="*/ 33368 w 375884"/>
              <a:gd name="connsiteY75" fmla="*/ 31 h 681695"/>
              <a:gd name="connsiteX76" fmla="*/ 70033 w 375884"/>
              <a:gd name="connsiteY76" fmla="*/ 34196 h 681695"/>
              <a:gd name="connsiteX77" fmla="*/ 36701 w 375884"/>
              <a:gd name="connsiteY77" fmla="*/ 69195 h 681695"/>
              <a:gd name="connsiteX78" fmla="*/ 36 w 375884"/>
              <a:gd name="connsiteY78" fmla="*/ 35030 h 681695"/>
              <a:gd name="connsiteX79" fmla="*/ 33368 w 375884"/>
              <a:gd name="connsiteY79" fmla="*/ 31 h 68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375884" h="681695">
                <a:moveTo>
                  <a:pt x="34201" y="612501"/>
                </a:moveTo>
                <a:cubicBezTo>
                  <a:pt x="53367" y="612501"/>
                  <a:pt x="70033" y="628334"/>
                  <a:pt x="70033" y="647499"/>
                </a:cubicBezTo>
                <a:cubicBezTo>
                  <a:pt x="70033" y="666665"/>
                  <a:pt x="53367" y="682498"/>
                  <a:pt x="34201" y="681664"/>
                </a:cubicBezTo>
                <a:cubicBezTo>
                  <a:pt x="15035" y="680831"/>
                  <a:pt x="36" y="665832"/>
                  <a:pt x="36" y="647499"/>
                </a:cubicBezTo>
                <a:cubicBezTo>
                  <a:pt x="36" y="629167"/>
                  <a:pt x="15035" y="613334"/>
                  <a:pt x="34201" y="612501"/>
                </a:cubicBezTo>
                <a:close/>
                <a:moveTo>
                  <a:pt x="35034" y="510840"/>
                </a:moveTo>
                <a:cubicBezTo>
                  <a:pt x="54200" y="510840"/>
                  <a:pt x="70866" y="526673"/>
                  <a:pt x="70033" y="546671"/>
                </a:cubicBezTo>
                <a:cubicBezTo>
                  <a:pt x="69199" y="565004"/>
                  <a:pt x="53367" y="580837"/>
                  <a:pt x="35034" y="580837"/>
                </a:cubicBezTo>
                <a:cubicBezTo>
                  <a:pt x="15869" y="580837"/>
                  <a:pt x="-797" y="564171"/>
                  <a:pt x="36" y="545005"/>
                </a:cubicBezTo>
                <a:cubicBezTo>
                  <a:pt x="869" y="525839"/>
                  <a:pt x="15869" y="510840"/>
                  <a:pt x="35034" y="510840"/>
                </a:cubicBezTo>
                <a:close/>
                <a:moveTo>
                  <a:pt x="136696" y="510006"/>
                </a:moveTo>
                <a:cubicBezTo>
                  <a:pt x="155862" y="509173"/>
                  <a:pt x="170861" y="524172"/>
                  <a:pt x="171694" y="543338"/>
                </a:cubicBezTo>
                <a:cubicBezTo>
                  <a:pt x="172528" y="563337"/>
                  <a:pt x="157528" y="580003"/>
                  <a:pt x="138363" y="580003"/>
                </a:cubicBezTo>
                <a:cubicBezTo>
                  <a:pt x="120030" y="580836"/>
                  <a:pt x="103364" y="565837"/>
                  <a:pt x="102531" y="546671"/>
                </a:cubicBezTo>
                <a:cubicBezTo>
                  <a:pt x="101698" y="527505"/>
                  <a:pt x="116697" y="510839"/>
                  <a:pt x="136696" y="510006"/>
                </a:cubicBezTo>
                <a:close/>
                <a:moveTo>
                  <a:pt x="236691" y="408345"/>
                </a:moveTo>
                <a:cubicBezTo>
                  <a:pt x="256691" y="407512"/>
                  <a:pt x="273356" y="422511"/>
                  <a:pt x="274190" y="442510"/>
                </a:cubicBezTo>
                <a:cubicBezTo>
                  <a:pt x="275023" y="461676"/>
                  <a:pt x="260024" y="476675"/>
                  <a:pt x="240858" y="478342"/>
                </a:cubicBezTo>
                <a:cubicBezTo>
                  <a:pt x="220859" y="479175"/>
                  <a:pt x="205026" y="464176"/>
                  <a:pt x="204193" y="444177"/>
                </a:cubicBezTo>
                <a:cubicBezTo>
                  <a:pt x="203360" y="425011"/>
                  <a:pt x="218359" y="410012"/>
                  <a:pt x="236691" y="408345"/>
                </a:cubicBezTo>
                <a:close/>
                <a:moveTo>
                  <a:pt x="33368" y="408344"/>
                </a:moveTo>
                <a:cubicBezTo>
                  <a:pt x="52533" y="407511"/>
                  <a:pt x="70033" y="423344"/>
                  <a:pt x="70033" y="442509"/>
                </a:cubicBezTo>
                <a:cubicBezTo>
                  <a:pt x="70033" y="460842"/>
                  <a:pt x="55867" y="476674"/>
                  <a:pt x="36701" y="477508"/>
                </a:cubicBezTo>
                <a:cubicBezTo>
                  <a:pt x="16702" y="478341"/>
                  <a:pt x="869" y="463342"/>
                  <a:pt x="36" y="443343"/>
                </a:cubicBezTo>
                <a:cubicBezTo>
                  <a:pt x="36" y="425010"/>
                  <a:pt x="15035" y="409178"/>
                  <a:pt x="33368" y="408344"/>
                </a:cubicBezTo>
                <a:close/>
                <a:moveTo>
                  <a:pt x="136696" y="407511"/>
                </a:moveTo>
                <a:cubicBezTo>
                  <a:pt x="156695" y="407511"/>
                  <a:pt x="171695" y="423344"/>
                  <a:pt x="170861" y="443342"/>
                </a:cubicBezTo>
                <a:cubicBezTo>
                  <a:pt x="170861" y="463341"/>
                  <a:pt x="155862" y="478341"/>
                  <a:pt x="136696" y="477508"/>
                </a:cubicBezTo>
                <a:cubicBezTo>
                  <a:pt x="117531" y="477508"/>
                  <a:pt x="102531" y="462508"/>
                  <a:pt x="101698" y="443342"/>
                </a:cubicBezTo>
                <a:cubicBezTo>
                  <a:pt x="100865" y="424177"/>
                  <a:pt x="117531" y="407511"/>
                  <a:pt x="136696" y="407511"/>
                </a:cubicBezTo>
                <a:close/>
                <a:moveTo>
                  <a:pt x="38367" y="306683"/>
                </a:moveTo>
                <a:cubicBezTo>
                  <a:pt x="56700" y="308349"/>
                  <a:pt x="70866" y="325015"/>
                  <a:pt x="70033" y="343347"/>
                </a:cubicBezTo>
                <a:cubicBezTo>
                  <a:pt x="68366" y="362513"/>
                  <a:pt x="51700" y="377513"/>
                  <a:pt x="31701" y="375846"/>
                </a:cubicBezTo>
                <a:cubicBezTo>
                  <a:pt x="12535" y="374179"/>
                  <a:pt x="-797" y="357514"/>
                  <a:pt x="36" y="339181"/>
                </a:cubicBezTo>
                <a:cubicBezTo>
                  <a:pt x="1703" y="320015"/>
                  <a:pt x="18368" y="305016"/>
                  <a:pt x="38367" y="306683"/>
                </a:cubicBezTo>
                <a:close/>
                <a:moveTo>
                  <a:pt x="240858" y="305849"/>
                </a:moveTo>
                <a:cubicBezTo>
                  <a:pt x="259190" y="306682"/>
                  <a:pt x="274190" y="322515"/>
                  <a:pt x="273356" y="341681"/>
                </a:cubicBezTo>
                <a:cubicBezTo>
                  <a:pt x="272523" y="361680"/>
                  <a:pt x="256690" y="376679"/>
                  <a:pt x="236691" y="375013"/>
                </a:cubicBezTo>
                <a:cubicBezTo>
                  <a:pt x="218359" y="375013"/>
                  <a:pt x="204193" y="359180"/>
                  <a:pt x="204193" y="340014"/>
                </a:cubicBezTo>
                <a:cubicBezTo>
                  <a:pt x="205026" y="320015"/>
                  <a:pt x="221692" y="305016"/>
                  <a:pt x="240858" y="305849"/>
                </a:cubicBezTo>
                <a:close/>
                <a:moveTo>
                  <a:pt x="135030" y="305849"/>
                </a:moveTo>
                <a:cubicBezTo>
                  <a:pt x="155029" y="305016"/>
                  <a:pt x="171695" y="320849"/>
                  <a:pt x="171695" y="340848"/>
                </a:cubicBezTo>
                <a:cubicBezTo>
                  <a:pt x="171695" y="360013"/>
                  <a:pt x="157529" y="375013"/>
                  <a:pt x="138363" y="375846"/>
                </a:cubicBezTo>
                <a:cubicBezTo>
                  <a:pt x="118364" y="376679"/>
                  <a:pt x="102531" y="361680"/>
                  <a:pt x="101698" y="341681"/>
                </a:cubicBezTo>
                <a:cubicBezTo>
                  <a:pt x="101698" y="323349"/>
                  <a:pt x="115864" y="306683"/>
                  <a:pt x="135030" y="305849"/>
                </a:cubicBezTo>
                <a:close/>
                <a:moveTo>
                  <a:pt x="338352" y="305016"/>
                </a:moveTo>
                <a:cubicBezTo>
                  <a:pt x="359185" y="305016"/>
                  <a:pt x="375851" y="320849"/>
                  <a:pt x="375851" y="340014"/>
                </a:cubicBezTo>
                <a:cubicBezTo>
                  <a:pt x="376684" y="359180"/>
                  <a:pt x="361685" y="374179"/>
                  <a:pt x="342519" y="375013"/>
                </a:cubicBezTo>
                <a:cubicBezTo>
                  <a:pt x="322520" y="375846"/>
                  <a:pt x="306687" y="360847"/>
                  <a:pt x="305854" y="340848"/>
                </a:cubicBezTo>
                <a:cubicBezTo>
                  <a:pt x="305854" y="321682"/>
                  <a:pt x="320020" y="305849"/>
                  <a:pt x="338352" y="305016"/>
                </a:cubicBezTo>
                <a:close/>
                <a:moveTo>
                  <a:pt x="36701" y="205855"/>
                </a:moveTo>
                <a:cubicBezTo>
                  <a:pt x="55867" y="205021"/>
                  <a:pt x="70033" y="220854"/>
                  <a:pt x="70033" y="240020"/>
                </a:cubicBezTo>
                <a:cubicBezTo>
                  <a:pt x="70033" y="259185"/>
                  <a:pt x="53367" y="275018"/>
                  <a:pt x="33368" y="274185"/>
                </a:cubicBezTo>
                <a:cubicBezTo>
                  <a:pt x="14202" y="273351"/>
                  <a:pt x="36" y="257519"/>
                  <a:pt x="36" y="239186"/>
                </a:cubicBezTo>
                <a:cubicBezTo>
                  <a:pt x="36" y="220021"/>
                  <a:pt x="16702" y="204188"/>
                  <a:pt x="36701" y="205855"/>
                </a:cubicBezTo>
                <a:close/>
                <a:moveTo>
                  <a:pt x="240858" y="204188"/>
                </a:moveTo>
                <a:cubicBezTo>
                  <a:pt x="260023" y="205021"/>
                  <a:pt x="274189" y="220854"/>
                  <a:pt x="274189" y="239186"/>
                </a:cubicBezTo>
                <a:cubicBezTo>
                  <a:pt x="274189" y="259185"/>
                  <a:pt x="257523" y="274185"/>
                  <a:pt x="238358" y="273351"/>
                </a:cubicBezTo>
                <a:cubicBezTo>
                  <a:pt x="219192" y="272518"/>
                  <a:pt x="205026" y="257519"/>
                  <a:pt x="205026" y="238353"/>
                </a:cubicBezTo>
                <a:cubicBezTo>
                  <a:pt x="205026" y="218354"/>
                  <a:pt x="220859" y="203355"/>
                  <a:pt x="240858" y="204188"/>
                </a:cubicBezTo>
                <a:close/>
                <a:moveTo>
                  <a:pt x="138363" y="204188"/>
                </a:moveTo>
                <a:cubicBezTo>
                  <a:pt x="158362" y="204188"/>
                  <a:pt x="173361" y="220021"/>
                  <a:pt x="172528" y="240019"/>
                </a:cubicBezTo>
                <a:cubicBezTo>
                  <a:pt x="170861" y="260018"/>
                  <a:pt x="155862" y="274185"/>
                  <a:pt x="136696" y="273351"/>
                </a:cubicBezTo>
                <a:cubicBezTo>
                  <a:pt x="117530" y="273351"/>
                  <a:pt x="102531" y="257519"/>
                  <a:pt x="102531" y="239186"/>
                </a:cubicBezTo>
                <a:cubicBezTo>
                  <a:pt x="102531" y="219187"/>
                  <a:pt x="118364" y="204188"/>
                  <a:pt x="138363" y="204188"/>
                </a:cubicBezTo>
                <a:close/>
                <a:moveTo>
                  <a:pt x="137529" y="101693"/>
                </a:moveTo>
                <a:cubicBezTo>
                  <a:pt x="155862" y="102526"/>
                  <a:pt x="171694" y="117526"/>
                  <a:pt x="171694" y="135858"/>
                </a:cubicBezTo>
                <a:cubicBezTo>
                  <a:pt x="172528" y="155024"/>
                  <a:pt x="158362" y="170023"/>
                  <a:pt x="139196" y="170856"/>
                </a:cubicBezTo>
                <a:cubicBezTo>
                  <a:pt x="118364" y="171690"/>
                  <a:pt x="103364" y="157524"/>
                  <a:pt x="102531" y="137525"/>
                </a:cubicBezTo>
                <a:cubicBezTo>
                  <a:pt x="102531" y="118359"/>
                  <a:pt x="118364" y="101693"/>
                  <a:pt x="137529" y="101693"/>
                </a:cubicBezTo>
                <a:close/>
                <a:moveTo>
                  <a:pt x="33368" y="101692"/>
                </a:moveTo>
                <a:cubicBezTo>
                  <a:pt x="52534" y="100859"/>
                  <a:pt x="69199" y="116692"/>
                  <a:pt x="70033" y="135858"/>
                </a:cubicBezTo>
                <a:cubicBezTo>
                  <a:pt x="70866" y="154190"/>
                  <a:pt x="55867" y="170023"/>
                  <a:pt x="36701" y="170856"/>
                </a:cubicBezTo>
                <a:cubicBezTo>
                  <a:pt x="16702" y="171689"/>
                  <a:pt x="869" y="157523"/>
                  <a:pt x="36" y="137524"/>
                </a:cubicBezTo>
                <a:cubicBezTo>
                  <a:pt x="-797" y="119192"/>
                  <a:pt x="14202" y="103359"/>
                  <a:pt x="33368" y="101692"/>
                </a:cubicBezTo>
                <a:close/>
                <a:moveTo>
                  <a:pt x="33368" y="31"/>
                </a:moveTo>
                <a:cubicBezTo>
                  <a:pt x="53367" y="-802"/>
                  <a:pt x="70033" y="15031"/>
                  <a:pt x="70033" y="34196"/>
                </a:cubicBezTo>
                <a:cubicBezTo>
                  <a:pt x="70033" y="52529"/>
                  <a:pt x="55033" y="68361"/>
                  <a:pt x="36701" y="69195"/>
                </a:cubicBezTo>
                <a:cubicBezTo>
                  <a:pt x="17535" y="70028"/>
                  <a:pt x="869" y="54195"/>
                  <a:pt x="36" y="35030"/>
                </a:cubicBezTo>
                <a:cubicBezTo>
                  <a:pt x="36" y="16697"/>
                  <a:pt x="15035" y="865"/>
                  <a:pt x="33368" y="31"/>
                </a:cubicBezTo>
                <a:close/>
              </a:path>
            </a:pathLst>
          </a:custGeom>
          <a:solidFill>
            <a:schemeClr val="accent1"/>
          </a:solidFill>
          <a:ln w="83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59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5" grpId="0"/>
      <p:bldP spid="19" grpId="0"/>
      <p:bldP spid="23" grpId="0"/>
      <p:bldP spid="40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建筑的摆设布局&#10;&#10;描述已自动生成">
            <a:extLst>
              <a:ext uri="{FF2B5EF4-FFF2-40B4-BE49-F238E27FC236}">
                <a16:creationId xmlns:a16="http://schemas.microsoft.com/office/drawing/2014/main" id="{1680BF69-7684-B04E-9646-70E456B85D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3FB139F-F9AB-8ECB-42D2-32FE13FCCB32}"/>
              </a:ext>
            </a:extLst>
          </p:cNvPr>
          <p:cNvSpPr/>
          <p:nvPr/>
        </p:nvSpPr>
        <p:spPr>
          <a:xfrm>
            <a:off x="-4763" y="0"/>
            <a:ext cx="12344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5000"/>
                </a:schemeClr>
              </a:gs>
              <a:gs pos="100000">
                <a:schemeClr val="accent1">
                  <a:lumMod val="20000"/>
                  <a:lumOff val="80000"/>
                  <a:alpha val="80000"/>
                </a:schemeClr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9062E81-0EEA-D945-783E-E2632DB20C71}"/>
              </a:ext>
            </a:extLst>
          </p:cNvPr>
          <p:cNvSpPr/>
          <p:nvPr/>
        </p:nvSpPr>
        <p:spPr>
          <a:xfrm flipH="1" flipV="1">
            <a:off x="10323293" y="2489048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3C6110C-1D73-D6DB-B092-899B1671DC83}"/>
              </a:ext>
            </a:extLst>
          </p:cNvPr>
          <p:cNvSpPr/>
          <p:nvPr/>
        </p:nvSpPr>
        <p:spPr>
          <a:xfrm>
            <a:off x="10305002" y="-343800"/>
            <a:ext cx="696093" cy="1354217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E19AE4A5-AEDA-89A0-970D-07F2D03B8552}"/>
              </a:ext>
            </a:extLst>
          </p:cNvPr>
          <p:cNvSpPr/>
          <p:nvPr/>
        </p:nvSpPr>
        <p:spPr>
          <a:xfrm flipH="1" flipV="1">
            <a:off x="2911013" y="5452819"/>
            <a:ext cx="722289" cy="1405181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0748BAFF-B4DC-E93B-E492-0C52280645C4}"/>
              </a:ext>
            </a:extLst>
          </p:cNvPr>
          <p:cNvSpPr/>
          <p:nvPr/>
        </p:nvSpPr>
        <p:spPr>
          <a:xfrm flipH="1" flipV="1">
            <a:off x="819283" y="5992211"/>
            <a:ext cx="292870" cy="569766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524424F7-E387-6352-2C57-D49A06E34B3B}"/>
              </a:ext>
            </a:extLst>
          </p:cNvPr>
          <p:cNvSpPr/>
          <p:nvPr/>
        </p:nvSpPr>
        <p:spPr>
          <a:xfrm>
            <a:off x="237181" y="0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403673C-0780-B669-D031-72C54707C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204" y="910023"/>
            <a:ext cx="454589" cy="890995"/>
          </a:xfrm>
          <a:prstGeom prst="rect">
            <a:avLst/>
          </a:prstGeom>
        </p:spPr>
      </p:pic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5AA6B774-3EED-FC05-BEE6-40B509303BD4}"/>
              </a:ext>
            </a:extLst>
          </p:cNvPr>
          <p:cNvSpPr/>
          <p:nvPr/>
        </p:nvSpPr>
        <p:spPr>
          <a:xfrm>
            <a:off x="2143099" y="0"/>
            <a:ext cx="8445072" cy="6851166"/>
          </a:xfrm>
          <a:prstGeom prst="parallelogram">
            <a:avLst>
              <a:gd name="adj" fmla="val 15454"/>
            </a:avLst>
          </a:prstGeom>
          <a:gradFill>
            <a:gsLst>
              <a:gs pos="100000">
                <a:schemeClr val="accent1">
                  <a:alpha val="74000"/>
                </a:schemeClr>
              </a:gs>
              <a:gs pos="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312D65-ED1A-CBFE-A62F-298D7C3E5602}"/>
              </a:ext>
            </a:extLst>
          </p:cNvPr>
          <p:cNvSpPr txBox="1"/>
          <p:nvPr/>
        </p:nvSpPr>
        <p:spPr>
          <a:xfrm>
            <a:off x="4563822" y="-1047114"/>
            <a:ext cx="3603625" cy="924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9500" b="1" dirty="0">
                <a:gradFill>
                  <a:gsLst>
                    <a:gs pos="100000">
                      <a:schemeClr val="bg1">
                        <a:alpha val="1000"/>
                      </a:schemeClr>
                    </a:gs>
                    <a:gs pos="0">
                      <a:schemeClr val="bg1">
                        <a:alpha val="1200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C</a:t>
            </a:r>
            <a:endParaRPr lang="zh-CN" altLang="en-US" sz="59500" dirty="0">
              <a:gradFill>
                <a:gsLst>
                  <a:gs pos="100000">
                    <a:schemeClr val="bg1">
                      <a:alpha val="1000"/>
                    </a:schemeClr>
                  </a:gs>
                  <a:gs pos="0">
                    <a:schemeClr val="bg1">
                      <a:alpha val="12000"/>
                    </a:schemeClr>
                  </a:gs>
                </a:gsLst>
                <a:lin ang="54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1BDEC1A0-FE8A-D45E-7E09-CEEF4C32FCE9}"/>
              </a:ext>
            </a:extLst>
          </p:cNvPr>
          <p:cNvSpPr/>
          <p:nvPr/>
        </p:nvSpPr>
        <p:spPr>
          <a:xfrm flipH="1" flipV="1">
            <a:off x="1419068" y="5452819"/>
            <a:ext cx="208677" cy="405973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4976FC-D653-86CF-A683-C7D29AC8D3FA}"/>
              </a:ext>
            </a:extLst>
          </p:cNvPr>
          <p:cNvSpPr txBox="1"/>
          <p:nvPr/>
        </p:nvSpPr>
        <p:spPr>
          <a:xfrm>
            <a:off x="3222173" y="1660255"/>
            <a:ext cx="57476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Check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827B86C-D7EF-708B-0663-971500D4A5BD}"/>
              </a:ext>
            </a:extLst>
          </p:cNvPr>
          <p:cNvSpPr txBox="1"/>
          <p:nvPr/>
        </p:nvSpPr>
        <p:spPr>
          <a:xfrm>
            <a:off x="5057777" y="3695497"/>
            <a:ext cx="207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检查</a:t>
            </a:r>
          </a:p>
        </p:txBody>
      </p:sp>
    </p:spTree>
    <p:extLst>
      <p:ext uri="{BB962C8B-B14F-4D97-AF65-F5344CB8AC3E}">
        <p14:creationId xmlns:p14="http://schemas.microsoft.com/office/powerpoint/2010/main" val="28871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5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1" grpId="0" animBg="1"/>
      <p:bldP spid="13" grpId="0"/>
      <p:bldP spid="2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2476CE6-F3F7-5816-BB00-218BF56EEF46}"/>
              </a:ext>
            </a:extLst>
          </p:cNvPr>
          <p:cNvSpPr/>
          <p:nvPr/>
        </p:nvSpPr>
        <p:spPr>
          <a:xfrm>
            <a:off x="0" y="4533794"/>
            <a:ext cx="12192000" cy="2324205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ABDB2A-D805-82DB-7B85-8C83468EA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2" y="385265"/>
            <a:ext cx="69772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检查计划执行结果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C58174-0CC1-18A0-B3F4-29F4214FB8A0}"/>
              </a:ext>
            </a:extLst>
          </p:cNvPr>
          <p:cNvSpPr txBox="1"/>
          <p:nvPr/>
        </p:nvSpPr>
        <p:spPr>
          <a:xfrm>
            <a:off x="600131" y="1172420"/>
            <a:ext cx="33124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成果检查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9DF6005-1798-4C2A-F8A4-F70FE5432A23}"/>
              </a:ext>
            </a:extLst>
          </p:cNvPr>
          <p:cNvGrpSpPr/>
          <p:nvPr/>
        </p:nvGrpSpPr>
        <p:grpSpPr>
          <a:xfrm>
            <a:off x="695325" y="1750786"/>
            <a:ext cx="10786153" cy="4127499"/>
            <a:chOff x="695325" y="1750786"/>
            <a:chExt cx="10786153" cy="4127499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B8A13FF2-F19F-2CD6-E0C7-BC30E56ED099}"/>
                </a:ext>
              </a:extLst>
            </p:cNvPr>
            <p:cNvSpPr/>
            <p:nvPr/>
          </p:nvSpPr>
          <p:spPr>
            <a:xfrm>
              <a:off x="8718339" y="2788558"/>
              <a:ext cx="2763139" cy="2051956"/>
            </a:xfrm>
            <a:prstGeom prst="roundRect">
              <a:avLst>
                <a:gd name="adj" fmla="val 11343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9DA82E-9AAF-7E10-D6D1-C1228DCF0EE4}"/>
                </a:ext>
              </a:extLst>
            </p:cNvPr>
            <p:cNvSpPr/>
            <p:nvPr/>
          </p:nvSpPr>
          <p:spPr>
            <a:xfrm>
              <a:off x="8341752" y="3325510"/>
              <a:ext cx="671387" cy="303503"/>
            </a:xfrm>
            <a:custGeom>
              <a:avLst/>
              <a:gdLst>
                <a:gd name="connsiteX0" fmla="*/ 397710 w 661339"/>
                <a:gd name="connsiteY0" fmla="*/ 296244 h 298961"/>
                <a:gd name="connsiteX1" fmla="*/ 443913 w 661339"/>
                <a:gd name="connsiteY1" fmla="*/ 202932 h 298961"/>
                <a:gd name="connsiteX2" fmla="*/ 11777 w 661339"/>
                <a:gd name="connsiteY2" fmla="*/ 250041 h 298961"/>
                <a:gd name="connsiteX3" fmla="*/ 8153 w 661339"/>
                <a:gd name="connsiteY3" fmla="*/ 244605 h 298961"/>
                <a:gd name="connsiteX4" fmla="*/ 106901 w 661339"/>
                <a:gd name="connsiteY4" fmla="*/ 153105 h 298961"/>
                <a:gd name="connsiteX5" fmla="*/ 0 w 661339"/>
                <a:gd name="connsiteY5" fmla="*/ 56169 h 298961"/>
                <a:gd name="connsiteX6" fmla="*/ 2718 w 661339"/>
                <a:gd name="connsiteY6" fmla="*/ 50733 h 298961"/>
                <a:gd name="connsiteX7" fmla="*/ 443913 w 661339"/>
                <a:gd name="connsiteY7" fmla="*/ 98748 h 298961"/>
                <a:gd name="connsiteX8" fmla="*/ 398616 w 661339"/>
                <a:gd name="connsiteY8" fmla="*/ 4530 h 298961"/>
                <a:gd name="connsiteX9" fmla="*/ 402239 w 661339"/>
                <a:gd name="connsiteY9" fmla="*/ 0 h 298961"/>
                <a:gd name="connsiteX10" fmla="*/ 661340 w 661339"/>
                <a:gd name="connsiteY10" fmla="*/ 149481 h 298961"/>
                <a:gd name="connsiteX11" fmla="*/ 403145 w 661339"/>
                <a:gd name="connsiteY11" fmla="*/ 298962 h 298961"/>
                <a:gd name="connsiteX12" fmla="*/ 397710 w 661339"/>
                <a:gd name="connsiteY12" fmla="*/ 296244 h 29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1339" h="298961">
                  <a:moveTo>
                    <a:pt x="397710" y="296244"/>
                  </a:moveTo>
                  <a:cubicBezTo>
                    <a:pt x="412205" y="266348"/>
                    <a:pt x="426700" y="237357"/>
                    <a:pt x="443913" y="202932"/>
                  </a:cubicBezTo>
                  <a:cubicBezTo>
                    <a:pt x="296244" y="219239"/>
                    <a:pt x="154011" y="234640"/>
                    <a:pt x="11777" y="250041"/>
                  </a:cubicBezTo>
                  <a:cubicBezTo>
                    <a:pt x="10871" y="248229"/>
                    <a:pt x="9059" y="246417"/>
                    <a:pt x="8153" y="244605"/>
                  </a:cubicBezTo>
                  <a:cubicBezTo>
                    <a:pt x="39862" y="214709"/>
                    <a:pt x="71570" y="185719"/>
                    <a:pt x="106901" y="153105"/>
                  </a:cubicBezTo>
                  <a:cubicBezTo>
                    <a:pt x="70664" y="120491"/>
                    <a:pt x="35332" y="87877"/>
                    <a:pt x="0" y="56169"/>
                  </a:cubicBezTo>
                  <a:cubicBezTo>
                    <a:pt x="906" y="54357"/>
                    <a:pt x="1812" y="52545"/>
                    <a:pt x="2718" y="50733"/>
                  </a:cubicBezTo>
                  <a:cubicBezTo>
                    <a:pt x="147669" y="66134"/>
                    <a:pt x="293526" y="82441"/>
                    <a:pt x="443913" y="98748"/>
                  </a:cubicBezTo>
                  <a:cubicBezTo>
                    <a:pt x="427606" y="64322"/>
                    <a:pt x="413111" y="34426"/>
                    <a:pt x="398616" y="4530"/>
                  </a:cubicBezTo>
                  <a:cubicBezTo>
                    <a:pt x="399522" y="2718"/>
                    <a:pt x="401333" y="1812"/>
                    <a:pt x="402239" y="0"/>
                  </a:cubicBezTo>
                  <a:cubicBezTo>
                    <a:pt x="487398" y="48921"/>
                    <a:pt x="571651" y="97842"/>
                    <a:pt x="661340" y="149481"/>
                  </a:cubicBezTo>
                  <a:cubicBezTo>
                    <a:pt x="572557" y="201120"/>
                    <a:pt x="487398" y="250041"/>
                    <a:pt x="403145" y="298962"/>
                  </a:cubicBezTo>
                  <a:cubicBezTo>
                    <a:pt x="400427" y="298962"/>
                    <a:pt x="399522" y="298056"/>
                    <a:pt x="397710" y="296244"/>
                  </a:cubicBezTo>
                  <a:close/>
                </a:path>
              </a:pathLst>
            </a:custGeom>
            <a:solidFill>
              <a:schemeClr val="accent1"/>
            </a:solidFill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8FC9595-AC74-7C1A-D30C-869E3EA4C6A9}"/>
                </a:ext>
              </a:extLst>
            </p:cNvPr>
            <p:cNvSpPr/>
            <p:nvPr/>
          </p:nvSpPr>
          <p:spPr>
            <a:xfrm>
              <a:off x="8341752" y="4075844"/>
              <a:ext cx="671387" cy="303503"/>
            </a:xfrm>
            <a:custGeom>
              <a:avLst/>
              <a:gdLst>
                <a:gd name="connsiteX0" fmla="*/ 397710 w 661339"/>
                <a:gd name="connsiteY0" fmla="*/ 296244 h 298961"/>
                <a:gd name="connsiteX1" fmla="*/ 443913 w 661339"/>
                <a:gd name="connsiteY1" fmla="*/ 202932 h 298961"/>
                <a:gd name="connsiteX2" fmla="*/ 11777 w 661339"/>
                <a:gd name="connsiteY2" fmla="*/ 250041 h 298961"/>
                <a:gd name="connsiteX3" fmla="*/ 8153 w 661339"/>
                <a:gd name="connsiteY3" fmla="*/ 244605 h 298961"/>
                <a:gd name="connsiteX4" fmla="*/ 106901 w 661339"/>
                <a:gd name="connsiteY4" fmla="*/ 153105 h 298961"/>
                <a:gd name="connsiteX5" fmla="*/ 0 w 661339"/>
                <a:gd name="connsiteY5" fmla="*/ 56169 h 298961"/>
                <a:gd name="connsiteX6" fmla="*/ 2718 w 661339"/>
                <a:gd name="connsiteY6" fmla="*/ 50733 h 298961"/>
                <a:gd name="connsiteX7" fmla="*/ 443913 w 661339"/>
                <a:gd name="connsiteY7" fmla="*/ 98748 h 298961"/>
                <a:gd name="connsiteX8" fmla="*/ 398616 w 661339"/>
                <a:gd name="connsiteY8" fmla="*/ 4530 h 298961"/>
                <a:gd name="connsiteX9" fmla="*/ 402239 w 661339"/>
                <a:gd name="connsiteY9" fmla="*/ 0 h 298961"/>
                <a:gd name="connsiteX10" fmla="*/ 661340 w 661339"/>
                <a:gd name="connsiteY10" fmla="*/ 149481 h 298961"/>
                <a:gd name="connsiteX11" fmla="*/ 403145 w 661339"/>
                <a:gd name="connsiteY11" fmla="*/ 298962 h 298961"/>
                <a:gd name="connsiteX12" fmla="*/ 397710 w 661339"/>
                <a:gd name="connsiteY12" fmla="*/ 296244 h 29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1339" h="298961">
                  <a:moveTo>
                    <a:pt x="397710" y="296244"/>
                  </a:moveTo>
                  <a:cubicBezTo>
                    <a:pt x="412205" y="266348"/>
                    <a:pt x="426700" y="237357"/>
                    <a:pt x="443913" y="202932"/>
                  </a:cubicBezTo>
                  <a:cubicBezTo>
                    <a:pt x="296244" y="219239"/>
                    <a:pt x="154011" y="234640"/>
                    <a:pt x="11777" y="250041"/>
                  </a:cubicBezTo>
                  <a:cubicBezTo>
                    <a:pt x="10871" y="248229"/>
                    <a:pt x="9059" y="246417"/>
                    <a:pt x="8153" y="244605"/>
                  </a:cubicBezTo>
                  <a:cubicBezTo>
                    <a:pt x="39862" y="214709"/>
                    <a:pt x="71570" y="185719"/>
                    <a:pt x="106901" y="153105"/>
                  </a:cubicBezTo>
                  <a:cubicBezTo>
                    <a:pt x="70664" y="120491"/>
                    <a:pt x="35332" y="87877"/>
                    <a:pt x="0" y="56169"/>
                  </a:cubicBezTo>
                  <a:cubicBezTo>
                    <a:pt x="906" y="54357"/>
                    <a:pt x="1812" y="52545"/>
                    <a:pt x="2718" y="50733"/>
                  </a:cubicBezTo>
                  <a:cubicBezTo>
                    <a:pt x="147669" y="66134"/>
                    <a:pt x="293526" y="82441"/>
                    <a:pt x="443913" y="98748"/>
                  </a:cubicBezTo>
                  <a:cubicBezTo>
                    <a:pt x="427606" y="64322"/>
                    <a:pt x="413111" y="34426"/>
                    <a:pt x="398616" y="4530"/>
                  </a:cubicBezTo>
                  <a:cubicBezTo>
                    <a:pt x="399522" y="2718"/>
                    <a:pt x="401333" y="1812"/>
                    <a:pt x="402239" y="0"/>
                  </a:cubicBezTo>
                  <a:cubicBezTo>
                    <a:pt x="487398" y="48921"/>
                    <a:pt x="571651" y="97842"/>
                    <a:pt x="661340" y="149481"/>
                  </a:cubicBezTo>
                  <a:cubicBezTo>
                    <a:pt x="572557" y="201120"/>
                    <a:pt x="487398" y="250041"/>
                    <a:pt x="403145" y="298962"/>
                  </a:cubicBezTo>
                  <a:cubicBezTo>
                    <a:pt x="400427" y="298962"/>
                    <a:pt x="399522" y="298056"/>
                    <a:pt x="397710" y="296244"/>
                  </a:cubicBezTo>
                  <a:close/>
                </a:path>
              </a:pathLst>
            </a:custGeom>
            <a:solidFill>
              <a:schemeClr val="accent1"/>
            </a:solidFill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0B77EA6-ACA9-5E57-6C31-E66A3A0D227C}"/>
                </a:ext>
              </a:extLst>
            </p:cNvPr>
            <p:cNvSpPr/>
            <p:nvPr/>
          </p:nvSpPr>
          <p:spPr>
            <a:xfrm>
              <a:off x="695325" y="1750786"/>
              <a:ext cx="7781018" cy="4127499"/>
            </a:xfrm>
            <a:prstGeom prst="roundRect">
              <a:avLst>
                <a:gd name="adj" fmla="val 4623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F3787B0-C51A-995A-CC8A-7BF81EBD9452}"/>
                </a:ext>
              </a:extLst>
            </p:cNvPr>
            <p:cNvGrpSpPr/>
            <p:nvPr/>
          </p:nvGrpSpPr>
          <p:grpSpPr>
            <a:xfrm>
              <a:off x="928348" y="2178908"/>
              <a:ext cx="7314972" cy="3506672"/>
              <a:chOff x="2170113" y="2447926"/>
              <a:chExt cx="8151812" cy="3907839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DB81AF5E-895A-D83E-89A7-EC7001C93F86}"/>
                  </a:ext>
                </a:extLst>
              </p:cNvPr>
              <p:cNvGrpSpPr/>
              <p:nvPr/>
            </p:nvGrpSpPr>
            <p:grpSpPr>
              <a:xfrm>
                <a:off x="2170113" y="2447926"/>
                <a:ext cx="8151812" cy="3907839"/>
                <a:chOff x="2170113" y="2447926"/>
                <a:chExt cx="8151812" cy="3907839"/>
              </a:xfrm>
            </p:grpSpPr>
            <p:grpSp>
              <p:nvGrpSpPr>
                <p:cNvPr id="49" name="组合 48">
                  <a:extLst>
                    <a:ext uri="{FF2B5EF4-FFF2-40B4-BE49-F238E27FC236}">
                      <a16:creationId xmlns:a16="http://schemas.microsoft.com/office/drawing/2014/main" id="{58368F58-FEDC-7117-A37A-8CE4ACE54766}"/>
                    </a:ext>
                  </a:extLst>
                </p:cNvPr>
                <p:cNvGrpSpPr/>
                <p:nvPr/>
              </p:nvGrpSpPr>
              <p:grpSpPr>
                <a:xfrm>
                  <a:off x="2587625" y="2447926"/>
                  <a:ext cx="7315200" cy="3614738"/>
                  <a:chOff x="2587625" y="2447926"/>
                  <a:chExt cx="7315200" cy="3614738"/>
                </a:xfrm>
              </p:grpSpPr>
              <p:pic>
                <p:nvPicPr>
                  <p:cNvPr id="1030" name="Picture 6">
                    <a:extLst>
                      <a:ext uri="{FF2B5EF4-FFF2-40B4-BE49-F238E27FC236}">
                        <a16:creationId xmlns:a16="http://schemas.microsoft.com/office/drawing/2014/main" id="{1F0D7D05-4592-D151-F0EA-5A1E51D935D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87625" y="2447926"/>
                    <a:ext cx="792162" cy="361473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31" name="Picture 7">
                    <a:extLst>
                      <a:ext uri="{FF2B5EF4-FFF2-40B4-BE49-F238E27FC236}">
                        <a16:creationId xmlns:a16="http://schemas.microsoft.com/office/drawing/2014/main" id="{0D677CB9-0C1B-3D23-3253-1EF7F9E0ABE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219575" y="4256088"/>
                    <a:ext cx="790575" cy="18065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32" name="Picture 8">
                    <a:extLst>
                      <a:ext uri="{FF2B5EF4-FFF2-40B4-BE49-F238E27FC236}">
                        <a16:creationId xmlns:a16="http://schemas.microsoft.com/office/drawing/2014/main" id="{3DD613AA-7946-2CCD-9BEA-ADEAECEC690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849938" y="4513263"/>
                    <a:ext cx="790575" cy="15494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33" name="Picture 9">
                    <a:extLst>
                      <a:ext uri="{FF2B5EF4-FFF2-40B4-BE49-F238E27FC236}">
                        <a16:creationId xmlns:a16="http://schemas.microsoft.com/office/drawing/2014/main" id="{A846B311-3933-06AD-1A65-EAB1AC938B98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480300" y="5546726"/>
                    <a:ext cx="792162" cy="51593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34" name="Picture 10">
                    <a:extLst>
                      <a:ext uri="{FF2B5EF4-FFF2-40B4-BE49-F238E27FC236}">
                        <a16:creationId xmlns:a16="http://schemas.microsoft.com/office/drawing/2014/main" id="{06DFF712-602A-9D29-AEE6-BAF75F32DA0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112250" y="5676901"/>
                    <a:ext cx="790575" cy="3857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13" name="Line 14">
                  <a:extLst>
                    <a:ext uri="{FF2B5EF4-FFF2-40B4-BE49-F238E27FC236}">
                      <a16:creationId xmlns:a16="http://schemas.microsoft.com/office/drawing/2014/main" id="{1AC7BAF8-6486-5D63-CED3-B04FD219E7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70113" y="6064251"/>
                  <a:ext cx="8151812" cy="0"/>
                </a:xfrm>
                <a:prstGeom prst="line">
                  <a:avLst/>
                </a:prstGeom>
                <a:noFill/>
                <a:ln w="6350" cap="flat">
                  <a:solidFill>
                    <a:srgbClr val="898989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Rectangle 45">
                  <a:extLst>
                    <a:ext uri="{FF2B5EF4-FFF2-40B4-BE49-F238E27FC236}">
                      <a16:creationId xmlns:a16="http://schemas.microsoft.com/office/drawing/2014/main" id="{95C2493E-8964-83C4-1A4A-ED8BA3CA54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2257" y="6186487"/>
                  <a:ext cx="846386" cy="1692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zh-CN" altLang="zh-CN" sz="1100" b="1" dirty="0">
                      <a:solidFill>
                        <a:srgbClr val="1C78C0"/>
                      </a:solidFill>
                      <a:latin typeface="思源黑体 CN Heavy" panose="020B0A00000000000000" pitchFamily="34" charset="-122"/>
                      <a:ea typeface="思源黑体 CN Heavy" panose="020B0A00000000000000" pitchFamily="34" charset="-122"/>
                    </a:rPr>
                    <a:t>精神症状支配</a:t>
                  </a:r>
                </a:p>
              </p:txBody>
            </p:sp>
            <p:sp>
              <p:nvSpPr>
                <p:cNvPr id="45" name="Rectangle 46">
                  <a:extLst>
                    <a:ext uri="{FF2B5EF4-FFF2-40B4-BE49-F238E27FC236}">
                      <a16:creationId xmlns:a16="http://schemas.microsoft.com/office/drawing/2014/main" id="{21B67CF4-54FD-1053-B763-4957662FF9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53978" y="6186487"/>
                  <a:ext cx="1410643" cy="1692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zh-CN" altLang="zh-CN" sz="1100" b="1" dirty="0">
                      <a:solidFill>
                        <a:srgbClr val="1C78C0"/>
                      </a:solidFill>
                      <a:latin typeface="思源黑体 CN Heavy" panose="020B0A00000000000000" pitchFamily="34" charset="-122"/>
                      <a:ea typeface="思源黑体 CN Heavy" panose="020B0A00000000000000" pitchFamily="34" charset="-122"/>
                    </a:rPr>
                    <a:t>不肯住院治疗，欲出走</a:t>
                  </a:r>
                </a:p>
              </p:txBody>
            </p:sp>
            <p:sp>
              <p:nvSpPr>
                <p:cNvPr id="46" name="Rectangle 47">
                  <a:extLst>
                    <a:ext uri="{FF2B5EF4-FFF2-40B4-BE49-F238E27FC236}">
                      <a16:creationId xmlns:a16="http://schemas.microsoft.com/office/drawing/2014/main" id="{878C506C-1959-6C15-6F88-AF25418276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5237" y="6186487"/>
                  <a:ext cx="705321" cy="1692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zh-CN" altLang="zh-CN" sz="1100" b="1" dirty="0">
                      <a:solidFill>
                        <a:srgbClr val="1C78C0"/>
                      </a:solidFill>
                      <a:latin typeface="思源黑体 CN Heavy" panose="020B0A00000000000000" pitchFamily="34" charset="-122"/>
                      <a:ea typeface="思源黑体 CN Heavy" panose="020B0A00000000000000" pitchFamily="34" charset="-122"/>
                    </a:rPr>
                    <a:t>治疗不配合</a:t>
                  </a:r>
                </a:p>
              </p:txBody>
            </p:sp>
            <p:sp>
              <p:nvSpPr>
                <p:cNvPr id="47" name="Rectangle 48">
                  <a:extLst>
                    <a:ext uri="{FF2B5EF4-FFF2-40B4-BE49-F238E27FC236}">
                      <a16:creationId xmlns:a16="http://schemas.microsoft.com/office/drawing/2014/main" id="{ACDD5980-EE23-4A94-346E-268D8616D4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26075" y="6186487"/>
                  <a:ext cx="846386" cy="1692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zh-CN" altLang="zh-CN" sz="1100" b="1" dirty="0">
                      <a:solidFill>
                        <a:srgbClr val="1C78C0"/>
                      </a:solidFill>
                      <a:latin typeface="思源黑体 CN Heavy" panose="020B0A00000000000000" pitchFamily="34" charset="-122"/>
                      <a:ea typeface="思源黑体 CN Heavy" panose="020B0A00000000000000" pitchFamily="34" charset="-122"/>
                    </a:rPr>
                    <a:t>要求未被满足</a:t>
                  </a:r>
                </a:p>
              </p:txBody>
            </p:sp>
            <p:sp>
              <p:nvSpPr>
                <p:cNvPr id="48" name="Rectangle 49">
                  <a:extLst>
                    <a:ext uri="{FF2B5EF4-FFF2-40B4-BE49-F238E27FC236}">
                      <a16:creationId xmlns:a16="http://schemas.microsoft.com/office/drawing/2014/main" id="{3DF8A881-BC50-0F09-33A3-F6124F0592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82125" y="6186488"/>
                  <a:ext cx="282129" cy="1692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zh-CN" altLang="zh-CN" sz="1100" b="1" dirty="0">
                      <a:solidFill>
                        <a:srgbClr val="1C78C0"/>
                      </a:solidFill>
                      <a:latin typeface="思源黑体 CN Heavy" panose="020B0A00000000000000" pitchFamily="34" charset="-122"/>
                      <a:ea typeface="思源黑体 CN Heavy" panose="020B0A00000000000000" pitchFamily="34" charset="-122"/>
                    </a:rPr>
                    <a:t>其它</a:t>
                  </a:r>
                </a:p>
              </p:txBody>
            </p:sp>
          </p:grp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8A4ECF28-C106-5F72-747F-1A4C143B1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6902" y="2898457"/>
                <a:ext cx="6523174" cy="1955798"/>
              </a:xfrm>
              <a:custGeom>
                <a:avLst/>
                <a:gdLst>
                  <a:gd name="T0" fmla="*/ 0 w 5137"/>
                  <a:gd name="T1" fmla="*/ 2276 h 2276"/>
                  <a:gd name="T2" fmla="*/ 1028 w 5137"/>
                  <a:gd name="T3" fmla="*/ 1232 h 2276"/>
                  <a:gd name="T4" fmla="*/ 2055 w 5137"/>
                  <a:gd name="T5" fmla="*/ 709 h 2276"/>
                  <a:gd name="T6" fmla="*/ 3082 w 5137"/>
                  <a:gd name="T7" fmla="*/ 261 h 2276"/>
                  <a:gd name="T8" fmla="*/ 4110 w 5137"/>
                  <a:gd name="T9" fmla="*/ 111 h 2276"/>
                  <a:gd name="T10" fmla="*/ 5137 w 5137"/>
                  <a:gd name="T11" fmla="*/ 0 h 2276"/>
                  <a:gd name="connsiteX0" fmla="*/ 0 w 7999"/>
                  <a:gd name="connsiteY0" fmla="*/ 5413 h 5413"/>
                  <a:gd name="connsiteX1" fmla="*/ 1999 w 7999"/>
                  <a:gd name="connsiteY1" fmla="*/ 3115 h 5413"/>
                  <a:gd name="connsiteX2" fmla="*/ 3999 w 7999"/>
                  <a:gd name="connsiteY2" fmla="*/ 1147 h 5413"/>
                  <a:gd name="connsiteX3" fmla="*/ 6000 w 7999"/>
                  <a:gd name="connsiteY3" fmla="*/ 488 h 5413"/>
                  <a:gd name="connsiteX4" fmla="*/ 7999 w 7999"/>
                  <a:gd name="connsiteY4" fmla="*/ 0 h 5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9" h="5413">
                    <a:moveTo>
                      <a:pt x="0" y="5413"/>
                    </a:moveTo>
                    <a:lnTo>
                      <a:pt x="1999" y="3115"/>
                    </a:lnTo>
                    <a:lnTo>
                      <a:pt x="3999" y="1147"/>
                    </a:lnTo>
                    <a:lnTo>
                      <a:pt x="6000" y="488"/>
                    </a:lnTo>
                    <a:lnTo>
                      <a:pt x="7999" y="0"/>
                    </a:lnTo>
                  </a:path>
                </a:pathLst>
              </a:custGeom>
              <a:noFill/>
              <a:ln w="19050" cap="rnd">
                <a:solidFill>
                  <a:srgbClr val="FFD96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6" name="Rectangle 17">
                <a:extLst>
                  <a:ext uri="{FF2B5EF4-FFF2-40B4-BE49-F238E27FC236}">
                    <a16:creationId xmlns:a16="http://schemas.microsoft.com/office/drawing/2014/main" id="{5C254409-B01E-32A2-1DA9-AF39DA2A1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51" y="4814570"/>
                <a:ext cx="76200" cy="76200"/>
              </a:xfrm>
              <a:prstGeom prst="rect">
                <a:avLst/>
              </a:pr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8">
                <a:extLst>
                  <a:ext uri="{FF2B5EF4-FFF2-40B4-BE49-F238E27FC236}">
                    <a16:creationId xmlns:a16="http://schemas.microsoft.com/office/drawing/2014/main" id="{966C8BBF-2ADA-39C3-2329-2CB361421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9301" y="3985895"/>
                <a:ext cx="76200" cy="76200"/>
              </a:xfrm>
              <a:prstGeom prst="rect">
                <a:avLst/>
              </a:pr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9">
                <a:extLst>
                  <a:ext uri="{FF2B5EF4-FFF2-40B4-BE49-F238E27FC236}">
                    <a16:creationId xmlns:a16="http://schemas.microsoft.com/office/drawing/2014/main" id="{BE857776-C804-DE9E-F0ED-B2D5D41F9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9663" y="3273107"/>
                <a:ext cx="76200" cy="76200"/>
              </a:xfrm>
              <a:prstGeom prst="rect">
                <a:avLst/>
              </a:pr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20">
                <a:extLst>
                  <a:ext uri="{FF2B5EF4-FFF2-40B4-BE49-F238E27FC236}">
                    <a16:creationId xmlns:a16="http://schemas.microsoft.com/office/drawing/2014/main" id="{33B99BCC-E63C-0322-9671-01B61E4A45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0026" y="3038157"/>
                <a:ext cx="76200" cy="76200"/>
              </a:xfrm>
              <a:prstGeom prst="rect">
                <a:avLst/>
              </a:pr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21">
                <a:extLst>
                  <a:ext uri="{FF2B5EF4-FFF2-40B4-BE49-F238E27FC236}">
                    <a16:creationId xmlns:a16="http://schemas.microsoft.com/office/drawing/2014/main" id="{84C88463-0FD3-83F9-FE21-5F449D0DB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0388" y="2858770"/>
                <a:ext cx="76200" cy="76200"/>
              </a:xfrm>
              <a:prstGeom prst="rect">
                <a:avLst/>
              </a:prstGeom>
              <a:solidFill>
                <a:srgbClr val="FFD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23">
                <a:extLst>
                  <a:ext uri="{FF2B5EF4-FFF2-40B4-BE49-F238E27FC236}">
                    <a16:creationId xmlns:a16="http://schemas.microsoft.com/office/drawing/2014/main" id="{BC92421B-70EE-E883-19FA-AB300B321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6844" y="4548813"/>
                <a:ext cx="505548" cy="171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45.90%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23" name="Rectangle 24">
                <a:extLst>
                  <a:ext uri="{FF2B5EF4-FFF2-40B4-BE49-F238E27FC236}">
                    <a16:creationId xmlns:a16="http://schemas.microsoft.com/office/drawing/2014/main" id="{5EE286BD-26C3-7070-81F2-75B73D283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0985" y="3758238"/>
                <a:ext cx="505548" cy="171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68.85%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24" name="Rectangle 25">
                <a:extLst>
                  <a:ext uri="{FF2B5EF4-FFF2-40B4-BE49-F238E27FC236}">
                    <a16:creationId xmlns:a16="http://schemas.microsoft.com/office/drawing/2014/main" id="{AE8CF6F1-D00E-F12D-DA90-E67498540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05126" y="3069263"/>
                <a:ext cx="505548" cy="171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88.52%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25" name="Rectangle 26">
                <a:extLst>
                  <a:ext uri="{FF2B5EF4-FFF2-40B4-BE49-F238E27FC236}">
                    <a16:creationId xmlns:a16="http://schemas.microsoft.com/office/drawing/2014/main" id="{FB21672A-94AA-0CCD-D98F-AC36D6408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9267" y="2715251"/>
                <a:ext cx="505548" cy="171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95.08%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26" name="Rectangle 27">
                <a:extLst>
                  <a:ext uri="{FF2B5EF4-FFF2-40B4-BE49-F238E27FC236}">
                    <a16:creationId xmlns:a16="http://schemas.microsoft.com/office/drawing/2014/main" id="{00E9ED3F-6E93-E594-2FAE-DF64A7CB0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99825" y="2593013"/>
                <a:ext cx="380501" cy="171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0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100%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</p:grp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8BB93A5-D373-2B2D-523B-1BA7C0C8FC25}"/>
                </a:ext>
              </a:extLst>
            </p:cNvPr>
            <p:cNvSpPr/>
            <p:nvPr/>
          </p:nvSpPr>
          <p:spPr>
            <a:xfrm>
              <a:off x="8099756" y="3369913"/>
              <a:ext cx="214695" cy="21469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85A0C65-8265-0494-CB19-6E20E363AD7D}"/>
                </a:ext>
              </a:extLst>
            </p:cNvPr>
            <p:cNvSpPr/>
            <p:nvPr/>
          </p:nvSpPr>
          <p:spPr>
            <a:xfrm>
              <a:off x="8099756" y="4120247"/>
              <a:ext cx="214695" cy="21469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DBD013B-A814-A492-79D3-8AD27E3DF538}"/>
                </a:ext>
              </a:extLst>
            </p:cNvPr>
            <p:cNvSpPr txBox="1"/>
            <p:nvPr/>
          </p:nvSpPr>
          <p:spPr>
            <a:xfrm>
              <a:off x="9057137" y="3308131"/>
              <a:ext cx="23803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不满意人次显著降低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B74826D-1CFB-124F-0EBC-C180C18B6F0D}"/>
                </a:ext>
              </a:extLst>
            </p:cNvPr>
            <p:cNvSpPr txBox="1"/>
            <p:nvPr/>
          </p:nvSpPr>
          <p:spPr>
            <a:xfrm>
              <a:off x="9057137" y="4042928"/>
              <a:ext cx="23803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PDCA</a:t>
              </a:r>
              <a:r>
                <a:rPr lang="zh-CN" altLang="en-US" dirty="0"/>
                <a:t>成果显著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58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建筑的摆设布局&#10;&#10;描述已自动生成">
            <a:extLst>
              <a:ext uri="{FF2B5EF4-FFF2-40B4-BE49-F238E27FC236}">
                <a16:creationId xmlns:a16="http://schemas.microsoft.com/office/drawing/2014/main" id="{1F840762-C276-8721-4ABB-8F9655814B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3FB139F-F9AB-8ECB-42D2-32FE13FCCB32}"/>
              </a:ext>
            </a:extLst>
          </p:cNvPr>
          <p:cNvSpPr/>
          <p:nvPr/>
        </p:nvSpPr>
        <p:spPr>
          <a:xfrm>
            <a:off x="-4763" y="0"/>
            <a:ext cx="12344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5000"/>
                </a:schemeClr>
              </a:gs>
              <a:gs pos="100000">
                <a:schemeClr val="accent1">
                  <a:lumMod val="20000"/>
                  <a:lumOff val="80000"/>
                  <a:alpha val="80000"/>
                </a:schemeClr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9062E81-0EEA-D945-783E-E2632DB20C71}"/>
              </a:ext>
            </a:extLst>
          </p:cNvPr>
          <p:cNvSpPr/>
          <p:nvPr/>
        </p:nvSpPr>
        <p:spPr>
          <a:xfrm flipH="1" flipV="1">
            <a:off x="10323293" y="2489048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3C6110C-1D73-D6DB-B092-899B1671DC83}"/>
              </a:ext>
            </a:extLst>
          </p:cNvPr>
          <p:cNvSpPr/>
          <p:nvPr/>
        </p:nvSpPr>
        <p:spPr>
          <a:xfrm>
            <a:off x="10305002" y="-343800"/>
            <a:ext cx="696093" cy="1354217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E19AE4A5-AEDA-89A0-970D-07F2D03B8552}"/>
              </a:ext>
            </a:extLst>
          </p:cNvPr>
          <p:cNvSpPr/>
          <p:nvPr/>
        </p:nvSpPr>
        <p:spPr>
          <a:xfrm flipH="1" flipV="1">
            <a:off x="2911013" y="5452819"/>
            <a:ext cx="722289" cy="1405181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0748BAFF-B4DC-E93B-E492-0C52280645C4}"/>
              </a:ext>
            </a:extLst>
          </p:cNvPr>
          <p:cNvSpPr/>
          <p:nvPr/>
        </p:nvSpPr>
        <p:spPr>
          <a:xfrm flipH="1" flipV="1">
            <a:off x="819283" y="5992211"/>
            <a:ext cx="292870" cy="569766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524424F7-E387-6352-2C57-D49A06E34B3B}"/>
              </a:ext>
            </a:extLst>
          </p:cNvPr>
          <p:cNvSpPr/>
          <p:nvPr/>
        </p:nvSpPr>
        <p:spPr>
          <a:xfrm>
            <a:off x="237181" y="0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403673C-0780-B669-D031-72C54707C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204" y="910023"/>
            <a:ext cx="454589" cy="890995"/>
          </a:xfrm>
          <a:prstGeom prst="rect">
            <a:avLst/>
          </a:prstGeom>
        </p:spPr>
      </p:pic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5AA6B774-3EED-FC05-BEE6-40B509303BD4}"/>
              </a:ext>
            </a:extLst>
          </p:cNvPr>
          <p:cNvSpPr/>
          <p:nvPr/>
        </p:nvSpPr>
        <p:spPr>
          <a:xfrm>
            <a:off x="2143099" y="0"/>
            <a:ext cx="8445072" cy="6851166"/>
          </a:xfrm>
          <a:prstGeom prst="parallelogram">
            <a:avLst>
              <a:gd name="adj" fmla="val 15454"/>
            </a:avLst>
          </a:prstGeom>
          <a:gradFill>
            <a:gsLst>
              <a:gs pos="100000">
                <a:schemeClr val="accent1">
                  <a:alpha val="74000"/>
                </a:schemeClr>
              </a:gs>
              <a:gs pos="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312D65-ED1A-CBFE-A62F-298D7C3E5602}"/>
              </a:ext>
            </a:extLst>
          </p:cNvPr>
          <p:cNvSpPr txBox="1"/>
          <p:nvPr/>
        </p:nvSpPr>
        <p:spPr>
          <a:xfrm>
            <a:off x="4563822" y="-1047114"/>
            <a:ext cx="3603625" cy="924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9500" b="1" dirty="0">
                <a:gradFill>
                  <a:gsLst>
                    <a:gs pos="100000">
                      <a:schemeClr val="bg1">
                        <a:alpha val="1000"/>
                      </a:schemeClr>
                    </a:gs>
                    <a:gs pos="0">
                      <a:schemeClr val="bg1">
                        <a:alpha val="1200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</a:t>
            </a:r>
            <a:endParaRPr lang="zh-CN" altLang="en-US" sz="59500" dirty="0">
              <a:gradFill>
                <a:gsLst>
                  <a:gs pos="100000">
                    <a:schemeClr val="bg1">
                      <a:alpha val="1000"/>
                    </a:schemeClr>
                  </a:gs>
                  <a:gs pos="0">
                    <a:schemeClr val="bg1">
                      <a:alpha val="12000"/>
                    </a:schemeClr>
                  </a:gs>
                </a:gsLst>
                <a:lin ang="54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1BDEC1A0-FE8A-D45E-7E09-CEEF4C32FCE9}"/>
              </a:ext>
            </a:extLst>
          </p:cNvPr>
          <p:cNvSpPr/>
          <p:nvPr/>
        </p:nvSpPr>
        <p:spPr>
          <a:xfrm flipH="1" flipV="1">
            <a:off x="1419068" y="5452819"/>
            <a:ext cx="208677" cy="405973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4976FC-D653-86CF-A683-C7D29AC8D3FA}"/>
              </a:ext>
            </a:extLst>
          </p:cNvPr>
          <p:cNvSpPr txBox="1"/>
          <p:nvPr/>
        </p:nvSpPr>
        <p:spPr>
          <a:xfrm>
            <a:off x="3397252" y="1660255"/>
            <a:ext cx="53974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Action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827B86C-D7EF-708B-0663-971500D4A5BD}"/>
              </a:ext>
            </a:extLst>
          </p:cNvPr>
          <p:cNvSpPr txBox="1"/>
          <p:nvPr/>
        </p:nvSpPr>
        <p:spPr>
          <a:xfrm>
            <a:off x="5057777" y="3695497"/>
            <a:ext cx="207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行动</a:t>
            </a:r>
          </a:p>
        </p:txBody>
      </p:sp>
    </p:spTree>
    <p:extLst>
      <p:ext uri="{BB962C8B-B14F-4D97-AF65-F5344CB8AC3E}">
        <p14:creationId xmlns:p14="http://schemas.microsoft.com/office/powerpoint/2010/main" val="69100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5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1" grpId="0" animBg="1"/>
      <p:bldP spid="13" grpId="0"/>
      <p:bldP spid="2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>
            <a:extLst>
              <a:ext uri="{FF2B5EF4-FFF2-40B4-BE49-F238E27FC236}">
                <a16:creationId xmlns:a16="http://schemas.microsoft.com/office/drawing/2014/main" id="{18BB6786-2C33-5ACC-3AAD-1CA9F029D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2" y="385265"/>
            <a:ext cx="69772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制定相应流程标准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37F16AC6-0DD7-659D-A957-C0B3B5810376}"/>
              </a:ext>
            </a:extLst>
          </p:cNvPr>
          <p:cNvSpPr/>
          <p:nvPr/>
        </p:nvSpPr>
        <p:spPr>
          <a:xfrm>
            <a:off x="1428977" y="3224350"/>
            <a:ext cx="8220075" cy="12827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1F6CCD68-228B-28AE-808A-5890CC2C32F6}"/>
              </a:ext>
            </a:extLst>
          </p:cNvPr>
          <p:cNvSpPr/>
          <p:nvPr/>
        </p:nvSpPr>
        <p:spPr>
          <a:xfrm>
            <a:off x="1428977" y="5280091"/>
            <a:ext cx="8220075" cy="12827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空心弧 62">
            <a:extLst>
              <a:ext uri="{FF2B5EF4-FFF2-40B4-BE49-F238E27FC236}">
                <a16:creationId xmlns:a16="http://schemas.microsoft.com/office/drawing/2014/main" id="{B5461EE2-FB2C-76EF-730B-708D56918BCB}"/>
              </a:ext>
            </a:extLst>
          </p:cNvPr>
          <p:cNvSpPr/>
          <p:nvPr/>
        </p:nvSpPr>
        <p:spPr>
          <a:xfrm rot="5400000">
            <a:off x="8532554" y="3210778"/>
            <a:ext cx="2184012" cy="2211159"/>
          </a:xfrm>
          <a:prstGeom prst="blockArc">
            <a:avLst>
              <a:gd name="adj1" fmla="val 10800000"/>
              <a:gd name="adj2" fmla="val 14340"/>
              <a:gd name="adj3" fmla="val 5913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D639C52-AAC4-843C-3A4D-9F4E805B6273}"/>
              </a:ext>
            </a:extLst>
          </p:cNvPr>
          <p:cNvGrpSpPr/>
          <p:nvPr/>
        </p:nvGrpSpPr>
        <p:grpSpPr>
          <a:xfrm>
            <a:off x="1977482" y="3089080"/>
            <a:ext cx="2043818" cy="1084503"/>
            <a:chOff x="1977482" y="3089080"/>
            <a:chExt cx="2043818" cy="1084503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BD76BE65-AF98-FDE8-0B9F-3F7E4C7158AD}"/>
                </a:ext>
              </a:extLst>
            </p:cNvPr>
            <p:cNvCxnSpPr>
              <a:cxnSpLocks/>
            </p:cNvCxnSpPr>
            <p:nvPr/>
          </p:nvCxnSpPr>
          <p:spPr>
            <a:xfrm>
              <a:off x="2198284" y="3352620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8713C10-275D-0343-F818-B034532815C1}"/>
                </a:ext>
              </a:extLst>
            </p:cNvPr>
            <p:cNvSpPr/>
            <p:nvPr/>
          </p:nvSpPr>
          <p:spPr>
            <a:xfrm>
              <a:off x="2010487" y="3089080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02C2A5E-83C4-006F-C215-4613E05F43CE}"/>
                </a:ext>
              </a:extLst>
            </p:cNvPr>
            <p:cNvSpPr txBox="1"/>
            <p:nvPr/>
          </p:nvSpPr>
          <p:spPr>
            <a:xfrm>
              <a:off x="2192540" y="3498343"/>
              <a:ext cx="1828760" cy="663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门诊满意度问卷结果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C46208-FB67-6D93-4F71-459BDD6FF2A5}"/>
                </a:ext>
              </a:extLst>
            </p:cNvPr>
            <p:cNvSpPr txBox="1"/>
            <p:nvPr/>
          </p:nvSpPr>
          <p:spPr>
            <a:xfrm>
              <a:off x="1977482" y="3117304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01</a:t>
              </a:r>
              <a:endParaRPr lang="zh-CN" altLang="en-US" sz="1600" dirty="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170F7E5-EFE2-71CD-B121-1EA0EECBC152}"/>
              </a:ext>
            </a:extLst>
          </p:cNvPr>
          <p:cNvGrpSpPr/>
          <p:nvPr/>
        </p:nvGrpSpPr>
        <p:grpSpPr>
          <a:xfrm>
            <a:off x="3944777" y="3089080"/>
            <a:ext cx="2043998" cy="1084503"/>
            <a:chOff x="3944777" y="3089080"/>
            <a:chExt cx="2043998" cy="1084503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00EBE11-0CB1-5061-9BFB-EA9FFFFE5CEB}"/>
                </a:ext>
              </a:extLst>
            </p:cNvPr>
            <p:cNvCxnSpPr>
              <a:cxnSpLocks/>
            </p:cNvCxnSpPr>
            <p:nvPr/>
          </p:nvCxnSpPr>
          <p:spPr>
            <a:xfrm>
              <a:off x="4166232" y="3352620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2690462-7995-3472-5A3F-96AA74770EED}"/>
                </a:ext>
              </a:extLst>
            </p:cNvPr>
            <p:cNvSpPr/>
            <p:nvPr/>
          </p:nvSpPr>
          <p:spPr>
            <a:xfrm>
              <a:off x="3977782" y="3089080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CEC12E5-24F3-F946-9F0C-80B68039326A}"/>
                </a:ext>
              </a:extLst>
            </p:cNvPr>
            <p:cNvSpPr txBox="1"/>
            <p:nvPr/>
          </p:nvSpPr>
          <p:spPr>
            <a:xfrm>
              <a:off x="4160015" y="3498343"/>
              <a:ext cx="1828760" cy="663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根据问题分析原因（头脑风暴法）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832045A-336C-3909-1764-E9B82407B8E6}"/>
                </a:ext>
              </a:extLst>
            </p:cNvPr>
            <p:cNvSpPr txBox="1"/>
            <p:nvPr/>
          </p:nvSpPr>
          <p:spPr>
            <a:xfrm>
              <a:off x="3944777" y="3117304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02</a:t>
              </a:r>
              <a:endParaRPr lang="zh-CN" altLang="en-US" sz="1600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7D4B228-7CEF-560C-930D-82BBB0406876}"/>
              </a:ext>
            </a:extLst>
          </p:cNvPr>
          <p:cNvGrpSpPr/>
          <p:nvPr/>
        </p:nvGrpSpPr>
        <p:grpSpPr>
          <a:xfrm>
            <a:off x="5912072" y="3089080"/>
            <a:ext cx="2044178" cy="1084503"/>
            <a:chOff x="5912072" y="3089080"/>
            <a:chExt cx="2044178" cy="1084503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8098E625-2E62-11AF-D530-23B750606E2D}"/>
                </a:ext>
              </a:extLst>
            </p:cNvPr>
            <p:cNvCxnSpPr>
              <a:cxnSpLocks/>
            </p:cNvCxnSpPr>
            <p:nvPr/>
          </p:nvCxnSpPr>
          <p:spPr>
            <a:xfrm>
              <a:off x="6134180" y="3352620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D27F9D7E-4C28-91C6-2313-D2B2A5521519}"/>
                </a:ext>
              </a:extLst>
            </p:cNvPr>
            <p:cNvSpPr/>
            <p:nvPr/>
          </p:nvSpPr>
          <p:spPr>
            <a:xfrm>
              <a:off x="5945077" y="3089080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F819E7D-8A6D-DC80-95B9-DFF4266B3AA4}"/>
                </a:ext>
              </a:extLst>
            </p:cNvPr>
            <p:cNvSpPr txBox="1"/>
            <p:nvPr/>
          </p:nvSpPr>
          <p:spPr>
            <a:xfrm>
              <a:off x="6127490" y="3498343"/>
              <a:ext cx="1828760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找出主要原因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D066F65-CB7E-A90F-B0D2-D7CF35FFC986}"/>
                </a:ext>
              </a:extLst>
            </p:cNvPr>
            <p:cNvSpPr txBox="1"/>
            <p:nvPr/>
          </p:nvSpPr>
          <p:spPr>
            <a:xfrm>
              <a:off x="5912072" y="3117304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03</a:t>
              </a:r>
              <a:endParaRPr lang="zh-CN" altLang="en-US" sz="1600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00CB145-2693-B0CE-AF60-357FD7EB1B26}"/>
              </a:ext>
            </a:extLst>
          </p:cNvPr>
          <p:cNvGrpSpPr/>
          <p:nvPr/>
        </p:nvGrpSpPr>
        <p:grpSpPr>
          <a:xfrm>
            <a:off x="7879367" y="3089080"/>
            <a:ext cx="2044358" cy="1084503"/>
            <a:chOff x="7879367" y="3089080"/>
            <a:chExt cx="2044358" cy="1084503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26FB7A07-DF37-885B-7608-2005A419F3BC}"/>
                </a:ext>
              </a:extLst>
            </p:cNvPr>
            <p:cNvCxnSpPr>
              <a:cxnSpLocks/>
            </p:cNvCxnSpPr>
            <p:nvPr/>
          </p:nvCxnSpPr>
          <p:spPr>
            <a:xfrm>
              <a:off x="8102128" y="3352620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E40AADF4-8360-9F14-25E1-FF1451D48609}"/>
                </a:ext>
              </a:extLst>
            </p:cNvPr>
            <p:cNvSpPr/>
            <p:nvPr/>
          </p:nvSpPr>
          <p:spPr>
            <a:xfrm>
              <a:off x="7912372" y="3089080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DFF6072-167C-DC91-0EA5-4557AFE77415}"/>
                </a:ext>
              </a:extLst>
            </p:cNvPr>
            <p:cNvSpPr txBox="1"/>
            <p:nvPr/>
          </p:nvSpPr>
          <p:spPr>
            <a:xfrm>
              <a:off x="8094965" y="3498343"/>
              <a:ext cx="1828760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提出解决问题方法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1EFB8EC-1B70-FC50-F165-17842FD3CBD8}"/>
                </a:ext>
              </a:extLst>
            </p:cNvPr>
            <p:cNvSpPr txBox="1"/>
            <p:nvPr/>
          </p:nvSpPr>
          <p:spPr>
            <a:xfrm>
              <a:off x="7879367" y="3117304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04</a:t>
              </a:r>
              <a:endParaRPr lang="zh-CN" altLang="en-US" sz="1600" dirty="0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AC8D57C3-4B5E-1FD6-D169-CCFAF3064B6E}"/>
              </a:ext>
            </a:extLst>
          </p:cNvPr>
          <p:cNvGrpSpPr/>
          <p:nvPr/>
        </p:nvGrpSpPr>
        <p:grpSpPr>
          <a:xfrm>
            <a:off x="1977482" y="5133952"/>
            <a:ext cx="2043818" cy="1147823"/>
            <a:chOff x="1977482" y="5133952"/>
            <a:chExt cx="2043818" cy="1147823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E57CBA9B-D85B-3105-FDFD-693E05EDDF4E}"/>
                </a:ext>
              </a:extLst>
            </p:cNvPr>
            <p:cNvCxnSpPr>
              <a:cxnSpLocks/>
            </p:cNvCxnSpPr>
            <p:nvPr/>
          </p:nvCxnSpPr>
          <p:spPr>
            <a:xfrm>
              <a:off x="2198284" y="5408361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DB7BE4E6-80E4-2B66-CF7B-B124B00F2FBB}"/>
                </a:ext>
              </a:extLst>
            </p:cNvPr>
            <p:cNvSpPr/>
            <p:nvPr/>
          </p:nvSpPr>
          <p:spPr>
            <a:xfrm>
              <a:off x="2010487" y="5133952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2C474A39-6DDC-05FA-D944-05C93D7C9DCA}"/>
                </a:ext>
              </a:extLst>
            </p:cNvPr>
            <p:cNvSpPr txBox="1"/>
            <p:nvPr/>
          </p:nvSpPr>
          <p:spPr>
            <a:xfrm>
              <a:off x="2192540" y="5618645"/>
              <a:ext cx="1828760" cy="663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遗留的问题进入下一个</a:t>
              </a:r>
              <a:r>
                <a:rPr lang="en-US" altLang="zh-CN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PDCA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DEEF1D0B-41C2-E6CE-DD49-076A9AB4E904}"/>
                </a:ext>
              </a:extLst>
            </p:cNvPr>
            <p:cNvSpPr txBox="1"/>
            <p:nvPr/>
          </p:nvSpPr>
          <p:spPr>
            <a:xfrm>
              <a:off x="1977482" y="5158773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08</a:t>
              </a:r>
              <a:endParaRPr lang="zh-CN" altLang="en-US" sz="1600" dirty="0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4049A77C-845C-BAF5-F3BC-E51A87AEF914}"/>
              </a:ext>
            </a:extLst>
          </p:cNvPr>
          <p:cNvGrpSpPr/>
          <p:nvPr/>
        </p:nvGrpSpPr>
        <p:grpSpPr>
          <a:xfrm>
            <a:off x="3944777" y="5133952"/>
            <a:ext cx="2043998" cy="1147823"/>
            <a:chOff x="3944777" y="5133952"/>
            <a:chExt cx="2043998" cy="1147823"/>
          </a:xfrm>
        </p:grpSpPr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C4F21E78-A689-9BE4-66CA-C7DE21CE423B}"/>
                </a:ext>
              </a:extLst>
            </p:cNvPr>
            <p:cNvCxnSpPr>
              <a:cxnSpLocks/>
            </p:cNvCxnSpPr>
            <p:nvPr/>
          </p:nvCxnSpPr>
          <p:spPr>
            <a:xfrm>
              <a:off x="4166232" y="5408361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B96F8A5-6779-FB55-B4C1-E3BC95E74436}"/>
                </a:ext>
              </a:extLst>
            </p:cNvPr>
            <p:cNvSpPr/>
            <p:nvPr/>
          </p:nvSpPr>
          <p:spPr>
            <a:xfrm>
              <a:off x="3977782" y="5133952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F938587F-E3BE-46B4-CC04-B735041C29A9}"/>
                </a:ext>
              </a:extLst>
            </p:cNvPr>
            <p:cNvSpPr txBox="1"/>
            <p:nvPr/>
          </p:nvSpPr>
          <p:spPr>
            <a:xfrm>
              <a:off x="4160015" y="5618645"/>
              <a:ext cx="1828760" cy="663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把成功的经验总结出来，标准化。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999ABFD1-EF0E-F375-19E3-16F7262223C3}"/>
                </a:ext>
              </a:extLst>
            </p:cNvPr>
            <p:cNvSpPr txBox="1"/>
            <p:nvPr/>
          </p:nvSpPr>
          <p:spPr>
            <a:xfrm>
              <a:off x="3944777" y="5158773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07</a:t>
              </a:r>
              <a:endParaRPr lang="zh-CN" altLang="en-US" sz="1600" dirty="0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0F3727CC-D9E6-1E7F-4135-7D99846193D5}"/>
              </a:ext>
            </a:extLst>
          </p:cNvPr>
          <p:cNvGrpSpPr/>
          <p:nvPr/>
        </p:nvGrpSpPr>
        <p:grpSpPr>
          <a:xfrm>
            <a:off x="5912072" y="5133952"/>
            <a:ext cx="2044178" cy="1095372"/>
            <a:chOff x="5912072" y="5133952"/>
            <a:chExt cx="2044178" cy="1095372"/>
          </a:xfrm>
        </p:grpSpPr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2552B576-E4CC-2AA1-9B52-AEE271DB9460}"/>
                </a:ext>
              </a:extLst>
            </p:cNvPr>
            <p:cNvCxnSpPr>
              <a:cxnSpLocks/>
            </p:cNvCxnSpPr>
            <p:nvPr/>
          </p:nvCxnSpPr>
          <p:spPr>
            <a:xfrm>
              <a:off x="6134180" y="5408361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8F748897-57BA-5FD1-53FC-BA1E3C600017}"/>
                </a:ext>
              </a:extLst>
            </p:cNvPr>
            <p:cNvSpPr/>
            <p:nvPr/>
          </p:nvSpPr>
          <p:spPr>
            <a:xfrm>
              <a:off x="5945077" y="5133952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F6E7C86-1D2C-0AF5-B753-1BDBCC5B491B}"/>
                </a:ext>
              </a:extLst>
            </p:cNvPr>
            <p:cNvSpPr txBox="1"/>
            <p:nvPr/>
          </p:nvSpPr>
          <p:spPr>
            <a:xfrm>
              <a:off x="6127490" y="5618645"/>
              <a:ext cx="1828760" cy="367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评价整改后的效果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91F97380-EBCD-4F0E-EC27-193881439823}"/>
                </a:ext>
              </a:extLst>
            </p:cNvPr>
            <p:cNvSpPr txBox="1"/>
            <p:nvPr/>
          </p:nvSpPr>
          <p:spPr>
            <a:xfrm>
              <a:off x="5912072" y="5158773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06</a:t>
              </a:r>
              <a:endParaRPr lang="zh-CN" altLang="en-US" sz="1600" dirty="0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98CAC51-3622-7D28-F19D-56F114C2F353}"/>
              </a:ext>
            </a:extLst>
          </p:cNvPr>
          <p:cNvGrpSpPr/>
          <p:nvPr/>
        </p:nvGrpSpPr>
        <p:grpSpPr>
          <a:xfrm>
            <a:off x="7879367" y="5133953"/>
            <a:ext cx="2570920" cy="1443289"/>
            <a:chOff x="7879367" y="5133952"/>
            <a:chExt cx="2570920" cy="1443289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1602E347-51B3-28CB-3BFA-FBDCD86D32BC}"/>
                </a:ext>
              </a:extLst>
            </p:cNvPr>
            <p:cNvCxnSpPr>
              <a:cxnSpLocks/>
            </p:cNvCxnSpPr>
            <p:nvPr/>
          </p:nvCxnSpPr>
          <p:spPr>
            <a:xfrm>
              <a:off x="8102128" y="5408361"/>
              <a:ext cx="0" cy="82096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22213F5-157A-DD7D-C2AA-C44396946CFA}"/>
                </a:ext>
              </a:extLst>
            </p:cNvPr>
            <p:cNvSpPr/>
            <p:nvPr/>
          </p:nvSpPr>
          <p:spPr>
            <a:xfrm>
              <a:off x="7912372" y="5133952"/>
              <a:ext cx="388196" cy="38819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99ACEA5-1235-3E17-DBC9-CE6F6E1B3979}"/>
                </a:ext>
              </a:extLst>
            </p:cNvPr>
            <p:cNvSpPr txBox="1"/>
            <p:nvPr/>
          </p:nvSpPr>
          <p:spPr>
            <a:xfrm>
              <a:off x="7879367" y="5158773"/>
              <a:ext cx="44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05</a:t>
              </a:r>
              <a:endParaRPr lang="zh-CN" altLang="en-US" sz="1600" dirty="0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A47D7679-D3AA-E7B0-6F64-9914713D0175}"/>
                </a:ext>
              </a:extLst>
            </p:cNvPr>
            <p:cNvSpPr txBox="1"/>
            <p:nvPr/>
          </p:nvSpPr>
          <p:spPr>
            <a:xfrm>
              <a:off x="8094965" y="5618645"/>
              <a:ext cx="2355322" cy="95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制定目标及计划，设计问卷及后台数据分析，对问题落实整改</a:t>
              </a:r>
            </a:p>
          </p:txBody>
        </p:sp>
      </p:grpSp>
      <p:sp>
        <p:nvSpPr>
          <p:cNvPr id="107" name="等腰三角形 106">
            <a:extLst>
              <a:ext uri="{FF2B5EF4-FFF2-40B4-BE49-F238E27FC236}">
                <a16:creationId xmlns:a16="http://schemas.microsoft.com/office/drawing/2014/main" id="{A56E5463-1906-EBB5-9E0D-00DB75696349}"/>
              </a:ext>
            </a:extLst>
          </p:cNvPr>
          <p:cNvSpPr/>
          <p:nvPr/>
        </p:nvSpPr>
        <p:spPr>
          <a:xfrm rot="16200000">
            <a:off x="1298228" y="5198936"/>
            <a:ext cx="320494" cy="276288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50B64BF-C083-A8B8-7675-D04A656149CF}"/>
              </a:ext>
            </a:extLst>
          </p:cNvPr>
          <p:cNvSpPr/>
          <p:nvPr/>
        </p:nvSpPr>
        <p:spPr>
          <a:xfrm>
            <a:off x="0" y="1255485"/>
            <a:ext cx="12192000" cy="1485677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C099927-AC3D-7316-E7CA-B8D47F6CDC61}"/>
              </a:ext>
            </a:extLst>
          </p:cNvPr>
          <p:cNvSpPr txBox="1"/>
          <p:nvPr/>
        </p:nvSpPr>
        <p:spPr>
          <a:xfrm>
            <a:off x="695324" y="1610291"/>
            <a:ext cx="9228401" cy="782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经过以上的整改，门诊诊疗流程进一步优化，诊疗环境改善，门诊患者的就诊体验得到改善，满意度进一步的提高，到达了预期的效果。</a:t>
            </a:r>
          </a:p>
        </p:txBody>
      </p:sp>
    </p:spTree>
    <p:extLst>
      <p:ext uri="{BB962C8B-B14F-4D97-AF65-F5344CB8AC3E}">
        <p14:creationId xmlns:p14="http://schemas.microsoft.com/office/powerpoint/2010/main" val="82747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1" grpId="0" animBg="1"/>
      <p:bldP spid="62" grpId="0" animBg="1"/>
      <p:bldP spid="63" grpId="0" animBg="1"/>
      <p:bldP spid="107" grpId="0" animBg="1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建筑的摆设布局&#10;&#10;描述已自动生成">
            <a:extLst>
              <a:ext uri="{FF2B5EF4-FFF2-40B4-BE49-F238E27FC236}">
                <a16:creationId xmlns:a16="http://schemas.microsoft.com/office/drawing/2014/main" id="{2FB0BF32-6D83-1EA3-BB20-52B425F67D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5F39ACE-D48E-94BA-5741-7929AFC000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CCEDFC"/>
              </a:gs>
              <a:gs pos="72000">
                <a:srgbClr val="CCEDFC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DC3F41C-DEF2-A1FB-8B9E-71CC4067F5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D4F0FC"/>
              </a:gs>
              <a:gs pos="100000">
                <a:schemeClr val="bg1">
                  <a:alpha val="56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1483D5-C182-4FFC-5117-20AB1FF6D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269" y="3554998"/>
            <a:ext cx="6769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Medium" panose="020B0600000000000000" pitchFamily="34" charset="-122"/>
              </a:rPr>
              <a:t>请提出宝贵意见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ED78A12-BA0B-4CE8-E95D-47DA3AED25F0}"/>
              </a:ext>
            </a:extLst>
          </p:cNvPr>
          <p:cNvGrpSpPr/>
          <p:nvPr/>
        </p:nvGrpSpPr>
        <p:grpSpPr>
          <a:xfrm>
            <a:off x="5176837" y="4772020"/>
            <a:ext cx="1838326" cy="370784"/>
            <a:chOff x="5176837" y="4466364"/>
            <a:chExt cx="1838326" cy="37078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0E9112E-82BB-3BD3-DEA8-0260BC6B8CDC}"/>
                </a:ext>
              </a:extLst>
            </p:cNvPr>
            <p:cNvSpPr/>
            <p:nvPr/>
          </p:nvSpPr>
          <p:spPr>
            <a:xfrm>
              <a:off x="5176837" y="4466364"/>
              <a:ext cx="1838326" cy="3707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C78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18A0126-7D36-20A1-BDAC-DFD36D40AC17}"/>
                </a:ext>
              </a:extLst>
            </p:cNvPr>
            <p:cNvSpPr txBox="1"/>
            <p:nvPr/>
          </p:nvSpPr>
          <p:spPr>
            <a:xfrm>
              <a:off x="5272087" y="4482479"/>
              <a:ext cx="164782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汇报人：某某某</a:t>
              </a:r>
            </a:p>
          </p:txBody>
        </p:sp>
      </p:grpSp>
      <p:pic>
        <p:nvPicPr>
          <p:cNvPr id="16" name="图片 15" descr="图片包含 户外, 山, 天空, 树&#10;&#10;自动生成的说明">
            <a:extLst>
              <a:ext uri="{FF2B5EF4-FFF2-40B4-BE49-F238E27FC236}">
                <a16:creationId xmlns:a16="http://schemas.microsoft.com/office/drawing/2014/main" id="{C752515E-1E9B-DF85-A83D-A2D3AD1C67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625959" y="265439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7EC3CB9-7BAE-CA70-4387-FB97A041E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145" y="2340223"/>
            <a:ext cx="63137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6000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73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感谢您的参与</a:t>
            </a:r>
          </a:p>
        </p:txBody>
      </p:sp>
      <p:pic>
        <p:nvPicPr>
          <p:cNvPr id="17" name="图片 16" descr="图片包含 户外, 山, 天空, 树&#10;&#10;自动生成的说明">
            <a:extLst>
              <a:ext uri="{FF2B5EF4-FFF2-40B4-BE49-F238E27FC236}">
                <a16:creationId xmlns:a16="http://schemas.microsoft.com/office/drawing/2014/main" id="{53BCEB38-9F56-4090-779E-C95E58FAE1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635898" y="-95760"/>
            <a:ext cx="2299973" cy="2141789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8" name="图片 17" descr="图片包含 户外, 山, 天空, 树&#10;&#10;自动生成的说明">
            <a:extLst>
              <a:ext uri="{FF2B5EF4-FFF2-40B4-BE49-F238E27FC236}">
                <a16:creationId xmlns:a16="http://schemas.microsoft.com/office/drawing/2014/main" id="{DD1F8734-E291-9B70-835D-1FAC9584AB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887488" y="2911238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19" name="图片 18" descr="图片包含 户外, 山, 天空, 树&#10;&#10;自动生成的说明">
            <a:extLst>
              <a:ext uri="{FF2B5EF4-FFF2-40B4-BE49-F238E27FC236}">
                <a16:creationId xmlns:a16="http://schemas.microsoft.com/office/drawing/2014/main" id="{BA43FC8C-3860-EB2F-A664-4C2213DAB4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35531" y="1041181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20" name="图片 19" descr="图片包含 户外, 山, 天空, 树&#10;&#10;自动生成的说明">
            <a:extLst>
              <a:ext uri="{FF2B5EF4-FFF2-40B4-BE49-F238E27FC236}">
                <a16:creationId xmlns:a16="http://schemas.microsoft.com/office/drawing/2014/main" id="{5F826E97-3B9F-2055-22AA-16846DBC17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2557551" y="-816477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21" name="图片 20" descr="图片包含 户外, 山, 天空, 树&#10;&#10;自动生成的说明">
            <a:extLst>
              <a:ext uri="{FF2B5EF4-FFF2-40B4-BE49-F238E27FC236}">
                <a16:creationId xmlns:a16="http://schemas.microsoft.com/office/drawing/2014/main" id="{F1705A6F-EBE5-A9E8-D797-CEC8CA98E7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9067079" y="-873760"/>
            <a:ext cx="3359071" cy="3458699"/>
          </a:xfrm>
          <a:custGeom>
            <a:avLst/>
            <a:gdLst>
              <a:gd name="connsiteX0" fmla="*/ 395393 w 3359071"/>
              <a:gd name="connsiteY0" fmla="*/ 3458699 h 3458699"/>
              <a:gd name="connsiteX1" fmla="*/ 3359071 w 3359071"/>
              <a:gd name="connsiteY1" fmla="*/ 1747618 h 3458699"/>
              <a:gd name="connsiteX2" fmla="*/ 2350083 w 3359071"/>
              <a:gd name="connsiteY2" fmla="*/ 0 h 3458699"/>
              <a:gd name="connsiteX3" fmla="*/ 0 w 3359071"/>
              <a:gd name="connsiteY3" fmla="*/ 0 h 3458699"/>
              <a:gd name="connsiteX4" fmla="*/ 0 w 3359071"/>
              <a:gd name="connsiteY4" fmla="*/ 3458699 h 345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9071" h="3458699">
                <a:moveTo>
                  <a:pt x="395393" y="3458699"/>
                </a:moveTo>
                <a:lnTo>
                  <a:pt x="3359071" y="1747618"/>
                </a:lnTo>
                <a:lnTo>
                  <a:pt x="2350083" y="0"/>
                </a:lnTo>
                <a:lnTo>
                  <a:pt x="0" y="0"/>
                </a:lnTo>
                <a:lnTo>
                  <a:pt x="0" y="3458699"/>
                </a:ln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EE28C9DA-2C07-469D-A6F4-3BD9E286E5CF}"/>
              </a:ext>
            </a:extLst>
          </p:cNvPr>
          <p:cNvGrpSpPr/>
          <p:nvPr/>
        </p:nvGrpSpPr>
        <p:grpSpPr>
          <a:xfrm>
            <a:off x="1761392" y="3341205"/>
            <a:ext cx="8669217" cy="49870"/>
            <a:chOff x="1756229" y="3168647"/>
            <a:chExt cx="8669217" cy="4987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73D6FE4-A694-C561-0EC9-F540B079E45B}"/>
                </a:ext>
              </a:extLst>
            </p:cNvPr>
            <p:cNvGrpSpPr/>
            <p:nvPr/>
          </p:nvGrpSpPr>
          <p:grpSpPr>
            <a:xfrm>
              <a:off x="1756229" y="3168647"/>
              <a:ext cx="4241334" cy="49870"/>
              <a:chOff x="1756229" y="3168647"/>
              <a:chExt cx="4241334" cy="4987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C74E8E2C-42F6-4178-E76B-3C5E0E894A86}"/>
                  </a:ext>
                </a:extLst>
              </p:cNvPr>
              <p:cNvCxnSpPr/>
              <p:nvPr/>
            </p:nvCxnSpPr>
            <p:spPr>
              <a:xfrm>
                <a:off x="1756229" y="3193018"/>
                <a:ext cx="421640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1C78C0">
                        <a:alpha val="0"/>
                      </a:srgbClr>
                    </a:gs>
                    <a:gs pos="100000">
                      <a:srgbClr val="1C78C0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7F51997-FE82-1FC1-DFED-5E37641C56B0}"/>
                  </a:ext>
                </a:extLst>
              </p:cNvPr>
              <p:cNvSpPr/>
              <p:nvPr/>
            </p:nvSpPr>
            <p:spPr>
              <a:xfrm rot="2738858">
                <a:off x="5947693" y="3168647"/>
                <a:ext cx="49870" cy="49870"/>
              </a:xfrm>
              <a:prstGeom prst="rect">
                <a:avLst/>
              </a:prstGeom>
              <a:solidFill>
                <a:srgbClr val="9ADBF9"/>
              </a:solidFill>
              <a:ln>
                <a:solidFill>
                  <a:srgbClr val="1C78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155D519-5AA2-F4B1-21B2-DB47191E19DC}"/>
                </a:ext>
              </a:extLst>
            </p:cNvPr>
            <p:cNvGrpSpPr/>
            <p:nvPr/>
          </p:nvGrpSpPr>
          <p:grpSpPr>
            <a:xfrm flipH="1">
              <a:off x="6184112" y="3168647"/>
              <a:ext cx="4241334" cy="49870"/>
              <a:chOff x="1756229" y="3168647"/>
              <a:chExt cx="4241334" cy="4987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A0A2637-A8A6-A0C1-E05C-86317C013A39}"/>
                  </a:ext>
                </a:extLst>
              </p:cNvPr>
              <p:cNvCxnSpPr/>
              <p:nvPr/>
            </p:nvCxnSpPr>
            <p:spPr>
              <a:xfrm>
                <a:off x="1756229" y="3193018"/>
                <a:ext cx="4216400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1C78C0">
                        <a:alpha val="0"/>
                      </a:srgbClr>
                    </a:gs>
                    <a:gs pos="100000">
                      <a:srgbClr val="1C78C0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E9E5CD74-151A-B01F-EBFA-E9A33EFFC8C0}"/>
                  </a:ext>
                </a:extLst>
              </p:cNvPr>
              <p:cNvSpPr/>
              <p:nvPr/>
            </p:nvSpPr>
            <p:spPr>
              <a:xfrm rot="2738858">
                <a:off x="5947693" y="3168647"/>
                <a:ext cx="49870" cy="49870"/>
              </a:xfrm>
              <a:prstGeom prst="rect">
                <a:avLst/>
              </a:prstGeom>
              <a:solidFill>
                <a:srgbClr val="9ADBF9"/>
              </a:solidFill>
              <a:ln>
                <a:solidFill>
                  <a:srgbClr val="1C78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69866AC-B3E8-314F-FC72-C293B85E63E2}"/>
              </a:ext>
            </a:extLst>
          </p:cNvPr>
          <p:cNvGrpSpPr/>
          <p:nvPr/>
        </p:nvGrpSpPr>
        <p:grpSpPr>
          <a:xfrm>
            <a:off x="5430155" y="893650"/>
            <a:ext cx="1331690" cy="1331688"/>
            <a:chOff x="5430155" y="893650"/>
            <a:chExt cx="1331690" cy="133168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537CE9D-3BB8-73AB-13DE-FE1831FEDEB5}"/>
                </a:ext>
              </a:extLst>
            </p:cNvPr>
            <p:cNvSpPr/>
            <p:nvPr/>
          </p:nvSpPr>
          <p:spPr>
            <a:xfrm>
              <a:off x="5430155" y="893650"/>
              <a:ext cx="1331690" cy="1331688"/>
            </a:xfrm>
            <a:prstGeom prst="ellipse">
              <a:avLst/>
            </a:prstGeom>
            <a:noFill/>
            <a:ln>
              <a:solidFill>
                <a:schemeClr val="bg1">
                  <a:alpha val="8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D88FAE4-BA25-DB9A-8FE0-D1190BBAB301}"/>
                </a:ext>
              </a:extLst>
            </p:cNvPr>
            <p:cNvSpPr/>
            <p:nvPr/>
          </p:nvSpPr>
          <p:spPr>
            <a:xfrm>
              <a:off x="5490028" y="928198"/>
              <a:ext cx="1211943" cy="121194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460EC50-1B65-D907-6A4A-81B40EB7CC9B}"/>
                </a:ext>
              </a:extLst>
            </p:cNvPr>
            <p:cNvSpPr txBox="1"/>
            <p:nvPr/>
          </p:nvSpPr>
          <p:spPr>
            <a:xfrm>
              <a:off x="5620655" y="1211003"/>
              <a:ext cx="9506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YOUR</a:t>
              </a:r>
            </a:p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LOGO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Oval 1+">
              <a:extLst>
                <a:ext uri="{FF2B5EF4-FFF2-40B4-BE49-F238E27FC236}">
                  <a16:creationId xmlns:a16="http://schemas.microsoft.com/office/drawing/2014/main" id="{CAAD0104-63B2-87D3-E67E-D24D24BC94BD}"/>
                </a:ext>
              </a:extLst>
            </p:cNvPr>
            <p:cNvSpPr/>
            <p:nvPr/>
          </p:nvSpPr>
          <p:spPr>
            <a:xfrm>
              <a:off x="5598886" y="1037056"/>
              <a:ext cx="994228" cy="994228"/>
            </a:xfrm>
            <a:prstGeom prst="ellips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522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AD526B65-A9E2-7A0C-7CDB-E0ACCF45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69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大胡子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蓝色的天空和建筑&#10;&#10;描述已自动生成">
            <a:extLst>
              <a:ext uri="{FF2B5EF4-FFF2-40B4-BE49-F238E27FC236}">
                <a16:creationId xmlns:a16="http://schemas.microsoft.com/office/drawing/2014/main" id="{0DFBCA2F-F345-99B2-1D83-4C52EC3A9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157" y="0"/>
            <a:ext cx="1029102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5F4C577-7486-E814-FDCD-8FAF2E5351F2}"/>
              </a:ext>
            </a:extLst>
          </p:cNvPr>
          <p:cNvSpPr/>
          <p:nvPr/>
        </p:nvSpPr>
        <p:spPr>
          <a:xfrm>
            <a:off x="-4763" y="0"/>
            <a:ext cx="12344400" cy="6858000"/>
          </a:xfrm>
          <a:prstGeom prst="rect">
            <a:avLst/>
          </a:prstGeom>
          <a:gradFill flip="none" rotWithShape="1">
            <a:gsLst>
              <a:gs pos="21000">
                <a:schemeClr val="bg1"/>
              </a:gs>
              <a:gs pos="100000">
                <a:schemeClr val="bg1">
                  <a:alpha val="44000"/>
                </a:schemeClr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5F50140A-93C4-FB58-1319-8CB863824083}"/>
              </a:ext>
            </a:extLst>
          </p:cNvPr>
          <p:cNvSpPr/>
          <p:nvPr/>
        </p:nvSpPr>
        <p:spPr>
          <a:xfrm flipH="1" flipV="1">
            <a:off x="10323293" y="2489048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212DDEA3-B6F8-16D9-4255-40D3E9B41547}"/>
              </a:ext>
            </a:extLst>
          </p:cNvPr>
          <p:cNvSpPr/>
          <p:nvPr/>
        </p:nvSpPr>
        <p:spPr>
          <a:xfrm>
            <a:off x="10305002" y="-343800"/>
            <a:ext cx="696093" cy="1354217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F07BAA5-0BD8-8F69-3DD9-F6C18F64B612}"/>
              </a:ext>
            </a:extLst>
          </p:cNvPr>
          <p:cNvSpPr/>
          <p:nvPr/>
        </p:nvSpPr>
        <p:spPr>
          <a:xfrm flipH="1" flipV="1">
            <a:off x="2911013" y="5452819"/>
            <a:ext cx="722289" cy="1405181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800A8AFE-16F2-C3A8-053B-1553110ACB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204" y="910023"/>
            <a:ext cx="454589" cy="890995"/>
          </a:xfrm>
          <a:prstGeom prst="rect">
            <a:avLst/>
          </a:prstGeom>
        </p:spPr>
      </p:pic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A9FF1D99-76F6-51D3-A5EC-ECE5673A7FA3}"/>
              </a:ext>
            </a:extLst>
          </p:cNvPr>
          <p:cNvSpPr/>
          <p:nvPr/>
        </p:nvSpPr>
        <p:spPr>
          <a:xfrm flipH="1" flipV="1">
            <a:off x="819283" y="5992211"/>
            <a:ext cx="292870" cy="569766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6ADACD4C-7F30-BAD8-FAC1-273216A25D87}"/>
              </a:ext>
            </a:extLst>
          </p:cNvPr>
          <p:cNvSpPr/>
          <p:nvPr/>
        </p:nvSpPr>
        <p:spPr>
          <a:xfrm flipH="1" flipV="1">
            <a:off x="1419068" y="5452819"/>
            <a:ext cx="208677" cy="405973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C8526168-5848-7F8F-D299-43F4509FDF3B}"/>
              </a:ext>
            </a:extLst>
          </p:cNvPr>
          <p:cNvSpPr/>
          <p:nvPr/>
        </p:nvSpPr>
        <p:spPr>
          <a:xfrm>
            <a:off x="1811836" y="0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EA38F5D-57C6-94B8-D9DB-39654F92F093}"/>
              </a:ext>
            </a:extLst>
          </p:cNvPr>
          <p:cNvGrpSpPr/>
          <p:nvPr/>
        </p:nvGrpSpPr>
        <p:grpSpPr>
          <a:xfrm>
            <a:off x="5040939" y="1985300"/>
            <a:ext cx="3641050" cy="726818"/>
            <a:chOff x="5040939" y="2128937"/>
            <a:chExt cx="3641050" cy="72681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16DF6AA-B487-5BA9-9ADB-916F3030FE85}"/>
                </a:ext>
              </a:extLst>
            </p:cNvPr>
            <p:cNvSpPr/>
            <p:nvPr/>
          </p:nvSpPr>
          <p:spPr>
            <a:xfrm>
              <a:off x="6150809" y="2164557"/>
              <a:ext cx="164147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  <a:sym typeface="思源黑体 CN Heavy" panose="020B0A00000000000000" pitchFamily="34" charset="-122"/>
                </a:rPr>
                <a:t>项目背景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F9E561D-0F26-4E0D-B72A-3C89018B1399}"/>
                </a:ext>
              </a:extLst>
            </p:cNvPr>
            <p:cNvCxnSpPr>
              <a:cxnSpLocks/>
            </p:cNvCxnSpPr>
            <p:nvPr/>
          </p:nvCxnSpPr>
          <p:spPr>
            <a:xfrm>
              <a:off x="5040939" y="2855755"/>
              <a:ext cx="364105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BA20400A-F427-A6FC-94F8-433FB6F2BF07}"/>
                </a:ext>
              </a:extLst>
            </p:cNvPr>
            <p:cNvCxnSpPr>
              <a:cxnSpLocks/>
            </p:cNvCxnSpPr>
            <p:nvPr/>
          </p:nvCxnSpPr>
          <p:spPr>
            <a:xfrm>
              <a:off x="8126177" y="2855755"/>
              <a:ext cx="555812" cy="0"/>
            </a:xfrm>
            <a:prstGeom prst="line">
              <a:avLst/>
            </a:prstGeom>
            <a:ln w="19050" cap="rnd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27384DB-4726-B2AC-B242-4A9E8F421D51}"/>
                </a:ext>
              </a:extLst>
            </p:cNvPr>
            <p:cNvSpPr txBox="1"/>
            <p:nvPr/>
          </p:nvSpPr>
          <p:spPr>
            <a:xfrm>
              <a:off x="5040939" y="2128937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01</a:t>
              </a:r>
              <a:endPara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36CBBA0-B50A-D12B-5755-DC32F3B9CBFC}"/>
              </a:ext>
            </a:extLst>
          </p:cNvPr>
          <p:cNvGrpSpPr/>
          <p:nvPr/>
        </p:nvGrpSpPr>
        <p:grpSpPr>
          <a:xfrm>
            <a:off x="5040939" y="3355211"/>
            <a:ext cx="3641050" cy="688970"/>
            <a:chOff x="5040939" y="3132427"/>
            <a:chExt cx="3641050" cy="68897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0E5907D-5A12-7F72-1EAF-01081D09D5E9}"/>
                </a:ext>
              </a:extLst>
            </p:cNvPr>
            <p:cNvSpPr/>
            <p:nvPr/>
          </p:nvSpPr>
          <p:spPr>
            <a:xfrm>
              <a:off x="6150809" y="3148090"/>
              <a:ext cx="1947649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  <a:sym typeface="思源黑体 CN Heavy" panose="020B0A00000000000000" pitchFamily="34" charset="-122"/>
                </a:rPr>
                <a:t>PDCA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  <a:sym typeface="思源黑体 CN Heavy" panose="020B0A00000000000000" pitchFamily="34" charset="-122"/>
                </a:rPr>
                <a:t>循环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BA31DD4-7E75-5030-26FC-D2B648889597}"/>
                </a:ext>
              </a:extLst>
            </p:cNvPr>
            <p:cNvCxnSpPr>
              <a:cxnSpLocks/>
            </p:cNvCxnSpPr>
            <p:nvPr/>
          </p:nvCxnSpPr>
          <p:spPr>
            <a:xfrm>
              <a:off x="5040939" y="3821397"/>
              <a:ext cx="364105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8B331509-3D4A-EC11-ECF5-150374910B18}"/>
                </a:ext>
              </a:extLst>
            </p:cNvPr>
            <p:cNvCxnSpPr>
              <a:cxnSpLocks/>
            </p:cNvCxnSpPr>
            <p:nvPr/>
          </p:nvCxnSpPr>
          <p:spPr>
            <a:xfrm>
              <a:off x="8126177" y="3821397"/>
              <a:ext cx="555812" cy="0"/>
            </a:xfrm>
            <a:prstGeom prst="line">
              <a:avLst/>
            </a:prstGeom>
            <a:ln w="19050" cap="rnd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EFEBBD5-B670-3E9E-2007-DF4DD93C1DE4}"/>
                </a:ext>
              </a:extLst>
            </p:cNvPr>
            <p:cNvSpPr txBox="1"/>
            <p:nvPr/>
          </p:nvSpPr>
          <p:spPr>
            <a:xfrm>
              <a:off x="5040939" y="3132427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02</a:t>
              </a:r>
              <a:endPara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9BB5750-349A-A2E1-8C66-581199D59EE9}"/>
              </a:ext>
            </a:extLst>
          </p:cNvPr>
          <p:cNvGrpSpPr/>
          <p:nvPr/>
        </p:nvGrpSpPr>
        <p:grpSpPr>
          <a:xfrm>
            <a:off x="5040939" y="4687274"/>
            <a:ext cx="3641050" cy="704306"/>
            <a:chOff x="5040939" y="4082733"/>
            <a:chExt cx="3641050" cy="704306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3A1FE97-7ED5-C3C2-604F-517AA92E7171}"/>
                </a:ext>
              </a:extLst>
            </p:cNvPr>
            <p:cNvSpPr/>
            <p:nvPr/>
          </p:nvSpPr>
          <p:spPr>
            <a:xfrm>
              <a:off x="6150809" y="4144469"/>
              <a:ext cx="820738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  <a:sym typeface="思源黑体 CN Heavy" panose="020B0A00000000000000" pitchFamily="34" charset="-122"/>
                </a:rPr>
                <a:t>致谢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8378EE6-15DB-142D-1990-AEB69540FD0D}"/>
                </a:ext>
              </a:extLst>
            </p:cNvPr>
            <p:cNvCxnSpPr>
              <a:cxnSpLocks/>
            </p:cNvCxnSpPr>
            <p:nvPr/>
          </p:nvCxnSpPr>
          <p:spPr>
            <a:xfrm>
              <a:off x="5040939" y="4787039"/>
              <a:ext cx="364105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CDBDED8-2ADD-9C03-B757-BA42E2EE60AE}"/>
                </a:ext>
              </a:extLst>
            </p:cNvPr>
            <p:cNvCxnSpPr>
              <a:cxnSpLocks/>
            </p:cNvCxnSpPr>
            <p:nvPr/>
          </p:nvCxnSpPr>
          <p:spPr>
            <a:xfrm>
              <a:off x="8126177" y="4787039"/>
              <a:ext cx="555812" cy="0"/>
            </a:xfrm>
            <a:prstGeom prst="line">
              <a:avLst/>
            </a:prstGeom>
            <a:ln w="19050" cap="rnd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39A7645-0FE5-D4DF-F2BD-5FE25D79A103}"/>
                </a:ext>
              </a:extLst>
            </p:cNvPr>
            <p:cNvSpPr txBox="1"/>
            <p:nvPr/>
          </p:nvSpPr>
          <p:spPr>
            <a:xfrm>
              <a:off x="5040939" y="4082733"/>
              <a:ext cx="9014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1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03</a:t>
              </a:r>
              <a:endParaRPr kumimoji="0" lang="zh-CN" altLang="en-US" sz="3600" b="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8E6D4DB7-402A-DC39-50B0-2C58E4AD58B0}"/>
              </a:ext>
            </a:extLst>
          </p:cNvPr>
          <p:cNvSpPr txBox="1"/>
          <p:nvPr/>
        </p:nvSpPr>
        <p:spPr>
          <a:xfrm>
            <a:off x="1539424" y="2822086"/>
            <a:ext cx="1308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CONTENTS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1174D8-B365-A860-5458-93FD4A4E791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216" y="1029529"/>
            <a:ext cx="2688569" cy="25666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5D6768-0817-803D-A294-CB049A3474B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21129" y="1985300"/>
            <a:ext cx="2462997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>
                                            <p:cTn id="30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>
                                            <p:cTn id="35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2" grpId="0" animBg="1"/>
          <p:bldP spid="23" grpId="0" animBg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>
                                            <p:cTn id="30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>
                                            <p:cTn id="35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2" grpId="0" animBg="1"/>
          <p:bldP spid="23" grpId="0" animBg="1"/>
          <p:bldP spid="2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id="{3667161C-6DE1-33A3-E375-0F7226774F01}"/>
              </a:ext>
            </a:extLst>
          </p:cNvPr>
          <p:cNvSpPr/>
          <p:nvPr/>
        </p:nvSpPr>
        <p:spPr>
          <a:xfrm>
            <a:off x="0" y="1237673"/>
            <a:ext cx="12192000" cy="197830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2B665D-16D7-B81B-204A-8A44D887C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3" y="385265"/>
            <a:ext cx="2704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项目背景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30113F1-287C-E1A4-EE23-DF24D921445C}"/>
              </a:ext>
            </a:extLst>
          </p:cNvPr>
          <p:cNvGrpSpPr/>
          <p:nvPr/>
        </p:nvGrpSpPr>
        <p:grpSpPr>
          <a:xfrm>
            <a:off x="686265" y="1781193"/>
            <a:ext cx="3208332" cy="3977954"/>
            <a:chOff x="686265" y="1781193"/>
            <a:chExt cx="3208332" cy="3977954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07CE12AE-60DA-D9FA-8597-A42FC5F2F98C}"/>
                </a:ext>
              </a:extLst>
            </p:cNvPr>
            <p:cNvSpPr/>
            <p:nvPr/>
          </p:nvSpPr>
          <p:spPr>
            <a:xfrm>
              <a:off x="686265" y="1781193"/>
              <a:ext cx="3208332" cy="3977954"/>
            </a:xfrm>
            <a:prstGeom prst="roundRect">
              <a:avLst>
                <a:gd name="adj" fmla="val 4623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CAD7EF83-E3E9-326B-DFA9-174CD4203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575" y="2535876"/>
              <a:ext cx="2769712" cy="10273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尽量提升患者的实际感受，降低患者的期望感受（值）。</a:t>
              </a:r>
              <a:endParaRPr lang="en-US" altLang="zh-CN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计算公式如下：</a:t>
              </a: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6F2B8B8D-2543-2018-5039-B89BE925EE7B}"/>
                </a:ext>
              </a:extLst>
            </p:cNvPr>
            <p:cNvGrpSpPr/>
            <p:nvPr/>
          </p:nvGrpSpPr>
          <p:grpSpPr>
            <a:xfrm>
              <a:off x="1044741" y="4364129"/>
              <a:ext cx="2474936" cy="689292"/>
              <a:chOff x="1044741" y="4230702"/>
              <a:chExt cx="2474936" cy="689292"/>
            </a:xfrm>
          </p:grpSpPr>
          <p:sp>
            <p:nvSpPr>
              <p:cNvPr id="105" name="矩形 24">
                <a:extLst>
                  <a:ext uri="{FF2B5EF4-FFF2-40B4-BE49-F238E27FC236}">
                    <a16:creationId xmlns:a16="http://schemas.microsoft.com/office/drawing/2014/main" id="{29041FDB-52E5-D607-85AB-1E560B331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7723" y="4412162"/>
                <a:ext cx="42191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×</a:t>
                </a: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70D9402B-A2E2-FC3E-0469-67EE704791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164515" y="4600590"/>
                <a:ext cx="1300468" cy="0"/>
              </a:xfrm>
              <a:prstGeom prst="line">
                <a:avLst/>
              </a:prstGeom>
              <a:ln w="15875">
                <a:solidFill>
                  <a:srgbClr val="1C78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矩形 27">
                <a:extLst>
                  <a:ext uri="{FF2B5EF4-FFF2-40B4-BE49-F238E27FC236}">
                    <a16:creationId xmlns:a16="http://schemas.microsoft.com/office/drawing/2014/main" id="{B92E22B9-6906-DE29-AA6C-3E6BFF645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6558" y="4230702"/>
                <a:ext cx="115638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1400" b="1" dirty="0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患者总人数</a:t>
                </a:r>
              </a:p>
            </p:txBody>
          </p:sp>
          <p:sp>
            <p:nvSpPr>
              <p:cNvPr id="108" name="矩形 29">
                <a:extLst>
                  <a:ext uri="{FF2B5EF4-FFF2-40B4-BE49-F238E27FC236}">
                    <a16:creationId xmlns:a16="http://schemas.microsoft.com/office/drawing/2014/main" id="{B1209550-BAFB-8DC7-CD82-619BCF011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741" y="4612217"/>
                <a:ext cx="154001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1400" b="1" dirty="0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满意患者总人数</a:t>
                </a:r>
              </a:p>
            </p:txBody>
          </p:sp>
          <p:sp>
            <p:nvSpPr>
              <p:cNvPr id="109" name="矩形 31">
                <a:extLst>
                  <a:ext uri="{FF2B5EF4-FFF2-40B4-BE49-F238E27FC236}">
                    <a16:creationId xmlns:a16="http://schemas.microsoft.com/office/drawing/2014/main" id="{9CB91C76-2C9B-AA64-2232-3E010BC89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477" y="4438073"/>
                <a:ext cx="68320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400" b="1" dirty="0">
                    <a:solidFill>
                      <a:schemeClr val="accent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微软雅黑" panose="020B0503020204020204" pitchFamily="34" charset="-122"/>
                  </a:rPr>
                  <a:t>100%</a:t>
                </a:r>
              </a:p>
            </p:txBody>
          </p:sp>
        </p:grpSp>
        <p:sp>
          <p:nvSpPr>
            <p:cNvPr id="101" name="矩形 33">
              <a:extLst>
                <a:ext uri="{FF2B5EF4-FFF2-40B4-BE49-F238E27FC236}">
                  <a16:creationId xmlns:a16="http://schemas.microsoft.com/office/drawing/2014/main" id="{6D9F9AA9-B974-6952-9733-ABBBB91B3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948" y="3907849"/>
              <a:ext cx="205376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患者满意度（</a:t>
              </a:r>
              <a:r>
                <a:rPr lang="en-US" altLang="zh-CN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%</a:t>
              </a:r>
              <a:r>
                <a:rPr lang="zh-CN" altLang="en-US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）</a:t>
              </a:r>
              <a:endParaRPr lang="en-US" altLang="zh-CN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" name="等于号 17">
              <a:extLst>
                <a:ext uri="{FF2B5EF4-FFF2-40B4-BE49-F238E27FC236}">
                  <a16:creationId xmlns:a16="http://schemas.microsoft.com/office/drawing/2014/main" id="{095EDFE4-00E4-D7B8-EBAA-1A21C038ACE7}"/>
                </a:ext>
              </a:extLst>
            </p:cNvPr>
            <p:cNvSpPr/>
            <p:nvPr/>
          </p:nvSpPr>
          <p:spPr bwMode="auto">
            <a:xfrm>
              <a:off x="2913221" y="3963854"/>
              <a:ext cx="213847" cy="256289"/>
            </a:xfrm>
            <a:prstGeom prst="mathEqual">
              <a:avLst>
                <a:gd name="adj1" fmla="val 10241"/>
                <a:gd name="adj2" fmla="val 2288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B392"/>
                </a:solidFill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5F1ACBD5-A043-EDDF-CAFA-414C5BE15ED0}"/>
                </a:ext>
              </a:extLst>
            </p:cNvPr>
            <p:cNvSpPr txBox="1"/>
            <p:nvPr/>
          </p:nvSpPr>
          <p:spPr>
            <a:xfrm>
              <a:off x="988577" y="1985999"/>
              <a:ext cx="260371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患者满意度的定义</a:t>
              </a:r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223C3B3E-5C78-7013-92A2-167F77C8A0E4}"/>
                </a:ext>
              </a:extLst>
            </p:cNvPr>
            <p:cNvSpPr/>
            <p:nvPr/>
          </p:nvSpPr>
          <p:spPr>
            <a:xfrm>
              <a:off x="899853" y="3772445"/>
              <a:ext cx="2799276" cy="1451000"/>
            </a:xfrm>
            <a:prstGeom prst="roundRect">
              <a:avLst>
                <a:gd name="adj" fmla="val 9097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F3E604D2-1F97-8971-3ECC-BB2E1E80A706}"/>
              </a:ext>
            </a:extLst>
          </p:cNvPr>
          <p:cNvGrpSpPr/>
          <p:nvPr/>
        </p:nvGrpSpPr>
        <p:grpSpPr>
          <a:xfrm>
            <a:off x="8300882" y="1724043"/>
            <a:ext cx="3208332" cy="3977954"/>
            <a:chOff x="8300882" y="1724043"/>
            <a:chExt cx="3208332" cy="3977954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D4174D17-C533-0854-D78E-159807FEDFDF}"/>
                </a:ext>
              </a:extLst>
            </p:cNvPr>
            <p:cNvSpPr/>
            <p:nvPr/>
          </p:nvSpPr>
          <p:spPr>
            <a:xfrm>
              <a:off x="8300882" y="1724043"/>
              <a:ext cx="3208332" cy="3977954"/>
            </a:xfrm>
            <a:prstGeom prst="roundRect">
              <a:avLst>
                <a:gd name="adj" fmla="val 660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20DF6B37-9C3C-1F52-10F3-89CD499E4522}"/>
                </a:ext>
              </a:extLst>
            </p:cNvPr>
            <p:cNvSpPr txBox="1"/>
            <p:nvPr/>
          </p:nvSpPr>
          <p:spPr>
            <a:xfrm>
              <a:off x="8882146" y="1985999"/>
              <a:ext cx="204580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医院政策支持</a:t>
              </a:r>
            </a:p>
          </p:txBody>
        </p: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91543901-E81F-7E8B-96ED-AE5BE2249055}"/>
                </a:ext>
              </a:extLst>
            </p:cNvPr>
            <p:cNvCxnSpPr>
              <a:cxnSpLocks/>
            </p:cNvCxnSpPr>
            <p:nvPr/>
          </p:nvCxnSpPr>
          <p:spPr>
            <a:xfrm>
              <a:off x="8564405" y="4177905"/>
              <a:ext cx="2681287" cy="0"/>
            </a:xfrm>
            <a:prstGeom prst="line">
              <a:avLst/>
            </a:prstGeom>
            <a:ln>
              <a:solidFill>
                <a:srgbClr val="1C78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BE9403F9-037D-D762-BF34-1A701572FC50}"/>
                </a:ext>
              </a:extLst>
            </p:cNvPr>
            <p:cNvSpPr/>
            <p:nvPr/>
          </p:nvSpPr>
          <p:spPr>
            <a:xfrm>
              <a:off x="8623936" y="4177904"/>
              <a:ext cx="2562225" cy="46077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16B60378-8B25-6591-24E4-76CB8B140CFE}"/>
                </a:ext>
              </a:extLst>
            </p:cNvPr>
            <p:cNvSpPr txBox="1"/>
            <p:nvPr/>
          </p:nvSpPr>
          <p:spPr>
            <a:xfrm>
              <a:off x="8747365" y="4175354"/>
              <a:ext cx="23153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51</a:t>
              </a:r>
              <a:r>
                <a:rPr lang="zh-CN" altLang="en-US" sz="105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市中心医院进入国家卫生健康委员会满意度调查平台</a:t>
              </a: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5D14D786-B6D2-D8D7-F78A-B34C5A853523}"/>
                </a:ext>
              </a:extLst>
            </p:cNvPr>
            <p:cNvSpPr/>
            <p:nvPr/>
          </p:nvSpPr>
          <p:spPr>
            <a:xfrm>
              <a:off x="8747365" y="2618316"/>
              <a:ext cx="2390687" cy="13903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C62BC52A-77D8-9278-5794-3C533A2E081B}"/>
                </a:ext>
              </a:extLst>
            </p:cNvPr>
            <p:cNvSpPr txBox="1"/>
            <p:nvPr/>
          </p:nvSpPr>
          <p:spPr>
            <a:xfrm>
              <a:off x="8882146" y="3126792"/>
              <a:ext cx="204580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在此放入文件</a:t>
              </a: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523E6E68-AB67-39C6-E824-66CDBF5A6A7D}"/>
                </a:ext>
              </a:extLst>
            </p:cNvPr>
            <p:cNvSpPr/>
            <p:nvPr/>
          </p:nvSpPr>
          <p:spPr>
            <a:xfrm>
              <a:off x="8846926" y="4728454"/>
              <a:ext cx="1010341" cy="8459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0F82B93A-0D3F-DDCF-D70A-CE6457305BD5}"/>
                </a:ext>
              </a:extLst>
            </p:cNvPr>
            <p:cNvSpPr/>
            <p:nvPr/>
          </p:nvSpPr>
          <p:spPr>
            <a:xfrm>
              <a:off x="10052391" y="4728454"/>
              <a:ext cx="1010341" cy="8459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CA09D16D-468D-FD5C-D19D-0C2594B5F40F}"/>
                </a:ext>
              </a:extLst>
            </p:cNvPr>
            <p:cNvSpPr txBox="1"/>
            <p:nvPr/>
          </p:nvSpPr>
          <p:spPr>
            <a:xfrm>
              <a:off x="8932064" y="5002299"/>
              <a:ext cx="8199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二维码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1B49BBEF-9713-E368-346C-9123D89B82CC}"/>
                </a:ext>
              </a:extLst>
            </p:cNvPr>
            <p:cNvSpPr txBox="1"/>
            <p:nvPr/>
          </p:nvSpPr>
          <p:spPr>
            <a:xfrm>
              <a:off x="10161360" y="5002299"/>
              <a:ext cx="81996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二维码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385C15F-4005-BC58-E53D-EFB25114E5DB}"/>
              </a:ext>
            </a:extLst>
          </p:cNvPr>
          <p:cNvGrpSpPr/>
          <p:nvPr/>
        </p:nvGrpSpPr>
        <p:grpSpPr>
          <a:xfrm>
            <a:off x="4491835" y="1724043"/>
            <a:ext cx="3208332" cy="3977954"/>
            <a:chOff x="4491835" y="1724043"/>
            <a:chExt cx="3208332" cy="3977954"/>
          </a:xfrm>
        </p:grpSpPr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2727F2D7-3849-0E99-2C6F-977D1693AC84}"/>
                </a:ext>
              </a:extLst>
            </p:cNvPr>
            <p:cNvSpPr/>
            <p:nvPr/>
          </p:nvSpPr>
          <p:spPr>
            <a:xfrm>
              <a:off x="4491835" y="1724043"/>
              <a:ext cx="3208332" cy="3977954"/>
            </a:xfrm>
            <a:prstGeom prst="roundRect">
              <a:avLst>
                <a:gd name="adj" fmla="val 660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50D0199B-2329-5F79-DEE2-5B63E5E0C7A1}"/>
                </a:ext>
              </a:extLst>
            </p:cNvPr>
            <p:cNvSpPr txBox="1"/>
            <p:nvPr/>
          </p:nvSpPr>
          <p:spPr>
            <a:xfrm>
              <a:off x="5073099" y="1985999"/>
              <a:ext cx="204580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主题选取原因</a:t>
              </a:r>
            </a:p>
          </p:txBody>
        </p:sp>
        <p:pic>
          <p:nvPicPr>
            <p:cNvPr id="113" name="图片 19">
              <a:extLst>
                <a:ext uri="{FF2B5EF4-FFF2-40B4-BE49-F238E27FC236}">
                  <a16:creationId xmlns:a16="http://schemas.microsoft.com/office/drawing/2014/main" id="{EC0FBDC7-ED8A-93CE-D230-0300B3A0E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79585" y="2618317"/>
              <a:ext cx="461637" cy="48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矩形 6">
              <a:extLst>
                <a:ext uri="{FF2B5EF4-FFF2-40B4-BE49-F238E27FC236}">
                  <a16:creationId xmlns:a16="http://schemas.microsoft.com/office/drawing/2014/main" id="{8461D456-3B40-B52D-171E-1CE53B67F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8270" y="2794192"/>
              <a:ext cx="2346006" cy="481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疾病治疗效果及信任度提高，心里感到安全踏实。</a:t>
              </a:r>
            </a:p>
          </p:txBody>
        </p:sp>
        <p:pic>
          <p:nvPicPr>
            <p:cNvPr id="115" name="图片 32">
              <a:extLst>
                <a:ext uri="{FF2B5EF4-FFF2-40B4-BE49-F238E27FC236}">
                  <a16:creationId xmlns:a16="http://schemas.microsoft.com/office/drawing/2014/main" id="{EFB39E67-CFE2-A63B-3ED6-8F4716DC9B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7637" y="3326847"/>
              <a:ext cx="505533" cy="469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" name="图片 31">
              <a:extLst>
                <a:ext uri="{FF2B5EF4-FFF2-40B4-BE49-F238E27FC236}">
                  <a16:creationId xmlns:a16="http://schemas.microsoft.com/office/drawing/2014/main" id="{CB36E781-C42E-9433-517D-2591D33B8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3923" y="4018720"/>
              <a:ext cx="472961" cy="53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7" name="图片 38">
              <a:extLst>
                <a:ext uri="{FF2B5EF4-FFF2-40B4-BE49-F238E27FC236}">
                  <a16:creationId xmlns:a16="http://schemas.microsoft.com/office/drawing/2014/main" id="{16E920A8-6658-30D3-3611-ECE770A60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2537" y="4773409"/>
              <a:ext cx="355732" cy="52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35170064-06B2-F961-775F-FFD885DA0E7B}"/>
                </a:ext>
              </a:extLst>
            </p:cNvPr>
            <p:cNvSpPr txBox="1"/>
            <p:nvPr/>
          </p:nvSpPr>
          <p:spPr>
            <a:xfrm>
              <a:off x="5176866" y="2555780"/>
              <a:ext cx="10894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患者角度</a:t>
              </a:r>
              <a:endParaRPr lang="zh-CN" altLang="en-US" sz="1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9" name="矩形 6">
              <a:extLst>
                <a:ext uri="{FF2B5EF4-FFF2-40B4-BE49-F238E27FC236}">
                  <a16:creationId xmlns:a16="http://schemas.microsoft.com/office/drawing/2014/main" id="{E357AD51-415E-27D3-41D2-35749236EB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8270" y="3520616"/>
              <a:ext cx="2346006" cy="481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完善工作流程，提高门诊护士工作效率。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AB91176-4F16-FF1B-A6FB-1A6C52863149}"/>
                </a:ext>
              </a:extLst>
            </p:cNvPr>
            <p:cNvSpPr txBox="1"/>
            <p:nvPr/>
          </p:nvSpPr>
          <p:spPr>
            <a:xfrm>
              <a:off x="5176866" y="3282204"/>
              <a:ext cx="10894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护士</a:t>
              </a:r>
              <a:endParaRPr lang="zh-CN" altLang="en-US" sz="1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1" name="矩形 6">
              <a:extLst>
                <a:ext uri="{FF2B5EF4-FFF2-40B4-BE49-F238E27FC236}">
                  <a16:creationId xmlns:a16="http://schemas.microsoft.com/office/drawing/2014/main" id="{8472AFCA-72C5-2C0E-D178-832750E63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8270" y="4247040"/>
              <a:ext cx="2346006" cy="481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提高医疗品质及病患满意度，减少医患纠纷。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311F77E1-46EC-3301-3DD1-CF51D38E69C8}"/>
                </a:ext>
              </a:extLst>
            </p:cNvPr>
            <p:cNvSpPr txBox="1"/>
            <p:nvPr/>
          </p:nvSpPr>
          <p:spPr>
            <a:xfrm>
              <a:off x="5176866" y="4008628"/>
              <a:ext cx="10894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医院</a:t>
              </a:r>
              <a:endParaRPr lang="zh-CN" altLang="en-US" sz="1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" name="矩形 6">
              <a:extLst>
                <a:ext uri="{FF2B5EF4-FFF2-40B4-BE49-F238E27FC236}">
                  <a16:creationId xmlns:a16="http://schemas.microsoft.com/office/drawing/2014/main" id="{CDBD5A92-186B-B9A5-E505-0D534D437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8270" y="4973464"/>
              <a:ext cx="2346006" cy="481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体现医院以病人为中心的优质护理服务。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BAC7C1EA-4736-2EF7-F142-84EC477699F2}"/>
                </a:ext>
              </a:extLst>
            </p:cNvPr>
            <p:cNvSpPr txBox="1"/>
            <p:nvPr/>
          </p:nvSpPr>
          <p:spPr>
            <a:xfrm>
              <a:off x="5176866" y="4735052"/>
              <a:ext cx="10894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社会</a:t>
              </a:r>
              <a:endParaRPr lang="zh-CN" altLang="en-US" sz="1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ED2A7365-FFF6-6F6A-EC52-3CDE10869A82}"/>
                </a:ext>
              </a:extLst>
            </p:cNvPr>
            <p:cNvCxnSpPr>
              <a:cxnSpLocks/>
            </p:cNvCxnSpPr>
            <p:nvPr/>
          </p:nvCxnSpPr>
          <p:spPr>
            <a:xfrm>
              <a:off x="4755358" y="3275606"/>
              <a:ext cx="26812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12F1C905-0894-8CAA-50D0-3F29781E29C8}"/>
                </a:ext>
              </a:extLst>
            </p:cNvPr>
            <p:cNvCxnSpPr>
              <a:cxnSpLocks/>
            </p:cNvCxnSpPr>
            <p:nvPr/>
          </p:nvCxnSpPr>
          <p:spPr>
            <a:xfrm>
              <a:off x="4755358" y="4002030"/>
              <a:ext cx="26812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FCB1EA13-3CD9-4B03-95E1-EC508C43D851}"/>
                </a:ext>
              </a:extLst>
            </p:cNvPr>
            <p:cNvCxnSpPr>
              <a:cxnSpLocks/>
            </p:cNvCxnSpPr>
            <p:nvPr/>
          </p:nvCxnSpPr>
          <p:spPr>
            <a:xfrm>
              <a:off x="4755358" y="4728454"/>
              <a:ext cx="268128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A6D547B-55C4-F013-D518-D0A7DE693A63}"/>
              </a:ext>
            </a:extLst>
          </p:cNvPr>
          <p:cNvGrpSpPr/>
          <p:nvPr/>
        </p:nvGrpSpPr>
        <p:grpSpPr>
          <a:xfrm>
            <a:off x="695324" y="5891161"/>
            <a:ext cx="10813889" cy="677096"/>
            <a:chOff x="695324" y="5891161"/>
            <a:chExt cx="10813889" cy="677096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0E792018-90FC-AB3E-40D0-48B631788B65}"/>
                </a:ext>
              </a:extLst>
            </p:cNvPr>
            <p:cNvSpPr/>
            <p:nvPr/>
          </p:nvSpPr>
          <p:spPr>
            <a:xfrm>
              <a:off x="695324" y="5891161"/>
              <a:ext cx="10813889" cy="677096"/>
            </a:xfrm>
            <a:prstGeom prst="roundRect">
              <a:avLst>
                <a:gd name="adj" fmla="val 1477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174D6A5-937A-AD18-C656-E375D22854C5}"/>
                </a:ext>
              </a:extLst>
            </p:cNvPr>
            <p:cNvSpPr txBox="1"/>
            <p:nvPr/>
          </p:nvSpPr>
          <p:spPr>
            <a:xfrm>
              <a:off x="2213114" y="6014684"/>
              <a:ext cx="776577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PDCA</a:t>
              </a:r>
              <a:r>
                <a:rPr lang="zh-CN" altLang="en-US" sz="2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微软雅黑" panose="020B0503020204020204" pitchFamily="34" charset="-122"/>
                </a:rPr>
                <a:t>循环方法为提高患者满意度提供了良好思路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90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>
            <a:extLst>
              <a:ext uri="{FF2B5EF4-FFF2-40B4-BE49-F238E27FC236}">
                <a16:creationId xmlns:a16="http://schemas.microsoft.com/office/drawing/2014/main" id="{C180B893-899F-3DD8-C4F9-AC92402FDB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664006" y="1212573"/>
            <a:ext cx="6151606" cy="4896678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F678E7AB-822F-0610-8FA2-C0D01DF8D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3" y="385265"/>
            <a:ext cx="27044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ym typeface="思源黑体 CN Heavy" panose="020B0A00000000000000" pitchFamily="34" charset="-122"/>
              </a:rPr>
              <a:t>PDCA</a:t>
            </a:r>
            <a:r>
              <a:rPr lang="zh-CN" altLang="en-US" dirty="0">
                <a:sym typeface="思源黑体 CN Heavy" panose="020B0A00000000000000" pitchFamily="34" charset="-122"/>
              </a:rPr>
              <a:t>循环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E3C48B-4E7F-D8F9-A334-67CE914AE41A}"/>
              </a:ext>
            </a:extLst>
          </p:cNvPr>
          <p:cNvGrpSpPr/>
          <p:nvPr/>
        </p:nvGrpSpPr>
        <p:grpSpPr>
          <a:xfrm>
            <a:off x="695325" y="1971872"/>
            <a:ext cx="7474640" cy="1345096"/>
            <a:chOff x="695325" y="1971872"/>
            <a:chExt cx="7474640" cy="1345096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465ED6B4-80FE-E241-5129-4F618F47BD7D}"/>
                </a:ext>
              </a:extLst>
            </p:cNvPr>
            <p:cNvSpPr/>
            <p:nvPr/>
          </p:nvSpPr>
          <p:spPr>
            <a:xfrm>
              <a:off x="808382" y="1971872"/>
              <a:ext cx="7361583" cy="134509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47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092E32DC-4A20-1806-2A31-1928F0BB235D}"/>
                </a:ext>
              </a:extLst>
            </p:cNvPr>
            <p:cNvSpPr/>
            <p:nvPr/>
          </p:nvSpPr>
          <p:spPr>
            <a:xfrm>
              <a:off x="695325" y="1971872"/>
              <a:ext cx="113058" cy="1345096"/>
            </a:xfrm>
            <a:prstGeom prst="rect">
              <a:avLst/>
            </a:prstGeom>
            <a:solidFill>
              <a:srgbClr val="1C78C0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381EFCA7-9225-D842-FA56-7F3F8B5A1FFE}"/>
                </a:ext>
              </a:extLst>
            </p:cNvPr>
            <p:cNvSpPr/>
            <p:nvPr/>
          </p:nvSpPr>
          <p:spPr>
            <a:xfrm>
              <a:off x="1006957" y="2233161"/>
              <a:ext cx="5188434" cy="706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30000"/>
                </a:lnSpc>
              </a:pPr>
              <a:r>
                <a:rPr lang="en-US" altLang="zh-CN" sz="1600" dirty="0">
                  <a:sym typeface="+mn-ea"/>
                </a:rPr>
                <a:t>PDCA</a:t>
              </a:r>
              <a:r>
                <a:rPr lang="zh-CN" altLang="en-US" sz="1600" dirty="0">
                  <a:sym typeface="+mn-ea"/>
                </a:rPr>
                <a:t>循环是</a:t>
              </a:r>
              <a:r>
                <a:rPr lang="en-US" altLang="zh-CN" sz="1600" dirty="0">
                  <a:sym typeface="+mn-ea"/>
                </a:rPr>
                <a:t>1954</a:t>
              </a:r>
              <a:r>
                <a:rPr lang="zh-CN" altLang="en-US" sz="1600" dirty="0">
                  <a:sym typeface="+mn-ea"/>
                </a:rPr>
                <a:t>年由美国质量管理专家戴明首先提出。</a:t>
              </a:r>
              <a:r>
                <a:rPr lang="en-US" altLang="zh-CN" sz="1600" dirty="0">
                  <a:sym typeface="+mn-ea"/>
                </a:rPr>
                <a:t>PDCA</a:t>
              </a:r>
              <a:r>
                <a:rPr lang="zh-CN" altLang="en-US" sz="1600" dirty="0">
                  <a:sym typeface="+mn-ea"/>
                </a:rPr>
                <a:t>循环是任何一项管理活动有效进行的基本方法。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A82BF9C-672B-822A-92F2-C5DD866C3230}"/>
              </a:ext>
            </a:extLst>
          </p:cNvPr>
          <p:cNvGrpSpPr/>
          <p:nvPr/>
        </p:nvGrpSpPr>
        <p:grpSpPr>
          <a:xfrm>
            <a:off x="695325" y="3970195"/>
            <a:ext cx="7474640" cy="1782350"/>
            <a:chOff x="695325" y="3970195"/>
            <a:chExt cx="7474640" cy="1782350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80F3DA2-DAD5-BD37-C93E-2FC28E04E975}"/>
                </a:ext>
              </a:extLst>
            </p:cNvPr>
            <p:cNvSpPr/>
            <p:nvPr/>
          </p:nvSpPr>
          <p:spPr>
            <a:xfrm>
              <a:off x="808382" y="3970195"/>
              <a:ext cx="7361583" cy="178235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47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56928C54-56A9-13BB-4166-6051F5A03B18}"/>
                </a:ext>
              </a:extLst>
            </p:cNvPr>
            <p:cNvSpPr/>
            <p:nvPr/>
          </p:nvSpPr>
          <p:spPr>
            <a:xfrm>
              <a:off x="695325" y="3970195"/>
              <a:ext cx="113058" cy="1782350"/>
            </a:xfrm>
            <a:prstGeom prst="rect">
              <a:avLst/>
            </a:prstGeom>
            <a:solidFill>
              <a:srgbClr val="1C78C0"/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871AE175-8EAA-96D8-5AFD-EDB16B40D8A4}"/>
                </a:ext>
              </a:extLst>
            </p:cNvPr>
            <p:cNvSpPr/>
            <p:nvPr/>
          </p:nvSpPr>
          <p:spPr>
            <a:xfrm>
              <a:off x="1006957" y="4159563"/>
              <a:ext cx="5188434" cy="13463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ym typeface="+mn-ea"/>
                </a:rPr>
                <a:t>按照</a:t>
              </a:r>
              <a:r>
                <a:rPr lang="zh-CN" altLang="en-US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计划（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plan</a:t>
              </a:r>
              <a:r>
                <a:rPr lang="zh-CN" altLang="en-US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）、执行（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do</a:t>
              </a:r>
              <a:r>
                <a:rPr lang="zh-CN" altLang="en-US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）、检查（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check</a:t>
              </a:r>
              <a:r>
                <a:rPr lang="zh-CN" altLang="en-US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）、处理（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action</a:t>
              </a:r>
              <a:r>
                <a:rPr lang="zh-CN" altLang="en-US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）</a:t>
              </a:r>
              <a:r>
                <a:rPr lang="en-US" altLang="zh-CN" sz="1600" dirty="0">
                  <a:sym typeface="+mn-ea"/>
                </a:rPr>
                <a:t>4</a:t>
              </a:r>
              <a:r>
                <a:rPr lang="zh-CN" altLang="en-US" sz="1600" dirty="0">
                  <a:sym typeface="+mn-ea"/>
                </a:rPr>
                <a:t>个阶段进行科学的质量管理，在不断的循环中体现质量的持续改进和质量管理的系统性。</a:t>
              </a:r>
              <a:r>
                <a:rPr lang="en-US" altLang="zh-CN" sz="1600" dirty="0">
                  <a:sym typeface="+mn-ea"/>
                </a:rPr>
                <a:t>PDCA</a:t>
              </a:r>
              <a:r>
                <a:rPr lang="zh-CN" altLang="en-US" sz="1600" dirty="0">
                  <a:sym typeface="+mn-ea"/>
                </a:rPr>
                <a:t>循环具有</a:t>
              </a:r>
              <a:r>
                <a:rPr lang="zh-CN" altLang="en-US" sz="16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大环套小环、螺旋式上升</a:t>
              </a:r>
              <a:r>
                <a:rPr lang="zh-CN" altLang="en-US" sz="1600" dirty="0">
                  <a:sym typeface="+mn-ea"/>
                </a:rPr>
                <a:t>的特点。</a:t>
              </a:r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007606F2-6292-E94C-9481-8741975B3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296" y="1463388"/>
            <a:ext cx="27044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概念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6A676D8-56C0-8240-4AB5-44B837047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296" y="3508530"/>
            <a:ext cx="27044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流程</a:t>
            </a:r>
          </a:p>
        </p:txBody>
      </p:sp>
    </p:spTree>
    <p:extLst>
      <p:ext uri="{BB962C8B-B14F-4D97-AF65-F5344CB8AC3E}">
        <p14:creationId xmlns:p14="http://schemas.microsoft.com/office/powerpoint/2010/main" val="33690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8" dur="1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71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建筑的摆设布局&#10;&#10;描述已自动生成">
            <a:extLst>
              <a:ext uri="{FF2B5EF4-FFF2-40B4-BE49-F238E27FC236}">
                <a16:creationId xmlns:a16="http://schemas.microsoft.com/office/drawing/2014/main" id="{9CBAF971-10E8-5A78-D1FE-BED17C34C7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8" cy="68580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3FB139F-F9AB-8ECB-42D2-32FE13FCCB32}"/>
              </a:ext>
            </a:extLst>
          </p:cNvPr>
          <p:cNvSpPr/>
          <p:nvPr/>
        </p:nvSpPr>
        <p:spPr>
          <a:xfrm>
            <a:off x="-4763" y="0"/>
            <a:ext cx="12196762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5000"/>
                </a:schemeClr>
              </a:gs>
              <a:gs pos="100000">
                <a:schemeClr val="accent1">
                  <a:lumMod val="20000"/>
                  <a:lumOff val="80000"/>
                  <a:alpha val="80000"/>
                </a:schemeClr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A9062E81-0EEA-D945-783E-E2632DB20C71}"/>
              </a:ext>
            </a:extLst>
          </p:cNvPr>
          <p:cNvSpPr/>
          <p:nvPr/>
        </p:nvSpPr>
        <p:spPr>
          <a:xfrm flipH="1" flipV="1">
            <a:off x="10323293" y="2489048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3C6110C-1D73-D6DB-B092-899B1671DC83}"/>
              </a:ext>
            </a:extLst>
          </p:cNvPr>
          <p:cNvSpPr/>
          <p:nvPr/>
        </p:nvSpPr>
        <p:spPr>
          <a:xfrm>
            <a:off x="10305002" y="-343800"/>
            <a:ext cx="696093" cy="1354217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E19AE4A5-AEDA-89A0-970D-07F2D03B8552}"/>
              </a:ext>
            </a:extLst>
          </p:cNvPr>
          <p:cNvSpPr/>
          <p:nvPr/>
        </p:nvSpPr>
        <p:spPr>
          <a:xfrm flipH="1" flipV="1">
            <a:off x="2911013" y="5452819"/>
            <a:ext cx="722289" cy="1405181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0748BAFF-B4DC-E93B-E492-0C52280645C4}"/>
              </a:ext>
            </a:extLst>
          </p:cNvPr>
          <p:cNvSpPr/>
          <p:nvPr/>
        </p:nvSpPr>
        <p:spPr>
          <a:xfrm flipH="1" flipV="1">
            <a:off x="819283" y="5992211"/>
            <a:ext cx="292870" cy="569766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524424F7-E387-6352-2C57-D49A06E34B3B}"/>
              </a:ext>
            </a:extLst>
          </p:cNvPr>
          <p:cNvSpPr/>
          <p:nvPr/>
        </p:nvSpPr>
        <p:spPr>
          <a:xfrm>
            <a:off x="237181" y="0"/>
            <a:ext cx="2245722" cy="4368952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403673C-0780-B669-D031-72C54707C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204" y="910023"/>
            <a:ext cx="454589" cy="890995"/>
          </a:xfrm>
          <a:prstGeom prst="rect">
            <a:avLst/>
          </a:prstGeom>
        </p:spPr>
      </p:pic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5AA6B774-3EED-FC05-BEE6-40B509303BD4}"/>
              </a:ext>
            </a:extLst>
          </p:cNvPr>
          <p:cNvSpPr/>
          <p:nvPr/>
        </p:nvSpPr>
        <p:spPr>
          <a:xfrm>
            <a:off x="2143099" y="0"/>
            <a:ext cx="8445072" cy="6851166"/>
          </a:xfrm>
          <a:prstGeom prst="parallelogram">
            <a:avLst>
              <a:gd name="adj" fmla="val 15454"/>
            </a:avLst>
          </a:prstGeom>
          <a:gradFill>
            <a:gsLst>
              <a:gs pos="100000">
                <a:schemeClr val="accent1">
                  <a:alpha val="74000"/>
                </a:schemeClr>
              </a:gs>
              <a:gs pos="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312D65-ED1A-CBFE-A62F-298D7C3E5602}"/>
              </a:ext>
            </a:extLst>
          </p:cNvPr>
          <p:cNvSpPr txBox="1"/>
          <p:nvPr/>
        </p:nvSpPr>
        <p:spPr>
          <a:xfrm>
            <a:off x="4563822" y="-1047114"/>
            <a:ext cx="3603625" cy="924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9500" b="1" dirty="0">
                <a:gradFill>
                  <a:gsLst>
                    <a:gs pos="100000">
                      <a:schemeClr val="bg1">
                        <a:alpha val="1000"/>
                      </a:schemeClr>
                    </a:gs>
                    <a:gs pos="0">
                      <a:schemeClr val="bg1">
                        <a:alpha val="12000"/>
                      </a:schemeClr>
                    </a:gs>
                  </a:gsLst>
                  <a:lin ang="54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</a:t>
            </a:r>
            <a:endParaRPr lang="zh-CN" altLang="en-US" sz="59500" dirty="0">
              <a:gradFill>
                <a:gsLst>
                  <a:gs pos="100000">
                    <a:schemeClr val="bg1">
                      <a:alpha val="1000"/>
                    </a:schemeClr>
                  </a:gs>
                  <a:gs pos="0">
                    <a:schemeClr val="bg1">
                      <a:alpha val="12000"/>
                    </a:schemeClr>
                  </a:gs>
                </a:gsLst>
                <a:lin ang="54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1BDEC1A0-FE8A-D45E-7E09-CEEF4C32FCE9}"/>
              </a:ext>
            </a:extLst>
          </p:cNvPr>
          <p:cNvSpPr/>
          <p:nvPr/>
        </p:nvSpPr>
        <p:spPr>
          <a:xfrm flipH="1" flipV="1">
            <a:off x="1419068" y="5452819"/>
            <a:ext cx="208677" cy="405973"/>
          </a:xfrm>
          <a:prstGeom prst="parallelogram">
            <a:avLst>
              <a:gd name="adj" fmla="val 334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4976FC-D653-86CF-A683-C7D29AC8D3FA}"/>
              </a:ext>
            </a:extLst>
          </p:cNvPr>
          <p:cNvSpPr txBox="1"/>
          <p:nvPr/>
        </p:nvSpPr>
        <p:spPr>
          <a:xfrm>
            <a:off x="3633301" y="1660255"/>
            <a:ext cx="4925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Plan</a:t>
            </a:r>
            <a:endParaRPr lang="zh-CN" altLang="en-US" sz="138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827B86C-D7EF-708B-0663-971500D4A5BD}"/>
              </a:ext>
            </a:extLst>
          </p:cNvPr>
          <p:cNvSpPr txBox="1"/>
          <p:nvPr/>
        </p:nvSpPr>
        <p:spPr>
          <a:xfrm>
            <a:off x="5057777" y="3695497"/>
            <a:ext cx="207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微软雅黑" panose="020B0503020204020204" pitchFamily="34" charset="-122"/>
              </a:rPr>
              <a:t>计划</a:t>
            </a:r>
          </a:p>
        </p:txBody>
      </p:sp>
    </p:spTree>
    <p:extLst>
      <p:ext uri="{BB962C8B-B14F-4D97-AF65-F5344CB8AC3E}">
        <p14:creationId xmlns:p14="http://schemas.microsoft.com/office/powerpoint/2010/main" val="219192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5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1" grpId="0" animBg="1"/>
      <p:bldP spid="13" grpId="0"/>
      <p:bldP spid="2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文本框 81">
            <a:extLst>
              <a:ext uri="{FF2B5EF4-FFF2-40B4-BE49-F238E27FC236}">
                <a16:creationId xmlns:a16="http://schemas.microsoft.com/office/drawing/2014/main" id="{55684232-E7E0-5C03-79EC-D07B25EFD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3" y="385265"/>
            <a:ext cx="604014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患者满意度影响因素分析</a:t>
            </a: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4E8B1819-2812-0D82-7A9F-1220EC144BE0}"/>
              </a:ext>
            </a:extLst>
          </p:cNvPr>
          <p:cNvSpPr/>
          <p:nvPr/>
        </p:nvSpPr>
        <p:spPr>
          <a:xfrm>
            <a:off x="3918857" y="1371852"/>
            <a:ext cx="4354286" cy="435428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1"/>
                </a:gs>
                <a:gs pos="40000">
                  <a:schemeClr val="accent1">
                    <a:alpha val="0"/>
                  </a:schemeClr>
                </a:gs>
                <a:gs pos="6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3F1009F-12EB-ADA4-749B-6CD79261D5BF}"/>
              </a:ext>
            </a:extLst>
          </p:cNvPr>
          <p:cNvGrpSpPr/>
          <p:nvPr/>
        </p:nvGrpSpPr>
        <p:grpSpPr>
          <a:xfrm>
            <a:off x="2533919" y="1985603"/>
            <a:ext cx="1864360" cy="615492"/>
            <a:chOff x="2533919" y="1985603"/>
            <a:chExt cx="1864360" cy="615492"/>
          </a:xfrm>
        </p:grpSpPr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1C2DB8D0-D668-541B-BF5B-8CF2BAE17FF8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2533919" y="1985603"/>
              <a:ext cx="156591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专家号源受限</a:t>
              </a: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BB35607C-76FA-64A6-B39C-C103B22D3F9E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2533919" y="2170238"/>
              <a:ext cx="150749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预约挂号不熟悉流程</a:t>
              </a: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31D7BD77-CDDF-B8B0-C49A-088DC9791586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2533919" y="2354874"/>
              <a:ext cx="186436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专科多，精准挂号难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98F0A96-D295-1107-2515-8326CB5C7712}"/>
              </a:ext>
            </a:extLst>
          </p:cNvPr>
          <p:cNvGrpSpPr/>
          <p:nvPr/>
        </p:nvGrpSpPr>
        <p:grpSpPr>
          <a:xfrm>
            <a:off x="2652793" y="1081191"/>
            <a:ext cx="1666330" cy="1373452"/>
            <a:chOff x="2652793" y="1081191"/>
            <a:chExt cx="1666330" cy="1373452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0880C6F-0E2B-2CFD-7630-F2BB49C6EE55}"/>
                </a:ext>
              </a:extLst>
            </p:cNvPr>
            <p:cNvSpPr/>
            <p:nvPr/>
          </p:nvSpPr>
          <p:spPr>
            <a:xfrm rot="7850720">
              <a:off x="2799232" y="934752"/>
              <a:ext cx="1373452" cy="1666330"/>
            </a:xfrm>
            <a:custGeom>
              <a:avLst/>
              <a:gdLst>
                <a:gd name="connsiteX0" fmla="*/ 1113707 w 1521038"/>
                <a:gd name="connsiteY0" fmla="*/ 1815919 h 1845389"/>
                <a:gd name="connsiteX1" fmla="*/ 20743 w 1521038"/>
                <a:gd name="connsiteY1" fmla="*/ 551731 h 1845389"/>
                <a:gd name="connsiteX2" fmla="*/ 29470 w 1521038"/>
                <a:gd name="connsiteY2" fmla="*/ 431592 h 1845389"/>
                <a:gd name="connsiteX3" fmla="*/ 284530 w 1521038"/>
                <a:gd name="connsiteY3" fmla="*/ 211078 h 1845389"/>
                <a:gd name="connsiteX4" fmla="*/ 353375 w 1521038"/>
                <a:gd name="connsiteY4" fmla="*/ 0 h 1845389"/>
                <a:gd name="connsiteX5" fmla="*/ 434605 w 1521038"/>
                <a:gd name="connsiteY5" fmla="*/ 249050 h 1845389"/>
                <a:gd name="connsiteX6" fmla="*/ 1500296 w 1521038"/>
                <a:gd name="connsiteY6" fmla="*/ 1481691 h 1845389"/>
                <a:gd name="connsiteX7" fmla="*/ 1491569 w 1521038"/>
                <a:gd name="connsiteY7" fmla="*/ 1601830 h 1845389"/>
                <a:gd name="connsiteX8" fmla="*/ 1233847 w 1521038"/>
                <a:gd name="connsiteY8" fmla="*/ 1824646 h 1845389"/>
                <a:gd name="connsiteX9" fmla="*/ 1113707 w 1521038"/>
                <a:gd name="connsiteY9" fmla="*/ 1815919 h 184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1038" h="1845389">
                  <a:moveTo>
                    <a:pt x="1113707" y="1815919"/>
                  </a:moveTo>
                  <a:lnTo>
                    <a:pt x="20743" y="551731"/>
                  </a:lnTo>
                  <a:cubicBezTo>
                    <a:pt x="-10023" y="516146"/>
                    <a:pt x="-6116" y="462358"/>
                    <a:pt x="29470" y="431592"/>
                  </a:cubicBezTo>
                  <a:lnTo>
                    <a:pt x="284530" y="211078"/>
                  </a:lnTo>
                  <a:lnTo>
                    <a:pt x="353375" y="0"/>
                  </a:lnTo>
                  <a:lnTo>
                    <a:pt x="434605" y="249050"/>
                  </a:lnTo>
                  <a:lnTo>
                    <a:pt x="1500296" y="1481691"/>
                  </a:lnTo>
                  <a:cubicBezTo>
                    <a:pt x="1531061" y="1517276"/>
                    <a:pt x="1527154" y="1571064"/>
                    <a:pt x="1491569" y="1601830"/>
                  </a:cubicBezTo>
                  <a:lnTo>
                    <a:pt x="1233847" y="1824646"/>
                  </a:lnTo>
                  <a:cubicBezTo>
                    <a:pt x="1198261" y="1855412"/>
                    <a:pt x="1144473" y="1851504"/>
                    <a:pt x="1113707" y="18159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43000">
                  <a:schemeClr val="bg1"/>
                </a:gs>
              </a:gsLst>
              <a:lin ang="19200000" scaled="0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FEA4166E-C1E2-582E-54DB-4562ACCD5E4F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2946056" y="1543232"/>
              <a:ext cx="9728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挂号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2DE5D41-D4BA-CA9D-2B74-DC89575CEE6A}"/>
              </a:ext>
            </a:extLst>
          </p:cNvPr>
          <p:cNvGrpSpPr/>
          <p:nvPr/>
        </p:nvGrpSpPr>
        <p:grpSpPr>
          <a:xfrm>
            <a:off x="1767089" y="2731556"/>
            <a:ext cx="1947082" cy="461452"/>
            <a:chOff x="1767089" y="2731556"/>
            <a:chExt cx="1947082" cy="461452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F0891AB-D0CC-2584-EF1A-8FA4A7E76927}"/>
                </a:ext>
              </a:extLst>
            </p:cNvPr>
            <p:cNvSpPr/>
            <p:nvPr/>
          </p:nvSpPr>
          <p:spPr>
            <a:xfrm rot="5400000">
              <a:off x="2509904" y="1988741"/>
              <a:ext cx="461452" cy="1947082"/>
            </a:xfrm>
            <a:custGeom>
              <a:avLst/>
              <a:gdLst>
                <a:gd name="connsiteX0" fmla="*/ 0 w 511037"/>
                <a:gd name="connsiteY0" fmla="*/ 2071133 h 2156308"/>
                <a:gd name="connsiteX1" fmla="*/ 0 w 511037"/>
                <a:gd name="connsiteY1" fmla="*/ 399983 h 2156308"/>
                <a:gd name="connsiteX2" fmla="*/ 85175 w 511037"/>
                <a:gd name="connsiteY2" fmla="*/ 314808 h 2156308"/>
                <a:gd name="connsiteX3" fmla="*/ 150329 w 511037"/>
                <a:gd name="connsiteY3" fmla="*/ 314808 h 2156308"/>
                <a:gd name="connsiteX4" fmla="*/ 253007 w 511037"/>
                <a:gd name="connsiteY4" fmla="*/ 0 h 2156308"/>
                <a:gd name="connsiteX5" fmla="*/ 355685 w 511037"/>
                <a:gd name="connsiteY5" fmla="*/ 314808 h 2156308"/>
                <a:gd name="connsiteX6" fmla="*/ 425862 w 511037"/>
                <a:gd name="connsiteY6" fmla="*/ 314808 h 2156308"/>
                <a:gd name="connsiteX7" fmla="*/ 511037 w 511037"/>
                <a:gd name="connsiteY7" fmla="*/ 399983 h 2156308"/>
                <a:gd name="connsiteX8" fmla="*/ 511037 w 511037"/>
                <a:gd name="connsiteY8" fmla="*/ 2071133 h 2156308"/>
                <a:gd name="connsiteX9" fmla="*/ 425862 w 511037"/>
                <a:gd name="connsiteY9" fmla="*/ 2156308 h 2156308"/>
                <a:gd name="connsiteX10" fmla="*/ 85175 w 511037"/>
                <a:gd name="connsiteY10" fmla="*/ 2156308 h 2156308"/>
                <a:gd name="connsiteX11" fmla="*/ 0 w 511037"/>
                <a:gd name="connsiteY11" fmla="*/ 2071133 h 21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037" h="2156308">
                  <a:moveTo>
                    <a:pt x="0" y="2071133"/>
                  </a:moveTo>
                  <a:lnTo>
                    <a:pt x="0" y="399983"/>
                  </a:lnTo>
                  <a:cubicBezTo>
                    <a:pt x="0" y="352942"/>
                    <a:pt x="38134" y="314808"/>
                    <a:pt x="85175" y="314808"/>
                  </a:cubicBezTo>
                  <a:lnTo>
                    <a:pt x="150329" y="314808"/>
                  </a:lnTo>
                  <a:lnTo>
                    <a:pt x="253007" y="0"/>
                  </a:lnTo>
                  <a:lnTo>
                    <a:pt x="355685" y="314808"/>
                  </a:lnTo>
                  <a:lnTo>
                    <a:pt x="425862" y="314808"/>
                  </a:lnTo>
                  <a:cubicBezTo>
                    <a:pt x="472903" y="314808"/>
                    <a:pt x="511037" y="352942"/>
                    <a:pt x="511037" y="399983"/>
                  </a:cubicBezTo>
                  <a:lnTo>
                    <a:pt x="511037" y="2071133"/>
                  </a:lnTo>
                  <a:cubicBezTo>
                    <a:pt x="511037" y="2118174"/>
                    <a:pt x="472903" y="2156308"/>
                    <a:pt x="425862" y="2156308"/>
                  </a:cubicBezTo>
                  <a:lnTo>
                    <a:pt x="85175" y="2156308"/>
                  </a:lnTo>
                  <a:cubicBezTo>
                    <a:pt x="38134" y="2156308"/>
                    <a:pt x="0" y="2118174"/>
                    <a:pt x="0" y="207113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15192412-E6FB-5AB0-6D4E-DFB275EB0846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2109789" y="2777616"/>
              <a:ext cx="9728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缴费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8AEE460-BD53-6939-C06D-264CA6BD7031}"/>
              </a:ext>
            </a:extLst>
          </p:cNvPr>
          <p:cNvGrpSpPr/>
          <p:nvPr/>
        </p:nvGrpSpPr>
        <p:grpSpPr>
          <a:xfrm>
            <a:off x="1767089" y="3987410"/>
            <a:ext cx="1947082" cy="461452"/>
            <a:chOff x="1767089" y="3987410"/>
            <a:chExt cx="1947082" cy="461452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6E08C5-6474-F7CA-8AA2-37BFE7708890}"/>
                </a:ext>
              </a:extLst>
            </p:cNvPr>
            <p:cNvSpPr/>
            <p:nvPr/>
          </p:nvSpPr>
          <p:spPr>
            <a:xfrm rot="5400000">
              <a:off x="2509904" y="3244595"/>
              <a:ext cx="461452" cy="1947082"/>
            </a:xfrm>
            <a:custGeom>
              <a:avLst/>
              <a:gdLst>
                <a:gd name="connsiteX0" fmla="*/ 0 w 511037"/>
                <a:gd name="connsiteY0" fmla="*/ 2071132 h 2156308"/>
                <a:gd name="connsiteX1" fmla="*/ 0 w 511037"/>
                <a:gd name="connsiteY1" fmla="*/ 399983 h 2156308"/>
                <a:gd name="connsiteX2" fmla="*/ 85175 w 511037"/>
                <a:gd name="connsiteY2" fmla="*/ 314808 h 2156308"/>
                <a:gd name="connsiteX3" fmla="*/ 148788 w 511037"/>
                <a:gd name="connsiteY3" fmla="*/ 314808 h 2156308"/>
                <a:gd name="connsiteX4" fmla="*/ 251466 w 511037"/>
                <a:gd name="connsiteY4" fmla="*/ 0 h 2156308"/>
                <a:gd name="connsiteX5" fmla="*/ 354144 w 511037"/>
                <a:gd name="connsiteY5" fmla="*/ 314808 h 2156308"/>
                <a:gd name="connsiteX6" fmla="*/ 425862 w 511037"/>
                <a:gd name="connsiteY6" fmla="*/ 314808 h 2156308"/>
                <a:gd name="connsiteX7" fmla="*/ 511037 w 511037"/>
                <a:gd name="connsiteY7" fmla="*/ 399983 h 2156308"/>
                <a:gd name="connsiteX8" fmla="*/ 511037 w 511037"/>
                <a:gd name="connsiteY8" fmla="*/ 2071132 h 2156308"/>
                <a:gd name="connsiteX9" fmla="*/ 425862 w 511037"/>
                <a:gd name="connsiteY9" fmla="*/ 2156308 h 2156308"/>
                <a:gd name="connsiteX10" fmla="*/ 85175 w 511037"/>
                <a:gd name="connsiteY10" fmla="*/ 2156308 h 2156308"/>
                <a:gd name="connsiteX11" fmla="*/ 0 w 511037"/>
                <a:gd name="connsiteY11" fmla="*/ 2071132 h 21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037" h="2156308">
                  <a:moveTo>
                    <a:pt x="0" y="2071132"/>
                  </a:moveTo>
                  <a:lnTo>
                    <a:pt x="0" y="399983"/>
                  </a:lnTo>
                  <a:cubicBezTo>
                    <a:pt x="0" y="352942"/>
                    <a:pt x="38134" y="314808"/>
                    <a:pt x="85175" y="314808"/>
                  </a:cubicBezTo>
                  <a:lnTo>
                    <a:pt x="148788" y="314808"/>
                  </a:lnTo>
                  <a:lnTo>
                    <a:pt x="251466" y="0"/>
                  </a:lnTo>
                  <a:lnTo>
                    <a:pt x="354144" y="314808"/>
                  </a:lnTo>
                  <a:lnTo>
                    <a:pt x="425862" y="314808"/>
                  </a:lnTo>
                  <a:cubicBezTo>
                    <a:pt x="472903" y="314808"/>
                    <a:pt x="511037" y="352942"/>
                    <a:pt x="511037" y="399983"/>
                  </a:cubicBezTo>
                  <a:lnTo>
                    <a:pt x="511037" y="2071132"/>
                  </a:lnTo>
                  <a:cubicBezTo>
                    <a:pt x="511037" y="2118174"/>
                    <a:pt x="472903" y="2156308"/>
                    <a:pt x="425862" y="2156308"/>
                  </a:cubicBezTo>
                  <a:lnTo>
                    <a:pt x="85175" y="2156308"/>
                  </a:lnTo>
                  <a:cubicBezTo>
                    <a:pt x="38134" y="2156308"/>
                    <a:pt x="0" y="2118174"/>
                    <a:pt x="0" y="207113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C405B1FD-CB2F-4317-0189-ADEED8F2F0E9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2109789" y="4027397"/>
              <a:ext cx="9728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取药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038A314-291F-D168-3D4B-55E0D901C88B}"/>
              </a:ext>
            </a:extLst>
          </p:cNvPr>
          <p:cNvGrpSpPr/>
          <p:nvPr/>
        </p:nvGrpSpPr>
        <p:grpSpPr>
          <a:xfrm>
            <a:off x="2641142" y="4717061"/>
            <a:ext cx="1690398" cy="1373452"/>
            <a:chOff x="2641142" y="4717061"/>
            <a:chExt cx="1690398" cy="1373452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99F8714-E72F-1AFF-3C53-8128A6D9D94C}"/>
                </a:ext>
              </a:extLst>
            </p:cNvPr>
            <p:cNvSpPr/>
            <p:nvPr/>
          </p:nvSpPr>
          <p:spPr>
            <a:xfrm rot="13749280" flipV="1">
              <a:off x="2799615" y="4558588"/>
              <a:ext cx="1373452" cy="1690398"/>
            </a:xfrm>
            <a:custGeom>
              <a:avLst/>
              <a:gdLst>
                <a:gd name="connsiteX0" fmla="*/ 369375 w 1521038"/>
                <a:gd name="connsiteY0" fmla="*/ 0 h 1872041"/>
                <a:gd name="connsiteX1" fmla="*/ 293804 w 1521038"/>
                <a:gd name="connsiteY1" fmla="*/ 231699 h 1872041"/>
                <a:gd name="connsiteX2" fmla="*/ 287192 w 1521038"/>
                <a:gd name="connsiteY2" fmla="*/ 235429 h 1872041"/>
                <a:gd name="connsiteX3" fmla="*/ 29470 w 1521038"/>
                <a:gd name="connsiteY3" fmla="*/ 458245 h 1872041"/>
                <a:gd name="connsiteX4" fmla="*/ 20743 w 1521038"/>
                <a:gd name="connsiteY4" fmla="*/ 578384 h 1872041"/>
                <a:gd name="connsiteX5" fmla="*/ 1113708 w 1521038"/>
                <a:gd name="connsiteY5" fmla="*/ 1842572 h 1872041"/>
                <a:gd name="connsiteX6" fmla="*/ 1233847 w 1521038"/>
                <a:gd name="connsiteY6" fmla="*/ 1851299 h 1872041"/>
                <a:gd name="connsiteX7" fmla="*/ 1491569 w 1521038"/>
                <a:gd name="connsiteY7" fmla="*/ 1628483 h 1872041"/>
                <a:gd name="connsiteX8" fmla="*/ 1500296 w 1521038"/>
                <a:gd name="connsiteY8" fmla="*/ 1508344 h 1872041"/>
                <a:gd name="connsiteX9" fmla="*/ 474257 w 1521038"/>
                <a:gd name="connsiteY9" fmla="*/ 321567 h 187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1038" h="1872041">
                  <a:moveTo>
                    <a:pt x="369375" y="0"/>
                  </a:moveTo>
                  <a:lnTo>
                    <a:pt x="293804" y="231699"/>
                  </a:lnTo>
                  <a:lnTo>
                    <a:pt x="287192" y="235429"/>
                  </a:lnTo>
                  <a:lnTo>
                    <a:pt x="29470" y="458245"/>
                  </a:lnTo>
                  <a:cubicBezTo>
                    <a:pt x="-6115" y="489010"/>
                    <a:pt x="-10023" y="542798"/>
                    <a:pt x="20743" y="578384"/>
                  </a:cubicBezTo>
                  <a:lnTo>
                    <a:pt x="1113708" y="1842572"/>
                  </a:lnTo>
                  <a:cubicBezTo>
                    <a:pt x="1144473" y="1878157"/>
                    <a:pt x="1198261" y="1882064"/>
                    <a:pt x="1233847" y="1851299"/>
                  </a:cubicBezTo>
                  <a:lnTo>
                    <a:pt x="1491569" y="1628483"/>
                  </a:lnTo>
                  <a:cubicBezTo>
                    <a:pt x="1527154" y="1597717"/>
                    <a:pt x="1531061" y="1543929"/>
                    <a:pt x="1500296" y="1508344"/>
                  </a:cubicBezTo>
                  <a:lnTo>
                    <a:pt x="474257" y="32156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51000">
                  <a:schemeClr val="bg1"/>
                </a:gs>
              </a:gsLst>
              <a:lin ang="8400000" scaled="0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A0739E25-38B8-1E78-964D-28958442FE82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2785673" y="5294185"/>
              <a:ext cx="12557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医技科室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BB3599A-988A-F4FD-3C95-75C14C4323C0}"/>
              </a:ext>
            </a:extLst>
          </p:cNvPr>
          <p:cNvGrpSpPr/>
          <p:nvPr/>
        </p:nvGrpSpPr>
        <p:grpSpPr>
          <a:xfrm>
            <a:off x="7872877" y="1081191"/>
            <a:ext cx="1666330" cy="1373452"/>
            <a:chOff x="7872877" y="1081191"/>
            <a:chExt cx="1666330" cy="1373452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AFE3B07-DE7D-CC2F-3E4D-EB6D52B11839}"/>
                </a:ext>
              </a:extLst>
            </p:cNvPr>
            <p:cNvSpPr/>
            <p:nvPr/>
          </p:nvSpPr>
          <p:spPr>
            <a:xfrm rot="13749280" flipH="1">
              <a:off x="8019316" y="934752"/>
              <a:ext cx="1373452" cy="1666330"/>
            </a:xfrm>
            <a:custGeom>
              <a:avLst/>
              <a:gdLst>
                <a:gd name="connsiteX0" fmla="*/ 1113707 w 1521038"/>
                <a:gd name="connsiteY0" fmla="*/ 1815919 h 1845389"/>
                <a:gd name="connsiteX1" fmla="*/ 20743 w 1521038"/>
                <a:gd name="connsiteY1" fmla="*/ 551731 h 1845389"/>
                <a:gd name="connsiteX2" fmla="*/ 29470 w 1521038"/>
                <a:gd name="connsiteY2" fmla="*/ 431592 h 1845389"/>
                <a:gd name="connsiteX3" fmla="*/ 284530 w 1521038"/>
                <a:gd name="connsiteY3" fmla="*/ 211078 h 1845389"/>
                <a:gd name="connsiteX4" fmla="*/ 353375 w 1521038"/>
                <a:gd name="connsiteY4" fmla="*/ 0 h 1845389"/>
                <a:gd name="connsiteX5" fmla="*/ 434605 w 1521038"/>
                <a:gd name="connsiteY5" fmla="*/ 249050 h 1845389"/>
                <a:gd name="connsiteX6" fmla="*/ 1500296 w 1521038"/>
                <a:gd name="connsiteY6" fmla="*/ 1481691 h 1845389"/>
                <a:gd name="connsiteX7" fmla="*/ 1491569 w 1521038"/>
                <a:gd name="connsiteY7" fmla="*/ 1601830 h 1845389"/>
                <a:gd name="connsiteX8" fmla="*/ 1233847 w 1521038"/>
                <a:gd name="connsiteY8" fmla="*/ 1824646 h 1845389"/>
                <a:gd name="connsiteX9" fmla="*/ 1113707 w 1521038"/>
                <a:gd name="connsiteY9" fmla="*/ 1815919 h 184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1038" h="1845389">
                  <a:moveTo>
                    <a:pt x="1113707" y="1815919"/>
                  </a:moveTo>
                  <a:lnTo>
                    <a:pt x="20743" y="551731"/>
                  </a:lnTo>
                  <a:cubicBezTo>
                    <a:pt x="-10023" y="516146"/>
                    <a:pt x="-6116" y="462358"/>
                    <a:pt x="29470" y="431592"/>
                  </a:cubicBezTo>
                  <a:lnTo>
                    <a:pt x="284530" y="211078"/>
                  </a:lnTo>
                  <a:lnTo>
                    <a:pt x="353375" y="0"/>
                  </a:lnTo>
                  <a:lnTo>
                    <a:pt x="434605" y="249050"/>
                  </a:lnTo>
                  <a:lnTo>
                    <a:pt x="1500296" y="1481691"/>
                  </a:lnTo>
                  <a:cubicBezTo>
                    <a:pt x="1531061" y="1517276"/>
                    <a:pt x="1527154" y="1571064"/>
                    <a:pt x="1491569" y="1601830"/>
                  </a:cubicBezTo>
                  <a:lnTo>
                    <a:pt x="1233847" y="1824646"/>
                  </a:lnTo>
                  <a:cubicBezTo>
                    <a:pt x="1198261" y="1855412"/>
                    <a:pt x="1144473" y="1851504"/>
                    <a:pt x="1113707" y="181591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43000">
                  <a:schemeClr val="bg1"/>
                </a:gs>
              </a:gsLst>
              <a:lin ang="19200000" scaled="0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D4B0907F-5CF1-41C5-68FD-9B0104ACDCE6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flipH="1">
              <a:off x="8112759" y="1543232"/>
              <a:ext cx="1293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环境标识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2CCC0E2-03ED-765F-8DF3-8BF1C9B4E013}"/>
              </a:ext>
            </a:extLst>
          </p:cNvPr>
          <p:cNvGrpSpPr/>
          <p:nvPr/>
        </p:nvGrpSpPr>
        <p:grpSpPr>
          <a:xfrm>
            <a:off x="8485507" y="2731556"/>
            <a:ext cx="1947082" cy="461452"/>
            <a:chOff x="8485507" y="2731556"/>
            <a:chExt cx="1947082" cy="461452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D639EB8-BAD2-42C8-3431-6C2BF4975C8A}"/>
                </a:ext>
              </a:extLst>
            </p:cNvPr>
            <p:cNvSpPr/>
            <p:nvPr/>
          </p:nvSpPr>
          <p:spPr>
            <a:xfrm rot="16200000" flipH="1">
              <a:off x="9228322" y="1988741"/>
              <a:ext cx="461452" cy="1947082"/>
            </a:xfrm>
            <a:custGeom>
              <a:avLst/>
              <a:gdLst>
                <a:gd name="connsiteX0" fmla="*/ 0 w 511037"/>
                <a:gd name="connsiteY0" fmla="*/ 2071133 h 2156308"/>
                <a:gd name="connsiteX1" fmla="*/ 0 w 511037"/>
                <a:gd name="connsiteY1" fmla="*/ 399983 h 2156308"/>
                <a:gd name="connsiteX2" fmla="*/ 85175 w 511037"/>
                <a:gd name="connsiteY2" fmla="*/ 314808 h 2156308"/>
                <a:gd name="connsiteX3" fmla="*/ 150329 w 511037"/>
                <a:gd name="connsiteY3" fmla="*/ 314808 h 2156308"/>
                <a:gd name="connsiteX4" fmla="*/ 253007 w 511037"/>
                <a:gd name="connsiteY4" fmla="*/ 0 h 2156308"/>
                <a:gd name="connsiteX5" fmla="*/ 355685 w 511037"/>
                <a:gd name="connsiteY5" fmla="*/ 314808 h 2156308"/>
                <a:gd name="connsiteX6" fmla="*/ 425862 w 511037"/>
                <a:gd name="connsiteY6" fmla="*/ 314808 h 2156308"/>
                <a:gd name="connsiteX7" fmla="*/ 511037 w 511037"/>
                <a:gd name="connsiteY7" fmla="*/ 399983 h 2156308"/>
                <a:gd name="connsiteX8" fmla="*/ 511037 w 511037"/>
                <a:gd name="connsiteY8" fmla="*/ 2071133 h 2156308"/>
                <a:gd name="connsiteX9" fmla="*/ 425862 w 511037"/>
                <a:gd name="connsiteY9" fmla="*/ 2156308 h 2156308"/>
                <a:gd name="connsiteX10" fmla="*/ 85175 w 511037"/>
                <a:gd name="connsiteY10" fmla="*/ 2156308 h 2156308"/>
                <a:gd name="connsiteX11" fmla="*/ 0 w 511037"/>
                <a:gd name="connsiteY11" fmla="*/ 2071133 h 21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037" h="2156308">
                  <a:moveTo>
                    <a:pt x="0" y="2071133"/>
                  </a:moveTo>
                  <a:lnTo>
                    <a:pt x="0" y="399983"/>
                  </a:lnTo>
                  <a:cubicBezTo>
                    <a:pt x="0" y="352942"/>
                    <a:pt x="38134" y="314808"/>
                    <a:pt x="85175" y="314808"/>
                  </a:cubicBezTo>
                  <a:lnTo>
                    <a:pt x="150329" y="314808"/>
                  </a:lnTo>
                  <a:lnTo>
                    <a:pt x="253007" y="0"/>
                  </a:lnTo>
                  <a:lnTo>
                    <a:pt x="355685" y="314808"/>
                  </a:lnTo>
                  <a:lnTo>
                    <a:pt x="425862" y="314808"/>
                  </a:lnTo>
                  <a:cubicBezTo>
                    <a:pt x="472903" y="314808"/>
                    <a:pt x="511037" y="352942"/>
                    <a:pt x="511037" y="399983"/>
                  </a:cubicBezTo>
                  <a:lnTo>
                    <a:pt x="511037" y="2071133"/>
                  </a:lnTo>
                  <a:cubicBezTo>
                    <a:pt x="511037" y="2118174"/>
                    <a:pt x="472903" y="2156308"/>
                    <a:pt x="425862" y="2156308"/>
                  </a:cubicBezTo>
                  <a:lnTo>
                    <a:pt x="85175" y="2156308"/>
                  </a:lnTo>
                  <a:cubicBezTo>
                    <a:pt x="38134" y="2156308"/>
                    <a:pt x="0" y="2118174"/>
                    <a:pt x="0" y="207113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178AEEF-B67E-A054-4D32-B135DD7EBFBE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flipH="1">
              <a:off x="8956704" y="2777616"/>
              <a:ext cx="1293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服务态度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AD9FBC3-823E-5BD1-2C51-B7B07B1D363D}"/>
              </a:ext>
            </a:extLst>
          </p:cNvPr>
          <p:cNvGrpSpPr/>
          <p:nvPr/>
        </p:nvGrpSpPr>
        <p:grpSpPr>
          <a:xfrm>
            <a:off x="8485507" y="3987410"/>
            <a:ext cx="1947082" cy="461452"/>
            <a:chOff x="8485507" y="3987410"/>
            <a:chExt cx="1947082" cy="461452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2180B88-095F-81DA-BAEF-029B49553E79}"/>
                </a:ext>
              </a:extLst>
            </p:cNvPr>
            <p:cNvSpPr/>
            <p:nvPr/>
          </p:nvSpPr>
          <p:spPr>
            <a:xfrm rot="16200000" flipH="1">
              <a:off x="9228322" y="3244595"/>
              <a:ext cx="461452" cy="1947082"/>
            </a:xfrm>
            <a:custGeom>
              <a:avLst/>
              <a:gdLst>
                <a:gd name="connsiteX0" fmla="*/ 0 w 511037"/>
                <a:gd name="connsiteY0" fmla="*/ 2071132 h 2156308"/>
                <a:gd name="connsiteX1" fmla="*/ 0 w 511037"/>
                <a:gd name="connsiteY1" fmla="*/ 399983 h 2156308"/>
                <a:gd name="connsiteX2" fmla="*/ 85175 w 511037"/>
                <a:gd name="connsiteY2" fmla="*/ 314808 h 2156308"/>
                <a:gd name="connsiteX3" fmla="*/ 148788 w 511037"/>
                <a:gd name="connsiteY3" fmla="*/ 314808 h 2156308"/>
                <a:gd name="connsiteX4" fmla="*/ 251466 w 511037"/>
                <a:gd name="connsiteY4" fmla="*/ 0 h 2156308"/>
                <a:gd name="connsiteX5" fmla="*/ 354144 w 511037"/>
                <a:gd name="connsiteY5" fmla="*/ 314808 h 2156308"/>
                <a:gd name="connsiteX6" fmla="*/ 425862 w 511037"/>
                <a:gd name="connsiteY6" fmla="*/ 314808 h 2156308"/>
                <a:gd name="connsiteX7" fmla="*/ 511037 w 511037"/>
                <a:gd name="connsiteY7" fmla="*/ 399983 h 2156308"/>
                <a:gd name="connsiteX8" fmla="*/ 511037 w 511037"/>
                <a:gd name="connsiteY8" fmla="*/ 2071132 h 2156308"/>
                <a:gd name="connsiteX9" fmla="*/ 425862 w 511037"/>
                <a:gd name="connsiteY9" fmla="*/ 2156308 h 2156308"/>
                <a:gd name="connsiteX10" fmla="*/ 85175 w 511037"/>
                <a:gd name="connsiteY10" fmla="*/ 2156308 h 2156308"/>
                <a:gd name="connsiteX11" fmla="*/ 0 w 511037"/>
                <a:gd name="connsiteY11" fmla="*/ 2071132 h 21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1037" h="2156308">
                  <a:moveTo>
                    <a:pt x="0" y="2071132"/>
                  </a:moveTo>
                  <a:lnTo>
                    <a:pt x="0" y="399983"/>
                  </a:lnTo>
                  <a:cubicBezTo>
                    <a:pt x="0" y="352942"/>
                    <a:pt x="38134" y="314808"/>
                    <a:pt x="85175" y="314808"/>
                  </a:cubicBezTo>
                  <a:lnTo>
                    <a:pt x="148788" y="314808"/>
                  </a:lnTo>
                  <a:lnTo>
                    <a:pt x="251466" y="0"/>
                  </a:lnTo>
                  <a:lnTo>
                    <a:pt x="354144" y="314808"/>
                  </a:lnTo>
                  <a:lnTo>
                    <a:pt x="425862" y="314808"/>
                  </a:lnTo>
                  <a:cubicBezTo>
                    <a:pt x="472903" y="314808"/>
                    <a:pt x="511037" y="352942"/>
                    <a:pt x="511037" y="399983"/>
                  </a:cubicBezTo>
                  <a:lnTo>
                    <a:pt x="511037" y="2071132"/>
                  </a:lnTo>
                  <a:cubicBezTo>
                    <a:pt x="511037" y="2118174"/>
                    <a:pt x="472903" y="2156308"/>
                    <a:pt x="425862" y="2156308"/>
                  </a:cubicBezTo>
                  <a:lnTo>
                    <a:pt x="85175" y="2156308"/>
                  </a:lnTo>
                  <a:cubicBezTo>
                    <a:pt x="38134" y="2156308"/>
                    <a:pt x="0" y="2118174"/>
                    <a:pt x="0" y="207113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90B69F77-F484-8795-A99F-2761CEE7BED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flipH="1">
              <a:off x="8956704" y="4027397"/>
              <a:ext cx="1293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诊疗水平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6310CAD-56DF-A5B4-01EB-DF864590955A}"/>
              </a:ext>
            </a:extLst>
          </p:cNvPr>
          <p:cNvGrpSpPr/>
          <p:nvPr/>
        </p:nvGrpSpPr>
        <p:grpSpPr>
          <a:xfrm>
            <a:off x="7860460" y="4717061"/>
            <a:ext cx="1690398" cy="1373452"/>
            <a:chOff x="7860460" y="4717061"/>
            <a:chExt cx="1690398" cy="1373452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7A24F839-1F3D-DE05-6546-3BE6F29B8B80}"/>
                </a:ext>
              </a:extLst>
            </p:cNvPr>
            <p:cNvSpPr/>
            <p:nvPr/>
          </p:nvSpPr>
          <p:spPr>
            <a:xfrm rot="7850720" flipH="1" flipV="1">
              <a:off x="8018933" y="4558588"/>
              <a:ext cx="1373452" cy="1690398"/>
            </a:xfrm>
            <a:custGeom>
              <a:avLst/>
              <a:gdLst>
                <a:gd name="connsiteX0" fmla="*/ 369375 w 1521038"/>
                <a:gd name="connsiteY0" fmla="*/ 0 h 1872041"/>
                <a:gd name="connsiteX1" fmla="*/ 293804 w 1521038"/>
                <a:gd name="connsiteY1" fmla="*/ 231699 h 1872041"/>
                <a:gd name="connsiteX2" fmla="*/ 287192 w 1521038"/>
                <a:gd name="connsiteY2" fmla="*/ 235429 h 1872041"/>
                <a:gd name="connsiteX3" fmla="*/ 29470 w 1521038"/>
                <a:gd name="connsiteY3" fmla="*/ 458245 h 1872041"/>
                <a:gd name="connsiteX4" fmla="*/ 20743 w 1521038"/>
                <a:gd name="connsiteY4" fmla="*/ 578384 h 1872041"/>
                <a:gd name="connsiteX5" fmla="*/ 1113708 w 1521038"/>
                <a:gd name="connsiteY5" fmla="*/ 1842572 h 1872041"/>
                <a:gd name="connsiteX6" fmla="*/ 1233847 w 1521038"/>
                <a:gd name="connsiteY6" fmla="*/ 1851299 h 1872041"/>
                <a:gd name="connsiteX7" fmla="*/ 1491569 w 1521038"/>
                <a:gd name="connsiteY7" fmla="*/ 1628483 h 1872041"/>
                <a:gd name="connsiteX8" fmla="*/ 1500296 w 1521038"/>
                <a:gd name="connsiteY8" fmla="*/ 1508344 h 1872041"/>
                <a:gd name="connsiteX9" fmla="*/ 474257 w 1521038"/>
                <a:gd name="connsiteY9" fmla="*/ 321567 h 187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1038" h="1872041">
                  <a:moveTo>
                    <a:pt x="369375" y="0"/>
                  </a:moveTo>
                  <a:lnTo>
                    <a:pt x="293804" y="231699"/>
                  </a:lnTo>
                  <a:lnTo>
                    <a:pt x="287192" y="235429"/>
                  </a:lnTo>
                  <a:lnTo>
                    <a:pt x="29470" y="458245"/>
                  </a:lnTo>
                  <a:cubicBezTo>
                    <a:pt x="-6115" y="489010"/>
                    <a:pt x="-10023" y="542798"/>
                    <a:pt x="20743" y="578384"/>
                  </a:cubicBezTo>
                  <a:lnTo>
                    <a:pt x="1113708" y="1842572"/>
                  </a:lnTo>
                  <a:cubicBezTo>
                    <a:pt x="1144473" y="1878157"/>
                    <a:pt x="1198261" y="1882064"/>
                    <a:pt x="1233847" y="1851299"/>
                  </a:cubicBezTo>
                  <a:lnTo>
                    <a:pt x="1491569" y="1628483"/>
                  </a:lnTo>
                  <a:cubicBezTo>
                    <a:pt x="1527154" y="1597717"/>
                    <a:pt x="1531061" y="1543929"/>
                    <a:pt x="1500296" y="1508344"/>
                  </a:cubicBezTo>
                  <a:lnTo>
                    <a:pt x="474257" y="32156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51000">
                  <a:schemeClr val="bg1"/>
                </a:gs>
              </a:gsLst>
              <a:lin ang="8400000" scaled="0"/>
              <a:tileRect/>
            </a:gradFill>
            <a:ln w="12700" cap="flat" cmpd="sng" algn="ctr">
              <a:solidFill>
                <a:srgbClr val="1C78C0"/>
              </a:solidFill>
              <a:prstDash val="solid"/>
              <a:miter lim="800000"/>
            </a:ln>
            <a:effectLst>
              <a:outerShdw blurRad="342900" dist="190500" dir="2700000" algn="tl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87EE74B-E1C3-CD39-0DA4-5B985500B224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flipH="1">
              <a:off x="8131675" y="5294185"/>
              <a:ext cx="1293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隐私保护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B40EFA0-1A23-FA56-4515-3F7172AB4614}"/>
              </a:ext>
            </a:extLst>
          </p:cNvPr>
          <p:cNvGrpSpPr/>
          <p:nvPr/>
        </p:nvGrpSpPr>
        <p:grpSpPr>
          <a:xfrm>
            <a:off x="1765284" y="3269795"/>
            <a:ext cx="1595309" cy="624541"/>
            <a:chOff x="1765284" y="3269795"/>
            <a:chExt cx="1595309" cy="624541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61A2CFF-641B-3EA1-1177-36AF6CD6A712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765284" y="3269795"/>
              <a:ext cx="1595309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收费人员业务能力不强</a:t>
              </a: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B5F65880-8564-B283-5801-994D5C0D94FD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765284" y="3454430"/>
              <a:ext cx="1379855" cy="25527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收费标准不够透明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3446D9D3-D8FF-19DE-403E-1F8F7ACB6360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765284" y="3639066"/>
              <a:ext cx="1414145" cy="25527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收费人员服务意识薄弱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5B732DC-3063-9C24-B248-DEDD240D3B95}"/>
              </a:ext>
            </a:extLst>
          </p:cNvPr>
          <p:cNvGrpSpPr/>
          <p:nvPr/>
        </p:nvGrpSpPr>
        <p:grpSpPr>
          <a:xfrm>
            <a:off x="1765284" y="4505103"/>
            <a:ext cx="1454244" cy="630881"/>
            <a:chOff x="1765284" y="4505103"/>
            <a:chExt cx="1454244" cy="630881"/>
          </a:xfrm>
        </p:grpSpPr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35E17D1F-DD02-7851-E37A-AA68110190B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765284" y="4505103"/>
              <a:ext cx="1056005" cy="25654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药房取药划价窗口少</a:t>
              </a: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334C5AB-4238-7C37-A275-C06BBDF2BB94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765284" y="4689738"/>
              <a:ext cx="145424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医师处方开具不认真</a:t>
              </a: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04DBD4D6-D3AB-3483-62E6-0DDF1F5121FF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765284" y="4874374"/>
              <a:ext cx="136525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用药方法交代不清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1C7B26C-C393-F98C-A4FF-1FCA2233B4E0}"/>
              </a:ext>
            </a:extLst>
          </p:cNvPr>
          <p:cNvGrpSpPr/>
          <p:nvPr/>
        </p:nvGrpSpPr>
        <p:grpSpPr>
          <a:xfrm>
            <a:off x="2524751" y="5736083"/>
            <a:ext cx="2343150" cy="630881"/>
            <a:chOff x="2524751" y="5736083"/>
            <a:chExt cx="2343150" cy="630881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7419673C-F4B0-D1BA-A332-EEC4B4D75DCF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524751" y="5736083"/>
              <a:ext cx="234315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检查检验预约等候时间长</a:t>
              </a: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F7F844ED-2DA8-857F-878F-DB7802807C22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2524751" y="6105354"/>
              <a:ext cx="175704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检查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/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检验位置分散</a:t>
              </a: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34428CE-4F03-5BEC-EB6F-9B4DED81E2C3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524751" y="5920718"/>
              <a:ext cx="1934210" cy="2152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自助预约，宣传不到位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76211EA-0E6B-9B65-A3BB-DD286526CFFB}"/>
              </a:ext>
            </a:extLst>
          </p:cNvPr>
          <p:cNvGrpSpPr/>
          <p:nvPr/>
        </p:nvGrpSpPr>
        <p:grpSpPr>
          <a:xfrm>
            <a:off x="7655262" y="5762763"/>
            <a:ext cx="2028370" cy="602316"/>
            <a:chOff x="7655262" y="5762763"/>
            <a:chExt cx="2028370" cy="602316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id="{B5C004E6-D9AD-3C87-6024-2A0CC463329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655262" y="5762763"/>
              <a:ext cx="202837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“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一诊一医一患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”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落实不到位</a:t>
              </a:r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id="{7AD47EA2-956B-8C06-42EB-502CC0F1A48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8366642" y="6132034"/>
              <a:ext cx="1316990" cy="23304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就诊信息泄露</a:t>
              </a:r>
            </a:p>
          </p:txBody>
        </p:sp>
        <p:sp>
          <p:nvSpPr>
            <p:cNvPr id="177" name="矩形 176">
              <a:extLst>
                <a:ext uri="{FF2B5EF4-FFF2-40B4-BE49-F238E27FC236}">
                  <a16:creationId xmlns:a16="http://schemas.microsoft.com/office/drawing/2014/main" id="{38CFFB93-996B-9949-6865-6C75DB69408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7890392" y="5947398"/>
              <a:ext cx="179324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诊疗期间隐私保护不到位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BF45B48-7E2A-6F4A-1CDB-5C4CA478CFB0}"/>
              </a:ext>
            </a:extLst>
          </p:cNvPr>
          <p:cNvGrpSpPr/>
          <p:nvPr/>
        </p:nvGrpSpPr>
        <p:grpSpPr>
          <a:xfrm>
            <a:off x="8879632" y="4502958"/>
            <a:ext cx="1598295" cy="630881"/>
            <a:chOff x="8879632" y="4502958"/>
            <a:chExt cx="1598295" cy="630881"/>
          </a:xfrm>
        </p:grpSpPr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id="{914B1C03-2E13-E0CE-75B6-5CC3D61263E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919002" y="4687593"/>
              <a:ext cx="155892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医生病情解说不到位</a:t>
              </a:r>
            </a:p>
          </p:txBody>
        </p: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id="{D9CC4768-F1A4-F6B5-D490-FAD97484DEB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910747" y="4872229"/>
              <a:ext cx="156718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候诊时间长</a:t>
              </a:r>
            </a:p>
          </p:txBody>
        </p: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CE100EE3-320C-B065-7341-C14B2F39C041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879632" y="4502958"/>
              <a:ext cx="159829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”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三长一短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“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1C77231-DD49-76B7-266B-21D17DF58DB5}"/>
              </a:ext>
            </a:extLst>
          </p:cNvPr>
          <p:cNvGrpSpPr/>
          <p:nvPr/>
        </p:nvGrpSpPr>
        <p:grpSpPr>
          <a:xfrm>
            <a:off x="8839085" y="3233136"/>
            <a:ext cx="1650365" cy="630881"/>
            <a:chOff x="8839085" y="3233136"/>
            <a:chExt cx="1650365" cy="630881"/>
          </a:xfrm>
        </p:grpSpPr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id="{4632EBE5-A33B-178F-C9BA-3E553FA7185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931795" y="3417771"/>
              <a:ext cx="155765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医生太忙太累</a:t>
              </a:r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id="{B3A0CD32-B1F7-2507-BA0D-A623CA6B6E1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839085" y="3602407"/>
              <a:ext cx="165036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其他窗口人员缺乏耐心</a:t>
              </a:r>
            </a:p>
          </p:txBody>
        </p:sp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id="{02265F8D-3E9D-EC9B-4798-F54CEAF5410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862580" y="3233136"/>
              <a:ext cx="162687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导诊人员缺乏主动意识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BAA5436-7094-8AD3-7AA6-060B05886CAC}"/>
              </a:ext>
            </a:extLst>
          </p:cNvPr>
          <p:cNvGrpSpPr/>
          <p:nvPr/>
        </p:nvGrpSpPr>
        <p:grpSpPr>
          <a:xfrm>
            <a:off x="8485965" y="1961060"/>
            <a:ext cx="1172116" cy="630881"/>
            <a:chOff x="8485965" y="1961060"/>
            <a:chExt cx="1172116" cy="630881"/>
          </a:xfrm>
        </p:grpSpPr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8E7D10C5-1334-A00A-1862-C6514A12CCB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768094" y="2145695"/>
              <a:ext cx="889987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厕所环境差</a:t>
              </a:r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id="{07349E1F-EA23-D486-22ED-0173583D690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485965" y="2330331"/>
              <a:ext cx="1172116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患者不熟悉环境</a:t>
              </a:r>
            </a:p>
          </p:txBody>
        </p:sp>
        <p:sp>
          <p:nvSpPr>
            <p:cNvPr id="180" name="矩形 179">
              <a:extLst>
                <a:ext uri="{FF2B5EF4-FFF2-40B4-BE49-F238E27FC236}">
                  <a16:creationId xmlns:a16="http://schemas.microsoft.com/office/drawing/2014/main" id="{017F8421-3404-9058-8BB1-26FC96FA372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485965" y="1961060"/>
              <a:ext cx="1172116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标识标牌不直观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949FA72-5B3E-9D9A-FFEA-9A0BC4C4E496}"/>
              </a:ext>
            </a:extLst>
          </p:cNvPr>
          <p:cNvGrpSpPr/>
          <p:nvPr/>
        </p:nvGrpSpPr>
        <p:grpSpPr>
          <a:xfrm>
            <a:off x="4978401" y="2431397"/>
            <a:ext cx="2235200" cy="2235198"/>
            <a:chOff x="4978401" y="4838863"/>
            <a:chExt cx="2235200" cy="223519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DDDDA58-BA20-4B68-C152-D00CDC51E6D4}"/>
                </a:ext>
              </a:extLst>
            </p:cNvPr>
            <p:cNvSpPr/>
            <p:nvPr/>
          </p:nvSpPr>
          <p:spPr>
            <a:xfrm>
              <a:off x="4978401" y="4838863"/>
              <a:ext cx="2235200" cy="2235198"/>
            </a:xfrm>
            <a:prstGeom prst="ellipse">
              <a:avLst/>
            </a:prstGeom>
            <a:gradFill flip="none" rotWithShape="1">
              <a:gsLst>
                <a:gs pos="94444">
                  <a:schemeClr val="accent1">
                    <a:lumMod val="40000"/>
                    <a:lumOff val="60000"/>
                  </a:schemeClr>
                </a:gs>
                <a:gs pos="65000">
                  <a:schemeClr val="accent1"/>
                </a:gs>
                <a:gs pos="31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469900" dist="368300" dir="540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C97C1F0-41A4-61FC-A3D4-46FB2F3E9FEB}"/>
                </a:ext>
              </a:extLst>
            </p:cNvPr>
            <p:cNvSpPr txBox="1"/>
            <p:nvPr/>
          </p:nvSpPr>
          <p:spPr>
            <a:xfrm>
              <a:off x="5246914" y="6174167"/>
              <a:ext cx="16981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患者满意度</a:t>
              </a:r>
            </a:p>
          </p:txBody>
        </p:sp>
        <p:pic>
          <p:nvPicPr>
            <p:cNvPr id="29" name="图形 28" descr="医院 轮廓">
              <a:extLst>
                <a:ext uri="{FF2B5EF4-FFF2-40B4-BE49-F238E27FC236}">
                  <a16:creationId xmlns:a16="http://schemas.microsoft.com/office/drawing/2014/main" id="{65A33B62-5980-EBDE-7DE7-46A291728E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5659696" y="5262884"/>
              <a:ext cx="914400" cy="914400"/>
            </a:xfrm>
            <a:prstGeom prst="rect">
              <a:avLst/>
            </a:prstGeom>
          </p:spPr>
        </p:pic>
      </p:grpSp>
      <p:sp>
        <p:nvSpPr>
          <p:cNvPr id="184" name="Oval 90+">
            <a:extLst>
              <a:ext uri="{FF2B5EF4-FFF2-40B4-BE49-F238E27FC236}">
                <a16:creationId xmlns:a16="http://schemas.microsoft.com/office/drawing/2014/main" id="{E398BA6D-6D3D-FD5B-12FB-FFCBAD2A249C}"/>
              </a:ext>
            </a:extLst>
          </p:cNvPr>
          <p:cNvSpPr/>
          <p:nvPr/>
        </p:nvSpPr>
        <p:spPr>
          <a:xfrm>
            <a:off x="4511156" y="1964151"/>
            <a:ext cx="3169688" cy="3169688"/>
          </a:xfrm>
          <a:prstGeom prst="ellipse">
            <a:avLst/>
          </a:prstGeom>
          <a:noFill/>
          <a:ln w="12700" cap="flat" cmpd="sng" algn="ctr">
            <a:solidFill>
              <a:schemeClr val="accent1">
                <a:alpha val="28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7" name="缺角矩形 186">
            <a:extLst>
              <a:ext uri="{FF2B5EF4-FFF2-40B4-BE49-F238E27FC236}">
                <a16:creationId xmlns:a16="http://schemas.microsoft.com/office/drawing/2014/main" id="{68099555-4061-0ECE-4464-84CD9F029E40}"/>
              </a:ext>
            </a:extLst>
          </p:cNvPr>
          <p:cNvSpPr/>
          <p:nvPr/>
        </p:nvSpPr>
        <p:spPr>
          <a:xfrm>
            <a:off x="-1749439" y="5114164"/>
            <a:ext cx="3487672" cy="3487672"/>
          </a:xfrm>
          <a:prstGeom prst="plaque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8" name="缺角矩形 187">
            <a:extLst>
              <a:ext uri="{FF2B5EF4-FFF2-40B4-BE49-F238E27FC236}">
                <a16:creationId xmlns:a16="http://schemas.microsoft.com/office/drawing/2014/main" id="{87544F8E-2158-20B9-B187-314CA5C01B35}"/>
              </a:ext>
            </a:extLst>
          </p:cNvPr>
          <p:cNvSpPr/>
          <p:nvPr/>
        </p:nvSpPr>
        <p:spPr>
          <a:xfrm>
            <a:off x="10448164" y="5114164"/>
            <a:ext cx="3487672" cy="3487672"/>
          </a:xfrm>
          <a:prstGeom prst="plaque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2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100" autoRev="1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15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4.44444E-6 L 0.25 4.44444E-6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4.44444E-6 L 0.25 4.44444E-6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4.44444E-6 L 0.25 4.44444E-6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4.44444E-6 L 0.25 4.44444E-6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4.44444E-6 L -0.25 4.44444E-6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4.44444E-6 L -0.25 4.44444E-6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4.44444E-6 L -0.25 4.44444E-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4.44444E-6 L -0.25 4.44444E-6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91" grpId="0" animBg="1"/>
      <p:bldP spid="1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: 单圆角 66">
            <a:extLst>
              <a:ext uri="{FF2B5EF4-FFF2-40B4-BE49-F238E27FC236}">
                <a16:creationId xmlns:a16="http://schemas.microsoft.com/office/drawing/2014/main" id="{CC9E0A58-7B4C-6BB0-64A2-818E330AAA93}"/>
              </a:ext>
            </a:extLst>
          </p:cNvPr>
          <p:cNvSpPr/>
          <p:nvPr/>
        </p:nvSpPr>
        <p:spPr>
          <a:xfrm>
            <a:off x="0" y="4725388"/>
            <a:ext cx="12192000" cy="2132612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1104B0D7-FCB3-FAF3-A89C-29AC60669023}"/>
              </a:ext>
            </a:extLst>
          </p:cNvPr>
          <p:cNvSpPr/>
          <p:nvPr/>
        </p:nvSpPr>
        <p:spPr>
          <a:xfrm>
            <a:off x="695325" y="1464366"/>
            <a:ext cx="3532118" cy="4489008"/>
          </a:xfrm>
          <a:prstGeom prst="roundRect">
            <a:avLst>
              <a:gd name="adj" fmla="val 4623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2000"/>
              </a:prstClr>
            </a:outerShdw>
            <a:reflection blurRad="241300" stA="43000" endPos="35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E7B3A39-636B-8502-E42A-B7FBBDBED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3" y="385265"/>
            <a:ext cx="604014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实施问卷调查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3762C8-D3F4-F52A-BD5E-7A73604B0D60}"/>
              </a:ext>
            </a:extLst>
          </p:cNvPr>
          <p:cNvGrpSpPr/>
          <p:nvPr/>
        </p:nvGrpSpPr>
        <p:grpSpPr>
          <a:xfrm>
            <a:off x="1011099" y="1610074"/>
            <a:ext cx="2900569" cy="4069713"/>
            <a:chOff x="1011099" y="1610074"/>
            <a:chExt cx="2900569" cy="4069713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1B24ADA-9F06-BECF-F37B-3BB3ABD8AC40}"/>
                </a:ext>
              </a:extLst>
            </p:cNvPr>
            <p:cNvSpPr/>
            <p:nvPr/>
          </p:nvSpPr>
          <p:spPr>
            <a:xfrm>
              <a:off x="1367439" y="2184906"/>
              <a:ext cx="2187890" cy="40664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7E2772E-D990-EA9A-B804-337BBED116BA}"/>
                </a:ext>
              </a:extLst>
            </p:cNvPr>
            <p:cNvSpPr txBox="1"/>
            <p:nvPr/>
          </p:nvSpPr>
          <p:spPr>
            <a:xfrm>
              <a:off x="1556923" y="2234338"/>
              <a:ext cx="18089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1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制定医院问卷调查</a:t>
              </a: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6DB87076-32CE-2148-276A-0C95362D9360}"/>
                </a:ext>
              </a:extLst>
            </p:cNvPr>
            <p:cNvSpPr/>
            <p:nvPr/>
          </p:nvSpPr>
          <p:spPr>
            <a:xfrm>
              <a:off x="1367439" y="2956966"/>
              <a:ext cx="2187890" cy="40664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23261B1-258B-A1A5-35FA-A8FC38CC2639}"/>
                </a:ext>
              </a:extLst>
            </p:cNvPr>
            <p:cNvSpPr txBox="1"/>
            <p:nvPr/>
          </p:nvSpPr>
          <p:spPr>
            <a:xfrm>
              <a:off x="1556923" y="3006398"/>
              <a:ext cx="18089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1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问卷分析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6F032D4F-470F-0216-6417-A736EE816A05}"/>
                </a:ext>
              </a:extLst>
            </p:cNvPr>
            <p:cNvSpPr/>
            <p:nvPr/>
          </p:nvSpPr>
          <p:spPr>
            <a:xfrm>
              <a:off x="1367439" y="3729026"/>
              <a:ext cx="2187890" cy="40664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E422D2A-81D6-30E4-A537-7B6C94DA3EF7}"/>
                </a:ext>
              </a:extLst>
            </p:cNvPr>
            <p:cNvSpPr txBox="1"/>
            <p:nvPr/>
          </p:nvSpPr>
          <p:spPr>
            <a:xfrm>
              <a:off x="1556923" y="3778458"/>
              <a:ext cx="180892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1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问题整改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539E7937-BBA3-0397-FF8C-A1099EF70CAB}"/>
                </a:ext>
              </a:extLst>
            </p:cNvPr>
            <p:cNvSpPr/>
            <p:nvPr/>
          </p:nvSpPr>
          <p:spPr>
            <a:xfrm>
              <a:off x="1367439" y="4501086"/>
              <a:ext cx="2187890" cy="40664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FFC76AA-E201-3954-0C0A-315F5A586C51}"/>
                </a:ext>
              </a:extLst>
            </p:cNvPr>
            <p:cNvSpPr txBox="1"/>
            <p:nvPr/>
          </p:nvSpPr>
          <p:spPr>
            <a:xfrm>
              <a:off x="1458464" y="4550518"/>
              <a:ext cx="20058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100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优化就诊流程及环境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1E6F17BA-DCEA-5E81-7E7B-2592454452E9}"/>
                </a:ext>
              </a:extLst>
            </p:cNvPr>
            <p:cNvSpPr/>
            <p:nvPr/>
          </p:nvSpPr>
          <p:spPr>
            <a:xfrm>
              <a:off x="1367439" y="5273146"/>
              <a:ext cx="2187890" cy="40664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F81BB2E-7EE6-6493-0730-7ECAEEA5BF62}"/>
                </a:ext>
              </a:extLst>
            </p:cNvPr>
            <p:cNvSpPr txBox="1"/>
            <p:nvPr/>
          </p:nvSpPr>
          <p:spPr>
            <a:xfrm>
              <a:off x="1458464" y="5322578"/>
              <a:ext cx="20058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整改评估、效果检验</a:t>
              </a: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5DE22E7-56BE-5C7F-7EEE-32BBF9EB6506}"/>
                </a:ext>
              </a:extLst>
            </p:cNvPr>
            <p:cNvSpPr/>
            <p:nvPr/>
          </p:nvSpPr>
          <p:spPr>
            <a:xfrm>
              <a:off x="2340262" y="2623896"/>
              <a:ext cx="242244" cy="308354"/>
            </a:xfrm>
            <a:custGeom>
              <a:avLst/>
              <a:gdLst>
                <a:gd name="connsiteX0" fmla="*/ 139160 w 430812"/>
                <a:gd name="connsiteY0" fmla="*/ 132570 h 548383"/>
                <a:gd name="connsiteX1" fmla="*/ 310818 w 430812"/>
                <a:gd name="connsiteY1" fmla="*/ 132570 h 548383"/>
                <a:gd name="connsiteX2" fmla="*/ 330817 w 430812"/>
                <a:gd name="connsiteY2" fmla="*/ 152569 h 548383"/>
                <a:gd name="connsiteX3" fmla="*/ 354149 w 430812"/>
                <a:gd name="connsiteY3" fmla="*/ 175068 h 548383"/>
                <a:gd name="connsiteX4" fmla="*/ 430812 w 430812"/>
                <a:gd name="connsiteY4" fmla="*/ 175068 h 548383"/>
                <a:gd name="connsiteX5" fmla="*/ 214990 w 430812"/>
                <a:gd name="connsiteY5" fmla="*/ 548383 h 548383"/>
                <a:gd name="connsiteX6" fmla="*/ 0 w 430812"/>
                <a:gd name="connsiteY6" fmla="*/ 175068 h 548383"/>
                <a:gd name="connsiteX7" fmla="*/ 95829 w 430812"/>
                <a:gd name="connsiteY7" fmla="*/ 175068 h 548383"/>
                <a:gd name="connsiteX8" fmla="*/ 99162 w 430812"/>
                <a:gd name="connsiteY8" fmla="*/ 169235 h 548383"/>
                <a:gd name="connsiteX9" fmla="*/ 139160 w 430812"/>
                <a:gd name="connsiteY9" fmla="*/ 132570 h 548383"/>
                <a:gd name="connsiteX10" fmla="*/ 119994 w 430812"/>
                <a:gd name="connsiteY10" fmla="*/ 65907 h 548383"/>
                <a:gd name="connsiteX11" fmla="*/ 311651 w 430812"/>
                <a:gd name="connsiteY11" fmla="*/ 65907 h 548383"/>
                <a:gd name="connsiteX12" fmla="*/ 331650 w 430812"/>
                <a:gd name="connsiteY12" fmla="*/ 84240 h 548383"/>
                <a:gd name="connsiteX13" fmla="*/ 312484 w 430812"/>
                <a:gd name="connsiteY13" fmla="*/ 101738 h 548383"/>
                <a:gd name="connsiteX14" fmla="*/ 118327 w 430812"/>
                <a:gd name="connsiteY14" fmla="*/ 101738 h 548383"/>
                <a:gd name="connsiteX15" fmla="*/ 101661 w 430812"/>
                <a:gd name="connsiteY15" fmla="*/ 100072 h 548383"/>
                <a:gd name="connsiteX16" fmla="*/ 101661 w 430812"/>
                <a:gd name="connsiteY16" fmla="*/ 67574 h 548383"/>
                <a:gd name="connsiteX17" fmla="*/ 119994 w 430812"/>
                <a:gd name="connsiteY17" fmla="*/ 65907 h 548383"/>
                <a:gd name="connsiteX18" fmla="*/ 120827 w 430812"/>
                <a:gd name="connsiteY18" fmla="*/ 76 h 548383"/>
                <a:gd name="connsiteX19" fmla="*/ 312484 w 430812"/>
                <a:gd name="connsiteY19" fmla="*/ 76 h 548383"/>
                <a:gd name="connsiteX20" fmla="*/ 331650 w 430812"/>
                <a:gd name="connsiteY20" fmla="*/ 13409 h 548383"/>
                <a:gd name="connsiteX21" fmla="*/ 312484 w 430812"/>
                <a:gd name="connsiteY21" fmla="*/ 25908 h 548383"/>
                <a:gd name="connsiteX22" fmla="*/ 118327 w 430812"/>
                <a:gd name="connsiteY22" fmla="*/ 25908 h 548383"/>
                <a:gd name="connsiteX23" fmla="*/ 102494 w 430812"/>
                <a:gd name="connsiteY23" fmla="*/ 25075 h 548383"/>
                <a:gd name="connsiteX24" fmla="*/ 120827 w 430812"/>
                <a:gd name="connsiteY24" fmla="*/ 76 h 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0812" h="548383">
                  <a:moveTo>
                    <a:pt x="139160" y="132570"/>
                  </a:moveTo>
                  <a:cubicBezTo>
                    <a:pt x="196657" y="132570"/>
                    <a:pt x="254154" y="133404"/>
                    <a:pt x="310818" y="132570"/>
                  </a:cubicBezTo>
                  <a:cubicBezTo>
                    <a:pt x="326651" y="132570"/>
                    <a:pt x="333317" y="137570"/>
                    <a:pt x="330817" y="152569"/>
                  </a:cubicBezTo>
                  <a:cubicBezTo>
                    <a:pt x="327484" y="171735"/>
                    <a:pt x="336650" y="175901"/>
                    <a:pt x="354149" y="175068"/>
                  </a:cubicBezTo>
                  <a:cubicBezTo>
                    <a:pt x="377482" y="173402"/>
                    <a:pt x="401647" y="175068"/>
                    <a:pt x="430812" y="175068"/>
                  </a:cubicBezTo>
                  <a:cubicBezTo>
                    <a:pt x="358316" y="300895"/>
                    <a:pt x="288319" y="422556"/>
                    <a:pt x="214990" y="548383"/>
                  </a:cubicBezTo>
                  <a:cubicBezTo>
                    <a:pt x="143326" y="423389"/>
                    <a:pt x="73330" y="301728"/>
                    <a:pt x="0" y="175068"/>
                  </a:cubicBezTo>
                  <a:cubicBezTo>
                    <a:pt x="35832" y="175068"/>
                    <a:pt x="66663" y="175068"/>
                    <a:pt x="95829" y="175068"/>
                  </a:cubicBezTo>
                  <a:cubicBezTo>
                    <a:pt x="98329" y="170902"/>
                    <a:pt x="99162" y="170068"/>
                    <a:pt x="99162" y="169235"/>
                  </a:cubicBezTo>
                  <a:cubicBezTo>
                    <a:pt x="101662" y="132570"/>
                    <a:pt x="101662" y="132570"/>
                    <a:pt x="139160" y="132570"/>
                  </a:cubicBezTo>
                  <a:close/>
                  <a:moveTo>
                    <a:pt x="119994" y="65907"/>
                  </a:moveTo>
                  <a:cubicBezTo>
                    <a:pt x="184157" y="65907"/>
                    <a:pt x="248321" y="65907"/>
                    <a:pt x="311651" y="65907"/>
                  </a:cubicBezTo>
                  <a:cubicBezTo>
                    <a:pt x="325817" y="65907"/>
                    <a:pt x="331650" y="68407"/>
                    <a:pt x="331650" y="84240"/>
                  </a:cubicBezTo>
                  <a:cubicBezTo>
                    <a:pt x="331650" y="99239"/>
                    <a:pt x="324984" y="101738"/>
                    <a:pt x="312484" y="101738"/>
                  </a:cubicBezTo>
                  <a:cubicBezTo>
                    <a:pt x="247487" y="100905"/>
                    <a:pt x="183324" y="101738"/>
                    <a:pt x="118327" y="101738"/>
                  </a:cubicBezTo>
                  <a:cubicBezTo>
                    <a:pt x="113327" y="101738"/>
                    <a:pt x="108327" y="100905"/>
                    <a:pt x="101661" y="100072"/>
                  </a:cubicBezTo>
                  <a:cubicBezTo>
                    <a:pt x="101661" y="88406"/>
                    <a:pt x="101661" y="78406"/>
                    <a:pt x="101661" y="67574"/>
                  </a:cubicBezTo>
                  <a:cubicBezTo>
                    <a:pt x="108327" y="66741"/>
                    <a:pt x="114160" y="65907"/>
                    <a:pt x="119994" y="65907"/>
                  </a:cubicBezTo>
                  <a:close/>
                  <a:moveTo>
                    <a:pt x="120827" y="76"/>
                  </a:moveTo>
                  <a:cubicBezTo>
                    <a:pt x="184990" y="910"/>
                    <a:pt x="248320" y="76"/>
                    <a:pt x="312484" y="76"/>
                  </a:cubicBezTo>
                  <a:cubicBezTo>
                    <a:pt x="321650" y="76"/>
                    <a:pt x="331650" y="-1590"/>
                    <a:pt x="331650" y="13409"/>
                  </a:cubicBezTo>
                  <a:cubicBezTo>
                    <a:pt x="331650" y="28408"/>
                    <a:pt x="321650" y="25908"/>
                    <a:pt x="312484" y="25908"/>
                  </a:cubicBezTo>
                  <a:cubicBezTo>
                    <a:pt x="247487" y="25908"/>
                    <a:pt x="183324" y="25908"/>
                    <a:pt x="118327" y="25908"/>
                  </a:cubicBezTo>
                  <a:cubicBezTo>
                    <a:pt x="113327" y="25908"/>
                    <a:pt x="108327" y="25075"/>
                    <a:pt x="102494" y="25075"/>
                  </a:cubicBezTo>
                  <a:cubicBezTo>
                    <a:pt x="95828" y="5076"/>
                    <a:pt x="103327" y="-757"/>
                    <a:pt x="120827" y="76"/>
                  </a:cubicBezTo>
                  <a:close/>
                </a:path>
              </a:pathLst>
            </a:custGeom>
            <a:solidFill>
              <a:schemeClr val="accent1"/>
            </a:soli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A0952C9-60A7-8B29-9995-1E235A62F2F0}"/>
                </a:ext>
              </a:extLst>
            </p:cNvPr>
            <p:cNvSpPr/>
            <p:nvPr/>
          </p:nvSpPr>
          <p:spPr>
            <a:xfrm>
              <a:off x="2340262" y="3395956"/>
              <a:ext cx="242244" cy="308354"/>
            </a:xfrm>
            <a:custGeom>
              <a:avLst/>
              <a:gdLst>
                <a:gd name="connsiteX0" fmla="*/ 139160 w 430812"/>
                <a:gd name="connsiteY0" fmla="*/ 132570 h 548383"/>
                <a:gd name="connsiteX1" fmla="*/ 310818 w 430812"/>
                <a:gd name="connsiteY1" fmla="*/ 132570 h 548383"/>
                <a:gd name="connsiteX2" fmla="*/ 330817 w 430812"/>
                <a:gd name="connsiteY2" fmla="*/ 152569 h 548383"/>
                <a:gd name="connsiteX3" fmla="*/ 354149 w 430812"/>
                <a:gd name="connsiteY3" fmla="*/ 175068 h 548383"/>
                <a:gd name="connsiteX4" fmla="*/ 430812 w 430812"/>
                <a:gd name="connsiteY4" fmla="*/ 175068 h 548383"/>
                <a:gd name="connsiteX5" fmla="*/ 214990 w 430812"/>
                <a:gd name="connsiteY5" fmla="*/ 548383 h 548383"/>
                <a:gd name="connsiteX6" fmla="*/ 0 w 430812"/>
                <a:gd name="connsiteY6" fmla="*/ 175068 h 548383"/>
                <a:gd name="connsiteX7" fmla="*/ 95829 w 430812"/>
                <a:gd name="connsiteY7" fmla="*/ 175068 h 548383"/>
                <a:gd name="connsiteX8" fmla="*/ 99162 w 430812"/>
                <a:gd name="connsiteY8" fmla="*/ 169235 h 548383"/>
                <a:gd name="connsiteX9" fmla="*/ 139160 w 430812"/>
                <a:gd name="connsiteY9" fmla="*/ 132570 h 548383"/>
                <a:gd name="connsiteX10" fmla="*/ 119994 w 430812"/>
                <a:gd name="connsiteY10" fmla="*/ 65907 h 548383"/>
                <a:gd name="connsiteX11" fmla="*/ 311651 w 430812"/>
                <a:gd name="connsiteY11" fmla="*/ 65907 h 548383"/>
                <a:gd name="connsiteX12" fmla="*/ 331650 w 430812"/>
                <a:gd name="connsiteY12" fmla="*/ 84240 h 548383"/>
                <a:gd name="connsiteX13" fmla="*/ 312484 w 430812"/>
                <a:gd name="connsiteY13" fmla="*/ 101738 h 548383"/>
                <a:gd name="connsiteX14" fmla="*/ 118327 w 430812"/>
                <a:gd name="connsiteY14" fmla="*/ 101738 h 548383"/>
                <a:gd name="connsiteX15" fmla="*/ 101661 w 430812"/>
                <a:gd name="connsiteY15" fmla="*/ 100072 h 548383"/>
                <a:gd name="connsiteX16" fmla="*/ 101661 w 430812"/>
                <a:gd name="connsiteY16" fmla="*/ 67574 h 548383"/>
                <a:gd name="connsiteX17" fmla="*/ 119994 w 430812"/>
                <a:gd name="connsiteY17" fmla="*/ 65907 h 548383"/>
                <a:gd name="connsiteX18" fmla="*/ 120827 w 430812"/>
                <a:gd name="connsiteY18" fmla="*/ 76 h 548383"/>
                <a:gd name="connsiteX19" fmla="*/ 312484 w 430812"/>
                <a:gd name="connsiteY19" fmla="*/ 76 h 548383"/>
                <a:gd name="connsiteX20" fmla="*/ 331650 w 430812"/>
                <a:gd name="connsiteY20" fmla="*/ 13409 h 548383"/>
                <a:gd name="connsiteX21" fmla="*/ 312484 w 430812"/>
                <a:gd name="connsiteY21" fmla="*/ 25908 h 548383"/>
                <a:gd name="connsiteX22" fmla="*/ 118327 w 430812"/>
                <a:gd name="connsiteY22" fmla="*/ 25908 h 548383"/>
                <a:gd name="connsiteX23" fmla="*/ 102494 w 430812"/>
                <a:gd name="connsiteY23" fmla="*/ 25075 h 548383"/>
                <a:gd name="connsiteX24" fmla="*/ 120827 w 430812"/>
                <a:gd name="connsiteY24" fmla="*/ 76 h 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0812" h="548383">
                  <a:moveTo>
                    <a:pt x="139160" y="132570"/>
                  </a:moveTo>
                  <a:cubicBezTo>
                    <a:pt x="196657" y="132570"/>
                    <a:pt x="254154" y="133404"/>
                    <a:pt x="310818" y="132570"/>
                  </a:cubicBezTo>
                  <a:cubicBezTo>
                    <a:pt x="326651" y="132570"/>
                    <a:pt x="333317" y="137570"/>
                    <a:pt x="330817" y="152569"/>
                  </a:cubicBezTo>
                  <a:cubicBezTo>
                    <a:pt x="327484" y="171735"/>
                    <a:pt x="336650" y="175901"/>
                    <a:pt x="354149" y="175068"/>
                  </a:cubicBezTo>
                  <a:cubicBezTo>
                    <a:pt x="377482" y="173402"/>
                    <a:pt x="401647" y="175068"/>
                    <a:pt x="430812" y="175068"/>
                  </a:cubicBezTo>
                  <a:cubicBezTo>
                    <a:pt x="358316" y="300895"/>
                    <a:pt x="288319" y="422556"/>
                    <a:pt x="214990" y="548383"/>
                  </a:cubicBezTo>
                  <a:cubicBezTo>
                    <a:pt x="143326" y="423389"/>
                    <a:pt x="73330" y="301728"/>
                    <a:pt x="0" y="175068"/>
                  </a:cubicBezTo>
                  <a:cubicBezTo>
                    <a:pt x="35832" y="175068"/>
                    <a:pt x="66663" y="175068"/>
                    <a:pt x="95829" y="175068"/>
                  </a:cubicBezTo>
                  <a:cubicBezTo>
                    <a:pt x="98329" y="170902"/>
                    <a:pt x="99162" y="170068"/>
                    <a:pt x="99162" y="169235"/>
                  </a:cubicBezTo>
                  <a:cubicBezTo>
                    <a:pt x="101662" y="132570"/>
                    <a:pt x="101662" y="132570"/>
                    <a:pt x="139160" y="132570"/>
                  </a:cubicBezTo>
                  <a:close/>
                  <a:moveTo>
                    <a:pt x="119994" y="65907"/>
                  </a:moveTo>
                  <a:cubicBezTo>
                    <a:pt x="184157" y="65907"/>
                    <a:pt x="248321" y="65907"/>
                    <a:pt x="311651" y="65907"/>
                  </a:cubicBezTo>
                  <a:cubicBezTo>
                    <a:pt x="325817" y="65907"/>
                    <a:pt x="331650" y="68407"/>
                    <a:pt x="331650" y="84240"/>
                  </a:cubicBezTo>
                  <a:cubicBezTo>
                    <a:pt x="331650" y="99239"/>
                    <a:pt x="324984" y="101738"/>
                    <a:pt x="312484" y="101738"/>
                  </a:cubicBezTo>
                  <a:cubicBezTo>
                    <a:pt x="247487" y="100905"/>
                    <a:pt x="183324" y="101738"/>
                    <a:pt x="118327" y="101738"/>
                  </a:cubicBezTo>
                  <a:cubicBezTo>
                    <a:pt x="113327" y="101738"/>
                    <a:pt x="108327" y="100905"/>
                    <a:pt x="101661" y="100072"/>
                  </a:cubicBezTo>
                  <a:cubicBezTo>
                    <a:pt x="101661" y="88406"/>
                    <a:pt x="101661" y="78406"/>
                    <a:pt x="101661" y="67574"/>
                  </a:cubicBezTo>
                  <a:cubicBezTo>
                    <a:pt x="108327" y="66741"/>
                    <a:pt x="114160" y="65907"/>
                    <a:pt x="119994" y="65907"/>
                  </a:cubicBezTo>
                  <a:close/>
                  <a:moveTo>
                    <a:pt x="120827" y="76"/>
                  </a:moveTo>
                  <a:cubicBezTo>
                    <a:pt x="184990" y="910"/>
                    <a:pt x="248320" y="76"/>
                    <a:pt x="312484" y="76"/>
                  </a:cubicBezTo>
                  <a:cubicBezTo>
                    <a:pt x="321650" y="76"/>
                    <a:pt x="331650" y="-1590"/>
                    <a:pt x="331650" y="13409"/>
                  </a:cubicBezTo>
                  <a:cubicBezTo>
                    <a:pt x="331650" y="28408"/>
                    <a:pt x="321650" y="25908"/>
                    <a:pt x="312484" y="25908"/>
                  </a:cubicBezTo>
                  <a:cubicBezTo>
                    <a:pt x="247487" y="25908"/>
                    <a:pt x="183324" y="25908"/>
                    <a:pt x="118327" y="25908"/>
                  </a:cubicBezTo>
                  <a:cubicBezTo>
                    <a:pt x="113327" y="25908"/>
                    <a:pt x="108327" y="25075"/>
                    <a:pt x="102494" y="25075"/>
                  </a:cubicBezTo>
                  <a:cubicBezTo>
                    <a:pt x="95828" y="5076"/>
                    <a:pt x="103327" y="-757"/>
                    <a:pt x="120827" y="76"/>
                  </a:cubicBezTo>
                  <a:close/>
                </a:path>
              </a:pathLst>
            </a:custGeom>
            <a:solidFill>
              <a:schemeClr val="accent1"/>
            </a:soli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900836A-2B9C-E17B-2419-CC714EF23FCA}"/>
                </a:ext>
              </a:extLst>
            </p:cNvPr>
            <p:cNvSpPr/>
            <p:nvPr/>
          </p:nvSpPr>
          <p:spPr>
            <a:xfrm>
              <a:off x="2340262" y="4168016"/>
              <a:ext cx="242244" cy="308354"/>
            </a:xfrm>
            <a:custGeom>
              <a:avLst/>
              <a:gdLst>
                <a:gd name="connsiteX0" fmla="*/ 139160 w 430812"/>
                <a:gd name="connsiteY0" fmla="*/ 132570 h 548383"/>
                <a:gd name="connsiteX1" fmla="*/ 310818 w 430812"/>
                <a:gd name="connsiteY1" fmla="*/ 132570 h 548383"/>
                <a:gd name="connsiteX2" fmla="*/ 330817 w 430812"/>
                <a:gd name="connsiteY2" fmla="*/ 152569 h 548383"/>
                <a:gd name="connsiteX3" fmla="*/ 354149 w 430812"/>
                <a:gd name="connsiteY3" fmla="*/ 175068 h 548383"/>
                <a:gd name="connsiteX4" fmla="*/ 430812 w 430812"/>
                <a:gd name="connsiteY4" fmla="*/ 175068 h 548383"/>
                <a:gd name="connsiteX5" fmla="*/ 214990 w 430812"/>
                <a:gd name="connsiteY5" fmla="*/ 548383 h 548383"/>
                <a:gd name="connsiteX6" fmla="*/ 0 w 430812"/>
                <a:gd name="connsiteY6" fmla="*/ 175068 h 548383"/>
                <a:gd name="connsiteX7" fmla="*/ 95829 w 430812"/>
                <a:gd name="connsiteY7" fmla="*/ 175068 h 548383"/>
                <a:gd name="connsiteX8" fmla="*/ 99162 w 430812"/>
                <a:gd name="connsiteY8" fmla="*/ 169235 h 548383"/>
                <a:gd name="connsiteX9" fmla="*/ 139160 w 430812"/>
                <a:gd name="connsiteY9" fmla="*/ 132570 h 548383"/>
                <a:gd name="connsiteX10" fmla="*/ 119994 w 430812"/>
                <a:gd name="connsiteY10" fmla="*/ 65907 h 548383"/>
                <a:gd name="connsiteX11" fmla="*/ 311651 w 430812"/>
                <a:gd name="connsiteY11" fmla="*/ 65907 h 548383"/>
                <a:gd name="connsiteX12" fmla="*/ 331650 w 430812"/>
                <a:gd name="connsiteY12" fmla="*/ 84240 h 548383"/>
                <a:gd name="connsiteX13" fmla="*/ 312484 w 430812"/>
                <a:gd name="connsiteY13" fmla="*/ 101738 h 548383"/>
                <a:gd name="connsiteX14" fmla="*/ 118327 w 430812"/>
                <a:gd name="connsiteY14" fmla="*/ 101738 h 548383"/>
                <a:gd name="connsiteX15" fmla="*/ 101661 w 430812"/>
                <a:gd name="connsiteY15" fmla="*/ 100072 h 548383"/>
                <a:gd name="connsiteX16" fmla="*/ 101661 w 430812"/>
                <a:gd name="connsiteY16" fmla="*/ 67574 h 548383"/>
                <a:gd name="connsiteX17" fmla="*/ 119994 w 430812"/>
                <a:gd name="connsiteY17" fmla="*/ 65907 h 548383"/>
                <a:gd name="connsiteX18" fmla="*/ 120827 w 430812"/>
                <a:gd name="connsiteY18" fmla="*/ 76 h 548383"/>
                <a:gd name="connsiteX19" fmla="*/ 312484 w 430812"/>
                <a:gd name="connsiteY19" fmla="*/ 76 h 548383"/>
                <a:gd name="connsiteX20" fmla="*/ 331650 w 430812"/>
                <a:gd name="connsiteY20" fmla="*/ 13409 h 548383"/>
                <a:gd name="connsiteX21" fmla="*/ 312484 w 430812"/>
                <a:gd name="connsiteY21" fmla="*/ 25908 h 548383"/>
                <a:gd name="connsiteX22" fmla="*/ 118327 w 430812"/>
                <a:gd name="connsiteY22" fmla="*/ 25908 h 548383"/>
                <a:gd name="connsiteX23" fmla="*/ 102494 w 430812"/>
                <a:gd name="connsiteY23" fmla="*/ 25075 h 548383"/>
                <a:gd name="connsiteX24" fmla="*/ 120827 w 430812"/>
                <a:gd name="connsiteY24" fmla="*/ 76 h 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0812" h="548383">
                  <a:moveTo>
                    <a:pt x="139160" y="132570"/>
                  </a:moveTo>
                  <a:cubicBezTo>
                    <a:pt x="196657" y="132570"/>
                    <a:pt x="254154" y="133404"/>
                    <a:pt x="310818" y="132570"/>
                  </a:cubicBezTo>
                  <a:cubicBezTo>
                    <a:pt x="326651" y="132570"/>
                    <a:pt x="333317" y="137570"/>
                    <a:pt x="330817" y="152569"/>
                  </a:cubicBezTo>
                  <a:cubicBezTo>
                    <a:pt x="327484" y="171735"/>
                    <a:pt x="336650" y="175901"/>
                    <a:pt x="354149" y="175068"/>
                  </a:cubicBezTo>
                  <a:cubicBezTo>
                    <a:pt x="377482" y="173402"/>
                    <a:pt x="401647" y="175068"/>
                    <a:pt x="430812" y="175068"/>
                  </a:cubicBezTo>
                  <a:cubicBezTo>
                    <a:pt x="358316" y="300895"/>
                    <a:pt x="288319" y="422556"/>
                    <a:pt x="214990" y="548383"/>
                  </a:cubicBezTo>
                  <a:cubicBezTo>
                    <a:pt x="143326" y="423389"/>
                    <a:pt x="73330" y="301728"/>
                    <a:pt x="0" y="175068"/>
                  </a:cubicBezTo>
                  <a:cubicBezTo>
                    <a:pt x="35832" y="175068"/>
                    <a:pt x="66663" y="175068"/>
                    <a:pt x="95829" y="175068"/>
                  </a:cubicBezTo>
                  <a:cubicBezTo>
                    <a:pt x="98329" y="170902"/>
                    <a:pt x="99162" y="170068"/>
                    <a:pt x="99162" y="169235"/>
                  </a:cubicBezTo>
                  <a:cubicBezTo>
                    <a:pt x="101662" y="132570"/>
                    <a:pt x="101662" y="132570"/>
                    <a:pt x="139160" y="132570"/>
                  </a:cubicBezTo>
                  <a:close/>
                  <a:moveTo>
                    <a:pt x="119994" y="65907"/>
                  </a:moveTo>
                  <a:cubicBezTo>
                    <a:pt x="184157" y="65907"/>
                    <a:pt x="248321" y="65907"/>
                    <a:pt x="311651" y="65907"/>
                  </a:cubicBezTo>
                  <a:cubicBezTo>
                    <a:pt x="325817" y="65907"/>
                    <a:pt x="331650" y="68407"/>
                    <a:pt x="331650" y="84240"/>
                  </a:cubicBezTo>
                  <a:cubicBezTo>
                    <a:pt x="331650" y="99239"/>
                    <a:pt x="324984" y="101738"/>
                    <a:pt x="312484" y="101738"/>
                  </a:cubicBezTo>
                  <a:cubicBezTo>
                    <a:pt x="247487" y="100905"/>
                    <a:pt x="183324" y="101738"/>
                    <a:pt x="118327" y="101738"/>
                  </a:cubicBezTo>
                  <a:cubicBezTo>
                    <a:pt x="113327" y="101738"/>
                    <a:pt x="108327" y="100905"/>
                    <a:pt x="101661" y="100072"/>
                  </a:cubicBezTo>
                  <a:cubicBezTo>
                    <a:pt x="101661" y="88406"/>
                    <a:pt x="101661" y="78406"/>
                    <a:pt x="101661" y="67574"/>
                  </a:cubicBezTo>
                  <a:cubicBezTo>
                    <a:pt x="108327" y="66741"/>
                    <a:pt x="114160" y="65907"/>
                    <a:pt x="119994" y="65907"/>
                  </a:cubicBezTo>
                  <a:close/>
                  <a:moveTo>
                    <a:pt x="120827" y="76"/>
                  </a:moveTo>
                  <a:cubicBezTo>
                    <a:pt x="184990" y="910"/>
                    <a:pt x="248320" y="76"/>
                    <a:pt x="312484" y="76"/>
                  </a:cubicBezTo>
                  <a:cubicBezTo>
                    <a:pt x="321650" y="76"/>
                    <a:pt x="331650" y="-1590"/>
                    <a:pt x="331650" y="13409"/>
                  </a:cubicBezTo>
                  <a:cubicBezTo>
                    <a:pt x="331650" y="28408"/>
                    <a:pt x="321650" y="25908"/>
                    <a:pt x="312484" y="25908"/>
                  </a:cubicBezTo>
                  <a:cubicBezTo>
                    <a:pt x="247487" y="25908"/>
                    <a:pt x="183324" y="25908"/>
                    <a:pt x="118327" y="25908"/>
                  </a:cubicBezTo>
                  <a:cubicBezTo>
                    <a:pt x="113327" y="25908"/>
                    <a:pt x="108327" y="25075"/>
                    <a:pt x="102494" y="25075"/>
                  </a:cubicBezTo>
                  <a:cubicBezTo>
                    <a:pt x="95828" y="5076"/>
                    <a:pt x="103327" y="-757"/>
                    <a:pt x="120827" y="76"/>
                  </a:cubicBezTo>
                  <a:close/>
                </a:path>
              </a:pathLst>
            </a:custGeom>
            <a:solidFill>
              <a:schemeClr val="accent1"/>
            </a:soli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DEF6AD5-BD54-8453-3387-E959120D614D}"/>
                </a:ext>
              </a:extLst>
            </p:cNvPr>
            <p:cNvSpPr/>
            <p:nvPr/>
          </p:nvSpPr>
          <p:spPr>
            <a:xfrm>
              <a:off x="2340262" y="4940076"/>
              <a:ext cx="242244" cy="308354"/>
            </a:xfrm>
            <a:custGeom>
              <a:avLst/>
              <a:gdLst>
                <a:gd name="connsiteX0" fmla="*/ 139160 w 430812"/>
                <a:gd name="connsiteY0" fmla="*/ 132570 h 548383"/>
                <a:gd name="connsiteX1" fmla="*/ 310818 w 430812"/>
                <a:gd name="connsiteY1" fmla="*/ 132570 h 548383"/>
                <a:gd name="connsiteX2" fmla="*/ 330817 w 430812"/>
                <a:gd name="connsiteY2" fmla="*/ 152569 h 548383"/>
                <a:gd name="connsiteX3" fmla="*/ 354149 w 430812"/>
                <a:gd name="connsiteY3" fmla="*/ 175068 h 548383"/>
                <a:gd name="connsiteX4" fmla="*/ 430812 w 430812"/>
                <a:gd name="connsiteY4" fmla="*/ 175068 h 548383"/>
                <a:gd name="connsiteX5" fmla="*/ 214990 w 430812"/>
                <a:gd name="connsiteY5" fmla="*/ 548383 h 548383"/>
                <a:gd name="connsiteX6" fmla="*/ 0 w 430812"/>
                <a:gd name="connsiteY6" fmla="*/ 175068 h 548383"/>
                <a:gd name="connsiteX7" fmla="*/ 95829 w 430812"/>
                <a:gd name="connsiteY7" fmla="*/ 175068 h 548383"/>
                <a:gd name="connsiteX8" fmla="*/ 99162 w 430812"/>
                <a:gd name="connsiteY8" fmla="*/ 169235 h 548383"/>
                <a:gd name="connsiteX9" fmla="*/ 139160 w 430812"/>
                <a:gd name="connsiteY9" fmla="*/ 132570 h 548383"/>
                <a:gd name="connsiteX10" fmla="*/ 119994 w 430812"/>
                <a:gd name="connsiteY10" fmla="*/ 65907 h 548383"/>
                <a:gd name="connsiteX11" fmla="*/ 311651 w 430812"/>
                <a:gd name="connsiteY11" fmla="*/ 65907 h 548383"/>
                <a:gd name="connsiteX12" fmla="*/ 331650 w 430812"/>
                <a:gd name="connsiteY12" fmla="*/ 84240 h 548383"/>
                <a:gd name="connsiteX13" fmla="*/ 312484 w 430812"/>
                <a:gd name="connsiteY13" fmla="*/ 101738 h 548383"/>
                <a:gd name="connsiteX14" fmla="*/ 118327 w 430812"/>
                <a:gd name="connsiteY14" fmla="*/ 101738 h 548383"/>
                <a:gd name="connsiteX15" fmla="*/ 101661 w 430812"/>
                <a:gd name="connsiteY15" fmla="*/ 100072 h 548383"/>
                <a:gd name="connsiteX16" fmla="*/ 101661 w 430812"/>
                <a:gd name="connsiteY16" fmla="*/ 67574 h 548383"/>
                <a:gd name="connsiteX17" fmla="*/ 119994 w 430812"/>
                <a:gd name="connsiteY17" fmla="*/ 65907 h 548383"/>
                <a:gd name="connsiteX18" fmla="*/ 120827 w 430812"/>
                <a:gd name="connsiteY18" fmla="*/ 76 h 548383"/>
                <a:gd name="connsiteX19" fmla="*/ 312484 w 430812"/>
                <a:gd name="connsiteY19" fmla="*/ 76 h 548383"/>
                <a:gd name="connsiteX20" fmla="*/ 331650 w 430812"/>
                <a:gd name="connsiteY20" fmla="*/ 13409 h 548383"/>
                <a:gd name="connsiteX21" fmla="*/ 312484 w 430812"/>
                <a:gd name="connsiteY21" fmla="*/ 25908 h 548383"/>
                <a:gd name="connsiteX22" fmla="*/ 118327 w 430812"/>
                <a:gd name="connsiteY22" fmla="*/ 25908 h 548383"/>
                <a:gd name="connsiteX23" fmla="*/ 102494 w 430812"/>
                <a:gd name="connsiteY23" fmla="*/ 25075 h 548383"/>
                <a:gd name="connsiteX24" fmla="*/ 120827 w 430812"/>
                <a:gd name="connsiteY24" fmla="*/ 76 h 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0812" h="548383">
                  <a:moveTo>
                    <a:pt x="139160" y="132570"/>
                  </a:moveTo>
                  <a:cubicBezTo>
                    <a:pt x="196657" y="132570"/>
                    <a:pt x="254154" y="133404"/>
                    <a:pt x="310818" y="132570"/>
                  </a:cubicBezTo>
                  <a:cubicBezTo>
                    <a:pt x="326651" y="132570"/>
                    <a:pt x="333317" y="137570"/>
                    <a:pt x="330817" y="152569"/>
                  </a:cubicBezTo>
                  <a:cubicBezTo>
                    <a:pt x="327484" y="171735"/>
                    <a:pt x="336650" y="175901"/>
                    <a:pt x="354149" y="175068"/>
                  </a:cubicBezTo>
                  <a:cubicBezTo>
                    <a:pt x="377482" y="173402"/>
                    <a:pt x="401647" y="175068"/>
                    <a:pt x="430812" y="175068"/>
                  </a:cubicBezTo>
                  <a:cubicBezTo>
                    <a:pt x="358316" y="300895"/>
                    <a:pt x="288319" y="422556"/>
                    <a:pt x="214990" y="548383"/>
                  </a:cubicBezTo>
                  <a:cubicBezTo>
                    <a:pt x="143326" y="423389"/>
                    <a:pt x="73330" y="301728"/>
                    <a:pt x="0" y="175068"/>
                  </a:cubicBezTo>
                  <a:cubicBezTo>
                    <a:pt x="35832" y="175068"/>
                    <a:pt x="66663" y="175068"/>
                    <a:pt x="95829" y="175068"/>
                  </a:cubicBezTo>
                  <a:cubicBezTo>
                    <a:pt x="98329" y="170902"/>
                    <a:pt x="99162" y="170068"/>
                    <a:pt x="99162" y="169235"/>
                  </a:cubicBezTo>
                  <a:cubicBezTo>
                    <a:pt x="101662" y="132570"/>
                    <a:pt x="101662" y="132570"/>
                    <a:pt x="139160" y="132570"/>
                  </a:cubicBezTo>
                  <a:close/>
                  <a:moveTo>
                    <a:pt x="119994" y="65907"/>
                  </a:moveTo>
                  <a:cubicBezTo>
                    <a:pt x="184157" y="65907"/>
                    <a:pt x="248321" y="65907"/>
                    <a:pt x="311651" y="65907"/>
                  </a:cubicBezTo>
                  <a:cubicBezTo>
                    <a:pt x="325817" y="65907"/>
                    <a:pt x="331650" y="68407"/>
                    <a:pt x="331650" y="84240"/>
                  </a:cubicBezTo>
                  <a:cubicBezTo>
                    <a:pt x="331650" y="99239"/>
                    <a:pt x="324984" y="101738"/>
                    <a:pt x="312484" y="101738"/>
                  </a:cubicBezTo>
                  <a:cubicBezTo>
                    <a:pt x="247487" y="100905"/>
                    <a:pt x="183324" y="101738"/>
                    <a:pt x="118327" y="101738"/>
                  </a:cubicBezTo>
                  <a:cubicBezTo>
                    <a:pt x="113327" y="101738"/>
                    <a:pt x="108327" y="100905"/>
                    <a:pt x="101661" y="100072"/>
                  </a:cubicBezTo>
                  <a:cubicBezTo>
                    <a:pt x="101661" y="88406"/>
                    <a:pt x="101661" y="78406"/>
                    <a:pt x="101661" y="67574"/>
                  </a:cubicBezTo>
                  <a:cubicBezTo>
                    <a:pt x="108327" y="66741"/>
                    <a:pt x="114160" y="65907"/>
                    <a:pt x="119994" y="65907"/>
                  </a:cubicBezTo>
                  <a:close/>
                  <a:moveTo>
                    <a:pt x="120827" y="76"/>
                  </a:moveTo>
                  <a:cubicBezTo>
                    <a:pt x="184990" y="910"/>
                    <a:pt x="248320" y="76"/>
                    <a:pt x="312484" y="76"/>
                  </a:cubicBezTo>
                  <a:cubicBezTo>
                    <a:pt x="321650" y="76"/>
                    <a:pt x="331650" y="-1590"/>
                    <a:pt x="331650" y="13409"/>
                  </a:cubicBezTo>
                  <a:cubicBezTo>
                    <a:pt x="331650" y="28408"/>
                    <a:pt x="321650" y="25908"/>
                    <a:pt x="312484" y="25908"/>
                  </a:cubicBezTo>
                  <a:cubicBezTo>
                    <a:pt x="247487" y="25908"/>
                    <a:pt x="183324" y="25908"/>
                    <a:pt x="118327" y="25908"/>
                  </a:cubicBezTo>
                  <a:cubicBezTo>
                    <a:pt x="113327" y="25908"/>
                    <a:pt x="108327" y="25075"/>
                    <a:pt x="102494" y="25075"/>
                  </a:cubicBezTo>
                  <a:cubicBezTo>
                    <a:pt x="95828" y="5076"/>
                    <a:pt x="103327" y="-757"/>
                    <a:pt x="120827" y="76"/>
                  </a:cubicBezTo>
                  <a:close/>
                </a:path>
              </a:pathLst>
            </a:custGeom>
            <a:solidFill>
              <a:schemeClr val="accent1"/>
            </a:soli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D69A8CF-04A3-858C-F797-33AA5297E719}"/>
                </a:ext>
              </a:extLst>
            </p:cNvPr>
            <p:cNvSpPr txBox="1"/>
            <p:nvPr/>
          </p:nvSpPr>
          <p:spPr>
            <a:xfrm>
              <a:off x="1011099" y="1610074"/>
              <a:ext cx="290056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问卷调查流程</a:t>
              </a:r>
              <a:endParaRPr lang="zh-CN" altLang="en-US" sz="20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</p:grp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FAE280A6-9526-C6E5-F201-F047BCE568D1}"/>
              </a:ext>
            </a:extLst>
          </p:cNvPr>
          <p:cNvSpPr/>
          <p:nvPr/>
        </p:nvSpPr>
        <p:spPr>
          <a:xfrm>
            <a:off x="4599310" y="1464366"/>
            <a:ext cx="6897365" cy="4489008"/>
          </a:xfrm>
          <a:prstGeom prst="roundRect">
            <a:avLst>
              <a:gd name="adj" fmla="val 3590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2000"/>
              </a:prstClr>
            </a:outerShdw>
            <a:reflection blurRad="241300" stA="43000" endPos="35000" dist="889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id="{0A08E452-BC0E-367F-94F6-B8AA83AF546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31678355"/>
              </p:ext>
            </p:extLst>
          </p:nvPr>
        </p:nvGraphicFramePr>
        <p:xfrm>
          <a:off x="4957645" y="2156798"/>
          <a:ext cx="6102626" cy="36239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37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4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3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收集方式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发放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51</a:t>
                      </a:r>
                      <a:r>
                        <a:rPr lang="zh-CN" altLang="en-US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市中心医院门诊患者满意度问卷调查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sym typeface="思源黑体 CN Medium" panose="020B0600000000000000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收集资料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统计问卷发现的问题及提出的需求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收集时间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2023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年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6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月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6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日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—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2023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年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6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月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6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门诊调查</a:t>
                      </a:r>
                      <a:r>
                        <a:rPr lang="zh-CN" altLang="en-US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次数</a:t>
                      </a:r>
                      <a:endParaRPr lang="zh-CN" sz="1600" b="0" kern="100" dirty="0">
                        <a:solidFill>
                          <a:schemeClr val="accent1"/>
                        </a:solidFill>
                        <a:effectLst/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思源黑体 CN Heavy" panose="020B0A00000000000000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666</a:t>
                      </a:r>
                      <a:r>
                        <a:rPr lang="zh-CN" altLang="en-US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问卷答题人次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666</a:t>
                      </a:r>
                      <a:r>
                        <a:rPr lang="zh-CN" altLang="en-US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39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使用</a:t>
                      </a:r>
                      <a:r>
                        <a:rPr 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率</a:t>
                      </a:r>
                      <a:r>
                        <a:rPr lang="zh-CN" altLang="en-US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（</a:t>
                      </a:r>
                      <a:r>
                        <a:rPr lang="en-US" altLang="zh-CN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%</a:t>
                      </a:r>
                      <a:r>
                        <a:rPr lang="zh-CN" altLang="en-US" sz="1600" b="0" kern="100" dirty="0">
                          <a:solidFill>
                            <a:schemeClr val="accent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思源黑体 CN Heavy" panose="020B0A00000000000000" pitchFamily="34" charset="-122"/>
                        </a:rPr>
                        <a:t>）</a:t>
                      </a:r>
                      <a:endParaRPr lang="zh-CN" sz="1600" b="0" kern="100" dirty="0">
                        <a:solidFill>
                          <a:schemeClr val="accent1"/>
                        </a:solidFill>
                        <a:effectLst/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思源黑体 CN Heavy" panose="020B0A00000000000000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effectLst/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sym typeface="思源黑体 CN Medium" panose="020B0600000000000000" pitchFamily="34" charset="-122"/>
                        </a:rPr>
                        <a:t>96.66%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sym typeface="思源黑体 CN Medium" panose="020B0600000000000000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0F467C0-78DF-AF70-9207-B6F40A6F44C9}"/>
              </a:ext>
            </a:extLst>
          </p:cNvPr>
          <p:cNvGrpSpPr/>
          <p:nvPr/>
        </p:nvGrpSpPr>
        <p:grpSpPr>
          <a:xfrm>
            <a:off x="5033443" y="2091399"/>
            <a:ext cx="6102626" cy="3631096"/>
            <a:chOff x="5033443" y="2091399"/>
            <a:chExt cx="6102626" cy="3631096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9080C83-F9C1-7821-820D-AFD4086C7FA4}"/>
                </a:ext>
              </a:extLst>
            </p:cNvPr>
            <p:cNvGrpSpPr/>
            <p:nvPr/>
          </p:nvGrpSpPr>
          <p:grpSpPr>
            <a:xfrm>
              <a:off x="5109241" y="2778073"/>
              <a:ext cx="5951030" cy="2354700"/>
              <a:chOff x="4870174" y="2778073"/>
              <a:chExt cx="6102626" cy="2354700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03CA6F1B-B7FF-7AC4-AE35-C0594AA80385}"/>
                  </a:ext>
                </a:extLst>
              </p:cNvPr>
              <p:cNvCxnSpPr/>
              <p:nvPr/>
            </p:nvCxnSpPr>
            <p:spPr>
              <a:xfrm>
                <a:off x="4870174" y="2778073"/>
                <a:ext cx="61026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1F30801B-D285-0771-0C39-1C2C7F230652}"/>
                  </a:ext>
                </a:extLst>
              </p:cNvPr>
              <p:cNvCxnSpPr/>
              <p:nvPr/>
            </p:nvCxnSpPr>
            <p:spPr>
              <a:xfrm>
                <a:off x="4870174" y="3363607"/>
                <a:ext cx="61026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712F8D25-0861-9780-F9A3-C1DC1DFDE284}"/>
                  </a:ext>
                </a:extLst>
              </p:cNvPr>
              <p:cNvCxnSpPr/>
              <p:nvPr/>
            </p:nvCxnSpPr>
            <p:spPr>
              <a:xfrm>
                <a:off x="4870174" y="3953329"/>
                <a:ext cx="61026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023AD86B-954B-0601-407A-EF2CBACFB112}"/>
                  </a:ext>
                </a:extLst>
              </p:cNvPr>
              <p:cNvCxnSpPr/>
              <p:nvPr/>
            </p:nvCxnSpPr>
            <p:spPr>
              <a:xfrm>
                <a:off x="4870174" y="4543051"/>
                <a:ext cx="61026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61ED1DD2-A6F5-B6CC-D0B5-684768A12750}"/>
                  </a:ext>
                </a:extLst>
              </p:cNvPr>
              <p:cNvCxnSpPr/>
              <p:nvPr/>
            </p:nvCxnSpPr>
            <p:spPr>
              <a:xfrm>
                <a:off x="4870174" y="5132773"/>
                <a:ext cx="610262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27197B1D-278F-7C71-7A5E-D95EF6A8F8AC}"/>
                </a:ext>
              </a:extLst>
            </p:cNvPr>
            <p:cNvCxnSpPr/>
            <p:nvPr/>
          </p:nvCxnSpPr>
          <p:spPr>
            <a:xfrm>
              <a:off x="5033443" y="5722495"/>
              <a:ext cx="6102626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A0BE03E9-E96D-2517-1935-722D4552C510}"/>
                </a:ext>
              </a:extLst>
            </p:cNvPr>
            <p:cNvCxnSpPr/>
            <p:nvPr/>
          </p:nvCxnSpPr>
          <p:spPr>
            <a:xfrm>
              <a:off x="5033443" y="2091399"/>
              <a:ext cx="6102626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66DDABDE-79CB-F467-3D9C-04C927A7444E}"/>
              </a:ext>
            </a:extLst>
          </p:cNvPr>
          <p:cNvSpPr txBox="1"/>
          <p:nvPr/>
        </p:nvSpPr>
        <p:spPr>
          <a:xfrm>
            <a:off x="6597708" y="1610074"/>
            <a:ext cx="29005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问卷调查落实情况</a:t>
            </a:r>
            <a:endParaRPr lang="zh-CN" altLang="en-US" sz="20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484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53" grpId="0" animBg="1"/>
      <p:bldP spid="37" grpId="0"/>
      <p:bldP spid="56" grpId="0" animBg="1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>
            <a:extLst>
              <a:ext uri="{FF2B5EF4-FFF2-40B4-BE49-F238E27FC236}">
                <a16:creationId xmlns:a16="http://schemas.microsoft.com/office/drawing/2014/main" id="{5616F927-8039-18E8-B4A2-5292F8281A59}"/>
              </a:ext>
            </a:extLst>
          </p:cNvPr>
          <p:cNvSpPr/>
          <p:nvPr/>
        </p:nvSpPr>
        <p:spPr>
          <a:xfrm>
            <a:off x="0" y="4451051"/>
            <a:ext cx="12192000" cy="2406949"/>
          </a:xfrm>
          <a:prstGeom prst="rect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E97BB2C7-3492-19BB-96C5-2BFB13747577}"/>
              </a:ext>
            </a:extLst>
          </p:cNvPr>
          <p:cNvSpPr/>
          <p:nvPr/>
        </p:nvSpPr>
        <p:spPr>
          <a:xfrm>
            <a:off x="695325" y="1286097"/>
            <a:ext cx="8225116" cy="3977954"/>
          </a:xfrm>
          <a:prstGeom prst="roundRect">
            <a:avLst>
              <a:gd name="adj" fmla="val 4623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DC112A8-A427-78C3-C1D3-AF8FC07CE4EF}"/>
              </a:ext>
            </a:extLst>
          </p:cNvPr>
          <p:cNvSpPr/>
          <p:nvPr/>
        </p:nvSpPr>
        <p:spPr>
          <a:xfrm flipV="1">
            <a:off x="972482" y="3006906"/>
            <a:ext cx="7623062" cy="1579441"/>
          </a:xfrm>
          <a:prstGeom prst="rect">
            <a:avLst/>
          </a:prstGeom>
          <a:gradFill flip="none" rotWithShape="1">
            <a:gsLst>
              <a:gs pos="0">
                <a:srgbClr val="DEEEFA">
                  <a:alpha val="0"/>
                </a:srgbClr>
              </a:gs>
              <a:gs pos="100000">
                <a:srgbClr val="DEEEFA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85D4C4F-514A-F3C7-8B24-77A294660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3" y="385265"/>
            <a:ext cx="604014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结果分析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C1B5DC-6475-A561-48B6-E149B1DAFFC6}"/>
              </a:ext>
            </a:extLst>
          </p:cNvPr>
          <p:cNvSpPr txBox="1"/>
          <p:nvPr/>
        </p:nvSpPr>
        <p:spPr>
          <a:xfrm>
            <a:off x="1705454" y="1518363"/>
            <a:ext cx="6204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门诊患者不满意调查分析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4655A79-7A6A-00E7-1BFC-664D0FE0DF8D}"/>
              </a:ext>
            </a:extLst>
          </p:cNvPr>
          <p:cNvGrpSpPr/>
          <p:nvPr/>
        </p:nvGrpSpPr>
        <p:grpSpPr>
          <a:xfrm>
            <a:off x="7071642" y="1772430"/>
            <a:ext cx="1187746" cy="425030"/>
            <a:chOff x="7071642" y="1772430"/>
            <a:chExt cx="1187746" cy="425030"/>
          </a:xfrm>
        </p:grpSpPr>
        <p:sp>
          <p:nvSpPr>
            <p:cNvPr id="77" name="Rectangle 57">
              <a:extLst>
                <a:ext uri="{FF2B5EF4-FFF2-40B4-BE49-F238E27FC236}">
                  <a16:creationId xmlns:a16="http://schemas.microsoft.com/office/drawing/2014/main" id="{C3D9F6DB-FEF8-CFD5-52B5-49B68B808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3710" y="1823386"/>
              <a:ext cx="244475" cy="63500"/>
            </a:xfrm>
            <a:prstGeom prst="rect">
              <a:avLst/>
            </a:prstGeom>
            <a:solidFill>
              <a:srgbClr val="1C78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58">
              <a:extLst>
                <a:ext uri="{FF2B5EF4-FFF2-40B4-BE49-F238E27FC236}">
                  <a16:creationId xmlns:a16="http://schemas.microsoft.com/office/drawing/2014/main" id="{1C3AFFD5-6C3D-B5D8-2B8E-FF53A63D8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947" y="1772430"/>
              <a:ext cx="76944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rgbClr val="595959"/>
                  </a:solidFill>
                  <a:effectLst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不满意人次</a:t>
              </a:r>
              <a:endPara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79" name="Freeform 59">
              <a:extLst>
                <a:ext uri="{FF2B5EF4-FFF2-40B4-BE49-F238E27FC236}">
                  <a16:creationId xmlns:a16="http://schemas.microsoft.com/office/drawing/2014/main" id="{390B0B9E-3B68-C20E-2A43-7CA9EED95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1642" y="2051050"/>
              <a:ext cx="301625" cy="85725"/>
            </a:xfrm>
            <a:custGeom>
              <a:avLst/>
              <a:gdLst>
                <a:gd name="T0" fmla="*/ 225 w 1580"/>
                <a:gd name="T1" fmla="*/ 150 h 450"/>
                <a:gd name="T2" fmla="*/ 1505 w 1580"/>
                <a:gd name="T3" fmla="*/ 150 h 450"/>
                <a:gd name="T4" fmla="*/ 1580 w 1580"/>
                <a:gd name="T5" fmla="*/ 225 h 450"/>
                <a:gd name="T6" fmla="*/ 1505 w 1580"/>
                <a:gd name="T7" fmla="*/ 300 h 450"/>
                <a:gd name="T8" fmla="*/ 225 w 1580"/>
                <a:gd name="T9" fmla="*/ 300 h 450"/>
                <a:gd name="T10" fmla="*/ 150 w 1580"/>
                <a:gd name="T11" fmla="*/ 225 h 450"/>
                <a:gd name="T12" fmla="*/ 225 w 1580"/>
                <a:gd name="T13" fmla="*/ 150 h 450"/>
                <a:gd name="T14" fmla="*/ 225 w 1580"/>
                <a:gd name="T15" fmla="*/ 450 h 450"/>
                <a:gd name="T16" fmla="*/ 0 w 1580"/>
                <a:gd name="T17" fmla="*/ 225 h 450"/>
                <a:gd name="T18" fmla="*/ 225 w 1580"/>
                <a:gd name="T19" fmla="*/ 0 h 450"/>
                <a:gd name="T20" fmla="*/ 450 w 1580"/>
                <a:gd name="T21" fmla="*/ 225 h 450"/>
                <a:gd name="T22" fmla="*/ 225 w 1580"/>
                <a:gd name="T23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0" h="450">
                  <a:moveTo>
                    <a:pt x="225" y="150"/>
                  </a:moveTo>
                  <a:lnTo>
                    <a:pt x="1505" y="150"/>
                  </a:lnTo>
                  <a:cubicBezTo>
                    <a:pt x="1547" y="150"/>
                    <a:pt x="1580" y="184"/>
                    <a:pt x="1580" y="225"/>
                  </a:cubicBezTo>
                  <a:cubicBezTo>
                    <a:pt x="1580" y="267"/>
                    <a:pt x="1547" y="300"/>
                    <a:pt x="1505" y="300"/>
                  </a:cubicBezTo>
                  <a:lnTo>
                    <a:pt x="225" y="300"/>
                  </a:lnTo>
                  <a:cubicBezTo>
                    <a:pt x="184" y="300"/>
                    <a:pt x="150" y="267"/>
                    <a:pt x="150" y="225"/>
                  </a:cubicBezTo>
                  <a:cubicBezTo>
                    <a:pt x="150" y="184"/>
                    <a:pt x="184" y="150"/>
                    <a:pt x="225" y="150"/>
                  </a:cubicBezTo>
                  <a:close/>
                  <a:moveTo>
                    <a:pt x="225" y="450"/>
                  </a:moveTo>
                  <a:lnTo>
                    <a:pt x="0" y="225"/>
                  </a:lnTo>
                  <a:lnTo>
                    <a:pt x="225" y="0"/>
                  </a:lnTo>
                  <a:lnTo>
                    <a:pt x="450" y="225"/>
                  </a:lnTo>
                  <a:lnTo>
                    <a:pt x="225" y="450"/>
                  </a:lnTo>
                  <a:close/>
                </a:path>
              </a:pathLst>
            </a:custGeom>
            <a:solidFill>
              <a:srgbClr val="FFD966"/>
            </a:solidFill>
            <a:ln w="0" cap="flat">
              <a:solidFill>
                <a:srgbClr val="FFD9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0">
              <a:extLst>
                <a:ext uri="{FF2B5EF4-FFF2-40B4-BE49-F238E27FC236}">
                  <a16:creationId xmlns:a16="http://schemas.microsoft.com/office/drawing/2014/main" id="{53C2DEA5-AB28-1214-8825-655DEE1F8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3404" y="2062163"/>
              <a:ext cx="65088" cy="63500"/>
            </a:xfrm>
            <a:prstGeom prst="ellipse">
              <a:avLst/>
            </a:prstGeom>
            <a:solidFill>
              <a:srgbClr val="FFD96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1">
              <a:extLst>
                <a:ext uri="{FF2B5EF4-FFF2-40B4-BE49-F238E27FC236}">
                  <a16:creationId xmlns:a16="http://schemas.microsoft.com/office/drawing/2014/main" id="{533F1D35-0685-EBE5-795C-EC4EEA652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947" y="2012794"/>
              <a:ext cx="61555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rgbClr val="595959"/>
                  </a:solidFill>
                  <a:effectLst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累积比例</a:t>
              </a:r>
              <a:endPara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D69C268-B0DD-2E17-02A2-C2D3055592AE}"/>
              </a:ext>
            </a:extLst>
          </p:cNvPr>
          <p:cNvGrpSpPr/>
          <p:nvPr/>
        </p:nvGrpSpPr>
        <p:grpSpPr>
          <a:xfrm>
            <a:off x="1020220" y="1914525"/>
            <a:ext cx="7575324" cy="2993965"/>
            <a:chOff x="1836570" y="2098675"/>
            <a:chExt cx="7575324" cy="299396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8E966F5-C462-3ED1-E418-7983AA9403A4}"/>
                </a:ext>
              </a:extLst>
            </p:cNvPr>
            <p:cNvSpPr txBox="1"/>
            <p:nvPr/>
          </p:nvSpPr>
          <p:spPr>
            <a:xfrm>
              <a:off x="1836570" y="4786433"/>
              <a:ext cx="1191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C78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门诊服务态度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D819A5A-6E9B-F8D6-D330-4952E40154E2}"/>
                </a:ext>
              </a:extLst>
            </p:cNvPr>
            <p:cNvSpPr txBox="1"/>
            <p:nvPr/>
          </p:nvSpPr>
          <p:spPr>
            <a:xfrm>
              <a:off x="3113318" y="4786433"/>
              <a:ext cx="1191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C78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医生阐述模糊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F0B058-9DF2-DC10-CCA5-9FE5F3A471D6}"/>
                </a:ext>
              </a:extLst>
            </p:cNvPr>
            <p:cNvSpPr txBox="1"/>
            <p:nvPr/>
          </p:nvSpPr>
          <p:spPr>
            <a:xfrm>
              <a:off x="4390066" y="4786433"/>
              <a:ext cx="1191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C78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就医环境及设施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F8A145B-124E-26DE-4E1D-A9D9E406B51E}"/>
                </a:ext>
              </a:extLst>
            </p:cNvPr>
            <p:cNvSpPr txBox="1"/>
            <p:nvPr/>
          </p:nvSpPr>
          <p:spPr>
            <a:xfrm>
              <a:off x="5666814" y="4786433"/>
              <a:ext cx="1191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C78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隐私保护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4421B3E-E0B8-E4D3-D22E-CB6CA9BF937C}"/>
                </a:ext>
              </a:extLst>
            </p:cNvPr>
            <p:cNvSpPr txBox="1"/>
            <p:nvPr/>
          </p:nvSpPr>
          <p:spPr>
            <a:xfrm>
              <a:off x="6943562" y="4786433"/>
              <a:ext cx="1191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C78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就医感受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B436D2-2BA4-9F5C-5EEC-C1D4D39A265F}"/>
                </a:ext>
              </a:extLst>
            </p:cNvPr>
            <p:cNvSpPr txBox="1"/>
            <p:nvPr/>
          </p:nvSpPr>
          <p:spPr>
            <a:xfrm>
              <a:off x="8220310" y="4786433"/>
              <a:ext cx="1191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rgbClr val="1C78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其他</a:t>
              </a: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3324DE1A-1F47-3AF6-93BF-7AA9E930A8D3}"/>
                </a:ext>
              </a:extLst>
            </p:cNvPr>
            <p:cNvGrpSpPr/>
            <p:nvPr/>
          </p:nvGrpSpPr>
          <p:grpSpPr>
            <a:xfrm>
              <a:off x="2108200" y="2098675"/>
              <a:ext cx="6990736" cy="2673351"/>
              <a:chOff x="2108200" y="2098675"/>
              <a:chExt cx="6990736" cy="2673351"/>
            </a:xfrm>
          </p:grpSpPr>
          <p:sp>
            <p:nvSpPr>
              <p:cNvPr id="26" name="Rectangle 6">
                <a:extLst>
                  <a:ext uri="{FF2B5EF4-FFF2-40B4-BE49-F238E27FC236}">
                    <a16:creationId xmlns:a16="http://schemas.microsoft.com/office/drawing/2014/main" id="{EFEC234C-5139-ABBC-38FE-BB2D4CC8CF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138" y="3016250"/>
                <a:ext cx="571500" cy="1755775"/>
              </a:xfrm>
              <a:prstGeom prst="rect">
                <a:avLst/>
              </a:prstGeom>
              <a:gradFill flip="none" rotWithShape="1">
                <a:gsLst>
                  <a:gs pos="0">
                    <a:srgbClr val="54A7E6"/>
                  </a:gs>
                  <a:gs pos="100000">
                    <a:srgbClr val="1C78C0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7">
                <a:extLst>
                  <a:ext uri="{FF2B5EF4-FFF2-40B4-BE49-F238E27FC236}">
                    <a16:creationId xmlns:a16="http://schemas.microsoft.com/office/drawing/2014/main" id="{32697465-2AD2-02FE-154C-73B32F7667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7250" y="3016250"/>
                <a:ext cx="569913" cy="1755775"/>
              </a:xfrm>
              <a:prstGeom prst="rect">
                <a:avLst/>
              </a:prstGeom>
              <a:gradFill flip="none" rotWithShape="1">
                <a:gsLst>
                  <a:gs pos="0">
                    <a:srgbClr val="54A7E6"/>
                  </a:gs>
                  <a:gs pos="100000">
                    <a:srgbClr val="1C78C0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8">
                <a:extLst>
                  <a:ext uri="{FF2B5EF4-FFF2-40B4-BE49-F238E27FC236}">
                    <a16:creationId xmlns:a16="http://schemas.microsoft.com/office/drawing/2014/main" id="{4AA44F08-C1D4-F919-A8E0-3999180184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6775" y="3992563"/>
                <a:ext cx="571500" cy="779463"/>
              </a:xfrm>
              <a:prstGeom prst="rect">
                <a:avLst/>
              </a:prstGeom>
              <a:gradFill flip="none" rotWithShape="1">
                <a:gsLst>
                  <a:gs pos="0">
                    <a:srgbClr val="54A7E6"/>
                  </a:gs>
                  <a:gs pos="100000">
                    <a:srgbClr val="1C78C0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9">
                <a:extLst>
                  <a:ext uri="{FF2B5EF4-FFF2-40B4-BE49-F238E27FC236}">
                    <a16:creationId xmlns:a16="http://schemas.microsoft.com/office/drawing/2014/main" id="{2565355D-E529-D9BD-63B4-AF011CB3D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4713" y="3992563"/>
                <a:ext cx="571500" cy="779463"/>
              </a:xfrm>
              <a:prstGeom prst="rect">
                <a:avLst/>
              </a:prstGeom>
              <a:gradFill flip="none" rotWithShape="1">
                <a:gsLst>
                  <a:gs pos="0">
                    <a:srgbClr val="54A7E6"/>
                  </a:gs>
                  <a:gs pos="100000">
                    <a:srgbClr val="1C78C0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10">
                <a:extLst>
                  <a:ext uri="{FF2B5EF4-FFF2-40B4-BE49-F238E27FC236}">
                    <a16:creationId xmlns:a16="http://schemas.microsoft.com/office/drawing/2014/main" id="{C22FB104-77DC-395E-CD08-99C489AB72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5825" y="3992563"/>
                <a:ext cx="569913" cy="779463"/>
              </a:xfrm>
              <a:prstGeom prst="rect">
                <a:avLst/>
              </a:prstGeom>
              <a:gradFill flip="none" rotWithShape="1">
                <a:gsLst>
                  <a:gs pos="0">
                    <a:srgbClr val="54A7E6"/>
                  </a:gs>
                  <a:gs pos="100000">
                    <a:srgbClr val="1C78C0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1">
                <a:extLst>
                  <a:ext uri="{FF2B5EF4-FFF2-40B4-BE49-F238E27FC236}">
                    <a16:creationId xmlns:a16="http://schemas.microsoft.com/office/drawing/2014/main" id="{3EFF7FEE-1391-0CA3-CC6D-A85A57D41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8200" y="2433638"/>
                <a:ext cx="571500" cy="2338388"/>
              </a:xfrm>
              <a:prstGeom prst="rect">
                <a:avLst/>
              </a:prstGeom>
              <a:gradFill flip="none" rotWithShape="1">
                <a:gsLst>
                  <a:gs pos="0">
                    <a:srgbClr val="54A7E6"/>
                  </a:gs>
                  <a:gs pos="100000">
                    <a:srgbClr val="1C78C0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498F25D7-1C29-6D19-64F2-6166D0262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8200" y="2098675"/>
                <a:ext cx="593111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不满意人次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44" name="Rectangle 24">
                <a:extLst>
                  <a:ext uri="{FF2B5EF4-FFF2-40B4-BE49-F238E27FC236}">
                    <a16:creationId xmlns:a16="http://schemas.microsoft.com/office/drawing/2014/main" id="{EF466501-CF38-90B3-D8B2-37CF53B85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213" y="2233613"/>
                <a:ext cx="137858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</a:rPr>
                  <a:t>12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45" name="Rectangle 25">
                <a:extLst>
                  <a:ext uri="{FF2B5EF4-FFF2-40B4-BE49-F238E27FC236}">
                    <a16:creationId xmlns:a16="http://schemas.microsoft.com/office/drawing/2014/main" id="{1C773F14-2DF2-B1B6-B3A4-BA29FCF6A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7725" y="2684463"/>
                <a:ext cx="593111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不满意人次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46" name="Rectangle 26">
                <a:extLst>
                  <a:ext uri="{FF2B5EF4-FFF2-40B4-BE49-F238E27FC236}">
                    <a16:creationId xmlns:a16="http://schemas.microsoft.com/office/drawing/2014/main" id="{748E3FB3-4952-98B3-E9BF-452A071372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3313" y="2820988"/>
                <a:ext cx="68930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</a:rPr>
                  <a:t>9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47" name="Rectangle 27">
                <a:extLst>
                  <a:ext uri="{FF2B5EF4-FFF2-40B4-BE49-F238E27FC236}">
                    <a16:creationId xmlns:a16="http://schemas.microsoft.com/office/drawing/2014/main" id="{40ECBCA0-B3F1-6655-3B0E-A36F6D7238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7250" y="2684463"/>
                <a:ext cx="593111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不满意人次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48" name="Rectangle 28">
                <a:extLst>
                  <a:ext uri="{FF2B5EF4-FFF2-40B4-BE49-F238E27FC236}">
                    <a16:creationId xmlns:a16="http://schemas.microsoft.com/office/drawing/2014/main" id="{70EAAEA3-C02C-B39C-5050-4DED8C010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2838" y="2820988"/>
                <a:ext cx="68930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</a:rPr>
                  <a:t>9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49" name="Rectangle 29">
                <a:extLst>
                  <a:ext uri="{FF2B5EF4-FFF2-40B4-BE49-F238E27FC236}">
                    <a16:creationId xmlns:a16="http://schemas.microsoft.com/office/drawing/2014/main" id="{C64169ED-B15B-CACC-F3AA-F4B600756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6775" y="3659188"/>
                <a:ext cx="593111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不满意人次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0" name="Rectangle 30">
                <a:extLst>
                  <a:ext uri="{FF2B5EF4-FFF2-40B4-BE49-F238E27FC236}">
                    <a16:creationId xmlns:a16="http://schemas.microsoft.com/office/drawing/2014/main" id="{A4F63555-A83B-EA5A-0EBD-95001E39F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2363" y="3795713"/>
                <a:ext cx="68930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</a:rPr>
                  <a:t>4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1" name="Rectangle 31">
                <a:extLst>
                  <a:ext uri="{FF2B5EF4-FFF2-40B4-BE49-F238E27FC236}">
                    <a16:creationId xmlns:a16="http://schemas.microsoft.com/office/drawing/2014/main" id="{984F2601-5F19-034C-A13F-FBDD88071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6300" y="3659188"/>
                <a:ext cx="593111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不满意人次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2" name="Rectangle 32">
                <a:extLst>
                  <a:ext uri="{FF2B5EF4-FFF2-40B4-BE49-F238E27FC236}">
                    <a16:creationId xmlns:a16="http://schemas.microsoft.com/office/drawing/2014/main" id="{326F3FD2-8F2F-6D58-6F5D-F4D1FD14F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1888" y="3795713"/>
                <a:ext cx="68930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</a:rPr>
                  <a:t>4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3" name="Rectangle 33">
                <a:extLst>
                  <a:ext uri="{FF2B5EF4-FFF2-40B4-BE49-F238E27FC236}">
                    <a16:creationId xmlns:a16="http://schemas.microsoft.com/office/drawing/2014/main" id="{8AE9C732-910D-4C95-A3D7-1E42BAA3E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5825" y="3659188"/>
                <a:ext cx="593111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不满意人次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4" name="Rectangle 34">
                <a:extLst>
                  <a:ext uri="{FF2B5EF4-FFF2-40B4-BE49-F238E27FC236}">
                    <a16:creationId xmlns:a16="http://schemas.microsoft.com/office/drawing/2014/main" id="{0E1E8904-4F5E-423E-F912-1C81212218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61413" y="3795713"/>
                <a:ext cx="68930" cy="138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900" b="1" i="0" u="none" strike="noStrike" cap="none" normalizeH="0" baseline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latin typeface="思源黑体 CN Medium" panose="020B0600000000000000" pitchFamily="34" charset="-122"/>
                  </a:rPr>
                  <a:t>4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</p:grpSp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F983B84E-BB62-E207-0336-1DD77CAC64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74"/>
            <a:stretch/>
          </p:blipFill>
          <p:spPr>
            <a:xfrm>
              <a:off x="2373085" y="2757670"/>
              <a:ext cx="6424964" cy="2334970"/>
            </a:xfrm>
            <a:prstGeom prst="rect">
              <a:avLst/>
            </a:prstGeom>
          </p:spPr>
        </p:pic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C2DDDE3C-29E4-48FB-5A12-43D459A4344C}"/>
                </a:ext>
              </a:extLst>
            </p:cNvPr>
            <p:cNvGrpSpPr/>
            <p:nvPr/>
          </p:nvGrpSpPr>
          <p:grpSpPr>
            <a:xfrm>
              <a:off x="2205038" y="2517836"/>
              <a:ext cx="6787881" cy="1914525"/>
              <a:chOff x="2205038" y="2517836"/>
              <a:chExt cx="6787881" cy="1914525"/>
            </a:xfrm>
          </p:grpSpPr>
          <p:sp>
            <p:nvSpPr>
              <p:cNvPr id="37" name="Oval 17">
                <a:extLst>
                  <a:ext uri="{FF2B5EF4-FFF2-40B4-BE49-F238E27FC236}">
                    <a16:creationId xmlns:a16="http://schemas.microsoft.com/office/drawing/2014/main" id="{B456A962-BBFE-5686-ED7E-DDECFB9E7A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085" y="4368861"/>
                <a:ext cx="58451" cy="63500"/>
              </a:xfrm>
              <a:prstGeom prst="ellipse">
                <a:avLst/>
              </a:prstGeom>
              <a:solidFill>
                <a:srgbClr val="FFD9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18">
                <a:extLst>
                  <a:ext uri="{FF2B5EF4-FFF2-40B4-BE49-F238E27FC236}">
                    <a16:creationId xmlns:a16="http://schemas.microsoft.com/office/drawing/2014/main" id="{B48D0A18-DBD5-84D0-4041-4A9F35067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782" y="3879911"/>
                <a:ext cx="58451" cy="65088"/>
              </a:xfrm>
              <a:prstGeom prst="ellipse">
                <a:avLst/>
              </a:prstGeom>
              <a:solidFill>
                <a:srgbClr val="FFD9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19">
                <a:extLst>
                  <a:ext uri="{FF2B5EF4-FFF2-40B4-BE49-F238E27FC236}">
                    <a16:creationId xmlns:a16="http://schemas.microsoft.com/office/drawing/2014/main" id="{9A8815CB-4732-D02A-D0BA-931756709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4478" y="3394136"/>
                <a:ext cx="58451" cy="65088"/>
              </a:xfrm>
              <a:prstGeom prst="ellipse">
                <a:avLst/>
              </a:prstGeom>
              <a:solidFill>
                <a:srgbClr val="FFD9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20">
                <a:extLst>
                  <a:ext uri="{FF2B5EF4-FFF2-40B4-BE49-F238E27FC236}">
                    <a16:creationId xmlns:a16="http://schemas.microsoft.com/office/drawing/2014/main" id="{5CDD7F1F-04AF-4437-84DC-24A5B5FDB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1635" y="3176648"/>
                <a:ext cx="58451" cy="63500"/>
              </a:xfrm>
              <a:prstGeom prst="ellipse">
                <a:avLst/>
              </a:prstGeom>
              <a:solidFill>
                <a:srgbClr val="FFD9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21">
                <a:extLst>
                  <a:ext uri="{FF2B5EF4-FFF2-40B4-BE49-F238E27FC236}">
                    <a16:creationId xmlns:a16="http://schemas.microsoft.com/office/drawing/2014/main" id="{0CBC33D8-18D5-961D-3A55-75B843097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7332" y="2960748"/>
                <a:ext cx="58451" cy="63500"/>
              </a:xfrm>
              <a:prstGeom prst="ellipse">
                <a:avLst/>
              </a:prstGeom>
              <a:solidFill>
                <a:srgbClr val="FFD9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2">
                <a:extLst>
                  <a:ext uri="{FF2B5EF4-FFF2-40B4-BE49-F238E27FC236}">
                    <a16:creationId xmlns:a16="http://schemas.microsoft.com/office/drawing/2014/main" id="{76F74C18-3A9B-BD81-6E73-C56B2359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1568" y="2743261"/>
                <a:ext cx="59913" cy="65088"/>
              </a:xfrm>
              <a:prstGeom prst="ellipse">
                <a:avLst/>
              </a:prstGeom>
              <a:solidFill>
                <a:srgbClr val="FFD96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36">
                <a:extLst>
                  <a:ext uri="{FF2B5EF4-FFF2-40B4-BE49-F238E27FC236}">
                    <a16:creationId xmlns:a16="http://schemas.microsoft.com/office/drawing/2014/main" id="{6D5DC269-7554-8D54-6BA7-1A84055C59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038" y="4140261"/>
                <a:ext cx="52257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</a:rPr>
                  <a:t>28.58%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7" name="Rectangle 37">
                <a:extLst>
                  <a:ext uri="{FF2B5EF4-FFF2-40B4-BE49-F238E27FC236}">
                    <a16:creationId xmlns:a16="http://schemas.microsoft.com/office/drawing/2014/main" id="{8D4661C9-990D-F14C-86ED-2D0FB7363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4388" y="3652898"/>
                <a:ext cx="52257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</a:rPr>
                  <a:t>50.01%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8" name="Rectangle 38">
                <a:extLst>
                  <a:ext uri="{FF2B5EF4-FFF2-40B4-BE49-F238E27FC236}">
                    <a16:creationId xmlns:a16="http://schemas.microsoft.com/office/drawing/2014/main" id="{EF3B76CE-BAF8-984C-194E-6A16F3246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3738" y="3165536"/>
                <a:ext cx="52257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</a:rPr>
                  <a:t>71.43%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59" name="Rectangle 39">
                <a:extLst>
                  <a:ext uri="{FF2B5EF4-FFF2-40B4-BE49-F238E27FC236}">
                    <a16:creationId xmlns:a16="http://schemas.microsoft.com/office/drawing/2014/main" id="{9FA1F080-A37C-54FE-92E9-2B67DEC6A5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3088" y="2951223"/>
                <a:ext cx="52257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1" i="0" u="none" strike="noStrike" cap="none" normalizeH="0" baseline="0" dirty="0">
                    <a:ln>
                      <a:noFill/>
                    </a:ln>
                    <a:solidFill>
                      <a:srgbClr val="1C78C0"/>
                    </a:solidFill>
                    <a:effectLst/>
                    <a:latin typeface="思源黑体 CN Medium" panose="020B0600000000000000" pitchFamily="34" charset="-122"/>
                  </a:rPr>
                  <a:t>80.95%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rgbClr val="1C78C0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60" name="Rectangle 40">
                <a:extLst>
                  <a:ext uri="{FF2B5EF4-FFF2-40B4-BE49-F238E27FC236}">
                    <a16:creationId xmlns:a16="http://schemas.microsoft.com/office/drawing/2014/main" id="{CD1F2CD7-5E89-7B51-F77B-0738954D5D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2438" y="2732148"/>
                <a:ext cx="52257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1" i="0" u="none" strike="noStrike" cap="none" normalizeH="0" baseline="0" dirty="0">
                    <a:ln>
                      <a:noFill/>
                    </a:ln>
                    <a:solidFill>
                      <a:srgbClr val="1C78C0"/>
                    </a:solidFill>
                    <a:effectLst/>
                    <a:latin typeface="思源黑体 CN Medium" panose="020B0600000000000000" pitchFamily="34" charset="-122"/>
                  </a:rPr>
                  <a:t>90.48%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rgbClr val="1C78C0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  <p:sp>
            <p:nvSpPr>
              <p:cNvPr id="61" name="Rectangle 41">
                <a:extLst>
                  <a:ext uri="{FF2B5EF4-FFF2-40B4-BE49-F238E27FC236}">
                    <a16:creationId xmlns:a16="http://schemas.microsoft.com/office/drawing/2014/main" id="{F7127551-A157-6393-9BC3-7760149FAD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01786" y="2517836"/>
                <a:ext cx="39113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1" i="0" u="none" strike="noStrike" cap="none" normalizeH="0" baseline="0" dirty="0">
                    <a:ln>
                      <a:noFill/>
                    </a:ln>
                    <a:solidFill>
                      <a:srgbClr val="1C78C0"/>
                    </a:solidFill>
                    <a:effectLst/>
                    <a:latin typeface="思源黑体 CN Medium" panose="020B0600000000000000" pitchFamily="34" charset="-122"/>
                  </a:rPr>
                  <a:t>100%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rgbClr val="1C78C0"/>
                  </a:solidFill>
                  <a:effectLst/>
                  <a:latin typeface="思源黑体 CN Medium" panose="020B0600000000000000" pitchFamily="34" charset="-122"/>
                </a:endParaRPr>
              </a:p>
            </p:txBody>
          </p:sp>
        </p:grpSp>
      </p:grp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0C517936-8742-F78C-732C-E25B1C10D9DF}"/>
              </a:ext>
            </a:extLst>
          </p:cNvPr>
          <p:cNvCxnSpPr/>
          <p:nvPr/>
        </p:nvCxnSpPr>
        <p:spPr>
          <a:xfrm>
            <a:off x="972482" y="4587875"/>
            <a:ext cx="7623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D2C4E1B8-4914-C872-3928-21F1DCC75FB3}"/>
              </a:ext>
            </a:extLst>
          </p:cNvPr>
          <p:cNvGrpSpPr/>
          <p:nvPr/>
        </p:nvGrpSpPr>
        <p:grpSpPr>
          <a:xfrm>
            <a:off x="8307960" y="1772429"/>
            <a:ext cx="3278075" cy="3143929"/>
            <a:chOff x="8307960" y="1772429"/>
            <a:chExt cx="3278075" cy="3143929"/>
          </a:xfrm>
        </p:grpSpPr>
        <p:sp>
          <p:nvSpPr>
            <p:cNvPr id="117" name="等腰三角形 116">
              <a:extLst>
                <a:ext uri="{FF2B5EF4-FFF2-40B4-BE49-F238E27FC236}">
                  <a16:creationId xmlns:a16="http://schemas.microsoft.com/office/drawing/2014/main" id="{917673C4-139A-F959-CBA1-C91CBEC64D73}"/>
                </a:ext>
              </a:extLst>
            </p:cNvPr>
            <p:cNvSpPr/>
            <p:nvPr/>
          </p:nvSpPr>
          <p:spPr>
            <a:xfrm rot="15931869">
              <a:off x="8611527" y="1706321"/>
              <a:ext cx="1365130" cy="197226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E80DDA82-B9E8-D23C-9D35-8BC5D305D726}"/>
                </a:ext>
              </a:extLst>
            </p:cNvPr>
            <p:cNvSpPr/>
            <p:nvPr/>
          </p:nvSpPr>
          <p:spPr>
            <a:xfrm>
              <a:off x="9183085" y="1772429"/>
              <a:ext cx="2402950" cy="3143929"/>
            </a:xfrm>
            <a:prstGeom prst="roundRect">
              <a:avLst>
                <a:gd name="adj" fmla="val 13498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5E0FFE3-6671-F07F-EEFD-0E114B31E5F0}"/>
              </a:ext>
            </a:extLst>
          </p:cNvPr>
          <p:cNvGrpSpPr/>
          <p:nvPr/>
        </p:nvGrpSpPr>
        <p:grpSpPr>
          <a:xfrm>
            <a:off x="9439257" y="2161541"/>
            <a:ext cx="1890606" cy="2326033"/>
            <a:chOff x="9439257" y="2161541"/>
            <a:chExt cx="1890606" cy="2326033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2C48A606-17B4-44AB-589E-B0DD3ADE2B6A}"/>
                </a:ext>
              </a:extLst>
            </p:cNvPr>
            <p:cNvSpPr/>
            <p:nvPr/>
          </p:nvSpPr>
          <p:spPr>
            <a:xfrm>
              <a:off x="9439257" y="2161541"/>
              <a:ext cx="1890606" cy="40664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ED91B6D-5DC7-548F-2C4C-82F949A049D6}"/>
                </a:ext>
              </a:extLst>
            </p:cNvPr>
            <p:cNvSpPr txBox="1"/>
            <p:nvPr/>
          </p:nvSpPr>
          <p:spPr>
            <a:xfrm>
              <a:off x="9517914" y="2210973"/>
              <a:ext cx="1733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六个方面</a:t>
              </a: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7363D52-C5EE-9457-AF91-62AE1EA45DB5}"/>
                </a:ext>
              </a:extLst>
            </p:cNvPr>
            <p:cNvSpPr/>
            <p:nvPr/>
          </p:nvSpPr>
          <p:spPr>
            <a:xfrm>
              <a:off x="10263438" y="2622421"/>
              <a:ext cx="242244" cy="308354"/>
            </a:xfrm>
            <a:custGeom>
              <a:avLst/>
              <a:gdLst>
                <a:gd name="connsiteX0" fmla="*/ 139160 w 430812"/>
                <a:gd name="connsiteY0" fmla="*/ 132570 h 548383"/>
                <a:gd name="connsiteX1" fmla="*/ 310818 w 430812"/>
                <a:gd name="connsiteY1" fmla="*/ 132570 h 548383"/>
                <a:gd name="connsiteX2" fmla="*/ 330817 w 430812"/>
                <a:gd name="connsiteY2" fmla="*/ 152569 h 548383"/>
                <a:gd name="connsiteX3" fmla="*/ 354149 w 430812"/>
                <a:gd name="connsiteY3" fmla="*/ 175068 h 548383"/>
                <a:gd name="connsiteX4" fmla="*/ 430812 w 430812"/>
                <a:gd name="connsiteY4" fmla="*/ 175068 h 548383"/>
                <a:gd name="connsiteX5" fmla="*/ 214990 w 430812"/>
                <a:gd name="connsiteY5" fmla="*/ 548383 h 548383"/>
                <a:gd name="connsiteX6" fmla="*/ 0 w 430812"/>
                <a:gd name="connsiteY6" fmla="*/ 175068 h 548383"/>
                <a:gd name="connsiteX7" fmla="*/ 95829 w 430812"/>
                <a:gd name="connsiteY7" fmla="*/ 175068 h 548383"/>
                <a:gd name="connsiteX8" fmla="*/ 99162 w 430812"/>
                <a:gd name="connsiteY8" fmla="*/ 169235 h 548383"/>
                <a:gd name="connsiteX9" fmla="*/ 139160 w 430812"/>
                <a:gd name="connsiteY9" fmla="*/ 132570 h 548383"/>
                <a:gd name="connsiteX10" fmla="*/ 119994 w 430812"/>
                <a:gd name="connsiteY10" fmla="*/ 65907 h 548383"/>
                <a:gd name="connsiteX11" fmla="*/ 311651 w 430812"/>
                <a:gd name="connsiteY11" fmla="*/ 65907 h 548383"/>
                <a:gd name="connsiteX12" fmla="*/ 331650 w 430812"/>
                <a:gd name="connsiteY12" fmla="*/ 84240 h 548383"/>
                <a:gd name="connsiteX13" fmla="*/ 312484 w 430812"/>
                <a:gd name="connsiteY13" fmla="*/ 101738 h 548383"/>
                <a:gd name="connsiteX14" fmla="*/ 118327 w 430812"/>
                <a:gd name="connsiteY14" fmla="*/ 101738 h 548383"/>
                <a:gd name="connsiteX15" fmla="*/ 101661 w 430812"/>
                <a:gd name="connsiteY15" fmla="*/ 100072 h 548383"/>
                <a:gd name="connsiteX16" fmla="*/ 101661 w 430812"/>
                <a:gd name="connsiteY16" fmla="*/ 67574 h 548383"/>
                <a:gd name="connsiteX17" fmla="*/ 119994 w 430812"/>
                <a:gd name="connsiteY17" fmla="*/ 65907 h 548383"/>
                <a:gd name="connsiteX18" fmla="*/ 120827 w 430812"/>
                <a:gd name="connsiteY18" fmla="*/ 76 h 548383"/>
                <a:gd name="connsiteX19" fmla="*/ 312484 w 430812"/>
                <a:gd name="connsiteY19" fmla="*/ 76 h 548383"/>
                <a:gd name="connsiteX20" fmla="*/ 331650 w 430812"/>
                <a:gd name="connsiteY20" fmla="*/ 13409 h 548383"/>
                <a:gd name="connsiteX21" fmla="*/ 312484 w 430812"/>
                <a:gd name="connsiteY21" fmla="*/ 25908 h 548383"/>
                <a:gd name="connsiteX22" fmla="*/ 118327 w 430812"/>
                <a:gd name="connsiteY22" fmla="*/ 25908 h 548383"/>
                <a:gd name="connsiteX23" fmla="*/ 102494 w 430812"/>
                <a:gd name="connsiteY23" fmla="*/ 25075 h 548383"/>
                <a:gd name="connsiteX24" fmla="*/ 120827 w 430812"/>
                <a:gd name="connsiteY24" fmla="*/ 76 h 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0812" h="548383">
                  <a:moveTo>
                    <a:pt x="139160" y="132570"/>
                  </a:moveTo>
                  <a:cubicBezTo>
                    <a:pt x="196657" y="132570"/>
                    <a:pt x="254154" y="133404"/>
                    <a:pt x="310818" y="132570"/>
                  </a:cubicBezTo>
                  <a:cubicBezTo>
                    <a:pt x="326651" y="132570"/>
                    <a:pt x="333317" y="137570"/>
                    <a:pt x="330817" y="152569"/>
                  </a:cubicBezTo>
                  <a:cubicBezTo>
                    <a:pt x="327484" y="171735"/>
                    <a:pt x="336650" y="175901"/>
                    <a:pt x="354149" y="175068"/>
                  </a:cubicBezTo>
                  <a:cubicBezTo>
                    <a:pt x="377482" y="173402"/>
                    <a:pt x="401647" y="175068"/>
                    <a:pt x="430812" y="175068"/>
                  </a:cubicBezTo>
                  <a:cubicBezTo>
                    <a:pt x="358316" y="300895"/>
                    <a:pt x="288319" y="422556"/>
                    <a:pt x="214990" y="548383"/>
                  </a:cubicBezTo>
                  <a:cubicBezTo>
                    <a:pt x="143326" y="423389"/>
                    <a:pt x="73330" y="301728"/>
                    <a:pt x="0" y="175068"/>
                  </a:cubicBezTo>
                  <a:cubicBezTo>
                    <a:pt x="35832" y="175068"/>
                    <a:pt x="66663" y="175068"/>
                    <a:pt x="95829" y="175068"/>
                  </a:cubicBezTo>
                  <a:cubicBezTo>
                    <a:pt x="98329" y="170902"/>
                    <a:pt x="99162" y="170068"/>
                    <a:pt x="99162" y="169235"/>
                  </a:cubicBezTo>
                  <a:cubicBezTo>
                    <a:pt x="101662" y="132570"/>
                    <a:pt x="101662" y="132570"/>
                    <a:pt x="139160" y="132570"/>
                  </a:cubicBezTo>
                  <a:close/>
                  <a:moveTo>
                    <a:pt x="119994" y="65907"/>
                  </a:moveTo>
                  <a:cubicBezTo>
                    <a:pt x="184157" y="65907"/>
                    <a:pt x="248321" y="65907"/>
                    <a:pt x="311651" y="65907"/>
                  </a:cubicBezTo>
                  <a:cubicBezTo>
                    <a:pt x="325817" y="65907"/>
                    <a:pt x="331650" y="68407"/>
                    <a:pt x="331650" y="84240"/>
                  </a:cubicBezTo>
                  <a:cubicBezTo>
                    <a:pt x="331650" y="99239"/>
                    <a:pt x="324984" y="101738"/>
                    <a:pt x="312484" y="101738"/>
                  </a:cubicBezTo>
                  <a:cubicBezTo>
                    <a:pt x="247487" y="100905"/>
                    <a:pt x="183324" y="101738"/>
                    <a:pt x="118327" y="101738"/>
                  </a:cubicBezTo>
                  <a:cubicBezTo>
                    <a:pt x="113327" y="101738"/>
                    <a:pt x="108327" y="100905"/>
                    <a:pt x="101661" y="100072"/>
                  </a:cubicBezTo>
                  <a:cubicBezTo>
                    <a:pt x="101661" y="88406"/>
                    <a:pt x="101661" y="78406"/>
                    <a:pt x="101661" y="67574"/>
                  </a:cubicBezTo>
                  <a:cubicBezTo>
                    <a:pt x="108327" y="66741"/>
                    <a:pt x="114160" y="65907"/>
                    <a:pt x="119994" y="65907"/>
                  </a:cubicBezTo>
                  <a:close/>
                  <a:moveTo>
                    <a:pt x="120827" y="76"/>
                  </a:moveTo>
                  <a:cubicBezTo>
                    <a:pt x="184990" y="910"/>
                    <a:pt x="248320" y="76"/>
                    <a:pt x="312484" y="76"/>
                  </a:cubicBezTo>
                  <a:cubicBezTo>
                    <a:pt x="321650" y="76"/>
                    <a:pt x="331650" y="-1590"/>
                    <a:pt x="331650" y="13409"/>
                  </a:cubicBezTo>
                  <a:cubicBezTo>
                    <a:pt x="331650" y="28408"/>
                    <a:pt x="321650" y="25908"/>
                    <a:pt x="312484" y="25908"/>
                  </a:cubicBezTo>
                  <a:cubicBezTo>
                    <a:pt x="247487" y="25908"/>
                    <a:pt x="183324" y="25908"/>
                    <a:pt x="118327" y="25908"/>
                  </a:cubicBezTo>
                  <a:cubicBezTo>
                    <a:pt x="113327" y="25908"/>
                    <a:pt x="108327" y="25075"/>
                    <a:pt x="102494" y="25075"/>
                  </a:cubicBezTo>
                  <a:cubicBezTo>
                    <a:pt x="95828" y="5076"/>
                    <a:pt x="103327" y="-757"/>
                    <a:pt x="120827" y="76"/>
                  </a:cubicBezTo>
                  <a:close/>
                </a:path>
              </a:pathLst>
            </a:custGeom>
            <a:solidFill>
              <a:schemeClr val="accent1"/>
            </a:soli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矩形: 圆角 110">
              <a:extLst>
                <a:ext uri="{FF2B5EF4-FFF2-40B4-BE49-F238E27FC236}">
                  <a16:creationId xmlns:a16="http://schemas.microsoft.com/office/drawing/2014/main" id="{9381D4D7-41A8-6288-5B06-401783CEECBE}"/>
                </a:ext>
              </a:extLst>
            </p:cNvPr>
            <p:cNvSpPr/>
            <p:nvPr/>
          </p:nvSpPr>
          <p:spPr>
            <a:xfrm>
              <a:off x="9439257" y="3121237"/>
              <a:ext cx="1890606" cy="40664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DBD20A49-A805-238E-133C-2627ED454C57}"/>
                </a:ext>
              </a:extLst>
            </p:cNvPr>
            <p:cNvSpPr txBox="1"/>
            <p:nvPr/>
          </p:nvSpPr>
          <p:spPr>
            <a:xfrm>
              <a:off x="9517914" y="3170669"/>
              <a:ext cx="173329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spc="1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柏拉图二八定律</a:t>
              </a: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4C1710D-D9A2-44BE-2CCB-121BFA9135DF}"/>
                </a:ext>
              </a:extLst>
            </p:cNvPr>
            <p:cNvSpPr/>
            <p:nvPr/>
          </p:nvSpPr>
          <p:spPr>
            <a:xfrm>
              <a:off x="10263438" y="3582117"/>
              <a:ext cx="242244" cy="308354"/>
            </a:xfrm>
            <a:custGeom>
              <a:avLst/>
              <a:gdLst>
                <a:gd name="connsiteX0" fmla="*/ 139160 w 430812"/>
                <a:gd name="connsiteY0" fmla="*/ 132570 h 548383"/>
                <a:gd name="connsiteX1" fmla="*/ 310818 w 430812"/>
                <a:gd name="connsiteY1" fmla="*/ 132570 h 548383"/>
                <a:gd name="connsiteX2" fmla="*/ 330817 w 430812"/>
                <a:gd name="connsiteY2" fmla="*/ 152569 h 548383"/>
                <a:gd name="connsiteX3" fmla="*/ 354149 w 430812"/>
                <a:gd name="connsiteY3" fmla="*/ 175068 h 548383"/>
                <a:gd name="connsiteX4" fmla="*/ 430812 w 430812"/>
                <a:gd name="connsiteY4" fmla="*/ 175068 h 548383"/>
                <a:gd name="connsiteX5" fmla="*/ 214990 w 430812"/>
                <a:gd name="connsiteY5" fmla="*/ 548383 h 548383"/>
                <a:gd name="connsiteX6" fmla="*/ 0 w 430812"/>
                <a:gd name="connsiteY6" fmla="*/ 175068 h 548383"/>
                <a:gd name="connsiteX7" fmla="*/ 95829 w 430812"/>
                <a:gd name="connsiteY7" fmla="*/ 175068 h 548383"/>
                <a:gd name="connsiteX8" fmla="*/ 99162 w 430812"/>
                <a:gd name="connsiteY8" fmla="*/ 169235 h 548383"/>
                <a:gd name="connsiteX9" fmla="*/ 139160 w 430812"/>
                <a:gd name="connsiteY9" fmla="*/ 132570 h 548383"/>
                <a:gd name="connsiteX10" fmla="*/ 119994 w 430812"/>
                <a:gd name="connsiteY10" fmla="*/ 65907 h 548383"/>
                <a:gd name="connsiteX11" fmla="*/ 311651 w 430812"/>
                <a:gd name="connsiteY11" fmla="*/ 65907 h 548383"/>
                <a:gd name="connsiteX12" fmla="*/ 331650 w 430812"/>
                <a:gd name="connsiteY12" fmla="*/ 84240 h 548383"/>
                <a:gd name="connsiteX13" fmla="*/ 312484 w 430812"/>
                <a:gd name="connsiteY13" fmla="*/ 101738 h 548383"/>
                <a:gd name="connsiteX14" fmla="*/ 118327 w 430812"/>
                <a:gd name="connsiteY14" fmla="*/ 101738 h 548383"/>
                <a:gd name="connsiteX15" fmla="*/ 101661 w 430812"/>
                <a:gd name="connsiteY15" fmla="*/ 100072 h 548383"/>
                <a:gd name="connsiteX16" fmla="*/ 101661 w 430812"/>
                <a:gd name="connsiteY16" fmla="*/ 67574 h 548383"/>
                <a:gd name="connsiteX17" fmla="*/ 119994 w 430812"/>
                <a:gd name="connsiteY17" fmla="*/ 65907 h 548383"/>
                <a:gd name="connsiteX18" fmla="*/ 120827 w 430812"/>
                <a:gd name="connsiteY18" fmla="*/ 76 h 548383"/>
                <a:gd name="connsiteX19" fmla="*/ 312484 w 430812"/>
                <a:gd name="connsiteY19" fmla="*/ 76 h 548383"/>
                <a:gd name="connsiteX20" fmla="*/ 331650 w 430812"/>
                <a:gd name="connsiteY20" fmla="*/ 13409 h 548383"/>
                <a:gd name="connsiteX21" fmla="*/ 312484 w 430812"/>
                <a:gd name="connsiteY21" fmla="*/ 25908 h 548383"/>
                <a:gd name="connsiteX22" fmla="*/ 118327 w 430812"/>
                <a:gd name="connsiteY22" fmla="*/ 25908 h 548383"/>
                <a:gd name="connsiteX23" fmla="*/ 102494 w 430812"/>
                <a:gd name="connsiteY23" fmla="*/ 25075 h 548383"/>
                <a:gd name="connsiteX24" fmla="*/ 120827 w 430812"/>
                <a:gd name="connsiteY24" fmla="*/ 76 h 54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0812" h="548383">
                  <a:moveTo>
                    <a:pt x="139160" y="132570"/>
                  </a:moveTo>
                  <a:cubicBezTo>
                    <a:pt x="196657" y="132570"/>
                    <a:pt x="254154" y="133404"/>
                    <a:pt x="310818" y="132570"/>
                  </a:cubicBezTo>
                  <a:cubicBezTo>
                    <a:pt x="326651" y="132570"/>
                    <a:pt x="333317" y="137570"/>
                    <a:pt x="330817" y="152569"/>
                  </a:cubicBezTo>
                  <a:cubicBezTo>
                    <a:pt x="327484" y="171735"/>
                    <a:pt x="336650" y="175901"/>
                    <a:pt x="354149" y="175068"/>
                  </a:cubicBezTo>
                  <a:cubicBezTo>
                    <a:pt x="377482" y="173402"/>
                    <a:pt x="401647" y="175068"/>
                    <a:pt x="430812" y="175068"/>
                  </a:cubicBezTo>
                  <a:cubicBezTo>
                    <a:pt x="358316" y="300895"/>
                    <a:pt x="288319" y="422556"/>
                    <a:pt x="214990" y="548383"/>
                  </a:cubicBezTo>
                  <a:cubicBezTo>
                    <a:pt x="143326" y="423389"/>
                    <a:pt x="73330" y="301728"/>
                    <a:pt x="0" y="175068"/>
                  </a:cubicBezTo>
                  <a:cubicBezTo>
                    <a:pt x="35832" y="175068"/>
                    <a:pt x="66663" y="175068"/>
                    <a:pt x="95829" y="175068"/>
                  </a:cubicBezTo>
                  <a:cubicBezTo>
                    <a:pt x="98329" y="170902"/>
                    <a:pt x="99162" y="170068"/>
                    <a:pt x="99162" y="169235"/>
                  </a:cubicBezTo>
                  <a:cubicBezTo>
                    <a:pt x="101662" y="132570"/>
                    <a:pt x="101662" y="132570"/>
                    <a:pt x="139160" y="132570"/>
                  </a:cubicBezTo>
                  <a:close/>
                  <a:moveTo>
                    <a:pt x="119994" y="65907"/>
                  </a:moveTo>
                  <a:cubicBezTo>
                    <a:pt x="184157" y="65907"/>
                    <a:pt x="248321" y="65907"/>
                    <a:pt x="311651" y="65907"/>
                  </a:cubicBezTo>
                  <a:cubicBezTo>
                    <a:pt x="325817" y="65907"/>
                    <a:pt x="331650" y="68407"/>
                    <a:pt x="331650" y="84240"/>
                  </a:cubicBezTo>
                  <a:cubicBezTo>
                    <a:pt x="331650" y="99239"/>
                    <a:pt x="324984" y="101738"/>
                    <a:pt x="312484" y="101738"/>
                  </a:cubicBezTo>
                  <a:cubicBezTo>
                    <a:pt x="247487" y="100905"/>
                    <a:pt x="183324" y="101738"/>
                    <a:pt x="118327" y="101738"/>
                  </a:cubicBezTo>
                  <a:cubicBezTo>
                    <a:pt x="113327" y="101738"/>
                    <a:pt x="108327" y="100905"/>
                    <a:pt x="101661" y="100072"/>
                  </a:cubicBezTo>
                  <a:cubicBezTo>
                    <a:pt x="101661" y="88406"/>
                    <a:pt x="101661" y="78406"/>
                    <a:pt x="101661" y="67574"/>
                  </a:cubicBezTo>
                  <a:cubicBezTo>
                    <a:pt x="108327" y="66741"/>
                    <a:pt x="114160" y="65907"/>
                    <a:pt x="119994" y="65907"/>
                  </a:cubicBezTo>
                  <a:close/>
                  <a:moveTo>
                    <a:pt x="120827" y="76"/>
                  </a:moveTo>
                  <a:cubicBezTo>
                    <a:pt x="184990" y="910"/>
                    <a:pt x="248320" y="76"/>
                    <a:pt x="312484" y="76"/>
                  </a:cubicBezTo>
                  <a:cubicBezTo>
                    <a:pt x="321650" y="76"/>
                    <a:pt x="331650" y="-1590"/>
                    <a:pt x="331650" y="13409"/>
                  </a:cubicBezTo>
                  <a:cubicBezTo>
                    <a:pt x="331650" y="28408"/>
                    <a:pt x="321650" y="25908"/>
                    <a:pt x="312484" y="25908"/>
                  </a:cubicBezTo>
                  <a:cubicBezTo>
                    <a:pt x="247487" y="25908"/>
                    <a:pt x="183324" y="25908"/>
                    <a:pt x="118327" y="25908"/>
                  </a:cubicBezTo>
                  <a:cubicBezTo>
                    <a:pt x="113327" y="25908"/>
                    <a:pt x="108327" y="25075"/>
                    <a:pt x="102494" y="25075"/>
                  </a:cubicBezTo>
                  <a:cubicBezTo>
                    <a:pt x="95828" y="5076"/>
                    <a:pt x="103327" y="-757"/>
                    <a:pt x="120827" y="76"/>
                  </a:cubicBezTo>
                  <a:close/>
                </a:path>
              </a:pathLst>
            </a:custGeom>
            <a:solidFill>
              <a:schemeClr val="accent1"/>
            </a:solidFill>
            <a:ln w="8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4C383706-2A83-9B98-2457-52A38FCC07A1}"/>
                </a:ext>
              </a:extLst>
            </p:cNvPr>
            <p:cNvSpPr/>
            <p:nvPr/>
          </p:nvSpPr>
          <p:spPr>
            <a:xfrm>
              <a:off x="9439257" y="4080933"/>
              <a:ext cx="1890606" cy="40664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31BFE620-379C-9FF1-A664-A35433F806D2}"/>
                </a:ext>
              </a:extLst>
            </p:cNvPr>
            <p:cNvSpPr txBox="1"/>
            <p:nvPr/>
          </p:nvSpPr>
          <p:spPr>
            <a:xfrm>
              <a:off x="9517914" y="4108020"/>
              <a:ext cx="17332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spc="100" dirty="0">
                  <a:solidFill>
                    <a:schemeClr val="accent4">
                      <a:lumMod val="40000"/>
                      <a:lumOff val="6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四个主要方面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9A3888A-D6B3-0157-2ECA-424DC5668984}"/>
              </a:ext>
            </a:extLst>
          </p:cNvPr>
          <p:cNvGrpSpPr/>
          <p:nvPr/>
        </p:nvGrpSpPr>
        <p:grpSpPr>
          <a:xfrm>
            <a:off x="695324" y="6060952"/>
            <a:ext cx="10801351" cy="406641"/>
            <a:chOff x="695324" y="6060952"/>
            <a:chExt cx="10801351" cy="406641"/>
          </a:xfrm>
        </p:grpSpPr>
        <p:sp>
          <p:nvSpPr>
            <p:cNvPr id="118" name="文本框 90">
              <a:extLst>
                <a:ext uri="{FF2B5EF4-FFF2-40B4-BE49-F238E27FC236}">
                  <a16:creationId xmlns:a16="http://schemas.microsoft.com/office/drawing/2014/main" id="{EC23C32D-1570-7060-EB7D-65088142B4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052" y="6111282"/>
              <a:ext cx="2347682" cy="30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医院问题一</a:t>
              </a:r>
            </a:p>
          </p:txBody>
        </p:sp>
        <p:sp>
          <p:nvSpPr>
            <p:cNvPr id="119" name="文本框 91">
              <a:extLst>
                <a:ext uri="{FF2B5EF4-FFF2-40B4-BE49-F238E27FC236}">
                  <a16:creationId xmlns:a16="http://schemas.microsoft.com/office/drawing/2014/main" id="{B2E76682-34A1-E02A-EEC5-1219AD33D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4598" y="6111282"/>
              <a:ext cx="2638830" cy="30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医院问题二</a:t>
              </a:r>
            </a:p>
          </p:txBody>
        </p:sp>
        <p:sp>
          <p:nvSpPr>
            <p:cNvPr id="120" name="文本框 90">
              <a:extLst>
                <a:ext uri="{FF2B5EF4-FFF2-40B4-BE49-F238E27FC236}">
                  <a16:creationId xmlns:a16="http://schemas.microsoft.com/office/drawing/2014/main" id="{8072866F-8967-D768-49F4-4C61313D2CEA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231885" y="6111346"/>
              <a:ext cx="1954439" cy="30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医院问题四</a:t>
              </a:r>
            </a:p>
          </p:txBody>
        </p:sp>
        <p:sp>
          <p:nvSpPr>
            <p:cNvPr id="121" name="文本框 91">
              <a:extLst>
                <a:ext uri="{FF2B5EF4-FFF2-40B4-BE49-F238E27FC236}">
                  <a16:creationId xmlns:a16="http://schemas.microsoft.com/office/drawing/2014/main" id="{3CA8EE70-02C6-3FC8-0BCB-FD17033A4D34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012534" y="6111346"/>
              <a:ext cx="2990850" cy="305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医院问题三</a:t>
              </a: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535E1429-52F1-D1D4-88CB-60017C9D7BDD}"/>
                </a:ext>
              </a:extLst>
            </p:cNvPr>
            <p:cNvSpPr/>
            <p:nvPr/>
          </p:nvSpPr>
          <p:spPr>
            <a:xfrm>
              <a:off x="695324" y="6060952"/>
              <a:ext cx="2575139" cy="40664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BCE86490-7A6F-165F-37E4-0AC312A6F83E}"/>
                </a:ext>
              </a:extLst>
            </p:cNvPr>
            <p:cNvSpPr/>
            <p:nvPr/>
          </p:nvSpPr>
          <p:spPr>
            <a:xfrm>
              <a:off x="3437395" y="6060952"/>
              <a:ext cx="2575139" cy="40664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24" name="矩形: 圆角 123">
              <a:extLst>
                <a:ext uri="{FF2B5EF4-FFF2-40B4-BE49-F238E27FC236}">
                  <a16:creationId xmlns:a16="http://schemas.microsoft.com/office/drawing/2014/main" id="{7BF9B21E-E413-C4DF-5D58-84126AA62A77}"/>
                </a:ext>
              </a:extLst>
            </p:cNvPr>
            <p:cNvSpPr/>
            <p:nvPr/>
          </p:nvSpPr>
          <p:spPr>
            <a:xfrm>
              <a:off x="6179465" y="6060952"/>
              <a:ext cx="2575139" cy="40664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4EDA3F7C-1330-CEC9-E5E8-CA25B233E795}"/>
                </a:ext>
              </a:extLst>
            </p:cNvPr>
            <p:cNvSpPr/>
            <p:nvPr/>
          </p:nvSpPr>
          <p:spPr>
            <a:xfrm>
              <a:off x="8921536" y="6060952"/>
              <a:ext cx="2575139" cy="40664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C8E764-35E9-6631-B93B-AC78A8309224}"/>
              </a:ext>
            </a:extLst>
          </p:cNvPr>
          <p:cNvGrpSpPr/>
          <p:nvPr/>
        </p:nvGrpSpPr>
        <p:grpSpPr>
          <a:xfrm>
            <a:off x="1788134" y="5445358"/>
            <a:ext cx="8615732" cy="442461"/>
            <a:chOff x="1788134" y="5445358"/>
            <a:chExt cx="8615732" cy="442461"/>
          </a:xfrm>
          <a:solidFill>
            <a:schemeClr val="bg1">
              <a:alpha val="50000"/>
            </a:schemeClr>
          </a:solidFill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BAB0059-11B0-7611-F23F-373212A25FF3}"/>
                </a:ext>
              </a:extLst>
            </p:cNvPr>
            <p:cNvSpPr/>
            <p:nvPr/>
          </p:nvSpPr>
          <p:spPr>
            <a:xfrm rot="5400000">
              <a:off x="1688003" y="5545489"/>
              <a:ext cx="442457" cy="242196"/>
            </a:xfrm>
            <a:custGeom>
              <a:avLst/>
              <a:gdLst>
                <a:gd name="connsiteX0" fmla="*/ 53111 w 589770"/>
                <a:gd name="connsiteY0" fmla="*/ 7343 h 227261"/>
                <a:gd name="connsiteX1" fmla="*/ 94218 w 589770"/>
                <a:gd name="connsiteY1" fmla="*/ 31577 h 227261"/>
                <a:gd name="connsiteX2" fmla="*/ 179377 w 589770"/>
                <a:gd name="connsiteY2" fmla="*/ 113112 h 227261"/>
                <a:gd name="connsiteX3" fmla="*/ 71570 w 589770"/>
                <a:gd name="connsiteY3" fmla="*/ 218201 h 227261"/>
                <a:gd name="connsiteX4" fmla="*/ 7248 w 589770"/>
                <a:gd name="connsiteY4" fmla="*/ 227261 h 227261"/>
                <a:gd name="connsiteX5" fmla="*/ 4530 w 589770"/>
                <a:gd name="connsiteY5" fmla="*/ 220013 h 227261"/>
                <a:gd name="connsiteX6" fmla="*/ 115055 w 589770"/>
                <a:gd name="connsiteY6" fmla="*/ 121265 h 227261"/>
                <a:gd name="connsiteX7" fmla="*/ 0 w 589770"/>
                <a:gd name="connsiteY7" fmla="*/ 17988 h 227261"/>
                <a:gd name="connsiteX8" fmla="*/ 7248 w 589770"/>
                <a:gd name="connsiteY8" fmla="*/ 8928 h 227261"/>
                <a:gd name="connsiteX9" fmla="*/ 53111 w 589770"/>
                <a:gd name="connsiteY9" fmla="*/ 7343 h 227261"/>
                <a:gd name="connsiteX10" fmla="*/ 109619 w 589770"/>
                <a:gd name="connsiteY10" fmla="*/ 7116 h 227261"/>
                <a:gd name="connsiteX11" fmla="*/ 202026 w 589770"/>
                <a:gd name="connsiteY11" fmla="*/ 36106 h 227261"/>
                <a:gd name="connsiteX12" fmla="*/ 282655 w 589770"/>
                <a:gd name="connsiteY12" fmla="*/ 112206 h 227261"/>
                <a:gd name="connsiteX13" fmla="*/ 173942 w 589770"/>
                <a:gd name="connsiteY13" fmla="*/ 216389 h 227261"/>
                <a:gd name="connsiteX14" fmla="*/ 105996 w 589770"/>
                <a:gd name="connsiteY14" fmla="*/ 226355 h 227261"/>
                <a:gd name="connsiteX15" fmla="*/ 212897 w 589770"/>
                <a:gd name="connsiteY15" fmla="*/ 121265 h 227261"/>
                <a:gd name="connsiteX16" fmla="*/ 101466 w 589770"/>
                <a:gd name="connsiteY16" fmla="*/ 17082 h 227261"/>
                <a:gd name="connsiteX17" fmla="*/ 109619 w 589770"/>
                <a:gd name="connsiteY17" fmla="*/ 7116 h 227261"/>
                <a:gd name="connsiteX18" fmla="*/ 257514 w 589770"/>
                <a:gd name="connsiteY18" fmla="*/ 3832 h 227261"/>
                <a:gd name="connsiteX19" fmla="*/ 299867 w 589770"/>
                <a:gd name="connsiteY19" fmla="*/ 28858 h 227261"/>
                <a:gd name="connsiteX20" fmla="*/ 382308 w 589770"/>
                <a:gd name="connsiteY20" fmla="*/ 109487 h 227261"/>
                <a:gd name="connsiteX21" fmla="*/ 274501 w 589770"/>
                <a:gd name="connsiteY21" fmla="*/ 216389 h 227261"/>
                <a:gd name="connsiteX22" fmla="*/ 209273 w 589770"/>
                <a:gd name="connsiteY22" fmla="*/ 216389 h 227261"/>
                <a:gd name="connsiteX23" fmla="*/ 320704 w 589770"/>
                <a:gd name="connsiteY23" fmla="*/ 112205 h 227261"/>
                <a:gd name="connsiteX24" fmla="*/ 205649 w 589770"/>
                <a:gd name="connsiteY24" fmla="*/ 5304 h 227261"/>
                <a:gd name="connsiteX25" fmla="*/ 257514 w 589770"/>
                <a:gd name="connsiteY25" fmla="*/ 3832 h 227261"/>
                <a:gd name="connsiteX26" fmla="*/ 359547 w 589770"/>
                <a:gd name="connsiteY26" fmla="*/ 3493 h 227261"/>
                <a:gd name="connsiteX27" fmla="*/ 403145 w 589770"/>
                <a:gd name="connsiteY27" fmla="*/ 28859 h 227261"/>
                <a:gd name="connsiteX28" fmla="*/ 486492 w 589770"/>
                <a:gd name="connsiteY28" fmla="*/ 109488 h 227261"/>
                <a:gd name="connsiteX29" fmla="*/ 379590 w 589770"/>
                <a:gd name="connsiteY29" fmla="*/ 213672 h 227261"/>
                <a:gd name="connsiteX30" fmla="*/ 312550 w 589770"/>
                <a:gd name="connsiteY30" fmla="*/ 218201 h 227261"/>
                <a:gd name="connsiteX31" fmla="*/ 423076 w 589770"/>
                <a:gd name="connsiteY31" fmla="*/ 114018 h 227261"/>
                <a:gd name="connsiteX32" fmla="*/ 304397 w 589770"/>
                <a:gd name="connsiteY32" fmla="*/ 5304 h 227261"/>
                <a:gd name="connsiteX33" fmla="*/ 359547 w 589770"/>
                <a:gd name="connsiteY33" fmla="*/ 3493 h 227261"/>
                <a:gd name="connsiteX34" fmla="*/ 461806 w 589770"/>
                <a:gd name="connsiteY34" fmla="*/ 1001 h 227261"/>
                <a:gd name="connsiteX35" fmla="*/ 503705 w 589770"/>
                <a:gd name="connsiteY35" fmla="*/ 25235 h 227261"/>
                <a:gd name="connsiteX36" fmla="*/ 589770 w 589770"/>
                <a:gd name="connsiteY36" fmla="*/ 106770 h 227261"/>
                <a:gd name="connsiteX37" fmla="*/ 483774 w 589770"/>
                <a:gd name="connsiteY37" fmla="*/ 210048 h 227261"/>
                <a:gd name="connsiteX38" fmla="*/ 417640 w 589770"/>
                <a:gd name="connsiteY38" fmla="*/ 221825 h 227261"/>
                <a:gd name="connsiteX39" fmla="*/ 413111 w 589770"/>
                <a:gd name="connsiteY39" fmla="*/ 210954 h 227261"/>
                <a:gd name="connsiteX40" fmla="*/ 520012 w 589770"/>
                <a:gd name="connsiteY40" fmla="*/ 111300 h 227261"/>
                <a:gd name="connsiteX41" fmla="*/ 409487 w 589770"/>
                <a:gd name="connsiteY41" fmla="*/ 10740 h 227261"/>
                <a:gd name="connsiteX42" fmla="*/ 415828 w 589770"/>
                <a:gd name="connsiteY42" fmla="*/ 2586 h 227261"/>
                <a:gd name="connsiteX43" fmla="*/ 461806 w 589770"/>
                <a:gd name="connsiteY43" fmla="*/ 1001 h 2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770" h="227261">
                  <a:moveTo>
                    <a:pt x="53111" y="7343"/>
                  </a:moveTo>
                  <a:cubicBezTo>
                    <a:pt x="67719" y="9608"/>
                    <a:pt x="81535" y="16176"/>
                    <a:pt x="94218" y="31577"/>
                  </a:cubicBezTo>
                  <a:cubicBezTo>
                    <a:pt x="118679" y="60567"/>
                    <a:pt x="149481" y="85028"/>
                    <a:pt x="179377" y="113112"/>
                  </a:cubicBezTo>
                  <a:cubicBezTo>
                    <a:pt x="141327" y="151162"/>
                    <a:pt x="109619" y="188305"/>
                    <a:pt x="71570" y="218201"/>
                  </a:cubicBezTo>
                  <a:cubicBezTo>
                    <a:pt x="57075" y="229979"/>
                    <a:pt x="28990" y="224543"/>
                    <a:pt x="7248" y="227261"/>
                  </a:cubicBezTo>
                  <a:cubicBezTo>
                    <a:pt x="6342" y="224543"/>
                    <a:pt x="5436" y="222731"/>
                    <a:pt x="4530" y="220013"/>
                  </a:cubicBezTo>
                  <a:cubicBezTo>
                    <a:pt x="39862" y="188305"/>
                    <a:pt x="75194" y="156597"/>
                    <a:pt x="115055" y="121265"/>
                  </a:cubicBezTo>
                  <a:cubicBezTo>
                    <a:pt x="70664" y="81404"/>
                    <a:pt x="35332" y="49696"/>
                    <a:pt x="0" y="17988"/>
                  </a:cubicBezTo>
                  <a:cubicBezTo>
                    <a:pt x="2718" y="15270"/>
                    <a:pt x="4530" y="12552"/>
                    <a:pt x="7248" y="8928"/>
                  </a:cubicBezTo>
                  <a:cubicBezTo>
                    <a:pt x="23102" y="7117"/>
                    <a:pt x="38503" y="5078"/>
                    <a:pt x="53111" y="7343"/>
                  </a:cubicBezTo>
                  <a:close/>
                  <a:moveTo>
                    <a:pt x="109619" y="7116"/>
                  </a:moveTo>
                  <a:cubicBezTo>
                    <a:pt x="144951" y="775"/>
                    <a:pt x="175753" y="4398"/>
                    <a:pt x="202026" y="36106"/>
                  </a:cubicBezTo>
                  <a:cubicBezTo>
                    <a:pt x="224675" y="63285"/>
                    <a:pt x="253665" y="85027"/>
                    <a:pt x="282655" y="112206"/>
                  </a:cubicBezTo>
                  <a:cubicBezTo>
                    <a:pt x="243699" y="151161"/>
                    <a:pt x="211991" y="187399"/>
                    <a:pt x="173942" y="216389"/>
                  </a:cubicBezTo>
                  <a:cubicBezTo>
                    <a:pt x="159446" y="228167"/>
                    <a:pt x="131362" y="222731"/>
                    <a:pt x="105996" y="226355"/>
                  </a:cubicBezTo>
                  <a:cubicBezTo>
                    <a:pt x="143140" y="189211"/>
                    <a:pt x="177565" y="156597"/>
                    <a:pt x="212897" y="121265"/>
                  </a:cubicBezTo>
                  <a:cubicBezTo>
                    <a:pt x="171224" y="82310"/>
                    <a:pt x="135892" y="49696"/>
                    <a:pt x="101466" y="17082"/>
                  </a:cubicBezTo>
                  <a:cubicBezTo>
                    <a:pt x="105090" y="13458"/>
                    <a:pt x="106902" y="10740"/>
                    <a:pt x="109619" y="7116"/>
                  </a:cubicBezTo>
                  <a:close/>
                  <a:moveTo>
                    <a:pt x="257514" y="3832"/>
                  </a:moveTo>
                  <a:cubicBezTo>
                    <a:pt x="273142" y="6210"/>
                    <a:pt x="287184" y="13004"/>
                    <a:pt x="299867" y="28858"/>
                  </a:cubicBezTo>
                  <a:cubicBezTo>
                    <a:pt x="323422" y="57849"/>
                    <a:pt x="353318" y="82309"/>
                    <a:pt x="382308" y="109487"/>
                  </a:cubicBezTo>
                  <a:cubicBezTo>
                    <a:pt x="345164" y="147537"/>
                    <a:pt x="312550" y="185587"/>
                    <a:pt x="274501" y="216389"/>
                  </a:cubicBezTo>
                  <a:cubicBezTo>
                    <a:pt x="260912" y="227260"/>
                    <a:pt x="233733" y="220919"/>
                    <a:pt x="209273" y="216389"/>
                  </a:cubicBezTo>
                  <a:cubicBezTo>
                    <a:pt x="244605" y="183775"/>
                    <a:pt x="279936" y="150255"/>
                    <a:pt x="320704" y="112205"/>
                  </a:cubicBezTo>
                  <a:cubicBezTo>
                    <a:pt x="279031" y="74156"/>
                    <a:pt x="243699" y="41542"/>
                    <a:pt x="205649" y="5304"/>
                  </a:cubicBezTo>
                  <a:cubicBezTo>
                    <a:pt x="224674" y="3492"/>
                    <a:pt x="241887" y="1454"/>
                    <a:pt x="257514" y="3832"/>
                  </a:cubicBezTo>
                  <a:close/>
                  <a:moveTo>
                    <a:pt x="359547" y="3493"/>
                  </a:moveTo>
                  <a:cubicBezTo>
                    <a:pt x="375740" y="5984"/>
                    <a:pt x="390009" y="13005"/>
                    <a:pt x="403145" y="28859"/>
                  </a:cubicBezTo>
                  <a:cubicBezTo>
                    <a:pt x="426700" y="57849"/>
                    <a:pt x="457502" y="81404"/>
                    <a:pt x="486492" y="109488"/>
                  </a:cubicBezTo>
                  <a:cubicBezTo>
                    <a:pt x="448442" y="147538"/>
                    <a:pt x="417640" y="183775"/>
                    <a:pt x="379590" y="213672"/>
                  </a:cubicBezTo>
                  <a:cubicBezTo>
                    <a:pt x="364189" y="225449"/>
                    <a:pt x="336105" y="221825"/>
                    <a:pt x="312550" y="218201"/>
                  </a:cubicBezTo>
                  <a:cubicBezTo>
                    <a:pt x="347882" y="185587"/>
                    <a:pt x="382308" y="152973"/>
                    <a:pt x="423076" y="114018"/>
                  </a:cubicBezTo>
                  <a:cubicBezTo>
                    <a:pt x="380496" y="75062"/>
                    <a:pt x="345165" y="42448"/>
                    <a:pt x="304397" y="5304"/>
                  </a:cubicBezTo>
                  <a:cubicBezTo>
                    <a:pt x="325234" y="3040"/>
                    <a:pt x="343353" y="1001"/>
                    <a:pt x="359547" y="3493"/>
                  </a:cubicBezTo>
                  <a:close/>
                  <a:moveTo>
                    <a:pt x="461806" y="1001"/>
                  </a:moveTo>
                  <a:cubicBezTo>
                    <a:pt x="476527" y="3266"/>
                    <a:pt x="490569" y="9834"/>
                    <a:pt x="503705" y="25235"/>
                  </a:cubicBezTo>
                  <a:cubicBezTo>
                    <a:pt x="528166" y="54225"/>
                    <a:pt x="558968" y="78686"/>
                    <a:pt x="589770" y="106770"/>
                  </a:cubicBezTo>
                  <a:cubicBezTo>
                    <a:pt x="551720" y="144820"/>
                    <a:pt x="520918" y="181057"/>
                    <a:pt x="483774" y="210048"/>
                  </a:cubicBezTo>
                  <a:cubicBezTo>
                    <a:pt x="468373" y="221825"/>
                    <a:pt x="440289" y="218201"/>
                    <a:pt x="417640" y="221825"/>
                  </a:cubicBezTo>
                  <a:cubicBezTo>
                    <a:pt x="415828" y="219107"/>
                    <a:pt x="414923" y="215483"/>
                    <a:pt x="413111" y="210954"/>
                  </a:cubicBezTo>
                  <a:cubicBezTo>
                    <a:pt x="447537" y="179246"/>
                    <a:pt x="481962" y="146632"/>
                    <a:pt x="520012" y="111300"/>
                  </a:cubicBezTo>
                  <a:cubicBezTo>
                    <a:pt x="481057" y="75062"/>
                    <a:pt x="444819" y="43354"/>
                    <a:pt x="409487" y="10740"/>
                  </a:cubicBezTo>
                  <a:cubicBezTo>
                    <a:pt x="411299" y="8022"/>
                    <a:pt x="414017" y="5304"/>
                    <a:pt x="415828" y="2586"/>
                  </a:cubicBezTo>
                  <a:cubicBezTo>
                    <a:pt x="431683" y="775"/>
                    <a:pt x="447084" y="-1264"/>
                    <a:pt x="461806" y="1001"/>
                  </a:cubicBezTo>
                  <a:close/>
                </a:path>
              </a:pathLst>
            </a:custGeom>
            <a:grpFill/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2844191-2AC2-5FCD-EBA1-ADB99D7D1AD3}"/>
                </a:ext>
              </a:extLst>
            </p:cNvPr>
            <p:cNvSpPr/>
            <p:nvPr/>
          </p:nvSpPr>
          <p:spPr>
            <a:xfrm rot="5400000">
              <a:off x="3781387" y="5545490"/>
              <a:ext cx="442457" cy="242196"/>
            </a:xfrm>
            <a:custGeom>
              <a:avLst/>
              <a:gdLst>
                <a:gd name="connsiteX0" fmla="*/ 53111 w 589770"/>
                <a:gd name="connsiteY0" fmla="*/ 7343 h 227261"/>
                <a:gd name="connsiteX1" fmla="*/ 94218 w 589770"/>
                <a:gd name="connsiteY1" fmla="*/ 31577 h 227261"/>
                <a:gd name="connsiteX2" fmla="*/ 179377 w 589770"/>
                <a:gd name="connsiteY2" fmla="*/ 113112 h 227261"/>
                <a:gd name="connsiteX3" fmla="*/ 71570 w 589770"/>
                <a:gd name="connsiteY3" fmla="*/ 218201 h 227261"/>
                <a:gd name="connsiteX4" fmla="*/ 7248 w 589770"/>
                <a:gd name="connsiteY4" fmla="*/ 227261 h 227261"/>
                <a:gd name="connsiteX5" fmla="*/ 4530 w 589770"/>
                <a:gd name="connsiteY5" fmla="*/ 220013 h 227261"/>
                <a:gd name="connsiteX6" fmla="*/ 115055 w 589770"/>
                <a:gd name="connsiteY6" fmla="*/ 121265 h 227261"/>
                <a:gd name="connsiteX7" fmla="*/ 0 w 589770"/>
                <a:gd name="connsiteY7" fmla="*/ 17988 h 227261"/>
                <a:gd name="connsiteX8" fmla="*/ 7248 w 589770"/>
                <a:gd name="connsiteY8" fmla="*/ 8928 h 227261"/>
                <a:gd name="connsiteX9" fmla="*/ 53111 w 589770"/>
                <a:gd name="connsiteY9" fmla="*/ 7343 h 227261"/>
                <a:gd name="connsiteX10" fmla="*/ 109619 w 589770"/>
                <a:gd name="connsiteY10" fmla="*/ 7116 h 227261"/>
                <a:gd name="connsiteX11" fmla="*/ 202026 w 589770"/>
                <a:gd name="connsiteY11" fmla="*/ 36106 h 227261"/>
                <a:gd name="connsiteX12" fmla="*/ 282655 w 589770"/>
                <a:gd name="connsiteY12" fmla="*/ 112206 h 227261"/>
                <a:gd name="connsiteX13" fmla="*/ 173942 w 589770"/>
                <a:gd name="connsiteY13" fmla="*/ 216389 h 227261"/>
                <a:gd name="connsiteX14" fmla="*/ 105996 w 589770"/>
                <a:gd name="connsiteY14" fmla="*/ 226355 h 227261"/>
                <a:gd name="connsiteX15" fmla="*/ 212897 w 589770"/>
                <a:gd name="connsiteY15" fmla="*/ 121265 h 227261"/>
                <a:gd name="connsiteX16" fmla="*/ 101466 w 589770"/>
                <a:gd name="connsiteY16" fmla="*/ 17082 h 227261"/>
                <a:gd name="connsiteX17" fmla="*/ 109619 w 589770"/>
                <a:gd name="connsiteY17" fmla="*/ 7116 h 227261"/>
                <a:gd name="connsiteX18" fmla="*/ 257514 w 589770"/>
                <a:gd name="connsiteY18" fmla="*/ 3832 h 227261"/>
                <a:gd name="connsiteX19" fmla="*/ 299867 w 589770"/>
                <a:gd name="connsiteY19" fmla="*/ 28858 h 227261"/>
                <a:gd name="connsiteX20" fmla="*/ 382308 w 589770"/>
                <a:gd name="connsiteY20" fmla="*/ 109487 h 227261"/>
                <a:gd name="connsiteX21" fmla="*/ 274501 w 589770"/>
                <a:gd name="connsiteY21" fmla="*/ 216389 h 227261"/>
                <a:gd name="connsiteX22" fmla="*/ 209273 w 589770"/>
                <a:gd name="connsiteY22" fmla="*/ 216389 h 227261"/>
                <a:gd name="connsiteX23" fmla="*/ 320704 w 589770"/>
                <a:gd name="connsiteY23" fmla="*/ 112205 h 227261"/>
                <a:gd name="connsiteX24" fmla="*/ 205649 w 589770"/>
                <a:gd name="connsiteY24" fmla="*/ 5304 h 227261"/>
                <a:gd name="connsiteX25" fmla="*/ 257514 w 589770"/>
                <a:gd name="connsiteY25" fmla="*/ 3832 h 227261"/>
                <a:gd name="connsiteX26" fmla="*/ 359547 w 589770"/>
                <a:gd name="connsiteY26" fmla="*/ 3493 h 227261"/>
                <a:gd name="connsiteX27" fmla="*/ 403145 w 589770"/>
                <a:gd name="connsiteY27" fmla="*/ 28859 h 227261"/>
                <a:gd name="connsiteX28" fmla="*/ 486492 w 589770"/>
                <a:gd name="connsiteY28" fmla="*/ 109488 h 227261"/>
                <a:gd name="connsiteX29" fmla="*/ 379590 w 589770"/>
                <a:gd name="connsiteY29" fmla="*/ 213672 h 227261"/>
                <a:gd name="connsiteX30" fmla="*/ 312550 w 589770"/>
                <a:gd name="connsiteY30" fmla="*/ 218201 h 227261"/>
                <a:gd name="connsiteX31" fmla="*/ 423076 w 589770"/>
                <a:gd name="connsiteY31" fmla="*/ 114018 h 227261"/>
                <a:gd name="connsiteX32" fmla="*/ 304397 w 589770"/>
                <a:gd name="connsiteY32" fmla="*/ 5304 h 227261"/>
                <a:gd name="connsiteX33" fmla="*/ 359547 w 589770"/>
                <a:gd name="connsiteY33" fmla="*/ 3493 h 227261"/>
                <a:gd name="connsiteX34" fmla="*/ 461806 w 589770"/>
                <a:gd name="connsiteY34" fmla="*/ 1001 h 227261"/>
                <a:gd name="connsiteX35" fmla="*/ 503705 w 589770"/>
                <a:gd name="connsiteY35" fmla="*/ 25235 h 227261"/>
                <a:gd name="connsiteX36" fmla="*/ 589770 w 589770"/>
                <a:gd name="connsiteY36" fmla="*/ 106770 h 227261"/>
                <a:gd name="connsiteX37" fmla="*/ 483774 w 589770"/>
                <a:gd name="connsiteY37" fmla="*/ 210048 h 227261"/>
                <a:gd name="connsiteX38" fmla="*/ 417640 w 589770"/>
                <a:gd name="connsiteY38" fmla="*/ 221825 h 227261"/>
                <a:gd name="connsiteX39" fmla="*/ 413111 w 589770"/>
                <a:gd name="connsiteY39" fmla="*/ 210954 h 227261"/>
                <a:gd name="connsiteX40" fmla="*/ 520012 w 589770"/>
                <a:gd name="connsiteY40" fmla="*/ 111300 h 227261"/>
                <a:gd name="connsiteX41" fmla="*/ 409487 w 589770"/>
                <a:gd name="connsiteY41" fmla="*/ 10740 h 227261"/>
                <a:gd name="connsiteX42" fmla="*/ 415828 w 589770"/>
                <a:gd name="connsiteY42" fmla="*/ 2586 h 227261"/>
                <a:gd name="connsiteX43" fmla="*/ 461806 w 589770"/>
                <a:gd name="connsiteY43" fmla="*/ 1001 h 2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770" h="227261">
                  <a:moveTo>
                    <a:pt x="53111" y="7343"/>
                  </a:moveTo>
                  <a:cubicBezTo>
                    <a:pt x="67719" y="9608"/>
                    <a:pt x="81535" y="16176"/>
                    <a:pt x="94218" y="31577"/>
                  </a:cubicBezTo>
                  <a:cubicBezTo>
                    <a:pt x="118679" y="60567"/>
                    <a:pt x="149481" y="85028"/>
                    <a:pt x="179377" y="113112"/>
                  </a:cubicBezTo>
                  <a:cubicBezTo>
                    <a:pt x="141327" y="151162"/>
                    <a:pt x="109619" y="188305"/>
                    <a:pt x="71570" y="218201"/>
                  </a:cubicBezTo>
                  <a:cubicBezTo>
                    <a:pt x="57075" y="229979"/>
                    <a:pt x="28990" y="224543"/>
                    <a:pt x="7248" y="227261"/>
                  </a:cubicBezTo>
                  <a:cubicBezTo>
                    <a:pt x="6342" y="224543"/>
                    <a:pt x="5436" y="222731"/>
                    <a:pt x="4530" y="220013"/>
                  </a:cubicBezTo>
                  <a:cubicBezTo>
                    <a:pt x="39862" y="188305"/>
                    <a:pt x="75194" y="156597"/>
                    <a:pt x="115055" y="121265"/>
                  </a:cubicBezTo>
                  <a:cubicBezTo>
                    <a:pt x="70664" y="81404"/>
                    <a:pt x="35332" y="49696"/>
                    <a:pt x="0" y="17988"/>
                  </a:cubicBezTo>
                  <a:cubicBezTo>
                    <a:pt x="2718" y="15270"/>
                    <a:pt x="4530" y="12552"/>
                    <a:pt x="7248" y="8928"/>
                  </a:cubicBezTo>
                  <a:cubicBezTo>
                    <a:pt x="23102" y="7117"/>
                    <a:pt x="38503" y="5078"/>
                    <a:pt x="53111" y="7343"/>
                  </a:cubicBezTo>
                  <a:close/>
                  <a:moveTo>
                    <a:pt x="109619" y="7116"/>
                  </a:moveTo>
                  <a:cubicBezTo>
                    <a:pt x="144951" y="775"/>
                    <a:pt x="175753" y="4398"/>
                    <a:pt x="202026" y="36106"/>
                  </a:cubicBezTo>
                  <a:cubicBezTo>
                    <a:pt x="224675" y="63285"/>
                    <a:pt x="253665" y="85027"/>
                    <a:pt x="282655" y="112206"/>
                  </a:cubicBezTo>
                  <a:cubicBezTo>
                    <a:pt x="243699" y="151161"/>
                    <a:pt x="211991" y="187399"/>
                    <a:pt x="173942" y="216389"/>
                  </a:cubicBezTo>
                  <a:cubicBezTo>
                    <a:pt x="159446" y="228167"/>
                    <a:pt x="131362" y="222731"/>
                    <a:pt x="105996" y="226355"/>
                  </a:cubicBezTo>
                  <a:cubicBezTo>
                    <a:pt x="143140" y="189211"/>
                    <a:pt x="177565" y="156597"/>
                    <a:pt x="212897" y="121265"/>
                  </a:cubicBezTo>
                  <a:cubicBezTo>
                    <a:pt x="171224" y="82310"/>
                    <a:pt x="135892" y="49696"/>
                    <a:pt x="101466" y="17082"/>
                  </a:cubicBezTo>
                  <a:cubicBezTo>
                    <a:pt x="105090" y="13458"/>
                    <a:pt x="106902" y="10740"/>
                    <a:pt x="109619" y="7116"/>
                  </a:cubicBezTo>
                  <a:close/>
                  <a:moveTo>
                    <a:pt x="257514" y="3832"/>
                  </a:moveTo>
                  <a:cubicBezTo>
                    <a:pt x="273142" y="6210"/>
                    <a:pt x="287184" y="13004"/>
                    <a:pt x="299867" y="28858"/>
                  </a:cubicBezTo>
                  <a:cubicBezTo>
                    <a:pt x="323422" y="57849"/>
                    <a:pt x="353318" y="82309"/>
                    <a:pt x="382308" y="109487"/>
                  </a:cubicBezTo>
                  <a:cubicBezTo>
                    <a:pt x="345164" y="147537"/>
                    <a:pt x="312550" y="185587"/>
                    <a:pt x="274501" y="216389"/>
                  </a:cubicBezTo>
                  <a:cubicBezTo>
                    <a:pt x="260912" y="227260"/>
                    <a:pt x="233733" y="220919"/>
                    <a:pt x="209273" y="216389"/>
                  </a:cubicBezTo>
                  <a:cubicBezTo>
                    <a:pt x="244605" y="183775"/>
                    <a:pt x="279936" y="150255"/>
                    <a:pt x="320704" y="112205"/>
                  </a:cubicBezTo>
                  <a:cubicBezTo>
                    <a:pt x="279031" y="74156"/>
                    <a:pt x="243699" y="41542"/>
                    <a:pt x="205649" y="5304"/>
                  </a:cubicBezTo>
                  <a:cubicBezTo>
                    <a:pt x="224674" y="3492"/>
                    <a:pt x="241887" y="1454"/>
                    <a:pt x="257514" y="3832"/>
                  </a:cubicBezTo>
                  <a:close/>
                  <a:moveTo>
                    <a:pt x="359547" y="3493"/>
                  </a:moveTo>
                  <a:cubicBezTo>
                    <a:pt x="375740" y="5984"/>
                    <a:pt x="390009" y="13005"/>
                    <a:pt x="403145" y="28859"/>
                  </a:cubicBezTo>
                  <a:cubicBezTo>
                    <a:pt x="426700" y="57849"/>
                    <a:pt x="457502" y="81404"/>
                    <a:pt x="486492" y="109488"/>
                  </a:cubicBezTo>
                  <a:cubicBezTo>
                    <a:pt x="448442" y="147538"/>
                    <a:pt x="417640" y="183775"/>
                    <a:pt x="379590" y="213672"/>
                  </a:cubicBezTo>
                  <a:cubicBezTo>
                    <a:pt x="364189" y="225449"/>
                    <a:pt x="336105" y="221825"/>
                    <a:pt x="312550" y="218201"/>
                  </a:cubicBezTo>
                  <a:cubicBezTo>
                    <a:pt x="347882" y="185587"/>
                    <a:pt x="382308" y="152973"/>
                    <a:pt x="423076" y="114018"/>
                  </a:cubicBezTo>
                  <a:cubicBezTo>
                    <a:pt x="380496" y="75062"/>
                    <a:pt x="345165" y="42448"/>
                    <a:pt x="304397" y="5304"/>
                  </a:cubicBezTo>
                  <a:cubicBezTo>
                    <a:pt x="325234" y="3040"/>
                    <a:pt x="343353" y="1001"/>
                    <a:pt x="359547" y="3493"/>
                  </a:cubicBezTo>
                  <a:close/>
                  <a:moveTo>
                    <a:pt x="461806" y="1001"/>
                  </a:moveTo>
                  <a:cubicBezTo>
                    <a:pt x="476527" y="3266"/>
                    <a:pt x="490569" y="9834"/>
                    <a:pt x="503705" y="25235"/>
                  </a:cubicBezTo>
                  <a:cubicBezTo>
                    <a:pt x="528166" y="54225"/>
                    <a:pt x="558968" y="78686"/>
                    <a:pt x="589770" y="106770"/>
                  </a:cubicBezTo>
                  <a:cubicBezTo>
                    <a:pt x="551720" y="144820"/>
                    <a:pt x="520918" y="181057"/>
                    <a:pt x="483774" y="210048"/>
                  </a:cubicBezTo>
                  <a:cubicBezTo>
                    <a:pt x="468373" y="221825"/>
                    <a:pt x="440289" y="218201"/>
                    <a:pt x="417640" y="221825"/>
                  </a:cubicBezTo>
                  <a:cubicBezTo>
                    <a:pt x="415828" y="219107"/>
                    <a:pt x="414923" y="215483"/>
                    <a:pt x="413111" y="210954"/>
                  </a:cubicBezTo>
                  <a:cubicBezTo>
                    <a:pt x="447537" y="179246"/>
                    <a:pt x="481962" y="146632"/>
                    <a:pt x="520012" y="111300"/>
                  </a:cubicBezTo>
                  <a:cubicBezTo>
                    <a:pt x="481057" y="75062"/>
                    <a:pt x="444819" y="43354"/>
                    <a:pt x="409487" y="10740"/>
                  </a:cubicBezTo>
                  <a:cubicBezTo>
                    <a:pt x="411299" y="8022"/>
                    <a:pt x="414017" y="5304"/>
                    <a:pt x="415828" y="2586"/>
                  </a:cubicBezTo>
                  <a:cubicBezTo>
                    <a:pt x="431683" y="775"/>
                    <a:pt x="447084" y="-1264"/>
                    <a:pt x="461806" y="1001"/>
                  </a:cubicBezTo>
                  <a:close/>
                </a:path>
              </a:pathLst>
            </a:custGeom>
            <a:grpFill/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37491F2-72F1-5F7F-34B9-022E93535079}"/>
                </a:ext>
              </a:extLst>
            </p:cNvPr>
            <p:cNvSpPr/>
            <p:nvPr/>
          </p:nvSpPr>
          <p:spPr>
            <a:xfrm rot="5400000">
              <a:off x="5874771" y="5545491"/>
              <a:ext cx="442457" cy="242196"/>
            </a:xfrm>
            <a:custGeom>
              <a:avLst/>
              <a:gdLst>
                <a:gd name="connsiteX0" fmla="*/ 53111 w 589770"/>
                <a:gd name="connsiteY0" fmla="*/ 7343 h 227261"/>
                <a:gd name="connsiteX1" fmla="*/ 94218 w 589770"/>
                <a:gd name="connsiteY1" fmla="*/ 31577 h 227261"/>
                <a:gd name="connsiteX2" fmla="*/ 179377 w 589770"/>
                <a:gd name="connsiteY2" fmla="*/ 113112 h 227261"/>
                <a:gd name="connsiteX3" fmla="*/ 71570 w 589770"/>
                <a:gd name="connsiteY3" fmla="*/ 218201 h 227261"/>
                <a:gd name="connsiteX4" fmla="*/ 7248 w 589770"/>
                <a:gd name="connsiteY4" fmla="*/ 227261 h 227261"/>
                <a:gd name="connsiteX5" fmla="*/ 4530 w 589770"/>
                <a:gd name="connsiteY5" fmla="*/ 220013 h 227261"/>
                <a:gd name="connsiteX6" fmla="*/ 115055 w 589770"/>
                <a:gd name="connsiteY6" fmla="*/ 121265 h 227261"/>
                <a:gd name="connsiteX7" fmla="*/ 0 w 589770"/>
                <a:gd name="connsiteY7" fmla="*/ 17988 h 227261"/>
                <a:gd name="connsiteX8" fmla="*/ 7248 w 589770"/>
                <a:gd name="connsiteY8" fmla="*/ 8928 h 227261"/>
                <a:gd name="connsiteX9" fmla="*/ 53111 w 589770"/>
                <a:gd name="connsiteY9" fmla="*/ 7343 h 227261"/>
                <a:gd name="connsiteX10" fmla="*/ 109619 w 589770"/>
                <a:gd name="connsiteY10" fmla="*/ 7116 h 227261"/>
                <a:gd name="connsiteX11" fmla="*/ 202026 w 589770"/>
                <a:gd name="connsiteY11" fmla="*/ 36106 h 227261"/>
                <a:gd name="connsiteX12" fmla="*/ 282655 w 589770"/>
                <a:gd name="connsiteY12" fmla="*/ 112206 h 227261"/>
                <a:gd name="connsiteX13" fmla="*/ 173942 w 589770"/>
                <a:gd name="connsiteY13" fmla="*/ 216389 h 227261"/>
                <a:gd name="connsiteX14" fmla="*/ 105996 w 589770"/>
                <a:gd name="connsiteY14" fmla="*/ 226355 h 227261"/>
                <a:gd name="connsiteX15" fmla="*/ 212897 w 589770"/>
                <a:gd name="connsiteY15" fmla="*/ 121265 h 227261"/>
                <a:gd name="connsiteX16" fmla="*/ 101466 w 589770"/>
                <a:gd name="connsiteY16" fmla="*/ 17082 h 227261"/>
                <a:gd name="connsiteX17" fmla="*/ 109619 w 589770"/>
                <a:gd name="connsiteY17" fmla="*/ 7116 h 227261"/>
                <a:gd name="connsiteX18" fmla="*/ 257514 w 589770"/>
                <a:gd name="connsiteY18" fmla="*/ 3832 h 227261"/>
                <a:gd name="connsiteX19" fmla="*/ 299867 w 589770"/>
                <a:gd name="connsiteY19" fmla="*/ 28858 h 227261"/>
                <a:gd name="connsiteX20" fmla="*/ 382308 w 589770"/>
                <a:gd name="connsiteY20" fmla="*/ 109487 h 227261"/>
                <a:gd name="connsiteX21" fmla="*/ 274501 w 589770"/>
                <a:gd name="connsiteY21" fmla="*/ 216389 h 227261"/>
                <a:gd name="connsiteX22" fmla="*/ 209273 w 589770"/>
                <a:gd name="connsiteY22" fmla="*/ 216389 h 227261"/>
                <a:gd name="connsiteX23" fmla="*/ 320704 w 589770"/>
                <a:gd name="connsiteY23" fmla="*/ 112205 h 227261"/>
                <a:gd name="connsiteX24" fmla="*/ 205649 w 589770"/>
                <a:gd name="connsiteY24" fmla="*/ 5304 h 227261"/>
                <a:gd name="connsiteX25" fmla="*/ 257514 w 589770"/>
                <a:gd name="connsiteY25" fmla="*/ 3832 h 227261"/>
                <a:gd name="connsiteX26" fmla="*/ 359547 w 589770"/>
                <a:gd name="connsiteY26" fmla="*/ 3493 h 227261"/>
                <a:gd name="connsiteX27" fmla="*/ 403145 w 589770"/>
                <a:gd name="connsiteY27" fmla="*/ 28859 h 227261"/>
                <a:gd name="connsiteX28" fmla="*/ 486492 w 589770"/>
                <a:gd name="connsiteY28" fmla="*/ 109488 h 227261"/>
                <a:gd name="connsiteX29" fmla="*/ 379590 w 589770"/>
                <a:gd name="connsiteY29" fmla="*/ 213672 h 227261"/>
                <a:gd name="connsiteX30" fmla="*/ 312550 w 589770"/>
                <a:gd name="connsiteY30" fmla="*/ 218201 h 227261"/>
                <a:gd name="connsiteX31" fmla="*/ 423076 w 589770"/>
                <a:gd name="connsiteY31" fmla="*/ 114018 h 227261"/>
                <a:gd name="connsiteX32" fmla="*/ 304397 w 589770"/>
                <a:gd name="connsiteY32" fmla="*/ 5304 h 227261"/>
                <a:gd name="connsiteX33" fmla="*/ 359547 w 589770"/>
                <a:gd name="connsiteY33" fmla="*/ 3493 h 227261"/>
                <a:gd name="connsiteX34" fmla="*/ 461806 w 589770"/>
                <a:gd name="connsiteY34" fmla="*/ 1001 h 227261"/>
                <a:gd name="connsiteX35" fmla="*/ 503705 w 589770"/>
                <a:gd name="connsiteY35" fmla="*/ 25235 h 227261"/>
                <a:gd name="connsiteX36" fmla="*/ 589770 w 589770"/>
                <a:gd name="connsiteY36" fmla="*/ 106770 h 227261"/>
                <a:gd name="connsiteX37" fmla="*/ 483774 w 589770"/>
                <a:gd name="connsiteY37" fmla="*/ 210048 h 227261"/>
                <a:gd name="connsiteX38" fmla="*/ 417640 w 589770"/>
                <a:gd name="connsiteY38" fmla="*/ 221825 h 227261"/>
                <a:gd name="connsiteX39" fmla="*/ 413111 w 589770"/>
                <a:gd name="connsiteY39" fmla="*/ 210954 h 227261"/>
                <a:gd name="connsiteX40" fmla="*/ 520012 w 589770"/>
                <a:gd name="connsiteY40" fmla="*/ 111300 h 227261"/>
                <a:gd name="connsiteX41" fmla="*/ 409487 w 589770"/>
                <a:gd name="connsiteY41" fmla="*/ 10740 h 227261"/>
                <a:gd name="connsiteX42" fmla="*/ 415828 w 589770"/>
                <a:gd name="connsiteY42" fmla="*/ 2586 h 227261"/>
                <a:gd name="connsiteX43" fmla="*/ 461806 w 589770"/>
                <a:gd name="connsiteY43" fmla="*/ 1001 h 2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770" h="227261">
                  <a:moveTo>
                    <a:pt x="53111" y="7343"/>
                  </a:moveTo>
                  <a:cubicBezTo>
                    <a:pt x="67719" y="9608"/>
                    <a:pt x="81535" y="16176"/>
                    <a:pt x="94218" y="31577"/>
                  </a:cubicBezTo>
                  <a:cubicBezTo>
                    <a:pt x="118679" y="60567"/>
                    <a:pt x="149481" y="85028"/>
                    <a:pt x="179377" y="113112"/>
                  </a:cubicBezTo>
                  <a:cubicBezTo>
                    <a:pt x="141327" y="151162"/>
                    <a:pt x="109619" y="188305"/>
                    <a:pt x="71570" y="218201"/>
                  </a:cubicBezTo>
                  <a:cubicBezTo>
                    <a:pt x="57075" y="229979"/>
                    <a:pt x="28990" y="224543"/>
                    <a:pt x="7248" y="227261"/>
                  </a:cubicBezTo>
                  <a:cubicBezTo>
                    <a:pt x="6342" y="224543"/>
                    <a:pt x="5436" y="222731"/>
                    <a:pt x="4530" y="220013"/>
                  </a:cubicBezTo>
                  <a:cubicBezTo>
                    <a:pt x="39862" y="188305"/>
                    <a:pt x="75194" y="156597"/>
                    <a:pt x="115055" y="121265"/>
                  </a:cubicBezTo>
                  <a:cubicBezTo>
                    <a:pt x="70664" y="81404"/>
                    <a:pt x="35332" y="49696"/>
                    <a:pt x="0" y="17988"/>
                  </a:cubicBezTo>
                  <a:cubicBezTo>
                    <a:pt x="2718" y="15270"/>
                    <a:pt x="4530" y="12552"/>
                    <a:pt x="7248" y="8928"/>
                  </a:cubicBezTo>
                  <a:cubicBezTo>
                    <a:pt x="23102" y="7117"/>
                    <a:pt x="38503" y="5078"/>
                    <a:pt x="53111" y="7343"/>
                  </a:cubicBezTo>
                  <a:close/>
                  <a:moveTo>
                    <a:pt x="109619" y="7116"/>
                  </a:moveTo>
                  <a:cubicBezTo>
                    <a:pt x="144951" y="775"/>
                    <a:pt x="175753" y="4398"/>
                    <a:pt x="202026" y="36106"/>
                  </a:cubicBezTo>
                  <a:cubicBezTo>
                    <a:pt x="224675" y="63285"/>
                    <a:pt x="253665" y="85027"/>
                    <a:pt x="282655" y="112206"/>
                  </a:cubicBezTo>
                  <a:cubicBezTo>
                    <a:pt x="243699" y="151161"/>
                    <a:pt x="211991" y="187399"/>
                    <a:pt x="173942" y="216389"/>
                  </a:cubicBezTo>
                  <a:cubicBezTo>
                    <a:pt x="159446" y="228167"/>
                    <a:pt x="131362" y="222731"/>
                    <a:pt x="105996" y="226355"/>
                  </a:cubicBezTo>
                  <a:cubicBezTo>
                    <a:pt x="143140" y="189211"/>
                    <a:pt x="177565" y="156597"/>
                    <a:pt x="212897" y="121265"/>
                  </a:cubicBezTo>
                  <a:cubicBezTo>
                    <a:pt x="171224" y="82310"/>
                    <a:pt x="135892" y="49696"/>
                    <a:pt x="101466" y="17082"/>
                  </a:cubicBezTo>
                  <a:cubicBezTo>
                    <a:pt x="105090" y="13458"/>
                    <a:pt x="106902" y="10740"/>
                    <a:pt x="109619" y="7116"/>
                  </a:cubicBezTo>
                  <a:close/>
                  <a:moveTo>
                    <a:pt x="257514" y="3832"/>
                  </a:moveTo>
                  <a:cubicBezTo>
                    <a:pt x="273142" y="6210"/>
                    <a:pt x="287184" y="13004"/>
                    <a:pt x="299867" y="28858"/>
                  </a:cubicBezTo>
                  <a:cubicBezTo>
                    <a:pt x="323422" y="57849"/>
                    <a:pt x="353318" y="82309"/>
                    <a:pt x="382308" y="109487"/>
                  </a:cubicBezTo>
                  <a:cubicBezTo>
                    <a:pt x="345164" y="147537"/>
                    <a:pt x="312550" y="185587"/>
                    <a:pt x="274501" y="216389"/>
                  </a:cubicBezTo>
                  <a:cubicBezTo>
                    <a:pt x="260912" y="227260"/>
                    <a:pt x="233733" y="220919"/>
                    <a:pt x="209273" y="216389"/>
                  </a:cubicBezTo>
                  <a:cubicBezTo>
                    <a:pt x="244605" y="183775"/>
                    <a:pt x="279936" y="150255"/>
                    <a:pt x="320704" y="112205"/>
                  </a:cubicBezTo>
                  <a:cubicBezTo>
                    <a:pt x="279031" y="74156"/>
                    <a:pt x="243699" y="41542"/>
                    <a:pt x="205649" y="5304"/>
                  </a:cubicBezTo>
                  <a:cubicBezTo>
                    <a:pt x="224674" y="3492"/>
                    <a:pt x="241887" y="1454"/>
                    <a:pt x="257514" y="3832"/>
                  </a:cubicBezTo>
                  <a:close/>
                  <a:moveTo>
                    <a:pt x="359547" y="3493"/>
                  </a:moveTo>
                  <a:cubicBezTo>
                    <a:pt x="375740" y="5984"/>
                    <a:pt x="390009" y="13005"/>
                    <a:pt x="403145" y="28859"/>
                  </a:cubicBezTo>
                  <a:cubicBezTo>
                    <a:pt x="426700" y="57849"/>
                    <a:pt x="457502" y="81404"/>
                    <a:pt x="486492" y="109488"/>
                  </a:cubicBezTo>
                  <a:cubicBezTo>
                    <a:pt x="448442" y="147538"/>
                    <a:pt x="417640" y="183775"/>
                    <a:pt x="379590" y="213672"/>
                  </a:cubicBezTo>
                  <a:cubicBezTo>
                    <a:pt x="364189" y="225449"/>
                    <a:pt x="336105" y="221825"/>
                    <a:pt x="312550" y="218201"/>
                  </a:cubicBezTo>
                  <a:cubicBezTo>
                    <a:pt x="347882" y="185587"/>
                    <a:pt x="382308" y="152973"/>
                    <a:pt x="423076" y="114018"/>
                  </a:cubicBezTo>
                  <a:cubicBezTo>
                    <a:pt x="380496" y="75062"/>
                    <a:pt x="345165" y="42448"/>
                    <a:pt x="304397" y="5304"/>
                  </a:cubicBezTo>
                  <a:cubicBezTo>
                    <a:pt x="325234" y="3040"/>
                    <a:pt x="343353" y="1001"/>
                    <a:pt x="359547" y="3493"/>
                  </a:cubicBezTo>
                  <a:close/>
                  <a:moveTo>
                    <a:pt x="461806" y="1001"/>
                  </a:moveTo>
                  <a:cubicBezTo>
                    <a:pt x="476527" y="3266"/>
                    <a:pt x="490569" y="9834"/>
                    <a:pt x="503705" y="25235"/>
                  </a:cubicBezTo>
                  <a:cubicBezTo>
                    <a:pt x="528166" y="54225"/>
                    <a:pt x="558968" y="78686"/>
                    <a:pt x="589770" y="106770"/>
                  </a:cubicBezTo>
                  <a:cubicBezTo>
                    <a:pt x="551720" y="144820"/>
                    <a:pt x="520918" y="181057"/>
                    <a:pt x="483774" y="210048"/>
                  </a:cubicBezTo>
                  <a:cubicBezTo>
                    <a:pt x="468373" y="221825"/>
                    <a:pt x="440289" y="218201"/>
                    <a:pt x="417640" y="221825"/>
                  </a:cubicBezTo>
                  <a:cubicBezTo>
                    <a:pt x="415828" y="219107"/>
                    <a:pt x="414923" y="215483"/>
                    <a:pt x="413111" y="210954"/>
                  </a:cubicBezTo>
                  <a:cubicBezTo>
                    <a:pt x="447537" y="179246"/>
                    <a:pt x="481962" y="146632"/>
                    <a:pt x="520012" y="111300"/>
                  </a:cubicBezTo>
                  <a:cubicBezTo>
                    <a:pt x="481057" y="75062"/>
                    <a:pt x="444819" y="43354"/>
                    <a:pt x="409487" y="10740"/>
                  </a:cubicBezTo>
                  <a:cubicBezTo>
                    <a:pt x="411299" y="8022"/>
                    <a:pt x="414017" y="5304"/>
                    <a:pt x="415828" y="2586"/>
                  </a:cubicBezTo>
                  <a:cubicBezTo>
                    <a:pt x="431683" y="775"/>
                    <a:pt x="447084" y="-1264"/>
                    <a:pt x="461806" y="1001"/>
                  </a:cubicBezTo>
                  <a:close/>
                </a:path>
              </a:pathLst>
            </a:custGeom>
            <a:grpFill/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EAB0B41-EA63-DC01-115C-E37AD289E9CF}"/>
                </a:ext>
              </a:extLst>
            </p:cNvPr>
            <p:cNvSpPr/>
            <p:nvPr/>
          </p:nvSpPr>
          <p:spPr>
            <a:xfrm rot="5400000">
              <a:off x="7968155" y="5545492"/>
              <a:ext cx="442457" cy="242196"/>
            </a:xfrm>
            <a:custGeom>
              <a:avLst/>
              <a:gdLst>
                <a:gd name="connsiteX0" fmla="*/ 53111 w 589770"/>
                <a:gd name="connsiteY0" fmla="*/ 7343 h 227261"/>
                <a:gd name="connsiteX1" fmla="*/ 94218 w 589770"/>
                <a:gd name="connsiteY1" fmla="*/ 31577 h 227261"/>
                <a:gd name="connsiteX2" fmla="*/ 179377 w 589770"/>
                <a:gd name="connsiteY2" fmla="*/ 113112 h 227261"/>
                <a:gd name="connsiteX3" fmla="*/ 71570 w 589770"/>
                <a:gd name="connsiteY3" fmla="*/ 218201 h 227261"/>
                <a:gd name="connsiteX4" fmla="*/ 7248 w 589770"/>
                <a:gd name="connsiteY4" fmla="*/ 227261 h 227261"/>
                <a:gd name="connsiteX5" fmla="*/ 4530 w 589770"/>
                <a:gd name="connsiteY5" fmla="*/ 220013 h 227261"/>
                <a:gd name="connsiteX6" fmla="*/ 115055 w 589770"/>
                <a:gd name="connsiteY6" fmla="*/ 121265 h 227261"/>
                <a:gd name="connsiteX7" fmla="*/ 0 w 589770"/>
                <a:gd name="connsiteY7" fmla="*/ 17988 h 227261"/>
                <a:gd name="connsiteX8" fmla="*/ 7248 w 589770"/>
                <a:gd name="connsiteY8" fmla="*/ 8928 h 227261"/>
                <a:gd name="connsiteX9" fmla="*/ 53111 w 589770"/>
                <a:gd name="connsiteY9" fmla="*/ 7343 h 227261"/>
                <a:gd name="connsiteX10" fmla="*/ 109619 w 589770"/>
                <a:gd name="connsiteY10" fmla="*/ 7116 h 227261"/>
                <a:gd name="connsiteX11" fmla="*/ 202026 w 589770"/>
                <a:gd name="connsiteY11" fmla="*/ 36106 h 227261"/>
                <a:gd name="connsiteX12" fmla="*/ 282655 w 589770"/>
                <a:gd name="connsiteY12" fmla="*/ 112206 h 227261"/>
                <a:gd name="connsiteX13" fmla="*/ 173942 w 589770"/>
                <a:gd name="connsiteY13" fmla="*/ 216389 h 227261"/>
                <a:gd name="connsiteX14" fmla="*/ 105996 w 589770"/>
                <a:gd name="connsiteY14" fmla="*/ 226355 h 227261"/>
                <a:gd name="connsiteX15" fmla="*/ 212897 w 589770"/>
                <a:gd name="connsiteY15" fmla="*/ 121265 h 227261"/>
                <a:gd name="connsiteX16" fmla="*/ 101466 w 589770"/>
                <a:gd name="connsiteY16" fmla="*/ 17082 h 227261"/>
                <a:gd name="connsiteX17" fmla="*/ 109619 w 589770"/>
                <a:gd name="connsiteY17" fmla="*/ 7116 h 227261"/>
                <a:gd name="connsiteX18" fmla="*/ 257514 w 589770"/>
                <a:gd name="connsiteY18" fmla="*/ 3832 h 227261"/>
                <a:gd name="connsiteX19" fmla="*/ 299867 w 589770"/>
                <a:gd name="connsiteY19" fmla="*/ 28858 h 227261"/>
                <a:gd name="connsiteX20" fmla="*/ 382308 w 589770"/>
                <a:gd name="connsiteY20" fmla="*/ 109487 h 227261"/>
                <a:gd name="connsiteX21" fmla="*/ 274501 w 589770"/>
                <a:gd name="connsiteY21" fmla="*/ 216389 h 227261"/>
                <a:gd name="connsiteX22" fmla="*/ 209273 w 589770"/>
                <a:gd name="connsiteY22" fmla="*/ 216389 h 227261"/>
                <a:gd name="connsiteX23" fmla="*/ 320704 w 589770"/>
                <a:gd name="connsiteY23" fmla="*/ 112205 h 227261"/>
                <a:gd name="connsiteX24" fmla="*/ 205649 w 589770"/>
                <a:gd name="connsiteY24" fmla="*/ 5304 h 227261"/>
                <a:gd name="connsiteX25" fmla="*/ 257514 w 589770"/>
                <a:gd name="connsiteY25" fmla="*/ 3832 h 227261"/>
                <a:gd name="connsiteX26" fmla="*/ 359547 w 589770"/>
                <a:gd name="connsiteY26" fmla="*/ 3493 h 227261"/>
                <a:gd name="connsiteX27" fmla="*/ 403145 w 589770"/>
                <a:gd name="connsiteY27" fmla="*/ 28859 h 227261"/>
                <a:gd name="connsiteX28" fmla="*/ 486492 w 589770"/>
                <a:gd name="connsiteY28" fmla="*/ 109488 h 227261"/>
                <a:gd name="connsiteX29" fmla="*/ 379590 w 589770"/>
                <a:gd name="connsiteY29" fmla="*/ 213672 h 227261"/>
                <a:gd name="connsiteX30" fmla="*/ 312550 w 589770"/>
                <a:gd name="connsiteY30" fmla="*/ 218201 h 227261"/>
                <a:gd name="connsiteX31" fmla="*/ 423076 w 589770"/>
                <a:gd name="connsiteY31" fmla="*/ 114018 h 227261"/>
                <a:gd name="connsiteX32" fmla="*/ 304397 w 589770"/>
                <a:gd name="connsiteY32" fmla="*/ 5304 h 227261"/>
                <a:gd name="connsiteX33" fmla="*/ 359547 w 589770"/>
                <a:gd name="connsiteY33" fmla="*/ 3493 h 227261"/>
                <a:gd name="connsiteX34" fmla="*/ 461806 w 589770"/>
                <a:gd name="connsiteY34" fmla="*/ 1001 h 227261"/>
                <a:gd name="connsiteX35" fmla="*/ 503705 w 589770"/>
                <a:gd name="connsiteY35" fmla="*/ 25235 h 227261"/>
                <a:gd name="connsiteX36" fmla="*/ 589770 w 589770"/>
                <a:gd name="connsiteY36" fmla="*/ 106770 h 227261"/>
                <a:gd name="connsiteX37" fmla="*/ 483774 w 589770"/>
                <a:gd name="connsiteY37" fmla="*/ 210048 h 227261"/>
                <a:gd name="connsiteX38" fmla="*/ 417640 w 589770"/>
                <a:gd name="connsiteY38" fmla="*/ 221825 h 227261"/>
                <a:gd name="connsiteX39" fmla="*/ 413111 w 589770"/>
                <a:gd name="connsiteY39" fmla="*/ 210954 h 227261"/>
                <a:gd name="connsiteX40" fmla="*/ 520012 w 589770"/>
                <a:gd name="connsiteY40" fmla="*/ 111300 h 227261"/>
                <a:gd name="connsiteX41" fmla="*/ 409487 w 589770"/>
                <a:gd name="connsiteY41" fmla="*/ 10740 h 227261"/>
                <a:gd name="connsiteX42" fmla="*/ 415828 w 589770"/>
                <a:gd name="connsiteY42" fmla="*/ 2586 h 227261"/>
                <a:gd name="connsiteX43" fmla="*/ 461806 w 589770"/>
                <a:gd name="connsiteY43" fmla="*/ 1001 h 2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770" h="227261">
                  <a:moveTo>
                    <a:pt x="53111" y="7343"/>
                  </a:moveTo>
                  <a:cubicBezTo>
                    <a:pt x="67719" y="9608"/>
                    <a:pt x="81535" y="16176"/>
                    <a:pt x="94218" y="31577"/>
                  </a:cubicBezTo>
                  <a:cubicBezTo>
                    <a:pt x="118679" y="60567"/>
                    <a:pt x="149481" y="85028"/>
                    <a:pt x="179377" y="113112"/>
                  </a:cubicBezTo>
                  <a:cubicBezTo>
                    <a:pt x="141327" y="151162"/>
                    <a:pt x="109619" y="188305"/>
                    <a:pt x="71570" y="218201"/>
                  </a:cubicBezTo>
                  <a:cubicBezTo>
                    <a:pt x="57075" y="229979"/>
                    <a:pt x="28990" y="224543"/>
                    <a:pt x="7248" y="227261"/>
                  </a:cubicBezTo>
                  <a:cubicBezTo>
                    <a:pt x="6342" y="224543"/>
                    <a:pt x="5436" y="222731"/>
                    <a:pt x="4530" y="220013"/>
                  </a:cubicBezTo>
                  <a:cubicBezTo>
                    <a:pt x="39862" y="188305"/>
                    <a:pt x="75194" y="156597"/>
                    <a:pt x="115055" y="121265"/>
                  </a:cubicBezTo>
                  <a:cubicBezTo>
                    <a:pt x="70664" y="81404"/>
                    <a:pt x="35332" y="49696"/>
                    <a:pt x="0" y="17988"/>
                  </a:cubicBezTo>
                  <a:cubicBezTo>
                    <a:pt x="2718" y="15270"/>
                    <a:pt x="4530" y="12552"/>
                    <a:pt x="7248" y="8928"/>
                  </a:cubicBezTo>
                  <a:cubicBezTo>
                    <a:pt x="23102" y="7117"/>
                    <a:pt x="38503" y="5078"/>
                    <a:pt x="53111" y="7343"/>
                  </a:cubicBezTo>
                  <a:close/>
                  <a:moveTo>
                    <a:pt x="109619" y="7116"/>
                  </a:moveTo>
                  <a:cubicBezTo>
                    <a:pt x="144951" y="775"/>
                    <a:pt x="175753" y="4398"/>
                    <a:pt x="202026" y="36106"/>
                  </a:cubicBezTo>
                  <a:cubicBezTo>
                    <a:pt x="224675" y="63285"/>
                    <a:pt x="253665" y="85027"/>
                    <a:pt x="282655" y="112206"/>
                  </a:cubicBezTo>
                  <a:cubicBezTo>
                    <a:pt x="243699" y="151161"/>
                    <a:pt x="211991" y="187399"/>
                    <a:pt x="173942" y="216389"/>
                  </a:cubicBezTo>
                  <a:cubicBezTo>
                    <a:pt x="159446" y="228167"/>
                    <a:pt x="131362" y="222731"/>
                    <a:pt x="105996" y="226355"/>
                  </a:cubicBezTo>
                  <a:cubicBezTo>
                    <a:pt x="143140" y="189211"/>
                    <a:pt x="177565" y="156597"/>
                    <a:pt x="212897" y="121265"/>
                  </a:cubicBezTo>
                  <a:cubicBezTo>
                    <a:pt x="171224" y="82310"/>
                    <a:pt x="135892" y="49696"/>
                    <a:pt x="101466" y="17082"/>
                  </a:cubicBezTo>
                  <a:cubicBezTo>
                    <a:pt x="105090" y="13458"/>
                    <a:pt x="106902" y="10740"/>
                    <a:pt x="109619" y="7116"/>
                  </a:cubicBezTo>
                  <a:close/>
                  <a:moveTo>
                    <a:pt x="257514" y="3832"/>
                  </a:moveTo>
                  <a:cubicBezTo>
                    <a:pt x="273142" y="6210"/>
                    <a:pt x="287184" y="13004"/>
                    <a:pt x="299867" y="28858"/>
                  </a:cubicBezTo>
                  <a:cubicBezTo>
                    <a:pt x="323422" y="57849"/>
                    <a:pt x="353318" y="82309"/>
                    <a:pt x="382308" y="109487"/>
                  </a:cubicBezTo>
                  <a:cubicBezTo>
                    <a:pt x="345164" y="147537"/>
                    <a:pt x="312550" y="185587"/>
                    <a:pt x="274501" y="216389"/>
                  </a:cubicBezTo>
                  <a:cubicBezTo>
                    <a:pt x="260912" y="227260"/>
                    <a:pt x="233733" y="220919"/>
                    <a:pt x="209273" y="216389"/>
                  </a:cubicBezTo>
                  <a:cubicBezTo>
                    <a:pt x="244605" y="183775"/>
                    <a:pt x="279936" y="150255"/>
                    <a:pt x="320704" y="112205"/>
                  </a:cubicBezTo>
                  <a:cubicBezTo>
                    <a:pt x="279031" y="74156"/>
                    <a:pt x="243699" y="41542"/>
                    <a:pt x="205649" y="5304"/>
                  </a:cubicBezTo>
                  <a:cubicBezTo>
                    <a:pt x="224674" y="3492"/>
                    <a:pt x="241887" y="1454"/>
                    <a:pt x="257514" y="3832"/>
                  </a:cubicBezTo>
                  <a:close/>
                  <a:moveTo>
                    <a:pt x="359547" y="3493"/>
                  </a:moveTo>
                  <a:cubicBezTo>
                    <a:pt x="375740" y="5984"/>
                    <a:pt x="390009" y="13005"/>
                    <a:pt x="403145" y="28859"/>
                  </a:cubicBezTo>
                  <a:cubicBezTo>
                    <a:pt x="426700" y="57849"/>
                    <a:pt x="457502" y="81404"/>
                    <a:pt x="486492" y="109488"/>
                  </a:cubicBezTo>
                  <a:cubicBezTo>
                    <a:pt x="448442" y="147538"/>
                    <a:pt x="417640" y="183775"/>
                    <a:pt x="379590" y="213672"/>
                  </a:cubicBezTo>
                  <a:cubicBezTo>
                    <a:pt x="364189" y="225449"/>
                    <a:pt x="336105" y="221825"/>
                    <a:pt x="312550" y="218201"/>
                  </a:cubicBezTo>
                  <a:cubicBezTo>
                    <a:pt x="347882" y="185587"/>
                    <a:pt x="382308" y="152973"/>
                    <a:pt x="423076" y="114018"/>
                  </a:cubicBezTo>
                  <a:cubicBezTo>
                    <a:pt x="380496" y="75062"/>
                    <a:pt x="345165" y="42448"/>
                    <a:pt x="304397" y="5304"/>
                  </a:cubicBezTo>
                  <a:cubicBezTo>
                    <a:pt x="325234" y="3040"/>
                    <a:pt x="343353" y="1001"/>
                    <a:pt x="359547" y="3493"/>
                  </a:cubicBezTo>
                  <a:close/>
                  <a:moveTo>
                    <a:pt x="461806" y="1001"/>
                  </a:moveTo>
                  <a:cubicBezTo>
                    <a:pt x="476527" y="3266"/>
                    <a:pt x="490569" y="9834"/>
                    <a:pt x="503705" y="25235"/>
                  </a:cubicBezTo>
                  <a:cubicBezTo>
                    <a:pt x="528166" y="54225"/>
                    <a:pt x="558968" y="78686"/>
                    <a:pt x="589770" y="106770"/>
                  </a:cubicBezTo>
                  <a:cubicBezTo>
                    <a:pt x="551720" y="144820"/>
                    <a:pt x="520918" y="181057"/>
                    <a:pt x="483774" y="210048"/>
                  </a:cubicBezTo>
                  <a:cubicBezTo>
                    <a:pt x="468373" y="221825"/>
                    <a:pt x="440289" y="218201"/>
                    <a:pt x="417640" y="221825"/>
                  </a:cubicBezTo>
                  <a:cubicBezTo>
                    <a:pt x="415828" y="219107"/>
                    <a:pt x="414923" y="215483"/>
                    <a:pt x="413111" y="210954"/>
                  </a:cubicBezTo>
                  <a:cubicBezTo>
                    <a:pt x="447537" y="179246"/>
                    <a:pt x="481962" y="146632"/>
                    <a:pt x="520012" y="111300"/>
                  </a:cubicBezTo>
                  <a:cubicBezTo>
                    <a:pt x="481057" y="75062"/>
                    <a:pt x="444819" y="43354"/>
                    <a:pt x="409487" y="10740"/>
                  </a:cubicBezTo>
                  <a:cubicBezTo>
                    <a:pt x="411299" y="8022"/>
                    <a:pt x="414017" y="5304"/>
                    <a:pt x="415828" y="2586"/>
                  </a:cubicBezTo>
                  <a:cubicBezTo>
                    <a:pt x="431683" y="775"/>
                    <a:pt x="447084" y="-1264"/>
                    <a:pt x="461806" y="1001"/>
                  </a:cubicBezTo>
                  <a:close/>
                </a:path>
              </a:pathLst>
            </a:custGeom>
            <a:grpFill/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459BA682-13DE-4F45-12C6-CC2AD088E466}"/>
                </a:ext>
              </a:extLst>
            </p:cNvPr>
            <p:cNvSpPr/>
            <p:nvPr/>
          </p:nvSpPr>
          <p:spPr>
            <a:xfrm rot="5400000">
              <a:off x="10061539" y="5545493"/>
              <a:ext cx="442457" cy="242196"/>
            </a:xfrm>
            <a:custGeom>
              <a:avLst/>
              <a:gdLst>
                <a:gd name="connsiteX0" fmla="*/ 53111 w 589770"/>
                <a:gd name="connsiteY0" fmla="*/ 7343 h 227261"/>
                <a:gd name="connsiteX1" fmla="*/ 94218 w 589770"/>
                <a:gd name="connsiteY1" fmla="*/ 31577 h 227261"/>
                <a:gd name="connsiteX2" fmla="*/ 179377 w 589770"/>
                <a:gd name="connsiteY2" fmla="*/ 113112 h 227261"/>
                <a:gd name="connsiteX3" fmla="*/ 71570 w 589770"/>
                <a:gd name="connsiteY3" fmla="*/ 218201 h 227261"/>
                <a:gd name="connsiteX4" fmla="*/ 7248 w 589770"/>
                <a:gd name="connsiteY4" fmla="*/ 227261 h 227261"/>
                <a:gd name="connsiteX5" fmla="*/ 4530 w 589770"/>
                <a:gd name="connsiteY5" fmla="*/ 220013 h 227261"/>
                <a:gd name="connsiteX6" fmla="*/ 115055 w 589770"/>
                <a:gd name="connsiteY6" fmla="*/ 121265 h 227261"/>
                <a:gd name="connsiteX7" fmla="*/ 0 w 589770"/>
                <a:gd name="connsiteY7" fmla="*/ 17988 h 227261"/>
                <a:gd name="connsiteX8" fmla="*/ 7248 w 589770"/>
                <a:gd name="connsiteY8" fmla="*/ 8928 h 227261"/>
                <a:gd name="connsiteX9" fmla="*/ 53111 w 589770"/>
                <a:gd name="connsiteY9" fmla="*/ 7343 h 227261"/>
                <a:gd name="connsiteX10" fmla="*/ 109619 w 589770"/>
                <a:gd name="connsiteY10" fmla="*/ 7116 h 227261"/>
                <a:gd name="connsiteX11" fmla="*/ 202026 w 589770"/>
                <a:gd name="connsiteY11" fmla="*/ 36106 h 227261"/>
                <a:gd name="connsiteX12" fmla="*/ 282655 w 589770"/>
                <a:gd name="connsiteY12" fmla="*/ 112206 h 227261"/>
                <a:gd name="connsiteX13" fmla="*/ 173942 w 589770"/>
                <a:gd name="connsiteY13" fmla="*/ 216389 h 227261"/>
                <a:gd name="connsiteX14" fmla="*/ 105996 w 589770"/>
                <a:gd name="connsiteY14" fmla="*/ 226355 h 227261"/>
                <a:gd name="connsiteX15" fmla="*/ 212897 w 589770"/>
                <a:gd name="connsiteY15" fmla="*/ 121265 h 227261"/>
                <a:gd name="connsiteX16" fmla="*/ 101466 w 589770"/>
                <a:gd name="connsiteY16" fmla="*/ 17082 h 227261"/>
                <a:gd name="connsiteX17" fmla="*/ 109619 w 589770"/>
                <a:gd name="connsiteY17" fmla="*/ 7116 h 227261"/>
                <a:gd name="connsiteX18" fmla="*/ 257514 w 589770"/>
                <a:gd name="connsiteY18" fmla="*/ 3832 h 227261"/>
                <a:gd name="connsiteX19" fmla="*/ 299867 w 589770"/>
                <a:gd name="connsiteY19" fmla="*/ 28858 h 227261"/>
                <a:gd name="connsiteX20" fmla="*/ 382308 w 589770"/>
                <a:gd name="connsiteY20" fmla="*/ 109487 h 227261"/>
                <a:gd name="connsiteX21" fmla="*/ 274501 w 589770"/>
                <a:gd name="connsiteY21" fmla="*/ 216389 h 227261"/>
                <a:gd name="connsiteX22" fmla="*/ 209273 w 589770"/>
                <a:gd name="connsiteY22" fmla="*/ 216389 h 227261"/>
                <a:gd name="connsiteX23" fmla="*/ 320704 w 589770"/>
                <a:gd name="connsiteY23" fmla="*/ 112205 h 227261"/>
                <a:gd name="connsiteX24" fmla="*/ 205649 w 589770"/>
                <a:gd name="connsiteY24" fmla="*/ 5304 h 227261"/>
                <a:gd name="connsiteX25" fmla="*/ 257514 w 589770"/>
                <a:gd name="connsiteY25" fmla="*/ 3832 h 227261"/>
                <a:gd name="connsiteX26" fmla="*/ 359547 w 589770"/>
                <a:gd name="connsiteY26" fmla="*/ 3493 h 227261"/>
                <a:gd name="connsiteX27" fmla="*/ 403145 w 589770"/>
                <a:gd name="connsiteY27" fmla="*/ 28859 h 227261"/>
                <a:gd name="connsiteX28" fmla="*/ 486492 w 589770"/>
                <a:gd name="connsiteY28" fmla="*/ 109488 h 227261"/>
                <a:gd name="connsiteX29" fmla="*/ 379590 w 589770"/>
                <a:gd name="connsiteY29" fmla="*/ 213672 h 227261"/>
                <a:gd name="connsiteX30" fmla="*/ 312550 w 589770"/>
                <a:gd name="connsiteY30" fmla="*/ 218201 h 227261"/>
                <a:gd name="connsiteX31" fmla="*/ 423076 w 589770"/>
                <a:gd name="connsiteY31" fmla="*/ 114018 h 227261"/>
                <a:gd name="connsiteX32" fmla="*/ 304397 w 589770"/>
                <a:gd name="connsiteY32" fmla="*/ 5304 h 227261"/>
                <a:gd name="connsiteX33" fmla="*/ 359547 w 589770"/>
                <a:gd name="connsiteY33" fmla="*/ 3493 h 227261"/>
                <a:gd name="connsiteX34" fmla="*/ 461806 w 589770"/>
                <a:gd name="connsiteY34" fmla="*/ 1001 h 227261"/>
                <a:gd name="connsiteX35" fmla="*/ 503705 w 589770"/>
                <a:gd name="connsiteY35" fmla="*/ 25235 h 227261"/>
                <a:gd name="connsiteX36" fmla="*/ 589770 w 589770"/>
                <a:gd name="connsiteY36" fmla="*/ 106770 h 227261"/>
                <a:gd name="connsiteX37" fmla="*/ 483774 w 589770"/>
                <a:gd name="connsiteY37" fmla="*/ 210048 h 227261"/>
                <a:gd name="connsiteX38" fmla="*/ 417640 w 589770"/>
                <a:gd name="connsiteY38" fmla="*/ 221825 h 227261"/>
                <a:gd name="connsiteX39" fmla="*/ 413111 w 589770"/>
                <a:gd name="connsiteY39" fmla="*/ 210954 h 227261"/>
                <a:gd name="connsiteX40" fmla="*/ 520012 w 589770"/>
                <a:gd name="connsiteY40" fmla="*/ 111300 h 227261"/>
                <a:gd name="connsiteX41" fmla="*/ 409487 w 589770"/>
                <a:gd name="connsiteY41" fmla="*/ 10740 h 227261"/>
                <a:gd name="connsiteX42" fmla="*/ 415828 w 589770"/>
                <a:gd name="connsiteY42" fmla="*/ 2586 h 227261"/>
                <a:gd name="connsiteX43" fmla="*/ 461806 w 589770"/>
                <a:gd name="connsiteY43" fmla="*/ 1001 h 2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9770" h="227261">
                  <a:moveTo>
                    <a:pt x="53111" y="7343"/>
                  </a:moveTo>
                  <a:cubicBezTo>
                    <a:pt x="67719" y="9608"/>
                    <a:pt x="81535" y="16176"/>
                    <a:pt x="94218" y="31577"/>
                  </a:cubicBezTo>
                  <a:cubicBezTo>
                    <a:pt x="118679" y="60567"/>
                    <a:pt x="149481" y="85028"/>
                    <a:pt x="179377" y="113112"/>
                  </a:cubicBezTo>
                  <a:cubicBezTo>
                    <a:pt x="141327" y="151162"/>
                    <a:pt x="109619" y="188305"/>
                    <a:pt x="71570" y="218201"/>
                  </a:cubicBezTo>
                  <a:cubicBezTo>
                    <a:pt x="57075" y="229979"/>
                    <a:pt x="28990" y="224543"/>
                    <a:pt x="7248" y="227261"/>
                  </a:cubicBezTo>
                  <a:cubicBezTo>
                    <a:pt x="6342" y="224543"/>
                    <a:pt x="5436" y="222731"/>
                    <a:pt x="4530" y="220013"/>
                  </a:cubicBezTo>
                  <a:cubicBezTo>
                    <a:pt x="39862" y="188305"/>
                    <a:pt x="75194" y="156597"/>
                    <a:pt x="115055" y="121265"/>
                  </a:cubicBezTo>
                  <a:cubicBezTo>
                    <a:pt x="70664" y="81404"/>
                    <a:pt x="35332" y="49696"/>
                    <a:pt x="0" y="17988"/>
                  </a:cubicBezTo>
                  <a:cubicBezTo>
                    <a:pt x="2718" y="15270"/>
                    <a:pt x="4530" y="12552"/>
                    <a:pt x="7248" y="8928"/>
                  </a:cubicBezTo>
                  <a:cubicBezTo>
                    <a:pt x="23102" y="7117"/>
                    <a:pt x="38503" y="5078"/>
                    <a:pt x="53111" y="7343"/>
                  </a:cubicBezTo>
                  <a:close/>
                  <a:moveTo>
                    <a:pt x="109619" y="7116"/>
                  </a:moveTo>
                  <a:cubicBezTo>
                    <a:pt x="144951" y="775"/>
                    <a:pt x="175753" y="4398"/>
                    <a:pt x="202026" y="36106"/>
                  </a:cubicBezTo>
                  <a:cubicBezTo>
                    <a:pt x="224675" y="63285"/>
                    <a:pt x="253665" y="85027"/>
                    <a:pt x="282655" y="112206"/>
                  </a:cubicBezTo>
                  <a:cubicBezTo>
                    <a:pt x="243699" y="151161"/>
                    <a:pt x="211991" y="187399"/>
                    <a:pt x="173942" y="216389"/>
                  </a:cubicBezTo>
                  <a:cubicBezTo>
                    <a:pt x="159446" y="228167"/>
                    <a:pt x="131362" y="222731"/>
                    <a:pt x="105996" y="226355"/>
                  </a:cubicBezTo>
                  <a:cubicBezTo>
                    <a:pt x="143140" y="189211"/>
                    <a:pt x="177565" y="156597"/>
                    <a:pt x="212897" y="121265"/>
                  </a:cubicBezTo>
                  <a:cubicBezTo>
                    <a:pt x="171224" y="82310"/>
                    <a:pt x="135892" y="49696"/>
                    <a:pt x="101466" y="17082"/>
                  </a:cubicBezTo>
                  <a:cubicBezTo>
                    <a:pt x="105090" y="13458"/>
                    <a:pt x="106902" y="10740"/>
                    <a:pt x="109619" y="7116"/>
                  </a:cubicBezTo>
                  <a:close/>
                  <a:moveTo>
                    <a:pt x="257514" y="3832"/>
                  </a:moveTo>
                  <a:cubicBezTo>
                    <a:pt x="273142" y="6210"/>
                    <a:pt x="287184" y="13004"/>
                    <a:pt x="299867" y="28858"/>
                  </a:cubicBezTo>
                  <a:cubicBezTo>
                    <a:pt x="323422" y="57849"/>
                    <a:pt x="353318" y="82309"/>
                    <a:pt x="382308" y="109487"/>
                  </a:cubicBezTo>
                  <a:cubicBezTo>
                    <a:pt x="345164" y="147537"/>
                    <a:pt x="312550" y="185587"/>
                    <a:pt x="274501" y="216389"/>
                  </a:cubicBezTo>
                  <a:cubicBezTo>
                    <a:pt x="260912" y="227260"/>
                    <a:pt x="233733" y="220919"/>
                    <a:pt x="209273" y="216389"/>
                  </a:cubicBezTo>
                  <a:cubicBezTo>
                    <a:pt x="244605" y="183775"/>
                    <a:pt x="279936" y="150255"/>
                    <a:pt x="320704" y="112205"/>
                  </a:cubicBezTo>
                  <a:cubicBezTo>
                    <a:pt x="279031" y="74156"/>
                    <a:pt x="243699" y="41542"/>
                    <a:pt x="205649" y="5304"/>
                  </a:cubicBezTo>
                  <a:cubicBezTo>
                    <a:pt x="224674" y="3492"/>
                    <a:pt x="241887" y="1454"/>
                    <a:pt x="257514" y="3832"/>
                  </a:cubicBezTo>
                  <a:close/>
                  <a:moveTo>
                    <a:pt x="359547" y="3493"/>
                  </a:moveTo>
                  <a:cubicBezTo>
                    <a:pt x="375740" y="5984"/>
                    <a:pt x="390009" y="13005"/>
                    <a:pt x="403145" y="28859"/>
                  </a:cubicBezTo>
                  <a:cubicBezTo>
                    <a:pt x="426700" y="57849"/>
                    <a:pt x="457502" y="81404"/>
                    <a:pt x="486492" y="109488"/>
                  </a:cubicBezTo>
                  <a:cubicBezTo>
                    <a:pt x="448442" y="147538"/>
                    <a:pt x="417640" y="183775"/>
                    <a:pt x="379590" y="213672"/>
                  </a:cubicBezTo>
                  <a:cubicBezTo>
                    <a:pt x="364189" y="225449"/>
                    <a:pt x="336105" y="221825"/>
                    <a:pt x="312550" y="218201"/>
                  </a:cubicBezTo>
                  <a:cubicBezTo>
                    <a:pt x="347882" y="185587"/>
                    <a:pt x="382308" y="152973"/>
                    <a:pt x="423076" y="114018"/>
                  </a:cubicBezTo>
                  <a:cubicBezTo>
                    <a:pt x="380496" y="75062"/>
                    <a:pt x="345165" y="42448"/>
                    <a:pt x="304397" y="5304"/>
                  </a:cubicBezTo>
                  <a:cubicBezTo>
                    <a:pt x="325234" y="3040"/>
                    <a:pt x="343353" y="1001"/>
                    <a:pt x="359547" y="3493"/>
                  </a:cubicBezTo>
                  <a:close/>
                  <a:moveTo>
                    <a:pt x="461806" y="1001"/>
                  </a:moveTo>
                  <a:cubicBezTo>
                    <a:pt x="476527" y="3266"/>
                    <a:pt x="490569" y="9834"/>
                    <a:pt x="503705" y="25235"/>
                  </a:cubicBezTo>
                  <a:cubicBezTo>
                    <a:pt x="528166" y="54225"/>
                    <a:pt x="558968" y="78686"/>
                    <a:pt x="589770" y="106770"/>
                  </a:cubicBezTo>
                  <a:cubicBezTo>
                    <a:pt x="551720" y="144820"/>
                    <a:pt x="520918" y="181057"/>
                    <a:pt x="483774" y="210048"/>
                  </a:cubicBezTo>
                  <a:cubicBezTo>
                    <a:pt x="468373" y="221825"/>
                    <a:pt x="440289" y="218201"/>
                    <a:pt x="417640" y="221825"/>
                  </a:cubicBezTo>
                  <a:cubicBezTo>
                    <a:pt x="415828" y="219107"/>
                    <a:pt x="414923" y="215483"/>
                    <a:pt x="413111" y="210954"/>
                  </a:cubicBezTo>
                  <a:cubicBezTo>
                    <a:pt x="447537" y="179246"/>
                    <a:pt x="481962" y="146632"/>
                    <a:pt x="520012" y="111300"/>
                  </a:cubicBezTo>
                  <a:cubicBezTo>
                    <a:pt x="481057" y="75062"/>
                    <a:pt x="444819" y="43354"/>
                    <a:pt x="409487" y="10740"/>
                  </a:cubicBezTo>
                  <a:cubicBezTo>
                    <a:pt x="411299" y="8022"/>
                    <a:pt x="414017" y="5304"/>
                    <a:pt x="415828" y="2586"/>
                  </a:cubicBezTo>
                  <a:cubicBezTo>
                    <a:pt x="431683" y="775"/>
                    <a:pt x="447084" y="-1264"/>
                    <a:pt x="461806" y="1001"/>
                  </a:cubicBezTo>
                  <a:close/>
                </a:path>
              </a:pathLst>
            </a:custGeom>
            <a:grpFill/>
            <a:ln w="90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782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9" grpId="0" animBg="1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167389B6-77C7-C6AE-D614-B1C44E9FD66D}"/>
              </a:ext>
            </a:extLst>
          </p:cNvPr>
          <p:cNvSpPr/>
          <p:nvPr/>
        </p:nvSpPr>
        <p:spPr>
          <a:xfrm>
            <a:off x="0" y="2656109"/>
            <a:ext cx="12192000" cy="2247476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730E95-E956-EC3D-EB4B-139ECE111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694" y="385265"/>
            <a:ext cx="44804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0">
                      <a:schemeClr val="accent1">
                        <a:alpha val="55000"/>
                      </a:schemeClr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srgbClr val="338CD3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微软雅黑" panose="020B0503020204020204" pitchFamily="34" charset="-122"/>
              </a:rPr>
              <a:t>问题整改方案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D5BD1FC-00FB-24B9-C7CB-47ACDC404F1B}"/>
              </a:ext>
            </a:extLst>
          </p:cNvPr>
          <p:cNvSpPr/>
          <p:nvPr/>
        </p:nvSpPr>
        <p:spPr>
          <a:xfrm>
            <a:off x="6194263" y="3379508"/>
            <a:ext cx="682170" cy="800678"/>
          </a:xfrm>
          <a:custGeom>
            <a:avLst/>
            <a:gdLst>
              <a:gd name="connsiteX0" fmla="*/ 204787 w 488664"/>
              <a:gd name="connsiteY0" fmla="*/ 498309 h 573557"/>
              <a:gd name="connsiteX1" fmla="*/ 240982 w 488664"/>
              <a:gd name="connsiteY1" fmla="*/ 536409 h 573557"/>
              <a:gd name="connsiteX2" fmla="*/ 203835 w 488664"/>
              <a:gd name="connsiteY2" fmla="*/ 573557 h 573557"/>
              <a:gd name="connsiteX3" fmla="*/ 164782 w 488664"/>
              <a:gd name="connsiteY3" fmla="*/ 534504 h 573557"/>
              <a:gd name="connsiteX4" fmla="*/ 204787 w 488664"/>
              <a:gd name="connsiteY4" fmla="*/ 498309 h 573557"/>
              <a:gd name="connsiteX5" fmla="*/ 37147 w 488664"/>
              <a:gd name="connsiteY5" fmla="*/ 491642 h 573557"/>
              <a:gd name="connsiteX6" fmla="*/ 75247 w 488664"/>
              <a:gd name="connsiteY6" fmla="*/ 530695 h 573557"/>
              <a:gd name="connsiteX7" fmla="*/ 39053 w 488664"/>
              <a:gd name="connsiteY7" fmla="*/ 567842 h 573557"/>
              <a:gd name="connsiteX8" fmla="*/ 0 w 488664"/>
              <a:gd name="connsiteY8" fmla="*/ 529742 h 573557"/>
              <a:gd name="connsiteX9" fmla="*/ 37147 w 488664"/>
              <a:gd name="connsiteY9" fmla="*/ 491642 h 573557"/>
              <a:gd name="connsiteX10" fmla="*/ 285749 w 488664"/>
              <a:gd name="connsiteY10" fmla="*/ 421157 h 573557"/>
              <a:gd name="connsiteX11" fmla="*/ 323849 w 488664"/>
              <a:gd name="connsiteY11" fmla="*/ 462114 h 573557"/>
              <a:gd name="connsiteX12" fmla="*/ 284797 w 488664"/>
              <a:gd name="connsiteY12" fmla="*/ 498309 h 573557"/>
              <a:gd name="connsiteX13" fmla="*/ 245744 w 488664"/>
              <a:gd name="connsiteY13" fmla="*/ 460209 h 573557"/>
              <a:gd name="connsiteX14" fmla="*/ 285749 w 488664"/>
              <a:gd name="connsiteY14" fmla="*/ 421157 h 573557"/>
              <a:gd name="connsiteX15" fmla="*/ 122872 w 488664"/>
              <a:gd name="connsiteY15" fmla="*/ 416395 h 573557"/>
              <a:gd name="connsiteX16" fmla="*/ 158115 w 488664"/>
              <a:gd name="connsiteY16" fmla="*/ 458305 h 573557"/>
              <a:gd name="connsiteX17" fmla="*/ 116205 w 488664"/>
              <a:gd name="connsiteY17" fmla="*/ 493547 h 573557"/>
              <a:gd name="connsiteX18" fmla="*/ 81915 w 488664"/>
              <a:gd name="connsiteY18" fmla="*/ 452590 h 573557"/>
              <a:gd name="connsiteX19" fmla="*/ 122872 w 488664"/>
              <a:gd name="connsiteY19" fmla="*/ 416395 h 573557"/>
              <a:gd name="connsiteX20" fmla="*/ 367665 w 488664"/>
              <a:gd name="connsiteY20" fmla="*/ 339242 h 573557"/>
              <a:gd name="connsiteX21" fmla="*/ 407669 w 488664"/>
              <a:gd name="connsiteY21" fmla="*/ 378295 h 573557"/>
              <a:gd name="connsiteX22" fmla="*/ 366712 w 488664"/>
              <a:gd name="connsiteY22" fmla="*/ 415442 h 573557"/>
              <a:gd name="connsiteX23" fmla="*/ 328612 w 488664"/>
              <a:gd name="connsiteY23" fmla="*/ 378295 h 573557"/>
              <a:gd name="connsiteX24" fmla="*/ 367665 w 488664"/>
              <a:gd name="connsiteY24" fmla="*/ 339242 h 573557"/>
              <a:gd name="connsiteX25" fmla="*/ 201930 w 488664"/>
              <a:gd name="connsiteY25" fmla="*/ 334480 h 573557"/>
              <a:gd name="connsiteX26" fmla="*/ 240030 w 488664"/>
              <a:gd name="connsiteY26" fmla="*/ 372580 h 573557"/>
              <a:gd name="connsiteX27" fmla="*/ 200977 w 488664"/>
              <a:gd name="connsiteY27" fmla="*/ 411632 h 573557"/>
              <a:gd name="connsiteX28" fmla="*/ 163830 w 488664"/>
              <a:gd name="connsiteY28" fmla="*/ 373532 h 573557"/>
              <a:gd name="connsiteX29" fmla="*/ 201930 w 488664"/>
              <a:gd name="connsiteY29" fmla="*/ 334480 h 573557"/>
              <a:gd name="connsiteX30" fmla="*/ 450532 w 488664"/>
              <a:gd name="connsiteY30" fmla="*/ 257327 h 573557"/>
              <a:gd name="connsiteX31" fmla="*/ 488632 w 488664"/>
              <a:gd name="connsiteY31" fmla="*/ 296380 h 573557"/>
              <a:gd name="connsiteX32" fmla="*/ 447675 w 488664"/>
              <a:gd name="connsiteY32" fmla="*/ 333527 h 573557"/>
              <a:gd name="connsiteX33" fmla="*/ 411480 w 488664"/>
              <a:gd name="connsiteY33" fmla="*/ 293522 h 573557"/>
              <a:gd name="connsiteX34" fmla="*/ 450532 w 488664"/>
              <a:gd name="connsiteY34" fmla="*/ 257327 h 573557"/>
              <a:gd name="connsiteX35" fmla="*/ 282893 w 488664"/>
              <a:gd name="connsiteY35" fmla="*/ 251612 h 573557"/>
              <a:gd name="connsiteX36" fmla="*/ 323850 w 488664"/>
              <a:gd name="connsiteY36" fmla="*/ 288759 h 573557"/>
              <a:gd name="connsiteX37" fmla="*/ 283845 w 488664"/>
              <a:gd name="connsiteY37" fmla="*/ 327812 h 573557"/>
              <a:gd name="connsiteX38" fmla="*/ 245745 w 488664"/>
              <a:gd name="connsiteY38" fmla="*/ 290665 h 573557"/>
              <a:gd name="connsiteX39" fmla="*/ 282893 w 488664"/>
              <a:gd name="connsiteY39" fmla="*/ 251612 h 573557"/>
              <a:gd name="connsiteX40" fmla="*/ 366712 w 488664"/>
              <a:gd name="connsiteY40" fmla="*/ 171602 h 573557"/>
              <a:gd name="connsiteX41" fmla="*/ 406717 w 488664"/>
              <a:gd name="connsiteY41" fmla="*/ 212559 h 573557"/>
              <a:gd name="connsiteX42" fmla="*/ 367665 w 488664"/>
              <a:gd name="connsiteY42" fmla="*/ 249707 h 573557"/>
              <a:gd name="connsiteX43" fmla="*/ 328612 w 488664"/>
              <a:gd name="connsiteY43" fmla="*/ 211607 h 573557"/>
              <a:gd name="connsiteX44" fmla="*/ 366712 w 488664"/>
              <a:gd name="connsiteY44" fmla="*/ 171602 h 573557"/>
              <a:gd name="connsiteX45" fmla="*/ 204787 w 488664"/>
              <a:gd name="connsiteY45" fmla="*/ 168744 h 573557"/>
              <a:gd name="connsiteX46" fmla="*/ 240982 w 488664"/>
              <a:gd name="connsiteY46" fmla="*/ 205892 h 573557"/>
              <a:gd name="connsiteX47" fmla="*/ 201930 w 488664"/>
              <a:gd name="connsiteY47" fmla="*/ 244944 h 573557"/>
              <a:gd name="connsiteX48" fmla="*/ 164782 w 488664"/>
              <a:gd name="connsiteY48" fmla="*/ 204939 h 573557"/>
              <a:gd name="connsiteX49" fmla="*/ 204787 w 488664"/>
              <a:gd name="connsiteY49" fmla="*/ 168744 h 573557"/>
              <a:gd name="connsiteX50" fmla="*/ 283844 w 488664"/>
              <a:gd name="connsiteY50" fmla="*/ 89687 h 573557"/>
              <a:gd name="connsiteX51" fmla="*/ 323850 w 488664"/>
              <a:gd name="connsiteY51" fmla="*/ 126834 h 573557"/>
              <a:gd name="connsiteX52" fmla="*/ 284797 w 488664"/>
              <a:gd name="connsiteY52" fmla="*/ 165887 h 573557"/>
              <a:gd name="connsiteX53" fmla="*/ 246697 w 488664"/>
              <a:gd name="connsiteY53" fmla="*/ 129692 h 573557"/>
              <a:gd name="connsiteX54" fmla="*/ 283844 w 488664"/>
              <a:gd name="connsiteY54" fmla="*/ 89687 h 573557"/>
              <a:gd name="connsiteX55" fmla="*/ 120014 w 488664"/>
              <a:gd name="connsiteY55" fmla="*/ 84924 h 573557"/>
              <a:gd name="connsiteX56" fmla="*/ 158114 w 488664"/>
              <a:gd name="connsiteY56" fmla="*/ 122072 h 573557"/>
              <a:gd name="connsiteX57" fmla="*/ 119062 w 488664"/>
              <a:gd name="connsiteY57" fmla="*/ 160172 h 573557"/>
              <a:gd name="connsiteX58" fmla="*/ 82867 w 488664"/>
              <a:gd name="connsiteY58" fmla="*/ 122072 h 573557"/>
              <a:gd name="connsiteX59" fmla="*/ 120014 w 488664"/>
              <a:gd name="connsiteY59" fmla="*/ 84924 h 573557"/>
              <a:gd name="connsiteX60" fmla="*/ 204787 w 488664"/>
              <a:gd name="connsiteY60" fmla="*/ 5867 h 573557"/>
              <a:gd name="connsiteX61" fmla="*/ 240982 w 488664"/>
              <a:gd name="connsiteY61" fmla="*/ 43967 h 573557"/>
              <a:gd name="connsiteX62" fmla="*/ 204787 w 488664"/>
              <a:gd name="connsiteY62" fmla="*/ 82067 h 573557"/>
              <a:gd name="connsiteX63" fmla="*/ 164782 w 488664"/>
              <a:gd name="connsiteY63" fmla="*/ 43967 h 573557"/>
              <a:gd name="connsiteX64" fmla="*/ 204787 w 488664"/>
              <a:gd name="connsiteY64" fmla="*/ 5867 h 573557"/>
              <a:gd name="connsiteX65" fmla="*/ 40005 w 488664"/>
              <a:gd name="connsiteY65" fmla="*/ 152 h 573557"/>
              <a:gd name="connsiteX66" fmla="*/ 75247 w 488664"/>
              <a:gd name="connsiteY66" fmla="*/ 39205 h 573557"/>
              <a:gd name="connsiteX67" fmla="*/ 35243 w 488664"/>
              <a:gd name="connsiteY67" fmla="*/ 75400 h 573557"/>
              <a:gd name="connsiteX68" fmla="*/ 0 w 488664"/>
              <a:gd name="connsiteY68" fmla="*/ 36347 h 573557"/>
              <a:gd name="connsiteX69" fmla="*/ 40005 w 488664"/>
              <a:gd name="connsiteY69" fmla="*/ 152 h 57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8664" h="573557">
                <a:moveTo>
                  <a:pt x="204787" y="498309"/>
                </a:moveTo>
                <a:cubicBezTo>
                  <a:pt x="226695" y="499262"/>
                  <a:pt x="240982" y="514502"/>
                  <a:pt x="240982" y="536409"/>
                </a:cubicBezTo>
                <a:cubicBezTo>
                  <a:pt x="240982" y="557364"/>
                  <a:pt x="223837" y="573557"/>
                  <a:pt x="203835" y="573557"/>
                </a:cubicBezTo>
                <a:cubicBezTo>
                  <a:pt x="181927" y="573557"/>
                  <a:pt x="164782" y="556412"/>
                  <a:pt x="164782" y="534504"/>
                </a:cubicBezTo>
                <a:cubicBezTo>
                  <a:pt x="165735" y="512597"/>
                  <a:pt x="181927" y="497357"/>
                  <a:pt x="204787" y="498309"/>
                </a:cubicBezTo>
                <a:close/>
                <a:moveTo>
                  <a:pt x="37147" y="491642"/>
                </a:moveTo>
                <a:cubicBezTo>
                  <a:pt x="58103" y="491642"/>
                  <a:pt x="75247" y="508787"/>
                  <a:pt x="75247" y="530695"/>
                </a:cubicBezTo>
                <a:cubicBezTo>
                  <a:pt x="75247" y="552602"/>
                  <a:pt x="60007" y="567842"/>
                  <a:pt x="39053" y="567842"/>
                </a:cubicBezTo>
                <a:cubicBezTo>
                  <a:pt x="16193" y="568795"/>
                  <a:pt x="0" y="552602"/>
                  <a:pt x="0" y="529742"/>
                </a:cubicBezTo>
                <a:cubicBezTo>
                  <a:pt x="0" y="509739"/>
                  <a:pt x="17145" y="492595"/>
                  <a:pt x="37147" y="491642"/>
                </a:cubicBezTo>
                <a:close/>
                <a:moveTo>
                  <a:pt x="285749" y="421157"/>
                </a:moveTo>
                <a:cubicBezTo>
                  <a:pt x="305752" y="421157"/>
                  <a:pt x="324802" y="442112"/>
                  <a:pt x="323849" y="462114"/>
                </a:cubicBezTo>
                <a:cubicBezTo>
                  <a:pt x="322897" y="481164"/>
                  <a:pt x="304799" y="498309"/>
                  <a:pt x="284797" y="498309"/>
                </a:cubicBezTo>
                <a:cubicBezTo>
                  <a:pt x="262889" y="498309"/>
                  <a:pt x="245744" y="482117"/>
                  <a:pt x="245744" y="460209"/>
                </a:cubicBezTo>
                <a:cubicBezTo>
                  <a:pt x="246697" y="440207"/>
                  <a:pt x="266699" y="420204"/>
                  <a:pt x="285749" y="421157"/>
                </a:cubicBezTo>
                <a:close/>
                <a:moveTo>
                  <a:pt x="122872" y="416395"/>
                </a:moveTo>
                <a:cubicBezTo>
                  <a:pt x="144780" y="418300"/>
                  <a:pt x="159067" y="435445"/>
                  <a:pt x="158115" y="458305"/>
                </a:cubicBezTo>
                <a:cubicBezTo>
                  <a:pt x="156210" y="478307"/>
                  <a:pt x="136207" y="496405"/>
                  <a:pt x="116205" y="493547"/>
                </a:cubicBezTo>
                <a:cubicBezTo>
                  <a:pt x="98107" y="491642"/>
                  <a:pt x="80962" y="471640"/>
                  <a:pt x="81915" y="452590"/>
                </a:cubicBezTo>
                <a:cubicBezTo>
                  <a:pt x="82867" y="431635"/>
                  <a:pt x="100965" y="415442"/>
                  <a:pt x="122872" y="416395"/>
                </a:cubicBezTo>
                <a:close/>
                <a:moveTo>
                  <a:pt x="367665" y="339242"/>
                </a:moveTo>
                <a:cubicBezTo>
                  <a:pt x="387667" y="339242"/>
                  <a:pt x="407669" y="358292"/>
                  <a:pt x="407669" y="378295"/>
                </a:cubicBezTo>
                <a:cubicBezTo>
                  <a:pt x="407669" y="398297"/>
                  <a:pt x="387667" y="416395"/>
                  <a:pt x="366712" y="415442"/>
                </a:cubicBezTo>
                <a:cubicBezTo>
                  <a:pt x="345757" y="415442"/>
                  <a:pt x="329565" y="399249"/>
                  <a:pt x="328612" y="378295"/>
                </a:cubicBezTo>
                <a:cubicBezTo>
                  <a:pt x="328612" y="358292"/>
                  <a:pt x="346709" y="339242"/>
                  <a:pt x="367665" y="339242"/>
                </a:cubicBezTo>
                <a:close/>
                <a:moveTo>
                  <a:pt x="201930" y="334480"/>
                </a:moveTo>
                <a:cubicBezTo>
                  <a:pt x="223837" y="333527"/>
                  <a:pt x="240982" y="350672"/>
                  <a:pt x="240030" y="372580"/>
                </a:cubicBezTo>
                <a:cubicBezTo>
                  <a:pt x="240030" y="392582"/>
                  <a:pt x="220980" y="411632"/>
                  <a:pt x="200977" y="411632"/>
                </a:cubicBezTo>
                <a:cubicBezTo>
                  <a:pt x="181927" y="410680"/>
                  <a:pt x="163830" y="392582"/>
                  <a:pt x="163830" y="373532"/>
                </a:cubicBezTo>
                <a:cubicBezTo>
                  <a:pt x="162877" y="351625"/>
                  <a:pt x="180022" y="335432"/>
                  <a:pt x="201930" y="334480"/>
                </a:cubicBezTo>
                <a:close/>
                <a:moveTo>
                  <a:pt x="450532" y="257327"/>
                </a:moveTo>
                <a:cubicBezTo>
                  <a:pt x="469582" y="256374"/>
                  <a:pt x="489585" y="276377"/>
                  <a:pt x="488632" y="296380"/>
                </a:cubicBezTo>
                <a:cubicBezTo>
                  <a:pt x="487680" y="316382"/>
                  <a:pt x="468630" y="333527"/>
                  <a:pt x="447675" y="333527"/>
                </a:cubicBezTo>
                <a:cubicBezTo>
                  <a:pt x="426720" y="332574"/>
                  <a:pt x="409575" y="314477"/>
                  <a:pt x="411480" y="293522"/>
                </a:cubicBezTo>
                <a:cubicBezTo>
                  <a:pt x="412432" y="274472"/>
                  <a:pt x="431482" y="256374"/>
                  <a:pt x="450532" y="257327"/>
                </a:cubicBezTo>
                <a:close/>
                <a:moveTo>
                  <a:pt x="282893" y="251612"/>
                </a:moveTo>
                <a:cubicBezTo>
                  <a:pt x="304800" y="251612"/>
                  <a:pt x="323850" y="268757"/>
                  <a:pt x="323850" y="288759"/>
                </a:cubicBezTo>
                <a:cubicBezTo>
                  <a:pt x="323850" y="308762"/>
                  <a:pt x="304800" y="327812"/>
                  <a:pt x="283845" y="327812"/>
                </a:cubicBezTo>
                <a:cubicBezTo>
                  <a:pt x="264795" y="327812"/>
                  <a:pt x="245745" y="310667"/>
                  <a:pt x="245745" y="290665"/>
                </a:cubicBezTo>
                <a:cubicBezTo>
                  <a:pt x="244793" y="268757"/>
                  <a:pt x="261937" y="251612"/>
                  <a:pt x="282893" y="251612"/>
                </a:cubicBezTo>
                <a:close/>
                <a:moveTo>
                  <a:pt x="366712" y="171602"/>
                </a:moveTo>
                <a:cubicBezTo>
                  <a:pt x="385762" y="170649"/>
                  <a:pt x="407669" y="192557"/>
                  <a:pt x="406717" y="212559"/>
                </a:cubicBezTo>
                <a:cubicBezTo>
                  <a:pt x="406717" y="229705"/>
                  <a:pt x="385762" y="249707"/>
                  <a:pt x="367665" y="249707"/>
                </a:cubicBezTo>
                <a:cubicBezTo>
                  <a:pt x="347662" y="249707"/>
                  <a:pt x="328612" y="232562"/>
                  <a:pt x="328612" y="211607"/>
                </a:cubicBezTo>
                <a:cubicBezTo>
                  <a:pt x="328612" y="192557"/>
                  <a:pt x="346709" y="172555"/>
                  <a:pt x="366712" y="171602"/>
                </a:cubicBezTo>
                <a:close/>
                <a:moveTo>
                  <a:pt x="204787" y="168744"/>
                </a:moveTo>
                <a:cubicBezTo>
                  <a:pt x="226694" y="169697"/>
                  <a:pt x="240982" y="184937"/>
                  <a:pt x="240982" y="205892"/>
                </a:cubicBezTo>
                <a:cubicBezTo>
                  <a:pt x="240982" y="226847"/>
                  <a:pt x="221932" y="244944"/>
                  <a:pt x="201930" y="244944"/>
                </a:cubicBezTo>
                <a:cubicBezTo>
                  <a:pt x="181927" y="244944"/>
                  <a:pt x="163830" y="224942"/>
                  <a:pt x="164782" y="204939"/>
                </a:cubicBezTo>
                <a:cubicBezTo>
                  <a:pt x="165735" y="183032"/>
                  <a:pt x="181927" y="167792"/>
                  <a:pt x="204787" y="168744"/>
                </a:cubicBezTo>
                <a:close/>
                <a:moveTo>
                  <a:pt x="283844" y="89687"/>
                </a:moveTo>
                <a:cubicBezTo>
                  <a:pt x="303847" y="88734"/>
                  <a:pt x="323850" y="106832"/>
                  <a:pt x="323850" y="126834"/>
                </a:cubicBezTo>
                <a:cubicBezTo>
                  <a:pt x="323850" y="145884"/>
                  <a:pt x="303847" y="165887"/>
                  <a:pt x="284797" y="165887"/>
                </a:cubicBezTo>
                <a:cubicBezTo>
                  <a:pt x="264794" y="165887"/>
                  <a:pt x="246697" y="148742"/>
                  <a:pt x="246697" y="129692"/>
                </a:cubicBezTo>
                <a:cubicBezTo>
                  <a:pt x="245744" y="108737"/>
                  <a:pt x="263842" y="89687"/>
                  <a:pt x="283844" y="89687"/>
                </a:cubicBezTo>
                <a:close/>
                <a:moveTo>
                  <a:pt x="120014" y="84924"/>
                </a:moveTo>
                <a:cubicBezTo>
                  <a:pt x="141922" y="83972"/>
                  <a:pt x="158114" y="99212"/>
                  <a:pt x="158114" y="122072"/>
                </a:cubicBezTo>
                <a:cubicBezTo>
                  <a:pt x="158114" y="143979"/>
                  <a:pt x="140969" y="160172"/>
                  <a:pt x="119062" y="160172"/>
                </a:cubicBezTo>
                <a:cubicBezTo>
                  <a:pt x="99059" y="159219"/>
                  <a:pt x="81914" y="142074"/>
                  <a:pt x="82867" y="122072"/>
                </a:cubicBezTo>
                <a:cubicBezTo>
                  <a:pt x="82867" y="101117"/>
                  <a:pt x="99059" y="84924"/>
                  <a:pt x="120014" y="84924"/>
                </a:cubicBezTo>
                <a:close/>
                <a:moveTo>
                  <a:pt x="204787" y="5867"/>
                </a:moveTo>
                <a:cubicBezTo>
                  <a:pt x="223837" y="5867"/>
                  <a:pt x="240982" y="23964"/>
                  <a:pt x="240982" y="43967"/>
                </a:cubicBezTo>
                <a:cubicBezTo>
                  <a:pt x="240982" y="63970"/>
                  <a:pt x="223837" y="82067"/>
                  <a:pt x="204787" y="82067"/>
                </a:cubicBezTo>
                <a:cubicBezTo>
                  <a:pt x="183832" y="82067"/>
                  <a:pt x="164782" y="63970"/>
                  <a:pt x="164782" y="43967"/>
                </a:cubicBezTo>
                <a:cubicBezTo>
                  <a:pt x="164782" y="23012"/>
                  <a:pt x="183832" y="4914"/>
                  <a:pt x="204787" y="5867"/>
                </a:cubicBezTo>
                <a:close/>
                <a:moveTo>
                  <a:pt x="40005" y="152"/>
                </a:moveTo>
                <a:cubicBezTo>
                  <a:pt x="60960" y="2057"/>
                  <a:pt x="76200" y="18250"/>
                  <a:pt x="75247" y="39205"/>
                </a:cubicBezTo>
                <a:cubicBezTo>
                  <a:pt x="74295" y="61112"/>
                  <a:pt x="57150" y="77305"/>
                  <a:pt x="35243" y="75400"/>
                </a:cubicBezTo>
                <a:cubicBezTo>
                  <a:pt x="14288" y="74447"/>
                  <a:pt x="0" y="58255"/>
                  <a:pt x="0" y="36347"/>
                </a:cubicBezTo>
                <a:cubicBezTo>
                  <a:pt x="953" y="14440"/>
                  <a:pt x="18097" y="-1753"/>
                  <a:pt x="40005" y="15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117C1E6-DD59-32EE-90E8-D0333B49A43F}"/>
              </a:ext>
            </a:extLst>
          </p:cNvPr>
          <p:cNvSpPr/>
          <p:nvPr/>
        </p:nvSpPr>
        <p:spPr>
          <a:xfrm>
            <a:off x="5396690" y="3379508"/>
            <a:ext cx="682170" cy="800678"/>
          </a:xfrm>
          <a:custGeom>
            <a:avLst/>
            <a:gdLst>
              <a:gd name="connsiteX0" fmla="*/ 204787 w 488664"/>
              <a:gd name="connsiteY0" fmla="*/ 498309 h 573557"/>
              <a:gd name="connsiteX1" fmla="*/ 240982 w 488664"/>
              <a:gd name="connsiteY1" fmla="*/ 536409 h 573557"/>
              <a:gd name="connsiteX2" fmla="*/ 203835 w 488664"/>
              <a:gd name="connsiteY2" fmla="*/ 573557 h 573557"/>
              <a:gd name="connsiteX3" fmla="*/ 164782 w 488664"/>
              <a:gd name="connsiteY3" fmla="*/ 534504 h 573557"/>
              <a:gd name="connsiteX4" fmla="*/ 204787 w 488664"/>
              <a:gd name="connsiteY4" fmla="*/ 498309 h 573557"/>
              <a:gd name="connsiteX5" fmla="*/ 37147 w 488664"/>
              <a:gd name="connsiteY5" fmla="*/ 491642 h 573557"/>
              <a:gd name="connsiteX6" fmla="*/ 75247 w 488664"/>
              <a:gd name="connsiteY6" fmla="*/ 530695 h 573557"/>
              <a:gd name="connsiteX7" fmla="*/ 39053 w 488664"/>
              <a:gd name="connsiteY7" fmla="*/ 567842 h 573557"/>
              <a:gd name="connsiteX8" fmla="*/ 0 w 488664"/>
              <a:gd name="connsiteY8" fmla="*/ 529742 h 573557"/>
              <a:gd name="connsiteX9" fmla="*/ 37147 w 488664"/>
              <a:gd name="connsiteY9" fmla="*/ 491642 h 573557"/>
              <a:gd name="connsiteX10" fmla="*/ 285749 w 488664"/>
              <a:gd name="connsiteY10" fmla="*/ 421157 h 573557"/>
              <a:gd name="connsiteX11" fmla="*/ 323849 w 488664"/>
              <a:gd name="connsiteY11" fmla="*/ 462114 h 573557"/>
              <a:gd name="connsiteX12" fmla="*/ 284797 w 488664"/>
              <a:gd name="connsiteY12" fmla="*/ 498309 h 573557"/>
              <a:gd name="connsiteX13" fmla="*/ 245744 w 488664"/>
              <a:gd name="connsiteY13" fmla="*/ 460209 h 573557"/>
              <a:gd name="connsiteX14" fmla="*/ 285749 w 488664"/>
              <a:gd name="connsiteY14" fmla="*/ 421157 h 573557"/>
              <a:gd name="connsiteX15" fmla="*/ 122872 w 488664"/>
              <a:gd name="connsiteY15" fmla="*/ 416395 h 573557"/>
              <a:gd name="connsiteX16" fmla="*/ 158115 w 488664"/>
              <a:gd name="connsiteY16" fmla="*/ 458305 h 573557"/>
              <a:gd name="connsiteX17" fmla="*/ 116205 w 488664"/>
              <a:gd name="connsiteY17" fmla="*/ 493547 h 573557"/>
              <a:gd name="connsiteX18" fmla="*/ 81915 w 488664"/>
              <a:gd name="connsiteY18" fmla="*/ 452590 h 573557"/>
              <a:gd name="connsiteX19" fmla="*/ 122872 w 488664"/>
              <a:gd name="connsiteY19" fmla="*/ 416395 h 573557"/>
              <a:gd name="connsiteX20" fmla="*/ 367665 w 488664"/>
              <a:gd name="connsiteY20" fmla="*/ 339242 h 573557"/>
              <a:gd name="connsiteX21" fmla="*/ 407669 w 488664"/>
              <a:gd name="connsiteY21" fmla="*/ 378295 h 573557"/>
              <a:gd name="connsiteX22" fmla="*/ 366712 w 488664"/>
              <a:gd name="connsiteY22" fmla="*/ 415442 h 573557"/>
              <a:gd name="connsiteX23" fmla="*/ 328612 w 488664"/>
              <a:gd name="connsiteY23" fmla="*/ 378295 h 573557"/>
              <a:gd name="connsiteX24" fmla="*/ 367665 w 488664"/>
              <a:gd name="connsiteY24" fmla="*/ 339242 h 573557"/>
              <a:gd name="connsiteX25" fmla="*/ 201930 w 488664"/>
              <a:gd name="connsiteY25" fmla="*/ 334480 h 573557"/>
              <a:gd name="connsiteX26" fmla="*/ 240030 w 488664"/>
              <a:gd name="connsiteY26" fmla="*/ 372580 h 573557"/>
              <a:gd name="connsiteX27" fmla="*/ 200977 w 488664"/>
              <a:gd name="connsiteY27" fmla="*/ 411632 h 573557"/>
              <a:gd name="connsiteX28" fmla="*/ 163830 w 488664"/>
              <a:gd name="connsiteY28" fmla="*/ 373532 h 573557"/>
              <a:gd name="connsiteX29" fmla="*/ 201930 w 488664"/>
              <a:gd name="connsiteY29" fmla="*/ 334480 h 573557"/>
              <a:gd name="connsiteX30" fmla="*/ 450532 w 488664"/>
              <a:gd name="connsiteY30" fmla="*/ 257327 h 573557"/>
              <a:gd name="connsiteX31" fmla="*/ 488632 w 488664"/>
              <a:gd name="connsiteY31" fmla="*/ 296380 h 573557"/>
              <a:gd name="connsiteX32" fmla="*/ 447675 w 488664"/>
              <a:gd name="connsiteY32" fmla="*/ 333527 h 573557"/>
              <a:gd name="connsiteX33" fmla="*/ 411480 w 488664"/>
              <a:gd name="connsiteY33" fmla="*/ 293522 h 573557"/>
              <a:gd name="connsiteX34" fmla="*/ 450532 w 488664"/>
              <a:gd name="connsiteY34" fmla="*/ 257327 h 573557"/>
              <a:gd name="connsiteX35" fmla="*/ 282893 w 488664"/>
              <a:gd name="connsiteY35" fmla="*/ 251612 h 573557"/>
              <a:gd name="connsiteX36" fmla="*/ 323850 w 488664"/>
              <a:gd name="connsiteY36" fmla="*/ 288759 h 573557"/>
              <a:gd name="connsiteX37" fmla="*/ 283845 w 488664"/>
              <a:gd name="connsiteY37" fmla="*/ 327812 h 573557"/>
              <a:gd name="connsiteX38" fmla="*/ 245745 w 488664"/>
              <a:gd name="connsiteY38" fmla="*/ 290665 h 573557"/>
              <a:gd name="connsiteX39" fmla="*/ 282893 w 488664"/>
              <a:gd name="connsiteY39" fmla="*/ 251612 h 573557"/>
              <a:gd name="connsiteX40" fmla="*/ 366712 w 488664"/>
              <a:gd name="connsiteY40" fmla="*/ 171602 h 573557"/>
              <a:gd name="connsiteX41" fmla="*/ 406717 w 488664"/>
              <a:gd name="connsiteY41" fmla="*/ 212559 h 573557"/>
              <a:gd name="connsiteX42" fmla="*/ 367665 w 488664"/>
              <a:gd name="connsiteY42" fmla="*/ 249707 h 573557"/>
              <a:gd name="connsiteX43" fmla="*/ 328612 w 488664"/>
              <a:gd name="connsiteY43" fmla="*/ 211607 h 573557"/>
              <a:gd name="connsiteX44" fmla="*/ 366712 w 488664"/>
              <a:gd name="connsiteY44" fmla="*/ 171602 h 573557"/>
              <a:gd name="connsiteX45" fmla="*/ 204787 w 488664"/>
              <a:gd name="connsiteY45" fmla="*/ 168744 h 573557"/>
              <a:gd name="connsiteX46" fmla="*/ 240982 w 488664"/>
              <a:gd name="connsiteY46" fmla="*/ 205892 h 573557"/>
              <a:gd name="connsiteX47" fmla="*/ 201930 w 488664"/>
              <a:gd name="connsiteY47" fmla="*/ 244944 h 573557"/>
              <a:gd name="connsiteX48" fmla="*/ 164782 w 488664"/>
              <a:gd name="connsiteY48" fmla="*/ 204939 h 573557"/>
              <a:gd name="connsiteX49" fmla="*/ 204787 w 488664"/>
              <a:gd name="connsiteY49" fmla="*/ 168744 h 573557"/>
              <a:gd name="connsiteX50" fmla="*/ 283844 w 488664"/>
              <a:gd name="connsiteY50" fmla="*/ 89687 h 573557"/>
              <a:gd name="connsiteX51" fmla="*/ 323850 w 488664"/>
              <a:gd name="connsiteY51" fmla="*/ 126834 h 573557"/>
              <a:gd name="connsiteX52" fmla="*/ 284797 w 488664"/>
              <a:gd name="connsiteY52" fmla="*/ 165887 h 573557"/>
              <a:gd name="connsiteX53" fmla="*/ 246697 w 488664"/>
              <a:gd name="connsiteY53" fmla="*/ 129692 h 573557"/>
              <a:gd name="connsiteX54" fmla="*/ 283844 w 488664"/>
              <a:gd name="connsiteY54" fmla="*/ 89687 h 573557"/>
              <a:gd name="connsiteX55" fmla="*/ 120014 w 488664"/>
              <a:gd name="connsiteY55" fmla="*/ 84924 h 573557"/>
              <a:gd name="connsiteX56" fmla="*/ 158114 w 488664"/>
              <a:gd name="connsiteY56" fmla="*/ 122072 h 573557"/>
              <a:gd name="connsiteX57" fmla="*/ 119062 w 488664"/>
              <a:gd name="connsiteY57" fmla="*/ 160172 h 573557"/>
              <a:gd name="connsiteX58" fmla="*/ 82867 w 488664"/>
              <a:gd name="connsiteY58" fmla="*/ 122072 h 573557"/>
              <a:gd name="connsiteX59" fmla="*/ 120014 w 488664"/>
              <a:gd name="connsiteY59" fmla="*/ 84924 h 573557"/>
              <a:gd name="connsiteX60" fmla="*/ 204787 w 488664"/>
              <a:gd name="connsiteY60" fmla="*/ 5867 h 573557"/>
              <a:gd name="connsiteX61" fmla="*/ 240982 w 488664"/>
              <a:gd name="connsiteY61" fmla="*/ 43967 h 573557"/>
              <a:gd name="connsiteX62" fmla="*/ 204787 w 488664"/>
              <a:gd name="connsiteY62" fmla="*/ 82067 h 573557"/>
              <a:gd name="connsiteX63" fmla="*/ 164782 w 488664"/>
              <a:gd name="connsiteY63" fmla="*/ 43967 h 573557"/>
              <a:gd name="connsiteX64" fmla="*/ 204787 w 488664"/>
              <a:gd name="connsiteY64" fmla="*/ 5867 h 573557"/>
              <a:gd name="connsiteX65" fmla="*/ 40005 w 488664"/>
              <a:gd name="connsiteY65" fmla="*/ 152 h 573557"/>
              <a:gd name="connsiteX66" fmla="*/ 75247 w 488664"/>
              <a:gd name="connsiteY66" fmla="*/ 39205 h 573557"/>
              <a:gd name="connsiteX67" fmla="*/ 35243 w 488664"/>
              <a:gd name="connsiteY67" fmla="*/ 75400 h 573557"/>
              <a:gd name="connsiteX68" fmla="*/ 0 w 488664"/>
              <a:gd name="connsiteY68" fmla="*/ 36347 h 573557"/>
              <a:gd name="connsiteX69" fmla="*/ 40005 w 488664"/>
              <a:gd name="connsiteY69" fmla="*/ 152 h 57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8664" h="573557">
                <a:moveTo>
                  <a:pt x="204787" y="498309"/>
                </a:moveTo>
                <a:cubicBezTo>
                  <a:pt x="226695" y="499262"/>
                  <a:pt x="240982" y="514502"/>
                  <a:pt x="240982" y="536409"/>
                </a:cubicBezTo>
                <a:cubicBezTo>
                  <a:pt x="240982" y="557364"/>
                  <a:pt x="223837" y="573557"/>
                  <a:pt x="203835" y="573557"/>
                </a:cubicBezTo>
                <a:cubicBezTo>
                  <a:pt x="181927" y="573557"/>
                  <a:pt x="164782" y="556412"/>
                  <a:pt x="164782" y="534504"/>
                </a:cubicBezTo>
                <a:cubicBezTo>
                  <a:pt x="165735" y="512597"/>
                  <a:pt x="181927" y="497357"/>
                  <a:pt x="204787" y="498309"/>
                </a:cubicBezTo>
                <a:close/>
                <a:moveTo>
                  <a:pt x="37147" y="491642"/>
                </a:moveTo>
                <a:cubicBezTo>
                  <a:pt x="58103" y="491642"/>
                  <a:pt x="75247" y="508787"/>
                  <a:pt x="75247" y="530695"/>
                </a:cubicBezTo>
                <a:cubicBezTo>
                  <a:pt x="75247" y="552602"/>
                  <a:pt x="60007" y="567842"/>
                  <a:pt x="39053" y="567842"/>
                </a:cubicBezTo>
                <a:cubicBezTo>
                  <a:pt x="16193" y="568795"/>
                  <a:pt x="0" y="552602"/>
                  <a:pt x="0" y="529742"/>
                </a:cubicBezTo>
                <a:cubicBezTo>
                  <a:pt x="0" y="509739"/>
                  <a:pt x="17145" y="492595"/>
                  <a:pt x="37147" y="491642"/>
                </a:cubicBezTo>
                <a:close/>
                <a:moveTo>
                  <a:pt x="285749" y="421157"/>
                </a:moveTo>
                <a:cubicBezTo>
                  <a:pt x="305752" y="421157"/>
                  <a:pt x="324802" y="442112"/>
                  <a:pt x="323849" y="462114"/>
                </a:cubicBezTo>
                <a:cubicBezTo>
                  <a:pt x="322897" y="481164"/>
                  <a:pt x="304799" y="498309"/>
                  <a:pt x="284797" y="498309"/>
                </a:cubicBezTo>
                <a:cubicBezTo>
                  <a:pt x="262889" y="498309"/>
                  <a:pt x="245744" y="482117"/>
                  <a:pt x="245744" y="460209"/>
                </a:cubicBezTo>
                <a:cubicBezTo>
                  <a:pt x="246697" y="440207"/>
                  <a:pt x="266699" y="420204"/>
                  <a:pt x="285749" y="421157"/>
                </a:cubicBezTo>
                <a:close/>
                <a:moveTo>
                  <a:pt x="122872" y="416395"/>
                </a:moveTo>
                <a:cubicBezTo>
                  <a:pt x="144780" y="418300"/>
                  <a:pt x="159067" y="435445"/>
                  <a:pt x="158115" y="458305"/>
                </a:cubicBezTo>
                <a:cubicBezTo>
                  <a:pt x="156210" y="478307"/>
                  <a:pt x="136207" y="496405"/>
                  <a:pt x="116205" y="493547"/>
                </a:cubicBezTo>
                <a:cubicBezTo>
                  <a:pt x="98107" y="491642"/>
                  <a:pt x="80962" y="471640"/>
                  <a:pt x="81915" y="452590"/>
                </a:cubicBezTo>
                <a:cubicBezTo>
                  <a:pt x="82867" y="431635"/>
                  <a:pt x="100965" y="415442"/>
                  <a:pt x="122872" y="416395"/>
                </a:cubicBezTo>
                <a:close/>
                <a:moveTo>
                  <a:pt x="367665" y="339242"/>
                </a:moveTo>
                <a:cubicBezTo>
                  <a:pt x="387667" y="339242"/>
                  <a:pt x="407669" y="358292"/>
                  <a:pt x="407669" y="378295"/>
                </a:cubicBezTo>
                <a:cubicBezTo>
                  <a:pt x="407669" y="398297"/>
                  <a:pt x="387667" y="416395"/>
                  <a:pt x="366712" y="415442"/>
                </a:cubicBezTo>
                <a:cubicBezTo>
                  <a:pt x="345757" y="415442"/>
                  <a:pt x="329565" y="399249"/>
                  <a:pt x="328612" y="378295"/>
                </a:cubicBezTo>
                <a:cubicBezTo>
                  <a:pt x="328612" y="358292"/>
                  <a:pt x="346709" y="339242"/>
                  <a:pt x="367665" y="339242"/>
                </a:cubicBezTo>
                <a:close/>
                <a:moveTo>
                  <a:pt x="201930" y="334480"/>
                </a:moveTo>
                <a:cubicBezTo>
                  <a:pt x="223837" y="333527"/>
                  <a:pt x="240982" y="350672"/>
                  <a:pt x="240030" y="372580"/>
                </a:cubicBezTo>
                <a:cubicBezTo>
                  <a:pt x="240030" y="392582"/>
                  <a:pt x="220980" y="411632"/>
                  <a:pt x="200977" y="411632"/>
                </a:cubicBezTo>
                <a:cubicBezTo>
                  <a:pt x="181927" y="410680"/>
                  <a:pt x="163830" y="392582"/>
                  <a:pt x="163830" y="373532"/>
                </a:cubicBezTo>
                <a:cubicBezTo>
                  <a:pt x="162877" y="351625"/>
                  <a:pt x="180022" y="335432"/>
                  <a:pt x="201930" y="334480"/>
                </a:cubicBezTo>
                <a:close/>
                <a:moveTo>
                  <a:pt x="450532" y="257327"/>
                </a:moveTo>
                <a:cubicBezTo>
                  <a:pt x="469582" y="256374"/>
                  <a:pt x="489585" y="276377"/>
                  <a:pt x="488632" y="296380"/>
                </a:cubicBezTo>
                <a:cubicBezTo>
                  <a:pt x="487680" y="316382"/>
                  <a:pt x="468630" y="333527"/>
                  <a:pt x="447675" y="333527"/>
                </a:cubicBezTo>
                <a:cubicBezTo>
                  <a:pt x="426720" y="332574"/>
                  <a:pt x="409575" y="314477"/>
                  <a:pt x="411480" y="293522"/>
                </a:cubicBezTo>
                <a:cubicBezTo>
                  <a:pt x="412432" y="274472"/>
                  <a:pt x="431482" y="256374"/>
                  <a:pt x="450532" y="257327"/>
                </a:cubicBezTo>
                <a:close/>
                <a:moveTo>
                  <a:pt x="282893" y="251612"/>
                </a:moveTo>
                <a:cubicBezTo>
                  <a:pt x="304800" y="251612"/>
                  <a:pt x="323850" y="268757"/>
                  <a:pt x="323850" y="288759"/>
                </a:cubicBezTo>
                <a:cubicBezTo>
                  <a:pt x="323850" y="308762"/>
                  <a:pt x="304800" y="327812"/>
                  <a:pt x="283845" y="327812"/>
                </a:cubicBezTo>
                <a:cubicBezTo>
                  <a:pt x="264795" y="327812"/>
                  <a:pt x="245745" y="310667"/>
                  <a:pt x="245745" y="290665"/>
                </a:cubicBezTo>
                <a:cubicBezTo>
                  <a:pt x="244793" y="268757"/>
                  <a:pt x="261937" y="251612"/>
                  <a:pt x="282893" y="251612"/>
                </a:cubicBezTo>
                <a:close/>
                <a:moveTo>
                  <a:pt x="366712" y="171602"/>
                </a:moveTo>
                <a:cubicBezTo>
                  <a:pt x="385762" y="170649"/>
                  <a:pt x="407669" y="192557"/>
                  <a:pt x="406717" y="212559"/>
                </a:cubicBezTo>
                <a:cubicBezTo>
                  <a:pt x="406717" y="229705"/>
                  <a:pt x="385762" y="249707"/>
                  <a:pt x="367665" y="249707"/>
                </a:cubicBezTo>
                <a:cubicBezTo>
                  <a:pt x="347662" y="249707"/>
                  <a:pt x="328612" y="232562"/>
                  <a:pt x="328612" y="211607"/>
                </a:cubicBezTo>
                <a:cubicBezTo>
                  <a:pt x="328612" y="192557"/>
                  <a:pt x="346709" y="172555"/>
                  <a:pt x="366712" y="171602"/>
                </a:cubicBezTo>
                <a:close/>
                <a:moveTo>
                  <a:pt x="204787" y="168744"/>
                </a:moveTo>
                <a:cubicBezTo>
                  <a:pt x="226694" y="169697"/>
                  <a:pt x="240982" y="184937"/>
                  <a:pt x="240982" y="205892"/>
                </a:cubicBezTo>
                <a:cubicBezTo>
                  <a:pt x="240982" y="226847"/>
                  <a:pt x="221932" y="244944"/>
                  <a:pt x="201930" y="244944"/>
                </a:cubicBezTo>
                <a:cubicBezTo>
                  <a:pt x="181927" y="244944"/>
                  <a:pt x="163830" y="224942"/>
                  <a:pt x="164782" y="204939"/>
                </a:cubicBezTo>
                <a:cubicBezTo>
                  <a:pt x="165735" y="183032"/>
                  <a:pt x="181927" y="167792"/>
                  <a:pt x="204787" y="168744"/>
                </a:cubicBezTo>
                <a:close/>
                <a:moveTo>
                  <a:pt x="283844" y="89687"/>
                </a:moveTo>
                <a:cubicBezTo>
                  <a:pt x="303847" y="88734"/>
                  <a:pt x="323850" y="106832"/>
                  <a:pt x="323850" y="126834"/>
                </a:cubicBezTo>
                <a:cubicBezTo>
                  <a:pt x="323850" y="145884"/>
                  <a:pt x="303847" y="165887"/>
                  <a:pt x="284797" y="165887"/>
                </a:cubicBezTo>
                <a:cubicBezTo>
                  <a:pt x="264794" y="165887"/>
                  <a:pt x="246697" y="148742"/>
                  <a:pt x="246697" y="129692"/>
                </a:cubicBezTo>
                <a:cubicBezTo>
                  <a:pt x="245744" y="108737"/>
                  <a:pt x="263842" y="89687"/>
                  <a:pt x="283844" y="89687"/>
                </a:cubicBezTo>
                <a:close/>
                <a:moveTo>
                  <a:pt x="120014" y="84924"/>
                </a:moveTo>
                <a:cubicBezTo>
                  <a:pt x="141922" y="83972"/>
                  <a:pt x="158114" y="99212"/>
                  <a:pt x="158114" y="122072"/>
                </a:cubicBezTo>
                <a:cubicBezTo>
                  <a:pt x="158114" y="143979"/>
                  <a:pt x="140969" y="160172"/>
                  <a:pt x="119062" y="160172"/>
                </a:cubicBezTo>
                <a:cubicBezTo>
                  <a:pt x="99059" y="159219"/>
                  <a:pt x="81914" y="142074"/>
                  <a:pt x="82867" y="122072"/>
                </a:cubicBezTo>
                <a:cubicBezTo>
                  <a:pt x="82867" y="101117"/>
                  <a:pt x="99059" y="84924"/>
                  <a:pt x="120014" y="84924"/>
                </a:cubicBezTo>
                <a:close/>
                <a:moveTo>
                  <a:pt x="204787" y="5867"/>
                </a:moveTo>
                <a:cubicBezTo>
                  <a:pt x="223837" y="5867"/>
                  <a:pt x="240982" y="23964"/>
                  <a:pt x="240982" y="43967"/>
                </a:cubicBezTo>
                <a:cubicBezTo>
                  <a:pt x="240982" y="63970"/>
                  <a:pt x="223837" y="82067"/>
                  <a:pt x="204787" y="82067"/>
                </a:cubicBezTo>
                <a:cubicBezTo>
                  <a:pt x="183832" y="82067"/>
                  <a:pt x="164782" y="63970"/>
                  <a:pt x="164782" y="43967"/>
                </a:cubicBezTo>
                <a:cubicBezTo>
                  <a:pt x="164782" y="23012"/>
                  <a:pt x="183832" y="4914"/>
                  <a:pt x="204787" y="5867"/>
                </a:cubicBezTo>
                <a:close/>
                <a:moveTo>
                  <a:pt x="40005" y="152"/>
                </a:moveTo>
                <a:cubicBezTo>
                  <a:pt x="60960" y="2057"/>
                  <a:pt x="76200" y="18250"/>
                  <a:pt x="75247" y="39205"/>
                </a:cubicBezTo>
                <a:cubicBezTo>
                  <a:pt x="74295" y="61112"/>
                  <a:pt x="57150" y="77305"/>
                  <a:pt x="35243" y="75400"/>
                </a:cubicBezTo>
                <a:cubicBezTo>
                  <a:pt x="14288" y="74447"/>
                  <a:pt x="0" y="58255"/>
                  <a:pt x="0" y="36347"/>
                </a:cubicBezTo>
                <a:cubicBezTo>
                  <a:pt x="953" y="14440"/>
                  <a:pt x="18097" y="-1753"/>
                  <a:pt x="40005" y="152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6B6FEBF-1943-CF9D-CD02-769E16C61521}"/>
              </a:ext>
            </a:extLst>
          </p:cNvPr>
          <p:cNvGrpSpPr/>
          <p:nvPr/>
        </p:nvGrpSpPr>
        <p:grpSpPr>
          <a:xfrm>
            <a:off x="1263564" y="1146455"/>
            <a:ext cx="4169169" cy="5145253"/>
            <a:chOff x="1263564" y="6280430"/>
            <a:chExt cx="4169169" cy="5145253"/>
          </a:xfrm>
          <a:effectLst/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64A2C5BD-3E6E-7541-D8A6-F142A782C289}"/>
                </a:ext>
              </a:extLst>
            </p:cNvPr>
            <p:cNvSpPr/>
            <p:nvPr/>
          </p:nvSpPr>
          <p:spPr>
            <a:xfrm>
              <a:off x="1582090" y="6598341"/>
              <a:ext cx="3532118" cy="4489008"/>
            </a:xfrm>
            <a:prstGeom prst="roundRect">
              <a:avLst>
                <a:gd name="adj" fmla="val 4623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78" name="文本框 90">
              <a:extLst>
                <a:ext uri="{FF2B5EF4-FFF2-40B4-BE49-F238E27FC236}">
                  <a16:creationId xmlns:a16="http://schemas.microsoft.com/office/drawing/2014/main" id="{97D55DAA-99F0-A65B-3648-144C398857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562" y="7702660"/>
              <a:ext cx="3352800" cy="3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医院问题一</a:t>
              </a:r>
            </a:p>
          </p:txBody>
        </p:sp>
        <p:sp>
          <p:nvSpPr>
            <p:cNvPr id="79" name="文本框 91">
              <a:extLst>
                <a:ext uri="{FF2B5EF4-FFF2-40B4-BE49-F238E27FC236}">
                  <a16:creationId xmlns:a16="http://schemas.microsoft.com/office/drawing/2014/main" id="{E3A19A67-7BA5-22FD-8B63-55AE6FB483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1537" y="8561048"/>
              <a:ext cx="2990850" cy="3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医院问题二</a:t>
              </a:r>
            </a:p>
          </p:txBody>
        </p:sp>
        <p:sp>
          <p:nvSpPr>
            <p:cNvPr id="80" name="文本框 90">
              <a:extLst>
                <a:ext uri="{FF2B5EF4-FFF2-40B4-BE49-F238E27FC236}">
                  <a16:creationId xmlns:a16="http://schemas.microsoft.com/office/drawing/2014/main" id="{1E170DAF-F189-6F5B-0638-0F62C51566AA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80562" y="10277824"/>
              <a:ext cx="3352800" cy="3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医院问题四</a:t>
              </a:r>
            </a:p>
          </p:txBody>
        </p:sp>
        <p:sp>
          <p:nvSpPr>
            <p:cNvPr id="81" name="文本框 91">
              <a:extLst>
                <a:ext uri="{FF2B5EF4-FFF2-40B4-BE49-F238E27FC236}">
                  <a16:creationId xmlns:a16="http://schemas.microsoft.com/office/drawing/2014/main" id="{F9E5B9ED-560D-2EF9-C2C7-AB51FAF75D6A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861537" y="9419436"/>
              <a:ext cx="2990850" cy="3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医院问题三</a:t>
              </a:r>
            </a:p>
          </p:txBody>
        </p:sp>
        <p:sp>
          <p:nvSpPr>
            <p:cNvPr id="82" name="文本框 90">
              <a:extLst>
                <a:ext uri="{FF2B5EF4-FFF2-40B4-BE49-F238E27FC236}">
                  <a16:creationId xmlns:a16="http://schemas.microsoft.com/office/drawing/2014/main" id="{CE6466C1-AC8A-BFC9-B93D-F76C89925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6930" y="6881409"/>
              <a:ext cx="1510458" cy="475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发现问题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8B482098-6691-74D3-EFF7-79A7660B68BF}"/>
                </a:ext>
              </a:extLst>
            </p:cNvPr>
            <p:cNvCxnSpPr>
              <a:cxnSpLocks/>
            </p:cNvCxnSpPr>
            <p:nvPr/>
          </p:nvCxnSpPr>
          <p:spPr>
            <a:xfrm>
              <a:off x="1861537" y="8320784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6CABBC9C-EC76-ACC6-6114-9EB4B0D10DC8}"/>
                </a:ext>
              </a:extLst>
            </p:cNvPr>
            <p:cNvCxnSpPr>
              <a:cxnSpLocks/>
            </p:cNvCxnSpPr>
            <p:nvPr/>
          </p:nvCxnSpPr>
          <p:spPr>
            <a:xfrm>
              <a:off x="1861537" y="9179172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AD5B5BDF-7172-49F8-E6A4-D2D12794BBDD}"/>
                </a:ext>
              </a:extLst>
            </p:cNvPr>
            <p:cNvCxnSpPr>
              <a:cxnSpLocks/>
            </p:cNvCxnSpPr>
            <p:nvPr/>
          </p:nvCxnSpPr>
          <p:spPr>
            <a:xfrm>
              <a:off x="1861537" y="10037560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E18BAB03-3384-E486-C414-C29877444ABD}"/>
                </a:ext>
              </a:extLst>
            </p:cNvPr>
            <p:cNvCxnSpPr>
              <a:cxnSpLocks/>
            </p:cNvCxnSpPr>
            <p:nvPr/>
          </p:nvCxnSpPr>
          <p:spPr>
            <a:xfrm>
              <a:off x="1861537" y="7462396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26EC419C-A2DB-7C7B-C59A-BFBB18EBB09B}"/>
                </a:ext>
              </a:extLst>
            </p:cNvPr>
            <p:cNvSpPr/>
            <p:nvPr/>
          </p:nvSpPr>
          <p:spPr>
            <a:xfrm rot="10800000">
              <a:off x="1263564" y="6280430"/>
              <a:ext cx="637051" cy="637051"/>
            </a:xfrm>
            <a:prstGeom prst="blockArc">
              <a:avLst>
                <a:gd name="adj1" fmla="val 10800000"/>
                <a:gd name="adj2" fmla="val 16256194"/>
                <a:gd name="adj3" fmla="val 95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86DD07CE-AE63-E41D-E554-47917FFBC8D8}"/>
                </a:ext>
              </a:extLst>
            </p:cNvPr>
            <p:cNvSpPr/>
            <p:nvPr/>
          </p:nvSpPr>
          <p:spPr>
            <a:xfrm rot="10800000" flipH="1" flipV="1">
              <a:off x="4795682" y="10788632"/>
              <a:ext cx="637051" cy="637051"/>
            </a:xfrm>
            <a:prstGeom prst="blockArc">
              <a:avLst>
                <a:gd name="adj1" fmla="val 10800000"/>
                <a:gd name="adj2" fmla="val 16256194"/>
                <a:gd name="adj3" fmla="val 95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71B9460-01D5-D8D5-67C4-2B85B91D9995}"/>
                </a:ext>
              </a:extLst>
            </p:cNvPr>
            <p:cNvSpPr/>
            <p:nvPr/>
          </p:nvSpPr>
          <p:spPr>
            <a:xfrm>
              <a:off x="2542447" y="6998878"/>
              <a:ext cx="142851" cy="243098"/>
            </a:xfrm>
            <a:custGeom>
              <a:avLst/>
              <a:gdLst>
                <a:gd name="connsiteX0" fmla="*/ 60117 w 190369"/>
                <a:gd name="connsiteY0" fmla="*/ 96855 h 323962"/>
                <a:gd name="connsiteX1" fmla="*/ 70136 w 190369"/>
                <a:gd name="connsiteY1" fmla="*/ 66796 h 323962"/>
                <a:gd name="connsiteX2" fmla="*/ 96855 w 190369"/>
                <a:gd name="connsiteY2" fmla="*/ 56777 h 323962"/>
                <a:gd name="connsiteX3" fmla="*/ 120234 w 190369"/>
                <a:gd name="connsiteY3" fmla="*/ 63457 h 323962"/>
                <a:gd name="connsiteX4" fmla="*/ 130253 w 190369"/>
                <a:gd name="connsiteY4" fmla="*/ 86835 h 323962"/>
                <a:gd name="connsiteX5" fmla="*/ 120234 w 190369"/>
                <a:gd name="connsiteY5" fmla="*/ 110214 h 323962"/>
                <a:gd name="connsiteX6" fmla="*/ 80156 w 190369"/>
                <a:gd name="connsiteY6" fmla="*/ 166991 h 323962"/>
                <a:gd name="connsiteX7" fmla="*/ 70136 w 190369"/>
                <a:gd name="connsiteY7" fmla="*/ 187030 h 323962"/>
                <a:gd name="connsiteX8" fmla="*/ 66796 w 190369"/>
                <a:gd name="connsiteY8" fmla="*/ 210409 h 323962"/>
                <a:gd name="connsiteX9" fmla="*/ 66796 w 190369"/>
                <a:gd name="connsiteY9" fmla="*/ 243807 h 323962"/>
                <a:gd name="connsiteX10" fmla="*/ 126913 w 190369"/>
                <a:gd name="connsiteY10" fmla="*/ 243807 h 323962"/>
                <a:gd name="connsiteX11" fmla="*/ 126913 w 190369"/>
                <a:gd name="connsiteY11" fmla="*/ 213749 h 323962"/>
                <a:gd name="connsiteX12" fmla="*/ 133593 w 190369"/>
                <a:gd name="connsiteY12" fmla="*/ 190370 h 323962"/>
                <a:gd name="connsiteX13" fmla="*/ 173671 w 190369"/>
                <a:gd name="connsiteY13" fmla="*/ 136933 h 323962"/>
                <a:gd name="connsiteX14" fmla="*/ 190370 w 190369"/>
                <a:gd name="connsiteY14" fmla="*/ 86835 h 323962"/>
                <a:gd name="connsiteX15" fmla="*/ 160312 w 190369"/>
                <a:gd name="connsiteY15" fmla="*/ 23379 h 323962"/>
                <a:gd name="connsiteX16" fmla="*/ 93515 w 190369"/>
                <a:gd name="connsiteY16" fmla="*/ 0 h 323962"/>
                <a:gd name="connsiteX17" fmla="*/ 26719 w 190369"/>
                <a:gd name="connsiteY17" fmla="*/ 23379 h 323962"/>
                <a:gd name="connsiteX18" fmla="*/ 0 w 190369"/>
                <a:gd name="connsiteY18" fmla="*/ 90175 h 323962"/>
                <a:gd name="connsiteX19" fmla="*/ 0 w 190369"/>
                <a:gd name="connsiteY19" fmla="*/ 106874 h 323962"/>
                <a:gd name="connsiteX20" fmla="*/ 60117 w 190369"/>
                <a:gd name="connsiteY20" fmla="*/ 106874 h 323962"/>
                <a:gd name="connsiteX21" fmla="*/ 60117 w 190369"/>
                <a:gd name="connsiteY21" fmla="*/ 96855 h 323962"/>
                <a:gd name="connsiteX22" fmla="*/ 66796 w 190369"/>
                <a:gd name="connsiteY22" fmla="*/ 267186 h 323962"/>
                <a:gd name="connsiteX23" fmla="*/ 126913 w 190369"/>
                <a:gd name="connsiteY23" fmla="*/ 267186 h 323962"/>
                <a:gd name="connsiteX24" fmla="*/ 126913 w 190369"/>
                <a:gd name="connsiteY24" fmla="*/ 323963 h 323962"/>
                <a:gd name="connsiteX25" fmla="*/ 66796 w 190369"/>
                <a:gd name="connsiteY25" fmla="*/ 323963 h 32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0369" h="323962">
                  <a:moveTo>
                    <a:pt x="60117" y="96855"/>
                  </a:moveTo>
                  <a:cubicBezTo>
                    <a:pt x="60117" y="83496"/>
                    <a:pt x="63457" y="70136"/>
                    <a:pt x="70136" y="66796"/>
                  </a:cubicBezTo>
                  <a:cubicBezTo>
                    <a:pt x="76816" y="60117"/>
                    <a:pt x="83496" y="56777"/>
                    <a:pt x="96855" y="56777"/>
                  </a:cubicBezTo>
                  <a:cubicBezTo>
                    <a:pt x="106874" y="56777"/>
                    <a:pt x="113554" y="60117"/>
                    <a:pt x="120234" y="63457"/>
                  </a:cubicBezTo>
                  <a:cubicBezTo>
                    <a:pt x="126913" y="70136"/>
                    <a:pt x="130253" y="76816"/>
                    <a:pt x="130253" y="86835"/>
                  </a:cubicBezTo>
                  <a:cubicBezTo>
                    <a:pt x="130253" y="93515"/>
                    <a:pt x="126913" y="103535"/>
                    <a:pt x="120234" y="110214"/>
                  </a:cubicBezTo>
                  <a:lnTo>
                    <a:pt x="80156" y="166991"/>
                  </a:lnTo>
                  <a:cubicBezTo>
                    <a:pt x="73476" y="173671"/>
                    <a:pt x="70136" y="180350"/>
                    <a:pt x="70136" y="187030"/>
                  </a:cubicBezTo>
                  <a:cubicBezTo>
                    <a:pt x="70136" y="193710"/>
                    <a:pt x="66796" y="200389"/>
                    <a:pt x="66796" y="210409"/>
                  </a:cubicBezTo>
                  <a:lnTo>
                    <a:pt x="66796" y="243807"/>
                  </a:lnTo>
                  <a:lnTo>
                    <a:pt x="126913" y="243807"/>
                  </a:lnTo>
                  <a:lnTo>
                    <a:pt x="126913" y="213749"/>
                  </a:lnTo>
                  <a:cubicBezTo>
                    <a:pt x="126913" y="203729"/>
                    <a:pt x="130253" y="197050"/>
                    <a:pt x="133593" y="190370"/>
                  </a:cubicBezTo>
                  <a:lnTo>
                    <a:pt x="173671" y="136933"/>
                  </a:lnTo>
                  <a:cubicBezTo>
                    <a:pt x="183690" y="123573"/>
                    <a:pt x="190370" y="106874"/>
                    <a:pt x="190370" y="86835"/>
                  </a:cubicBezTo>
                  <a:cubicBezTo>
                    <a:pt x="190370" y="60117"/>
                    <a:pt x="180351" y="36738"/>
                    <a:pt x="160312" y="23379"/>
                  </a:cubicBezTo>
                  <a:cubicBezTo>
                    <a:pt x="140273" y="10019"/>
                    <a:pt x="120234" y="0"/>
                    <a:pt x="93515" y="0"/>
                  </a:cubicBezTo>
                  <a:cubicBezTo>
                    <a:pt x="66796" y="0"/>
                    <a:pt x="46758" y="10019"/>
                    <a:pt x="26719" y="23379"/>
                  </a:cubicBezTo>
                  <a:cubicBezTo>
                    <a:pt x="10019" y="43418"/>
                    <a:pt x="0" y="63457"/>
                    <a:pt x="0" y="90175"/>
                  </a:cubicBezTo>
                  <a:lnTo>
                    <a:pt x="0" y="106874"/>
                  </a:lnTo>
                  <a:lnTo>
                    <a:pt x="60117" y="106874"/>
                  </a:lnTo>
                  <a:lnTo>
                    <a:pt x="60117" y="96855"/>
                  </a:lnTo>
                  <a:close/>
                  <a:moveTo>
                    <a:pt x="66796" y="267186"/>
                  </a:moveTo>
                  <a:lnTo>
                    <a:pt x="126913" y="267186"/>
                  </a:lnTo>
                  <a:lnTo>
                    <a:pt x="126913" y="323963"/>
                  </a:lnTo>
                  <a:lnTo>
                    <a:pt x="66796" y="32396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4A7E6"/>
                </a:gs>
                <a:gs pos="100000">
                  <a:srgbClr val="1C78C0"/>
                </a:gs>
              </a:gsLst>
              <a:lin ang="2700000" scaled="1"/>
              <a:tileRect/>
            </a:gradFill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40BB52B-BC6D-44E1-F6CF-734C81EDF14D}"/>
                </a:ext>
              </a:extLst>
            </p:cNvPr>
            <p:cNvSpPr/>
            <p:nvPr/>
          </p:nvSpPr>
          <p:spPr>
            <a:xfrm>
              <a:off x="2382052" y="6916174"/>
              <a:ext cx="468654" cy="468654"/>
            </a:xfrm>
            <a:custGeom>
              <a:avLst/>
              <a:gdLst>
                <a:gd name="connsiteX0" fmla="*/ 0 w 624547"/>
                <a:gd name="connsiteY0" fmla="*/ 0 h 624547"/>
                <a:gd name="connsiteX1" fmla="*/ 0 w 624547"/>
                <a:gd name="connsiteY1" fmla="*/ 521013 h 624547"/>
                <a:gd name="connsiteX2" fmla="*/ 197050 w 624547"/>
                <a:gd name="connsiteY2" fmla="*/ 521013 h 624547"/>
                <a:gd name="connsiteX3" fmla="*/ 310604 w 624547"/>
                <a:gd name="connsiteY3" fmla="*/ 624547 h 624547"/>
                <a:gd name="connsiteX4" fmla="*/ 424158 w 624547"/>
                <a:gd name="connsiteY4" fmla="*/ 521013 h 624547"/>
                <a:gd name="connsiteX5" fmla="*/ 624547 w 624547"/>
                <a:gd name="connsiteY5" fmla="*/ 521013 h 624547"/>
                <a:gd name="connsiteX6" fmla="*/ 624547 w 624547"/>
                <a:gd name="connsiteY6" fmla="*/ 0 h 624547"/>
                <a:gd name="connsiteX7" fmla="*/ 0 w 624547"/>
                <a:gd name="connsiteY7" fmla="*/ 0 h 624547"/>
                <a:gd name="connsiteX8" fmla="*/ 554411 w 624547"/>
                <a:gd name="connsiteY8" fmla="*/ 454216 h 624547"/>
                <a:gd name="connsiteX9" fmla="*/ 397439 w 624547"/>
                <a:gd name="connsiteY9" fmla="*/ 454216 h 624547"/>
                <a:gd name="connsiteX10" fmla="*/ 310604 w 624547"/>
                <a:gd name="connsiteY10" fmla="*/ 534372 h 624547"/>
                <a:gd name="connsiteX11" fmla="*/ 223768 w 624547"/>
                <a:gd name="connsiteY11" fmla="*/ 454216 h 624547"/>
                <a:gd name="connsiteX12" fmla="*/ 66796 w 624547"/>
                <a:gd name="connsiteY12" fmla="*/ 454216 h 624547"/>
                <a:gd name="connsiteX13" fmla="*/ 66796 w 624547"/>
                <a:gd name="connsiteY13" fmla="*/ 66796 h 624547"/>
                <a:gd name="connsiteX14" fmla="*/ 554411 w 624547"/>
                <a:gd name="connsiteY14" fmla="*/ 66796 h 624547"/>
                <a:gd name="connsiteX15" fmla="*/ 554411 w 624547"/>
                <a:gd name="connsiteY15" fmla="*/ 454216 h 62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4547" h="624547">
                  <a:moveTo>
                    <a:pt x="0" y="0"/>
                  </a:moveTo>
                  <a:lnTo>
                    <a:pt x="0" y="521013"/>
                  </a:lnTo>
                  <a:lnTo>
                    <a:pt x="197050" y="521013"/>
                  </a:lnTo>
                  <a:lnTo>
                    <a:pt x="310604" y="624547"/>
                  </a:lnTo>
                  <a:lnTo>
                    <a:pt x="424158" y="521013"/>
                  </a:lnTo>
                  <a:lnTo>
                    <a:pt x="624547" y="521013"/>
                  </a:lnTo>
                  <a:lnTo>
                    <a:pt x="624547" y="0"/>
                  </a:lnTo>
                  <a:lnTo>
                    <a:pt x="0" y="0"/>
                  </a:lnTo>
                  <a:close/>
                  <a:moveTo>
                    <a:pt x="554411" y="454216"/>
                  </a:moveTo>
                  <a:lnTo>
                    <a:pt x="397439" y="454216"/>
                  </a:lnTo>
                  <a:lnTo>
                    <a:pt x="310604" y="534372"/>
                  </a:lnTo>
                  <a:lnTo>
                    <a:pt x="223768" y="454216"/>
                  </a:lnTo>
                  <a:lnTo>
                    <a:pt x="66796" y="454216"/>
                  </a:lnTo>
                  <a:lnTo>
                    <a:pt x="66796" y="66796"/>
                  </a:lnTo>
                  <a:lnTo>
                    <a:pt x="554411" y="66796"/>
                  </a:lnTo>
                  <a:lnTo>
                    <a:pt x="554411" y="454216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9EA89AC-9552-AECE-2C88-D90DD2BA2754}"/>
              </a:ext>
            </a:extLst>
          </p:cNvPr>
          <p:cNvGrpSpPr/>
          <p:nvPr/>
        </p:nvGrpSpPr>
        <p:grpSpPr>
          <a:xfrm>
            <a:off x="6759268" y="1146455"/>
            <a:ext cx="4169169" cy="5145253"/>
            <a:chOff x="6759268" y="6280430"/>
            <a:chExt cx="4169169" cy="5145253"/>
          </a:xfrm>
          <a:effectLst/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8BD0844-4016-94E1-9C84-490CDD6A6C66}"/>
                </a:ext>
              </a:extLst>
            </p:cNvPr>
            <p:cNvSpPr/>
            <p:nvPr/>
          </p:nvSpPr>
          <p:spPr>
            <a:xfrm>
              <a:off x="7077794" y="6598341"/>
              <a:ext cx="3532118" cy="4489008"/>
            </a:xfrm>
            <a:prstGeom prst="roundRect">
              <a:avLst>
                <a:gd name="adj" fmla="val 4623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93" name="文本框 90">
              <a:extLst>
                <a:ext uri="{FF2B5EF4-FFF2-40B4-BE49-F238E27FC236}">
                  <a16:creationId xmlns:a16="http://schemas.microsoft.com/office/drawing/2014/main" id="{D18DE9EC-F26F-A90F-6D2D-449C17F513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6266" y="7702660"/>
              <a:ext cx="3352800" cy="379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解决方案一</a:t>
              </a:r>
            </a:p>
          </p:txBody>
        </p:sp>
        <p:sp>
          <p:nvSpPr>
            <p:cNvPr id="94" name="文本框 91">
              <a:extLst>
                <a:ext uri="{FF2B5EF4-FFF2-40B4-BE49-F238E27FC236}">
                  <a16:creationId xmlns:a16="http://schemas.microsoft.com/office/drawing/2014/main" id="{F773038D-AD6E-1BF3-E882-882086A909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7241" y="8561048"/>
              <a:ext cx="2990850" cy="379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解决方案二</a:t>
              </a:r>
            </a:p>
          </p:txBody>
        </p:sp>
        <p:sp>
          <p:nvSpPr>
            <p:cNvPr id="95" name="文本框 90">
              <a:extLst>
                <a:ext uri="{FF2B5EF4-FFF2-40B4-BE49-F238E27FC236}">
                  <a16:creationId xmlns:a16="http://schemas.microsoft.com/office/drawing/2014/main" id="{C20DA9B1-8123-AE62-1312-B57E94DC069C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176266" y="10277824"/>
              <a:ext cx="3352800" cy="379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解决方案四</a:t>
              </a:r>
            </a:p>
          </p:txBody>
        </p:sp>
        <p:sp>
          <p:nvSpPr>
            <p:cNvPr id="97" name="文本框 90">
              <a:extLst>
                <a:ext uri="{FF2B5EF4-FFF2-40B4-BE49-F238E27FC236}">
                  <a16:creationId xmlns:a16="http://schemas.microsoft.com/office/drawing/2014/main" id="{B2E05482-98BF-B20D-CB33-D5C90A2A04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81659" y="6881409"/>
              <a:ext cx="1442912" cy="475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解决方案</a:t>
              </a:r>
            </a:p>
          </p:txBody>
        </p: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556407A8-CFE4-AB3F-6479-F8E1C9566239}"/>
                </a:ext>
              </a:extLst>
            </p:cNvPr>
            <p:cNvCxnSpPr>
              <a:cxnSpLocks/>
            </p:cNvCxnSpPr>
            <p:nvPr/>
          </p:nvCxnSpPr>
          <p:spPr>
            <a:xfrm>
              <a:off x="7357241" y="8320784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5731B1DB-5B81-6D04-F30B-3CA207E938F9}"/>
                </a:ext>
              </a:extLst>
            </p:cNvPr>
            <p:cNvCxnSpPr>
              <a:cxnSpLocks/>
            </p:cNvCxnSpPr>
            <p:nvPr/>
          </p:nvCxnSpPr>
          <p:spPr>
            <a:xfrm>
              <a:off x="7357241" y="9179172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C1D2807B-FE86-9EC6-27D0-6BCA1EE505C9}"/>
                </a:ext>
              </a:extLst>
            </p:cNvPr>
            <p:cNvCxnSpPr>
              <a:cxnSpLocks/>
            </p:cNvCxnSpPr>
            <p:nvPr/>
          </p:nvCxnSpPr>
          <p:spPr>
            <a:xfrm>
              <a:off x="7357241" y="10037560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119FA65-8AAC-4447-2957-661AE5A4364B}"/>
                </a:ext>
              </a:extLst>
            </p:cNvPr>
            <p:cNvCxnSpPr>
              <a:cxnSpLocks/>
            </p:cNvCxnSpPr>
            <p:nvPr/>
          </p:nvCxnSpPr>
          <p:spPr>
            <a:xfrm>
              <a:off x="7357241" y="7462396"/>
              <a:ext cx="299085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文本框 91">
              <a:extLst>
                <a:ext uri="{FF2B5EF4-FFF2-40B4-BE49-F238E27FC236}">
                  <a16:creationId xmlns:a16="http://schemas.microsoft.com/office/drawing/2014/main" id="{8EEE1AED-D324-5C64-5F3E-FFDB34C2F03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357241" y="9402757"/>
              <a:ext cx="2990850" cy="379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Normal" panose="020B0400000000000000" pitchFamily="34" charset="-122"/>
                </a:rPr>
                <a:t>解决方案三</a:t>
              </a:r>
            </a:p>
          </p:txBody>
        </p:sp>
        <p:sp>
          <p:nvSpPr>
            <p:cNvPr id="103" name="空心弧 102">
              <a:extLst>
                <a:ext uri="{FF2B5EF4-FFF2-40B4-BE49-F238E27FC236}">
                  <a16:creationId xmlns:a16="http://schemas.microsoft.com/office/drawing/2014/main" id="{3C3B26CD-B982-6FE4-A56F-36D02D7053F1}"/>
                </a:ext>
              </a:extLst>
            </p:cNvPr>
            <p:cNvSpPr/>
            <p:nvPr/>
          </p:nvSpPr>
          <p:spPr>
            <a:xfrm rot="10800000">
              <a:off x="6759268" y="6280430"/>
              <a:ext cx="637051" cy="637051"/>
            </a:xfrm>
            <a:prstGeom prst="blockArc">
              <a:avLst>
                <a:gd name="adj1" fmla="val 10800000"/>
                <a:gd name="adj2" fmla="val 16256194"/>
                <a:gd name="adj3" fmla="val 95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空心弧 103">
              <a:extLst>
                <a:ext uri="{FF2B5EF4-FFF2-40B4-BE49-F238E27FC236}">
                  <a16:creationId xmlns:a16="http://schemas.microsoft.com/office/drawing/2014/main" id="{58EF04F6-9488-AD89-25E3-68E8AEBBDAD5}"/>
                </a:ext>
              </a:extLst>
            </p:cNvPr>
            <p:cNvSpPr/>
            <p:nvPr/>
          </p:nvSpPr>
          <p:spPr>
            <a:xfrm rot="10800000" flipH="1" flipV="1">
              <a:off x="10291386" y="10788632"/>
              <a:ext cx="637051" cy="637051"/>
            </a:xfrm>
            <a:prstGeom prst="blockArc">
              <a:avLst>
                <a:gd name="adj1" fmla="val 10800000"/>
                <a:gd name="adj2" fmla="val 16256194"/>
                <a:gd name="adj3" fmla="val 95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184A73CE-1251-648D-F1AB-34D81E731864}"/>
                </a:ext>
              </a:extLst>
            </p:cNvPr>
            <p:cNvGrpSpPr/>
            <p:nvPr/>
          </p:nvGrpSpPr>
          <p:grpSpPr>
            <a:xfrm>
              <a:off x="7964808" y="6922747"/>
              <a:ext cx="371722" cy="431035"/>
              <a:chOff x="6076047" y="1290609"/>
              <a:chExt cx="467838" cy="542488"/>
            </a:xfrm>
            <a:solidFill>
              <a:schemeClr val="accent1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F30AA5F-5690-3872-6BCD-F10FE05EB135}"/>
                  </a:ext>
                </a:extLst>
              </p:cNvPr>
              <p:cNvSpPr/>
              <p:nvPr/>
            </p:nvSpPr>
            <p:spPr>
              <a:xfrm>
                <a:off x="6170609" y="1402590"/>
                <a:ext cx="248848" cy="218986"/>
              </a:xfrm>
              <a:custGeom>
                <a:avLst/>
                <a:gdLst>
                  <a:gd name="connsiteX0" fmla="*/ 248848 w 248848"/>
                  <a:gd name="connsiteY0" fmla="*/ 4977 h 218986"/>
                  <a:gd name="connsiteX1" fmla="*/ 243871 w 248848"/>
                  <a:gd name="connsiteY1" fmla="*/ 0 h 218986"/>
                  <a:gd name="connsiteX2" fmla="*/ 4977 w 248848"/>
                  <a:gd name="connsiteY2" fmla="*/ 0 h 218986"/>
                  <a:gd name="connsiteX3" fmla="*/ 0 w 248848"/>
                  <a:gd name="connsiteY3" fmla="*/ 4977 h 218986"/>
                  <a:gd name="connsiteX4" fmla="*/ 0 w 248848"/>
                  <a:gd name="connsiteY4" fmla="*/ 34839 h 218986"/>
                  <a:gd name="connsiteX5" fmla="*/ 4977 w 248848"/>
                  <a:gd name="connsiteY5" fmla="*/ 39816 h 218986"/>
                  <a:gd name="connsiteX6" fmla="*/ 243871 w 248848"/>
                  <a:gd name="connsiteY6" fmla="*/ 39816 h 218986"/>
                  <a:gd name="connsiteX7" fmla="*/ 248848 w 248848"/>
                  <a:gd name="connsiteY7" fmla="*/ 34839 h 218986"/>
                  <a:gd name="connsiteX8" fmla="*/ 248848 w 248848"/>
                  <a:gd name="connsiteY8" fmla="*/ 4977 h 218986"/>
                  <a:gd name="connsiteX9" fmla="*/ 243871 w 248848"/>
                  <a:gd name="connsiteY9" fmla="*/ 89585 h 218986"/>
                  <a:gd name="connsiteX10" fmla="*/ 4977 w 248848"/>
                  <a:gd name="connsiteY10" fmla="*/ 89585 h 218986"/>
                  <a:gd name="connsiteX11" fmla="*/ 0 w 248848"/>
                  <a:gd name="connsiteY11" fmla="*/ 94562 h 218986"/>
                  <a:gd name="connsiteX12" fmla="*/ 0 w 248848"/>
                  <a:gd name="connsiteY12" fmla="*/ 124424 h 218986"/>
                  <a:gd name="connsiteX13" fmla="*/ 4977 w 248848"/>
                  <a:gd name="connsiteY13" fmla="*/ 129401 h 218986"/>
                  <a:gd name="connsiteX14" fmla="*/ 243871 w 248848"/>
                  <a:gd name="connsiteY14" fmla="*/ 129401 h 218986"/>
                  <a:gd name="connsiteX15" fmla="*/ 248848 w 248848"/>
                  <a:gd name="connsiteY15" fmla="*/ 124424 h 218986"/>
                  <a:gd name="connsiteX16" fmla="*/ 248848 w 248848"/>
                  <a:gd name="connsiteY16" fmla="*/ 94562 h 218986"/>
                  <a:gd name="connsiteX17" fmla="*/ 243871 w 248848"/>
                  <a:gd name="connsiteY17" fmla="*/ 89585 h 218986"/>
                  <a:gd name="connsiteX18" fmla="*/ 119447 w 248848"/>
                  <a:gd name="connsiteY18" fmla="*/ 179171 h 218986"/>
                  <a:gd name="connsiteX19" fmla="*/ 4977 w 248848"/>
                  <a:gd name="connsiteY19" fmla="*/ 179171 h 218986"/>
                  <a:gd name="connsiteX20" fmla="*/ 0 w 248848"/>
                  <a:gd name="connsiteY20" fmla="*/ 184148 h 218986"/>
                  <a:gd name="connsiteX21" fmla="*/ 0 w 248848"/>
                  <a:gd name="connsiteY21" fmla="*/ 214009 h 218986"/>
                  <a:gd name="connsiteX22" fmla="*/ 4977 w 248848"/>
                  <a:gd name="connsiteY22" fmla="*/ 218986 h 218986"/>
                  <a:gd name="connsiteX23" fmla="*/ 119447 w 248848"/>
                  <a:gd name="connsiteY23" fmla="*/ 218986 h 218986"/>
                  <a:gd name="connsiteX24" fmla="*/ 124424 w 248848"/>
                  <a:gd name="connsiteY24" fmla="*/ 214009 h 218986"/>
                  <a:gd name="connsiteX25" fmla="*/ 124424 w 248848"/>
                  <a:gd name="connsiteY25" fmla="*/ 184148 h 218986"/>
                  <a:gd name="connsiteX26" fmla="*/ 119447 w 248848"/>
                  <a:gd name="connsiteY26" fmla="*/ 179171 h 218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48848" h="218986">
                    <a:moveTo>
                      <a:pt x="248848" y="4977"/>
                    </a:moveTo>
                    <a:cubicBezTo>
                      <a:pt x="248848" y="2240"/>
                      <a:pt x="246608" y="0"/>
                      <a:pt x="243871" y="0"/>
                    </a:cubicBezTo>
                    <a:lnTo>
                      <a:pt x="4977" y="0"/>
                    </a:lnTo>
                    <a:cubicBezTo>
                      <a:pt x="2240" y="0"/>
                      <a:pt x="0" y="2240"/>
                      <a:pt x="0" y="4977"/>
                    </a:cubicBezTo>
                    <a:lnTo>
                      <a:pt x="0" y="34839"/>
                    </a:lnTo>
                    <a:cubicBezTo>
                      <a:pt x="0" y="37576"/>
                      <a:pt x="2240" y="39816"/>
                      <a:pt x="4977" y="39816"/>
                    </a:cubicBezTo>
                    <a:lnTo>
                      <a:pt x="243871" y="39816"/>
                    </a:lnTo>
                    <a:cubicBezTo>
                      <a:pt x="246608" y="39816"/>
                      <a:pt x="248848" y="37576"/>
                      <a:pt x="248848" y="34839"/>
                    </a:cubicBezTo>
                    <a:lnTo>
                      <a:pt x="248848" y="4977"/>
                    </a:lnTo>
                    <a:close/>
                    <a:moveTo>
                      <a:pt x="243871" y="89585"/>
                    </a:moveTo>
                    <a:lnTo>
                      <a:pt x="4977" y="89585"/>
                    </a:lnTo>
                    <a:cubicBezTo>
                      <a:pt x="2240" y="89585"/>
                      <a:pt x="0" y="91825"/>
                      <a:pt x="0" y="94562"/>
                    </a:cubicBezTo>
                    <a:lnTo>
                      <a:pt x="0" y="124424"/>
                    </a:lnTo>
                    <a:cubicBezTo>
                      <a:pt x="0" y="127161"/>
                      <a:pt x="2240" y="129401"/>
                      <a:pt x="4977" y="129401"/>
                    </a:cubicBezTo>
                    <a:lnTo>
                      <a:pt x="243871" y="129401"/>
                    </a:lnTo>
                    <a:cubicBezTo>
                      <a:pt x="246608" y="129401"/>
                      <a:pt x="248848" y="127161"/>
                      <a:pt x="248848" y="124424"/>
                    </a:cubicBezTo>
                    <a:lnTo>
                      <a:pt x="248848" y="94562"/>
                    </a:lnTo>
                    <a:cubicBezTo>
                      <a:pt x="248848" y="91825"/>
                      <a:pt x="246608" y="89585"/>
                      <a:pt x="243871" y="89585"/>
                    </a:cubicBezTo>
                    <a:close/>
                    <a:moveTo>
                      <a:pt x="119447" y="179171"/>
                    </a:moveTo>
                    <a:lnTo>
                      <a:pt x="4977" y="179171"/>
                    </a:lnTo>
                    <a:cubicBezTo>
                      <a:pt x="2240" y="179171"/>
                      <a:pt x="0" y="181410"/>
                      <a:pt x="0" y="184148"/>
                    </a:cubicBezTo>
                    <a:lnTo>
                      <a:pt x="0" y="214009"/>
                    </a:lnTo>
                    <a:cubicBezTo>
                      <a:pt x="0" y="216747"/>
                      <a:pt x="2240" y="218986"/>
                      <a:pt x="4977" y="218986"/>
                    </a:cubicBezTo>
                    <a:lnTo>
                      <a:pt x="119447" y="218986"/>
                    </a:lnTo>
                    <a:cubicBezTo>
                      <a:pt x="122184" y="218986"/>
                      <a:pt x="124424" y="216747"/>
                      <a:pt x="124424" y="214009"/>
                    </a:cubicBezTo>
                    <a:lnTo>
                      <a:pt x="124424" y="184148"/>
                    </a:lnTo>
                    <a:cubicBezTo>
                      <a:pt x="124424" y="181410"/>
                      <a:pt x="122184" y="179171"/>
                      <a:pt x="119447" y="179171"/>
                    </a:cubicBezTo>
                    <a:close/>
                  </a:path>
                </a:pathLst>
              </a:custGeom>
              <a:grpFill/>
              <a:ln w="6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BE4DA30-6045-8940-B601-0066B4BA0C9E}"/>
                  </a:ext>
                </a:extLst>
              </p:cNvPr>
              <p:cNvSpPr/>
              <p:nvPr/>
            </p:nvSpPr>
            <p:spPr>
              <a:xfrm>
                <a:off x="6076047" y="1290609"/>
                <a:ext cx="437972" cy="527557"/>
              </a:xfrm>
              <a:custGeom>
                <a:avLst/>
                <a:gdLst>
                  <a:gd name="connsiteX0" fmla="*/ 184148 w 437972"/>
                  <a:gd name="connsiteY0" fmla="*/ 482765 h 527557"/>
                  <a:gd name="connsiteX1" fmla="*/ 44793 w 437972"/>
                  <a:gd name="connsiteY1" fmla="*/ 482765 h 527557"/>
                  <a:gd name="connsiteX2" fmla="*/ 44793 w 437972"/>
                  <a:gd name="connsiteY2" fmla="*/ 44793 h 527557"/>
                  <a:gd name="connsiteX3" fmla="*/ 393180 w 437972"/>
                  <a:gd name="connsiteY3" fmla="*/ 44793 h 527557"/>
                  <a:gd name="connsiteX4" fmla="*/ 393180 w 437972"/>
                  <a:gd name="connsiteY4" fmla="*/ 258802 h 527557"/>
                  <a:gd name="connsiteX5" fmla="*/ 398157 w 437972"/>
                  <a:gd name="connsiteY5" fmla="*/ 263779 h 527557"/>
                  <a:gd name="connsiteX6" fmla="*/ 432996 w 437972"/>
                  <a:gd name="connsiteY6" fmla="*/ 263779 h 527557"/>
                  <a:gd name="connsiteX7" fmla="*/ 437973 w 437972"/>
                  <a:gd name="connsiteY7" fmla="*/ 258802 h 527557"/>
                  <a:gd name="connsiteX8" fmla="*/ 437973 w 437972"/>
                  <a:gd name="connsiteY8" fmla="*/ 19908 h 527557"/>
                  <a:gd name="connsiteX9" fmla="*/ 418065 w 437972"/>
                  <a:gd name="connsiteY9" fmla="*/ 0 h 527557"/>
                  <a:gd name="connsiteX10" fmla="*/ 19908 w 437972"/>
                  <a:gd name="connsiteY10" fmla="*/ 0 h 527557"/>
                  <a:gd name="connsiteX11" fmla="*/ 0 w 437972"/>
                  <a:gd name="connsiteY11" fmla="*/ 19908 h 527557"/>
                  <a:gd name="connsiteX12" fmla="*/ 0 w 437972"/>
                  <a:gd name="connsiteY12" fmla="*/ 507650 h 527557"/>
                  <a:gd name="connsiteX13" fmla="*/ 19908 w 437972"/>
                  <a:gd name="connsiteY13" fmla="*/ 527558 h 527557"/>
                  <a:gd name="connsiteX14" fmla="*/ 184148 w 437972"/>
                  <a:gd name="connsiteY14" fmla="*/ 527558 h 527557"/>
                  <a:gd name="connsiteX15" fmla="*/ 189125 w 437972"/>
                  <a:gd name="connsiteY15" fmla="*/ 522581 h 527557"/>
                  <a:gd name="connsiteX16" fmla="*/ 189125 w 437972"/>
                  <a:gd name="connsiteY16" fmla="*/ 487742 h 527557"/>
                  <a:gd name="connsiteX17" fmla="*/ 184148 w 437972"/>
                  <a:gd name="connsiteY17" fmla="*/ 482765 h 527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7972" h="527557">
                    <a:moveTo>
                      <a:pt x="184148" y="482765"/>
                    </a:moveTo>
                    <a:lnTo>
                      <a:pt x="44793" y="482765"/>
                    </a:lnTo>
                    <a:lnTo>
                      <a:pt x="44793" y="44793"/>
                    </a:lnTo>
                    <a:lnTo>
                      <a:pt x="393180" y="44793"/>
                    </a:lnTo>
                    <a:lnTo>
                      <a:pt x="393180" y="258802"/>
                    </a:lnTo>
                    <a:cubicBezTo>
                      <a:pt x="393180" y="261539"/>
                      <a:pt x="395420" y="263779"/>
                      <a:pt x="398157" y="263779"/>
                    </a:cubicBezTo>
                    <a:lnTo>
                      <a:pt x="432996" y="263779"/>
                    </a:lnTo>
                    <a:cubicBezTo>
                      <a:pt x="435733" y="263779"/>
                      <a:pt x="437973" y="261539"/>
                      <a:pt x="437973" y="258802"/>
                    </a:cubicBezTo>
                    <a:lnTo>
                      <a:pt x="437973" y="19908"/>
                    </a:lnTo>
                    <a:cubicBezTo>
                      <a:pt x="437973" y="8896"/>
                      <a:pt x="429076" y="0"/>
                      <a:pt x="418065" y="0"/>
                    </a:cubicBezTo>
                    <a:lnTo>
                      <a:pt x="19908" y="0"/>
                    </a:lnTo>
                    <a:cubicBezTo>
                      <a:pt x="8896" y="0"/>
                      <a:pt x="0" y="8896"/>
                      <a:pt x="0" y="19908"/>
                    </a:cubicBezTo>
                    <a:lnTo>
                      <a:pt x="0" y="507650"/>
                    </a:lnTo>
                    <a:cubicBezTo>
                      <a:pt x="0" y="518662"/>
                      <a:pt x="8896" y="527558"/>
                      <a:pt x="19908" y="527558"/>
                    </a:cubicBezTo>
                    <a:lnTo>
                      <a:pt x="184148" y="527558"/>
                    </a:lnTo>
                    <a:cubicBezTo>
                      <a:pt x="186885" y="527558"/>
                      <a:pt x="189125" y="525318"/>
                      <a:pt x="189125" y="522581"/>
                    </a:cubicBezTo>
                    <a:lnTo>
                      <a:pt x="189125" y="487742"/>
                    </a:lnTo>
                    <a:cubicBezTo>
                      <a:pt x="189125" y="485005"/>
                      <a:pt x="186885" y="482765"/>
                      <a:pt x="184148" y="482765"/>
                    </a:cubicBezTo>
                    <a:close/>
                  </a:path>
                </a:pathLst>
              </a:custGeom>
              <a:grpFill/>
              <a:ln w="6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0A507A56-00BD-FE06-EABE-EB6EC7A61B9E}"/>
                  </a:ext>
                </a:extLst>
              </p:cNvPr>
              <p:cNvSpPr/>
              <p:nvPr/>
            </p:nvSpPr>
            <p:spPr>
              <a:xfrm>
                <a:off x="6300005" y="1571185"/>
                <a:ext cx="243880" cy="261912"/>
              </a:xfrm>
              <a:custGeom>
                <a:avLst/>
                <a:gdLst>
                  <a:gd name="connsiteX0" fmla="*/ 182162 w 243880"/>
                  <a:gd name="connsiteY0" fmla="*/ 155903 h 261912"/>
                  <a:gd name="connsiteX1" fmla="*/ 211526 w 243880"/>
                  <a:gd name="connsiteY1" fmla="*/ 89585 h 261912"/>
                  <a:gd name="connsiteX2" fmla="*/ 121940 w 243880"/>
                  <a:gd name="connsiteY2" fmla="*/ 0 h 261912"/>
                  <a:gd name="connsiteX3" fmla="*/ 32355 w 243880"/>
                  <a:gd name="connsiteY3" fmla="*/ 89585 h 261912"/>
                  <a:gd name="connsiteX4" fmla="*/ 61719 w 243880"/>
                  <a:gd name="connsiteY4" fmla="*/ 155903 h 261912"/>
                  <a:gd name="connsiteX5" fmla="*/ 5 w 243880"/>
                  <a:gd name="connsiteY5" fmla="*/ 256749 h 261912"/>
                  <a:gd name="connsiteX6" fmla="*/ 4982 w 243880"/>
                  <a:gd name="connsiteY6" fmla="*/ 261913 h 261912"/>
                  <a:gd name="connsiteX7" fmla="*/ 34906 w 243880"/>
                  <a:gd name="connsiteY7" fmla="*/ 261913 h 261912"/>
                  <a:gd name="connsiteX8" fmla="*/ 39883 w 243880"/>
                  <a:gd name="connsiteY8" fmla="*/ 257184 h 261912"/>
                  <a:gd name="connsiteX9" fmla="*/ 121940 w 243880"/>
                  <a:gd name="connsiteY9" fmla="*/ 179793 h 261912"/>
                  <a:gd name="connsiteX10" fmla="*/ 203998 w 243880"/>
                  <a:gd name="connsiteY10" fmla="*/ 257184 h 261912"/>
                  <a:gd name="connsiteX11" fmla="*/ 208975 w 243880"/>
                  <a:gd name="connsiteY11" fmla="*/ 261913 h 261912"/>
                  <a:gd name="connsiteX12" fmla="*/ 238899 w 243880"/>
                  <a:gd name="connsiteY12" fmla="*/ 261913 h 261912"/>
                  <a:gd name="connsiteX13" fmla="*/ 243876 w 243880"/>
                  <a:gd name="connsiteY13" fmla="*/ 256749 h 261912"/>
                  <a:gd name="connsiteX14" fmla="*/ 182162 w 243880"/>
                  <a:gd name="connsiteY14" fmla="*/ 155903 h 261912"/>
                  <a:gd name="connsiteX15" fmla="*/ 121940 w 243880"/>
                  <a:gd name="connsiteY15" fmla="*/ 39816 h 261912"/>
                  <a:gd name="connsiteX16" fmla="*/ 171710 w 243880"/>
                  <a:gd name="connsiteY16" fmla="*/ 89585 h 261912"/>
                  <a:gd name="connsiteX17" fmla="*/ 121940 w 243880"/>
                  <a:gd name="connsiteY17" fmla="*/ 139355 h 261912"/>
                  <a:gd name="connsiteX18" fmla="*/ 72171 w 243880"/>
                  <a:gd name="connsiteY18" fmla="*/ 89585 h 261912"/>
                  <a:gd name="connsiteX19" fmla="*/ 121940 w 243880"/>
                  <a:gd name="connsiteY19" fmla="*/ 39816 h 261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3880" h="261912">
                    <a:moveTo>
                      <a:pt x="182162" y="155903"/>
                    </a:moveTo>
                    <a:cubicBezTo>
                      <a:pt x="200203" y="139542"/>
                      <a:pt x="211526" y="115901"/>
                      <a:pt x="211526" y="89585"/>
                    </a:cubicBezTo>
                    <a:cubicBezTo>
                      <a:pt x="211526" y="40127"/>
                      <a:pt x="171399" y="0"/>
                      <a:pt x="121940" y="0"/>
                    </a:cubicBezTo>
                    <a:cubicBezTo>
                      <a:pt x="72482" y="0"/>
                      <a:pt x="32355" y="40127"/>
                      <a:pt x="32355" y="89585"/>
                    </a:cubicBezTo>
                    <a:cubicBezTo>
                      <a:pt x="32355" y="115901"/>
                      <a:pt x="43678" y="139542"/>
                      <a:pt x="61719" y="155903"/>
                    </a:cubicBezTo>
                    <a:cubicBezTo>
                      <a:pt x="26258" y="176122"/>
                      <a:pt x="1871" y="213574"/>
                      <a:pt x="5" y="256749"/>
                    </a:cubicBezTo>
                    <a:cubicBezTo>
                      <a:pt x="-120" y="259549"/>
                      <a:pt x="2182" y="261913"/>
                      <a:pt x="4982" y="261913"/>
                    </a:cubicBezTo>
                    <a:lnTo>
                      <a:pt x="34906" y="261913"/>
                    </a:lnTo>
                    <a:cubicBezTo>
                      <a:pt x="37519" y="261913"/>
                      <a:pt x="39696" y="259860"/>
                      <a:pt x="39883" y="257184"/>
                    </a:cubicBezTo>
                    <a:cubicBezTo>
                      <a:pt x="42309" y="214134"/>
                      <a:pt x="78205" y="179793"/>
                      <a:pt x="121940" y="179793"/>
                    </a:cubicBezTo>
                    <a:cubicBezTo>
                      <a:pt x="165675" y="179793"/>
                      <a:pt x="201572" y="214134"/>
                      <a:pt x="203998" y="257184"/>
                    </a:cubicBezTo>
                    <a:cubicBezTo>
                      <a:pt x="204122" y="259797"/>
                      <a:pt x="206300" y="261913"/>
                      <a:pt x="208975" y="261913"/>
                    </a:cubicBezTo>
                    <a:lnTo>
                      <a:pt x="238899" y="261913"/>
                    </a:lnTo>
                    <a:cubicBezTo>
                      <a:pt x="241761" y="261913"/>
                      <a:pt x="244000" y="259549"/>
                      <a:pt x="243876" y="256749"/>
                    </a:cubicBezTo>
                    <a:cubicBezTo>
                      <a:pt x="242072" y="213512"/>
                      <a:pt x="217622" y="176122"/>
                      <a:pt x="182162" y="155903"/>
                    </a:cubicBezTo>
                    <a:close/>
                    <a:moveTo>
                      <a:pt x="121940" y="39816"/>
                    </a:moveTo>
                    <a:cubicBezTo>
                      <a:pt x="149438" y="39816"/>
                      <a:pt x="171710" y="62088"/>
                      <a:pt x="171710" y="89585"/>
                    </a:cubicBezTo>
                    <a:cubicBezTo>
                      <a:pt x="171710" y="117083"/>
                      <a:pt x="149438" y="139355"/>
                      <a:pt x="121940" y="139355"/>
                    </a:cubicBezTo>
                    <a:cubicBezTo>
                      <a:pt x="94443" y="139355"/>
                      <a:pt x="72171" y="117083"/>
                      <a:pt x="72171" y="89585"/>
                    </a:cubicBezTo>
                    <a:cubicBezTo>
                      <a:pt x="72171" y="62088"/>
                      <a:pt x="94443" y="39816"/>
                      <a:pt x="121940" y="39816"/>
                    </a:cubicBezTo>
                    <a:close/>
                  </a:path>
                </a:pathLst>
              </a:custGeom>
              <a:grpFill/>
              <a:ln w="61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925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800" accel="500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800" accel="500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2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1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80ef08d-fc5b-4bb6-80fb-d2ef78fc2868}"/>
  <p:tag name="TABLE_ENDDRAG_ORIGIN_RECT" val="695*285"/>
  <p:tag name="TABLE_ENDDRAG_RECT" val="144*181*695*28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   51PPT模板网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78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思源黑体 CN Bold"/>
        <a:ea typeface="思源黑体 CN Bold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C78C0"/>
        </a:soli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1109</Words>
  <Application>Microsoft Office PowerPoint</Application>
  <PresentationFormat>宽屏</PresentationFormat>
  <Paragraphs>220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OPPOSans H</vt:lpstr>
      <vt:lpstr>OPPOSans M</vt:lpstr>
      <vt:lpstr>阿里巴巴普惠体 2.0 55 Regular</vt:lpstr>
      <vt:lpstr>阿里巴巴普惠体 2.0 65 Medium</vt:lpstr>
      <vt:lpstr>思源黑体 CN Heavy</vt:lpstr>
      <vt:lpstr>思源黑体 CN Medium</vt:lpstr>
      <vt:lpstr>思源宋体 CN Heavy</vt:lpstr>
      <vt:lpstr>Arial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蓝色医院PDCA循环法提升患者满意度ppt模板</dc:title>
  <dc:creator>大胡子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141</cp:revision>
  <dcterms:created xsi:type="dcterms:W3CDTF">2023-03-10T09:26:55Z</dcterms:created>
  <dcterms:modified xsi:type="dcterms:W3CDTF">2023-08-03T01:44:15Z</dcterms:modified>
</cp:coreProperties>
</file>