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7" r:id="rId4"/>
    <p:sldId id="259" r:id="rId5"/>
    <p:sldId id="260" r:id="rId6"/>
    <p:sldId id="268" r:id="rId7"/>
    <p:sldId id="267" r:id="rId8"/>
    <p:sldId id="262" r:id="rId9"/>
    <p:sldId id="270" r:id="rId10"/>
    <p:sldId id="265" r:id="rId11"/>
    <p:sldId id="272" r:id="rId12"/>
    <p:sldId id="263" r:id="rId13"/>
    <p:sldId id="269" r:id="rId14"/>
    <p:sldId id="271" r:id="rId15"/>
    <p:sldId id="266" r:id="rId16"/>
    <p:sldId id="264" r:id="rId17"/>
    <p:sldId id="1127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94" autoAdjust="0"/>
    <p:restoredTop sz="94660"/>
  </p:normalViewPr>
  <p:slideViewPr>
    <p:cSldViewPr snapToGrid="0">
      <p:cViewPr>
        <p:scale>
          <a:sx n="66" d="100"/>
          <a:sy n="66" d="100"/>
        </p:scale>
        <p:origin x="1020" y="58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1"/>
          <c:dPt>
            <c:idx val="0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FF-2141-8D4E-EE38BCF6A271}"/>
              </c:ext>
            </c:extLst>
          </c:dPt>
          <c:dPt>
            <c:idx val="1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FF-2141-8D4E-EE38BCF6A271}"/>
              </c:ext>
            </c:extLst>
          </c:dPt>
          <c:dPt>
            <c:idx val="2"/>
            <c:bubble3D val="0"/>
            <c:spPr>
              <a:noFill/>
              <a:ln w="9525">
                <a:gradFill flip="none" rotWithShape="1">
                  <a:gsLst>
                    <a:gs pos="2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5FF-2141-8D4E-EE38BCF6A271}"/>
              </c:ext>
            </c:extLst>
          </c:dPt>
          <c:cat>
            <c:strRef>
              <c:f>Sheet1!$A$2:$A$4</c:f>
              <c:strCache>
                <c:ptCount val="3"/>
                <c:pt idx="0">
                  <c:v>90后</c:v>
                </c:pt>
                <c:pt idx="1">
                  <c:v>95后</c:v>
                </c:pt>
                <c:pt idx="2">
                  <c:v>00后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5FF-2141-8D4E-EE38BCF6A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1"/>
          <c:dPt>
            <c:idx val="0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A5-314A-AD71-6A85225CD407}"/>
              </c:ext>
            </c:extLst>
          </c:dPt>
          <c:dPt>
            <c:idx val="1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A5-314A-AD71-6A85225CD407}"/>
              </c:ext>
            </c:extLst>
          </c:dPt>
          <c:dPt>
            <c:idx val="2"/>
            <c:bubble3D val="0"/>
            <c:spPr>
              <a:noFill/>
              <a:ln w="9525">
                <a:gradFill flip="none" rotWithShape="1">
                  <a:gsLst>
                    <a:gs pos="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A5-314A-AD71-6A85225CD407}"/>
              </c:ext>
            </c:extLst>
          </c:dPt>
          <c:cat>
            <c:strRef>
              <c:f>Sheet1!$A$2:$A$4</c:f>
              <c:strCache>
                <c:ptCount val="3"/>
                <c:pt idx="0">
                  <c:v>90后</c:v>
                </c:pt>
                <c:pt idx="1">
                  <c:v>95后</c:v>
                </c:pt>
                <c:pt idx="2">
                  <c:v>00后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2A5-314A-AD71-6A85225CD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1"/>
          <c:dPt>
            <c:idx val="0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C29-E541-B7DC-5C3A8654B4C5}"/>
              </c:ext>
            </c:extLst>
          </c:dPt>
          <c:dPt>
            <c:idx val="1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C29-E541-B7DC-5C3A8654B4C5}"/>
              </c:ext>
            </c:extLst>
          </c:dPt>
          <c:dPt>
            <c:idx val="2"/>
            <c:bubble3D val="0"/>
            <c:spPr>
              <a:noFill/>
              <a:ln w="9525">
                <a:gradFill flip="none" rotWithShape="1">
                  <a:gsLst>
                    <a:gs pos="1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C29-E541-B7DC-5C3A8654B4C5}"/>
              </c:ext>
            </c:extLst>
          </c:dPt>
          <c:cat>
            <c:strRef>
              <c:f>Sheet1!$A$2:$A$4</c:f>
              <c:strCache>
                <c:ptCount val="3"/>
                <c:pt idx="0">
                  <c:v>90后</c:v>
                </c:pt>
                <c:pt idx="1">
                  <c:v>95后</c:v>
                </c:pt>
                <c:pt idx="2">
                  <c:v>00后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29-E541-B7DC-5C3A8654B4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1"/>
          <c:dPt>
            <c:idx val="0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2D-CC4B-AA08-A9B715F2B471}"/>
              </c:ext>
            </c:extLst>
          </c:dPt>
          <c:dPt>
            <c:idx val="1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2D-CC4B-AA08-A9B715F2B471}"/>
              </c:ext>
            </c:extLst>
          </c:dPt>
          <c:dPt>
            <c:idx val="2"/>
            <c:bubble3D val="0"/>
            <c:spPr>
              <a:noFill/>
              <a:ln w="9525">
                <a:gradFill flip="none" rotWithShape="1">
                  <a:gsLst>
                    <a:gs pos="1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22D-CC4B-AA08-A9B715F2B471}"/>
              </c:ext>
            </c:extLst>
          </c:dPt>
          <c:cat>
            <c:strRef>
              <c:f>Sheet1!$A$2:$A$4</c:f>
              <c:strCache>
                <c:ptCount val="3"/>
                <c:pt idx="0">
                  <c:v>90后</c:v>
                </c:pt>
                <c:pt idx="1">
                  <c:v>95后</c:v>
                </c:pt>
                <c:pt idx="2">
                  <c:v>00后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22D-CC4B-AA08-A9B715F2B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1"/>
          <c:dPt>
            <c:idx val="0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FE-B942-BCC6-B7E23BE5D1B8}"/>
              </c:ext>
            </c:extLst>
          </c:dPt>
          <c:dPt>
            <c:idx val="1"/>
            <c:bubble3D val="0"/>
            <c:spPr>
              <a:noFill/>
              <a:ln w="9525"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5FE-B942-BCC6-B7E23BE5D1B8}"/>
              </c:ext>
            </c:extLst>
          </c:dPt>
          <c:dPt>
            <c:idx val="2"/>
            <c:bubble3D val="0"/>
            <c:spPr>
              <a:noFill/>
              <a:ln w="9525">
                <a:gradFill flip="none" rotWithShape="1">
                  <a:gsLst>
                    <a:gs pos="1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5FE-B942-BCC6-B7E23BE5D1B8}"/>
              </c:ext>
            </c:extLst>
          </c:dPt>
          <c:cat>
            <c:strRef>
              <c:f>Sheet1!$A$2:$A$4</c:f>
              <c:strCache>
                <c:ptCount val="3"/>
                <c:pt idx="0">
                  <c:v>90后</c:v>
                </c:pt>
                <c:pt idx="1">
                  <c:v>95后</c:v>
                </c:pt>
                <c:pt idx="2">
                  <c:v>00后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0.33300000000000002</c:v>
                </c:pt>
                <c:pt idx="1">
                  <c:v>0.33300000000000002</c:v>
                </c:pt>
                <c:pt idx="2">
                  <c:v>0.33300000000000002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5FE-B942-BCC6-B7E23BE5D1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b="515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7525" y="2087132"/>
            <a:ext cx="10858500" cy="17573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 lang="zh-CN" altLang="en-US" sz="54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 defTabSz="914400"/>
            <a:r>
              <a:rPr lang="en-US" altLang="zh-CN" dirty="0"/>
              <a:t>PowerPoint</a:t>
            </a:r>
            <a:br>
              <a:rPr lang="en-US" altLang="zh-CN" dirty="0"/>
            </a:br>
            <a:r>
              <a:rPr lang="en-US" altLang="zh-CN" dirty="0"/>
              <a:t>Standard Template</a:t>
            </a:r>
            <a:endParaRPr lang="zh-CN" altLang="en-US" dirty="0"/>
          </a:p>
        </p:txBody>
      </p:sp>
      <p:sp>
        <p:nvSpPr>
          <p:cNvPr id="8" name="Speaker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87525" y="4415878"/>
            <a:ext cx="5568950" cy="3972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marL="0" indent="0">
              <a:buNone/>
              <a:defRPr lang="en-US" altLang="zh-CN" sz="1800" b="0" smtClean="0"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1021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53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40998" y="0"/>
            <a:ext cx="12165597" cy="6858000"/>
          </a:xfrm>
          <a:prstGeom prst="rect">
            <a:avLst/>
          </a:prstGeom>
          <a:solidFill>
            <a:srgbClr val="000725">
              <a:alpha val="649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Title 1"/>
          <p:cNvSpPr>
            <a:spLocks noGrp="1"/>
          </p:cNvSpPr>
          <p:nvPr>
            <p:ph type="body" sz="quarter" idx="14" hasCustomPrompt="1"/>
          </p:nvPr>
        </p:nvSpPr>
        <p:spPr>
          <a:xfrm>
            <a:off x="4686500" y="996847"/>
            <a:ext cx="2836562" cy="123396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lang="zh-CN" altLang="en-US" sz="8000" b="1" kern="1200" dirty="0">
                <a:gradFill>
                  <a:gsLst>
                    <a:gs pos="33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reflection blurRad="6350" stA="35068" endPos="39939" dist="38100" dir="5400000" sy="-100000" algn="bl" rotWithShape="0"/>
                </a:effectLst>
                <a:latin typeface="+mj-ea"/>
                <a:ea typeface="+mj-ea"/>
                <a:cs typeface="+mn-cs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2061" y="5751141"/>
            <a:ext cx="13724450" cy="1280966"/>
            <a:chOff x="32061" y="5751141"/>
            <a:chExt cx="13724450" cy="1280966"/>
          </a:xfrm>
        </p:grpSpPr>
        <p:sp>
          <p:nvSpPr>
            <p:cNvPr id="10" name="椭圆 9"/>
            <p:cNvSpPr/>
            <p:nvPr/>
          </p:nvSpPr>
          <p:spPr>
            <a:xfrm rot="351187" flipH="1">
              <a:off x="11811630" y="65740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351187" flipH="1">
              <a:off x="11479830" y="681442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51187" flipH="1">
              <a:off x="10946042" y="683187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351187" flipH="1">
              <a:off x="11779465" y="70129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351187" flipH="1">
              <a:off x="11080295" y="688725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351187" flipH="1">
              <a:off x="11600296" y="62067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351187" flipH="1">
              <a:off x="9724309" y="682813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09192" y="65075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321649" y="677376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017756" y="680389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351187" flipH="1">
              <a:off x="8224010" y="619926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351187" flipH="1">
              <a:off x="8519984" y="624401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351187" flipH="1">
              <a:off x="8414713" y="63121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351187" flipH="1">
              <a:off x="8649011" y="63562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351187" flipH="1">
              <a:off x="7480063" y="675811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351187" flipH="1">
              <a:off x="8548222" y="64778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351187" flipH="1">
              <a:off x="8035572" y="640015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351187" flipH="1">
              <a:off x="7350232" y="677486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351187" flipH="1">
              <a:off x="7578630" y="66458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351187" flipH="1">
              <a:off x="8353943" y="64568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351187" flipH="1">
              <a:off x="7712920" y="678198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351187" flipH="1">
              <a:off x="8157160" y="64669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351187" flipH="1">
              <a:off x="7866417" y="691521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351187" flipH="1">
              <a:off x="8589579" y="670651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351187" flipH="1">
              <a:off x="7981102" y="656038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 rot="200722">
              <a:off x="32061" y="5827117"/>
              <a:ext cx="3887187" cy="1019016"/>
              <a:chOff x="-913219" y="-1131958"/>
              <a:chExt cx="3887187" cy="1019016"/>
            </a:xfrm>
          </p:grpSpPr>
          <p:sp>
            <p:nvSpPr>
              <p:cNvPr id="170" name="椭圆 169"/>
              <p:cNvSpPr/>
              <p:nvPr/>
            </p:nvSpPr>
            <p:spPr>
              <a:xfrm flipH="1">
                <a:off x="79011" y="-5872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flipH="1">
                <a:off x="-708404" y="-69137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>
                <a:off x="504916" y="-8019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>
                <a:off x="2319123" y="-7118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H="1">
                <a:off x="2907618" y="-5977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flipH="1">
                <a:off x="1664638" y="-42298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>
                <a:off x="1944055" y="-56712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>
                <a:off x="916141" y="-5977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H="1">
                <a:off x="1195558" y="-74186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flipH="1">
                <a:off x="1934455" y="-51369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>
                <a:off x="2213872" y="-6578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>
                <a:off x="2687053" y="-5426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H="1">
                <a:off x="1295280" y="-7009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flipH="1">
                <a:off x="717015" y="-2336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>
                <a:off x="984158" y="-66627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>
                <a:off x="1677905" y="-76989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>
                <a:off x="1515336" y="-6073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flipH="1">
                <a:off x="1294770" y="-5522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>
                <a:off x="2092027" y="-38721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>
                <a:off x="2845814" y="-3248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>
                <a:off x="-409410" y="-67703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flipH="1">
                <a:off x="-507183" y="-59851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>
                <a:off x="-269607" y="-57852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>
                <a:off x="-146657" y="-4225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>
                <a:off x="50926" y="-31695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flipH="1">
                <a:off x="935342" y="-4716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>
                <a:off x="1081815" y="-4250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>
                <a:off x="2382157" y="-4716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>
                <a:off x="2602056" y="-3248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flipH="1">
                <a:off x="1823680" y="-91412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>
                <a:off x="2072830" y="-25301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>
                <a:off x="137321" y="-2977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>
                <a:off x="-727605" y="-8665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flipH="1">
                <a:off x="2954767" y="-2743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>
                <a:off x="1671063" y="-95850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>
                <a:off x="357308" y="-73229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>
                <a:off x="731866" y="-6682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flipH="1">
                <a:off x="1101016" y="-3877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>
                <a:off x="1894448" y="-103992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>
                <a:off x="2920369" y="-1579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H="1">
                <a:off x="-357477" y="-44734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flipH="1">
                <a:off x="-875373" y="-47230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>
                <a:off x="-855051" y="-8365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>
                <a:off x="-641002" y="-98825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H="1">
                <a:off x="-62245" y="-2647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5" name="椭圆 214"/>
              <p:cNvSpPr/>
              <p:nvPr/>
            </p:nvSpPr>
            <p:spPr>
              <a:xfrm flipH="1">
                <a:off x="461327" y="-94199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>
                <a:off x="578264" y="-58042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>
                <a:off x="1161329" y="-26852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H="1">
                <a:off x="1666024" y="-113195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 flipH="1">
                <a:off x="2212031" y="-2116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>
                <a:off x="1089990" y="-93239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>
                <a:off x="-552885" y="-4484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H="1">
                <a:off x="2432384" y="-6290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 flipH="1">
                <a:off x="-16322" y="-6586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>
                <a:off x="283265" y="-4814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>
                <a:off x="-493527" y="-8665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H="1">
                <a:off x="-747607" y="-4182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>
              <a:xfrm flipH="1">
                <a:off x="758442" y="-4940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>
                <a:off x="1961433" y="-68566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>
                <a:off x="998280" y="-9838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H="1">
                <a:off x="402089" y="-56862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 flipH="1">
                <a:off x="2736509" y="-71820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>
                <a:off x="2659929" y="-94155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>
                <a:off x="1436760" y="-45883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H="1">
                <a:off x="857085" y="-1321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 flipH="1">
                <a:off x="-293013" y="-2240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>
                <a:off x="-913219" y="-3073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6969011" y="63332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756426" y="622906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599046" y="634485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728899" y="620855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140404" y="632271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439324" y="672386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159907" y="657973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187821" y="654913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908404" y="640499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169507" y="663315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834150" y="626260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360969" y="637779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808682" y="644588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252560" y="672499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119804" y="648057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426057" y="637696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588626" y="65395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51300" y="659461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955995" y="653321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202208" y="659562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457432" y="624339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555205" y="632191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317629" y="634191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194678" y="649792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997096" y="660347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168620" y="66751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6022147" y="67217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665865" y="644877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445966" y="659562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5280282" y="623273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975192" y="666742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6910701" y="662267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8435105" y="669254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093255" y="664607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5432899" y="61883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463757" y="686084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307599" y="604560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604655" y="661367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132546" y="60654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7798296" y="651432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6159864" y="689097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5202732" y="685300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764432" y="60528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6783786" y="66539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6508646" y="669442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8001500" y="668597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5113326" y="624191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577461" y="670259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288616" y="676514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532882" y="645532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745455" y="63008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8903888" y="5751141"/>
              <a:ext cx="4852623" cy="1116076"/>
              <a:chOff x="6688260" y="5905234"/>
              <a:chExt cx="4852623" cy="1116076"/>
            </a:xfrm>
          </p:grpSpPr>
          <p:sp>
            <p:nvSpPr>
              <p:cNvPr id="88" name="椭圆 87"/>
              <p:cNvSpPr/>
              <p:nvPr/>
            </p:nvSpPr>
            <p:spPr>
              <a:xfrm rot="351187" flipH="1">
                <a:off x="9176311" y="62853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rot="351187" flipH="1">
                <a:off x="8403624" y="61013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rot="351187" flipH="1">
                <a:off x="9621900" y="611506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rot="351187" flipH="1">
                <a:off x="11417459" y="638972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rot="351187" flipH="1">
                <a:off x="10133352" y="65633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rot="351187" flipH="1">
                <a:off x="10736925" y="661036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351187" flipH="1">
                <a:off x="11029584" y="649547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rot="351187" flipH="1">
                <a:off x="10010150" y="636021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rot="351187" flipH="1">
                <a:off x="10302809" y="62453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rot="351187" flipH="1">
                <a:off x="11014586" y="65476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rot="351187" flipH="1">
                <a:off x="11307245" y="64327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rot="351187" flipH="1">
                <a:off x="9908320" y="659560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rot="351187" flipH="1">
                <a:off x="10397841" y="629616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351187" flipH="1">
                <a:off x="9774934" y="67020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351187" flipH="1">
                <a:off x="10084803" y="629895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351187" flipH="1">
                <a:off x="10785500" y="626662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rot="351187" flipH="1">
                <a:off x="10607200" y="64117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351187" flipH="1">
                <a:off x="10382167" y="64440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rot="351187" flipH="1">
                <a:off x="11158438" y="668953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351187" flipH="1">
                <a:off x="10044039" y="682848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351187" flipH="1">
                <a:off x="8699598" y="61461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351187" flipH="1">
                <a:off x="8594327" y="62142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351187" flipH="1">
                <a:off x="8828625" y="625839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rot="351187" flipH="1">
                <a:off x="8935025" y="64261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rot="351187" flipH="1">
                <a:off x="9120814" y="655128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rot="351187" flipH="1">
                <a:off x="10016394" y="648758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351187" flipH="1">
                <a:off x="10157352" y="654887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351187" flipH="1">
                <a:off x="11455667" y="663512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rot="351187" flipH="1">
                <a:off x="9801552" y="680363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351187" flipH="1">
                <a:off x="10945224" y="61380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rot="351187" flipH="1">
                <a:off x="9267764" y="682108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rot="351187" flipH="1">
                <a:off x="9204800" y="657919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351187" flipH="1">
                <a:off x="7659677" y="666023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rot="351187" flipH="1">
                <a:off x="10147280" y="68897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rot="351187" flipH="1">
                <a:off x="10797928" y="607829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rot="351187" flipH="1">
                <a:off x="9467953" y="61693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rot="351187" flipH="1">
                <a:off x="9834027" y="627126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rot="351187" flipH="1">
                <a:off x="10172650" y="65879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rot="351187" flipH="1">
                <a:off x="11028451" y="602008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rot="351187" flipH="1">
                <a:off x="10101187" y="70021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rot="351187" flipH="1">
                <a:off x="8727836" y="63799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rot="351187" flipH="1">
                <a:off x="8215186" y="63022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rot="351187" flipH="1">
                <a:off x="7529846" y="667698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351187" flipH="1">
                <a:off x="7758244" y="65479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rot="351187" flipH="1">
                <a:off x="9002910" y="659166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rot="351187" flipH="1">
                <a:off x="9592816" y="597135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rot="351187" flipH="1">
                <a:off x="9672270" y="63429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rot="351187" flipH="1">
                <a:off x="10220489" y="671269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351187" flipH="1">
                <a:off x="10810604" y="59052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rot="351187" flipH="1">
                <a:off x="9402017" y="68764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rot="351187" flipH="1">
                <a:off x="10217222" y="604501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rot="351187" flipH="1">
                <a:off x="8533557" y="63589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rot="351187" flipH="1">
                <a:off x="11521682" y="648368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rot="351187" flipH="1">
                <a:off x="9088761" y="620451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rot="351187" flipH="1">
                <a:off x="9368718" y="64113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rot="351187" flipH="1">
                <a:off x="7892534" y="66841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351187" flipH="1">
                <a:off x="8336774" y="63690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rot="351187" flipH="1">
                <a:off x="9842697" y="644729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rot="351187" flipH="1">
                <a:off x="11058960" y="637932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351187" flipH="1">
                <a:off x="10131237" y="598447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rot="351187" flipH="1">
                <a:off x="9495810" y="633673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rot="351187" flipH="1">
                <a:off x="9975422" y="64260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rot="351187" flipH="1">
                <a:off x="9922018" y="61960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rot="351187" flipH="1">
                <a:off x="10513891" y="65514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rot="351187" flipH="1">
                <a:off x="8046031" y="68173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rot="351187" flipH="1">
                <a:off x="8769193" y="660863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rot="351187" flipH="1">
                <a:off x="8160716" y="646250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7148625" y="62353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7936040" y="613118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6778660" y="62469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7637046" y="61455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734819" y="622403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7497243" y="624403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7374292" y="64000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7176710" y="65055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7090315" y="65248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8614719" y="659466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7977910" y="64164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6963400" y="65561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6688260" y="65965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8181114" y="65880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7712496" y="63574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</p:grpSp>
      </p:grp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4A1A1CD-798F-B34F-9346-B45918469E31}" type="datetime1">
              <a:rPr lang="zh-CN" altLang="en-US" smtClean="0"/>
              <a:t>2023/8/7</a:t>
            </a:fld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28091" y="2970491"/>
            <a:ext cx="5731164" cy="81021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>
                <a:latin typeface="+mj-ea"/>
                <a:ea typeface="+mj-ea"/>
              </a:defRPr>
            </a:lvl1pPr>
          </a:lstStyle>
          <a:p>
            <a:pPr lvl="0" defTabSz="91440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928091" y="1976438"/>
            <a:ext cx="5730875" cy="950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6600" b="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32061" y="5751141"/>
            <a:ext cx="13724450" cy="1280966"/>
            <a:chOff x="32061" y="5751141"/>
            <a:chExt cx="13724450" cy="1280966"/>
          </a:xfrm>
        </p:grpSpPr>
        <p:sp>
          <p:nvSpPr>
            <p:cNvPr id="13" name="椭圆 12"/>
            <p:cNvSpPr/>
            <p:nvPr/>
          </p:nvSpPr>
          <p:spPr>
            <a:xfrm rot="351187" flipH="1">
              <a:off x="11811630" y="65740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351187" flipH="1">
              <a:off x="11479830" y="681442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351187" flipH="1">
              <a:off x="10946042" y="683187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351187" flipH="1">
              <a:off x="11779465" y="70129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351187" flipH="1">
              <a:off x="11080295" y="688725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351187" flipH="1">
              <a:off x="11600296" y="62067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351187" flipH="1">
              <a:off x="9724309" y="682813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9192" y="65075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321649" y="677376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017756" y="680389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351187" flipH="1">
              <a:off x="8224010" y="619926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351187" flipH="1">
              <a:off x="8519984" y="624401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351187" flipH="1">
              <a:off x="8414713" y="63121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351187" flipH="1">
              <a:off x="8649011" y="63562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351187" flipH="1">
              <a:off x="7480063" y="675811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351187" flipH="1">
              <a:off x="8548222" y="64778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351187" flipH="1">
              <a:off x="8035572" y="640015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351187" flipH="1">
              <a:off x="7350232" y="677486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351187" flipH="1">
              <a:off x="7578630" y="66458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351187" flipH="1">
              <a:off x="8353943" y="645680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351187" flipH="1">
              <a:off x="7712920" y="678198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351187" flipH="1">
              <a:off x="8157160" y="64669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351187" flipH="1">
              <a:off x="7866417" y="691521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351187" flipH="1">
              <a:off x="8589579" y="670651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351187" flipH="1">
              <a:off x="7981102" y="656038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 rot="200722">
              <a:off x="32061" y="5827117"/>
              <a:ext cx="3887187" cy="1019016"/>
              <a:chOff x="-913219" y="-1131958"/>
              <a:chExt cx="3887187" cy="1019016"/>
            </a:xfrm>
          </p:grpSpPr>
          <p:sp>
            <p:nvSpPr>
              <p:cNvPr id="173" name="椭圆 172"/>
              <p:cNvSpPr/>
              <p:nvPr/>
            </p:nvSpPr>
            <p:spPr>
              <a:xfrm flipH="1">
                <a:off x="79011" y="-5872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H="1">
                <a:off x="-708404" y="-69137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flipH="1">
                <a:off x="504916" y="-8019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>
                <a:off x="2319123" y="-7118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>
                <a:off x="2907618" y="-5977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H="1">
                <a:off x="1664638" y="-42298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flipH="1">
                <a:off x="1944055" y="-56712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>
                <a:off x="916141" y="-5977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>
                <a:off x="1195558" y="-74186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H="1">
                <a:off x="1934455" y="-51369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flipH="1">
                <a:off x="2213872" y="-6578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>
                <a:off x="2687053" y="-5426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>
                <a:off x="1295280" y="-7009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>
                <a:off x="717015" y="-2336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flipH="1">
                <a:off x="984158" y="-66627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>
                <a:off x="1677905" y="-76989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>
                <a:off x="1515336" y="-6073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>
                <a:off x="1294770" y="-5522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flipH="1">
                <a:off x="2092027" y="-38721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>
                <a:off x="2845814" y="-3248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>
                <a:off x="-409410" y="-67703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>
                <a:off x="-507183" y="-59851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flipH="1">
                <a:off x="-269607" y="-57852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>
                <a:off x="-146657" y="-4225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>
                <a:off x="50926" y="-31695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>
                <a:off x="935342" y="-4716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flipH="1">
                <a:off x="1081815" y="-4250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>
                <a:off x="2382157" y="-4716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>
                <a:off x="2602056" y="-3248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>
                <a:off x="1823680" y="-91412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flipH="1">
                <a:off x="2072830" y="-25301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>
                <a:off x="137321" y="-2977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>
                <a:off x="-727605" y="-8665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>
                <a:off x="2954767" y="-2743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flipH="1">
                <a:off x="1671063" y="-95850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>
                <a:off x="357308" y="-73229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>
                <a:off x="731866" y="-6682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H="1">
                <a:off x="1101016" y="-3877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flipH="1">
                <a:off x="1894448" y="-103992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>
                <a:off x="2920369" y="-1579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>
                <a:off x="-357477" y="-44734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H="1">
                <a:off x="-875373" y="-47230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5" name="椭圆 214"/>
              <p:cNvSpPr/>
              <p:nvPr/>
            </p:nvSpPr>
            <p:spPr>
              <a:xfrm flipH="1">
                <a:off x="-855051" y="-8365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>
                <a:off x="-641002" y="-98825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>
                <a:off x="-62245" y="-2647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H="1">
                <a:off x="461327" y="-94199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 flipH="1">
                <a:off x="578264" y="-58042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>
                <a:off x="1161329" y="-26852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>
                <a:off x="1666024" y="-113195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H="1">
                <a:off x="2212031" y="-2116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 flipH="1">
                <a:off x="1089990" y="-93239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>
                <a:off x="-552885" y="-4484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>
                <a:off x="2432384" y="-6290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H="1">
                <a:off x="-16322" y="-6586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>
              <a:xfrm flipH="1">
                <a:off x="283265" y="-4814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>
                <a:off x="-493527" y="-8665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>
                <a:off x="-747607" y="-4182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H="1">
                <a:off x="758442" y="-49401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 flipH="1">
                <a:off x="1961433" y="-68566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>
                <a:off x="998280" y="-9838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>
                <a:off x="402089" y="-56862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H="1">
                <a:off x="2736509" y="-71820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 flipH="1">
                <a:off x="2659929" y="-94155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>
                <a:off x="1436760" y="-45883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>
                <a:off x="857085" y="-1321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H="1">
                <a:off x="-293013" y="-2240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239" name="椭圆 238"/>
              <p:cNvSpPr/>
              <p:nvPr/>
            </p:nvSpPr>
            <p:spPr>
              <a:xfrm flipH="1">
                <a:off x="-913219" y="-3073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6969011" y="63332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756426" y="622906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599046" y="634485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728899" y="620855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140404" y="632271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439324" y="672386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159907" y="657973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187821" y="654913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908404" y="640499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169507" y="663315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834150" y="626260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60969" y="637779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808682" y="644588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252560" y="672499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119804" y="648057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426057" y="637696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588626" y="65395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51300" y="659461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955995" y="653321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202208" y="659562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457432" y="624339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555205" y="632191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317629" y="634191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194678" y="649792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97096" y="660347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6168620" y="66751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6022147" y="67217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665865" y="644877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445966" y="6595625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280282" y="623273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975192" y="666742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6910701" y="662267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435105" y="669254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093255" y="664607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432899" y="618834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463757" y="686084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307599" y="604560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4604655" y="661367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132546" y="60654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798296" y="6514324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6159864" y="6890977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5202732" y="685300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764432" y="6052871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6783786" y="6653999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6508646" y="669442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8001500" y="6685976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5113326" y="624191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4577461" y="6702598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288616" y="6765140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532882" y="6455323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745455" y="6300832"/>
              <a:ext cx="19201" cy="19201"/>
            </a:xfrm>
            <a:prstGeom prst="ellipse">
              <a:avLst/>
            </a:prstGeom>
            <a:solidFill>
              <a:srgbClr val="014A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8903888" y="5751141"/>
              <a:ext cx="4852623" cy="1116076"/>
              <a:chOff x="6688260" y="5905234"/>
              <a:chExt cx="4852623" cy="1116076"/>
            </a:xfrm>
          </p:grpSpPr>
          <p:sp>
            <p:nvSpPr>
              <p:cNvPr id="91" name="椭圆 90"/>
              <p:cNvSpPr/>
              <p:nvPr/>
            </p:nvSpPr>
            <p:spPr>
              <a:xfrm rot="351187" flipH="1">
                <a:off x="9176311" y="62853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rot="351187" flipH="1">
                <a:off x="8403624" y="61013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rot="351187" flipH="1">
                <a:off x="9621900" y="611506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351187" flipH="1">
                <a:off x="11417459" y="638972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rot="351187" flipH="1">
                <a:off x="10133352" y="65633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rot="351187" flipH="1">
                <a:off x="10736925" y="661036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rot="351187" flipH="1">
                <a:off x="11029584" y="649547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rot="351187" flipH="1">
                <a:off x="10010150" y="636021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rot="351187" flipH="1">
                <a:off x="10302809" y="62453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rot="351187" flipH="1">
                <a:off x="11014586" y="65476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351187" flipH="1">
                <a:off x="11307245" y="64327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351187" flipH="1">
                <a:off x="9908320" y="659560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351187" flipH="1">
                <a:off x="10397841" y="629616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rot="351187" flipH="1">
                <a:off x="9774934" y="67020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351187" flipH="1">
                <a:off x="10084803" y="629895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rot="351187" flipH="1">
                <a:off x="10785500" y="626662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351187" flipH="1">
                <a:off x="10607200" y="64117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351187" flipH="1">
                <a:off x="10382167" y="64440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351187" flipH="1">
                <a:off x="11158438" y="668953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351187" flipH="1">
                <a:off x="10044039" y="682848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rot="351187" flipH="1">
                <a:off x="8699598" y="61461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rot="351187" flipH="1">
                <a:off x="8594327" y="62142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rot="351187" flipH="1">
                <a:off x="8828625" y="625839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351187" flipH="1">
                <a:off x="8935025" y="64261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351187" flipH="1">
                <a:off x="9120814" y="655128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rot="351187" flipH="1">
                <a:off x="10016394" y="648758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351187" flipH="1">
                <a:off x="10157352" y="654887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rot="351187" flipH="1">
                <a:off x="11455667" y="663512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rot="351187" flipH="1">
                <a:off x="9801552" y="680363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351187" flipH="1">
                <a:off x="10945224" y="61380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rot="351187" flipH="1">
                <a:off x="9267764" y="682108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rot="351187" flipH="1">
                <a:off x="9204800" y="657919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rot="351187" flipH="1">
                <a:off x="7659677" y="666023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rot="351187" flipH="1">
                <a:off x="10147280" y="688978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rot="351187" flipH="1">
                <a:off x="10797928" y="607829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rot="351187" flipH="1">
                <a:off x="9467953" y="61693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rot="351187" flipH="1">
                <a:off x="9834027" y="627126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rot="351187" flipH="1">
                <a:off x="10172650" y="65879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rot="351187" flipH="1">
                <a:off x="11028451" y="602008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rot="351187" flipH="1">
                <a:off x="10101187" y="700210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351187" flipH="1">
                <a:off x="8727836" y="63799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rot="351187" flipH="1">
                <a:off x="8215186" y="63022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rot="351187" flipH="1">
                <a:off x="7529846" y="667698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rot="351187" flipH="1">
                <a:off x="7758244" y="65479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rot="351187" flipH="1">
                <a:off x="9002910" y="659166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351187" flipH="1">
                <a:off x="9592816" y="597135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rot="351187" flipH="1">
                <a:off x="9672270" y="634296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rot="351187" flipH="1">
                <a:off x="10220489" y="671269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rot="351187" flipH="1">
                <a:off x="10810604" y="590523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rot="351187" flipH="1">
                <a:off x="9402017" y="687645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rot="351187" flipH="1">
                <a:off x="10217222" y="604501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rot="351187" flipH="1">
                <a:off x="8533557" y="635892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rot="351187" flipH="1">
                <a:off x="11521682" y="648368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351187" flipH="1">
                <a:off x="9088761" y="620451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rot="351187" flipH="1">
                <a:off x="9368718" y="64113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rot="351187" flipH="1">
                <a:off x="7892534" y="668411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351187" flipH="1">
                <a:off x="8336774" y="636907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rot="351187" flipH="1">
                <a:off x="9842697" y="6447294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rot="351187" flipH="1">
                <a:off x="11058960" y="637932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rot="351187" flipH="1">
                <a:off x="10131237" y="598447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rot="351187" flipH="1">
                <a:off x="9495810" y="633673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rot="351187" flipH="1">
                <a:off x="9975422" y="64260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rot="351187" flipH="1">
                <a:off x="9922018" y="619600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rot="351187" flipH="1">
                <a:off x="10513891" y="655146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rot="351187" flipH="1">
                <a:off x="8046031" y="681734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rot="351187" flipH="1">
                <a:off x="8769193" y="660863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rot="351187" flipH="1">
                <a:off x="8160716" y="646250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7148625" y="6235355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936040" y="613118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6778660" y="624697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7637046" y="6145521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7734819" y="6224038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7497243" y="624403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7374292" y="64000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7176710" y="65055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7090315" y="6524800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8614719" y="659466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7977910" y="6416447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6963400" y="6556122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6688260" y="6596543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8181114" y="6588099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7712496" y="6357446"/>
                <a:ext cx="19201" cy="19201"/>
              </a:xfrm>
              <a:prstGeom prst="ellipse">
                <a:avLst/>
              </a:prstGeom>
              <a:solidFill>
                <a:srgbClr val="014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</p:grpSp>
      </p:grp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A1DAF49-62BC-8844-8EC1-E5C645217EE3}" type="datetime1">
              <a:rPr lang="zh-CN" altLang="en-US" smtClean="0"/>
              <a:t>2023/8/7</a:t>
            </a:fld>
            <a:endParaRPr lang="en-US" altLang="zh-CN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Office</a:t>
            </a:r>
          </a:p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26403" y="0"/>
            <a:ext cx="12192000" cy="6858000"/>
          </a:xfrm>
          <a:prstGeom prst="rect">
            <a:avLst/>
          </a:prstGeom>
          <a:solidFill>
            <a:srgbClr val="000725">
              <a:alpha val="649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图片占位符 3" descr="e7d195523061f1c0c30ee18c1b05f65d12b38e2533cb2ccdAE0CC34CB5CBEBFAEC353FED4DECE97C3E379FD1D933F5E4DC18EF8EA6B7A1130D5F6DE9DD2BE4B0A8C9126ACE5083D1F5A9E323B29CCFC717A9DA80913EAD2A29ED729FA202021A61D51ED3815B047BE61D126B7FA8D3EA9978F9BFB9E456EB2053833C86E3BB5803136C8B94BC0B31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396" r="45028" b="34602"/>
          <a:stretch>
            <a:fillRect/>
          </a:stretch>
        </p:blipFill>
        <p:spPr>
          <a:xfrm>
            <a:off x="-26403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26403" y="0"/>
            <a:ext cx="12192000" cy="6858000"/>
          </a:xfrm>
          <a:prstGeom prst="rect">
            <a:avLst/>
          </a:prstGeom>
          <a:solidFill>
            <a:srgbClr val="00072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681183" y="572116"/>
            <a:ext cx="216253" cy="4355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3839" y="-1290"/>
            <a:ext cx="10858500" cy="1028700"/>
          </a:xfrm>
        </p:spPr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9853-335B-E340-A414-E52943B547E3}" type="datetime1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26403" y="0"/>
            <a:ext cx="12192000" cy="6858000"/>
          </a:xfrm>
          <a:prstGeom prst="rect">
            <a:avLst/>
          </a:prstGeom>
          <a:solidFill>
            <a:srgbClr val="000725">
              <a:alpha val="649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673100" y="607734"/>
            <a:ext cx="216253" cy="4355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0565" y="103910"/>
            <a:ext cx="10858500" cy="1028700"/>
          </a:xfrm>
        </p:spPr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7EED8-FB88-FE42-B4E7-EB9A38D91120}" type="datetime1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628FE-7FC0-1944-B338-72CE4B489E60}" type="datetime1">
              <a:rPr lang="zh-CN" altLang="en-US" smtClean="0"/>
              <a:t>2023/8/7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b="515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270496"/>
            <a:ext cx="10858500" cy="89057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US" altLang="zh-CN" sz="6600" b="1" smtClean="0">
                <a:latin typeface="+mj-ea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400">
              <a:spcBef>
                <a:spcPct val="0"/>
              </a:spcBef>
            </a:pPr>
            <a:r>
              <a:rPr lang="en-US" altLang="zh-CN" dirty="0"/>
              <a:t>Standard Template</a:t>
            </a:r>
          </a:p>
        </p:txBody>
      </p:sp>
      <p:sp>
        <p:nvSpPr>
          <p:cNvPr id="8" name="Speaker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3798668"/>
            <a:ext cx="10858500" cy="393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800" b="0" smtClean="0"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Speaker name and title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0400" y="3161073"/>
            <a:ext cx="10858500" cy="53585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1200">
                <a:solidFill>
                  <a:srgbClr val="FFFFFF">
                    <a:alpha val="56000"/>
                  </a:srgbClr>
                </a:solidFill>
                <a:latin typeface="+mn-ea"/>
                <a:ea typeface="+mn-ea"/>
              </a:defRPr>
            </a:lvl1pPr>
          </a:lstStyle>
          <a:p>
            <a:pPr marL="228600" lvl="0" indent="-228600" defTabSz="914400"/>
            <a:r>
              <a:rPr lang="en-US" altLang="zh-CN" dirty="0"/>
              <a:t>You Can Enter Subtitle Here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89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0284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</a:t>
            </a:r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ea typeface="阿里巴巴普惠体 2.0" panose="00020600040101010101" charset="-122"/>
              </a:defRPr>
            </a:lvl1pPr>
          </a:lstStyle>
          <a:p>
            <a:fld id="{257CA79A-E6B4-794D-94FE-6857B031A7CD}" type="datetime1">
              <a:rPr lang="zh-CN" altLang="en-US" smtClean="0"/>
              <a:t>2023/8/7</a:t>
            </a:fld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ea typeface="阿里巴巴普惠体 2.0" panose="00020600040101010101" charset="-122"/>
              </a:defRPr>
            </a:lvl1pPr>
          </a:lstStyle>
          <a:p>
            <a:fld id="{7F65B630-C7FF-41C0-9923-C5E5E29EED8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阿里巴巴普惠体 2.0" panose="0002060004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07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hart" Target="../charts/chart2.xml"/><Relationship Id="rId7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11" Type="http://schemas.openxmlformats.org/officeDocument/2006/relationships/image" Target="../media/image12.png"/><Relationship Id="rId5" Type="http://schemas.openxmlformats.org/officeDocument/2006/relationships/chart" Target="../charts/chart4.xml"/><Relationship Id="rId10" Type="http://schemas.openxmlformats.org/officeDocument/2006/relationships/image" Target="../media/image11.png"/><Relationship Id="rId4" Type="http://schemas.openxmlformats.org/officeDocument/2006/relationships/chart" Target="../charts/chart3.xml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87525" y="2087132"/>
            <a:ext cx="10858500" cy="175736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/>
              <a:t>蓝色科技风</a:t>
            </a:r>
            <a:br>
              <a:rPr lang="en-US" altLang="zh-CN" sz="6000" dirty="0"/>
            </a:br>
            <a:r>
              <a:rPr lang="zh-CN" altLang="en-US" sz="6000" dirty="0"/>
              <a:t>互联网工作汇报</a:t>
            </a:r>
            <a:r>
              <a:rPr lang="en-US" altLang="zh-CN" sz="6000" dirty="0"/>
              <a:t>PPT</a:t>
            </a:r>
            <a:endParaRPr lang="zh-CN" altLang="en-US" sz="60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1800" dirty="0">
                <a:latin typeface="+mj-ea"/>
                <a:ea typeface="+mj-ea"/>
              </a:rPr>
              <a:t>汇报人：</a:t>
            </a:r>
            <a:r>
              <a:rPr lang="en-US" altLang="zh-CN" sz="1800" dirty="0">
                <a:latin typeface="+mj-ea"/>
                <a:ea typeface="+mj-ea"/>
              </a:rPr>
              <a:t>XXX</a:t>
            </a:r>
            <a:endParaRPr lang="zh-CN" altLang="en-US" sz="1800" dirty="0">
              <a:latin typeface="+mj-ea"/>
              <a:ea typeface="+mj-ea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776733" y="4083511"/>
            <a:ext cx="1376573" cy="0"/>
          </a:xfrm>
          <a:prstGeom prst="line">
            <a:avLst/>
          </a:prstGeom>
          <a:ln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市场目标</a:t>
            </a:r>
          </a:p>
        </p:txBody>
      </p:sp>
      <p:sp>
        <p:nvSpPr>
          <p:cNvPr id="3" name="底1"/>
          <p:cNvSpPr/>
          <p:nvPr/>
        </p:nvSpPr>
        <p:spPr>
          <a:xfrm>
            <a:off x="4102734" y="1778171"/>
            <a:ext cx="7717791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4" h="2860">
                <a:moveTo>
                  <a:pt x="0" y="0"/>
                </a:moveTo>
                <a:lnTo>
                  <a:pt x="11494" y="0"/>
                </a:lnTo>
                <a:lnTo>
                  <a:pt x="11494" y="2860"/>
                </a:lnTo>
                <a:lnTo>
                  <a:pt x="1555" y="2860"/>
                </a:lnTo>
                <a:lnTo>
                  <a:pt x="1555" y="2845"/>
                </a:lnTo>
                <a:cubicBezTo>
                  <a:pt x="1578" y="1654"/>
                  <a:pt x="698" y="432"/>
                  <a:pt x="0" y="0"/>
                </a:cubicBezTo>
                <a:close/>
              </a:path>
            </a:pathLst>
          </a:custGeom>
          <a:gradFill flip="none" rotWithShape="1">
            <a:gsLst>
              <a:gs pos="56000">
                <a:schemeClr val="accent1">
                  <a:alpha val="25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4" name="底2"/>
          <p:cNvSpPr/>
          <p:nvPr/>
        </p:nvSpPr>
        <p:spPr>
          <a:xfrm>
            <a:off x="4102734" y="3723811"/>
            <a:ext cx="7717791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4" h="2860">
                <a:moveTo>
                  <a:pt x="11494" y="0"/>
                </a:moveTo>
                <a:lnTo>
                  <a:pt x="11494" y="2860"/>
                </a:lnTo>
                <a:lnTo>
                  <a:pt x="0" y="2860"/>
                </a:lnTo>
                <a:cubicBezTo>
                  <a:pt x="935" y="2310"/>
                  <a:pt x="1567" y="920"/>
                  <a:pt x="1554" y="0"/>
                </a:cubicBezTo>
                <a:lnTo>
                  <a:pt x="11494" y="0"/>
                </a:lnTo>
                <a:close/>
              </a:path>
            </a:pathLst>
          </a:custGeom>
          <a:gradFill flip="none" rotWithShape="1">
            <a:gsLst>
              <a:gs pos="56000">
                <a:schemeClr val="accent1">
                  <a:alpha val="25000"/>
                </a:schemeClr>
              </a:gs>
              <a:gs pos="0">
                <a:schemeClr val="accent1">
                  <a:alpha val="5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5" name="椭圆"/>
          <p:cNvSpPr/>
          <p:nvPr/>
        </p:nvSpPr>
        <p:spPr>
          <a:xfrm>
            <a:off x="660400" y="1517186"/>
            <a:ext cx="4284481" cy="4284481"/>
          </a:xfrm>
          <a:prstGeom prst="ellipse">
            <a:avLst/>
          </a:prstGeom>
          <a:noFill/>
          <a:ln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"/>
          <p:cNvSpPr/>
          <p:nvPr/>
        </p:nvSpPr>
        <p:spPr>
          <a:xfrm>
            <a:off x="1136882" y="1995981"/>
            <a:ext cx="3330746" cy="3330746"/>
          </a:xfrm>
          <a:prstGeom prst="ellipse">
            <a:avLst/>
          </a:prstGeom>
          <a:noFill/>
          <a:ln w="254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弧形组合"/>
          <p:cNvGrpSpPr/>
          <p:nvPr/>
        </p:nvGrpSpPr>
        <p:grpSpPr>
          <a:xfrm>
            <a:off x="747524" y="1604310"/>
            <a:ext cx="4112547" cy="4112547"/>
            <a:chOff x="2011" y="2735"/>
            <a:chExt cx="5334" cy="5334"/>
          </a:xfrm>
        </p:grpSpPr>
        <p:sp>
          <p:nvSpPr>
            <p:cNvPr id="8" name="弧形"/>
            <p:cNvSpPr>
              <a:spLocks noChangeAspect="1"/>
            </p:cNvSpPr>
            <p:nvPr/>
          </p:nvSpPr>
          <p:spPr>
            <a:xfrm>
              <a:off x="2011" y="2735"/>
              <a:ext cx="5334" cy="5334"/>
            </a:xfrm>
            <a:prstGeom prst="arc">
              <a:avLst>
                <a:gd name="adj1" fmla="val 17328555"/>
                <a:gd name="adj2" fmla="val 4041891"/>
              </a:avLst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"/>
            <p:cNvSpPr>
              <a:spLocks noChangeAspect="1"/>
            </p:cNvSpPr>
            <p:nvPr/>
          </p:nvSpPr>
          <p:spPr>
            <a:xfrm>
              <a:off x="2011" y="2735"/>
              <a:ext cx="5334" cy="5334"/>
            </a:xfrm>
            <a:prstGeom prst="arc">
              <a:avLst>
                <a:gd name="adj1" fmla="val 8682850"/>
                <a:gd name="adj2" fmla="val 12037139"/>
              </a:avLst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"/>
            <p:cNvSpPr>
              <a:spLocks noChangeAspect="1"/>
            </p:cNvSpPr>
            <p:nvPr/>
          </p:nvSpPr>
          <p:spPr>
            <a:xfrm>
              <a:off x="2011" y="2735"/>
              <a:ext cx="5334" cy="5334"/>
            </a:xfrm>
            <a:prstGeom prst="arc">
              <a:avLst>
                <a:gd name="adj1" fmla="val 12434345"/>
                <a:gd name="adj2" fmla="val 13922863"/>
              </a:avLst>
            </a:prstGeom>
            <a:ln w="63500"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弧形"/>
          <p:cNvSpPr>
            <a:spLocks noChangeAspect="1"/>
          </p:cNvSpPr>
          <p:nvPr/>
        </p:nvSpPr>
        <p:spPr>
          <a:xfrm>
            <a:off x="932565" y="1789351"/>
            <a:ext cx="3742464" cy="3742464"/>
          </a:xfrm>
          <a:prstGeom prst="arc">
            <a:avLst>
              <a:gd name="adj1" fmla="val 18493566"/>
              <a:gd name="adj2" fmla="val 5311871"/>
            </a:avLst>
          </a:prstGeom>
          <a:ln w="63500">
            <a:gradFill>
              <a:gsLst>
                <a:gs pos="0">
                  <a:schemeClr val="accent1"/>
                </a:gs>
                <a:gs pos="85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"/>
          <p:cNvSpPr>
            <a:spLocks noChangeAspect="1"/>
          </p:cNvSpPr>
          <p:nvPr/>
        </p:nvSpPr>
        <p:spPr>
          <a:xfrm>
            <a:off x="932565" y="1789351"/>
            <a:ext cx="3742464" cy="3742464"/>
          </a:xfrm>
          <a:prstGeom prst="arc">
            <a:avLst>
              <a:gd name="adj1" fmla="val 7119301"/>
              <a:gd name="adj2" fmla="val 16259333"/>
            </a:avLst>
          </a:prstGeom>
          <a:ln w="63500">
            <a:gradFill>
              <a:gsLst>
                <a:gs pos="0">
                  <a:schemeClr val="accent1"/>
                </a:gs>
                <a:gs pos="85000">
                  <a:schemeClr val="accent1">
                    <a:alpha val="0"/>
                  </a:schemeClr>
                </a:gs>
              </a:gsLst>
              <a:lin ang="156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亮边1"/>
          <p:cNvSpPr/>
          <p:nvPr/>
        </p:nvSpPr>
        <p:spPr>
          <a:xfrm>
            <a:off x="4102735" y="1778171"/>
            <a:ext cx="1050925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" h="2860">
                <a:moveTo>
                  <a:pt x="0" y="0"/>
                </a:moveTo>
                <a:lnTo>
                  <a:pt x="176" y="0"/>
                </a:lnTo>
                <a:cubicBezTo>
                  <a:pt x="984" y="520"/>
                  <a:pt x="1692" y="1885"/>
                  <a:pt x="1655" y="2860"/>
                </a:cubicBezTo>
                <a:lnTo>
                  <a:pt x="1555" y="2860"/>
                </a:lnTo>
                <a:lnTo>
                  <a:pt x="1555" y="2845"/>
                </a:lnTo>
                <a:lnTo>
                  <a:pt x="1555" y="2788"/>
                </a:lnTo>
                <a:cubicBezTo>
                  <a:pt x="1572" y="1610"/>
                  <a:pt x="615" y="36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40000"/>
                </a:schemeClr>
              </a:gs>
              <a:gs pos="27000">
                <a:schemeClr val="accent1">
                  <a:alpha val="8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亮边2"/>
          <p:cNvSpPr/>
          <p:nvPr/>
        </p:nvSpPr>
        <p:spPr>
          <a:xfrm>
            <a:off x="4102735" y="3723811"/>
            <a:ext cx="1050925" cy="1816100"/>
          </a:xfrm>
          <a:custGeom>
            <a:avLst/>
            <a:gdLst>
              <a:gd name="connsiteX0" fmla="*/ 0 w 11497"/>
              <a:gd name="connsiteY0" fmla="*/ 0 h 5044"/>
              <a:gd name="connsiteX1" fmla="*/ 11497 w 11497"/>
              <a:gd name="connsiteY1" fmla="*/ 0 h 5044"/>
              <a:gd name="connsiteX2" fmla="*/ 11497 w 11497"/>
              <a:gd name="connsiteY2" fmla="*/ 5044 h 5044"/>
              <a:gd name="connsiteX3" fmla="*/ 0 w 11497"/>
              <a:gd name="connsiteY3" fmla="*/ 5044 h 5044"/>
              <a:gd name="connsiteX4" fmla="*/ 0 w 11497"/>
              <a:gd name="connsiteY4" fmla="*/ 0 h 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" h="2860">
                <a:moveTo>
                  <a:pt x="176" y="2860"/>
                </a:moveTo>
                <a:lnTo>
                  <a:pt x="0" y="2860"/>
                </a:lnTo>
                <a:cubicBezTo>
                  <a:pt x="935" y="2339"/>
                  <a:pt x="1567" y="862"/>
                  <a:pt x="1554" y="44"/>
                </a:cubicBezTo>
                <a:lnTo>
                  <a:pt x="1554" y="0"/>
                </a:lnTo>
                <a:lnTo>
                  <a:pt x="1655" y="0"/>
                </a:lnTo>
                <a:cubicBezTo>
                  <a:pt x="1702" y="1158"/>
                  <a:pt x="835" y="2419"/>
                  <a:pt x="176" y="28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40000"/>
                </a:schemeClr>
              </a:gs>
              <a:gs pos="27000">
                <a:schemeClr val="accent1">
                  <a:alpha val="8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0993" y="3974685"/>
            <a:ext cx="2141612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99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charset="-122"/>
                <a:ea typeface="OPPOSans H" panose="00020600040101010101" charset="-122"/>
                <a:cs typeface="阿里巴巴普惠体 Medium" panose="00020600040101010101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建立品牌忠诚度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60993" y="4426075"/>
            <a:ext cx="6102369" cy="6967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marR="0" indent="-1714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通过市场策略，可以建立消费者对品牌的忠诚度和持续消费。</a:t>
            </a:r>
            <a:endParaRPr lang="en-US" altLang="zh-CN" sz="1200" dirty="0">
              <a:solidFill>
                <a:srgbClr val="FFFFFF">
                  <a:alpha val="90000"/>
                </a:srgbClr>
              </a:solidFill>
              <a:latin typeface="+mn-ea"/>
            </a:endParaRPr>
          </a:p>
          <a:p>
            <a:pPr marL="171450" marR="0" indent="-1714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打造良好的品牌形象、提供优质的产品和服务，实施针对性的营销策略等手段</a:t>
            </a:r>
            <a:endParaRPr lang="en-US" altLang="zh-CN" sz="1200" dirty="0">
              <a:solidFill>
                <a:srgbClr val="FFFFFF">
                  <a:alpha val="90000"/>
                </a:srgbClr>
              </a:solidFill>
              <a:latin typeface="+mn-ea"/>
            </a:endParaRPr>
          </a:p>
          <a:p>
            <a:pPr marL="171450" marR="0" indent="-17145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让消费者更加信任和认可企业品牌，从而建立起品牌忠诚</a:t>
            </a:r>
          </a:p>
        </p:txBody>
      </p:sp>
      <p:sp>
        <p:nvSpPr>
          <p:cNvPr id="19" name="椭圆"/>
          <p:cNvSpPr/>
          <p:nvPr/>
        </p:nvSpPr>
        <p:spPr>
          <a:xfrm>
            <a:off x="1136882" y="1995981"/>
            <a:ext cx="3330746" cy="3330746"/>
          </a:xfrm>
          <a:prstGeom prst="ellipse">
            <a:avLst/>
          </a:prstGeom>
          <a:noFill/>
          <a:ln w="254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753431" y="2994106"/>
            <a:ext cx="20976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600" b="1" dirty="0">
                <a:solidFill>
                  <a:srgbClr val="FFFFFF"/>
                </a:solidFill>
                <a:latin typeface="+mn-ea"/>
              </a:rPr>
              <a:t>两项</a:t>
            </a:r>
            <a:endParaRPr lang="en-US" altLang="zh-CN" sz="3600" b="1" dirty="0">
              <a:solidFill>
                <a:srgbClr val="FFFFFF"/>
              </a:solidFill>
              <a:latin typeface="+mn-ea"/>
            </a:endParaRPr>
          </a:p>
          <a:p>
            <a:pPr algn="ctr" defTabSz="914400"/>
            <a:r>
              <a:rPr lang="zh-CN" altLang="en-US" sz="3600" b="1" dirty="0">
                <a:solidFill>
                  <a:srgbClr val="FFFFFF"/>
                </a:solidFill>
                <a:latin typeface="+mn-ea"/>
              </a:rPr>
              <a:t>市场目标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60993" y="1995981"/>
            <a:ext cx="1885131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99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charset="-122"/>
                <a:ea typeface="OPPOSans H" panose="00020600040101010101" charset="-122"/>
                <a:cs typeface="阿里巴巴普惠体 Medium" panose="00020600040101010101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增加销售收入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60993" y="2447371"/>
            <a:ext cx="6102369" cy="9368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市场策略的主要目的之一是促进产品或服务的销量，增加企业的销售收入。</a:t>
            </a:r>
            <a:endParaRPr lang="en-US" altLang="zh-CN" sz="1200" dirty="0">
              <a:solidFill>
                <a:srgbClr val="FFFFFF">
                  <a:alpha val="90000"/>
                </a:srgbClr>
              </a:solidFill>
              <a:latin typeface="+mn-ea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通过制定合理的市场策略，可以吸引更多的潜在客户和目标客户，</a:t>
            </a:r>
            <a:endParaRPr lang="en-US" altLang="zh-CN" sz="1200" dirty="0">
              <a:solidFill>
                <a:srgbClr val="FFFFFF">
                  <a:alpha val="90000"/>
                </a:srgbClr>
              </a:solidFill>
              <a:latin typeface="+mn-ea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提高产品的市场占有率，实现销售收入的增长</a:t>
            </a:r>
            <a:endParaRPr lang="en-US" altLang="zh-CN" sz="1200" dirty="0">
              <a:solidFill>
                <a:srgbClr val="FFFFFF">
                  <a:alpha val="90000"/>
                </a:srgbClr>
              </a:solidFill>
              <a:latin typeface="+mn-ea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市场策略有品牌战略、产品策略、定价策略、渠道策略、促销策略等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FFFFFF"/>
                </a:solidFill>
              </a:rPr>
              <a:t>达成策略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8" name="矩形 7"/>
          <p:cNvSpPr/>
          <p:nvPr/>
        </p:nvSpPr>
        <p:spPr>
          <a:xfrm>
            <a:off x="1948872" y="3831269"/>
            <a:ext cx="3729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Achieving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strategy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大客户开发七要点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407133" y="1597875"/>
            <a:ext cx="1656007" cy="1448084"/>
            <a:chOff x="1407133" y="1597875"/>
            <a:chExt cx="1656007" cy="1448084"/>
          </a:xfrm>
        </p:grpSpPr>
        <p:sp>
          <p:nvSpPr>
            <p:cNvPr id="40" name="椭圆 39"/>
            <p:cNvSpPr/>
            <p:nvPr/>
          </p:nvSpPr>
          <p:spPr>
            <a:xfrm>
              <a:off x="1703059" y="1597875"/>
              <a:ext cx="1013594" cy="1013592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01</a:t>
              </a:r>
              <a:endParaRPr lang="zh-CN" altLang="en-US" sz="24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407133" y="2738182"/>
              <a:ext cx="16560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精准定位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118582" y="3146711"/>
            <a:ext cx="1417266" cy="1248517"/>
            <a:chOff x="3118582" y="3146711"/>
            <a:chExt cx="1417266" cy="1248517"/>
          </a:xfrm>
        </p:grpSpPr>
        <p:sp>
          <p:nvSpPr>
            <p:cNvPr id="44" name="椭圆 43"/>
            <p:cNvSpPr/>
            <p:nvPr/>
          </p:nvSpPr>
          <p:spPr>
            <a:xfrm>
              <a:off x="3367904" y="3146711"/>
              <a:ext cx="874211" cy="87421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02</a:t>
              </a:r>
              <a:endParaRPr lang="zh-CN" altLang="en-US" sz="24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118582" y="4087451"/>
              <a:ext cx="14172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建立关系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116004" y="4953535"/>
            <a:ext cx="2262158" cy="1258940"/>
            <a:chOff x="7116004" y="4953535"/>
            <a:chExt cx="2262158" cy="1258940"/>
          </a:xfrm>
        </p:grpSpPr>
        <p:sp>
          <p:nvSpPr>
            <p:cNvPr id="43" name="椭圆 42"/>
            <p:cNvSpPr/>
            <p:nvPr/>
          </p:nvSpPr>
          <p:spPr>
            <a:xfrm>
              <a:off x="7809978" y="4953535"/>
              <a:ext cx="874211" cy="87421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07</a:t>
              </a:r>
              <a:endParaRPr lang="zh-CN" altLang="en-US" sz="24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116004" y="5904698"/>
              <a:ext cx="22621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不断复盘提升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279336" y="1318284"/>
            <a:ext cx="1835578" cy="1196607"/>
            <a:chOff x="7279336" y="1318284"/>
            <a:chExt cx="1835578" cy="1196607"/>
          </a:xfrm>
        </p:grpSpPr>
        <p:sp>
          <p:nvSpPr>
            <p:cNvPr id="45" name="椭圆 44"/>
            <p:cNvSpPr/>
            <p:nvPr/>
          </p:nvSpPr>
          <p:spPr>
            <a:xfrm>
              <a:off x="7809978" y="1318284"/>
              <a:ext cx="774294" cy="774292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04</a:t>
              </a:r>
              <a:endParaRPr lang="zh-CN" altLang="en-US" sz="24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279336" y="2207114"/>
              <a:ext cx="183557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  <a:ea typeface="+mn-ea"/>
                </a:rPr>
                <a:t>制定营销策略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50609" y="4137969"/>
            <a:ext cx="2262158" cy="1234317"/>
            <a:chOff x="8850609" y="4137969"/>
            <a:chExt cx="2262158" cy="1234317"/>
          </a:xfrm>
        </p:grpSpPr>
        <p:sp>
          <p:nvSpPr>
            <p:cNvPr id="46" name="椭圆 45"/>
            <p:cNvSpPr/>
            <p:nvPr/>
          </p:nvSpPr>
          <p:spPr>
            <a:xfrm>
              <a:off x="9544583" y="4137969"/>
              <a:ext cx="874211" cy="874210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06</a:t>
              </a:r>
              <a:endParaRPr lang="zh-CN" altLang="en-US" sz="24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850609" y="5064509"/>
              <a:ext cx="22621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建立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KPI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管理机制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19709" y="4557645"/>
            <a:ext cx="1470667" cy="1630292"/>
            <a:chOff x="1819709" y="4557645"/>
            <a:chExt cx="1470667" cy="1630292"/>
          </a:xfrm>
        </p:grpSpPr>
        <p:sp>
          <p:nvSpPr>
            <p:cNvPr id="42" name="椭圆 41"/>
            <p:cNvSpPr/>
            <p:nvPr/>
          </p:nvSpPr>
          <p:spPr>
            <a:xfrm>
              <a:off x="1932606" y="4557645"/>
              <a:ext cx="1244874" cy="1244872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03</a:t>
              </a:r>
              <a:endParaRPr lang="zh-CN" altLang="en-US" sz="2400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819709" y="5880160"/>
              <a:ext cx="14706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资料搜集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850609" y="1821494"/>
            <a:ext cx="2262158" cy="1632994"/>
            <a:chOff x="8850609" y="1821494"/>
            <a:chExt cx="2262158" cy="1632994"/>
          </a:xfrm>
        </p:grpSpPr>
        <p:sp>
          <p:nvSpPr>
            <p:cNvPr id="41" name="椭圆 40"/>
            <p:cNvSpPr/>
            <p:nvPr/>
          </p:nvSpPr>
          <p:spPr>
            <a:xfrm>
              <a:off x="9315043" y="1821494"/>
              <a:ext cx="1244874" cy="1244872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05</a:t>
              </a:r>
              <a:endParaRPr lang="zh-CN" altLang="en-US" sz="2400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850609" y="3146711"/>
              <a:ext cx="22621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提供专业化服务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35749" y="1165719"/>
            <a:ext cx="4720502" cy="4720498"/>
            <a:chOff x="3735749" y="1165719"/>
            <a:chExt cx="4720502" cy="4720498"/>
          </a:xfrm>
        </p:grpSpPr>
        <p:sp>
          <p:nvSpPr>
            <p:cNvPr id="37" name="椭圆 36"/>
            <p:cNvSpPr/>
            <p:nvPr/>
          </p:nvSpPr>
          <p:spPr>
            <a:xfrm>
              <a:off x="3735749" y="1165719"/>
              <a:ext cx="4720502" cy="4720498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ontserrat"/>
                <a:ea typeface="阿里巴巴普惠体 2.0 55 Regular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521267" y="1951236"/>
              <a:ext cx="3149466" cy="3149463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ontserrat"/>
                <a:ea typeface="阿里巴巴普惠体 2.0 55 Regular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64322" y="2494289"/>
              <a:ext cx="2063356" cy="206335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3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ontserrat"/>
                <a:ea typeface="阿里巴巴普惠体 2.0 55 Regular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537819" y="2961515"/>
              <a:ext cx="1116362" cy="1128904"/>
              <a:chOff x="5539407" y="2852739"/>
              <a:chExt cx="1116362" cy="1128904"/>
            </a:xfrm>
            <a:solidFill>
              <a:schemeClr val="bg1"/>
            </a:solidFill>
          </p:grpSpPr>
          <p:sp>
            <p:nvSpPr>
              <p:cNvPr id="55" name="5"/>
              <p:cNvSpPr>
                <a:spLocks noEditPoints="1"/>
              </p:cNvSpPr>
              <p:nvPr/>
            </p:nvSpPr>
            <p:spPr bwMode="auto">
              <a:xfrm>
                <a:off x="5781913" y="3236009"/>
                <a:ext cx="611839" cy="522641"/>
              </a:xfrm>
              <a:custGeom>
                <a:avLst/>
                <a:gdLst>
                  <a:gd name="T0" fmla="*/ 333 w 369"/>
                  <a:gd name="T1" fmla="*/ 67 h 315"/>
                  <a:gd name="T2" fmla="*/ 369 w 369"/>
                  <a:gd name="T3" fmla="*/ 210 h 315"/>
                  <a:gd name="T4" fmla="*/ 336 w 369"/>
                  <a:gd name="T5" fmla="*/ 297 h 315"/>
                  <a:gd name="T6" fmla="*/ 315 w 369"/>
                  <a:gd name="T7" fmla="*/ 309 h 315"/>
                  <a:gd name="T8" fmla="*/ 243 w 369"/>
                  <a:gd name="T9" fmla="*/ 247 h 315"/>
                  <a:gd name="T10" fmla="*/ 123 w 369"/>
                  <a:gd name="T11" fmla="*/ 219 h 315"/>
                  <a:gd name="T12" fmla="*/ 110 w 369"/>
                  <a:gd name="T13" fmla="*/ 185 h 315"/>
                  <a:gd name="T14" fmla="*/ 40 w 369"/>
                  <a:gd name="T15" fmla="*/ 245 h 315"/>
                  <a:gd name="T16" fmla="*/ 33 w 369"/>
                  <a:gd name="T17" fmla="*/ 180 h 315"/>
                  <a:gd name="T18" fmla="*/ 0 w 369"/>
                  <a:gd name="T19" fmla="*/ 152 h 315"/>
                  <a:gd name="T20" fmla="*/ 27 w 369"/>
                  <a:gd name="T21" fmla="*/ 0 h 315"/>
                  <a:gd name="T22" fmla="*/ 246 w 369"/>
                  <a:gd name="T23" fmla="*/ 27 h 315"/>
                  <a:gd name="T24" fmla="*/ 56 w 369"/>
                  <a:gd name="T25" fmla="*/ 205 h 315"/>
                  <a:gd name="T26" fmla="*/ 91 w 369"/>
                  <a:gd name="T27" fmla="*/ 173 h 315"/>
                  <a:gd name="T28" fmla="*/ 123 w 369"/>
                  <a:gd name="T29" fmla="*/ 145 h 315"/>
                  <a:gd name="T30" fmla="*/ 150 w 369"/>
                  <a:gd name="T31" fmla="*/ 67 h 315"/>
                  <a:gd name="T32" fmla="*/ 223 w 369"/>
                  <a:gd name="T33" fmla="*/ 66 h 315"/>
                  <a:gd name="T34" fmla="*/ 23 w 369"/>
                  <a:gd name="T35" fmla="*/ 23 h 315"/>
                  <a:gd name="T36" fmla="*/ 38 w 369"/>
                  <a:gd name="T37" fmla="*/ 157 h 315"/>
                  <a:gd name="T38" fmla="*/ 56 w 369"/>
                  <a:gd name="T39" fmla="*/ 205 h 315"/>
                  <a:gd name="T40" fmla="*/ 182 w 369"/>
                  <a:gd name="T41" fmla="*/ 123 h 315"/>
                  <a:gd name="T42" fmla="*/ 181 w 369"/>
                  <a:gd name="T43" fmla="*/ 146 h 315"/>
                  <a:gd name="T44" fmla="*/ 257 w 369"/>
                  <a:gd name="T45" fmla="*/ 135 h 315"/>
                  <a:gd name="T46" fmla="*/ 213 w 369"/>
                  <a:gd name="T47" fmla="*/ 123 h 315"/>
                  <a:gd name="T48" fmla="*/ 311 w 369"/>
                  <a:gd name="T49" fmla="*/ 190 h 315"/>
                  <a:gd name="T50" fmla="*/ 311 w 369"/>
                  <a:gd name="T51" fmla="*/ 168 h 315"/>
                  <a:gd name="T52" fmla="*/ 235 w 369"/>
                  <a:gd name="T53" fmla="*/ 179 h 315"/>
                  <a:gd name="T54" fmla="*/ 280 w 369"/>
                  <a:gd name="T55" fmla="*/ 190 h 315"/>
                  <a:gd name="T56" fmla="*/ 302 w 369"/>
                  <a:gd name="T57" fmla="*/ 145 h 315"/>
                  <a:gd name="T58" fmla="*/ 324 w 369"/>
                  <a:gd name="T59" fmla="*/ 135 h 315"/>
                  <a:gd name="T60" fmla="*/ 289 w 369"/>
                  <a:gd name="T61" fmla="*/ 124 h 315"/>
                  <a:gd name="T62" fmla="*/ 288 w 369"/>
                  <a:gd name="T63" fmla="*/ 144 h 315"/>
                  <a:gd name="T64" fmla="*/ 190 w 369"/>
                  <a:gd name="T65" fmla="*/ 190 h 315"/>
                  <a:gd name="T66" fmla="*/ 202 w 369"/>
                  <a:gd name="T67" fmla="*/ 190 h 315"/>
                  <a:gd name="T68" fmla="*/ 203 w 369"/>
                  <a:gd name="T69" fmla="*/ 169 h 315"/>
                  <a:gd name="T70" fmla="*/ 169 w 369"/>
                  <a:gd name="T71" fmla="*/ 180 h 315"/>
                  <a:gd name="T72" fmla="*/ 190 w 369"/>
                  <a:gd name="T73" fmla="*/ 19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9" h="315">
                    <a:moveTo>
                      <a:pt x="246" y="67"/>
                    </a:moveTo>
                    <a:cubicBezTo>
                      <a:pt x="276" y="67"/>
                      <a:pt x="305" y="67"/>
                      <a:pt x="333" y="67"/>
                    </a:cubicBezTo>
                    <a:cubicBezTo>
                      <a:pt x="364" y="67"/>
                      <a:pt x="369" y="72"/>
                      <a:pt x="369" y="103"/>
                    </a:cubicBezTo>
                    <a:cubicBezTo>
                      <a:pt x="369" y="139"/>
                      <a:pt x="369" y="174"/>
                      <a:pt x="369" y="210"/>
                    </a:cubicBezTo>
                    <a:cubicBezTo>
                      <a:pt x="369" y="241"/>
                      <a:pt x="367" y="243"/>
                      <a:pt x="336" y="247"/>
                    </a:cubicBezTo>
                    <a:cubicBezTo>
                      <a:pt x="336" y="264"/>
                      <a:pt x="336" y="280"/>
                      <a:pt x="336" y="297"/>
                    </a:cubicBezTo>
                    <a:cubicBezTo>
                      <a:pt x="336" y="301"/>
                      <a:pt x="335" y="305"/>
                      <a:pt x="333" y="308"/>
                    </a:cubicBezTo>
                    <a:cubicBezTo>
                      <a:pt x="329" y="315"/>
                      <a:pt x="321" y="315"/>
                      <a:pt x="315" y="309"/>
                    </a:cubicBezTo>
                    <a:cubicBezTo>
                      <a:pt x="296" y="290"/>
                      <a:pt x="278" y="271"/>
                      <a:pt x="259" y="253"/>
                    </a:cubicBezTo>
                    <a:cubicBezTo>
                      <a:pt x="255" y="249"/>
                      <a:pt x="248" y="247"/>
                      <a:pt x="243" y="247"/>
                    </a:cubicBezTo>
                    <a:cubicBezTo>
                      <a:pt x="212" y="246"/>
                      <a:pt x="181" y="246"/>
                      <a:pt x="150" y="246"/>
                    </a:cubicBezTo>
                    <a:cubicBezTo>
                      <a:pt x="131" y="246"/>
                      <a:pt x="123" y="239"/>
                      <a:pt x="123" y="219"/>
                    </a:cubicBezTo>
                    <a:cubicBezTo>
                      <a:pt x="123" y="206"/>
                      <a:pt x="123" y="193"/>
                      <a:pt x="123" y="177"/>
                    </a:cubicBezTo>
                    <a:cubicBezTo>
                      <a:pt x="117" y="181"/>
                      <a:pt x="113" y="182"/>
                      <a:pt x="110" y="185"/>
                    </a:cubicBezTo>
                    <a:cubicBezTo>
                      <a:pt x="92" y="203"/>
                      <a:pt x="75" y="221"/>
                      <a:pt x="57" y="239"/>
                    </a:cubicBezTo>
                    <a:cubicBezTo>
                      <a:pt x="53" y="242"/>
                      <a:pt x="45" y="246"/>
                      <a:pt x="40" y="245"/>
                    </a:cubicBezTo>
                    <a:cubicBezTo>
                      <a:pt x="33" y="244"/>
                      <a:pt x="33" y="236"/>
                      <a:pt x="33" y="229"/>
                    </a:cubicBezTo>
                    <a:cubicBezTo>
                      <a:pt x="33" y="213"/>
                      <a:pt x="33" y="197"/>
                      <a:pt x="33" y="180"/>
                    </a:cubicBezTo>
                    <a:cubicBezTo>
                      <a:pt x="30" y="180"/>
                      <a:pt x="27" y="179"/>
                      <a:pt x="24" y="179"/>
                    </a:cubicBezTo>
                    <a:cubicBezTo>
                      <a:pt x="7" y="178"/>
                      <a:pt x="0" y="170"/>
                      <a:pt x="0" y="152"/>
                    </a:cubicBezTo>
                    <a:cubicBezTo>
                      <a:pt x="0" y="111"/>
                      <a:pt x="0" y="69"/>
                      <a:pt x="0" y="27"/>
                    </a:cubicBezTo>
                    <a:cubicBezTo>
                      <a:pt x="0" y="8"/>
                      <a:pt x="8" y="0"/>
                      <a:pt x="27" y="0"/>
                    </a:cubicBezTo>
                    <a:cubicBezTo>
                      <a:pt x="91" y="0"/>
                      <a:pt x="155" y="0"/>
                      <a:pt x="219" y="0"/>
                    </a:cubicBezTo>
                    <a:cubicBezTo>
                      <a:pt x="238" y="0"/>
                      <a:pt x="246" y="8"/>
                      <a:pt x="246" y="27"/>
                    </a:cubicBezTo>
                    <a:cubicBezTo>
                      <a:pt x="246" y="40"/>
                      <a:pt x="246" y="53"/>
                      <a:pt x="246" y="67"/>
                    </a:cubicBezTo>
                    <a:close/>
                    <a:moveTo>
                      <a:pt x="56" y="205"/>
                    </a:moveTo>
                    <a:cubicBezTo>
                      <a:pt x="57" y="205"/>
                      <a:pt x="57" y="206"/>
                      <a:pt x="58" y="206"/>
                    </a:cubicBezTo>
                    <a:cubicBezTo>
                      <a:pt x="69" y="195"/>
                      <a:pt x="80" y="184"/>
                      <a:pt x="91" y="173"/>
                    </a:cubicBezTo>
                    <a:cubicBezTo>
                      <a:pt x="100" y="164"/>
                      <a:pt x="107" y="153"/>
                      <a:pt x="123" y="158"/>
                    </a:cubicBezTo>
                    <a:cubicBezTo>
                      <a:pt x="123" y="152"/>
                      <a:pt x="123" y="149"/>
                      <a:pt x="123" y="145"/>
                    </a:cubicBezTo>
                    <a:cubicBezTo>
                      <a:pt x="123" y="128"/>
                      <a:pt x="123" y="110"/>
                      <a:pt x="123" y="93"/>
                    </a:cubicBezTo>
                    <a:cubicBezTo>
                      <a:pt x="123" y="75"/>
                      <a:pt x="131" y="67"/>
                      <a:pt x="150" y="67"/>
                    </a:cubicBezTo>
                    <a:cubicBezTo>
                      <a:pt x="171" y="67"/>
                      <a:pt x="192" y="67"/>
                      <a:pt x="213" y="67"/>
                    </a:cubicBezTo>
                    <a:cubicBezTo>
                      <a:pt x="216" y="67"/>
                      <a:pt x="219" y="67"/>
                      <a:pt x="223" y="66"/>
                    </a:cubicBezTo>
                    <a:cubicBezTo>
                      <a:pt x="223" y="51"/>
                      <a:pt x="223" y="37"/>
                      <a:pt x="223" y="23"/>
                    </a:cubicBezTo>
                    <a:cubicBezTo>
                      <a:pt x="156" y="23"/>
                      <a:pt x="89" y="23"/>
                      <a:pt x="23" y="23"/>
                    </a:cubicBezTo>
                    <a:cubicBezTo>
                      <a:pt x="23" y="68"/>
                      <a:pt x="23" y="112"/>
                      <a:pt x="23" y="157"/>
                    </a:cubicBezTo>
                    <a:cubicBezTo>
                      <a:pt x="28" y="157"/>
                      <a:pt x="33" y="157"/>
                      <a:pt x="38" y="157"/>
                    </a:cubicBezTo>
                    <a:cubicBezTo>
                      <a:pt x="53" y="157"/>
                      <a:pt x="56" y="160"/>
                      <a:pt x="56" y="175"/>
                    </a:cubicBezTo>
                    <a:cubicBezTo>
                      <a:pt x="56" y="185"/>
                      <a:pt x="56" y="195"/>
                      <a:pt x="56" y="205"/>
                    </a:cubicBezTo>
                    <a:close/>
                    <a:moveTo>
                      <a:pt x="213" y="123"/>
                    </a:moveTo>
                    <a:cubicBezTo>
                      <a:pt x="202" y="123"/>
                      <a:pt x="192" y="123"/>
                      <a:pt x="182" y="123"/>
                    </a:cubicBezTo>
                    <a:cubicBezTo>
                      <a:pt x="174" y="123"/>
                      <a:pt x="168" y="126"/>
                      <a:pt x="168" y="134"/>
                    </a:cubicBezTo>
                    <a:cubicBezTo>
                      <a:pt x="168" y="143"/>
                      <a:pt x="174" y="145"/>
                      <a:pt x="181" y="146"/>
                    </a:cubicBezTo>
                    <a:cubicBezTo>
                      <a:pt x="202" y="146"/>
                      <a:pt x="223" y="146"/>
                      <a:pt x="244" y="146"/>
                    </a:cubicBezTo>
                    <a:cubicBezTo>
                      <a:pt x="251" y="145"/>
                      <a:pt x="257" y="143"/>
                      <a:pt x="257" y="135"/>
                    </a:cubicBezTo>
                    <a:cubicBezTo>
                      <a:pt x="257" y="126"/>
                      <a:pt x="251" y="123"/>
                      <a:pt x="244" y="123"/>
                    </a:cubicBezTo>
                    <a:cubicBezTo>
                      <a:pt x="233" y="123"/>
                      <a:pt x="223" y="123"/>
                      <a:pt x="213" y="123"/>
                    </a:cubicBezTo>
                    <a:close/>
                    <a:moveTo>
                      <a:pt x="280" y="190"/>
                    </a:moveTo>
                    <a:cubicBezTo>
                      <a:pt x="290" y="190"/>
                      <a:pt x="300" y="190"/>
                      <a:pt x="311" y="190"/>
                    </a:cubicBezTo>
                    <a:cubicBezTo>
                      <a:pt x="318" y="190"/>
                      <a:pt x="324" y="187"/>
                      <a:pt x="324" y="179"/>
                    </a:cubicBezTo>
                    <a:cubicBezTo>
                      <a:pt x="324" y="171"/>
                      <a:pt x="318" y="168"/>
                      <a:pt x="311" y="168"/>
                    </a:cubicBezTo>
                    <a:cubicBezTo>
                      <a:pt x="290" y="168"/>
                      <a:pt x="269" y="168"/>
                      <a:pt x="248" y="168"/>
                    </a:cubicBezTo>
                    <a:cubicBezTo>
                      <a:pt x="241" y="168"/>
                      <a:pt x="235" y="171"/>
                      <a:pt x="235" y="179"/>
                    </a:cubicBezTo>
                    <a:cubicBezTo>
                      <a:pt x="235" y="187"/>
                      <a:pt x="240" y="190"/>
                      <a:pt x="248" y="190"/>
                    </a:cubicBezTo>
                    <a:cubicBezTo>
                      <a:pt x="258" y="190"/>
                      <a:pt x="269" y="190"/>
                      <a:pt x="280" y="190"/>
                    </a:cubicBezTo>
                    <a:close/>
                    <a:moveTo>
                      <a:pt x="302" y="146"/>
                    </a:moveTo>
                    <a:cubicBezTo>
                      <a:pt x="302" y="146"/>
                      <a:pt x="302" y="146"/>
                      <a:pt x="302" y="145"/>
                    </a:cubicBezTo>
                    <a:cubicBezTo>
                      <a:pt x="306" y="145"/>
                      <a:pt x="311" y="147"/>
                      <a:pt x="314" y="145"/>
                    </a:cubicBezTo>
                    <a:cubicBezTo>
                      <a:pt x="318" y="143"/>
                      <a:pt x="323" y="139"/>
                      <a:pt x="324" y="135"/>
                    </a:cubicBezTo>
                    <a:cubicBezTo>
                      <a:pt x="325" y="128"/>
                      <a:pt x="320" y="124"/>
                      <a:pt x="314" y="124"/>
                    </a:cubicBezTo>
                    <a:cubicBezTo>
                      <a:pt x="306" y="123"/>
                      <a:pt x="297" y="123"/>
                      <a:pt x="289" y="124"/>
                    </a:cubicBezTo>
                    <a:cubicBezTo>
                      <a:pt x="286" y="125"/>
                      <a:pt x="281" y="130"/>
                      <a:pt x="281" y="134"/>
                    </a:cubicBezTo>
                    <a:cubicBezTo>
                      <a:pt x="280" y="137"/>
                      <a:pt x="285" y="142"/>
                      <a:pt x="288" y="144"/>
                    </a:cubicBezTo>
                    <a:cubicBezTo>
                      <a:pt x="292" y="146"/>
                      <a:pt x="297" y="146"/>
                      <a:pt x="302" y="146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94" y="190"/>
                      <a:pt x="199" y="191"/>
                      <a:pt x="202" y="190"/>
                    </a:cubicBezTo>
                    <a:cubicBezTo>
                      <a:pt x="206" y="188"/>
                      <a:pt x="211" y="183"/>
                      <a:pt x="211" y="180"/>
                    </a:cubicBezTo>
                    <a:cubicBezTo>
                      <a:pt x="212" y="176"/>
                      <a:pt x="207" y="170"/>
                      <a:pt x="203" y="169"/>
                    </a:cubicBezTo>
                    <a:cubicBezTo>
                      <a:pt x="195" y="167"/>
                      <a:pt x="186" y="167"/>
                      <a:pt x="177" y="169"/>
                    </a:cubicBezTo>
                    <a:cubicBezTo>
                      <a:pt x="174" y="170"/>
                      <a:pt x="169" y="176"/>
                      <a:pt x="169" y="180"/>
                    </a:cubicBezTo>
                    <a:cubicBezTo>
                      <a:pt x="169" y="183"/>
                      <a:pt x="174" y="188"/>
                      <a:pt x="178" y="190"/>
                    </a:cubicBezTo>
                    <a:cubicBezTo>
                      <a:pt x="181" y="191"/>
                      <a:pt x="186" y="190"/>
                      <a:pt x="190" y="19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6"/>
              <p:cNvSpPr/>
              <p:nvPr/>
            </p:nvSpPr>
            <p:spPr bwMode="auto">
              <a:xfrm>
                <a:off x="6367271" y="3627641"/>
                <a:ext cx="240415" cy="250868"/>
              </a:xfrm>
              <a:custGeom>
                <a:avLst/>
                <a:gdLst>
                  <a:gd name="T0" fmla="*/ 113 w 145"/>
                  <a:gd name="T1" fmla="*/ 24 h 151"/>
                  <a:gd name="T2" fmla="*/ 122 w 145"/>
                  <a:gd name="T3" fmla="*/ 8 h 151"/>
                  <a:gd name="T4" fmla="*/ 136 w 145"/>
                  <a:gd name="T5" fmla="*/ 3 h 151"/>
                  <a:gd name="T6" fmla="*/ 141 w 145"/>
                  <a:gd name="T7" fmla="*/ 17 h 151"/>
                  <a:gd name="T8" fmla="*/ 138 w 145"/>
                  <a:gd name="T9" fmla="*/ 67 h 151"/>
                  <a:gd name="T10" fmla="*/ 99 w 145"/>
                  <a:gd name="T11" fmla="*/ 139 h 151"/>
                  <a:gd name="T12" fmla="*/ 20 w 145"/>
                  <a:gd name="T13" fmla="*/ 120 h 151"/>
                  <a:gd name="T14" fmla="*/ 18 w 145"/>
                  <a:gd name="T15" fmla="*/ 38 h 151"/>
                  <a:gd name="T16" fmla="*/ 107 w 145"/>
                  <a:gd name="T17" fmla="*/ 21 h 151"/>
                  <a:gd name="T18" fmla="*/ 113 w 145"/>
                  <a:gd name="T19" fmla="*/ 2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51">
                    <a:moveTo>
                      <a:pt x="113" y="24"/>
                    </a:moveTo>
                    <a:cubicBezTo>
                      <a:pt x="116" y="18"/>
                      <a:pt x="119" y="13"/>
                      <a:pt x="122" y="8"/>
                    </a:cubicBezTo>
                    <a:cubicBezTo>
                      <a:pt x="125" y="2"/>
                      <a:pt x="130" y="0"/>
                      <a:pt x="136" y="3"/>
                    </a:cubicBezTo>
                    <a:cubicBezTo>
                      <a:pt x="142" y="6"/>
                      <a:pt x="145" y="13"/>
                      <a:pt x="141" y="17"/>
                    </a:cubicBezTo>
                    <a:cubicBezTo>
                      <a:pt x="129" y="34"/>
                      <a:pt x="134" y="50"/>
                      <a:pt x="138" y="67"/>
                    </a:cubicBezTo>
                    <a:cubicBezTo>
                      <a:pt x="145" y="95"/>
                      <a:pt x="127" y="127"/>
                      <a:pt x="99" y="139"/>
                    </a:cubicBezTo>
                    <a:cubicBezTo>
                      <a:pt x="72" y="151"/>
                      <a:pt x="39" y="143"/>
                      <a:pt x="20" y="120"/>
                    </a:cubicBezTo>
                    <a:cubicBezTo>
                      <a:pt x="1" y="96"/>
                      <a:pt x="0" y="62"/>
                      <a:pt x="18" y="38"/>
                    </a:cubicBezTo>
                    <a:cubicBezTo>
                      <a:pt x="39" y="10"/>
                      <a:pt x="78" y="2"/>
                      <a:pt x="107" y="21"/>
                    </a:cubicBezTo>
                    <a:cubicBezTo>
                      <a:pt x="109" y="22"/>
                      <a:pt x="111" y="23"/>
                      <a:pt x="113" y="24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7"/>
              <p:cNvSpPr/>
              <p:nvPr/>
            </p:nvSpPr>
            <p:spPr bwMode="auto">
              <a:xfrm>
                <a:off x="5579128" y="3627641"/>
                <a:ext cx="253655" cy="254352"/>
              </a:xfrm>
              <a:custGeom>
                <a:avLst/>
                <a:gdLst>
                  <a:gd name="T0" fmla="*/ 36 w 153"/>
                  <a:gd name="T1" fmla="*/ 24 h 153"/>
                  <a:gd name="T2" fmla="*/ 112 w 153"/>
                  <a:gd name="T3" fmla="*/ 21 h 153"/>
                  <a:gd name="T4" fmla="*/ 134 w 153"/>
                  <a:gd name="T5" fmla="*/ 113 h 153"/>
                  <a:gd name="T6" fmla="*/ 47 w 153"/>
                  <a:gd name="T7" fmla="*/ 138 h 153"/>
                  <a:gd name="T8" fmla="*/ 16 w 153"/>
                  <a:gd name="T9" fmla="*/ 50 h 153"/>
                  <a:gd name="T10" fmla="*/ 15 w 153"/>
                  <a:gd name="T11" fmla="*/ 32 h 153"/>
                  <a:gd name="T12" fmla="*/ 8 w 153"/>
                  <a:gd name="T13" fmla="*/ 17 h 153"/>
                  <a:gd name="T14" fmla="*/ 13 w 153"/>
                  <a:gd name="T15" fmla="*/ 4 h 153"/>
                  <a:gd name="T16" fmla="*/ 27 w 153"/>
                  <a:gd name="T17" fmla="*/ 8 h 153"/>
                  <a:gd name="T18" fmla="*/ 36 w 153"/>
                  <a:gd name="T19" fmla="*/ 2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53">
                    <a:moveTo>
                      <a:pt x="36" y="24"/>
                    </a:moveTo>
                    <a:cubicBezTo>
                      <a:pt x="62" y="7"/>
                      <a:pt x="87" y="6"/>
                      <a:pt x="112" y="21"/>
                    </a:cubicBezTo>
                    <a:cubicBezTo>
                      <a:pt x="144" y="39"/>
                      <a:pt x="153" y="79"/>
                      <a:pt x="134" y="113"/>
                    </a:cubicBezTo>
                    <a:cubicBezTo>
                      <a:pt x="117" y="142"/>
                      <a:pt x="78" y="153"/>
                      <a:pt x="47" y="138"/>
                    </a:cubicBezTo>
                    <a:cubicBezTo>
                      <a:pt x="15" y="121"/>
                      <a:pt x="0" y="82"/>
                      <a:pt x="16" y="50"/>
                    </a:cubicBezTo>
                    <a:cubicBezTo>
                      <a:pt x="19" y="43"/>
                      <a:pt x="18" y="38"/>
                      <a:pt x="15" y="32"/>
                    </a:cubicBezTo>
                    <a:cubicBezTo>
                      <a:pt x="12" y="27"/>
                      <a:pt x="9" y="22"/>
                      <a:pt x="8" y="17"/>
                    </a:cubicBezTo>
                    <a:cubicBezTo>
                      <a:pt x="7" y="13"/>
                      <a:pt x="9" y="7"/>
                      <a:pt x="13" y="4"/>
                    </a:cubicBezTo>
                    <a:cubicBezTo>
                      <a:pt x="18" y="0"/>
                      <a:pt x="23" y="2"/>
                      <a:pt x="27" y="8"/>
                    </a:cubicBezTo>
                    <a:cubicBezTo>
                      <a:pt x="30" y="13"/>
                      <a:pt x="33" y="18"/>
                      <a:pt x="36" y="24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8"/>
              <p:cNvSpPr/>
              <p:nvPr/>
            </p:nvSpPr>
            <p:spPr bwMode="auto">
              <a:xfrm>
                <a:off x="6326157" y="2852739"/>
                <a:ext cx="283620" cy="248777"/>
              </a:xfrm>
              <a:custGeom>
                <a:avLst/>
                <a:gdLst>
                  <a:gd name="T0" fmla="*/ 31 w 171"/>
                  <a:gd name="T1" fmla="*/ 52 h 150"/>
                  <a:gd name="T2" fmla="*/ 55 w 171"/>
                  <a:gd name="T3" fmla="*/ 23 h 150"/>
                  <a:gd name="T4" fmla="*/ 144 w 171"/>
                  <a:gd name="T5" fmla="*/ 27 h 150"/>
                  <a:gd name="T6" fmla="*/ 151 w 171"/>
                  <a:gd name="T7" fmla="*/ 114 h 150"/>
                  <a:gd name="T8" fmla="*/ 59 w 171"/>
                  <a:gd name="T9" fmla="*/ 129 h 150"/>
                  <a:gd name="T10" fmla="*/ 32 w 171"/>
                  <a:gd name="T11" fmla="*/ 89 h 150"/>
                  <a:gd name="T12" fmla="*/ 20 w 171"/>
                  <a:gd name="T13" fmla="*/ 73 h 150"/>
                  <a:gd name="T14" fmla="*/ 7 w 171"/>
                  <a:gd name="T15" fmla="*/ 65 h 150"/>
                  <a:gd name="T16" fmla="*/ 3 w 171"/>
                  <a:gd name="T17" fmla="*/ 50 h 150"/>
                  <a:gd name="T18" fmla="*/ 18 w 171"/>
                  <a:gd name="T19" fmla="*/ 46 h 150"/>
                  <a:gd name="T20" fmla="*/ 31 w 171"/>
                  <a:gd name="T21" fmla="*/ 5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50">
                    <a:moveTo>
                      <a:pt x="31" y="52"/>
                    </a:moveTo>
                    <a:cubicBezTo>
                      <a:pt x="39" y="42"/>
                      <a:pt x="46" y="31"/>
                      <a:pt x="55" y="23"/>
                    </a:cubicBezTo>
                    <a:cubicBezTo>
                      <a:pt x="80" y="0"/>
                      <a:pt x="121" y="2"/>
                      <a:pt x="144" y="27"/>
                    </a:cubicBezTo>
                    <a:cubicBezTo>
                      <a:pt x="168" y="50"/>
                      <a:pt x="171" y="90"/>
                      <a:pt x="151" y="114"/>
                    </a:cubicBezTo>
                    <a:cubicBezTo>
                      <a:pt x="126" y="144"/>
                      <a:pt x="89" y="150"/>
                      <a:pt x="59" y="129"/>
                    </a:cubicBezTo>
                    <a:cubicBezTo>
                      <a:pt x="45" y="119"/>
                      <a:pt x="36" y="106"/>
                      <a:pt x="32" y="89"/>
                    </a:cubicBezTo>
                    <a:cubicBezTo>
                      <a:pt x="31" y="81"/>
                      <a:pt x="27" y="76"/>
                      <a:pt x="20" y="73"/>
                    </a:cubicBezTo>
                    <a:cubicBezTo>
                      <a:pt x="16" y="70"/>
                      <a:pt x="12" y="67"/>
                      <a:pt x="7" y="65"/>
                    </a:cubicBezTo>
                    <a:cubicBezTo>
                      <a:pt x="2" y="61"/>
                      <a:pt x="0" y="56"/>
                      <a:pt x="3" y="50"/>
                    </a:cubicBezTo>
                    <a:cubicBezTo>
                      <a:pt x="6" y="44"/>
                      <a:pt x="12" y="43"/>
                      <a:pt x="18" y="46"/>
                    </a:cubicBezTo>
                    <a:cubicBezTo>
                      <a:pt x="23" y="48"/>
                      <a:pt x="28" y="51"/>
                      <a:pt x="31" y="52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9"/>
              <p:cNvSpPr/>
              <p:nvPr/>
            </p:nvSpPr>
            <p:spPr bwMode="auto">
              <a:xfrm>
                <a:off x="5579128" y="2863889"/>
                <a:ext cx="285711" cy="237628"/>
              </a:xfrm>
              <a:custGeom>
                <a:avLst/>
                <a:gdLst>
                  <a:gd name="T0" fmla="*/ 141 w 172"/>
                  <a:gd name="T1" fmla="*/ 47 h 143"/>
                  <a:gd name="T2" fmla="*/ 157 w 172"/>
                  <a:gd name="T3" fmla="*/ 38 h 143"/>
                  <a:gd name="T4" fmla="*/ 171 w 172"/>
                  <a:gd name="T5" fmla="*/ 43 h 143"/>
                  <a:gd name="T6" fmla="*/ 167 w 172"/>
                  <a:gd name="T7" fmla="*/ 57 h 143"/>
                  <a:gd name="T8" fmla="*/ 137 w 172"/>
                  <a:gd name="T9" fmla="*/ 96 h 143"/>
                  <a:gd name="T10" fmla="*/ 49 w 172"/>
                  <a:gd name="T11" fmla="*/ 128 h 143"/>
                  <a:gd name="T12" fmla="*/ 17 w 172"/>
                  <a:gd name="T13" fmla="*/ 38 h 143"/>
                  <a:gd name="T14" fmla="*/ 79 w 172"/>
                  <a:gd name="T15" fmla="*/ 0 h 143"/>
                  <a:gd name="T16" fmla="*/ 138 w 172"/>
                  <a:gd name="T17" fmla="*/ 40 h 143"/>
                  <a:gd name="T18" fmla="*/ 141 w 172"/>
                  <a:gd name="T1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43">
                    <a:moveTo>
                      <a:pt x="141" y="47"/>
                    </a:moveTo>
                    <a:cubicBezTo>
                      <a:pt x="147" y="43"/>
                      <a:pt x="152" y="40"/>
                      <a:pt x="157" y="38"/>
                    </a:cubicBezTo>
                    <a:cubicBezTo>
                      <a:pt x="163" y="36"/>
                      <a:pt x="169" y="37"/>
                      <a:pt x="171" y="43"/>
                    </a:cubicBezTo>
                    <a:cubicBezTo>
                      <a:pt x="172" y="47"/>
                      <a:pt x="170" y="56"/>
                      <a:pt x="167" y="57"/>
                    </a:cubicBezTo>
                    <a:cubicBezTo>
                      <a:pt x="149" y="65"/>
                      <a:pt x="143" y="79"/>
                      <a:pt x="137" y="96"/>
                    </a:cubicBezTo>
                    <a:cubicBezTo>
                      <a:pt x="124" y="129"/>
                      <a:pt x="81" y="143"/>
                      <a:pt x="49" y="128"/>
                    </a:cubicBezTo>
                    <a:cubicBezTo>
                      <a:pt x="15" y="112"/>
                      <a:pt x="0" y="71"/>
                      <a:pt x="17" y="38"/>
                    </a:cubicBezTo>
                    <a:cubicBezTo>
                      <a:pt x="29" y="13"/>
                      <a:pt x="51" y="0"/>
                      <a:pt x="79" y="0"/>
                    </a:cubicBezTo>
                    <a:cubicBezTo>
                      <a:pt x="106" y="1"/>
                      <a:pt x="126" y="15"/>
                      <a:pt x="138" y="40"/>
                    </a:cubicBezTo>
                    <a:cubicBezTo>
                      <a:pt x="139" y="42"/>
                      <a:pt x="140" y="44"/>
                      <a:pt x="141" y="47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10"/>
              <p:cNvSpPr/>
              <p:nvPr/>
            </p:nvSpPr>
            <p:spPr bwMode="auto">
              <a:xfrm>
                <a:off x="6319188" y="3036709"/>
                <a:ext cx="335188" cy="216025"/>
              </a:xfrm>
              <a:custGeom>
                <a:avLst/>
                <a:gdLst>
                  <a:gd name="T0" fmla="*/ 183 w 202"/>
                  <a:gd name="T1" fmla="*/ 0 h 130"/>
                  <a:gd name="T2" fmla="*/ 202 w 202"/>
                  <a:gd name="T3" fmla="*/ 44 h 130"/>
                  <a:gd name="T4" fmla="*/ 202 w 202"/>
                  <a:gd name="T5" fmla="*/ 80 h 130"/>
                  <a:gd name="T6" fmla="*/ 184 w 202"/>
                  <a:gd name="T7" fmla="*/ 98 h 130"/>
                  <a:gd name="T8" fmla="*/ 175 w 202"/>
                  <a:gd name="T9" fmla="*/ 98 h 130"/>
                  <a:gd name="T10" fmla="*/ 180 w 202"/>
                  <a:gd name="T11" fmla="*/ 112 h 130"/>
                  <a:gd name="T12" fmla="*/ 174 w 202"/>
                  <a:gd name="T13" fmla="*/ 127 h 130"/>
                  <a:gd name="T14" fmla="*/ 159 w 202"/>
                  <a:gd name="T15" fmla="*/ 121 h 130"/>
                  <a:gd name="T16" fmla="*/ 159 w 202"/>
                  <a:gd name="T17" fmla="*/ 120 h 130"/>
                  <a:gd name="T18" fmla="*/ 123 w 202"/>
                  <a:gd name="T19" fmla="*/ 97 h 130"/>
                  <a:gd name="T20" fmla="*/ 18 w 202"/>
                  <a:gd name="T21" fmla="*/ 98 h 130"/>
                  <a:gd name="T22" fmla="*/ 0 w 202"/>
                  <a:gd name="T23" fmla="*/ 80 h 130"/>
                  <a:gd name="T24" fmla="*/ 0 w 202"/>
                  <a:gd name="T25" fmla="*/ 43 h 130"/>
                  <a:gd name="T26" fmla="*/ 19 w 202"/>
                  <a:gd name="T27" fmla="*/ 1 h 130"/>
                  <a:gd name="T28" fmla="*/ 101 w 202"/>
                  <a:gd name="T29" fmla="*/ 53 h 130"/>
                  <a:gd name="T30" fmla="*/ 183 w 202"/>
                  <a:gd name="T3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2" h="130">
                    <a:moveTo>
                      <a:pt x="183" y="0"/>
                    </a:moveTo>
                    <a:cubicBezTo>
                      <a:pt x="197" y="12"/>
                      <a:pt x="202" y="27"/>
                      <a:pt x="202" y="44"/>
                    </a:cubicBezTo>
                    <a:cubicBezTo>
                      <a:pt x="202" y="56"/>
                      <a:pt x="202" y="68"/>
                      <a:pt x="202" y="80"/>
                    </a:cubicBezTo>
                    <a:cubicBezTo>
                      <a:pt x="202" y="95"/>
                      <a:pt x="199" y="98"/>
                      <a:pt x="184" y="98"/>
                    </a:cubicBezTo>
                    <a:cubicBezTo>
                      <a:pt x="181" y="98"/>
                      <a:pt x="179" y="98"/>
                      <a:pt x="175" y="98"/>
                    </a:cubicBezTo>
                    <a:cubicBezTo>
                      <a:pt x="177" y="103"/>
                      <a:pt x="179" y="108"/>
                      <a:pt x="180" y="112"/>
                    </a:cubicBezTo>
                    <a:cubicBezTo>
                      <a:pt x="182" y="119"/>
                      <a:pt x="181" y="125"/>
                      <a:pt x="174" y="127"/>
                    </a:cubicBezTo>
                    <a:cubicBezTo>
                      <a:pt x="167" y="130"/>
                      <a:pt x="162" y="127"/>
                      <a:pt x="159" y="121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99"/>
                      <a:pt x="141" y="96"/>
                      <a:pt x="123" y="97"/>
                    </a:cubicBezTo>
                    <a:cubicBezTo>
                      <a:pt x="88" y="99"/>
                      <a:pt x="53" y="98"/>
                      <a:pt x="18" y="98"/>
                    </a:cubicBezTo>
                    <a:cubicBezTo>
                      <a:pt x="3" y="98"/>
                      <a:pt x="0" y="95"/>
                      <a:pt x="0" y="80"/>
                    </a:cubicBezTo>
                    <a:cubicBezTo>
                      <a:pt x="0" y="68"/>
                      <a:pt x="0" y="55"/>
                      <a:pt x="0" y="43"/>
                    </a:cubicBezTo>
                    <a:cubicBezTo>
                      <a:pt x="1" y="25"/>
                      <a:pt x="6" y="14"/>
                      <a:pt x="19" y="1"/>
                    </a:cubicBezTo>
                    <a:cubicBezTo>
                      <a:pt x="37" y="33"/>
                      <a:pt x="64" y="53"/>
                      <a:pt x="101" y="53"/>
                    </a:cubicBezTo>
                    <a:cubicBezTo>
                      <a:pt x="139" y="52"/>
                      <a:pt x="165" y="33"/>
                      <a:pt x="183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11"/>
              <p:cNvSpPr/>
              <p:nvPr/>
            </p:nvSpPr>
            <p:spPr bwMode="auto">
              <a:xfrm>
                <a:off x="5539407" y="3038799"/>
                <a:ext cx="335188" cy="210450"/>
              </a:xfrm>
              <a:custGeom>
                <a:avLst/>
                <a:gdLst>
                  <a:gd name="T0" fmla="*/ 27 w 202"/>
                  <a:gd name="T1" fmla="*/ 98 h 127"/>
                  <a:gd name="T2" fmla="*/ 24 w 202"/>
                  <a:gd name="T3" fmla="*/ 97 h 127"/>
                  <a:gd name="T4" fmla="*/ 0 w 202"/>
                  <a:gd name="T5" fmla="*/ 71 h 127"/>
                  <a:gd name="T6" fmla="*/ 1 w 202"/>
                  <a:gd name="T7" fmla="*/ 31 h 127"/>
                  <a:gd name="T8" fmla="*/ 19 w 202"/>
                  <a:gd name="T9" fmla="*/ 0 h 127"/>
                  <a:gd name="T10" fmla="*/ 183 w 202"/>
                  <a:gd name="T11" fmla="*/ 0 h 127"/>
                  <a:gd name="T12" fmla="*/ 202 w 202"/>
                  <a:gd name="T13" fmla="*/ 44 h 127"/>
                  <a:gd name="T14" fmla="*/ 202 w 202"/>
                  <a:gd name="T15" fmla="*/ 80 h 127"/>
                  <a:gd name="T16" fmla="*/ 185 w 202"/>
                  <a:gd name="T17" fmla="*/ 97 h 127"/>
                  <a:gd name="T18" fmla="*/ 66 w 202"/>
                  <a:gd name="T19" fmla="*/ 96 h 127"/>
                  <a:gd name="T20" fmla="*/ 47 w 202"/>
                  <a:gd name="T21" fmla="*/ 109 h 127"/>
                  <a:gd name="T22" fmla="*/ 42 w 202"/>
                  <a:gd name="T23" fmla="*/ 121 h 127"/>
                  <a:gd name="T24" fmla="*/ 29 w 202"/>
                  <a:gd name="T25" fmla="*/ 126 h 127"/>
                  <a:gd name="T26" fmla="*/ 22 w 202"/>
                  <a:gd name="T27" fmla="*/ 114 h 127"/>
                  <a:gd name="T28" fmla="*/ 27 w 202"/>
                  <a:gd name="T29" fmla="*/ 9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127">
                    <a:moveTo>
                      <a:pt x="27" y="98"/>
                    </a:moveTo>
                    <a:cubicBezTo>
                      <a:pt x="26" y="97"/>
                      <a:pt x="25" y="97"/>
                      <a:pt x="24" y="97"/>
                    </a:cubicBezTo>
                    <a:cubicBezTo>
                      <a:pt x="0" y="95"/>
                      <a:pt x="0" y="95"/>
                      <a:pt x="0" y="71"/>
                    </a:cubicBezTo>
                    <a:cubicBezTo>
                      <a:pt x="0" y="58"/>
                      <a:pt x="0" y="44"/>
                      <a:pt x="1" y="31"/>
                    </a:cubicBezTo>
                    <a:cubicBezTo>
                      <a:pt x="3" y="19"/>
                      <a:pt x="9" y="8"/>
                      <a:pt x="19" y="0"/>
                    </a:cubicBezTo>
                    <a:cubicBezTo>
                      <a:pt x="55" y="70"/>
                      <a:pt x="148" y="69"/>
                      <a:pt x="183" y="0"/>
                    </a:cubicBezTo>
                    <a:cubicBezTo>
                      <a:pt x="197" y="11"/>
                      <a:pt x="201" y="27"/>
                      <a:pt x="202" y="44"/>
                    </a:cubicBezTo>
                    <a:cubicBezTo>
                      <a:pt x="202" y="56"/>
                      <a:pt x="202" y="68"/>
                      <a:pt x="202" y="80"/>
                    </a:cubicBezTo>
                    <a:cubicBezTo>
                      <a:pt x="202" y="93"/>
                      <a:pt x="198" y="97"/>
                      <a:pt x="185" y="97"/>
                    </a:cubicBezTo>
                    <a:cubicBezTo>
                      <a:pt x="145" y="97"/>
                      <a:pt x="106" y="97"/>
                      <a:pt x="66" y="96"/>
                    </a:cubicBezTo>
                    <a:cubicBezTo>
                      <a:pt x="55" y="96"/>
                      <a:pt x="50" y="100"/>
                      <a:pt x="47" y="109"/>
                    </a:cubicBezTo>
                    <a:cubicBezTo>
                      <a:pt x="46" y="113"/>
                      <a:pt x="45" y="118"/>
                      <a:pt x="42" y="121"/>
                    </a:cubicBezTo>
                    <a:cubicBezTo>
                      <a:pt x="38" y="124"/>
                      <a:pt x="32" y="127"/>
                      <a:pt x="29" y="126"/>
                    </a:cubicBezTo>
                    <a:cubicBezTo>
                      <a:pt x="25" y="125"/>
                      <a:pt x="22" y="118"/>
                      <a:pt x="22" y="114"/>
                    </a:cubicBezTo>
                    <a:cubicBezTo>
                      <a:pt x="22" y="109"/>
                      <a:pt x="25" y="103"/>
                      <a:pt x="27" y="98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12"/>
              <p:cNvSpPr/>
              <p:nvPr/>
            </p:nvSpPr>
            <p:spPr bwMode="auto">
              <a:xfrm>
                <a:off x="6266227" y="3813702"/>
                <a:ext cx="388149" cy="165851"/>
              </a:xfrm>
              <a:custGeom>
                <a:avLst/>
                <a:gdLst>
                  <a:gd name="T0" fmla="*/ 32 w 234"/>
                  <a:gd name="T1" fmla="*/ 73 h 100"/>
                  <a:gd name="T2" fmla="*/ 17 w 234"/>
                  <a:gd name="T3" fmla="*/ 78 h 100"/>
                  <a:gd name="T4" fmla="*/ 3 w 234"/>
                  <a:gd name="T5" fmla="*/ 72 h 100"/>
                  <a:gd name="T6" fmla="*/ 9 w 234"/>
                  <a:gd name="T7" fmla="*/ 58 h 100"/>
                  <a:gd name="T8" fmla="*/ 12 w 234"/>
                  <a:gd name="T9" fmla="*/ 56 h 100"/>
                  <a:gd name="T10" fmla="*/ 35 w 234"/>
                  <a:gd name="T11" fmla="*/ 29 h 100"/>
                  <a:gd name="T12" fmla="*/ 50 w 234"/>
                  <a:gd name="T13" fmla="*/ 0 h 100"/>
                  <a:gd name="T14" fmla="*/ 133 w 234"/>
                  <a:gd name="T15" fmla="*/ 55 h 100"/>
                  <a:gd name="T16" fmla="*/ 215 w 234"/>
                  <a:gd name="T17" fmla="*/ 3 h 100"/>
                  <a:gd name="T18" fmla="*/ 234 w 234"/>
                  <a:gd name="T19" fmla="*/ 43 h 100"/>
                  <a:gd name="T20" fmla="*/ 234 w 234"/>
                  <a:gd name="T21" fmla="*/ 86 h 100"/>
                  <a:gd name="T22" fmla="*/ 220 w 234"/>
                  <a:gd name="T23" fmla="*/ 100 h 100"/>
                  <a:gd name="T24" fmla="*/ 46 w 234"/>
                  <a:gd name="T25" fmla="*/ 100 h 100"/>
                  <a:gd name="T26" fmla="*/ 32 w 234"/>
                  <a:gd name="T27" fmla="*/ 87 h 100"/>
                  <a:gd name="T28" fmla="*/ 32 w 234"/>
                  <a:gd name="T29" fmla="*/ 7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4" h="100">
                    <a:moveTo>
                      <a:pt x="32" y="73"/>
                    </a:moveTo>
                    <a:cubicBezTo>
                      <a:pt x="26" y="75"/>
                      <a:pt x="22" y="77"/>
                      <a:pt x="17" y="78"/>
                    </a:cubicBezTo>
                    <a:cubicBezTo>
                      <a:pt x="11" y="80"/>
                      <a:pt x="5" y="79"/>
                      <a:pt x="3" y="72"/>
                    </a:cubicBezTo>
                    <a:cubicBezTo>
                      <a:pt x="0" y="66"/>
                      <a:pt x="2" y="60"/>
                      <a:pt x="9" y="58"/>
                    </a:cubicBezTo>
                    <a:cubicBezTo>
                      <a:pt x="10" y="57"/>
                      <a:pt x="11" y="57"/>
                      <a:pt x="12" y="56"/>
                    </a:cubicBezTo>
                    <a:cubicBezTo>
                      <a:pt x="25" y="52"/>
                      <a:pt x="34" y="46"/>
                      <a:pt x="35" y="29"/>
                    </a:cubicBezTo>
                    <a:cubicBezTo>
                      <a:pt x="36" y="20"/>
                      <a:pt x="44" y="11"/>
                      <a:pt x="50" y="0"/>
                    </a:cubicBezTo>
                    <a:cubicBezTo>
                      <a:pt x="69" y="35"/>
                      <a:pt x="95" y="55"/>
                      <a:pt x="133" y="55"/>
                    </a:cubicBezTo>
                    <a:cubicBezTo>
                      <a:pt x="171" y="55"/>
                      <a:pt x="197" y="36"/>
                      <a:pt x="215" y="3"/>
                    </a:cubicBezTo>
                    <a:cubicBezTo>
                      <a:pt x="228" y="13"/>
                      <a:pt x="233" y="28"/>
                      <a:pt x="234" y="43"/>
                    </a:cubicBezTo>
                    <a:cubicBezTo>
                      <a:pt x="234" y="58"/>
                      <a:pt x="234" y="72"/>
                      <a:pt x="234" y="86"/>
                    </a:cubicBezTo>
                    <a:cubicBezTo>
                      <a:pt x="234" y="95"/>
                      <a:pt x="229" y="100"/>
                      <a:pt x="220" y="100"/>
                    </a:cubicBezTo>
                    <a:cubicBezTo>
                      <a:pt x="162" y="100"/>
                      <a:pt x="104" y="100"/>
                      <a:pt x="46" y="100"/>
                    </a:cubicBezTo>
                    <a:cubicBezTo>
                      <a:pt x="37" y="100"/>
                      <a:pt x="33" y="95"/>
                      <a:pt x="32" y="87"/>
                    </a:cubicBezTo>
                    <a:cubicBezTo>
                      <a:pt x="32" y="83"/>
                      <a:pt x="32" y="78"/>
                      <a:pt x="32" y="73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13"/>
              <p:cNvSpPr/>
              <p:nvPr/>
            </p:nvSpPr>
            <p:spPr bwMode="auto">
              <a:xfrm>
                <a:off x="5539407" y="3818579"/>
                <a:ext cx="386755" cy="160974"/>
              </a:xfrm>
              <a:custGeom>
                <a:avLst/>
                <a:gdLst>
                  <a:gd name="T0" fmla="*/ 183 w 233"/>
                  <a:gd name="T1" fmla="*/ 0 h 97"/>
                  <a:gd name="T2" fmla="*/ 200 w 233"/>
                  <a:gd name="T3" fmla="*/ 32 h 97"/>
                  <a:gd name="T4" fmla="*/ 213 w 233"/>
                  <a:gd name="T5" fmla="*/ 49 h 97"/>
                  <a:gd name="T6" fmla="*/ 225 w 233"/>
                  <a:gd name="T7" fmla="*/ 55 h 97"/>
                  <a:gd name="T8" fmla="*/ 232 w 233"/>
                  <a:gd name="T9" fmla="*/ 68 h 97"/>
                  <a:gd name="T10" fmla="*/ 218 w 233"/>
                  <a:gd name="T11" fmla="*/ 75 h 97"/>
                  <a:gd name="T12" fmla="*/ 203 w 233"/>
                  <a:gd name="T13" fmla="*/ 70 h 97"/>
                  <a:gd name="T14" fmla="*/ 202 w 233"/>
                  <a:gd name="T15" fmla="*/ 73 h 97"/>
                  <a:gd name="T16" fmla="*/ 177 w 233"/>
                  <a:gd name="T17" fmla="*/ 97 h 97"/>
                  <a:gd name="T18" fmla="*/ 17 w 233"/>
                  <a:gd name="T19" fmla="*/ 97 h 97"/>
                  <a:gd name="T20" fmla="*/ 0 w 233"/>
                  <a:gd name="T21" fmla="*/ 79 h 97"/>
                  <a:gd name="T22" fmla="*/ 0 w 233"/>
                  <a:gd name="T23" fmla="*/ 43 h 97"/>
                  <a:gd name="T24" fmla="*/ 19 w 233"/>
                  <a:gd name="T25" fmla="*/ 0 h 97"/>
                  <a:gd name="T26" fmla="*/ 101 w 233"/>
                  <a:gd name="T27" fmla="*/ 52 h 97"/>
                  <a:gd name="T28" fmla="*/ 183 w 233"/>
                  <a:gd name="T2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97">
                    <a:moveTo>
                      <a:pt x="183" y="0"/>
                    </a:moveTo>
                    <a:cubicBezTo>
                      <a:pt x="193" y="9"/>
                      <a:pt x="199" y="19"/>
                      <a:pt x="200" y="32"/>
                    </a:cubicBezTo>
                    <a:cubicBezTo>
                      <a:pt x="201" y="41"/>
                      <a:pt x="204" y="47"/>
                      <a:pt x="213" y="49"/>
                    </a:cubicBezTo>
                    <a:cubicBezTo>
                      <a:pt x="217" y="51"/>
                      <a:pt x="221" y="53"/>
                      <a:pt x="225" y="55"/>
                    </a:cubicBezTo>
                    <a:cubicBezTo>
                      <a:pt x="232" y="57"/>
                      <a:pt x="233" y="62"/>
                      <a:pt x="232" y="68"/>
                    </a:cubicBezTo>
                    <a:cubicBezTo>
                      <a:pt x="229" y="75"/>
                      <a:pt x="224" y="77"/>
                      <a:pt x="218" y="75"/>
                    </a:cubicBezTo>
                    <a:cubicBezTo>
                      <a:pt x="213" y="74"/>
                      <a:pt x="208" y="72"/>
                      <a:pt x="203" y="70"/>
                    </a:cubicBezTo>
                    <a:cubicBezTo>
                      <a:pt x="202" y="71"/>
                      <a:pt x="202" y="72"/>
                      <a:pt x="202" y="73"/>
                    </a:cubicBezTo>
                    <a:cubicBezTo>
                      <a:pt x="201" y="97"/>
                      <a:pt x="201" y="97"/>
                      <a:pt x="177" y="97"/>
                    </a:cubicBezTo>
                    <a:cubicBezTo>
                      <a:pt x="124" y="97"/>
                      <a:pt x="71" y="97"/>
                      <a:pt x="17" y="97"/>
                    </a:cubicBezTo>
                    <a:cubicBezTo>
                      <a:pt x="3" y="97"/>
                      <a:pt x="0" y="94"/>
                      <a:pt x="0" y="79"/>
                    </a:cubicBezTo>
                    <a:cubicBezTo>
                      <a:pt x="0" y="67"/>
                      <a:pt x="0" y="55"/>
                      <a:pt x="0" y="43"/>
                    </a:cubicBezTo>
                    <a:cubicBezTo>
                      <a:pt x="0" y="26"/>
                      <a:pt x="5" y="11"/>
                      <a:pt x="19" y="0"/>
                    </a:cubicBezTo>
                    <a:cubicBezTo>
                      <a:pt x="37" y="33"/>
                      <a:pt x="63" y="52"/>
                      <a:pt x="101" y="52"/>
                    </a:cubicBezTo>
                    <a:cubicBezTo>
                      <a:pt x="139" y="52"/>
                      <a:pt x="165" y="33"/>
                      <a:pt x="183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14"/>
              <p:cNvSpPr/>
              <p:nvPr/>
            </p:nvSpPr>
            <p:spPr bwMode="auto">
              <a:xfrm>
                <a:off x="6609777" y="3350293"/>
                <a:ext cx="45992" cy="182576"/>
              </a:xfrm>
              <a:custGeom>
                <a:avLst/>
                <a:gdLst>
                  <a:gd name="T0" fmla="*/ 28 w 28"/>
                  <a:gd name="T1" fmla="*/ 48 h 110"/>
                  <a:gd name="T2" fmla="*/ 23 w 28"/>
                  <a:gd name="T3" fmla="*/ 96 h 110"/>
                  <a:gd name="T4" fmla="*/ 10 w 28"/>
                  <a:gd name="T5" fmla="*/ 109 h 110"/>
                  <a:gd name="T6" fmla="*/ 0 w 28"/>
                  <a:gd name="T7" fmla="*/ 93 h 110"/>
                  <a:gd name="T8" fmla="*/ 3 w 28"/>
                  <a:gd name="T9" fmla="*/ 18 h 110"/>
                  <a:gd name="T10" fmla="*/ 3 w 28"/>
                  <a:gd name="T11" fmla="*/ 12 h 110"/>
                  <a:gd name="T12" fmla="*/ 13 w 28"/>
                  <a:gd name="T13" fmla="*/ 2 h 110"/>
                  <a:gd name="T14" fmla="*/ 25 w 28"/>
                  <a:gd name="T15" fmla="*/ 11 h 110"/>
                  <a:gd name="T16" fmla="*/ 28 w 28"/>
                  <a:gd name="T17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10">
                    <a:moveTo>
                      <a:pt x="28" y="48"/>
                    </a:moveTo>
                    <a:cubicBezTo>
                      <a:pt x="26" y="63"/>
                      <a:pt x="25" y="80"/>
                      <a:pt x="23" y="96"/>
                    </a:cubicBezTo>
                    <a:cubicBezTo>
                      <a:pt x="22" y="104"/>
                      <a:pt x="19" y="110"/>
                      <a:pt x="10" y="109"/>
                    </a:cubicBezTo>
                    <a:cubicBezTo>
                      <a:pt x="1" y="108"/>
                      <a:pt x="0" y="101"/>
                      <a:pt x="0" y="93"/>
                    </a:cubicBezTo>
                    <a:cubicBezTo>
                      <a:pt x="2" y="68"/>
                      <a:pt x="2" y="43"/>
                      <a:pt x="3" y="18"/>
                    </a:cubicBezTo>
                    <a:cubicBezTo>
                      <a:pt x="3" y="16"/>
                      <a:pt x="2" y="13"/>
                      <a:pt x="3" y="12"/>
                    </a:cubicBezTo>
                    <a:cubicBezTo>
                      <a:pt x="6" y="8"/>
                      <a:pt x="9" y="3"/>
                      <a:pt x="13" y="2"/>
                    </a:cubicBezTo>
                    <a:cubicBezTo>
                      <a:pt x="19" y="0"/>
                      <a:pt x="24" y="4"/>
                      <a:pt x="25" y="11"/>
                    </a:cubicBezTo>
                    <a:cubicBezTo>
                      <a:pt x="26" y="22"/>
                      <a:pt x="27" y="34"/>
                      <a:pt x="28" y="48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15"/>
              <p:cNvSpPr/>
              <p:nvPr/>
            </p:nvSpPr>
            <p:spPr bwMode="auto">
              <a:xfrm>
                <a:off x="5542891" y="3352384"/>
                <a:ext cx="41115" cy="180486"/>
              </a:xfrm>
              <a:custGeom>
                <a:avLst/>
                <a:gdLst>
                  <a:gd name="T0" fmla="*/ 20 w 25"/>
                  <a:gd name="T1" fmla="*/ 42 h 109"/>
                  <a:gd name="T2" fmla="*/ 24 w 25"/>
                  <a:gd name="T3" fmla="*/ 87 h 109"/>
                  <a:gd name="T4" fmla="*/ 25 w 25"/>
                  <a:gd name="T5" fmla="*/ 96 h 109"/>
                  <a:gd name="T6" fmla="*/ 15 w 25"/>
                  <a:gd name="T7" fmla="*/ 108 h 109"/>
                  <a:gd name="T8" fmla="*/ 3 w 25"/>
                  <a:gd name="T9" fmla="*/ 98 h 109"/>
                  <a:gd name="T10" fmla="*/ 0 w 25"/>
                  <a:gd name="T11" fmla="*/ 11 h 109"/>
                  <a:gd name="T12" fmla="*/ 11 w 25"/>
                  <a:gd name="T13" fmla="*/ 0 h 109"/>
                  <a:gd name="T14" fmla="*/ 22 w 25"/>
                  <a:gd name="T15" fmla="*/ 12 h 109"/>
                  <a:gd name="T16" fmla="*/ 21 w 25"/>
                  <a:gd name="T17" fmla="*/ 42 h 109"/>
                  <a:gd name="T18" fmla="*/ 20 w 25"/>
                  <a:gd name="T19" fmla="*/ 4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09">
                    <a:moveTo>
                      <a:pt x="20" y="42"/>
                    </a:moveTo>
                    <a:cubicBezTo>
                      <a:pt x="21" y="57"/>
                      <a:pt x="23" y="72"/>
                      <a:pt x="24" y="87"/>
                    </a:cubicBezTo>
                    <a:cubicBezTo>
                      <a:pt x="24" y="90"/>
                      <a:pt x="25" y="93"/>
                      <a:pt x="25" y="96"/>
                    </a:cubicBezTo>
                    <a:cubicBezTo>
                      <a:pt x="25" y="102"/>
                      <a:pt x="22" y="107"/>
                      <a:pt x="15" y="108"/>
                    </a:cubicBezTo>
                    <a:cubicBezTo>
                      <a:pt x="8" y="109"/>
                      <a:pt x="3" y="105"/>
                      <a:pt x="3" y="98"/>
                    </a:cubicBezTo>
                    <a:cubicBezTo>
                      <a:pt x="1" y="69"/>
                      <a:pt x="0" y="40"/>
                      <a:pt x="0" y="11"/>
                    </a:cubicBezTo>
                    <a:cubicBezTo>
                      <a:pt x="0" y="4"/>
                      <a:pt x="4" y="0"/>
                      <a:pt x="11" y="0"/>
                    </a:cubicBezTo>
                    <a:cubicBezTo>
                      <a:pt x="18" y="0"/>
                      <a:pt x="22" y="5"/>
                      <a:pt x="22" y="12"/>
                    </a:cubicBezTo>
                    <a:cubicBezTo>
                      <a:pt x="22" y="22"/>
                      <a:pt x="21" y="32"/>
                      <a:pt x="21" y="42"/>
                    </a:cubicBezTo>
                    <a:cubicBezTo>
                      <a:pt x="20" y="42"/>
                      <a:pt x="20" y="42"/>
                      <a:pt x="20" y="42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16"/>
              <p:cNvSpPr/>
              <p:nvPr/>
            </p:nvSpPr>
            <p:spPr bwMode="auto">
              <a:xfrm>
                <a:off x="6012572" y="3939832"/>
                <a:ext cx="167245" cy="41811"/>
              </a:xfrm>
              <a:custGeom>
                <a:avLst/>
                <a:gdLst>
                  <a:gd name="T0" fmla="*/ 51 w 101"/>
                  <a:gd name="T1" fmla="*/ 25 h 25"/>
                  <a:gd name="T2" fmla="*/ 14 w 101"/>
                  <a:gd name="T3" fmla="*/ 22 h 25"/>
                  <a:gd name="T4" fmla="*/ 1 w 101"/>
                  <a:gd name="T5" fmla="*/ 10 h 25"/>
                  <a:gd name="T6" fmla="*/ 15 w 101"/>
                  <a:gd name="T7" fmla="*/ 0 h 25"/>
                  <a:gd name="T8" fmla="*/ 87 w 101"/>
                  <a:gd name="T9" fmla="*/ 0 h 25"/>
                  <a:gd name="T10" fmla="*/ 101 w 101"/>
                  <a:gd name="T11" fmla="*/ 9 h 25"/>
                  <a:gd name="T12" fmla="*/ 88 w 101"/>
                  <a:gd name="T13" fmla="*/ 22 h 25"/>
                  <a:gd name="T14" fmla="*/ 51 w 101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25">
                    <a:moveTo>
                      <a:pt x="51" y="25"/>
                    </a:moveTo>
                    <a:cubicBezTo>
                      <a:pt x="38" y="24"/>
                      <a:pt x="26" y="23"/>
                      <a:pt x="14" y="22"/>
                    </a:cubicBezTo>
                    <a:cubicBezTo>
                      <a:pt x="7" y="21"/>
                      <a:pt x="0" y="18"/>
                      <a:pt x="1" y="10"/>
                    </a:cubicBezTo>
                    <a:cubicBezTo>
                      <a:pt x="2" y="1"/>
                      <a:pt x="8" y="0"/>
                      <a:pt x="15" y="0"/>
                    </a:cubicBezTo>
                    <a:cubicBezTo>
                      <a:pt x="39" y="0"/>
                      <a:pt x="63" y="0"/>
                      <a:pt x="87" y="0"/>
                    </a:cubicBezTo>
                    <a:cubicBezTo>
                      <a:pt x="94" y="0"/>
                      <a:pt x="100" y="2"/>
                      <a:pt x="101" y="9"/>
                    </a:cubicBezTo>
                    <a:cubicBezTo>
                      <a:pt x="101" y="17"/>
                      <a:pt x="96" y="21"/>
                      <a:pt x="88" y="22"/>
                    </a:cubicBezTo>
                    <a:cubicBezTo>
                      <a:pt x="76" y="23"/>
                      <a:pt x="63" y="24"/>
                      <a:pt x="51" y="25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7" name="17"/>
              <p:cNvSpPr/>
              <p:nvPr/>
            </p:nvSpPr>
            <p:spPr bwMode="auto">
              <a:xfrm>
                <a:off x="5921284" y="2863889"/>
                <a:ext cx="144249" cy="59929"/>
              </a:xfrm>
              <a:custGeom>
                <a:avLst/>
                <a:gdLst>
                  <a:gd name="T0" fmla="*/ 72 w 87"/>
                  <a:gd name="T1" fmla="*/ 0 h 36"/>
                  <a:gd name="T2" fmla="*/ 86 w 87"/>
                  <a:gd name="T3" fmla="*/ 11 h 36"/>
                  <a:gd name="T4" fmla="*/ 74 w 87"/>
                  <a:gd name="T5" fmla="*/ 24 h 36"/>
                  <a:gd name="T6" fmla="*/ 20 w 87"/>
                  <a:gd name="T7" fmla="*/ 35 h 36"/>
                  <a:gd name="T8" fmla="*/ 3 w 87"/>
                  <a:gd name="T9" fmla="*/ 28 h 36"/>
                  <a:gd name="T10" fmla="*/ 14 w 87"/>
                  <a:gd name="T11" fmla="*/ 13 h 36"/>
                  <a:gd name="T12" fmla="*/ 72 w 87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6">
                    <a:moveTo>
                      <a:pt x="72" y="0"/>
                    </a:moveTo>
                    <a:cubicBezTo>
                      <a:pt x="80" y="1"/>
                      <a:pt x="85" y="4"/>
                      <a:pt x="86" y="11"/>
                    </a:cubicBezTo>
                    <a:cubicBezTo>
                      <a:pt x="87" y="20"/>
                      <a:pt x="81" y="23"/>
                      <a:pt x="74" y="24"/>
                    </a:cubicBezTo>
                    <a:cubicBezTo>
                      <a:pt x="56" y="27"/>
                      <a:pt x="38" y="31"/>
                      <a:pt x="20" y="35"/>
                    </a:cubicBezTo>
                    <a:cubicBezTo>
                      <a:pt x="12" y="36"/>
                      <a:pt x="6" y="36"/>
                      <a:pt x="3" y="28"/>
                    </a:cubicBezTo>
                    <a:cubicBezTo>
                      <a:pt x="0" y="19"/>
                      <a:pt x="6" y="15"/>
                      <a:pt x="14" y="13"/>
                    </a:cubicBezTo>
                    <a:cubicBezTo>
                      <a:pt x="33" y="9"/>
                      <a:pt x="52" y="5"/>
                      <a:pt x="72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18"/>
              <p:cNvSpPr/>
              <p:nvPr/>
            </p:nvSpPr>
            <p:spPr bwMode="auto">
              <a:xfrm>
                <a:off x="6128250" y="2865979"/>
                <a:ext cx="142856" cy="59929"/>
              </a:xfrm>
              <a:custGeom>
                <a:avLst/>
                <a:gdLst>
                  <a:gd name="T0" fmla="*/ 17 w 86"/>
                  <a:gd name="T1" fmla="*/ 0 h 36"/>
                  <a:gd name="T2" fmla="*/ 75 w 86"/>
                  <a:gd name="T3" fmla="*/ 13 h 36"/>
                  <a:gd name="T4" fmla="*/ 84 w 86"/>
                  <a:gd name="T5" fmla="*/ 26 h 36"/>
                  <a:gd name="T6" fmla="*/ 68 w 86"/>
                  <a:gd name="T7" fmla="*/ 34 h 36"/>
                  <a:gd name="T8" fmla="*/ 14 w 86"/>
                  <a:gd name="T9" fmla="*/ 23 h 36"/>
                  <a:gd name="T10" fmla="*/ 1 w 86"/>
                  <a:gd name="T11" fmla="*/ 10 h 36"/>
                  <a:gd name="T12" fmla="*/ 17 w 8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36">
                    <a:moveTo>
                      <a:pt x="17" y="0"/>
                    </a:moveTo>
                    <a:cubicBezTo>
                      <a:pt x="36" y="4"/>
                      <a:pt x="56" y="8"/>
                      <a:pt x="75" y="13"/>
                    </a:cubicBezTo>
                    <a:cubicBezTo>
                      <a:pt x="82" y="14"/>
                      <a:pt x="86" y="19"/>
                      <a:pt x="84" y="26"/>
                    </a:cubicBezTo>
                    <a:cubicBezTo>
                      <a:pt x="82" y="34"/>
                      <a:pt x="76" y="36"/>
                      <a:pt x="68" y="34"/>
                    </a:cubicBezTo>
                    <a:cubicBezTo>
                      <a:pt x="50" y="30"/>
                      <a:pt x="32" y="26"/>
                      <a:pt x="14" y="23"/>
                    </a:cubicBezTo>
                    <a:cubicBezTo>
                      <a:pt x="7" y="22"/>
                      <a:pt x="0" y="19"/>
                      <a:pt x="1" y="10"/>
                    </a:cubicBezTo>
                    <a:cubicBezTo>
                      <a:pt x="2" y="2"/>
                      <a:pt x="9" y="0"/>
                      <a:pt x="17" y="0"/>
                    </a:cubicBezTo>
                    <a:close/>
                  </a:path>
                </a:pathLst>
              </a:custGeom>
              <a:gradFill flip="none" rotWithShape="1">
                <a:gsLst>
                  <a:gs pos="57000">
                    <a:schemeClr val="accent2">
                      <a:alpha val="0"/>
                    </a:schemeClr>
                  </a:gs>
                  <a:gs pos="24000">
                    <a:schemeClr val="accent2">
                      <a:alpha val="32000"/>
                    </a:schemeClr>
                  </a:gs>
                  <a:gs pos="0">
                    <a:schemeClr val="accent2">
                      <a:lumMod val="60000"/>
                      <a:lumOff val="40000"/>
                      <a:alpha val="50000"/>
                    </a:schemeClr>
                  </a:gs>
                  <a:gs pos="85000">
                    <a:schemeClr val="accent2">
                      <a:alpha val="11000"/>
                    </a:schemeClr>
                  </a:gs>
                </a:gsLst>
                <a:lin ang="2700000" scaled="1"/>
                <a:tileRect/>
              </a:gradFill>
              <a:ln w="0" cap="flat" cmpd="sng" algn="ctr">
                <a:gradFill>
                  <a:gsLst>
                    <a:gs pos="503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优化团队管理方式</a:t>
            </a:r>
          </a:p>
        </p:txBody>
      </p:sp>
      <p:cxnSp>
        <p:nvCxnSpPr>
          <p:cNvPr id="3" name="直接连接符 27"/>
          <p:cNvCxnSpPr/>
          <p:nvPr/>
        </p:nvCxnSpPr>
        <p:spPr>
          <a:xfrm flipH="1">
            <a:off x="-467656" y="2142948"/>
            <a:ext cx="11362461" cy="18642"/>
          </a:xfrm>
          <a:prstGeom prst="line">
            <a:avLst/>
          </a:prstGeom>
          <a:ln w="3175"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1121805" y="1641324"/>
            <a:ext cx="9417963" cy="418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srgbClr val="FFFFFF"/>
                </a:solidFill>
                <a:latin typeface="+mj-ea"/>
                <a:ea typeface="+mj-ea"/>
                <a:cs typeface="Times New Roman" panose="02020603050405020304" pitchFamily="18" charset="0"/>
              </a:rPr>
              <a:t>优化销售团队管理的最终目标：实现销售业绩的增长，提高客户满意度，增强产品或服务的市场影响力</a:t>
            </a:r>
            <a:endParaRPr lang="zh-CN" altLang="zh-CN" sz="1600" kern="100" dirty="0">
              <a:solidFill>
                <a:srgbClr val="FFFF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166049" y="2399641"/>
            <a:ext cx="2660470" cy="3388688"/>
            <a:chOff x="1166049" y="2399641"/>
            <a:chExt cx="2660470" cy="3388688"/>
          </a:xfrm>
        </p:grpSpPr>
        <p:sp>
          <p:nvSpPr>
            <p:cNvPr id="42" name="矩形 41"/>
            <p:cNvSpPr/>
            <p:nvPr/>
          </p:nvSpPr>
          <p:spPr>
            <a:xfrm rot="16200000" flipH="1">
              <a:off x="1102572" y="3064382"/>
              <a:ext cx="2831136" cy="2616758"/>
            </a:xfrm>
            <a:prstGeom prst="rect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99465" y="3174220"/>
              <a:ext cx="1880748" cy="4616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kumimoji="0" lang="zh-CN" altLang="en-US" sz="1600" b="1" i="0" u="none" strike="noStrike" kern="0" cap="none" spc="299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Arial" panose="020B0604020202020204"/>
                </a:rPr>
                <a:t>培训与发展</a:t>
              </a:r>
              <a:endParaRPr kumimoji="0" lang="en-US" altLang="zh-CN" sz="1600" b="1" i="0" u="none" strike="noStrike" kern="0" cap="none" spc="29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Arial" panose="020B0604020202020204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66049" y="2399641"/>
              <a:ext cx="984816" cy="7386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kumimoji="0" lang="en-US" altLang="zh-CN" sz="2800" i="0" u="none" strike="noStrike" kern="0" cap="none" spc="299" normalizeH="0" baseline="0" noProof="0" dirty="0">
                  <a:ln w="63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lt"/>
                  <a:ea typeface="阿里巴巴普惠体 2.0" panose="00020600040101010101" charset="-122"/>
                  <a:cs typeface="+mn-cs"/>
                  <a:sym typeface="Arial" panose="020B0604020202020204"/>
                </a:rPr>
                <a:t>ONE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97282" y="3622113"/>
              <a:ext cx="2226122" cy="199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通过培训和发展计划，提高销售团队成员的专业知识、技能和能力，增强他们推销产品或服务的能力。定期提供系统的培训和发展机会是一种有效的方法，可以使销售人员时刻掌握最新的市场趋势和销售技巧。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03923" y="2399641"/>
            <a:ext cx="2690126" cy="3388688"/>
            <a:chOff x="1136393" y="2399641"/>
            <a:chExt cx="2690126" cy="3388688"/>
          </a:xfrm>
        </p:grpSpPr>
        <p:sp>
          <p:nvSpPr>
            <p:cNvPr id="71" name="矩形 70"/>
            <p:cNvSpPr/>
            <p:nvPr/>
          </p:nvSpPr>
          <p:spPr>
            <a:xfrm rot="16200000" flipH="1">
              <a:off x="1102572" y="3064382"/>
              <a:ext cx="2831136" cy="2616758"/>
            </a:xfrm>
            <a:prstGeom prst="rect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99465" y="3174220"/>
              <a:ext cx="1880748" cy="4616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lang="zh-CN" altLang="en-US" sz="1600" b="1" kern="0" spc="299" dirty="0">
                  <a:solidFill>
                    <a:prstClr val="white"/>
                  </a:solidFill>
                  <a:latin typeface="+mj-ea"/>
                  <a:ea typeface="+mj-ea"/>
                  <a:sym typeface="Arial" panose="020B0604020202020204"/>
                </a:rPr>
                <a:t>明确激励机制</a:t>
              </a:r>
              <a:endParaRPr kumimoji="0" lang="en-US" altLang="zh-CN" sz="1600" b="1" i="0" u="none" strike="noStrike" kern="0" cap="none" spc="29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Arial" panose="020B0604020202020204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36393" y="2399641"/>
              <a:ext cx="1044128" cy="7386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kumimoji="0" lang="en-US" altLang="zh-CN" sz="2800" i="0" u="none" strike="noStrike" kern="0" cap="none" spc="299" normalizeH="0" baseline="0" noProof="0" dirty="0">
                  <a:ln w="63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lt"/>
                  <a:ea typeface="阿里巴巴普惠体 2.0" panose="00020600040101010101" charset="-122"/>
                  <a:cs typeface="+mn-cs"/>
                  <a:sym typeface="Arial" panose="020B0604020202020204"/>
                </a:rPr>
                <a:t>TWO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397282" y="3622113"/>
              <a:ext cx="2226122" cy="199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制定明确的激励机制，包括奖励、绩效考核和职业发展机会，以激励销售人员积极推销产品和服务。销售人员应该了解他们达到目标所需的具体营销目标、奖励方案以及更多的职业发展机会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308618" y="2399641"/>
            <a:ext cx="2652961" cy="3388688"/>
            <a:chOff x="1173558" y="2399641"/>
            <a:chExt cx="2652961" cy="3388688"/>
          </a:xfrm>
        </p:grpSpPr>
        <p:sp>
          <p:nvSpPr>
            <p:cNvPr id="80" name="矩形 79"/>
            <p:cNvSpPr/>
            <p:nvPr/>
          </p:nvSpPr>
          <p:spPr>
            <a:xfrm rot="16200000" flipH="1">
              <a:off x="1102572" y="3064382"/>
              <a:ext cx="2831136" cy="2616758"/>
            </a:xfrm>
            <a:prstGeom prst="rect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4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599465" y="3174220"/>
              <a:ext cx="1880748" cy="4616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kumimoji="0" lang="zh-CN" altLang="en-US" sz="1600" b="1" i="0" u="none" strike="noStrike" kern="0" cap="none" spc="299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Arial" panose="020B0604020202020204"/>
                </a:rPr>
                <a:t>培训与发展</a:t>
              </a:r>
              <a:endParaRPr kumimoji="0" lang="en-US" altLang="zh-CN" sz="1600" b="1" i="0" u="none" strike="noStrike" kern="0" cap="none" spc="29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Arial" panose="020B0604020202020204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173558" y="2399641"/>
              <a:ext cx="1500728" cy="7386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45718" tIns="45718" rIns="45718" bIns="45718" numCol="1" spcCol="38100" rtlCol="0" anchor="t">
              <a:spAutoFit/>
            </a:bodyPr>
            <a:lstStyle/>
            <a:p>
              <a:pPr marL="342900" marR="0" lvl="0" indent="-34290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Tx/>
                <a:buNone/>
                <a:defRPr/>
              </a:pPr>
              <a:r>
                <a:rPr kumimoji="0" lang="en-US" altLang="zh-CN" sz="2800" i="0" u="none" strike="noStrike" kern="0" cap="none" spc="299" normalizeH="0" baseline="0" noProof="0" dirty="0">
                  <a:ln w="63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lt"/>
                  <a:ea typeface="阿里巴巴普惠体 2.0" panose="00020600040101010101" charset="-122"/>
                  <a:cs typeface="+mn-cs"/>
                  <a:sym typeface="Arial" panose="020B0604020202020204"/>
                </a:rPr>
                <a:t>THREE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397282" y="3622113"/>
              <a:ext cx="2226122" cy="172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为销售团队提供优质的销售工具和支持，如</a:t>
              </a:r>
              <a:r>
                <a:rPr lang="en-US" altLang="zh-CN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CRM</a:t>
              </a:r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软件、销售流程和销售文档等。这些能够帮助销售人员更好地了解客户需求、跟进销售机会、提高交易效率以及建立客户关系。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组合 195"/>
          <p:cNvGrpSpPr/>
          <p:nvPr/>
        </p:nvGrpSpPr>
        <p:grpSpPr>
          <a:xfrm>
            <a:off x="155635" y="2605900"/>
            <a:ext cx="4221751" cy="1765636"/>
            <a:chOff x="155635" y="2605900"/>
            <a:chExt cx="4221751" cy="1765636"/>
          </a:xfrm>
        </p:grpSpPr>
        <p:graphicFrame>
          <p:nvGraphicFramePr>
            <p:cNvPr id="96" name="图表 95"/>
            <p:cNvGraphicFramePr/>
            <p:nvPr/>
          </p:nvGraphicFramePr>
          <p:xfrm>
            <a:off x="155635" y="2605900"/>
            <a:ext cx="2648452" cy="17656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99" name="图表 98"/>
            <p:cNvGraphicFramePr/>
            <p:nvPr/>
          </p:nvGraphicFramePr>
          <p:xfrm>
            <a:off x="1728934" y="2605900"/>
            <a:ext cx="2648452" cy="17656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95" name="组合 194"/>
          <p:cNvGrpSpPr/>
          <p:nvPr/>
        </p:nvGrpSpPr>
        <p:grpSpPr>
          <a:xfrm>
            <a:off x="7935362" y="2163931"/>
            <a:ext cx="3604525" cy="2476282"/>
            <a:chOff x="7935362" y="2163931"/>
            <a:chExt cx="3604525" cy="2476282"/>
          </a:xfrm>
        </p:grpSpPr>
        <p:graphicFrame>
          <p:nvGraphicFramePr>
            <p:cNvPr id="167" name="图表 166"/>
            <p:cNvGraphicFramePr/>
            <p:nvPr/>
          </p:nvGraphicFramePr>
          <p:xfrm>
            <a:off x="7935362" y="3222823"/>
            <a:ext cx="2107343" cy="14048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68" name="图表 167"/>
            <p:cNvGraphicFramePr/>
            <p:nvPr/>
          </p:nvGraphicFramePr>
          <p:xfrm>
            <a:off x="8750156" y="2163931"/>
            <a:ext cx="2107343" cy="14048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06" name="图表 105"/>
            <p:cNvGraphicFramePr/>
            <p:nvPr/>
          </p:nvGraphicFramePr>
          <p:xfrm>
            <a:off x="9432544" y="3235316"/>
            <a:ext cx="2107343" cy="14048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78" name="组合 177"/>
          <p:cNvGrpSpPr/>
          <p:nvPr/>
        </p:nvGrpSpPr>
        <p:grpSpPr>
          <a:xfrm>
            <a:off x="8261807" y="2170307"/>
            <a:ext cx="3011959" cy="2625804"/>
            <a:chOff x="8261807" y="2170307"/>
            <a:chExt cx="3011959" cy="2625804"/>
          </a:xfrm>
        </p:grpSpPr>
        <p:grpSp>
          <p:nvGrpSpPr>
            <p:cNvPr id="176" name="组合 175"/>
            <p:cNvGrpSpPr/>
            <p:nvPr/>
          </p:nvGrpSpPr>
          <p:grpSpPr>
            <a:xfrm>
              <a:off x="9717219" y="3231822"/>
              <a:ext cx="1556547" cy="1564289"/>
              <a:chOff x="9717219" y="3231822"/>
              <a:chExt cx="1556547" cy="1564289"/>
            </a:xfrm>
          </p:grpSpPr>
          <p:grpSp>
            <p:nvGrpSpPr>
              <p:cNvPr id="154" name="组合 153"/>
              <p:cNvGrpSpPr/>
              <p:nvPr/>
            </p:nvGrpSpPr>
            <p:grpSpPr>
              <a:xfrm>
                <a:off x="9717219" y="3231822"/>
                <a:ext cx="1556547" cy="1564289"/>
                <a:chOff x="9866507" y="3003223"/>
                <a:chExt cx="1556547" cy="1564289"/>
              </a:xfrm>
            </p:grpSpPr>
            <p:pic>
              <p:nvPicPr>
                <p:cNvPr id="150" name="图片 149"/>
                <p:cNvPicPr>
                  <a:picLocks noChangeAspect="1"/>
                </p:cNvPicPr>
                <p:nvPr/>
              </p:nvPicPr>
              <p:blipFill>
                <a:blip r:embed="rId7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0169735" y="3869984"/>
                  <a:ext cx="933757" cy="697528"/>
                </a:xfrm>
                <a:prstGeom prst="rect">
                  <a:avLst/>
                </a:prstGeom>
              </p:spPr>
            </p:pic>
            <p:pic>
              <p:nvPicPr>
                <p:cNvPr id="151" name="图片 150"/>
                <p:cNvPicPr>
                  <a:picLocks noChangeAspect="1"/>
                </p:cNvPicPr>
                <p:nvPr/>
              </p:nvPicPr>
              <p:blipFill>
                <a:blip r:embed="rId7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7200000" flipV="1">
                  <a:off x="9748393" y="3121337"/>
                  <a:ext cx="933756" cy="697528"/>
                </a:xfrm>
                <a:prstGeom prst="rect">
                  <a:avLst/>
                </a:prstGeom>
              </p:spPr>
            </p:pic>
            <p:pic>
              <p:nvPicPr>
                <p:cNvPr id="152" name="图片 151"/>
                <p:cNvPicPr>
                  <a:picLocks noChangeAspect="1"/>
                </p:cNvPicPr>
                <p:nvPr/>
              </p:nvPicPr>
              <p:blipFill>
                <a:blip r:embed="rId7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400000" flipV="1">
                  <a:off x="10607412" y="3130768"/>
                  <a:ext cx="933756" cy="697528"/>
                </a:xfrm>
                <a:prstGeom prst="rect">
                  <a:avLst/>
                </a:prstGeom>
              </p:spPr>
            </p:pic>
          </p:grpSp>
          <p:sp>
            <p:nvSpPr>
              <p:cNvPr id="110" name="文本框 109"/>
              <p:cNvSpPr txBox="1"/>
              <p:nvPr/>
            </p:nvSpPr>
            <p:spPr>
              <a:xfrm>
                <a:off x="10119946" y="3765350"/>
                <a:ext cx="8002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kern="100" dirty="0">
                    <a:solidFill>
                      <a:srgbClr val="FFFFFF"/>
                    </a:solidFill>
                    <a:latin typeface="+mn-ea"/>
                    <a:cs typeface="Times New Roman" panose="02020603050405020304" pitchFamily="18" charset="0"/>
                  </a:rPr>
                  <a:t>合作思维</a:t>
                </a:r>
                <a:endParaRPr lang="en-US" altLang="zh-CN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9037381" y="2170307"/>
              <a:ext cx="1489389" cy="1496797"/>
              <a:chOff x="9037381" y="2170307"/>
              <a:chExt cx="1489389" cy="1496797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9037381" y="2170307"/>
                <a:ext cx="1489389" cy="1496797"/>
                <a:chOff x="9186669" y="1941708"/>
                <a:chExt cx="1489389" cy="1496797"/>
              </a:xfrm>
            </p:grpSpPr>
            <p:pic>
              <p:nvPicPr>
                <p:cNvPr id="147" name="图片 146"/>
                <p:cNvPicPr>
                  <a:picLocks noChangeAspect="1"/>
                </p:cNvPicPr>
                <p:nvPr/>
              </p:nvPicPr>
              <p:blipFill>
                <a:blip r:embed="rId8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9476814" y="2771073"/>
                  <a:ext cx="893469" cy="667432"/>
                </a:xfrm>
                <a:prstGeom prst="rect">
                  <a:avLst/>
                </a:prstGeom>
              </p:spPr>
            </p:pic>
            <p:pic>
              <p:nvPicPr>
                <p:cNvPr id="148" name="图片 147"/>
                <p:cNvPicPr>
                  <a:picLocks noChangeAspect="1"/>
                </p:cNvPicPr>
                <p:nvPr/>
              </p:nvPicPr>
              <p:blipFill>
                <a:blip r:embed="rId8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7200000" flipV="1">
                  <a:off x="9073651" y="2054726"/>
                  <a:ext cx="893469" cy="667433"/>
                </a:xfrm>
                <a:prstGeom prst="rect">
                  <a:avLst/>
                </a:prstGeom>
              </p:spPr>
            </p:pic>
            <p:pic>
              <p:nvPicPr>
                <p:cNvPr id="149" name="图片 148"/>
                <p:cNvPicPr>
                  <a:picLocks noChangeAspect="1"/>
                </p:cNvPicPr>
                <p:nvPr/>
              </p:nvPicPr>
              <p:blipFill>
                <a:blip r:embed="rId8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400000" flipV="1">
                  <a:off x="9895607" y="2063750"/>
                  <a:ext cx="893469" cy="667433"/>
                </a:xfrm>
                <a:prstGeom prst="rect">
                  <a:avLst/>
                </a:prstGeom>
              </p:spPr>
            </p:pic>
          </p:grpSp>
          <p:sp>
            <p:nvSpPr>
              <p:cNvPr id="108" name="文本框 107"/>
              <p:cNvSpPr txBox="1"/>
              <p:nvPr/>
            </p:nvSpPr>
            <p:spPr>
              <a:xfrm>
                <a:off x="9381298" y="2699478"/>
                <a:ext cx="8002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200" kern="100" dirty="0">
                    <a:solidFill>
                      <a:srgbClr val="FFFFFF"/>
                    </a:solidFill>
                    <a:latin typeface="+mn-ea"/>
                    <a:cs typeface="Times New Roman" panose="02020603050405020304" pitchFamily="18" charset="0"/>
                  </a:rPr>
                  <a:t>创新思维</a:t>
                </a:r>
                <a:endParaRPr lang="en-US" altLang="zh-CN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8261807" y="3204902"/>
              <a:ext cx="1524152" cy="1531733"/>
              <a:chOff x="8261807" y="3204902"/>
              <a:chExt cx="1524152" cy="1531733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8261807" y="3204902"/>
                <a:ext cx="1524152" cy="1531733"/>
                <a:chOff x="8411095" y="2976303"/>
                <a:chExt cx="1524152" cy="1531733"/>
              </a:xfrm>
            </p:grpSpPr>
            <p:pic>
              <p:nvPicPr>
                <p:cNvPr id="141" name="图片 140"/>
                <p:cNvPicPr>
                  <a:picLocks noChangeAspect="1"/>
                </p:cNvPicPr>
                <p:nvPr/>
              </p:nvPicPr>
              <p:blipFill>
                <a:blip r:embed="rId9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8708012" y="3825025"/>
                  <a:ext cx="914323" cy="683011"/>
                </a:xfrm>
                <a:prstGeom prst="rect">
                  <a:avLst/>
                </a:prstGeom>
              </p:spPr>
            </p:pic>
            <p:pic>
              <p:nvPicPr>
                <p:cNvPr id="142" name="图片 141"/>
                <p:cNvPicPr>
                  <a:picLocks noChangeAspect="1"/>
                </p:cNvPicPr>
                <p:nvPr/>
              </p:nvPicPr>
              <p:blipFill>
                <a:blip r:embed="rId9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7200000" flipV="1">
                  <a:off x="8295439" y="3091959"/>
                  <a:ext cx="914323" cy="683011"/>
                </a:xfrm>
                <a:prstGeom prst="rect">
                  <a:avLst/>
                </a:prstGeom>
              </p:spPr>
            </p:pic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9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400000" flipV="1">
                  <a:off x="9136580" y="3101194"/>
                  <a:ext cx="914323" cy="683011"/>
                </a:xfrm>
                <a:prstGeom prst="rect">
                  <a:avLst/>
                </a:prstGeom>
              </p:spPr>
            </p:pic>
          </p:grpSp>
          <p:sp>
            <p:nvSpPr>
              <p:cNvPr id="109" name="文本框 108"/>
              <p:cNvSpPr txBox="1"/>
              <p:nvPr/>
            </p:nvSpPr>
            <p:spPr>
              <a:xfrm>
                <a:off x="8648812" y="3768244"/>
                <a:ext cx="8002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kern="100" dirty="0">
                    <a:solidFill>
                      <a:srgbClr val="FFFFFF"/>
                    </a:solidFill>
                    <a:latin typeface="+mn-ea"/>
                    <a:cs typeface="Times New Roman" panose="02020603050405020304" pitchFamily="18" charset="0"/>
                  </a:rPr>
                  <a:t>战略思维</a:t>
                </a:r>
                <a:endParaRPr lang="en-US" altLang="zh-CN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销售技能提升</a:t>
            </a:r>
          </a:p>
        </p:txBody>
      </p:sp>
      <p:grpSp>
        <p:nvGrpSpPr>
          <p:cNvPr id="194" name="组合 193"/>
          <p:cNvGrpSpPr/>
          <p:nvPr/>
        </p:nvGrpSpPr>
        <p:grpSpPr>
          <a:xfrm>
            <a:off x="474399" y="1930842"/>
            <a:ext cx="11265853" cy="3292500"/>
            <a:chOff x="474399" y="1930842"/>
            <a:chExt cx="11265853" cy="3292500"/>
          </a:xfrm>
        </p:grpSpPr>
        <p:grpSp>
          <p:nvGrpSpPr>
            <p:cNvPr id="173" name="组合 172"/>
            <p:cNvGrpSpPr/>
            <p:nvPr/>
          </p:nvGrpSpPr>
          <p:grpSpPr>
            <a:xfrm>
              <a:off x="474399" y="1930842"/>
              <a:ext cx="11265853" cy="3292500"/>
              <a:chOff x="474399" y="1930842"/>
              <a:chExt cx="11265853" cy="3292500"/>
            </a:xfrm>
          </p:grpSpPr>
          <p:sp>
            <p:nvSpPr>
              <p:cNvPr id="90" name="矩形: 圆角 157"/>
              <p:cNvSpPr/>
              <p:nvPr/>
            </p:nvSpPr>
            <p:spPr>
              <a:xfrm>
                <a:off x="474399" y="2013917"/>
                <a:ext cx="11179045" cy="3105941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1" name="箭头: V 形 312"/>
              <p:cNvSpPr/>
              <p:nvPr/>
            </p:nvSpPr>
            <p:spPr>
              <a:xfrm rot="10800000" flipH="1">
                <a:off x="5871664" y="1943388"/>
                <a:ext cx="150095" cy="183872"/>
              </a:xfrm>
              <a:prstGeom prst="chevron">
                <a:avLst>
                  <a:gd name="adj" fmla="val 59782"/>
                </a:avLst>
              </a:pr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箭头: V 形 312"/>
              <p:cNvSpPr/>
              <p:nvPr/>
            </p:nvSpPr>
            <p:spPr>
              <a:xfrm rot="10800000" flipH="1">
                <a:off x="9816821" y="1930842"/>
                <a:ext cx="150095" cy="183872"/>
              </a:xfrm>
              <a:prstGeom prst="chevron">
                <a:avLst>
                  <a:gd name="adj" fmla="val 59782"/>
                </a:avLst>
              </a:pr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箭头: V 形 312"/>
              <p:cNvSpPr/>
              <p:nvPr/>
            </p:nvSpPr>
            <p:spPr>
              <a:xfrm rot="15932510" flipH="1">
                <a:off x="11573268" y="3293198"/>
                <a:ext cx="150095" cy="183872"/>
              </a:xfrm>
              <a:prstGeom prst="chevron">
                <a:avLst>
                  <a:gd name="adj" fmla="val 59782"/>
                </a:avLst>
              </a:pr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箭头: V 形 312"/>
              <p:cNvSpPr/>
              <p:nvPr/>
            </p:nvSpPr>
            <p:spPr>
              <a:xfrm rot="10800000">
                <a:off x="7726253" y="5039470"/>
                <a:ext cx="150095" cy="183872"/>
              </a:xfrm>
              <a:prstGeom prst="chevron">
                <a:avLst>
                  <a:gd name="adj" fmla="val 59782"/>
                </a:avLst>
              </a:pr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箭头: V 形 312"/>
              <p:cNvSpPr/>
              <p:nvPr/>
            </p:nvSpPr>
            <p:spPr>
              <a:xfrm rot="10800000">
                <a:off x="4026941" y="5033979"/>
                <a:ext cx="150095" cy="183872"/>
              </a:xfrm>
              <a:prstGeom prst="chevron">
                <a:avLst>
                  <a:gd name="adj" fmla="val 59782"/>
                </a:avLst>
              </a:pr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4026941" y="3311702"/>
              <a:ext cx="587464" cy="267388"/>
              <a:chOff x="4176229" y="3083103"/>
              <a:chExt cx="587464" cy="267388"/>
            </a:xfrm>
          </p:grpSpPr>
          <p:sp>
            <p:nvSpPr>
              <p:cNvPr id="132" name="任意多边形: 形状 151"/>
              <p:cNvSpPr/>
              <p:nvPr/>
            </p:nvSpPr>
            <p:spPr>
              <a:xfrm>
                <a:off x="4176229" y="3083103"/>
                <a:ext cx="575794" cy="111362"/>
              </a:xfrm>
              <a:custGeom>
                <a:avLst/>
                <a:gdLst>
                  <a:gd name="connsiteX0" fmla="*/ 848712 w 1206502"/>
                  <a:gd name="connsiteY0" fmla="*/ 0 h 233344"/>
                  <a:gd name="connsiteX1" fmla="*/ 1206502 w 1206502"/>
                  <a:gd name="connsiteY1" fmla="*/ 233344 h 233344"/>
                  <a:gd name="connsiteX2" fmla="*/ 0 w 1206502"/>
                  <a:gd name="connsiteY2" fmla="*/ 233344 h 233344"/>
                  <a:gd name="connsiteX3" fmla="*/ 0 w 1206502"/>
                  <a:gd name="connsiteY3" fmla="*/ 121396 h 233344"/>
                  <a:gd name="connsiteX4" fmla="*/ 848712 w 1206502"/>
                  <a:gd name="connsiteY4" fmla="*/ 121396 h 23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2" h="233344">
                    <a:moveTo>
                      <a:pt x="848712" y="0"/>
                    </a:moveTo>
                    <a:lnTo>
                      <a:pt x="1206502" y="233344"/>
                    </a:lnTo>
                    <a:lnTo>
                      <a:pt x="0" y="233344"/>
                    </a:lnTo>
                    <a:lnTo>
                      <a:pt x="0" y="121396"/>
                    </a:lnTo>
                    <a:lnTo>
                      <a:pt x="848712" y="1213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" name="任意多边形: 形状 152"/>
              <p:cNvSpPr/>
              <p:nvPr/>
            </p:nvSpPr>
            <p:spPr>
              <a:xfrm flipH="1" flipV="1">
                <a:off x="4187899" y="3239129"/>
                <a:ext cx="575794" cy="111362"/>
              </a:xfrm>
              <a:custGeom>
                <a:avLst/>
                <a:gdLst>
                  <a:gd name="connsiteX0" fmla="*/ 848712 w 1206502"/>
                  <a:gd name="connsiteY0" fmla="*/ 0 h 233344"/>
                  <a:gd name="connsiteX1" fmla="*/ 1206502 w 1206502"/>
                  <a:gd name="connsiteY1" fmla="*/ 233344 h 233344"/>
                  <a:gd name="connsiteX2" fmla="*/ 0 w 1206502"/>
                  <a:gd name="connsiteY2" fmla="*/ 233344 h 233344"/>
                  <a:gd name="connsiteX3" fmla="*/ 0 w 1206502"/>
                  <a:gd name="connsiteY3" fmla="*/ 121396 h 233344"/>
                  <a:gd name="connsiteX4" fmla="*/ 848712 w 1206502"/>
                  <a:gd name="connsiteY4" fmla="*/ 121396 h 23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2" h="233344">
                    <a:moveTo>
                      <a:pt x="848712" y="0"/>
                    </a:moveTo>
                    <a:lnTo>
                      <a:pt x="1206502" y="233344"/>
                    </a:lnTo>
                    <a:lnTo>
                      <a:pt x="0" y="233344"/>
                    </a:lnTo>
                    <a:lnTo>
                      <a:pt x="0" y="121396"/>
                    </a:lnTo>
                    <a:lnTo>
                      <a:pt x="848712" y="1213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7282174" y="3311702"/>
              <a:ext cx="587464" cy="267388"/>
              <a:chOff x="4176229" y="3083103"/>
              <a:chExt cx="587464" cy="267388"/>
            </a:xfrm>
          </p:grpSpPr>
          <p:sp>
            <p:nvSpPr>
              <p:cNvPr id="170" name="任意多边形: 形状 151"/>
              <p:cNvSpPr/>
              <p:nvPr/>
            </p:nvSpPr>
            <p:spPr>
              <a:xfrm>
                <a:off x="4176229" y="3083103"/>
                <a:ext cx="575794" cy="111362"/>
              </a:xfrm>
              <a:custGeom>
                <a:avLst/>
                <a:gdLst>
                  <a:gd name="connsiteX0" fmla="*/ 848712 w 1206502"/>
                  <a:gd name="connsiteY0" fmla="*/ 0 h 233344"/>
                  <a:gd name="connsiteX1" fmla="*/ 1206502 w 1206502"/>
                  <a:gd name="connsiteY1" fmla="*/ 233344 h 233344"/>
                  <a:gd name="connsiteX2" fmla="*/ 0 w 1206502"/>
                  <a:gd name="connsiteY2" fmla="*/ 233344 h 233344"/>
                  <a:gd name="connsiteX3" fmla="*/ 0 w 1206502"/>
                  <a:gd name="connsiteY3" fmla="*/ 121396 h 233344"/>
                  <a:gd name="connsiteX4" fmla="*/ 848712 w 1206502"/>
                  <a:gd name="connsiteY4" fmla="*/ 121396 h 23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2" h="233344">
                    <a:moveTo>
                      <a:pt x="848712" y="0"/>
                    </a:moveTo>
                    <a:lnTo>
                      <a:pt x="1206502" y="233344"/>
                    </a:lnTo>
                    <a:lnTo>
                      <a:pt x="0" y="233344"/>
                    </a:lnTo>
                    <a:lnTo>
                      <a:pt x="0" y="121396"/>
                    </a:lnTo>
                    <a:lnTo>
                      <a:pt x="848712" y="1213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1" name="任意多边形: 形状 152"/>
              <p:cNvSpPr/>
              <p:nvPr/>
            </p:nvSpPr>
            <p:spPr>
              <a:xfrm flipH="1" flipV="1">
                <a:off x="4187899" y="3239129"/>
                <a:ext cx="575794" cy="111362"/>
              </a:xfrm>
              <a:custGeom>
                <a:avLst/>
                <a:gdLst>
                  <a:gd name="connsiteX0" fmla="*/ 848712 w 1206502"/>
                  <a:gd name="connsiteY0" fmla="*/ 0 h 233344"/>
                  <a:gd name="connsiteX1" fmla="*/ 1206502 w 1206502"/>
                  <a:gd name="connsiteY1" fmla="*/ 233344 h 233344"/>
                  <a:gd name="connsiteX2" fmla="*/ 0 w 1206502"/>
                  <a:gd name="connsiteY2" fmla="*/ 233344 h 233344"/>
                  <a:gd name="connsiteX3" fmla="*/ 0 w 1206502"/>
                  <a:gd name="connsiteY3" fmla="*/ 121396 h 233344"/>
                  <a:gd name="connsiteX4" fmla="*/ 848712 w 1206502"/>
                  <a:gd name="connsiteY4" fmla="*/ 121396 h 23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2" h="233344">
                    <a:moveTo>
                      <a:pt x="848712" y="0"/>
                    </a:moveTo>
                    <a:lnTo>
                      <a:pt x="1206502" y="233344"/>
                    </a:lnTo>
                    <a:lnTo>
                      <a:pt x="0" y="233344"/>
                    </a:lnTo>
                    <a:lnTo>
                      <a:pt x="0" y="121396"/>
                    </a:lnTo>
                    <a:lnTo>
                      <a:pt x="848712" y="1213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1598052" y="1888782"/>
            <a:ext cx="9014517" cy="3342636"/>
            <a:chOff x="1598052" y="1888782"/>
            <a:chExt cx="9014517" cy="3342636"/>
          </a:xfrm>
        </p:grpSpPr>
        <p:sp>
          <p:nvSpPr>
            <p:cNvPr id="91" name="圆角矩形 5"/>
            <p:cNvSpPr/>
            <p:nvPr/>
          </p:nvSpPr>
          <p:spPr>
            <a:xfrm>
              <a:off x="3028598" y="1888782"/>
              <a:ext cx="1662322" cy="22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2000"/>
              </a:schemeClr>
            </a:solidFill>
            <a:ln w="635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52400" algn="ctr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培训需求分析</a:t>
              </a:r>
              <a:endParaRPr lang="zh-CN" altLang="zh-CN" sz="1200" kern="100" dirty="0">
                <a:solidFill>
                  <a:srgbClr val="FFFFFF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2" name="圆角矩形 5"/>
            <p:cNvSpPr/>
            <p:nvPr/>
          </p:nvSpPr>
          <p:spPr>
            <a:xfrm>
              <a:off x="7275542" y="1900574"/>
              <a:ext cx="1662322" cy="22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2000"/>
              </a:schemeClr>
            </a:solidFill>
            <a:ln w="635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52400" algn="ctr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培训计划设计</a:t>
              </a:r>
              <a:endParaRPr lang="zh-CN" altLang="zh-CN" sz="1200" kern="100" dirty="0">
                <a:solidFill>
                  <a:srgbClr val="FFFFFF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3" name="圆角矩形 5"/>
            <p:cNvSpPr/>
            <p:nvPr/>
          </p:nvSpPr>
          <p:spPr>
            <a:xfrm>
              <a:off x="1598052" y="5004732"/>
              <a:ext cx="1662322" cy="22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2000"/>
              </a:schemeClr>
            </a:solidFill>
            <a:ln w="635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52400" algn="ctr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培训成果维护</a:t>
              </a:r>
              <a:endParaRPr lang="zh-CN" altLang="zh-CN" sz="1200" kern="100" dirty="0">
                <a:solidFill>
                  <a:srgbClr val="FFFFFF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4" name="圆角矩形 5"/>
            <p:cNvSpPr/>
            <p:nvPr/>
          </p:nvSpPr>
          <p:spPr>
            <a:xfrm>
              <a:off x="5274150" y="5004732"/>
              <a:ext cx="1662322" cy="22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2000"/>
              </a:schemeClr>
            </a:solidFill>
            <a:ln w="635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52400" algn="ctr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培训效果评估</a:t>
              </a:r>
              <a:endParaRPr lang="zh-CN" altLang="zh-CN" sz="1200" kern="100" dirty="0">
                <a:solidFill>
                  <a:srgbClr val="FFFFFF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5" name="圆角矩形 5"/>
            <p:cNvSpPr/>
            <p:nvPr/>
          </p:nvSpPr>
          <p:spPr>
            <a:xfrm>
              <a:off x="8950247" y="5004732"/>
              <a:ext cx="1662322" cy="22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2000"/>
              </a:schemeClr>
            </a:solidFill>
            <a:ln w="635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52400" algn="ctr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培训实施</a:t>
              </a:r>
              <a:endParaRPr lang="zh-CN" altLang="zh-CN" sz="1200" kern="100" dirty="0">
                <a:solidFill>
                  <a:srgbClr val="FFFFFF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100882" y="2419518"/>
            <a:ext cx="1809296" cy="2271730"/>
            <a:chOff x="5100882" y="2419518"/>
            <a:chExt cx="1809296" cy="2271730"/>
          </a:xfrm>
        </p:grpSpPr>
        <p:sp>
          <p:nvSpPr>
            <p:cNvPr id="86" name="矩形: 圆角 115"/>
            <p:cNvSpPr/>
            <p:nvPr/>
          </p:nvSpPr>
          <p:spPr>
            <a:xfrm>
              <a:off x="5239825" y="2593972"/>
              <a:ext cx="1531412" cy="1922823"/>
            </a:xfrm>
            <a:prstGeom prst="roundRect">
              <a:avLst>
                <a:gd name="adj" fmla="val 5084"/>
              </a:avLst>
            </a:prstGeom>
            <a:solidFill>
              <a:schemeClr val="accent1">
                <a:alpha val="29433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: 圆角 119"/>
            <p:cNvSpPr/>
            <p:nvPr/>
          </p:nvSpPr>
          <p:spPr>
            <a:xfrm>
              <a:off x="5160470" y="2494336"/>
              <a:ext cx="1690121" cy="2122095"/>
            </a:xfrm>
            <a:prstGeom prst="roundRect">
              <a:avLst>
                <a:gd name="adj" fmla="val 5084"/>
              </a:avLst>
            </a:prstGeom>
            <a:solidFill>
              <a:schemeClr val="accent1">
                <a:alpha val="1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: 圆角 120"/>
            <p:cNvSpPr/>
            <p:nvPr/>
          </p:nvSpPr>
          <p:spPr>
            <a:xfrm>
              <a:off x="5100882" y="2419518"/>
              <a:ext cx="1809296" cy="2271730"/>
            </a:xfrm>
            <a:prstGeom prst="roundRect">
              <a:avLst>
                <a:gd name="adj" fmla="val 5084"/>
              </a:avLst>
            </a:prstGeom>
            <a:noFill/>
            <a:ln w="1905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366870" y="3393263"/>
            <a:ext cx="1314821" cy="311029"/>
            <a:chOff x="5366870" y="3303618"/>
            <a:chExt cx="1314821" cy="311029"/>
          </a:xfrm>
        </p:grpSpPr>
        <p:sp>
          <p:nvSpPr>
            <p:cNvPr id="136" name="矩形: 圆角 116"/>
            <p:cNvSpPr/>
            <p:nvPr/>
          </p:nvSpPr>
          <p:spPr>
            <a:xfrm>
              <a:off x="5366870" y="3303618"/>
              <a:ext cx="1314821" cy="311029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5634206" y="3323138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能力提升</a:t>
              </a:r>
              <a:endParaRPr lang="zh-CN" altLang="zh-CN" sz="1200" kern="100" dirty="0">
                <a:solidFill>
                  <a:srgbClr val="FFFFFF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366870" y="3941968"/>
            <a:ext cx="1314821" cy="311029"/>
            <a:chOff x="5366870" y="3852323"/>
            <a:chExt cx="1314821" cy="311029"/>
          </a:xfrm>
        </p:grpSpPr>
        <p:sp>
          <p:nvSpPr>
            <p:cNvPr id="134" name="矩形: 圆角 117"/>
            <p:cNvSpPr/>
            <p:nvPr/>
          </p:nvSpPr>
          <p:spPr>
            <a:xfrm>
              <a:off x="5366870" y="3852323"/>
              <a:ext cx="1314821" cy="311029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5633750" y="3878530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effectLst/>
                  <a:latin typeface="+mn-ea"/>
                  <a:cs typeface="Times New Roman" panose="02020603050405020304" pitchFamily="18" charset="0"/>
                </a:rPr>
                <a:t>结果闭环</a:t>
              </a:r>
              <a:endParaRPr lang="zh-CN" altLang="zh-CN" sz="1200" kern="100" dirty="0">
                <a:solidFill>
                  <a:srgbClr val="FFFFFF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353748" y="2844558"/>
            <a:ext cx="1314821" cy="314940"/>
            <a:chOff x="5353748" y="2754913"/>
            <a:chExt cx="1314821" cy="314940"/>
          </a:xfrm>
        </p:grpSpPr>
        <p:sp>
          <p:nvSpPr>
            <p:cNvPr id="123" name="文本框 122"/>
            <p:cNvSpPr txBox="1"/>
            <p:nvPr/>
          </p:nvSpPr>
          <p:spPr>
            <a:xfrm>
              <a:off x="5631030" y="2792854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rgbClr val="FFFFFF"/>
                  </a:solidFill>
                  <a:latin typeface="+mn-ea"/>
                  <a:cs typeface="Times New Roman" panose="02020603050405020304" pitchFamily="18" charset="0"/>
                </a:rPr>
                <a:t>销售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Times New Roman" panose="02020603050405020304" pitchFamily="18" charset="0"/>
                </a:rPr>
                <a:t>思维</a:t>
              </a:r>
              <a:endParaRPr lang="zh-CN" altLang="zh-CN" sz="1200" kern="100" dirty="0">
                <a:solidFill>
                  <a:srgbClr val="FFFFFF"/>
                </a:solidFill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22" name="矩形: 圆角 116"/>
            <p:cNvSpPr/>
            <p:nvPr/>
          </p:nvSpPr>
          <p:spPr>
            <a:xfrm>
              <a:off x="5353748" y="2754913"/>
              <a:ext cx="1314821" cy="311029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482466" y="2562445"/>
            <a:ext cx="3538039" cy="2005406"/>
            <a:chOff x="482466" y="2562445"/>
            <a:chExt cx="3538039" cy="2005406"/>
          </a:xfrm>
        </p:grpSpPr>
        <p:grpSp>
          <p:nvGrpSpPr>
            <p:cNvPr id="191" name="组合 190"/>
            <p:cNvGrpSpPr/>
            <p:nvPr/>
          </p:nvGrpSpPr>
          <p:grpSpPr>
            <a:xfrm>
              <a:off x="2096489" y="2605900"/>
              <a:ext cx="1924016" cy="1933585"/>
              <a:chOff x="2096489" y="2605900"/>
              <a:chExt cx="1924016" cy="1933585"/>
            </a:xfrm>
          </p:grpSpPr>
          <p:grpSp>
            <p:nvGrpSpPr>
              <p:cNvPr id="189" name="组合 188"/>
              <p:cNvGrpSpPr/>
              <p:nvPr/>
            </p:nvGrpSpPr>
            <p:grpSpPr>
              <a:xfrm>
                <a:off x="2629063" y="3043413"/>
                <a:ext cx="959542" cy="849548"/>
                <a:chOff x="2629063" y="3043413"/>
                <a:chExt cx="959542" cy="849548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2629063" y="3043413"/>
                  <a:ext cx="902811" cy="846669"/>
                  <a:chOff x="2629063" y="3043413"/>
                  <a:chExt cx="902811" cy="84666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2636126" y="3341986"/>
                    <a:ext cx="800219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solidFill>
                          <a:srgbClr val="FFFFFF"/>
                        </a:solidFill>
                        <a:latin typeface="+mn-ea"/>
                        <a:cs typeface="Times New Roman" panose="02020603050405020304" pitchFamily="18" charset="0"/>
                      </a:rPr>
                      <a:t>专属定制</a:t>
                    </a:r>
                    <a:endParaRPr lang="zh-CN" altLang="zh-CN" sz="1200" kern="100" dirty="0">
                      <a:solidFill>
                        <a:srgbClr val="FFFFFF"/>
                      </a:solidFill>
                      <a:latin typeface="+mn-ea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1" name="文本框 100"/>
                  <p:cNvSpPr txBox="1"/>
                  <p:nvPr/>
                </p:nvSpPr>
                <p:spPr>
                  <a:xfrm>
                    <a:off x="2636123" y="3613083"/>
                    <a:ext cx="800219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solidFill>
                          <a:srgbClr val="FFFFFF"/>
                        </a:solidFill>
                        <a:latin typeface="+mn-ea"/>
                        <a:cs typeface="Times New Roman" panose="02020603050405020304" pitchFamily="18" charset="0"/>
                      </a:rPr>
                      <a:t>套用模板</a:t>
                    </a:r>
                    <a:endParaRPr lang="zh-CN" altLang="zh-CN" sz="1200" kern="100" dirty="0">
                      <a:solidFill>
                        <a:srgbClr val="FFFFFF"/>
                      </a:solidFill>
                      <a:latin typeface="+mn-ea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2" name="文本框 101"/>
                  <p:cNvSpPr txBox="1"/>
                  <p:nvPr/>
                </p:nvSpPr>
                <p:spPr>
                  <a:xfrm>
                    <a:off x="2629063" y="3043413"/>
                    <a:ext cx="9028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kumimoji="1" lang="zh-CN" altLang="en-US" sz="1400" b="1" dirty="0">
                        <a:solidFill>
                          <a:srgbClr val="FFFFFF"/>
                        </a:solidFill>
                        <a:latin typeface="+mj-ea"/>
                        <a:ea typeface="+mj-ea"/>
                      </a:rPr>
                      <a:t>方案能力</a:t>
                    </a:r>
                  </a:p>
                </p:txBody>
              </p:sp>
            </p:grpSp>
            <p:sp>
              <p:nvSpPr>
                <p:cNvPr id="107" name="箭头: 下弧形 258"/>
                <p:cNvSpPr/>
                <p:nvPr/>
              </p:nvSpPr>
              <p:spPr>
                <a:xfrm rot="18388697">
                  <a:off x="3214182" y="3518538"/>
                  <a:ext cx="449875" cy="298971"/>
                </a:xfrm>
                <a:prstGeom prst="curvedUpArrow">
                  <a:avLst/>
                </a:prstGeom>
                <a:gradFill>
                  <a:gsLst>
                    <a:gs pos="77000">
                      <a:schemeClr val="accent1">
                        <a:alpha val="79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8" name="组合 157"/>
              <p:cNvGrpSpPr/>
              <p:nvPr/>
            </p:nvGrpSpPr>
            <p:grpSpPr>
              <a:xfrm>
                <a:off x="2096489" y="2605900"/>
                <a:ext cx="1924016" cy="1933585"/>
                <a:chOff x="2245777" y="2377301"/>
                <a:chExt cx="1924016" cy="1933585"/>
              </a:xfrm>
            </p:grpSpPr>
            <p:pic>
              <p:nvPicPr>
                <p:cNvPr id="138" name="图片 137"/>
                <p:cNvPicPr>
                  <a:picLocks noChangeAspect="1"/>
                </p:cNvPicPr>
                <p:nvPr/>
              </p:nvPicPr>
              <p:blipFill>
                <a:blip r:embed="rId10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620591" y="3448687"/>
                  <a:ext cx="1154197" cy="862199"/>
                </a:xfrm>
                <a:prstGeom prst="rect">
                  <a:avLst/>
                </a:prstGeom>
              </p:spPr>
            </p:pic>
            <p:pic>
              <p:nvPicPr>
                <p:cNvPr id="139" name="图片 138"/>
                <p:cNvPicPr>
                  <a:picLocks noChangeAspect="1"/>
                </p:cNvPicPr>
                <p:nvPr/>
              </p:nvPicPr>
              <p:blipFill>
                <a:blip r:embed="rId10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7200000" flipV="1">
                  <a:off x="2099778" y="2523300"/>
                  <a:ext cx="1154197" cy="862200"/>
                </a:xfrm>
                <a:prstGeom prst="rect">
                  <a:avLst/>
                </a:prstGeom>
              </p:spPr>
            </p:pic>
            <p:pic>
              <p:nvPicPr>
                <p:cNvPr id="140" name="图片 139"/>
                <p:cNvPicPr>
                  <a:picLocks noChangeAspect="1"/>
                </p:cNvPicPr>
                <p:nvPr/>
              </p:nvPicPr>
              <p:blipFill>
                <a:blip r:embed="rId10" cstate="print">
                  <a:duotone>
                    <a:srgbClr val="016D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400000" flipV="1">
                  <a:off x="3161594" y="2534957"/>
                  <a:ext cx="1154197" cy="8622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88" name="组合 187"/>
            <p:cNvGrpSpPr/>
            <p:nvPr/>
          </p:nvGrpSpPr>
          <p:grpSpPr>
            <a:xfrm>
              <a:off x="482466" y="2562445"/>
              <a:ext cx="1995480" cy="2005406"/>
              <a:chOff x="482466" y="2562445"/>
              <a:chExt cx="1995480" cy="2005406"/>
            </a:xfrm>
          </p:grpSpPr>
          <p:grpSp>
            <p:nvGrpSpPr>
              <p:cNvPr id="187" name="组合 186"/>
              <p:cNvGrpSpPr/>
              <p:nvPr/>
            </p:nvGrpSpPr>
            <p:grpSpPr>
              <a:xfrm>
                <a:off x="482466" y="2562445"/>
                <a:ext cx="1995480" cy="2005406"/>
                <a:chOff x="482466" y="2562445"/>
                <a:chExt cx="1995480" cy="2005406"/>
              </a:xfrm>
            </p:grpSpPr>
            <p:grpSp>
              <p:nvGrpSpPr>
                <p:cNvPr id="156" name="组合 155"/>
                <p:cNvGrpSpPr/>
                <p:nvPr/>
              </p:nvGrpSpPr>
              <p:grpSpPr>
                <a:xfrm>
                  <a:off x="482466" y="2562445"/>
                  <a:ext cx="1995480" cy="2005406"/>
                  <a:chOff x="631754" y="2333846"/>
                  <a:chExt cx="1995480" cy="2005406"/>
                </a:xfrm>
              </p:grpSpPr>
              <p:pic>
                <p:nvPicPr>
                  <p:cNvPr id="144" name="图片 143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duotone>
                      <a:srgbClr val="016DFF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1020490" y="3445027"/>
                    <a:ext cx="1197069" cy="894225"/>
                  </a:xfrm>
                  <a:prstGeom prst="rect">
                    <a:avLst/>
                  </a:prstGeom>
                </p:spPr>
              </p:pic>
              <p:pic>
                <p:nvPicPr>
                  <p:cNvPr id="145" name="图片 144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duotone>
                      <a:srgbClr val="016DFF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7200000" flipV="1">
                    <a:off x="480333" y="2485267"/>
                    <a:ext cx="1197068" cy="894225"/>
                  </a:xfrm>
                  <a:prstGeom prst="rect">
                    <a:avLst/>
                  </a:prstGeom>
                </p:spPr>
              </p:pic>
              <p:pic>
                <p:nvPicPr>
                  <p:cNvPr id="146" name="图片 145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duotone>
                      <a:srgbClr val="016DFF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4400000" flipV="1">
                    <a:off x="1581588" y="2497358"/>
                    <a:ext cx="1197068" cy="894225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24" name="椭圆 123"/>
                <p:cNvSpPr/>
                <p:nvPr/>
              </p:nvSpPr>
              <p:spPr>
                <a:xfrm>
                  <a:off x="1090795" y="3098103"/>
                  <a:ext cx="771126" cy="771127"/>
                </a:xfrm>
                <a:prstGeom prst="ellipse">
                  <a:avLst/>
                </a:prstGeom>
                <a:gradFill flip="none" rotWithShape="1">
                  <a:gsLst>
                    <a:gs pos="2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1090795" y="3098103"/>
                  <a:ext cx="771126" cy="771127"/>
                </a:xfrm>
                <a:prstGeom prst="ellipse">
                  <a:avLst/>
                </a:prstGeom>
                <a:gradFill flip="none" rotWithShape="1">
                  <a:gsLst>
                    <a:gs pos="43000">
                      <a:schemeClr val="accent1">
                        <a:alpha val="0"/>
                      </a:schemeClr>
                    </a:gs>
                    <a:gs pos="90000">
                      <a:schemeClr val="accent2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1090795" y="3098103"/>
                  <a:ext cx="771126" cy="771127"/>
                </a:xfrm>
                <a:prstGeom prst="ellipse">
                  <a:avLst/>
                </a:prstGeom>
                <a:gradFill flip="none" rotWithShape="1">
                  <a:gsLst>
                    <a:gs pos="66000">
                      <a:schemeClr val="accent1">
                        <a:lumMod val="50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1090795" y="3098103"/>
                  <a:ext cx="771126" cy="771127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6" name="组合 185"/>
              <p:cNvGrpSpPr/>
              <p:nvPr/>
            </p:nvGrpSpPr>
            <p:grpSpPr>
              <a:xfrm>
                <a:off x="830894" y="2897842"/>
                <a:ext cx="1197649" cy="1186883"/>
                <a:chOff x="830894" y="2897842"/>
                <a:chExt cx="1197649" cy="1186883"/>
              </a:xfrm>
            </p:grpSpPr>
            <p:sp>
              <p:nvSpPr>
                <p:cNvPr id="129" name="矩形 1"/>
                <p:cNvSpPr>
                  <a:spLocks noChangeArrowheads="1"/>
                </p:cNvSpPr>
                <p:nvPr/>
              </p:nvSpPr>
              <p:spPr bwMode="auto">
                <a:xfrm rot="17539201">
                  <a:off x="660293" y="3206071"/>
                  <a:ext cx="765840" cy="1493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anchor="ctr" anchorCtr="0">
                  <a:prstTxWarp prst="textArchUp">
                    <a:avLst>
                      <a:gd name="adj" fmla="val 9260013"/>
                    </a:avLst>
                  </a:prstTxWarp>
                  <a:spAutoFit/>
                </a:bodyPr>
                <a:lstStyle>
                  <a:lvl1pPr marL="342900" indent="-3429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marL="0" lvl="1" algn="ctr">
                    <a:lnSpc>
                      <a:spcPct val="120000"/>
                    </a:lnSpc>
                  </a:pPr>
                  <a:r>
                    <a:rPr lang="zh-CN" altLang="en-US" sz="1200" kern="100" dirty="0">
                      <a:solidFill>
                        <a:srgbClr val="FFFFFF"/>
                      </a:solidFill>
                      <a:latin typeface="+mn-ea"/>
                      <a:cs typeface="Times New Roman" panose="02020603050405020304" pitchFamily="18" charset="0"/>
                    </a:rPr>
                    <a:t>致电率</a:t>
                  </a:r>
                  <a:endParaRPr lang="en-US" altLang="zh-CN" sz="1200" kern="100" dirty="0">
                    <a:solidFill>
                      <a:srgbClr val="FFFFFF"/>
                    </a:soli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矩形 1"/>
                <p:cNvSpPr>
                  <a:spLocks noChangeArrowheads="1"/>
                </p:cNvSpPr>
                <p:nvPr/>
              </p:nvSpPr>
              <p:spPr bwMode="auto">
                <a:xfrm>
                  <a:off x="830894" y="3902881"/>
                  <a:ext cx="1197649" cy="1818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anchor="ctr" anchorCtr="0">
                  <a:prstTxWarp prst="textArchDown">
                    <a:avLst>
                      <a:gd name="adj" fmla="val 17068515"/>
                    </a:avLst>
                  </a:prstTxWarp>
                  <a:spAutoFit/>
                </a:bodyPr>
                <a:lstStyle>
                  <a:lvl1pPr marL="342900" indent="-3429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marL="0" lvl="1"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rgbClr val="FFFFFF"/>
                      </a:solidFill>
                      <a:latin typeface="+mn-ea"/>
                    </a:rPr>
                    <a:t>成交率</a:t>
                  </a:r>
                  <a:endParaRPr lang="en-US" altLang="zh-CN" sz="1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sp>
              <p:nvSpPr>
                <p:cNvPr id="131" name="矩形 1"/>
                <p:cNvSpPr>
                  <a:spLocks noChangeArrowheads="1"/>
                </p:cNvSpPr>
                <p:nvPr/>
              </p:nvSpPr>
              <p:spPr bwMode="auto">
                <a:xfrm rot="4346686">
                  <a:off x="1501559" y="3279636"/>
                  <a:ext cx="828005" cy="1055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prstTxWarp prst="textArchUp">
                    <a:avLst>
                      <a:gd name="adj" fmla="val 10702476"/>
                    </a:avLst>
                  </a:prstTxWarp>
                  <a:spAutoFit/>
                </a:bodyPr>
                <a:lstStyle>
                  <a:lvl1pPr marL="342900" indent="-3429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marL="0" lvl="1" algn="ctr">
                    <a:lnSpc>
                      <a:spcPct val="120000"/>
                    </a:lnSpc>
                  </a:pPr>
                  <a:r>
                    <a:rPr lang="zh-CN" altLang="en-US" sz="1200" kern="100" dirty="0">
                      <a:solidFill>
                        <a:srgbClr val="FFFFFF"/>
                      </a:solidFill>
                      <a:latin typeface="+mn-ea"/>
                      <a:cs typeface="Times New Roman" panose="02020603050405020304" pitchFamily="18" charset="0"/>
                    </a:rPr>
                    <a:t>约访率</a:t>
                  </a:r>
                  <a:endParaRPr lang="en-US" altLang="zh-CN" sz="1200" kern="100" dirty="0">
                    <a:solidFill>
                      <a:srgbClr val="FFFFFF"/>
                    </a:soli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矩形 34"/>
                <p:cNvSpPr>
                  <a:spLocks noChangeArrowheads="1"/>
                </p:cNvSpPr>
                <p:nvPr/>
              </p:nvSpPr>
              <p:spPr bwMode="auto">
                <a:xfrm>
                  <a:off x="1236771" y="3238495"/>
                  <a:ext cx="492443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>
                  <a:lvl1pPr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/>
                  <a:r>
                    <a:rPr lang="zh-CN" altLang="en-US" sz="1200" b="1" dirty="0">
                      <a:solidFill>
                        <a:srgbClr val="FFFFFF"/>
                      </a:solidFill>
                      <a:effectLst>
                        <a:outerShdw blurRad="241300" sx="102000" sy="102000" algn="ctr" rotWithShape="0">
                          <a:prstClr val="black">
                            <a:alpha val="44000"/>
                          </a:prstClr>
                        </a:outerShdw>
                      </a:effectLst>
                      <a:latin typeface="+mj-ea"/>
                      <a:ea typeface="+mj-ea"/>
                    </a:rPr>
                    <a:t>核心</a:t>
                  </a:r>
                  <a:endParaRPr lang="en-US" altLang="zh-CN" sz="1200" b="1" dirty="0">
                    <a:solidFill>
                      <a:srgbClr val="FFFFFF"/>
                    </a:solidFill>
                    <a:effectLst>
                      <a:outerShdw blurRad="241300" sx="102000" sy="102000" algn="ctr" rotWithShape="0">
                        <a:prstClr val="black">
                          <a:alpha val="44000"/>
                        </a:prstClr>
                      </a:outerShdw>
                    </a:effectLst>
                    <a:latin typeface="+mj-ea"/>
                    <a:ea typeface="+mj-ea"/>
                  </a:endParaRPr>
                </a:p>
                <a:p>
                  <a:pPr algn="ctr"/>
                  <a:r>
                    <a:rPr lang="zh-CN" altLang="en-US" sz="1200" b="1" dirty="0">
                      <a:solidFill>
                        <a:srgbClr val="FFFFFF"/>
                      </a:solidFill>
                      <a:effectLst>
                        <a:outerShdw blurRad="241300" sx="102000" sy="102000" algn="ctr" rotWithShape="0">
                          <a:prstClr val="black">
                            <a:alpha val="44000"/>
                          </a:prstClr>
                        </a:outerShdw>
                      </a:effectLst>
                      <a:latin typeface="+mj-ea"/>
                      <a:ea typeface="+mj-ea"/>
                    </a:rPr>
                    <a:t>三率</a:t>
                  </a:r>
                  <a:endParaRPr lang="zh-CN" altLang="zh-CN" sz="1200" b="1" dirty="0">
                    <a:solidFill>
                      <a:srgbClr val="FFFFFF"/>
                    </a:solidFill>
                    <a:effectLst>
                      <a:outerShdw blurRad="241300" sx="102000" sy="102000" algn="ctr" rotWithShape="0">
                        <a:prstClr val="black">
                          <a:alpha val="44000"/>
                        </a:prstClr>
                      </a:outerShdw>
                    </a:effectLst>
                    <a:latin typeface="+mj-ea"/>
                    <a:ea typeface="+mj-ea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 anchor="ctr" anchorCtr="0"/>
          <a:lstStyle/>
          <a:p>
            <a:r>
              <a:rPr lang="zh-CN" altLang="en-US" dirty="0"/>
              <a:t>团结协作 业绩倍增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 anchor="ctr" anchorCtr="0"/>
          <a:lstStyle/>
          <a:p>
            <a:r>
              <a:rPr lang="en-US" altLang="zh-CN" dirty="0"/>
              <a:t>Solidarity And Collaboration Performance Doubled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任肖玉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80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A_Ren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80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资深爱好者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3" y="2379071"/>
            <a:ext cx="3516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小红书及微信公众号：阿任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xy9756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93AC4826-996D-6548-BB78-9A0B97625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7" t="10041" r="9495" b="10779"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548680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阿任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37156" y="3244121"/>
            <a:ext cx="2798700" cy="794011"/>
            <a:chOff x="1538071" y="3271627"/>
            <a:chExt cx="2798700" cy="794011"/>
          </a:xfrm>
        </p:grpSpPr>
        <p:sp>
          <p:nvSpPr>
            <p:cNvPr id="22" name="文本框 21"/>
            <p:cNvSpPr txBox="1"/>
            <p:nvPr/>
          </p:nvSpPr>
          <p:spPr>
            <a:xfrm>
              <a:off x="1538071" y="3387033"/>
              <a:ext cx="631583" cy="590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6000"/>
                </a:lnSpc>
              </a:pPr>
              <a:r>
                <a:rPr lang="en-US" altLang="zh-CN" sz="4000" b="1" dirty="0">
                  <a:ln w="6350">
                    <a:noFill/>
                  </a:ln>
                  <a:solidFill>
                    <a:srgbClr val="FFFFFF">
                      <a:alpha val="81000"/>
                    </a:srgbClr>
                  </a:solidFill>
                  <a:latin typeface="+mj-ea"/>
                  <a:ea typeface="+mj-ea"/>
                  <a:cs typeface="汉仪典雅体简" panose="00020600040101010101" pitchFamily="18" charset="-122"/>
                </a:rPr>
                <a:t>01</a:t>
              </a:r>
              <a:endParaRPr lang="zh-CN" altLang="en-US" sz="4000" b="1" dirty="0">
                <a:ln w="6350">
                  <a:noFill/>
                </a:ln>
                <a:solidFill>
                  <a:srgbClr val="FFFFFF">
                    <a:alpha val="81000"/>
                  </a:srgbClr>
                </a:solidFill>
                <a:latin typeface="+mj-ea"/>
                <a:ea typeface="+mj-ea"/>
                <a:cs typeface="汉仪典雅体简" panose="00020600040101010101" pitchFamily="18" charset="-122"/>
              </a:endParaRPr>
            </a:p>
          </p:txBody>
        </p:sp>
        <p:cxnSp>
          <p:nvCxnSpPr>
            <p:cNvPr id="23" name="直接连接符 129"/>
            <p:cNvCxnSpPr/>
            <p:nvPr/>
          </p:nvCxnSpPr>
          <p:spPr>
            <a:xfrm>
              <a:off x="2392353" y="3379654"/>
              <a:ext cx="0" cy="644613"/>
            </a:xfrm>
            <a:prstGeom prst="line">
              <a:avLst/>
            </a:prstGeom>
            <a:ln w="9525">
              <a:solidFill>
                <a:srgbClr val="FFFFFF">
                  <a:alpha val="2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占位符 4"/>
            <p:cNvSpPr txBox="1"/>
            <p:nvPr/>
          </p:nvSpPr>
          <p:spPr>
            <a:xfrm>
              <a:off x="2581017" y="3271627"/>
              <a:ext cx="1755746" cy="525401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2800" b="0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汉仪典雅体简" panose="00020600040101010101" pitchFamily="18" charset="-122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b="1" spc="356" dirty="0">
                  <a:solidFill>
                    <a:srgbClr val="FFFFFF"/>
                  </a:solidFill>
                  <a:effectLst/>
                  <a:cs typeface="+mn-cs"/>
                  <a:sym typeface="+mn-lt"/>
                </a:rPr>
                <a:t>业绩目标</a:t>
              </a:r>
              <a:endParaRPr lang="en-US" altLang="zh-CN" b="1" spc="356" dirty="0">
                <a:solidFill>
                  <a:srgbClr val="FFFFFF"/>
                </a:solidFill>
                <a:effectLst/>
                <a:cs typeface="+mn-cs"/>
                <a:sym typeface="+mn-lt"/>
              </a:endParaRPr>
            </a:p>
          </p:txBody>
        </p:sp>
        <p:sp>
          <p:nvSpPr>
            <p:cNvPr id="25" name="文本占位符 4"/>
            <p:cNvSpPr txBox="1"/>
            <p:nvPr/>
          </p:nvSpPr>
          <p:spPr>
            <a:xfrm>
              <a:off x="2581017" y="3809541"/>
              <a:ext cx="1755754" cy="256097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汉仪典雅体简" panose="00020600040101010101" pitchFamily="18" charset="-122"/>
                  <a:ea typeface="汉仪典雅体简" panose="00020600040101010101" pitchFamily="18" charset="-122"/>
                  <a:cs typeface="Arial" panose="020B0604020202020204" pitchFamily="34" charset="0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Performance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Objectives</a:t>
              </a:r>
            </a:p>
          </p:txBody>
        </p:sp>
      </p:grpSp>
      <p:sp>
        <p:nvSpPr>
          <p:cNvPr id="35" name="文本占位符 3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33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目录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700673" y="3244121"/>
            <a:ext cx="2798700" cy="794011"/>
            <a:chOff x="1538071" y="3271627"/>
            <a:chExt cx="2798700" cy="794011"/>
          </a:xfrm>
        </p:grpSpPr>
        <p:sp>
          <p:nvSpPr>
            <p:cNvPr id="48" name="文本框 47"/>
            <p:cNvSpPr txBox="1"/>
            <p:nvPr/>
          </p:nvSpPr>
          <p:spPr>
            <a:xfrm>
              <a:off x="1538071" y="3387033"/>
              <a:ext cx="631583" cy="590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6000"/>
                </a:lnSpc>
              </a:pPr>
              <a:r>
                <a:rPr lang="en-US" altLang="zh-CN" sz="4000" b="1" dirty="0">
                  <a:ln w="6350">
                    <a:noFill/>
                  </a:ln>
                  <a:solidFill>
                    <a:srgbClr val="FFFFFF">
                      <a:alpha val="81000"/>
                    </a:srgbClr>
                  </a:solidFill>
                  <a:latin typeface="+mj-ea"/>
                  <a:ea typeface="+mj-ea"/>
                  <a:cs typeface="汉仪典雅体简" panose="00020600040101010101" pitchFamily="18" charset="-122"/>
                </a:rPr>
                <a:t>02</a:t>
              </a:r>
              <a:endParaRPr lang="zh-CN" altLang="en-US" sz="4000" b="1" dirty="0">
                <a:ln w="6350">
                  <a:noFill/>
                </a:ln>
                <a:solidFill>
                  <a:srgbClr val="FFFFFF">
                    <a:alpha val="81000"/>
                  </a:srgbClr>
                </a:solidFill>
                <a:latin typeface="+mj-ea"/>
                <a:ea typeface="+mj-ea"/>
                <a:cs typeface="汉仪典雅体简" panose="00020600040101010101" pitchFamily="18" charset="-122"/>
              </a:endParaRPr>
            </a:p>
          </p:txBody>
        </p:sp>
        <p:cxnSp>
          <p:nvCxnSpPr>
            <p:cNvPr id="49" name="直接连接符 129"/>
            <p:cNvCxnSpPr/>
            <p:nvPr/>
          </p:nvCxnSpPr>
          <p:spPr>
            <a:xfrm>
              <a:off x="2392353" y="3379654"/>
              <a:ext cx="0" cy="644613"/>
            </a:xfrm>
            <a:prstGeom prst="line">
              <a:avLst/>
            </a:prstGeom>
            <a:ln w="9525">
              <a:solidFill>
                <a:srgbClr val="FFFFFF">
                  <a:alpha val="2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占位符 4"/>
            <p:cNvSpPr txBox="1"/>
            <p:nvPr/>
          </p:nvSpPr>
          <p:spPr>
            <a:xfrm>
              <a:off x="2581017" y="3271627"/>
              <a:ext cx="1755746" cy="525401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2800" b="0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汉仪典雅体简" panose="00020600040101010101" pitchFamily="18" charset="-122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b="1" spc="356" dirty="0">
                  <a:solidFill>
                    <a:srgbClr val="FFFFFF"/>
                  </a:solidFill>
                  <a:effectLst/>
                  <a:cs typeface="+mn-cs"/>
                  <a:sym typeface="+mn-lt"/>
                </a:rPr>
                <a:t>市场打法</a:t>
              </a:r>
              <a:endParaRPr lang="en-US" altLang="zh-CN" b="1" spc="356" dirty="0">
                <a:solidFill>
                  <a:srgbClr val="FFFFFF"/>
                </a:solidFill>
                <a:effectLst/>
                <a:cs typeface="+mn-cs"/>
                <a:sym typeface="+mn-lt"/>
              </a:endParaRPr>
            </a:p>
          </p:txBody>
        </p:sp>
        <p:sp>
          <p:nvSpPr>
            <p:cNvPr id="51" name="文本占位符 4"/>
            <p:cNvSpPr txBox="1"/>
            <p:nvPr/>
          </p:nvSpPr>
          <p:spPr>
            <a:xfrm>
              <a:off x="2581017" y="3809541"/>
              <a:ext cx="1755754" cy="256097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汉仪典雅体简" panose="00020600040101010101" pitchFamily="18" charset="-122"/>
                  <a:ea typeface="汉仪典雅体简" panose="00020600040101010101" pitchFamily="18" charset="-122"/>
                  <a:cs typeface="Arial" panose="020B0604020202020204" pitchFamily="34" charset="0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Market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play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364190" y="3244121"/>
            <a:ext cx="2798700" cy="794011"/>
            <a:chOff x="1538071" y="3271627"/>
            <a:chExt cx="2798700" cy="794011"/>
          </a:xfrm>
        </p:grpSpPr>
        <p:sp>
          <p:nvSpPr>
            <p:cNvPr id="53" name="文本框 52"/>
            <p:cNvSpPr txBox="1"/>
            <p:nvPr/>
          </p:nvSpPr>
          <p:spPr>
            <a:xfrm>
              <a:off x="1538071" y="3387033"/>
              <a:ext cx="631583" cy="590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96000"/>
                </a:lnSpc>
              </a:pPr>
              <a:r>
                <a:rPr lang="en-US" altLang="zh-CN" sz="4000" b="1" dirty="0">
                  <a:ln w="6350">
                    <a:noFill/>
                  </a:ln>
                  <a:solidFill>
                    <a:srgbClr val="FFFFFF">
                      <a:alpha val="81000"/>
                    </a:srgbClr>
                  </a:solidFill>
                  <a:latin typeface="+mj-ea"/>
                  <a:ea typeface="+mj-ea"/>
                  <a:cs typeface="汉仪典雅体简" panose="00020600040101010101" pitchFamily="18" charset="-122"/>
                </a:rPr>
                <a:t>03</a:t>
              </a:r>
              <a:endParaRPr lang="zh-CN" altLang="en-US" sz="4000" b="1" dirty="0">
                <a:ln w="6350">
                  <a:noFill/>
                </a:ln>
                <a:solidFill>
                  <a:srgbClr val="FFFFFF">
                    <a:alpha val="81000"/>
                  </a:srgbClr>
                </a:solidFill>
                <a:latin typeface="+mj-ea"/>
                <a:ea typeface="+mj-ea"/>
                <a:cs typeface="汉仪典雅体简" panose="00020600040101010101" pitchFamily="18" charset="-122"/>
              </a:endParaRPr>
            </a:p>
          </p:txBody>
        </p:sp>
        <p:cxnSp>
          <p:nvCxnSpPr>
            <p:cNvPr id="54" name="直接连接符 129"/>
            <p:cNvCxnSpPr/>
            <p:nvPr/>
          </p:nvCxnSpPr>
          <p:spPr>
            <a:xfrm>
              <a:off x="2392353" y="3379654"/>
              <a:ext cx="0" cy="644613"/>
            </a:xfrm>
            <a:prstGeom prst="line">
              <a:avLst/>
            </a:prstGeom>
            <a:ln w="9525">
              <a:solidFill>
                <a:srgbClr val="FFFFFF">
                  <a:alpha val="2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占位符 4"/>
            <p:cNvSpPr txBox="1"/>
            <p:nvPr/>
          </p:nvSpPr>
          <p:spPr>
            <a:xfrm>
              <a:off x="2581025" y="3271627"/>
              <a:ext cx="1755746" cy="525401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2800" b="0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汉仪典雅体简" panose="00020600040101010101" pitchFamily="18" charset="-122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b="1" spc="356" dirty="0">
                  <a:solidFill>
                    <a:srgbClr val="FFFFFF"/>
                  </a:solidFill>
                  <a:effectLst/>
                  <a:cs typeface="+mn-cs"/>
                  <a:sym typeface="+mn-lt"/>
                </a:rPr>
                <a:t>达成策略</a:t>
              </a:r>
              <a:endParaRPr lang="en-US" altLang="zh-CN" b="1" spc="356" dirty="0">
                <a:solidFill>
                  <a:srgbClr val="FFFFFF"/>
                </a:solidFill>
                <a:effectLst/>
                <a:cs typeface="+mn-cs"/>
                <a:sym typeface="+mn-lt"/>
              </a:endParaRPr>
            </a:p>
          </p:txBody>
        </p:sp>
        <p:sp>
          <p:nvSpPr>
            <p:cNvPr id="56" name="文本占位符 4"/>
            <p:cNvSpPr txBox="1"/>
            <p:nvPr/>
          </p:nvSpPr>
          <p:spPr>
            <a:xfrm>
              <a:off x="2581017" y="3809541"/>
              <a:ext cx="1755754" cy="256097"/>
            </a:xfrm>
            <a:prstGeom prst="rect">
              <a:avLst/>
            </a:prstGeom>
          </p:spPr>
          <p:txBody>
            <a:bodyPr wrap="square" lIns="90000" tIns="46800" rIns="0" bIns="46800" anchor="b" anchorCtr="0">
              <a:norm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汉仪典雅体简" panose="00020600040101010101" pitchFamily="18" charset="-122"/>
                  <a:ea typeface="汉仪典雅体简" panose="00020600040101010101" pitchFamily="18" charset="-122"/>
                  <a:cs typeface="Arial" panose="020B0604020202020204" pitchFamily="34" charset="0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Achieving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  <a:alpha val="70000"/>
                    </a:schemeClr>
                  </a:solidFill>
                  <a:latin typeface="+mn-lt"/>
                  <a:sym typeface="+mn-lt"/>
                </a:rPr>
                <a:t>strategy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FFFFFF"/>
                </a:solidFill>
              </a:rPr>
              <a:t>业绩目标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8" name="矩形 7"/>
          <p:cNvSpPr/>
          <p:nvPr/>
        </p:nvSpPr>
        <p:spPr>
          <a:xfrm>
            <a:off x="1948872" y="3831269"/>
            <a:ext cx="3729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+mn-lt"/>
                <a:sym typeface="+mn-lt"/>
              </a:rPr>
              <a:t>Performance Objectives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业绩目标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1833020" y="1227295"/>
            <a:ext cx="8425388" cy="4663195"/>
            <a:chOff x="1833020" y="1227295"/>
            <a:chExt cx="8425388" cy="4663195"/>
          </a:xfrm>
        </p:grpSpPr>
        <p:sp>
          <p:nvSpPr>
            <p:cNvPr id="37" name="弧形 342"/>
            <p:cNvSpPr/>
            <p:nvPr/>
          </p:nvSpPr>
          <p:spPr>
            <a:xfrm>
              <a:off x="2415208" y="2549256"/>
              <a:ext cx="7268596" cy="2019273"/>
            </a:xfrm>
            <a:prstGeom prst="arc">
              <a:avLst>
                <a:gd name="adj1" fmla="val 20391507"/>
                <a:gd name="adj2" fmla="val 12013250"/>
              </a:avLst>
            </a:prstGeom>
            <a:noFill/>
            <a:ln>
              <a:solidFill>
                <a:schemeClr val="accent1">
                  <a:lumMod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</a:endParaRPr>
            </a:p>
          </p:txBody>
        </p:sp>
        <p:cxnSp>
          <p:nvCxnSpPr>
            <p:cNvPr id="38" name="直接连接符 66"/>
            <p:cNvCxnSpPr/>
            <p:nvPr/>
          </p:nvCxnSpPr>
          <p:spPr>
            <a:xfrm flipH="1" flipV="1">
              <a:off x="9263724" y="2877855"/>
              <a:ext cx="383414" cy="161926"/>
            </a:xfrm>
            <a:prstGeom prst="line">
              <a:avLst/>
            </a:prstGeom>
            <a:ln w="9525" cap="rnd">
              <a:gradFill flip="none" rotWithShape="1">
                <a:gsLst>
                  <a:gs pos="26391">
                    <a:schemeClr val="accent1">
                      <a:lumMod val="50000"/>
                      <a:alpha val="60000"/>
                    </a:schemeClr>
                  </a:gs>
                  <a:gs pos="0">
                    <a:schemeClr val="accent1">
                      <a:lumMod val="50000"/>
                      <a:alpha val="0"/>
                    </a:schemeClr>
                  </a:gs>
                  <a:gs pos="57000">
                    <a:schemeClr val="accent1">
                      <a:lumMod val="50000"/>
                    </a:schemeClr>
                  </a:gs>
                  <a:gs pos="71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1"/>
            <p:cNvSpPr/>
            <p:nvPr/>
          </p:nvSpPr>
          <p:spPr>
            <a:xfrm>
              <a:off x="2415208" y="2549256"/>
              <a:ext cx="7268596" cy="2019273"/>
            </a:xfrm>
            <a:prstGeom prst="arc">
              <a:avLst>
                <a:gd name="adj1" fmla="val 20391507"/>
                <a:gd name="adj2" fmla="val 12013250"/>
              </a:avLst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</a:endParaRPr>
            </a:p>
          </p:txBody>
        </p:sp>
        <p:cxnSp>
          <p:nvCxnSpPr>
            <p:cNvPr id="40" name="直接连接符 162"/>
            <p:cNvCxnSpPr/>
            <p:nvPr/>
          </p:nvCxnSpPr>
          <p:spPr>
            <a:xfrm flipV="1">
              <a:off x="8967331" y="4020999"/>
              <a:ext cx="312654" cy="146701"/>
            </a:xfrm>
            <a:prstGeom prst="line">
              <a:avLst/>
            </a:prstGeom>
            <a:ln w="9525" cap="rnd">
              <a:gradFill flip="none" rotWithShape="1">
                <a:gsLst>
                  <a:gs pos="26391">
                    <a:schemeClr val="accent1">
                      <a:lumMod val="50000"/>
                      <a:alpha val="60000"/>
                    </a:schemeClr>
                  </a:gs>
                  <a:gs pos="0">
                    <a:schemeClr val="accent1">
                      <a:lumMod val="50000"/>
                      <a:alpha val="0"/>
                    </a:schemeClr>
                  </a:gs>
                  <a:gs pos="57000">
                    <a:schemeClr val="accent1">
                      <a:lumMod val="50000"/>
                    </a:schemeClr>
                  </a:gs>
                  <a:gs pos="71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189"/>
            <p:cNvSpPr/>
            <p:nvPr/>
          </p:nvSpPr>
          <p:spPr>
            <a:xfrm>
              <a:off x="1840604" y="2397206"/>
              <a:ext cx="8417804" cy="2725205"/>
            </a:xfrm>
            <a:prstGeom prst="arc">
              <a:avLst>
                <a:gd name="adj1" fmla="val 19852251"/>
                <a:gd name="adj2" fmla="val 12559919"/>
              </a:avLst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Emoji" panose="020B0502040204020203" pitchFamily="34" charset="0"/>
              </a:endParaRPr>
            </a:p>
          </p:txBody>
        </p:sp>
        <p:cxnSp>
          <p:nvCxnSpPr>
            <p:cNvPr id="43" name="直接连接符 358"/>
            <p:cNvCxnSpPr/>
            <p:nvPr/>
          </p:nvCxnSpPr>
          <p:spPr>
            <a:xfrm flipH="1">
              <a:off x="3153220" y="2808665"/>
              <a:ext cx="353883" cy="125872"/>
            </a:xfrm>
            <a:prstGeom prst="line">
              <a:avLst/>
            </a:prstGeom>
            <a:ln w="9525" cap="rnd">
              <a:gradFill flip="none" rotWithShape="1">
                <a:gsLst>
                  <a:gs pos="26391">
                    <a:schemeClr val="accent1">
                      <a:lumMod val="50000"/>
                      <a:alpha val="60000"/>
                    </a:schemeClr>
                  </a:gs>
                  <a:gs pos="0">
                    <a:schemeClr val="accent1">
                      <a:lumMod val="50000"/>
                      <a:alpha val="0"/>
                    </a:schemeClr>
                  </a:gs>
                  <a:gs pos="57000">
                    <a:schemeClr val="accent1">
                      <a:lumMod val="50000"/>
                    </a:schemeClr>
                  </a:gs>
                  <a:gs pos="71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361"/>
            <p:cNvCxnSpPr/>
            <p:nvPr/>
          </p:nvCxnSpPr>
          <p:spPr>
            <a:xfrm>
              <a:off x="3162940" y="4761222"/>
              <a:ext cx="486691" cy="118021"/>
            </a:xfrm>
            <a:prstGeom prst="line">
              <a:avLst/>
            </a:prstGeom>
            <a:ln w="9525" cap="rnd">
              <a:gradFill flip="none" rotWithShape="1">
                <a:gsLst>
                  <a:gs pos="26391">
                    <a:schemeClr val="accent1">
                      <a:lumMod val="50000"/>
                      <a:alpha val="60000"/>
                    </a:schemeClr>
                  </a:gs>
                  <a:gs pos="0">
                    <a:schemeClr val="accent1">
                      <a:lumMod val="50000"/>
                      <a:alpha val="0"/>
                    </a:schemeClr>
                  </a:gs>
                  <a:gs pos="57000">
                    <a:schemeClr val="accent1">
                      <a:lumMod val="50000"/>
                    </a:schemeClr>
                  </a:gs>
                  <a:gs pos="71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3717908" y="1227295"/>
              <a:ext cx="4663196" cy="4663195"/>
            </a:xfrm>
            <a:prstGeom prst="ellipse">
              <a:avLst/>
            </a:prstGeom>
            <a:gradFill flip="none" rotWithShape="1">
              <a:gsLst>
                <a:gs pos="100000">
                  <a:schemeClr val="accent2"/>
                </a:gs>
                <a:gs pos="33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glow rad="863600">
                <a:schemeClr val="accent1">
                  <a:alpha val="9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Segoe UI Emoji" panose="020B0502040204020203" pitchFamily="34" charset="0"/>
                <a:sym typeface="Segoe UI Emoji" panose="020B0502040204020203" pitchFamily="34" charset="0"/>
              </a:endParaRPr>
            </a:p>
          </p:txBody>
        </p:sp>
        <p:sp>
          <p:nvSpPr>
            <p:cNvPr id="42" name="任意多边形: 形状 339"/>
            <p:cNvSpPr/>
            <p:nvPr/>
          </p:nvSpPr>
          <p:spPr>
            <a:xfrm>
              <a:off x="1833020" y="2582511"/>
              <a:ext cx="8425203" cy="2540493"/>
            </a:xfrm>
            <a:custGeom>
              <a:avLst/>
              <a:gdLst>
                <a:gd name="connsiteX0" fmla="*/ 2101555 w 8425203"/>
                <a:gd name="connsiteY0" fmla="*/ 0 h 2540493"/>
                <a:gd name="connsiteX1" fmla="*/ 2068118 w 8425203"/>
                <a:gd name="connsiteY1" fmla="*/ 69412 h 2540493"/>
                <a:gd name="connsiteX2" fmla="*/ 2030232 w 8425203"/>
                <a:gd name="connsiteY2" fmla="*/ 172924 h 2540493"/>
                <a:gd name="connsiteX3" fmla="*/ 1910369 w 8425203"/>
                <a:gd name="connsiteY3" fmla="*/ 197888 h 2540493"/>
                <a:gd name="connsiteX4" fmla="*/ 591174 w 8425203"/>
                <a:gd name="connsiteY4" fmla="*/ 976973 h 2540493"/>
                <a:gd name="connsiteX5" fmla="*/ 1910369 w 8425203"/>
                <a:gd name="connsiteY5" fmla="*/ 1756058 h 2540493"/>
                <a:gd name="connsiteX6" fmla="*/ 2030230 w 8425203"/>
                <a:gd name="connsiteY6" fmla="*/ 1781022 h 2540493"/>
                <a:gd name="connsiteX7" fmla="*/ 2030230 w 8425203"/>
                <a:gd name="connsiteY7" fmla="*/ 1781022 h 2540493"/>
                <a:gd name="connsiteX8" fmla="*/ 2189439 w 8425203"/>
                <a:gd name="connsiteY8" fmla="*/ 1814180 h 2540493"/>
                <a:gd name="connsiteX9" fmla="*/ 4216259 w 8425203"/>
                <a:gd name="connsiteY9" fmla="*/ 1986610 h 2540493"/>
                <a:gd name="connsiteX10" fmla="*/ 6243079 w 8425203"/>
                <a:gd name="connsiteY10" fmla="*/ 1814180 h 2540493"/>
                <a:gd name="connsiteX11" fmla="*/ 6402781 w 8425203"/>
                <a:gd name="connsiteY11" fmla="*/ 1780919 h 2540493"/>
                <a:gd name="connsiteX12" fmla="*/ 6522150 w 8425203"/>
                <a:gd name="connsiteY12" fmla="*/ 1756058 h 2540493"/>
                <a:gd name="connsiteX13" fmla="*/ 7841345 w 8425203"/>
                <a:gd name="connsiteY13" fmla="*/ 976973 h 2540493"/>
                <a:gd name="connsiteX14" fmla="*/ 6522150 w 8425203"/>
                <a:gd name="connsiteY14" fmla="*/ 197888 h 2540493"/>
                <a:gd name="connsiteX15" fmla="*/ 6402779 w 8425203"/>
                <a:gd name="connsiteY15" fmla="*/ 173027 h 2540493"/>
                <a:gd name="connsiteX16" fmla="*/ 6364855 w 8425203"/>
                <a:gd name="connsiteY16" fmla="*/ 69412 h 2540493"/>
                <a:gd name="connsiteX17" fmla="*/ 6332230 w 8425203"/>
                <a:gd name="connsiteY17" fmla="*/ 1686 h 2540493"/>
                <a:gd name="connsiteX18" fmla="*/ 6567907 w 8425203"/>
                <a:gd name="connsiteY18" fmla="*/ 47998 h 2540493"/>
                <a:gd name="connsiteX19" fmla="*/ 8425203 w 8425203"/>
                <a:gd name="connsiteY19" fmla="*/ 1177890 h 2540493"/>
                <a:gd name="connsiteX20" fmla="*/ 6220577 w 8425203"/>
                <a:gd name="connsiteY20" fmla="*/ 2376034 h 2540493"/>
                <a:gd name="connsiteX21" fmla="*/ 6059779 w 8425203"/>
                <a:gd name="connsiteY21" fmla="*/ 2401090 h 2540493"/>
                <a:gd name="connsiteX22" fmla="*/ 5852336 w 8425203"/>
                <a:gd name="connsiteY22" fmla="*/ 2433413 h 2540493"/>
                <a:gd name="connsiteX23" fmla="*/ 4212601 w 8425203"/>
                <a:gd name="connsiteY23" fmla="*/ 2540493 h 2540493"/>
                <a:gd name="connsiteX24" fmla="*/ 2572866 w 8425203"/>
                <a:gd name="connsiteY24" fmla="*/ 2433413 h 2540493"/>
                <a:gd name="connsiteX25" fmla="*/ 2374218 w 8425203"/>
                <a:gd name="connsiteY25" fmla="*/ 2402460 h 2540493"/>
                <a:gd name="connsiteX26" fmla="*/ 2374218 w 8425203"/>
                <a:gd name="connsiteY26" fmla="*/ 2402460 h 2540493"/>
                <a:gd name="connsiteX27" fmla="*/ 2204626 w 8425203"/>
                <a:gd name="connsiteY27" fmla="*/ 2376034 h 2540493"/>
                <a:gd name="connsiteX28" fmla="*/ 0 w 8425203"/>
                <a:gd name="connsiteY28" fmla="*/ 1177890 h 2540493"/>
                <a:gd name="connsiteX29" fmla="*/ 1857296 w 8425203"/>
                <a:gd name="connsiteY29" fmla="*/ 47998 h 254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425203" h="2540493">
                  <a:moveTo>
                    <a:pt x="2101555" y="0"/>
                  </a:moveTo>
                  <a:lnTo>
                    <a:pt x="2068118" y="69412"/>
                  </a:lnTo>
                  <a:lnTo>
                    <a:pt x="2030232" y="172924"/>
                  </a:lnTo>
                  <a:lnTo>
                    <a:pt x="1910369" y="197888"/>
                  </a:lnTo>
                  <a:cubicBezTo>
                    <a:pt x="1104703" y="383070"/>
                    <a:pt x="591174" y="663319"/>
                    <a:pt x="591174" y="976973"/>
                  </a:cubicBezTo>
                  <a:cubicBezTo>
                    <a:pt x="591174" y="1290627"/>
                    <a:pt x="1104703" y="1570876"/>
                    <a:pt x="1910369" y="1756058"/>
                  </a:cubicBezTo>
                  <a:lnTo>
                    <a:pt x="2030230" y="1781022"/>
                  </a:lnTo>
                  <a:lnTo>
                    <a:pt x="2030230" y="1781022"/>
                  </a:lnTo>
                  <a:lnTo>
                    <a:pt x="2189439" y="1814180"/>
                  </a:lnTo>
                  <a:cubicBezTo>
                    <a:pt x="2768007" y="1923044"/>
                    <a:pt x="3465479" y="1986610"/>
                    <a:pt x="4216259" y="1986610"/>
                  </a:cubicBezTo>
                  <a:cubicBezTo>
                    <a:pt x="4967039" y="1986610"/>
                    <a:pt x="5664512" y="1923044"/>
                    <a:pt x="6243079" y="1814180"/>
                  </a:cubicBezTo>
                  <a:lnTo>
                    <a:pt x="6402781" y="1780919"/>
                  </a:lnTo>
                  <a:lnTo>
                    <a:pt x="6522150" y="1756058"/>
                  </a:lnTo>
                  <a:cubicBezTo>
                    <a:pt x="7327816" y="1570876"/>
                    <a:pt x="7841345" y="1290627"/>
                    <a:pt x="7841345" y="976973"/>
                  </a:cubicBezTo>
                  <a:cubicBezTo>
                    <a:pt x="7841345" y="663319"/>
                    <a:pt x="7327816" y="383070"/>
                    <a:pt x="6522150" y="197888"/>
                  </a:cubicBezTo>
                  <a:lnTo>
                    <a:pt x="6402779" y="173027"/>
                  </a:lnTo>
                  <a:lnTo>
                    <a:pt x="6364855" y="69412"/>
                  </a:lnTo>
                  <a:lnTo>
                    <a:pt x="6332230" y="1686"/>
                  </a:lnTo>
                  <a:lnTo>
                    <a:pt x="6567907" y="47998"/>
                  </a:lnTo>
                  <a:cubicBezTo>
                    <a:pt x="7688466" y="292868"/>
                    <a:pt x="8425203" y="707550"/>
                    <a:pt x="8425203" y="1177890"/>
                  </a:cubicBezTo>
                  <a:cubicBezTo>
                    <a:pt x="8425203" y="1695265"/>
                    <a:pt x="7533752" y="2145292"/>
                    <a:pt x="6220577" y="2376034"/>
                  </a:cubicBezTo>
                  <a:lnTo>
                    <a:pt x="6059779" y="2401090"/>
                  </a:lnTo>
                  <a:lnTo>
                    <a:pt x="5852336" y="2433413"/>
                  </a:lnTo>
                  <a:cubicBezTo>
                    <a:pt x="5348347" y="2502365"/>
                    <a:pt x="4794240" y="2540493"/>
                    <a:pt x="4212601" y="2540493"/>
                  </a:cubicBezTo>
                  <a:cubicBezTo>
                    <a:pt x="3630962" y="2540493"/>
                    <a:pt x="3076855" y="2502365"/>
                    <a:pt x="2572866" y="2433413"/>
                  </a:cubicBezTo>
                  <a:lnTo>
                    <a:pt x="2374218" y="2402460"/>
                  </a:lnTo>
                  <a:lnTo>
                    <a:pt x="2374218" y="2402460"/>
                  </a:lnTo>
                  <a:lnTo>
                    <a:pt x="2204626" y="2376034"/>
                  </a:lnTo>
                  <a:cubicBezTo>
                    <a:pt x="891452" y="2145292"/>
                    <a:pt x="0" y="1695265"/>
                    <a:pt x="0" y="1177890"/>
                  </a:cubicBezTo>
                  <a:cubicBezTo>
                    <a:pt x="0" y="707550"/>
                    <a:pt x="736737" y="292868"/>
                    <a:pt x="1857296" y="47998"/>
                  </a:cubicBez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67793" y="2396613"/>
            <a:ext cx="2811732" cy="1844475"/>
            <a:chOff x="4667793" y="2396613"/>
            <a:chExt cx="2811732" cy="1844475"/>
          </a:xfrm>
        </p:grpSpPr>
        <p:grpSp>
          <p:nvGrpSpPr>
            <p:cNvPr id="45" name="组合 44"/>
            <p:cNvGrpSpPr/>
            <p:nvPr/>
          </p:nvGrpSpPr>
          <p:grpSpPr>
            <a:xfrm>
              <a:off x="4667793" y="2999709"/>
              <a:ext cx="2811732" cy="1241379"/>
              <a:chOff x="4692516" y="1663965"/>
              <a:chExt cx="2811732" cy="1241379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775079" y="1663965"/>
                <a:ext cx="267252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5400" b="1" spc="300" dirty="0">
                    <a:solidFill>
                      <a:srgbClr val="FFFFFF"/>
                    </a:solidFill>
                    <a:latin typeface="+mj-ea"/>
                    <a:ea typeface="+mj-ea"/>
                    <a:sym typeface="Segoe UI Emoji" panose="020B0502040204020203" pitchFamily="34" charset="0"/>
                  </a:rPr>
                  <a:t>1000w</a:t>
                </a:r>
                <a:endParaRPr kumimoji="1" lang="zh-CN" altLang="en-US" sz="5400" b="1" spc="300" dirty="0">
                  <a:solidFill>
                    <a:srgbClr val="FFFFFF"/>
                  </a:solidFill>
                  <a:latin typeface="+mj-ea"/>
                  <a:ea typeface="+mj-ea"/>
                  <a:sym typeface="Segoe UI Emoji" panose="020B0502040204020203" pitchFamily="34" charset="0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4692516" y="2628345"/>
                <a:ext cx="2811732" cy="276999"/>
                <a:chOff x="4708328" y="3905742"/>
                <a:chExt cx="2811732" cy="276999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5431978" y="3905742"/>
                  <a:ext cx="1359668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200" dirty="0">
                      <a:solidFill>
                        <a:srgbClr val="FFFFFF"/>
                      </a:solidFill>
                      <a:ea typeface="阿里巴巴普惠体 2.0" panose="00020600040101010101" charset="-122"/>
                      <a:cs typeface="Arial" panose="020B0604020202020204" pitchFamily="34" charset="0"/>
                      <a:sym typeface="Segoe UI Emoji" panose="020B0502040204020203" pitchFamily="34" charset="0"/>
                    </a:rPr>
                    <a:t>winning mentality</a:t>
                  </a:r>
                </a:p>
              </p:txBody>
            </p:sp>
            <p:cxnSp>
              <p:nvCxnSpPr>
                <p:cNvPr id="49" name="直接连接符 365"/>
                <p:cNvCxnSpPr/>
                <p:nvPr/>
              </p:nvCxnSpPr>
              <p:spPr>
                <a:xfrm flipH="1">
                  <a:off x="4708328" y="4065694"/>
                  <a:ext cx="392680" cy="0"/>
                </a:xfrm>
                <a:prstGeom prst="line">
                  <a:avLst/>
                </a:prstGeom>
                <a:ln w="19050" cap="rnd">
                  <a:gradFill flip="none" rotWithShape="1">
                    <a:gsLst>
                      <a:gs pos="0">
                        <a:srgbClr val="FFFFFF"/>
                      </a:gs>
                      <a:gs pos="85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366"/>
                <p:cNvCxnSpPr/>
                <p:nvPr/>
              </p:nvCxnSpPr>
              <p:spPr>
                <a:xfrm flipH="1">
                  <a:off x="7127380" y="4065694"/>
                  <a:ext cx="392680" cy="0"/>
                </a:xfrm>
                <a:prstGeom prst="line">
                  <a:avLst/>
                </a:prstGeom>
                <a:ln w="19050" cap="rnd">
                  <a:gradFill flip="none" rotWithShape="1">
                    <a:gsLst>
                      <a:gs pos="0">
                        <a:srgbClr val="FFFFFF"/>
                      </a:gs>
                      <a:gs pos="85000">
                        <a:schemeClr val="accent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文本框 50"/>
            <p:cNvSpPr txBox="1"/>
            <p:nvPr/>
          </p:nvSpPr>
          <p:spPr>
            <a:xfrm>
              <a:off x="5327480" y="2396613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+mn-ea"/>
                  <a:cs typeface="Segoe UI Semilight" panose="020B0402040204020203" pitchFamily="34" charset="0"/>
                  <a:sym typeface="Segoe UI Emoji" panose="020B0502040204020203" pitchFamily="34" charset="0"/>
                </a:rPr>
                <a:t>年度目标</a:t>
              </a:r>
              <a:endParaRPr lang="zh-CN" altLang="en-US" sz="3200" b="1" dirty="0">
                <a:solidFill>
                  <a:srgbClr val="FFFFFF"/>
                </a:solidFill>
                <a:latin typeface="+mn-ea"/>
                <a:cs typeface="Segoe UI Semilight" panose="020B0402040204020203" pitchFamily="34" charset="0"/>
                <a:sym typeface="Segoe UI Emoji" panose="020B0502040204020203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145034" y="2683424"/>
            <a:ext cx="2017401" cy="1245446"/>
            <a:chOff x="1145034" y="2683424"/>
            <a:chExt cx="2017401" cy="1245446"/>
          </a:xfrm>
        </p:grpSpPr>
        <p:grpSp>
          <p:nvGrpSpPr>
            <p:cNvPr id="66" name="组合 65"/>
            <p:cNvGrpSpPr/>
            <p:nvPr/>
          </p:nvGrpSpPr>
          <p:grpSpPr>
            <a:xfrm>
              <a:off x="1145034" y="2683424"/>
              <a:ext cx="2017401" cy="1245446"/>
              <a:chOff x="1145034" y="2683424"/>
              <a:chExt cx="2017401" cy="1245446"/>
            </a:xfrm>
          </p:grpSpPr>
          <p:sp>
            <p:nvSpPr>
              <p:cNvPr id="53" name="椭圆 52"/>
              <p:cNvSpPr/>
              <p:nvPr/>
            </p:nvSpPr>
            <p:spPr>
              <a:xfrm rot="1947773" flipH="1">
                <a:off x="1506431" y="2683424"/>
                <a:ext cx="1245446" cy="12454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33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glow rad="863600">
                  <a:schemeClr val="accent1">
                    <a:alpha val="9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54" name="弧形 357"/>
              <p:cNvSpPr/>
              <p:nvPr/>
            </p:nvSpPr>
            <p:spPr>
              <a:xfrm rot="1947773">
                <a:off x="1145034" y="3039057"/>
                <a:ext cx="2017401" cy="653120"/>
              </a:xfrm>
              <a:prstGeom prst="arc">
                <a:avLst>
                  <a:gd name="adj1" fmla="val 19900337"/>
                  <a:gd name="adj2" fmla="val 12103344"/>
                </a:avLst>
              </a:prstGeom>
              <a:noFill/>
              <a:ln>
                <a:solidFill>
                  <a:schemeClr val="accent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633066" y="2982408"/>
              <a:ext cx="1005403" cy="602302"/>
              <a:chOff x="1633066" y="2982408"/>
              <a:chExt cx="1005403" cy="602302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633066" y="2982408"/>
                <a:ext cx="1005403" cy="28813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 lnSpcReduction="10000"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  <a:cs typeface="Segoe UI Semilight" panose="020B0402040204020203" pitchFamily="34" charset="0"/>
                  </a:rPr>
                  <a:t>销售一部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633066" y="3215378"/>
                <a:ext cx="771365" cy="369332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pPr algn="ctr"/>
                <a:r>
                  <a:rPr kumimoji="1" lang="en-US" altLang="zh-CN" sz="1600" dirty="0">
                    <a:solidFill>
                      <a:srgbClr val="FFFFFF"/>
                    </a:solidFill>
                    <a:latin typeface="+mj-ea"/>
                    <a:ea typeface="+mj-ea"/>
                  </a:rPr>
                  <a:t>500w</a:t>
                </a:r>
                <a:endParaRPr kumimoji="1" lang="zh-CN" altLang="en-US" sz="16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9032454" y="2683424"/>
            <a:ext cx="2017401" cy="1245446"/>
            <a:chOff x="1145034" y="2683424"/>
            <a:chExt cx="2017401" cy="1245446"/>
          </a:xfrm>
        </p:grpSpPr>
        <p:grpSp>
          <p:nvGrpSpPr>
            <p:cNvPr id="69" name="组合 68"/>
            <p:cNvGrpSpPr/>
            <p:nvPr/>
          </p:nvGrpSpPr>
          <p:grpSpPr>
            <a:xfrm>
              <a:off x="1145034" y="2683424"/>
              <a:ext cx="2017401" cy="1245446"/>
              <a:chOff x="1145034" y="2683424"/>
              <a:chExt cx="2017401" cy="1245446"/>
            </a:xfrm>
          </p:grpSpPr>
          <p:sp>
            <p:nvSpPr>
              <p:cNvPr id="73" name="椭圆 72"/>
              <p:cNvSpPr/>
              <p:nvPr/>
            </p:nvSpPr>
            <p:spPr>
              <a:xfrm rot="1947773" flipH="1">
                <a:off x="1506431" y="2683424"/>
                <a:ext cx="1245446" cy="12454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33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glow rad="863600">
                  <a:schemeClr val="accent1">
                    <a:alpha val="9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  <a:sym typeface="Segoe UI Emoji" panose="020B0502040204020203" pitchFamily="34" charset="0"/>
                </a:endParaRPr>
              </a:p>
            </p:txBody>
          </p:sp>
          <p:sp>
            <p:nvSpPr>
              <p:cNvPr id="74" name="弧形 357"/>
              <p:cNvSpPr/>
              <p:nvPr/>
            </p:nvSpPr>
            <p:spPr>
              <a:xfrm rot="1947773">
                <a:off x="1145034" y="3039057"/>
                <a:ext cx="2017401" cy="653120"/>
              </a:xfrm>
              <a:prstGeom prst="arc">
                <a:avLst>
                  <a:gd name="adj1" fmla="val 19900337"/>
                  <a:gd name="adj2" fmla="val 12103344"/>
                </a:avLst>
              </a:prstGeom>
              <a:noFill/>
              <a:ln>
                <a:solidFill>
                  <a:schemeClr val="accent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Emoji" panose="020B0502040204020203" pitchFamily="34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33066" y="2982408"/>
              <a:ext cx="1005403" cy="602302"/>
              <a:chOff x="1633066" y="2982408"/>
              <a:chExt cx="1005403" cy="60230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633066" y="2982408"/>
                <a:ext cx="1005403" cy="28813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 lnSpcReduction="10000"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  <a:cs typeface="Segoe UI Semilight" panose="020B0402040204020203" pitchFamily="34" charset="0"/>
                  </a:rPr>
                  <a:t>销售二部</a:t>
                </a:r>
                <a:endParaRPr lang="en-US" altLang="zh-CN" sz="1400" dirty="0">
                  <a:solidFill>
                    <a:srgbClr val="FFFFFF"/>
                  </a:solidFill>
                  <a:latin typeface="+mn-ea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633066" y="3215378"/>
                <a:ext cx="771365" cy="369332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/>
              </a:bodyPr>
              <a:lstStyle/>
              <a:p>
                <a:pPr algn="ctr"/>
                <a:r>
                  <a:rPr kumimoji="1" lang="en-US" altLang="zh-CN" sz="1600" dirty="0">
                    <a:solidFill>
                      <a:srgbClr val="FFFFFF"/>
                    </a:solidFill>
                    <a:latin typeface="+mj-ea"/>
                    <a:ea typeface="+mj-ea"/>
                  </a:rPr>
                  <a:t>500w</a:t>
                </a:r>
                <a:endParaRPr kumimoji="1" lang="zh-CN" altLang="en-US" sz="16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业绩目标拆解规则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43182" y="2628573"/>
            <a:ext cx="1982748" cy="4743777"/>
            <a:chOff x="1538482" y="2114223"/>
            <a:chExt cx="1982748" cy="4743777"/>
          </a:xfrm>
        </p:grpSpPr>
        <p:grpSp>
          <p:nvGrpSpPr>
            <p:cNvPr id="3" name="组合 2"/>
            <p:cNvGrpSpPr/>
            <p:nvPr/>
          </p:nvGrpSpPr>
          <p:grpSpPr>
            <a:xfrm>
              <a:off x="1563703" y="3959317"/>
              <a:ext cx="1330656" cy="2898683"/>
              <a:chOff x="6596952" y="4217440"/>
              <a:chExt cx="2083508" cy="3703438"/>
            </a:xfrm>
          </p:grpSpPr>
          <p:sp>
            <p:nvSpPr>
              <p:cNvPr id="4" name="任意多边形: 形状 33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5" name="任意多边形: 形状 34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6" name="任意多边形: 形状 35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588458" y="2729098"/>
              <a:ext cx="1704313" cy="890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+mj-lt"/>
                  <a:ea typeface="+mj-ea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销售明确总目标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各节点目标要明确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详细销售计划制定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88458" y="2279615"/>
              <a:ext cx="19327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 spc="356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2BA3F5"/>
                      </a:gs>
                    </a:gsLst>
                    <a:lin ang="5400000" scaled="1"/>
                    <a:tileRect/>
                  </a:gradFill>
                  <a:effectLst>
                    <a:glow rad="88900">
                      <a:schemeClr val="accent2">
                        <a:alpha val="15000"/>
                      </a:schemeClr>
                    </a:glo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/>
                </a:rPr>
                <a:t>目标可量化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027711" y="4030665"/>
              <a:ext cx="970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spc="-178" dirty="0">
                  <a:solidFill>
                    <a:srgbClr val="FFFFFF"/>
                  </a:solidFill>
                  <a:latin typeface="+mn-ea"/>
                </a:rPr>
                <a:t>01</a:t>
              </a:r>
              <a:endParaRPr lang="zh-CN" altLang="en-US" sz="1600" b="1" spc="-178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17" name="直线连接符 16"/>
            <p:cNvCxnSpPr>
              <a:endCxn id="4" idx="3"/>
            </p:cNvCxnSpPr>
            <p:nvPr/>
          </p:nvCxnSpPr>
          <p:spPr>
            <a:xfrm>
              <a:off x="1563183" y="2164683"/>
              <a:ext cx="574" cy="207249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538482" y="2114223"/>
              <a:ext cx="56810" cy="568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50811" y="1879565"/>
            <a:ext cx="2707574" cy="4743777"/>
            <a:chOff x="1538482" y="2114223"/>
            <a:chExt cx="2677618" cy="4743777"/>
          </a:xfrm>
        </p:grpSpPr>
        <p:grpSp>
          <p:nvGrpSpPr>
            <p:cNvPr id="22" name="组合 21"/>
            <p:cNvGrpSpPr/>
            <p:nvPr/>
          </p:nvGrpSpPr>
          <p:grpSpPr>
            <a:xfrm>
              <a:off x="1563703" y="3959317"/>
              <a:ext cx="1330656" cy="2898683"/>
              <a:chOff x="6596952" y="4217440"/>
              <a:chExt cx="2083508" cy="3703438"/>
            </a:xfrm>
          </p:grpSpPr>
          <p:sp>
            <p:nvSpPr>
              <p:cNvPr id="28" name="任意多边形: 形状 33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29" name="任意多边形: 形状 34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30" name="任意多边形: 形状 35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588458" y="2729098"/>
              <a:ext cx="2627642" cy="613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+mj-lt"/>
                  <a:ea typeface="+mj-ea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层级由公司到区域到部门到个人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便于跟踪并管理业绩达成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88458" y="2279615"/>
              <a:ext cx="19327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 spc="356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2BA3F5"/>
                      </a:gs>
                    </a:gsLst>
                    <a:lin ang="5400000" scaled="1"/>
                    <a:tileRect/>
                  </a:gradFill>
                  <a:effectLst>
                    <a:glow rad="88900">
                      <a:schemeClr val="accent2">
                        <a:alpha val="15000"/>
                      </a:schemeClr>
                    </a:glo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/>
                </a:rPr>
                <a:t>分解层级递进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027711" y="4030665"/>
              <a:ext cx="970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spc="-178" dirty="0">
                  <a:solidFill>
                    <a:srgbClr val="FFFFFF"/>
                  </a:solidFill>
                  <a:latin typeface="+mn-ea"/>
                </a:rPr>
                <a:t>02</a:t>
              </a:r>
              <a:endParaRPr lang="zh-CN" altLang="en-US" sz="1600" b="1" spc="-178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26" name="直线连接符 25"/>
            <p:cNvCxnSpPr>
              <a:endCxn id="28" idx="3"/>
            </p:cNvCxnSpPr>
            <p:nvPr/>
          </p:nvCxnSpPr>
          <p:spPr>
            <a:xfrm>
              <a:off x="1563183" y="2164683"/>
              <a:ext cx="574" cy="207249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1538482" y="2114223"/>
              <a:ext cx="56810" cy="568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58440" y="2628573"/>
            <a:ext cx="2280074" cy="4743777"/>
            <a:chOff x="1538482" y="2114223"/>
            <a:chExt cx="2280074" cy="4743777"/>
          </a:xfrm>
        </p:grpSpPr>
        <p:grpSp>
          <p:nvGrpSpPr>
            <p:cNvPr id="32" name="组合 31"/>
            <p:cNvGrpSpPr/>
            <p:nvPr/>
          </p:nvGrpSpPr>
          <p:grpSpPr>
            <a:xfrm>
              <a:off x="1563703" y="3959317"/>
              <a:ext cx="1330656" cy="2898683"/>
              <a:chOff x="6596952" y="4217440"/>
              <a:chExt cx="2083508" cy="3703438"/>
            </a:xfrm>
          </p:grpSpPr>
          <p:sp>
            <p:nvSpPr>
              <p:cNvPr id="38" name="任意多边形: 形状 33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39" name="任意多边形: 形状 34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40" name="任意多边形: 形状 35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588458" y="2729098"/>
              <a:ext cx="2230098" cy="890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+mj-lt"/>
                  <a:ea typeface="+mj-ea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不能过于理想化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不能超员工个人能力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合理的目标激发员工自信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88458" y="2279615"/>
              <a:ext cx="19327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 spc="356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2BA3F5"/>
                      </a:gs>
                    </a:gsLst>
                    <a:lin ang="5400000" scaled="1"/>
                    <a:tileRect/>
                  </a:gradFill>
                  <a:effectLst>
                    <a:glow rad="88900">
                      <a:schemeClr val="accent2">
                        <a:alpha val="15000"/>
                      </a:schemeClr>
                    </a:glo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/>
                </a:rPr>
                <a:t>可达成性强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027711" y="4030665"/>
              <a:ext cx="970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spc="-178" dirty="0">
                  <a:solidFill>
                    <a:srgbClr val="FFFFFF"/>
                  </a:solidFill>
                  <a:latin typeface="+mn-ea"/>
                </a:rPr>
                <a:t>03</a:t>
              </a:r>
              <a:endParaRPr lang="zh-CN" altLang="en-US" sz="1600" b="1" spc="-178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36" name="直线连接符 35"/>
            <p:cNvCxnSpPr>
              <a:endCxn id="38" idx="3"/>
            </p:cNvCxnSpPr>
            <p:nvPr/>
          </p:nvCxnSpPr>
          <p:spPr>
            <a:xfrm>
              <a:off x="1563183" y="2164683"/>
              <a:ext cx="574" cy="207249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538482" y="2114223"/>
              <a:ext cx="56810" cy="568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166070" y="1713822"/>
            <a:ext cx="2062065" cy="4743777"/>
            <a:chOff x="1538482" y="2114223"/>
            <a:chExt cx="2062065" cy="4743777"/>
          </a:xfrm>
        </p:grpSpPr>
        <p:grpSp>
          <p:nvGrpSpPr>
            <p:cNvPr id="42" name="组合 41"/>
            <p:cNvGrpSpPr/>
            <p:nvPr/>
          </p:nvGrpSpPr>
          <p:grpSpPr>
            <a:xfrm>
              <a:off x="1563703" y="3959317"/>
              <a:ext cx="1330656" cy="2898683"/>
              <a:chOff x="6596952" y="4217440"/>
              <a:chExt cx="2083508" cy="3703438"/>
            </a:xfrm>
          </p:grpSpPr>
          <p:sp>
            <p:nvSpPr>
              <p:cNvPr id="48" name="任意多边形: 形状 33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49" name="任意多边形: 形状 34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50" name="任意多边形: 形状 35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588458" y="2729098"/>
              <a:ext cx="2012089" cy="890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+mj-lt"/>
                  <a:ea typeface="+mj-ea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及时了解销售业绩进展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及时给予指导与支持</a:t>
              </a:r>
              <a:endParaRPr lang="en-US" altLang="zh-CN" sz="1200" dirty="0">
                <a:solidFill>
                  <a:prstClr val="white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prstClr val="white"/>
                  </a:solidFill>
                  <a:latin typeface="+mn-ea"/>
                  <a:ea typeface="+mn-ea"/>
                </a:rPr>
                <a:t>避免业务问题的发生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88458" y="2279615"/>
              <a:ext cx="19327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 b="1" spc="356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2BA3F5"/>
                      </a:gs>
                    </a:gsLst>
                    <a:lin ang="5400000" scaled="1"/>
                    <a:tileRect/>
                  </a:gradFill>
                  <a:effectLst>
                    <a:glow rad="88900">
                      <a:schemeClr val="accent2">
                        <a:alpha val="15000"/>
                      </a:schemeClr>
                    </a:glo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/>
                </a:rPr>
                <a:t>跟踪评估的反馈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2027711" y="4030665"/>
              <a:ext cx="970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spc="-178" dirty="0">
                  <a:solidFill>
                    <a:srgbClr val="FFFFFF"/>
                  </a:solidFill>
                  <a:latin typeface="+mn-ea"/>
                </a:rPr>
                <a:t>04</a:t>
              </a:r>
              <a:endParaRPr lang="zh-CN" altLang="en-US" sz="1600" b="1" spc="-178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46" name="直线连接符 45"/>
            <p:cNvCxnSpPr>
              <a:endCxn id="48" idx="3"/>
            </p:cNvCxnSpPr>
            <p:nvPr/>
          </p:nvCxnSpPr>
          <p:spPr>
            <a:xfrm>
              <a:off x="1563183" y="2164683"/>
              <a:ext cx="574" cy="207249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1538482" y="2114223"/>
              <a:ext cx="56810" cy="568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总裁期望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-283027" y="5678278"/>
            <a:ext cx="1330656" cy="2898683"/>
            <a:chOff x="6596952" y="4217440"/>
            <a:chExt cx="2083508" cy="3703438"/>
          </a:xfrm>
        </p:grpSpPr>
        <p:sp>
          <p:nvSpPr>
            <p:cNvPr id="24" name="任意多边形: 形状 33"/>
            <p:cNvSpPr/>
            <p:nvPr/>
          </p:nvSpPr>
          <p:spPr>
            <a:xfrm rot="16200000">
              <a:off x="7283704" y="3530772"/>
              <a:ext cx="710002" cy="2083337"/>
            </a:xfrm>
            <a:custGeom>
              <a:avLst/>
              <a:gdLst>
                <a:gd name="connsiteX0" fmla="*/ 710002 w 710002"/>
                <a:gd name="connsiteY0" fmla="*/ 1041668 h 2083337"/>
                <a:gd name="connsiteX1" fmla="*/ 355001 w 710002"/>
                <a:gd name="connsiteY1" fmla="*/ 2083337 h 2083337"/>
                <a:gd name="connsiteX2" fmla="*/ 0 w 710002"/>
                <a:gd name="connsiteY2" fmla="*/ 1041669 h 2083337"/>
                <a:gd name="connsiteX3" fmla="*/ 355001 w 710002"/>
                <a:gd name="connsiteY3" fmla="*/ 0 h 2083337"/>
                <a:gd name="connsiteX4" fmla="*/ 710002 w 710002"/>
                <a:gd name="connsiteY4" fmla="*/ 1041668 h 208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2" h="2083337">
                  <a:moveTo>
                    <a:pt x="710002" y="1041668"/>
                  </a:moveTo>
                  <a:lnTo>
                    <a:pt x="355001" y="2083337"/>
                  </a:lnTo>
                  <a:lnTo>
                    <a:pt x="0" y="1041669"/>
                  </a:lnTo>
                  <a:lnTo>
                    <a:pt x="355001" y="0"/>
                  </a:lnTo>
                  <a:lnTo>
                    <a:pt x="710002" y="1041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Arial" panose="020B0604020202020204"/>
                <a:ea typeface="思源黑体 CN Normal" panose="020B0500000000000000" pitchFamily="34" charset="-122"/>
              </a:endParaRPr>
            </a:p>
          </p:txBody>
        </p:sp>
        <p:sp>
          <p:nvSpPr>
            <p:cNvPr id="25" name="任意多边形: 形状 34"/>
            <p:cNvSpPr/>
            <p:nvPr/>
          </p:nvSpPr>
          <p:spPr>
            <a:xfrm rot="16200000">
              <a:off x="6485321" y="5725740"/>
              <a:ext cx="3348437" cy="1041840"/>
            </a:xfrm>
            <a:custGeom>
              <a:avLst/>
              <a:gdLst>
                <a:gd name="connsiteX0" fmla="*/ 3348437 w 3348437"/>
                <a:gd name="connsiteY0" fmla="*/ 1041756 h 1041840"/>
                <a:gd name="connsiteX1" fmla="*/ 3348408 w 3348437"/>
                <a:gd name="connsiteY1" fmla="*/ 1041840 h 1041840"/>
                <a:gd name="connsiteX2" fmla="*/ 355031 w 3348437"/>
                <a:gd name="connsiteY2" fmla="*/ 1041840 h 1041840"/>
                <a:gd name="connsiteX3" fmla="*/ 0 w 3348437"/>
                <a:gd name="connsiteY3" fmla="*/ 87 h 1041840"/>
                <a:gd name="connsiteX4" fmla="*/ 30 w 3348437"/>
                <a:gd name="connsiteY4" fmla="*/ 0 h 1041840"/>
                <a:gd name="connsiteX5" fmla="*/ 2993466 w 3348437"/>
                <a:gd name="connsiteY5" fmla="*/ 0 h 1041840"/>
                <a:gd name="connsiteX6" fmla="*/ 2993436 w 3348437"/>
                <a:gd name="connsiteY6" fmla="*/ 88 h 1041840"/>
                <a:gd name="connsiteX7" fmla="*/ 3348437 w 3348437"/>
                <a:gd name="connsiteY7" fmla="*/ 1041756 h 10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437" h="1041840">
                  <a:moveTo>
                    <a:pt x="3348437" y="1041756"/>
                  </a:moveTo>
                  <a:lnTo>
                    <a:pt x="3348408" y="1041840"/>
                  </a:lnTo>
                  <a:lnTo>
                    <a:pt x="355031" y="1041840"/>
                  </a:lnTo>
                  <a:lnTo>
                    <a:pt x="0" y="87"/>
                  </a:lnTo>
                  <a:lnTo>
                    <a:pt x="30" y="0"/>
                  </a:lnTo>
                  <a:lnTo>
                    <a:pt x="2993466" y="0"/>
                  </a:lnTo>
                  <a:lnTo>
                    <a:pt x="2993436" y="88"/>
                  </a:lnTo>
                  <a:lnTo>
                    <a:pt x="3348437" y="10417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Arial" panose="020B0604020202020204"/>
                <a:ea typeface="思源黑体 CN Normal" panose="020B0500000000000000" pitchFamily="34" charset="-122"/>
              </a:endParaRPr>
            </a:p>
          </p:txBody>
        </p:sp>
        <p:sp>
          <p:nvSpPr>
            <p:cNvPr id="26" name="任意多边形: 形状 35"/>
            <p:cNvSpPr/>
            <p:nvPr/>
          </p:nvSpPr>
          <p:spPr>
            <a:xfrm rot="16200000">
              <a:off x="5443582" y="5725811"/>
              <a:ext cx="3348407" cy="1041667"/>
            </a:xfrm>
            <a:custGeom>
              <a:avLst/>
              <a:gdLst>
                <a:gd name="connsiteX0" fmla="*/ 3348407 w 3348407"/>
                <a:gd name="connsiteY0" fmla="*/ 86 h 1041667"/>
                <a:gd name="connsiteX1" fmla="*/ 2993436 w 3348407"/>
                <a:gd name="connsiteY1" fmla="*/ 1041667 h 1041667"/>
                <a:gd name="connsiteX2" fmla="*/ 0 w 3348407"/>
                <a:gd name="connsiteY2" fmla="*/ 1041667 h 1041667"/>
                <a:gd name="connsiteX3" fmla="*/ 355001 w 3348407"/>
                <a:gd name="connsiteY3" fmla="*/ 0 h 1041667"/>
                <a:gd name="connsiteX4" fmla="*/ 3348378 w 3348407"/>
                <a:gd name="connsiteY4" fmla="*/ 0 h 1041667"/>
                <a:gd name="connsiteX5" fmla="*/ 3348407 w 3348407"/>
                <a:gd name="connsiteY5" fmla="*/ 86 h 104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8407" h="1041667">
                  <a:moveTo>
                    <a:pt x="3348407" y="86"/>
                  </a:moveTo>
                  <a:lnTo>
                    <a:pt x="2993436" y="1041667"/>
                  </a:lnTo>
                  <a:lnTo>
                    <a:pt x="0" y="1041667"/>
                  </a:lnTo>
                  <a:lnTo>
                    <a:pt x="355001" y="0"/>
                  </a:lnTo>
                  <a:lnTo>
                    <a:pt x="3348378" y="0"/>
                  </a:lnTo>
                  <a:lnTo>
                    <a:pt x="3348407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Arial" panose="020B0604020202020204"/>
                <a:ea typeface="思源黑体 CN Normal" panose="020B05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10196498" y="5442618"/>
            <a:ext cx="2194174" cy="2485601"/>
            <a:chOff x="-5774606" y="3178591"/>
            <a:chExt cx="3490247" cy="3953817"/>
          </a:xfrm>
        </p:grpSpPr>
        <p:grpSp>
          <p:nvGrpSpPr>
            <p:cNvPr id="28" name="组合 27"/>
            <p:cNvGrpSpPr/>
            <p:nvPr/>
          </p:nvGrpSpPr>
          <p:grpSpPr>
            <a:xfrm>
              <a:off x="-5774606" y="3178591"/>
              <a:ext cx="2224368" cy="3953817"/>
              <a:chOff x="6596952" y="4217440"/>
              <a:chExt cx="2083508" cy="3703438"/>
            </a:xfrm>
          </p:grpSpPr>
          <p:sp>
            <p:nvSpPr>
              <p:cNvPr id="33" name="任意多边形: 形状 42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34" name="任意多边形: 形状 43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35" name="任意多边形: 形状 44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-3994322" y="4027129"/>
              <a:ext cx="1709963" cy="3039461"/>
              <a:chOff x="6596952" y="4217440"/>
              <a:chExt cx="2083508" cy="3703438"/>
            </a:xfrm>
          </p:grpSpPr>
          <p:sp>
            <p:nvSpPr>
              <p:cNvPr id="30" name="任意多边形: 形状 46"/>
              <p:cNvSpPr/>
              <p:nvPr/>
            </p:nvSpPr>
            <p:spPr>
              <a:xfrm rot="16200000">
                <a:off x="7283704" y="3530772"/>
                <a:ext cx="710002" cy="2083337"/>
              </a:xfrm>
              <a:custGeom>
                <a:avLst/>
                <a:gdLst>
                  <a:gd name="connsiteX0" fmla="*/ 710002 w 710002"/>
                  <a:gd name="connsiteY0" fmla="*/ 1041668 h 2083337"/>
                  <a:gd name="connsiteX1" fmla="*/ 355001 w 710002"/>
                  <a:gd name="connsiteY1" fmla="*/ 2083337 h 2083337"/>
                  <a:gd name="connsiteX2" fmla="*/ 0 w 710002"/>
                  <a:gd name="connsiteY2" fmla="*/ 1041669 h 2083337"/>
                  <a:gd name="connsiteX3" fmla="*/ 355001 w 710002"/>
                  <a:gd name="connsiteY3" fmla="*/ 0 h 2083337"/>
                  <a:gd name="connsiteX4" fmla="*/ 710002 w 710002"/>
                  <a:gd name="connsiteY4" fmla="*/ 1041668 h 208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02" h="2083337">
                    <a:moveTo>
                      <a:pt x="710002" y="1041668"/>
                    </a:moveTo>
                    <a:lnTo>
                      <a:pt x="355001" y="2083337"/>
                    </a:lnTo>
                    <a:lnTo>
                      <a:pt x="0" y="1041669"/>
                    </a:lnTo>
                    <a:lnTo>
                      <a:pt x="355001" y="0"/>
                    </a:lnTo>
                    <a:lnTo>
                      <a:pt x="710002" y="10416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  <p:sp>
            <p:nvSpPr>
              <p:cNvPr id="31" name="任意多边形: 形状 47"/>
              <p:cNvSpPr/>
              <p:nvPr/>
            </p:nvSpPr>
            <p:spPr>
              <a:xfrm rot="16200000">
                <a:off x="6485321" y="5725740"/>
                <a:ext cx="3348437" cy="1041840"/>
              </a:xfrm>
              <a:custGeom>
                <a:avLst/>
                <a:gdLst>
                  <a:gd name="connsiteX0" fmla="*/ 3348437 w 3348437"/>
                  <a:gd name="connsiteY0" fmla="*/ 1041756 h 1041840"/>
                  <a:gd name="connsiteX1" fmla="*/ 3348408 w 3348437"/>
                  <a:gd name="connsiteY1" fmla="*/ 1041840 h 1041840"/>
                  <a:gd name="connsiteX2" fmla="*/ 355031 w 3348437"/>
                  <a:gd name="connsiteY2" fmla="*/ 1041840 h 1041840"/>
                  <a:gd name="connsiteX3" fmla="*/ 0 w 3348437"/>
                  <a:gd name="connsiteY3" fmla="*/ 87 h 1041840"/>
                  <a:gd name="connsiteX4" fmla="*/ 30 w 3348437"/>
                  <a:gd name="connsiteY4" fmla="*/ 0 h 1041840"/>
                  <a:gd name="connsiteX5" fmla="*/ 2993466 w 3348437"/>
                  <a:gd name="connsiteY5" fmla="*/ 0 h 1041840"/>
                  <a:gd name="connsiteX6" fmla="*/ 2993436 w 3348437"/>
                  <a:gd name="connsiteY6" fmla="*/ 88 h 1041840"/>
                  <a:gd name="connsiteX7" fmla="*/ 3348437 w 3348437"/>
                  <a:gd name="connsiteY7" fmla="*/ 1041756 h 104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437" h="1041840">
                    <a:moveTo>
                      <a:pt x="3348437" y="1041756"/>
                    </a:moveTo>
                    <a:lnTo>
                      <a:pt x="3348408" y="1041840"/>
                    </a:lnTo>
                    <a:lnTo>
                      <a:pt x="355031" y="1041840"/>
                    </a:lnTo>
                    <a:lnTo>
                      <a:pt x="0" y="87"/>
                    </a:lnTo>
                    <a:lnTo>
                      <a:pt x="30" y="0"/>
                    </a:lnTo>
                    <a:lnTo>
                      <a:pt x="2993466" y="0"/>
                    </a:lnTo>
                    <a:lnTo>
                      <a:pt x="2993436" y="88"/>
                    </a:lnTo>
                    <a:lnTo>
                      <a:pt x="3348437" y="10417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Normal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任意多边形: 形状 48"/>
              <p:cNvSpPr/>
              <p:nvPr/>
            </p:nvSpPr>
            <p:spPr>
              <a:xfrm rot="16200000">
                <a:off x="5443582" y="5725811"/>
                <a:ext cx="3348407" cy="1041667"/>
              </a:xfrm>
              <a:custGeom>
                <a:avLst/>
                <a:gdLst>
                  <a:gd name="connsiteX0" fmla="*/ 3348407 w 3348407"/>
                  <a:gd name="connsiteY0" fmla="*/ 86 h 1041667"/>
                  <a:gd name="connsiteX1" fmla="*/ 2993436 w 3348407"/>
                  <a:gd name="connsiteY1" fmla="*/ 1041667 h 1041667"/>
                  <a:gd name="connsiteX2" fmla="*/ 0 w 3348407"/>
                  <a:gd name="connsiteY2" fmla="*/ 1041667 h 1041667"/>
                  <a:gd name="connsiteX3" fmla="*/ 355001 w 3348407"/>
                  <a:gd name="connsiteY3" fmla="*/ 0 h 1041667"/>
                  <a:gd name="connsiteX4" fmla="*/ 3348378 w 3348407"/>
                  <a:gd name="connsiteY4" fmla="*/ 0 h 1041667"/>
                  <a:gd name="connsiteX5" fmla="*/ 3348407 w 3348407"/>
                  <a:gd name="connsiteY5" fmla="*/ 86 h 10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8407" h="1041667">
                    <a:moveTo>
                      <a:pt x="3348407" y="86"/>
                    </a:moveTo>
                    <a:lnTo>
                      <a:pt x="2993436" y="1041667"/>
                    </a:lnTo>
                    <a:lnTo>
                      <a:pt x="0" y="1041667"/>
                    </a:lnTo>
                    <a:lnTo>
                      <a:pt x="355001" y="0"/>
                    </a:lnTo>
                    <a:lnTo>
                      <a:pt x="3348378" y="0"/>
                    </a:lnTo>
                    <a:lnTo>
                      <a:pt x="3348407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Arial" panose="020B0604020202020204"/>
                  <a:ea typeface="思源黑体 CN Normal" panose="020B0500000000000000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120844" y="1388140"/>
            <a:ext cx="9950312" cy="4457489"/>
            <a:chOff x="1120844" y="1388140"/>
            <a:chExt cx="9950312" cy="4457489"/>
          </a:xfrm>
        </p:grpSpPr>
        <p:sp>
          <p:nvSpPr>
            <p:cNvPr id="22" name="矩形: 剪去对角 19"/>
            <p:cNvSpPr/>
            <p:nvPr/>
          </p:nvSpPr>
          <p:spPr>
            <a:xfrm flipH="1">
              <a:off x="1120844" y="1388140"/>
              <a:ext cx="9950312" cy="4445500"/>
            </a:xfrm>
            <a:prstGeom prst="snip2DiagRect">
              <a:avLst/>
            </a:prstGeom>
            <a:gradFill flip="none" rotWithShape="1">
              <a:gsLst>
                <a:gs pos="57000">
                  <a:schemeClr val="accent1">
                    <a:alpha val="0"/>
                  </a:schemeClr>
                </a:gs>
                <a:gs pos="23000">
                  <a:schemeClr val="accent1">
                    <a:alpha val="32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  <a:gs pos="85000">
                  <a:schemeClr val="accent1">
                    <a:alpha val="11000"/>
                  </a:scheme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503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形状"/>
            <p:cNvSpPr/>
            <p:nvPr/>
          </p:nvSpPr>
          <p:spPr bwMode="auto">
            <a:xfrm>
              <a:off x="1120844" y="5480911"/>
              <a:ext cx="313531" cy="352729"/>
            </a:xfrm>
            <a:custGeom>
              <a:avLst/>
              <a:gdLst>
                <a:gd name="T0" fmla="*/ 0 w 87"/>
                <a:gd name="T1" fmla="*/ 0 h 88"/>
                <a:gd name="T2" fmla="*/ 0 w 87"/>
                <a:gd name="T3" fmla="*/ 88 h 88"/>
                <a:gd name="T4" fmla="*/ 87 w 87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88">
                  <a:moveTo>
                    <a:pt x="0" y="0"/>
                  </a:moveTo>
                  <a:lnTo>
                    <a:pt x="0" y="88"/>
                  </a:lnTo>
                  <a:lnTo>
                    <a:pt x="87" y="88"/>
                  </a:lnTo>
                </a:path>
              </a:pathLst>
            </a:custGeom>
            <a:noFill/>
            <a:ln w="71819" cap="flat">
              <a:solidFill>
                <a:schemeClr val="accent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59106" tIns="79553" rIns="159106" bIns="79553" numCol="1" anchor="t" anchorCtr="0" compatLnSpc="1"/>
            <a:lstStyle/>
            <a:p>
              <a:endParaRPr lang="zh-CN" altLang="en-US" sz="3130"/>
            </a:p>
          </p:txBody>
        </p:sp>
        <p:sp>
          <p:nvSpPr>
            <p:cNvPr id="37" name="任意多边形: 形状 3"/>
            <p:cNvSpPr/>
            <p:nvPr/>
          </p:nvSpPr>
          <p:spPr>
            <a:xfrm>
              <a:off x="10069286" y="4528457"/>
              <a:ext cx="1001485" cy="1317172"/>
            </a:xfrm>
            <a:custGeom>
              <a:avLst/>
              <a:gdLst>
                <a:gd name="connsiteX0" fmla="*/ 0 w 1001485"/>
                <a:gd name="connsiteY0" fmla="*/ 1317172 h 1317172"/>
                <a:gd name="connsiteX1" fmla="*/ 261257 w 1001485"/>
                <a:gd name="connsiteY1" fmla="*/ 1317172 h 1317172"/>
                <a:gd name="connsiteX2" fmla="*/ 1001485 w 1001485"/>
                <a:gd name="connsiteY2" fmla="*/ 576944 h 1317172"/>
                <a:gd name="connsiteX3" fmla="*/ 1001485 w 1001485"/>
                <a:gd name="connsiteY3" fmla="*/ 0 h 13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485" h="1317172">
                  <a:moveTo>
                    <a:pt x="0" y="1317172"/>
                  </a:moveTo>
                  <a:lnTo>
                    <a:pt x="261257" y="1317172"/>
                  </a:lnTo>
                  <a:lnTo>
                    <a:pt x="1001485" y="576944"/>
                  </a:lnTo>
                  <a:lnTo>
                    <a:pt x="1001485" y="0"/>
                  </a:lnTo>
                </a:path>
              </a:pathLst>
            </a:custGeom>
            <a:noFill/>
            <a:ln w="71819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9106" tIns="79553" rIns="159106" bIns="79553" rtlCol="0" anchor="ctr"/>
            <a:lstStyle/>
            <a:p>
              <a:pPr algn="ctr"/>
              <a:endParaRPr lang="zh-CN" altLang="en-US" sz="313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860803" y="2146215"/>
            <a:ext cx="8619580" cy="2958258"/>
            <a:chOff x="1860803" y="2146215"/>
            <a:chExt cx="8619580" cy="2958258"/>
          </a:xfrm>
        </p:grpSpPr>
        <p:sp>
          <p:nvSpPr>
            <p:cNvPr id="38" name="文本框 37"/>
            <p:cNvSpPr txBox="1"/>
            <p:nvPr/>
          </p:nvSpPr>
          <p:spPr>
            <a:xfrm>
              <a:off x="1860803" y="2146215"/>
              <a:ext cx="8619580" cy="248561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effectLst/>
                  <a:latin typeface="+mn-ea"/>
                </a:rPr>
                <a:t>亲爱的销售团队成员们，大家好！</a:t>
              </a:r>
              <a:endParaRPr lang="en-US" altLang="zh-CN" dirty="0">
                <a:effectLst/>
                <a:latin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effectLst/>
                  <a:latin typeface="+mn-ea"/>
                </a:rPr>
                <a:t>无论我们面临何种挑战，我们必须始终坚持以客户为中心，以实现共赢为目标，以激情、创新、勇气和团队合作为基础，不断提升自身素质、拓展市场渠道，以确保公司的长远发展。</a:t>
              </a:r>
              <a:endParaRPr lang="en-US" altLang="zh-CN" dirty="0">
                <a:effectLst/>
                <a:latin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dirty="0">
                <a:effectLst/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effectLst/>
                  <a:latin typeface="+mn-ea"/>
                </a:rPr>
                <a:t>相信我们有能力将公司带入更辉煌的明天！</a:t>
              </a:r>
              <a:endParaRPr lang="en-US" altLang="zh-CN" dirty="0">
                <a:effectLst/>
                <a:latin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503589" y="4704363"/>
              <a:ext cx="9268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b="1" dirty="0">
                  <a:solidFill>
                    <a:srgbClr val="FFFFFF"/>
                  </a:solidFill>
                </a:rPr>
                <a:t>ECHO</a:t>
              </a:r>
              <a:endParaRPr kumimoji="1"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40" name="直线连接符 39"/>
            <p:cNvCxnSpPr/>
            <p:nvPr/>
          </p:nvCxnSpPr>
          <p:spPr>
            <a:xfrm>
              <a:off x="8782950" y="4895218"/>
              <a:ext cx="60125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FFFFFF"/>
                </a:solidFill>
                <a:latin typeface="+mj-ea"/>
                <a:ea typeface="+mj-ea"/>
              </a:rPr>
              <a:t>市场打法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8" name="矩形 7"/>
          <p:cNvSpPr/>
          <p:nvPr/>
        </p:nvSpPr>
        <p:spPr>
          <a:xfrm>
            <a:off x="1948872" y="3831269"/>
            <a:ext cx="37290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Market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  <a:latin typeface="+mn-lt"/>
                <a:sym typeface="+mn-lt"/>
              </a:rPr>
              <a:t>play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市场打法关键点</a:t>
            </a:r>
          </a:p>
        </p:txBody>
      </p:sp>
      <p:sp>
        <p:nvSpPr>
          <p:cNvPr id="33" name="矩形: 圆角 33"/>
          <p:cNvSpPr/>
          <p:nvPr/>
        </p:nvSpPr>
        <p:spPr>
          <a:xfrm>
            <a:off x="2240830" y="1092071"/>
            <a:ext cx="3085992" cy="3085992"/>
          </a:xfrm>
          <a:prstGeom prst="roundRect">
            <a:avLst>
              <a:gd name="adj" fmla="val 4538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26122"/>
                </a:schemeClr>
              </a:gs>
            </a:gsLst>
            <a:lin ang="8100000" scaled="1"/>
          </a:gradFill>
          <a:ln w="22225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algn="ctr"/>
            <a:endParaRPr lang="zh-CN" altLang="en-US" sz="1100" kern="0" dirty="0">
              <a:solidFill>
                <a:prstClr val="white"/>
              </a:soli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34" name="矩形: 圆角 31"/>
          <p:cNvSpPr/>
          <p:nvPr/>
        </p:nvSpPr>
        <p:spPr>
          <a:xfrm>
            <a:off x="2781573" y="1519828"/>
            <a:ext cx="2004506" cy="2004506"/>
          </a:xfrm>
          <a:prstGeom prst="roundRect">
            <a:avLst>
              <a:gd name="adj" fmla="val 4538"/>
            </a:avLst>
          </a:prstGeom>
          <a:noFill/>
          <a:ln w="57150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35" name="矩形: 圆角 32"/>
          <p:cNvSpPr/>
          <p:nvPr/>
        </p:nvSpPr>
        <p:spPr>
          <a:xfrm>
            <a:off x="2781573" y="1200757"/>
            <a:ext cx="2004506" cy="2004506"/>
          </a:xfrm>
          <a:prstGeom prst="roundRect">
            <a:avLst>
              <a:gd name="adj" fmla="val 4538"/>
            </a:avLst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txBody>
          <a:bodyPr rtlCol="0" anchor="ctr"/>
          <a:lstStyle/>
          <a:p>
            <a:pPr algn="ctr"/>
            <a:endParaRPr lang="zh-CN" altLang="en-US" sz="1100" kern="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14286" y="1741901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b="1" dirty="0">
                <a:gradFill flip="none" rotWithShape="1">
                  <a:gsLst>
                    <a:gs pos="50000">
                      <a:schemeClr val="tx1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prstClr val="black">
                      <a:alpha val="41000"/>
                    </a:prstClr>
                  </a:outerShdw>
                  <a:reflection blurRad="12700" stA="36000" endPos="45000" dist="63500" dir="5400000" sy="-100000" algn="bl" rotWithShape="0"/>
                </a:effectLst>
              </a:rPr>
              <a:t>数据驱动营销</a:t>
            </a:r>
          </a:p>
        </p:txBody>
      </p:sp>
      <p:sp>
        <p:nvSpPr>
          <p:cNvPr id="38" name="矩形: 圆角 33"/>
          <p:cNvSpPr/>
          <p:nvPr/>
        </p:nvSpPr>
        <p:spPr>
          <a:xfrm>
            <a:off x="7045287" y="1156109"/>
            <a:ext cx="3085992" cy="3085992"/>
          </a:xfrm>
          <a:prstGeom prst="roundRect">
            <a:avLst>
              <a:gd name="adj" fmla="val 4538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26122"/>
                </a:schemeClr>
              </a:gs>
            </a:gsLst>
            <a:lin ang="8100000" scaled="1"/>
          </a:gradFill>
          <a:ln w="22225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40" name="矩形: 圆角 31"/>
          <p:cNvSpPr/>
          <p:nvPr/>
        </p:nvSpPr>
        <p:spPr>
          <a:xfrm>
            <a:off x="7586030" y="1583866"/>
            <a:ext cx="2004506" cy="2004506"/>
          </a:xfrm>
          <a:prstGeom prst="roundRect">
            <a:avLst>
              <a:gd name="adj" fmla="val 4538"/>
            </a:avLst>
          </a:prstGeom>
          <a:noFill/>
          <a:ln w="57150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41" name="矩形: 圆角 32"/>
          <p:cNvSpPr/>
          <p:nvPr/>
        </p:nvSpPr>
        <p:spPr>
          <a:xfrm>
            <a:off x="7586030" y="1264795"/>
            <a:ext cx="2004506" cy="2004506"/>
          </a:xfrm>
          <a:prstGeom prst="roundRect">
            <a:avLst>
              <a:gd name="adj" fmla="val 4538"/>
            </a:avLst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18746" y="1822628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b="1" dirty="0">
                <a:gradFill flip="none" rotWithShape="1">
                  <a:gsLst>
                    <a:gs pos="50000">
                      <a:schemeClr val="tx1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prstClr val="black">
                      <a:alpha val="41000"/>
                    </a:prstClr>
                  </a:outerShdw>
                  <a:reflection blurRad="12700" stA="36000" endPos="45000" dist="63500" dir="5400000" sy="-100000" algn="bl" rotWithShape="0"/>
                </a:effectLst>
              </a:rPr>
              <a:t>社交媒体营销</a:t>
            </a:r>
          </a:p>
        </p:txBody>
      </p:sp>
      <p:sp>
        <p:nvSpPr>
          <p:cNvPr id="44" name="矩形: 圆角 33"/>
          <p:cNvSpPr/>
          <p:nvPr/>
        </p:nvSpPr>
        <p:spPr>
          <a:xfrm>
            <a:off x="2060721" y="3304498"/>
            <a:ext cx="3085992" cy="3085992"/>
          </a:xfrm>
          <a:prstGeom prst="roundRect">
            <a:avLst>
              <a:gd name="adj" fmla="val 4538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26122"/>
                </a:schemeClr>
              </a:gs>
            </a:gsLst>
            <a:lin ang="8100000" scaled="1"/>
          </a:gradFill>
          <a:ln w="22225" cap="flat" cmpd="sng" algn="ctr">
            <a:gradFill flip="none" rotWithShape="1"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algn="ctr"/>
            <a:endParaRPr lang="zh-CN" altLang="en-US" sz="1100" kern="0" dirty="0">
              <a:solidFill>
                <a:prstClr val="white"/>
              </a:soli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46" name="矩形: 圆角 31"/>
          <p:cNvSpPr/>
          <p:nvPr/>
        </p:nvSpPr>
        <p:spPr>
          <a:xfrm>
            <a:off x="2601464" y="3732255"/>
            <a:ext cx="2004506" cy="2004506"/>
          </a:xfrm>
          <a:prstGeom prst="roundRect">
            <a:avLst>
              <a:gd name="adj" fmla="val 4538"/>
            </a:avLst>
          </a:prstGeom>
          <a:noFill/>
          <a:ln w="57150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47" name="矩形: 圆角 32"/>
          <p:cNvSpPr/>
          <p:nvPr/>
        </p:nvSpPr>
        <p:spPr>
          <a:xfrm>
            <a:off x="2601464" y="3413184"/>
            <a:ext cx="2004506" cy="2004506"/>
          </a:xfrm>
          <a:prstGeom prst="roundRect">
            <a:avLst>
              <a:gd name="adj" fmla="val 4538"/>
            </a:avLst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txBody>
          <a:bodyPr rtlCol="0" anchor="ctr"/>
          <a:lstStyle/>
          <a:p>
            <a:pPr algn="ctr"/>
            <a:endParaRPr lang="zh-CN" altLang="en-US" sz="1100" kern="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49" name="矩形: 圆角 33"/>
          <p:cNvSpPr/>
          <p:nvPr/>
        </p:nvSpPr>
        <p:spPr>
          <a:xfrm>
            <a:off x="6865178" y="3368536"/>
            <a:ext cx="3085992" cy="3085992"/>
          </a:xfrm>
          <a:prstGeom prst="roundRect">
            <a:avLst>
              <a:gd name="adj" fmla="val 4538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26122"/>
                </a:schemeClr>
              </a:gs>
            </a:gsLst>
            <a:lin ang="8100000" scaled="1"/>
          </a:gradFill>
          <a:ln w="22225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ysDash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algn="ctr"/>
            <a:endParaRPr lang="zh-CN" altLang="en-US" sz="1100" kern="0" dirty="0">
              <a:solidFill>
                <a:prstClr val="white"/>
              </a:soli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51" name="矩形: 圆角 31"/>
          <p:cNvSpPr/>
          <p:nvPr/>
        </p:nvSpPr>
        <p:spPr>
          <a:xfrm>
            <a:off x="7405921" y="3796293"/>
            <a:ext cx="2004506" cy="2004506"/>
          </a:xfrm>
          <a:prstGeom prst="roundRect">
            <a:avLst>
              <a:gd name="adj" fmla="val 4538"/>
            </a:avLst>
          </a:prstGeom>
          <a:noFill/>
          <a:ln w="57150" cap="flat" cmpd="sng" algn="ctr">
            <a:gradFill flip="none" rotWithShape="1"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prstMaterial="powder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52" name="矩形: 圆角 32"/>
          <p:cNvSpPr/>
          <p:nvPr/>
        </p:nvSpPr>
        <p:spPr>
          <a:xfrm>
            <a:off x="7405921" y="3477222"/>
            <a:ext cx="2004506" cy="2004506"/>
          </a:xfrm>
          <a:prstGeom prst="roundRect">
            <a:avLst>
              <a:gd name="adj" fmla="val 4538"/>
            </a:avLst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>
              <a:rot lat="19015212" lon="17445209" rev="4529344"/>
            </a:camera>
            <a:lightRig rig="contrasting" dir="t">
              <a:rot lat="0" lon="0" rev="2400000"/>
            </a:lightRig>
          </a:scene3d>
          <a:sp3d extrusionH="19050" prstMaterial="powder"/>
        </p:spPr>
        <p:txBody>
          <a:bodyPr rtlCol="0" anchor="ctr"/>
          <a:lstStyle/>
          <a:p>
            <a:pPr algn="ctr"/>
            <a:endParaRPr lang="zh-CN" altLang="en-US" sz="1100" kern="0">
              <a:gradFill>
                <a:gsLst>
                  <a:gs pos="52000">
                    <a:srgbClr val="EEC5A3"/>
                  </a:gs>
                  <a:gs pos="0">
                    <a:srgbClr val="FCDEBF"/>
                  </a:gs>
                  <a:gs pos="100000">
                    <a:srgbClr val="D2906B"/>
                  </a:gs>
                </a:gsLst>
                <a:lin ang="5400000" scaled="0"/>
              </a:gradFill>
              <a:latin typeface="Roboto Regular" panose="02000000000000000000"/>
              <a:ea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20781127">
            <a:off x="3790594" y="2715168"/>
            <a:ext cx="1415772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精准定位目标用户</a:t>
            </a:r>
            <a:endParaRPr lang="en-US" altLang="zh-CN" sz="1200" dirty="0">
              <a:solidFill>
                <a:srgbClr val="FFFFFF"/>
              </a:solidFill>
              <a:effectLst/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 rot="1077033">
            <a:off x="2329234" y="2696767"/>
            <a:ext cx="1261884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数据分析与挖掘</a:t>
            </a:r>
            <a:endParaRPr lang="en-US" altLang="zh-CN" sz="1200" dirty="0">
              <a:solidFill>
                <a:srgbClr val="FFFFFF"/>
              </a:solidFill>
              <a:effectLst/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776450" y="3984910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b="1" dirty="0">
                <a:gradFill flip="none" rotWithShape="1">
                  <a:gsLst>
                    <a:gs pos="50000">
                      <a:schemeClr val="tx1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prstClr val="black">
                      <a:alpha val="41000"/>
                    </a:prstClr>
                  </a:outerShdw>
                  <a:reflection blurRad="12700" stA="36000" endPos="45000" dist="63500" dir="5400000" sy="-100000" algn="bl" rotWithShape="0"/>
                </a:effectLst>
              </a:rPr>
              <a:t>内容营销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942701" y="4117488"/>
            <a:ext cx="30084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b="1" dirty="0">
                <a:gradFill flip="none" rotWithShape="1">
                  <a:gsLst>
                    <a:gs pos="50000">
                      <a:schemeClr val="tx1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prstClr val="black">
                      <a:alpha val="41000"/>
                    </a:prstClr>
                  </a:outerShdw>
                  <a:reflection blurRad="12700" stA="36000" endPos="45000" dist="63500" dir="5400000" sy="-100000" algn="bl" rotWithShape="0"/>
                </a:effectLst>
              </a:rPr>
              <a:t>细分化市场</a:t>
            </a:r>
          </a:p>
        </p:txBody>
      </p:sp>
      <p:sp>
        <p:nvSpPr>
          <p:cNvPr id="57" name="文本框 56"/>
          <p:cNvSpPr txBox="1"/>
          <p:nvPr/>
        </p:nvSpPr>
        <p:spPr>
          <a:xfrm rot="826662">
            <a:off x="7158815" y="2761993"/>
            <a:ext cx="1261884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与用户广泛互动</a:t>
            </a:r>
          </a:p>
        </p:txBody>
      </p:sp>
      <p:sp>
        <p:nvSpPr>
          <p:cNvPr id="58" name="文本框 57"/>
          <p:cNvSpPr txBox="1"/>
          <p:nvPr/>
        </p:nvSpPr>
        <p:spPr>
          <a:xfrm rot="20588197">
            <a:off x="8856434" y="2755218"/>
            <a:ext cx="1107996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建立用户信任</a:t>
            </a:r>
            <a:endParaRPr lang="en-US" altLang="zh-CN" sz="1200" dirty="0">
              <a:solidFill>
                <a:srgbClr val="FFFFFF"/>
              </a:solidFill>
              <a:effectLst/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 rot="20807705">
            <a:off x="3849213" y="4940032"/>
            <a:ext cx="1107996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提高用户粘性</a:t>
            </a:r>
            <a:endParaRPr lang="zh-CN" altLang="en-US" sz="1200" dirty="0">
              <a:solidFill>
                <a:srgbClr val="FFFFFF"/>
              </a:solidFill>
              <a:effectLst/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 rot="991770">
            <a:off x="1871178" y="4910480"/>
            <a:ext cx="1723549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有价值有吸引力的内容</a:t>
            </a:r>
          </a:p>
        </p:txBody>
      </p:sp>
      <p:sp>
        <p:nvSpPr>
          <p:cNvPr id="61" name="文本框 60"/>
          <p:cNvSpPr txBox="1"/>
          <p:nvPr/>
        </p:nvSpPr>
        <p:spPr>
          <a:xfrm rot="20675357">
            <a:off x="8637495" y="4981623"/>
            <a:ext cx="1107996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提高业绩产出</a:t>
            </a:r>
            <a:endParaRPr lang="en-US" altLang="zh-CN" sz="1200" dirty="0">
              <a:solidFill>
                <a:srgbClr val="FFFFFF"/>
              </a:solidFill>
              <a:effectLst/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 rot="948040">
            <a:off x="6901136" y="4985289"/>
            <a:ext cx="1415772" cy="276999"/>
          </a:xfrm>
          <a:prstGeom prst="rect">
            <a:avLst/>
          </a:prstGeom>
          <a:noFill/>
          <a:scene3d>
            <a:camera prst="orthographicFront">
              <a:rot lat="0" lon="2100000" rev="0"/>
            </a:camera>
            <a:lightRig rig="threePt" dir="t"/>
          </a:scene3d>
        </p:spPr>
        <p:txBody>
          <a:bodyPr wrap="none" rtlCol="0">
            <a:spAutoFit/>
            <a:scene3d>
              <a:camera prst="orthographicFront">
                <a:rot lat="21473346" lon="5404998" rev="21327960"/>
              </a:camera>
              <a:lightRig rig="threePt" dir="t"/>
            </a:scene3d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+mn-ea"/>
              </a:rPr>
              <a:t>量身定制营销方案</a:t>
            </a:r>
            <a:endParaRPr lang="en-US" altLang="zh-CN" sz="1200" dirty="0">
              <a:solidFill>
                <a:srgbClr val="FFFFFF"/>
              </a:solidFill>
              <a:effectLst/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常见的市场打法</a:t>
            </a:r>
          </a:p>
        </p:txBody>
      </p:sp>
      <p:cxnSp>
        <p:nvCxnSpPr>
          <p:cNvPr id="36" name="直接连接符 104"/>
          <p:cNvCxnSpPr/>
          <p:nvPr/>
        </p:nvCxnSpPr>
        <p:spPr>
          <a:xfrm>
            <a:off x="5575300" y="4251117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>
                    <a:alpha val="4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05"/>
          <p:cNvCxnSpPr/>
          <p:nvPr/>
        </p:nvCxnSpPr>
        <p:spPr>
          <a:xfrm>
            <a:off x="6616700" y="4251117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>
                    <a:alpha val="4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93"/>
          <p:cNvCxnSpPr/>
          <p:nvPr/>
        </p:nvCxnSpPr>
        <p:spPr>
          <a:xfrm flipV="1">
            <a:off x="1206500" y="3776304"/>
            <a:ext cx="0" cy="2369662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95"/>
          <p:cNvCxnSpPr/>
          <p:nvPr/>
        </p:nvCxnSpPr>
        <p:spPr>
          <a:xfrm flipV="1">
            <a:off x="10985500" y="3776304"/>
            <a:ext cx="0" cy="2369662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89"/>
          <p:cNvCxnSpPr/>
          <p:nvPr/>
        </p:nvCxnSpPr>
        <p:spPr>
          <a:xfrm flipV="1">
            <a:off x="3207128" y="4725364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90"/>
          <p:cNvCxnSpPr/>
          <p:nvPr/>
        </p:nvCxnSpPr>
        <p:spPr>
          <a:xfrm flipV="1">
            <a:off x="8984872" y="4725364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296334" y="5372924"/>
            <a:ext cx="11599333" cy="152736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2.0 55 Regular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25034" y="5372923"/>
            <a:ext cx="9541932" cy="1269995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2.0 55 Regular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671234" y="5505033"/>
            <a:ext cx="6849533" cy="8805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3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2.0 55 Regular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322990" y="5607050"/>
            <a:ext cx="354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FFFF"/>
                </a:solidFill>
                <a:effectLst>
                  <a:outerShdw blurRad="101600"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营销策略及手段</a:t>
            </a:r>
          </a:p>
        </p:txBody>
      </p:sp>
      <p:sp>
        <p:nvSpPr>
          <p:cNvPr id="46" name="椭圆 45"/>
          <p:cNvSpPr/>
          <p:nvPr/>
        </p:nvSpPr>
        <p:spPr>
          <a:xfrm>
            <a:off x="5814606" y="5054573"/>
            <a:ext cx="562788" cy="562786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2CFF">
                  <a:lumMod val="75000"/>
                  <a:lumOff val="25000"/>
                </a:srgbClr>
              </a:solidFill>
              <a:effectLst/>
              <a:uLnTx/>
              <a:uFillTx/>
              <a:latin typeface="阿里巴巴普惠体 2.0 105 Heavy"/>
              <a:ea typeface="阿里巴巴普惠体 2.0 105 Heavy"/>
              <a:cs typeface="+mn-cs"/>
            </a:endParaRPr>
          </a:p>
        </p:txBody>
      </p:sp>
      <p:pic>
        <p:nvPicPr>
          <p:cNvPr id="47" name="图形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7620" y="5157586"/>
            <a:ext cx="356760" cy="35676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885816" y="2443851"/>
            <a:ext cx="1473937" cy="1081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defTabSz="457200">
              <a:lnSpc>
                <a:spcPct val="150000"/>
              </a:lnSpc>
              <a:defRPr/>
            </a:pPr>
            <a:r>
              <a:rPr lang="zh-CN" altLang="en-US" b="0" i="0" u="none" strike="noStrike" dirty="0">
                <a:solidFill>
                  <a:srgbClr val="FFFFFF"/>
                </a:solidFill>
                <a:effectLst/>
              </a:rPr>
              <a:t>通过广告媒介向潜在客户传递产品或服务的信息和价值，提高品牌知名度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828458" y="1889782"/>
            <a:ext cx="1473938" cy="4685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33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glow rad="863600">
              <a:schemeClr val="accent1"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  <a:sym typeface="阿里巴巴普惠体 H" panose="00020600040101010101" pitchFamily="18" charset="-122"/>
              </a:rPr>
              <a:t>广告宣传</a:t>
            </a:r>
          </a:p>
        </p:txBody>
      </p:sp>
      <p:cxnSp>
        <p:nvCxnSpPr>
          <p:cNvPr id="50" name="直接连接符 62"/>
          <p:cNvCxnSpPr/>
          <p:nvPr/>
        </p:nvCxnSpPr>
        <p:spPr>
          <a:xfrm>
            <a:off x="1565427" y="3752399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165930" y="3262043"/>
            <a:ext cx="1473938" cy="107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defTabSz="45720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通过降价、打折、赠品等促销手段，吸引消费者购买产品或服务，增加销售量</a:t>
            </a:r>
          </a:p>
        </p:txBody>
      </p:sp>
      <p:sp>
        <p:nvSpPr>
          <p:cNvPr id="52" name="矩形: 圆角 73"/>
          <p:cNvSpPr/>
          <p:nvPr/>
        </p:nvSpPr>
        <p:spPr>
          <a:xfrm>
            <a:off x="3093745" y="2703659"/>
            <a:ext cx="1473938" cy="4685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33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glow rad="863600">
              <a:schemeClr val="accent1"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  <a:sym typeface="阿里巴巴普惠体 H" panose="00020600040101010101" pitchFamily="18" charset="-122"/>
              </a:rPr>
              <a:t>促销活动</a:t>
            </a:r>
          </a:p>
        </p:txBody>
      </p:sp>
      <p:cxnSp>
        <p:nvCxnSpPr>
          <p:cNvPr id="53" name="直接连接符 74"/>
          <p:cNvCxnSpPr/>
          <p:nvPr/>
        </p:nvCxnSpPr>
        <p:spPr>
          <a:xfrm>
            <a:off x="3830714" y="4456548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5416388" y="2174844"/>
            <a:ext cx="1473938" cy="107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rgbClr val="FFFFFF"/>
                </a:solidFill>
              </a:rPr>
              <a:t>通过用户口口相传，社交媒体等方式，以此来提高品牌影响力和忠诚度</a:t>
            </a:r>
          </a:p>
        </p:txBody>
      </p:sp>
      <p:sp>
        <p:nvSpPr>
          <p:cNvPr id="55" name="矩形: 圆角 77"/>
          <p:cNvSpPr/>
          <p:nvPr/>
        </p:nvSpPr>
        <p:spPr>
          <a:xfrm>
            <a:off x="5359032" y="1607978"/>
            <a:ext cx="1473938" cy="4685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33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glow rad="863600">
              <a:schemeClr val="accent1"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  <a:sym typeface="阿里巴巴普惠体 H" panose="00020600040101010101" pitchFamily="18" charset="-122"/>
              </a:rPr>
              <a:t>口碑营销</a:t>
            </a:r>
          </a:p>
        </p:txBody>
      </p:sp>
      <p:cxnSp>
        <p:nvCxnSpPr>
          <p:cNvPr id="56" name="直接连接符 78"/>
          <p:cNvCxnSpPr/>
          <p:nvPr/>
        </p:nvCxnSpPr>
        <p:spPr>
          <a:xfrm>
            <a:off x="6096001" y="3360867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7695557" y="3253344"/>
            <a:ext cx="1503252" cy="107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defTabSz="45720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将品牌与事件联系起来，借助事件营销的效果，提高品牌知名度和认同度</a:t>
            </a:r>
          </a:p>
        </p:txBody>
      </p:sp>
      <p:sp>
        <p:nvSpPr>
          <p:cNvPr id="58" name="矩形: 圆角 82"/>
          <p:cNvSpPr/>
          <p:nvPr/>
        </p:nvSpPr>
        <p:spPr>
          <a:xfrm>
            <a:off x="7624319" y="2703659"/>
            <a:ext cx="1473938" cy="4685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33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glow rad="863600">
              <a:schemeClr val="accent1"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  <a:sym typeface="阿里巴巴普惠体 H" panose="00020600040101010101" pitchFamily="18" charset="-122"/>
              </a:rPr>
              <a:t>事件营销</a:t>
            </a:r>
          </a:p>
        </p:txBody>
      </p:sp>
      <p:cxnSp>
        <p:nvCxnSpPr>
          <p:cNvPr id="59" name="直接连接符 83"/>
          <p:cNvCxnSpPr/>
          <p:nvPr/>
        </p:nvCxnSpPr>
        <p:spPr>
          <a:xfrm>
            <a:off x="8361288" y="4456548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10031664" y="2443851"/>
            <a:ext cx="1345175" cy="1355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200" b="0" i="0">
                <a:solidFill>
                  <a:srgbClr val="121212"/>
                </a:solidFill>
                <a:effectLst/>
                <a:latin typeface="-apple-system"/>
              </a:defRPr>
            </a:lvl1pPr>
          </a:lstStyle>
          <a:p>
            <a:pPr defTabSz="45720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通过展会、路演、活动等线下推广方式，实现品牌和产品的全方位展示和宣传</a:t>
            </a:r>
          </a:p>
        </p:txBody>
      </p:sp>
      <p:sp>
        <p:nvSpPr>
          <p:cNvPr id="61" name="矩形: 圆角 86"/>
          <p:cNvSpPr/>
          <p:nvPr/>
        </p:nvSpPr>
        <p:spPr>
          <a:xfrm>
            <a:off x="9889605" y="1889782"/>
            <a:ext cx="1473938" cy="4685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33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glow rad="863600">
              <a:schemeClr val="accent1">
                <a:alpha val="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j-ea"/>
                <a:ea typeface="+mj-ea"/>
                <a:sym typeface="阿里巴巴普惠体 H" panose="00020600040101010101" pitchFamily="18" charset="-122"/>
              </a:rPr>
              <a:t>线下推广</a:t>
            </a:r>
          </a:p>
        </p:txBody>
      </p:sp>
      <p:cxnSp>
        <p:nvCxnSpPr>
          <p:cNvPr id="62" name="直接连接符 87"/>
          <p:cNvCxnSpPr/>
          <p:nvPr/>
        </p:nvCxnSpPr>
        <p:spPr>
          <a:xfrm>
            <a:off x="10626574" y="3740207"/>
            <a:ext cx="0" cy="1246864"/>
          </a:xfrm>
          <a:prstGeom prst="line">
            <a:avLst/>
          </a:prstGeom>
          <a:ln>
            <a:gradFill>
              <a:gsLst>
                <a:gs pos="35000">
                  <a:srgbClr val="177CEE">
                    <a:alpha val="20000"/>
                  </a:srgb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969812" y="5058717"/>
            <a:ext cx="142060" cy="893920"/>
            <a:chOff x="3817634" y="4816000"/>
            <a:chExt cx="142060" cy="893920"/>
          </a:xfrm>
        </p:grpSpPr>
        <p:cxnSp>
          <p:nvCxnSpPr>
            <p:cNvPr id="64" name="直接连接符 98"/>
            <p:cNvCxnSpPr/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43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2.0 55 Regular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080129" y="5058717"/>
            <a:ext cx="142060" cy="893920"/>
            <a:chOff x="3817634" y="4816000"/>
            <a:chExt cx="142060" cy="893920"/>
          </a:xfrm>
        </p:grpSpPr>
        <p:cxnSp>
          <p:nvCxnSpPr>
            <p:cNvPr id="67" name="直接连接符 101"/>
            <p:cNvCxnSpPr/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43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2.0 55 Regular"/>
                <a:cs typeface="+mn-cs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heme/theme1.xml><?xml version="1.0" encoding="utf-8"?>
<a:theme xmlns:a="http://schemas.openxmlformats.org/drawingml/2006/main" name="Office   51PPT模板网">
  <a:themeElements>
    <a:clrScheme name="商务蓝蓝蓝蓝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006EFF"/>
      </a:accent1>
      <a:accent2>
        <a:srgbClr val="00CCE2"/>
      </a:accent2>
      <a:accent3>
        <a:srgbClr val="D8D8D8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阿里巴巴普惠体 2.0"/>
        <a:cs typeface=""/>
      </a:majorFont>
      <a:minorFont>
        <a:latin typeface="Arial"/>
        <a:ea typeface="阿里巴巴普惠体 2.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 lIns="90000" tIns="46800" rIns="0" bIns="46800" anchor="b" anchorCtr="0">
        <a:normAutofit/>
      </a:bodyPr>
      <a:lstStyle>
        <a:defPPr algn="l">
          <a:defRPr b="1" spc="356" dirty="0" smtClean="0">
            <a:solidFill>
              <a:srgbClr val="FFFFFF"/>
            </a:solidFill>
            <a:effectLst/>
            <a:cs typeface="+mn-cs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OfficePLUS</Template>
  <TotalTime>31</TotalTime>
  <Words>866</Words>
  <Application>Microsoft Office PowerPoint</Application>
  <PresentationFormat>宽屏</PresentationFormat>
  <Paragraphs>156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-apple-system</vt:lpstr>
      <vt:lpstr>OPPOSans H</vt:lpstr>
      <vt:lpstr>OPPOSans M</vt:lpstr>
      <vt:lpstr>Roboto Regular</vt:lpstr>
      <vt:lpstr>阿里巴巴普惠体 2.0</vt:lpstr>
      <vt:lpstr>阿里巴巴普惠体 2.0 105 Heavy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Montserrat</vt:lpstr>
      <vt:lpstr>Segoe UI Emoji</vt:lpstr>
      <vt:lpstr>Segoe UI Light</vt:lpstr>
      <vt:lpstr>Wingdings</vt:lpstr>
      <vt:lpstr>Office   51PPT模板网</vt:lpstr>
      <vt:lpstr>Office 主题​​</vt:lpstr>
      <vt:lpstr>蓝色科技风 互联网工作汇报PPT</vt:lpstr>
      <vt:lpstr>PowerPoint 演示文稿</vt:lpstr>
      <vt:lpstr>业绩目标</vt:lpstr>
      <vt:lpstr>业绩目标</vt:lpstr>
      <vt:lpstr>业绩目标拆解规则</vt:lpstr>
      <vt:lpstr>总裁期望</vt:lpstr>
      <vt:lpstr>市场打法</vt:lpstr>
      <vt:lpstr>市场打法关键点</vt:lpstr>
      <vt:lpstr>常见的市场打法</vt:lpstr>
      <vt:lpstr>市场目标</vt:lpstr>
      <vt:lpstr>达成策略</vt:lpstr>
      <vt:lpstr>大客户开发七要点</vt:lpstr>
      <vt:lpstr>优化团队管理方式</vt:lpstr>
      <vt:lpstr>销售技能提升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阿任蓝色简约科技风互联网工作汇报ppt模板</dc:title>
  <dc:creator>阿任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28</cp:revision>
  <dcterms:created xsi:type="dcterms:W3CDTF">2023-05-13T10:01:26Z</dcterms:created>
  <dcterms:modified xsi:type="dcterms:W3CDTF">2023-08-06T23:54:26Z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1BB02C317206BA1EC05D5F64C9B835A9_43</vt:lpwstr>
  </property>
  <property fmtid="{D5CDD505-2E9C-101B-9397-08002B2CF9AE}" pid="3" name="KSOProductBuildVer">
    <vt:lpwstr>2052-5.2.0.7734</vt:lpwstr>
  </property>
</Properties>
</file>