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1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ags/tag1.xml" ContentType="application/vnd.openxmlformats-officedocument.presentationml.tags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3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4.xml" ContentType="application/vnd.openxmlformats-officedocument.themeOverr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5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372" r:id="rId3"/>
    <p:sldId id="307" r:id="rId4"/>
    <p:sldId id="306" r:id="rId5"/>
    <p:sldId id="309" r:id="rId6"/>
    <p:sldId id="311" r:id="rId7"/>
    <p:sldId id="314" r:id="rId8"/>
    <p:sldId id="317" r:id="rId9"/>
    <p:sldId id="256" r:id="rId10"/>
    <p:sldId id="257" r:id="rId11"/>
    <p:sldId id="278" r:id="rId12"/>
    <p:sldId id="280" r:id="rId13"/>
    <p:sldId id="281" r:id="rId14"/>
    <p:sldId id="318" r:id="rId15"/>
    <p:sldId id="319" r:id="rId16"/>
    <p:sldId id="258" r:id="rId17"/>
    <p:sldId id="368" r:id="rId18"/>
    <p:sldId id="369" r:id="rId19"/>
    <p:sldId id="370" r:id="rId20"/>
    <p:sldId id="371" r:id="rId21"/>
    <p:sldId id="373" r:id="rId22"/>
    <p:sldId id="200757849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2" d="100"/>
          <a:sy n="72" d="100"/>
        </p:scale>
        <p:origin x="43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11.xml"/><Relationship Id="rId1" Type="http://schemas.microsoft.com/office/2011/relationships/chartStyle" Target="style11.xml"/><Relationship Id="rId5" Type="http://schemas.openxmlformats.org/officeDocument/2006/relationships/package" Target="../embeddings/Microsoft_Excel_Worksheet10.xlsx"/><Relationship Id="rId4" Type="http://schemas.openxmlformats.org/officeDocument/2006/relationships/image" Target="../media/image59.png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13.xml"/><Relationship Id="rId1" Type="http://schemas.microsoft.com/office/2011/relationships/chartStyle" Target="style13.xml"/><Relationship Id="rId5" Type="http://schemas.openxmlformats.org/officeDocument/2006/relationships/package" Target="../embeddings/Microsoft_Excel_Worksheet12.xlsx"/><Relationship Id="rId4" Type="http://schemas.openxmlformats.org/officeDocument/2006/relationships/image" Target="../media/image64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7.xml"/><Relationship Id="rId1" Type="http://schemas.microsoft.com/office/2011/relationships/chartStyle" Target="style7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314419140627568"/>
          <c:y val="9.6599336581436587E-2"/>
          <c:w val="0.55992315433002438"/>
          <c:h val="0.812484575238713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16AB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357-439A-9C79-2BCEF52E270E}"/>
              </c:ext>
            </c:extLst>
          </c:dPt>
          <c:dPt>
            <c:idx val="1"/>
            <c:bubble3D val="0"/>
            <c:spPr>
              <a:solidFill>
                <a:srgbClr val="00A9B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357-439A-9C79-2BCEF52E270E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357-439A-9C79-2BCEF52E270E}"/>
              </c:ext>
            </c:extLst>
          </c:dPt>
          <c:dLbls>
            <c:dLbl>
              <c:idx val="0"/>
              <c:layout>
                <c:manualLayout>
                  <c:x val="2.9080045361521627E-2"/>
                  <c:y val="-0.11627903854652041"/>
                </c:manualLayout>
              </c:layout>
              <c:spPr>
                <a:xfrm>
                  <a:off x="5534050" y="1653338"/>
                  <a:ext cx="1402412" cy="1345502"/>
                </a:xfrm>
                <a:solidFill>
                  <a:srgbClr val="016AB5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66479"/>
                        <a:gd name="adj2" fmla="val 19377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9602970206343484"/>
                      <c:h val="0.3010559878280034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357-439A-9C79-2BCEF52E270E}"/>
                </c:ext>
              </c:extLst>
            </c:dLbl>
            <c:dLbl>
              <c:idx val="1"/>
              <c:layout>
                <c:manualLayout>
                  <c:x val="-1.9625301977989913E-2"/>
                  <c:y val="0.12987967847134044"/>
                </c:manualLayout>
              </c:layout>
              <c:spPr>
                <a:xfrm>
                  <a:off x="0" y="2417546"/>
                  <a:ext cx="1473080" cy="1345502"/>
                </a:xfrm>
                <a:solidFill>
                  <a:srgbClr val="00A9B2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66792"/>
                        <a:gd name="adj2" fmla="val -23746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8638033312734367"/>
                      <c:h val="0.3010559878280034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4357-439A-9C79-2BCEF52E270E}"/>
                </c:ext>
              </c:extLst>
            </c:dLbl>
            <c:dLbl>
              <c:idx val="2"/>
              <c:layout>
                <c:manualLayout>
                  <c:x val="-0.211250054339614"/>
                  <c:y val="4.47555811624928E-2"/>
                </c:manualLayout>
              </c:layout>
              <c:spPr>
                <a:xfrm>
                  <a:off x="424814" y="73025"/>
                  <a:ext cx="1358900" cy="1352550"/>
                </a:xfrm>
                <a:solidFill>
                  <a:prstClr val="white">
                    <a:lumMod val="85000"/>
                  </a:prstClr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77181"/>
                        <a:gd name="adj2" fmla="val -20105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7219542244489544"/>
                      <c:h val="0.3026329773844750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4357-439A-9C79-2BCEF52E270E}"/>
                </c:ext>
              </c:extLst>
            </c:dLbl>
            <c:spPr>
              <a:solidFill>
                <a:prstClr val="white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Sheet1!$A$2:$A$4</c:f>
              <c:strCache>
                <c:ptCount val="3"/>
                <c:pt idx="0">
                  <c:v>A业务</c:v>
                </c:pt>
                <c:pt idx="1">
                  <c:v>B业务</c:v>
                </c:pt>
                <c:pt idx="2">
                  <c:v>C业务</c:v>
                </c:pt>
              </c:strCache>
            </c:strRef>
          </c:cat>
          <c:val>
            <c:numRef>
              <c:f>Sheet1!$B$2:$B$4</c:f>
              <c:numCache>
                <c:formatCode>General"万""元"</c:formatCode>
                <c:ptCount val="3"/>
                <c:pt idx="0">
                  <c:v>38550</c:v>
                </c:pt>
                <c:pt idx="1">
                  <c:v>21360</c:v>
                </c:pt>
                <c:pt idx="2">
                  <c:v>7190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357-439A-9C79-2BCEF52E270E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507CF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B49-4ED0-80E8-4787A2B1240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8B49-4ED0-80E8-4787A2B1240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15.1</c:v>
                </c:pt>
                <c:pt idx="1">
                  <c:v>84.9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49-4ED0-80E8-4787A2B124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0046199470968817E-2"/>
          <c:y val="5.5551593572352079E-2"/>
          <c:w val="0.91555744514358861"/>
          <c:h val="0.771649188335009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 w="12700">
              <a:noFill/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270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1-BF80-4271-BCCF-8D4CF3472789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270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3-BF80-4271-BCCF-8D4CF3472789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270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5-BF80-4271-BCCF-8D4CF3472789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270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7-BF80-4271-BCCF-8D4CF3472789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270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9-BF80-4271-BCCF-8D4CF3472789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270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B-BF80-4271-BCCF-8D4CF3472789}"/>
              </c:ext>
            </c:extLst>
          </c:dPt>
          <c:dPt>
            <c:idx val="6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270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D-BF80-4271-BCCF-8D4CF3472789}"/>
              </c:ext>
            </c:extLst>
          </c:dPt>
          <c:dPt>
            <c:idx val="7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270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F-BF80-4271-BCCF-8D4CF3472789}"/>
              </c:ext>
            </c:extLst>
          </c:dPt>
          <c:dPt>
            <c:idx val="8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270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11-BF80-4271-BCCF-8D4CF3472789}"/>
              </c:ext>
            </c:extLst>
          </c:dPt>
          <c:dPt>
            <c:idx val="9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2700"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13-BF80-4271-BCCF-8D4CF3472789}"/>
              </c:ext>
            </c:extLst>
          </c:dPt>
          <c:cat>
            <c:strRef>
              <c:f>Sheet1!$A$2:$A$11</c:f>
              <c:strCache>
                <c:ptCount val="10"/>
                <c:pt idx="0">
                  <c:v>无线投屏</c:v>
                </c:pt>
                <c:pt idx="1">
                  <c:v>性价比</c:v>
                </c:pt>
                <c:pt idx="2">
                  <c:v>高亮度</c:v>
                </c:pt>
                <c:pt idx="3">
                  <c:v>品牌印象</c:v>
                </c:pt>
                <c:pt idx="4">
                  <c:v>预算</c:v>
                </c:pt>
                <c:pt idx="5">
                  <c:v>清晰度</c:v>
                </c:pt>
                <c:pt idx="6">
                  <c:v>评价不错</c:v>
                </c:pt>
                <c:pt idx="7">
                  <c:v>网站评测对比</c:v>
                </c:pt>
                <c:pt idx="8">
                  <c:v>同事推荐</c:v>
                </c:pt>
                <c:pt idx="9">
                  <c:v>需求部门指定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99</c:v>
                </c:pt>
                <c:pt idx="1">
                  <c:v>96</c:v>
                </c:pt>
                <c:pt idx="2">
                  <c:v>78</c:v>
                </c:pt>
                <c:pt idx="3">
                  <c:v>56</c:v>
                </c:pt>
                <c:pt idx="4">
                  <c:v>49</c:v>
                </c:pt>
                <c:pt idx="5">
                  <c:v>46</c:v>
                </c:pt>
                <c:pt idx="6">
                  <c:v>34</c:v>
                </c:pt>
                <c:pt idx="7">
                  <c:v>28</c:v>
                </c:pt>
                <c:pt idx="8">
                  <c:v>18</c:v>
                </c:pt>
                <c:pt idx="9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BF80-4271-BCCF-8D4CF34727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9"/>
        <c:axId val="380928832"/>
        <c:axId val="545968161"/>
      </c:barChart>
      <c:catAx>
        <c:axId val="38092883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545968161"/>
        <c:crosses val="autoZero"/>
        <c:auto val="1"/>
        <c:lblAlgn val="ctr"/>
        <c:lblOffset val="100"/>
        <c:noMultiLvlLbl val="0"/>
      </c:catAx>
      <c:valAx>
        <c:axId val="545968161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80928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5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0046199470968817E-2"/>
          <c:y val="5.5551593572352079E-2"/>
          <c:w val="0.91555744514358861"/>
          <c:h val="0.771649188335009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0">
                  <a:srgbClr val="F1D99A"/>
                </a:gs>
                <a:gs pos="100000">
                  <a:srgbClr val="F1D99A">
                    <a:alpha val="0"/>
                  </a:srgbClr>
                </a:gs>
              </a:gsLst>
              <a:lin ang="5400000" scaled="0"/>
            </a:gra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AE-4CB5-854E-60BC4F010A17}"/>
              </c:ext>
            </c:extLst>
          </c:dPt>
          <c:dPt>
            <c:idx val="1"/>
            <c:invertIfNegative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AE-4CB5-854E-60BC4F010A17}"/>
              </c:ext>
            </c:extLst>
          </c:dPt>
          <c:dPt>
            <c:idx val="2"/>
            <c:invertIfNegative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AE-4CB5-854E-60BC4F010A17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rgbClr val="F1D99A"/>
                  </a:gs>
                  <a:gs pos="100000">
                    <a:srgbClr val="F1D99A">
                      <a:alpha val="0"/>
                    </a:srgbClr>
                  </a:gs>
                </a:gsLst>
                <a:lin ang="5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AE-4CB5-854E-60BC4F010A17}"/>
              </c:ext>
            </c:extLst>
          </c:dPt>
          <c:dPt>
            <c:idx val="4"/>
            <c:invertIfNegative val="0"/>
            <c:bubble3D val="0"/>
            <c:spPr>
              <a:gradFill>
                <a:gsLst>
                  <a:gs pos="0">
                    <a:srgbClr val="F1D99A"/>
                  </a:gs>
                  <a:gs pos="100000">
                    <a:srgbClr val="F1D99A">
                      <a:alpha val="0"/>
                    </a:srgbClr>
                  </a:gs>
                </a:gsLst>
                <a:lin ang="5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C6AE-4CB5-854E-60BC4F010A17}"/>
              </c:ext>
            </c:extLst>
          </c:dPt>
          <c:dPt>
            <c:idx val="5"/>
            <c:invertIfNegative val="0"/>
            <c:bubble3D val="0"/>
            <c:spPr>
              <a:gradFill>
                <a:gsLst>
                  <a:gs pos="0">
                    <a:srgbClr val="F1D99A"/>
                  </a:gs>
                  <a:gs pos="100000">
                    <a:srgbClr val="F1D99A">
                      <a:alpha val="0"/>
                    </a:srgbClr>
                  </a:gs>
                </a:gsLst>
                <a:lin ang="5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C6AE-4CB5-854E-60BC4F010A17}"/>
              </c:ext>
            </c:extLst>
          </c:dPt>
          <c:dPt>
            <c:idx val="6"/>
            <c:invertIfNegative val="0"/>
            <c:bubble3D val="0"/>
            <c:spPr>
              <a:gradFill>
                <a:gsLst>
                  <a:gs pos="0">
                    <a:srgbClr val="F1D99A"/>
                  </a:gs>
                  <a:gs pos="100000">
                    <a:srgbClr val="F1D99A">
                      <a:alpha val="0"/>
                    </a:srgbClr>
                  </a:gs>
                </a:gsLst>
                <a:lin ang="5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C6AE-4CB5-854E-60BC4F010A17}"/>
              </c:ext>
            </c:extLst>
          </c:dPt>
          <c:dPt>
            <c:idx val="7"/>
            <c:invertIfNegative val="0"/>
            <c:bubble3D val="0"/>
            <c:spPr>
              <a:gradFill>
                <a:gsLst>
                  <a:gs pos="0">
                    <a:srgbClr val="F1D99A"/>
                  </a:gs>
                  <a:gs pos="100000">
                    <a:srgbClr val="F1D99A">
                      <a:alpha val="0"/>
                    </a:srgbClr>
                  </a:gs>
                </a:gsLst>
                <a:lin ang="5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C6AE-4CB5-854E-60BC4F010A17}"/>
              </c:ext>
            </c:extLst>
          </c:dPt>
          <c:dPt>
            <c:idx val="8"/>
            <c:invertIfNegative val="0"/>
            <c:bubble3D val="0"/>
            <c:spPr>
              <a:gradFill>
                <a:gsLst>
                  <a:gs pos="0">
                    <a:srgbClr val="F1D99A"/>
                  </a:gs>
                  <a:gs pos="100000">
                    <a:srgbClr val="F1D99A">
                      <a:alpha val="0"/>
                    </a:srgbClr>
                  </a:gs>
                </a:gsLst>
                <a:lin ang="5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C6AE-4CB5-854E-60BC4F010A17}"/>
              </c:ext>
            </c:extLst>
          </c:dPt>
          <c:dPt>
            <c:idx val="9"/>
            <c:invertIfNegative val="0"/>
            <c:bubble3D val="0"/>
            <c:spPr>
              <a:gradFill>
                <a:gsLst>
                  <a:gs pos="0">
                    <a:srgbClr val="F1D99A"/>
                  </a:gs>
                  <a:gs pos="100000">
                    <a:srgbClr val="F1D99A">
                      <a:alpha val="0"/>
                    </a:srgbClr>
                  </a:gs>
                </a:gsLst>
                <a:lin ang="5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C6AE-4CB5-854E-60BC4F010A17}"/>
              </c:ext>
            </c:extLst>
          </c:dPt>
          <c:dLbls>
            <c:delete val="1"/>
          </c:dLbls>
          <c:cat>
            <c:strRef>
              <c:f>Sheet1!$A$2:$A$11</c:f>
              <c:strCache>
                <c:ptCount val="10"/>
                <c:pt idx="0">
                  <c:v>无线投屏</c:v>
                </c:pt>
                <c:pt idx="1">
                  <c:v>性价比</c:v>
                </c:pt>
                <c:pt idx="2">
                  <c:v>高亮度</c:v>
                </c:pt>
                <c:pt idx="3">
                  <c:v>品牌印象</c:v>
                </c:pt>
                <c:pt idx="4">
                  <c:v>预算</c:v>
                </c:pt>
                <c:pt idx="5">
                  <c:v>清晰度</c:v>
                </c:pt>
                <c:pt idx="6">
                  <c:v>评价不错</c:v>
                </c:pt>
                <c:pt idx="7">
                  <c:v>网站评测对比</c:v>
                </c:pt>
                <c:pt idx="8">
                  <c:v>同事推荐</c:v>
                </c:pt>
                <c:pt idx="9">
                  <c:v>需求部门指定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99</c:v>
                </c:pt>
                <c:pt idx="1">
                  <c:v>96</c:v>
                </c:pt>
                <c:pt idx="2">
                  <c:v>78</c:v>
                </c:pt>
                <c:pt idx="3">
                  <c:v>56</c:v>
                </c:pt>
                <c:pt idx="4">
                  <c:v>49</c:v>
                </c:pt>
                <c:pt idx="5">
                  <c:v>46</c:v>
                </c:pt>
                <c:pt idx="6">
                  <c:v>34</c:v>
                </c:pt>
                <c:pt idx="7">
                  <c:v>28</c:v>
                </c:pt>
                <c:pt idx="8">
                  <c:v>18</c:v>
                </c:pt>
                <c:pt idx="9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C6AE-4CB5-854E-60BC4F010A17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</c:dLbls>
        <c:gapWidth val="105"/>
        <c:axId val="380928832"/>
        <c:axId val="545968161"/>
      </c:barChart>
      <c:catAx>
        <c:axId val="38092883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545968161"/>
        <c:crosses val="autoZero"/>
        <c:auto val="1"/>
        <c:lblAlgn val="ctr"/>
        <c:lblOffset val="100"/>
        <c:noMultiLvlLbl val="0"/>
      </c:catAx>
      <c:valAx>
        <c:axId val="545968161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80928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0046199470968817E-2"/>
          <c:y val="5.5551593572352079E-2"/>
          <c:w val="0.87650801769509046"/>
          <c:h val="0.7306130304410906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130-43E2-92D6-CF72D22DF499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130-43E2-92D6-CF72D22DF499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130-43E2-92D6-CF72D22DF499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130-43E2-92D6-CF72D22DF499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F130-43E2-92D6-CF72D22DF499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F130-43E2-92D6-CF72D22DF499}"/>
              </c:ext>
            </c:extLst>
          </c:dPt>
          <c:dPt>
            <c:idx val="6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F130-43E2-92D6-CF72D22DF499}"/>
              </c:ext>
            </c:extLst>
          </c:dPt>
          <c:dPt>
            <c:idx val="7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F130-43E2-92D6-CF72D22DF499}"/>
              </c:ext>
            </c:extLst>
          </c:dPt>
          <c:dPt>
            <c:idx val="8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F130-43E2-92D6-CF72D22DF499}"/>
              </c:ext>
            </c:extLst>
          </c:dPt>
          <c:dPt>
            <c:idx val="9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F130-43E2-92D6-CF72D22DF499}"/>
              </c:ext>
            </c:extLst>
          </c:dPt>
          <c:dLbls>
            <c:delete val="1"/>
          </c:dLbls>
          <c:cat>
            <c:strRef>
              <c:f>Sheet1!$A$2:$A$11</c:f>
              <c:strCache>
                <c:ptCount val="10"/>
                <c:pt idx="0">
                  <c:v>无线投屏</c:v>
                </c:pt>
                <c:pt idx="1">
                  <c:v>性价比</c:v>
                </c:pt>
                <c:pt idx="2">
                  <c:v>高亮度</c:v>
                </c:pt>
                <c:pt idx="3">
                  <c:v>品牌印象</c:v>
                </c:pt>
                <c:pt idx="4">
                  <c:v>预算</c:v>
                </c:pt>
                <c:pt idx="5">
                  <c:v>清晰度</c:v>
                </c:pt>
                <c:pt idx="6">
                  <c:v>评价不错</c:v>
                </c:pt>
                <c:pt idx="7">
                  <c:v>网站评测对比</c:v>
                </c:pt>
                <c:pt idx="8">
                  <c:v>同事推荐</c:v>
                </c:pt>
                <c:pt idx="9">
                  <c:v>需求部门指定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99</c:v>
                </c:pt>
                <c:pt idx="1">
                  <c:v>96</c:v>
                </c:pt>
                <c:pt idx="2">
                  <c:v>78</c:v>
                </c:pt>
                <c:pt idx="3">
                  <c:v>56</c:v>
                </c:pt>
                <c:pt idx="4">
                  <c:v>49</c:v>
                </c:pt>
                <c:pt idx="5">
                  <c:v>46</c:v>
                </c:pt>
                <c:pt idx="6">
                  <c:v>34</c:v>
                </c:pt>
                <c:pt idx="7">
                  <c:v>28</c:v>
                </c:pt>
                <c:pt idx="8">
                  <c:v>18</c:v>
                </c:pt>
                <c:pt idx="9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F130-43E2-92D6-CF72D22DF499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</c:dLbls>
        <c:gapWidth val="100"/>
        <c:axId val="380928832"/>
        <c:axId val="545968161"/>
      </c:barChart>
      <c:catAx>
        <c:axId val="380928832"/>
        <c:scaling>
          <c:orientation val="maxMin"/>
        </c:scaling>
        <c:delete val="1"/>
        <c:axPos val="b"/>
        <c:numFmt formatCode="General" sourceLinked="0"/>
        <c:majorTickMark val="none"/>
        <c:minorTickMark val="none"/>
        <c:tickLblPos val="nextTo"/>
        <c:crossAx val="545968161"/>
        <c:crosses val="autoZero"/>
        <c:auto val="1"/>
        <c:lblAlgn val="ctr"/>
        <c:lblOffset val="100"/>
        <c:noMultiLvlLbl val="0"/>
      </c:catAx>
      <c:valAx>
        <c:axId val="545968161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380928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</c:spPr>
          <c:dPt>
            <c:idx val="0"/>
            <c:bubble3D val="0"/>
            <c:spPr>
              <a:solidFill>
                <a:srgbClr val="00A9B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55F-47AB-90FC-B27614C3B785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B55F-47AB-90FC-B27614C3B785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DD8-4816-BA00-8244B8B45AA5}"/>
              </c:ext>
            </c:extLst>
          </c:dPt>
          <c:dPt>
            <c:idx val="3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DD8-4816-BA00-8244B8B45AA5}"/>
              </c:ext>
            </c:extLst>
          </c:dPt>
          <c:cat>
            <c:strRef>
              <c:f>Sheet1!$A$2:$A$5</c:f>
              <c:strCache>
                <c:ptCount val="2"/>
                <c:pt idx="0">
                  <c:v>实际</c:v>
                </c:pt>
                <c:pt idx="1">
                  <c:v>辅助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0.56999999999999995</c:v>
                </c:pt>
                <c:pt idx="1">
                  <c:v>0.43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5F-47AB-90FC-B27614C3B7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</c:spPr>
          <c:dPt>
            <c:idx val="0"/>
            <c:bubble3D val="0"/>
            <c:spPr>
              <a:solidFill>
                <a:srgbClr val="00A9B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55F-47AB-90FC-B27614C3B785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F17-43C6-9C0E-6EFB9EF08296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F17-43C6-9C0E-6EFB9EF08296}"/>
              </c:ext>
            </c:extLst>
          </c:dPt>
          <c:dPt>
            <c:idx val="3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F17-43C6-9C0E-6EFB9EF08296}"/>
              </c:ext>
            </c:extLst>
          </c:dPt>
          <c:cat>
            <c:strRef>
              <c:f>Sheet1!$A$2:$A$5</c:f>
              <c:strCache>
                <c:ptCount val="2"/>
                <c:pt idx="0">
                  <c:v>实际</c:v>
                </c:pt>
                <c:pt idx="1">
                  <c:v>辅助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0.32</c:v>
                </c:pt>
                <c:pt idx="1">
                  <c:v>0.68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5F-47AB-90FC-B27614C3B7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</c:spPr>
          <c:dPt>
            <c:idx val="0"/>
            <c:bubble3D val="0"/>
            <c:spPr>
              <a:solidFill>
                <a:srgbClr val="00A9B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55F-47AB-90FC-B27614C3B785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F17-43C6-9C0E-6EFB9EF08296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F17-43C6-9C0E-6EFB9EF08296}"/>
              </c:ext>
            </c:extLst>
          </c:dPt>
          <c:dPt>
            <c:idx val="3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F17-43C6-9C0E-6EFB9EF08296}"/>
              </c:ext>
            </c:extLst>
          </c:dPt>
          <c:cat>
            <c:strRef>
              <c:f>Sheet1!$A$2:$A$5</c:f>
              <c:strCache>
                <c:ptCount val="2"/>
                <c:pt idx="0">
                  <c:v>实际</c:v>
                </c:pt>
                <c:pt idx="1">
                  <c:v>辅助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0.11</c:v>
                </c:pt>
                <c:pt idx="1">
                  <c:v>0.89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5F-47AB-90FC-B27614C3B7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2BA-4F46-AF32-06827ADD9329}"/>
              </c:ext>
            </c:extLst>
          </c:dPt>
          <c:dPt>
            <c:idx val="1"/>
            <c:bubble3D val="0"/>
            <c:spPr>
              <a:solidFill>
                <a:srgbClr val="98DDE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F2BA-4F46-AF32-06827ADD9329}"/>
              </c:ext>
            </c:extLst>
          </c:dPt>
          <c:dPt>
            <c:idx val="2"/>
            <c:bubble3D val="0"/>
            <c:spPr>
              <a:solidFill>
                <a:srgbClr val="5AC7C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2BA-4F46-AF32-06827ADD9329}"/>
              </c:ext>
            </c:extLst>
          </c:dPt>
          <c:dLbls>
            <c:dLbl>
              <c:idx val="2"/>
              <c:layout>
                <c:manualLayout>
                  <c:x val="0.10885380888474394"/>
                  <c:y val="0.12214986213976954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2BA-4F46-AF32-06827ADD93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A业务</c:v>
                </c:pt>
                <c:pt idx="1">
                  <c:v>B业务</c:v>
                </c:pt>
                <c:pt idx="2">
                  <c:v>C业务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3.85</c:v>
                </c:pt>
                <c:pt idx="1">
                  <c:v>2.14</c:v>
                </c:pt>
                <c:pt idx="2">
                  <c:v>0.72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BA-4F46-AF32-06827ADD93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748759049146658"/>
          <c:y val="5.5551593572352079E-2"/>
          <c:w val="0.80210095695099692"/>
          <c:h val="0.9444484064276480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A994C4"/>
            </a:solid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9208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820-48F3-9E54-4399BBB2C76B}"/>
              </c:ext>
            </c:extLst>
          </c:dPt>
          <c:dPt>
            <c:idx val="1"/>
            <c:invertIfNegative val="0"/>
            <c:bubble3D val="0"/>
            <c:spPr>
              <a:solidFill>
                <a:srgbClr val="49208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820-48F3-9E54-4399BBB2C76B}"/>
              </c:ext>
            </c:extLst>
          </c:dPt>
          <c:dPt>
            <c:idx val="2"/>
            <c:invertIfNegative val="0"/>
            <c:bubble3D val="0"/>
            <c:spPr>
              <a:solidFill>
                <a:srgbClr val="49208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820-48F3-9E54-4399BBB2C76B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820-48F3-9E54-4399BBB2C76B}"/>
                </c:ext>
              </c:extLst>
            </c:dLbl>
            <c:dLbl>
              <c:idx val="1"/>
              <c:numFmt formatCode="0&quot;人&quot;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 algn="ctr">
                    <a:defRPr lang="zh-CN" sz="1195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820-48F3-9E54-4399BBB2C76B}"/>
                </c:ext>
              </c:extLst>
            </c:dLbl>
            <c:dLbl>
              <c:idx val="2"/>
              <c:numFmt formatCode="0&quot;人&quot;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 algn="ctr">
                    <a:defRPr lang="zh-CN" sz="1195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820-48F3-9E54-4399BBB2C76B}"/>
                </c:ext>
              </c:extLst>
            </c:dLbl>
            <c:numFmt formatCode="0&quot;人&quot;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;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------无线投屏</c:v>
                </c:pt>
                <c:pt idx="1">
                  <c:v>---------性价比</c:v>
                </c:pt>
                <c:pt idx="2">
                  <c:v>---------高亮度</c:v>
                </c:pt>
                <c:pt idx="3">
                  <c:v>------品牌印象</c:v>
                </c:pt>
                <c:pt idx="4">
                  <c:v>------------预算</c:v>
                </c:pt>
                <c:pt idx="5">
                  <c:v>---------清晰度</c:v>
                </c:pt>
                <c:pt idx="6">
                  <c:v>------评价不错</c:v>
                </c:pt>
                <c:pt idx="7">
                  <c:v>网站评测对比</c:v>
                </c:pt>
                <c:pt idx="8">
                  <c:v>------同事推荐</c:v>
                </c:pt>
                <c:pt idx="9">
                  <c:v>需求部门指定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99</c:v>
                </c:pt>
                <c:pt idx="1">
                  <c:v>96</c:v>
                </c:pt>
                <c:pt idx="2">
                  <c:v>78</c:v>
                </c:pt>
                <c:pt idx="3">
                  <c:v>56</c:v>
                </c:pt>
                <c:pt idx="4">
                  <c:v>49</c:v>
                </c:pt>
                <c:pt idx="5">
                  <c:v>46</c:v>
                </c:pt>
                <c:pt idx="6">
                  <c:v>34</c:v>
                </c:pt>
                <c:pt idx="7">
                  <c:v>28</c:v>
                </c:pt>
                <c:pt idx="8">
                  <c:v>18</c:v>
                </c:pt>
                <c:pt idx="9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7820-48F3-9E54-4399BBB2C76B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</c:dLbls>
        <c:gapWidth val="150"/>
        <c:axId val="380928832"/>
        <c:axId val="545968161"/>
      </c:barChart>
      <c:catAx>
        <c:axId val="380928832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545968161"/>
        <c:crosses val="autoZero"/>
        <c:auto val="1"/>
        <c:lblAlgn val="ctr"/>
        <c:lblOffset val="100"/>
        <c:tickMarkSkip val="1"/>
        <c:noMultiLvlLbl val="0"/>
      </c:catAx>
      <c:valAx>
        <c:axId val="545968161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80928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0046199470968817E-2"/>
          <c:y val="5.5551593572352079E-2"/>
          <c:w val="0.91555744514358861"/>
          <c:h val="0.771649188335009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0">
                  <a:srgbClr val="48D3F2"/>
                </a:gs>
                <a:gs pos="100000">
                  <a:srgbClr val="48D3F2">
                    <a:alpha val="25000"/>
                  </a:srgbClr>
                </a:gs>
              </a:gsLst>
              <a:lin ang="5400000" scaled="0"/>
            </a:gra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rgbClr val="507CFD"/>
                  </a:gs>
                  <a:gs pos="100000">
                    <a:srgbClr val="48D3F2"/>
                  </a:gs>
                </a:gsLst>
                <a:lin ang="5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111-4DCD-890C-A4A37CA16393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rgbClr val="507CFD"/>
                  </a:gs>
                  <a:gs pos="100000">
                    <a:srgbClr val="48D3F2"/>
                  </a:gs>
                </a:gsLst>
                <a:lin ang="5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111-4DCD-890C-A4A37CA16393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rgbClr val="507CFD"/>
                  </a:gs>
                  <a:gs pos="100000">
                    <a:srgbClr val="48D3F2"/>
                  </a:gs>
                </a:gsLst>
                <a:lin ang="5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111-4DCD-890C-A4A37CA16393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rgbClr val="48D3F2"/>
                  </a:gs>
                  <a:gs pos="100000">
                    <a:srgbClr val="48D3F2">
                      <a:alpha val="25000"/>
                    </a:srgbClr>
                  </a:gs>
                </a:gsLst>
                <a:lin ang="5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111-4DCD-890C-A4A37CA16393}"/>
              </c:ext>
            </c:extLst>
          </c:dPt>
          <c:dPt>
            <c:idx val="4"/>
            <c:invertIfNegative val="0"/>
            <c:bubble3D val="0"/>
            <c:spPr>
              <a:gradFill>
                <a:gsLst>
                  <a:gs pos="0">
                    <a:srgbClr val="48D3F2"/>
                  </a:gs>
                  <a:gs pos="100000">
                    <a:srgbClr val="48D3F2">
                      <a:alpha val="25000"/>
                    </a:srgbClr>
                  </a:gs>
                </a:gsLst>
                <a:lin ang="5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111-4DCD-890C-A4A37CA16393}"/>
              </c:ext>
            </c:extLst>
          </c:dPt>
          <c:dPt>
            <c:idx val="5"/>
            <c:invertIfNegative val="0"/>
            <c:bubble3D val="0"/>
            <c:spPr>
              <a:gradFill>
                <a:gsLst>
                  <a:gs pos="0">
                    <a:srgbClr val="48D3F2"/>
                  </a:gs>
                  <a:gs pos="100000">
                    <a:srgbClr val="48D3F2">
                      <a:alpha val="25000"/>
                    </a:srgbClr>
                  </a:gs>
                </a:gsLst>
                <a:lin ang="5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B111-4DCD-890C-A4A37CA16393}"/>
              </c:ext>
            </c:extLst>
          </c:dPt>
          <c:dPt>
            <c:idx val="6"/>
            <c:invertIfNegative val="0"/>
            <c:bubble3D val="0"/>
            <c:spPr>
              <a:gradFill>
                <a:gsLst>
                  <a:gs pos="0">
                    <a:srgbClr val="48D3F2"/>
                  </a:gs>
                  <a:gs pos="100000">
                    <a:srgbClr val="48D3F2">
                      <a:alpha val="25000"/>
                    </a:srgbClr>
                  </a:gs>
                </a:gsLst>
                <a:lin ang="5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B111-4DCD-890C-A4A37CA16393}"/>
              </c:ext>
            </c:extLst>
          </c:dPt>
          <c:dPt>
            <c:idx val="7"/>
            <c:invertIfNegative val="0"/>
            <c:bubble3D val="0"/>
            <c:spPr>
              <a:gradFill>
                <a:gsLst>
                  <a:gs pos="0">
                    <a:srgbClr val="48D3F2"/>
                  </a:gs>
                  <a:gs pos="100000">
                    <a:srgbClr val="48D3F2">
                      <a:alpha val="25000"/>
                    </a:srgbClr>
                  </a:gs>
                </a:gsLst>
                <a:lin ang="5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B111-4DCD-890C-A4A37CA16393}"/>
              </c:ext>
            </c:extLst>
          </c:dPt>
          <c:dPt>
            <c:idx val="8"/>
            <c:invertIfNegative val="0"/>
            <c:bubble3D val="0"/>
            <c:spPr>
              <a:gradFill>
                <a:gsLst>
                  <a:gs pos="0">
                    <a:srgbClr val="48D3F2"/>
                  </a:gs>
                  <a:gs pos="100000">
                    <a:srgbClr val="48D3F2">
                      <a:alpha val="25000"/>
                    </a:srgbClr>
                  </a:gs>
                </a:gsLst>
                <a:lin ang="5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B111-4DCD-890C-A4A37CA16393}"/>
              </c:ext>
            </c:extLst>
          </c:dPt>
          <c:dPt>
            <c:idx val="9"/>
            <c:invertIfNegative val="0"/>
            <c:bubble3D val="0"/>
            <c:spPr>
              <a:gradFill>
                <a:gsLst>
                  <a:gs pos="0">
                    <a:srgbClr val="48D3F2"/>
                  </a:gs>
                  <a:gs pos="100000">
                    <a:srgbClr val="48D3F2">
                      <a:alpha val="25000"/>
                    </a:srgbClr>
                  </a:gs>
                </a:gsLst>
                <a:lin ang="5400000" scaled="0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B111-4DCD-890C-A4A37CA16393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111-4DCD-890C-A4A37CA16393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 algn="ctr">
                    <a:defRPr lang="zh-CN" sz="1195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111-4DCD-890C-A4A37CA16393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 algn="ctr">
                    <a:defRPr lang="zh-CN" sz="1195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111-4DCD-890C-A4A37CA163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;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无线投屏</c:v>
                </c:pt>
                <c:pt idx="1">
                  <c:v>性价比</c:v>
                </c:pt>
                <c:pt idx="2">
                  <c:v>高亮度</c:v>
                </c:pt>
                <c:pt idx="3">
                  <c:v>品牌印象</c:v>
                </c:pt>
                <c:pt idx="4">
                  <c:v>预算</c:v>
                </c:pt>
                <c:pt idx="5">
                  <c:v>清晰度</c:v>
                </c:pt>
                <c:pt idx="6">
                  <c:v>评价不错</c:v>
                </c:pt>
                <c:pt idx="7">
                  <c:v>网站评测对比</c:v>
                </c:pt>
                <c:pt idx="8">
                  <c:v>同事推荐</c:v>
                </c:pt>
                <c:pt idx="9">
                  <c:v>需求部门指定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99</c:v>
                </c:pt>
                <c:pt idx="1">
                  <c:v>96</c:v>
                </c:pt>
                <c:pt idx="2">
                  <c:v>78</c:v>
                </c:pt>
                <c:pt idx="3">
                  <c:v>56</c:v>
                </c:pt>
                <c:pt idx="4">
                  <c:v>49</c:v>
                </c:pt>
                <c:pt idx="5">
                  <c:v>46</c:v>
                </c:pt>
                <c:pt idx="6">
                  <c:v>34</c:v>
                </c:pt>
                <c:pt idx="7">
                  <c:v>28</c:v>
                </c:pt>
                <c:pt idx="8">
                  <c:v>18</c:v>
                </c:pt>
                <c:pt idx="9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B111-4DCD-890C-A4A37CA16393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</c:dLbls>
        <c:gapWidth val="149"/>
        <c:axId val="380928832"/>
        <c:axId val="545968161"/>
      </c:barChart>
      <c:catAx>
        <c:axId val="380928832"/>
        <c:scaling>
          <c:orientation val="maxMin"/>
        </c:scaling>
        <c:delete val="1"/>
        <c:axPos val="b"/>
        <c:numFmt formatCode="General" sourceLinked="0"/>
        <c:majorTickMark val="out"/>
        <c:minorTickMark val="none"/>
        <c:tickLblPos val="nextTo"/>
        <c:crossAx val="545968161"/>
        <c:crosses val="autoZero"/>
        <c:auto val="1"/>
        <c:lblAlgn val="ctr"/>
        <c:lblOffset val="100"/>
        <c:noMultiLvlLbl val="0"/>
      </c:catAx>
      <c:valAx>
        <c:axId val="545968161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380928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  <c:userShapes r:id="rId5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507CF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B49-4ED0-80E8-4787A2B1240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8B49-4ED0-80E8-4787A2B1240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19.100000000000001</c:v>
                </c:pt>
                <c:pt idx="1">
                  <c:v>80.900000000000006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49-4ED0-80E8-4787A2B124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507CF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B49-4ED0-80E8-4787A2B1240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8B49-4ED0-80E8-4787A2B1240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18.5</c:v>
                </c:pt>
                <c:pt idx="1">
                  <c:v>81.5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49-4ED0-80E8-4787A2B124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0.04672</cdr:x>
      <cdr:y>0.82622</cdr:y>
    </cdr:from>
    <cdr:to>
      <cdr:x>0.93945</cdr:x>
      <cdr:y>0.82622</cdr:y>
    </cdr:to>
    <cdr:cxnSp macro="">
      <cdr:nvCxnSpPr>
        <cdr:cNvPr id="3" name="直接连接符 2">
          <a:extLst xmlns:a="http://schemas.openxmlformats.org/drawingml/2006/main">
            <a:ext uri="{FF2B5EF4-FFF2-40B4-BE49-F238E27FC236}">
              <a16:creationId xmlns:a16="http://schemas.microsoft.com/office/drawing/2014/main" id="{8167FA8D-A917-4563-83DE-C8DAB93B98BF}"/>
            </a:ext>
          </a:extLst>
        </cdr:cNvPr>
        <cdr:cNvCxnSpPr/>
      </cdr:nvCxnSpPr>
      <cdr:spPr>
        <a:xfrm xmlns:a="http://schemas.openxmlformats.org/drawingml/2006/main">
          <a:off x="302624" y="3220754"/>
          <a:ext cx="5782740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bg1">
              <a:lumMod val="8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5A0F12-3739-41A9-96BB-F9CB3086BCE5}" type="datetimeFigureOut">
              <a:rPr lang="zh-CN" altLang="en-US" smtClean="0"/>
              <a:t>2023/8/20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69D2AD-A8A7-4EAB-9DB6-D29DC64BB4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94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50F2DA7-1A15-5B16-2357-0B8C15E8F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9303C-9198-459E-8E6A-B82A550BBA73}" type="datetimeFigureOut">
              <a:rPr lang="zh-CN" altLang="en-US" smtClean="0"/>
              <a:t>2023/8/20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193E97F-BFFF-8750-4642-3F03A4D0F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7BB497E-78A9-D117-4829-8E54F550A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5AA04-F450-4D57-A181-D732D2EDA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533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7D832FA-4263-463C-8FA5-47A6B768B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FEDEB-E485-4BBC-BD87-34ED124F3A49}" type="datetimeFigureOut">
              <a:rPr lang="zh-CN" altLang="en-US" smtClean="0"/>
              <a:t>2023/8/20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A1F4AC8-3FEC-48EC-ADC8-13ACE4707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FF337B1-E46B-48A5-BB5D-1ACA08965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F741C-791E-4706-BD25-83238EF764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56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2023/8/20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0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E0F5B13-DAB3-D50E-9B52-E1ABE5899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774F07B-F9C4-1FA5-2635-8FF49D55C6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1B073F-343B-0C3D-D2B8-025CE55691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99303C-9198-459E-8E6A-B82A550BBA73}" type="datetimeFigureOut">
              <a:rPr lang="zh-CN" altLang="en-US" smtClean="0"/>
              <a:t>2023/8/20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9B3EB2-F243-9E90-ACA0-5AF3DB5E21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2E99FC-7446-4B1A-6AA7-A8BD8D8967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5AA04-F450-4D57-A181-D732D2EDA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682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655EFB7-0F08-4F6C-A76B-C48D9E38B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5EEBAE2-305F-4BD6-B3AE-6F17103083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A96881-6D44-49EA-9461-428F33390C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FEDEB-E485-4BBC-BD87-34ED124F3A49}" type="datetimeFigureOut">
              <a:rPr lang="zh-CN" altLang="en-US" smtClean="0"/>
              <a:t>2023/8/20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E8F3CF-0FBD-45CD-BBBF-738B89CE92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A9794B-37BA-40E5-A7C4-19085EDA00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F741C-791E-4706-BD25-83238EF764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3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5.xml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chart" Target="../charts/chart10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2.xml"/><Relationship Id="rId5" Type="http://schemas.microsoft.com/office/2007/relationships/hdphoto" Target="../media/hdphoto5.wdp"/><Relationship Id="rId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openxmlformats.org/officeDocument/2006/relationships/image" Target="../media/image62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3.xml"/><Relationship Id="rId5" Type="http://schemas.microsoft.com/office/2007/relationships/hdphoto" Target="../media/hdphoto5.wdp"/><Relationship Id="rId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svg"/><Relationship Id="rId3" Type="http://schemas.openxmlformats.org/officeDocument/2006/relationships/image" Target="../media/image3.jpeg"/><Relationship Id="rId7" Type="http://schemas.openxmlformats.org/officeDocument/2006/relationships/image" Target="../media/image7.svg"/><Relationship Id="rId12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jpeg"/><Relationship Id="rId15" Type="http://schemas.openxmlformats.org/officeDocument/2006/relationships/image" Target="../media/image15.sv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svg"/><Relationship Id="rId1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67.svg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13" Type="http://schemas.openxmlformats.org/officeDocument/2006/relationships/image" Target="../media/image27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12" Type="http://schemas.openxmlformats.org/officeDocument/2006/relationships/image" Target="../media/image26.svg"/><Relationship Id="rId2" Type="http://schemas.openxmlformats.org/officeDocument/2006/relationships/image" Target="../media/image16.jpeg"/><Relationship Id="rId16" Type="http://schemas.openxmlformats.org/officeDocument/2006/relationships/image" Target="../media/image30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sv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svg"/><Relationship Id="rId4" Type="http://schemas.openxmlformats.org/officeDocument/2006/relationships/image" Target="../media/image18.jpeg"/><Relationship Id="rId9" Type="http://schemas.openxmlformats.org/officeDocument/2006/relationships/image" Target="../media/image23.png"/><Relationship Id="rId14" Type="http://schemas.openxmlformats.org/officeDocument/2006/relationships/image" Target="../media/image28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3.svg"/><Relationship Id="rId7" Type="http://schemas.openxmlformats.org/officeDocument/2006/relationships/image" Target="../media/image35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7.svg"/><Relationship Id="rId5" Type="http://schemas.openxmlformats.org/officeDocument/2006/relationships/image" Target="../media/image34.svg"/><Relationship Id="rId10" Type="http://schemas.openxmlformats.org/officeDocument/2006/relationships/image" Target="../media/image29.png"/><Relationship Id="rId4" Type="http://schemas.openxmlformats.org/officeDocument/2006/relationships/image" Target="../media/image27.png"/><Relationship Id="rId9" Type="http://schemas.openxmlformats.org/officeDocument/2006/relationships/image" Target="../media/image3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41.svg"/><Relationship Id="rId3" Type="http://schemas.openxmlformats.org/officeDocument/2006/relationships/image" Target="../media/image39.jpeg"/><Relationship Id="rId7" Type="http://schemas.openxmlformats.org/officeDocument/2006/relationships/image" Target="../media/image34.svg"/><Relationship Id="rId12" Type="http://schemas.openxmlformats.org/officeDocument/2006/relationships/image" Target="../media/image4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36.svg"/><Relationship Id="rId5" Type="http://schemas.openxmlformats.org/officeDocument/2006/relationships/image" Target="../media/image33.sv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3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microsoft.com/office/2007/relationships/hdphoto" Target="../media/hdphoto1.wdp"/><Relationship Id="rId7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6.png"/><Relationship Id="rId10" Type="http://schemas.openxmlformats.org/officeDocument/2006/relationships/chart" Target="../charts/chart4.xml"/><Relationship Id="rId4" Type="http://schemas.openxmlformats.org/officeDocument/2006/relationships/image" Target="../media/image45.jpeg"/><Relationship Id="rId9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3B3DB31-3E0F-F1F6-450C-A945747DF5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667002" y="-2667001"/>
            <a:ext cx="6858000" cy="1219200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CD0BDA8-BC0B-ECB9-021E-ABA4C9E4D61F}"/>
              </a:ext>
            </a:extLst>
          </p:cNvPr>
          <p:cNvSpPr txBox="1"/>
          <p:nvPr/>
        </p:nvSpPr>
        <p:spPr>
          <a:xfrm>
            <a:off x="2520388" y="2459504"/>
            <a:ext cx="71512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并列关系</a:t>
            </a:r>
            <a:r>
              <a:rPr lang="en-US" altLang="zh-CN" sz="6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&amp;</a:t>
            </a:r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数据图表</a:t>
            </a:r>
            <a:r>
              <a:rPr lang="en-US" altLang="zh-CN" sz="6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PPT</a:t>
            </a:r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模板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5F560A4-B6B3-48B2-BFC2-413B4264B342}"/>
              </a:ext>
            </a:extLst>
          </p:cNvPr>
          <p:cNvGrpSpPr/>
          <p:nvPr/>
        </p:nvGrpSpPr>
        <p:grpSpPr>
          <a:xfrm>
            <a:off x="10832487" y="475142"/>
            <a:ext cx="721068" cy="539882"/>
            <a:chOff x="10832487" y="475142"/>
            <a:chExt cx="721068" cy="53988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F1DD0F4-1E6F-A9AE-925E-BD386599A1C4}"/>
                </a:ext>
              </a:extLst>
            </p:cNvPr>
            <p:cNvSpPr txBox="1"/>
            <p:nvPr/>
          </p:nvSpPr>
          <p:spPr>
            <a:xfrm>
              <a:off x="10832487" y="475142"/>
              <a:ext cx="721068" cy="297789"/>
            </a:xfrm>
            <a:custGeom>
              <a:avLst/>
              <a:gdLst/>
              <a:ahLst/>
              <a:cxnLst/>
              <a:rect l="l" t="t" r="r" b="b"/>
              <a:pathLst>
                <a:path w="721068" h="297789">
                  <a:moveTo>
                    <a:pt x="343662" y="214579"/>
                  </a:moveTo>
                  <a:lnTo>
                    <a:pt x="361645" y="227990"/>
                  </a:lnTo>
                  <a:cubicBezTo>
                    <a:pt x="351282" y="242824"/>
                    <a:pt x="340005" y="255473"/>
                    <a:pt x="327813" y="265938"/>
                  </a:cubicBezTo>
                  <a:cubicBezTo>
                    <a:pt x="315621" y="276403"/>
                    <a:pt x="301702" y="285902"/>
                    <a:pt x="286055" y="294437"/>
                  </a:cubicBezTo>
                  <a:lnTo>
                    <a:pt x="274473" y="273405"/>
                  </a:lnTo>
                  <a:cubicBezTo>
                    <a:pt x="289510" y="265277"/>
                    <a:pt x="302565" y="256489"/>
                    <a:pt x="313640" y="247040"/>
                  </a:cubicBezTo>
                  <a:cubicBezTo>
                    <a:pt x="324714" y="237591"/>
                    <a:pt x="334721" y="226771"/>
                    <a:pt x="343662" y="214579"/>
                  </a:cubicBezTo>
                  <a:close/>
                  <a:moveTo>
                    <a:pt x="526085" y="170688"/>
                  </a:moveTo>
                  <a:lnTo>
                    <a:pt x="551383" y="176784"/>
                  </a:lnTo>
                  <a:cubicBezTo>
                    <a:pt x="547523" y="197917"/>
                    <a:pt x="542544" y="218592"/>
                    <a:pt x="536448" y="238811"/>
                  </a:cubicBezTo>
                  <a:cubicBezTo>
                    <a:pt x="530352" y="259029"/>
                    <a:pt x="522834" y="278282"/>
                    <a:pt x="513893" y="296570"/>
                  </a:cubicBezTo>
                  <a:lnTo>
                    <a:pt x="491033" y="284683"/>
                  </a:lnTo>
                  <a:cubicBezTo>
                    <a:pt x="499771" y="265989"/>
                    <a:pt x="506832" y="247294"/>
                    <a:pt x="512217" y="228600"/>
                  </a:cubicBezTo>
                  <a:cubicBezTo>
                    <a:pt x="517601" y="209905"/>
                    <a:pt x="522224" y="190601"/>
                    <a:pt x="526085" y="170688"/>
                  </a:cubicBezTo>
                  <a:close/>
                  <a:moveTo>
                    <a:pt x="342748" y="161849"/>
                  </a:moveTo>
                  <a:lnTo>
                    <a:pt x="358902" y="177393"/>
                  </a:lnTo>
                  <a:cubicBezTo>
                    <a:pt x="350165" y="187350"/>
                    <a:pt x="340868" y="196393"/>
                    <a:pt x="331013" y="204521"/>
                  </a:cubicBezTo>
                  <a:cubicBezTo>
                    <a:pt x="321158" y="212649"/>
                    <a:pt x="311252" y="219557"/>
                    <a:pt x="301295" y="225247"/>
                  </a:cubicBezTo>
                  <a:lnTo>
                    <a:pt x="289103" y="204521"/>
                  </a:lnTo>
                  <a:cubicBezTo>
                    <a:pt x="308204" y="193954"/>
                    <a:pt x="326086" y="179730"/>
                    <a:pt x="342748" y="161849"/>
                  </a:cubicBezTo>
                  <a:close/>
                  <a:moveTo>
                    <a:pt x="44806" y="155143"/>
                  </a:moveTo>
                  <a:lnTo>
                    <a:pt x="66142" y="168249"/>
                  </a:lnTo>
                  <a:cubicBezTo>
                    <a:pt x="59639" y="179832"/>
                    <a:pt x="52324" y="190906"/>
                    <a:pt x="44196" y="201473"/>
                  </a:cubicBezTo>
                  <a:cubicBezTo>
                    <a:pt x="36068" y="212039"/>
                    <a:pt x="27127" y="221793"/>
                    <a:pt x="17374" y="230733"/>
                  </a:cubicBezTo>
                  <a:lnTo>
                    <a:pt x="0" y="212445"/>
                  </a:lnTo>
                  <a:cubicBezTo>
                    <a:pt x="9551" y="203505"/>
                    <a:pt x="17983" y="194208"/>
                    <a:pt x="25299" y="184556"/>
                  </a:cubicBezTo>
                  <a:cubicBezTo>
                    <a:pt x="32614" y="174904"/>
                    <a:pt x="39116" y="165100"/>
                    <a:pt x="44806" y="155143"/>
                  </a:cubicBezTo>
                  <a:close/>
                  <a:moveTo>
                    <a:pt x="204216" y="154229"/>
                  </a:moveTo>
                  <a:cubicBezTo>
                    <a:pt x="207671" y="167233"/>
                    <a:pt x="210617" y="180543"/>
                    <a:pt x="213056" y="194157"/>
                  </a:cubicBezTo>
                  <a:cubicBezTo>
                    <a:pt x="215494" y="207772"/>
                    <a:pt x="217526" y="221793"/>
                    <a:pt x="219151" y="236220"/>
                  </a:cubicBezTo>
                  <a:lnTo>
                    <a:pt x="194158" y="241706"/>
                  </a:lnTo>
                  <a:cubicBezTo>
                    <a:pt x="192735" y="227279"/>
                    <a:pt x="190754" y="213309"/>
                    <a:pt x="188214" y="199796"/>
                  </a:cubicBezTo>
                  <a:cubicBezTo>
                    <a:pt x="185674" y="186283"/>
                    <a:pt x="182677" y="173126"/>
                    <a:pt x="179223" y="160325"/>
                  </a:cubicBezTo>
                  <a:close/>
                  <a:moveTo>
                    <a:pt x="343358" y="111861"/>
                  </a:moveTo>
                  <a:lnTo>
                    <a:pt x="358597" y="127406"/>
                  </a:lnTo>
                  <a:cubicBezTo>
                    <a:pt x="344170" y="143459"/>
                    <a:pt x="327000" y="157277"/>
                    <a:pt x="307086" y="168859"/>
                  </a:cubicBezTo>
                  <a:lnTo>
                    <a:pt x="295199" y="148742"/>
                  </a:lnTo>
                  <a:cubicBezTo>
                    <a:pt x="304750" y="143662"/>
                    <a:pt x="313487" y="138023"/>
                    <a:pt x="321412" y="131826"/>
                  </a:cubicBezTo>
                  <a:cubicBezTo>
                    <a:pt x="329337" y="125628"/>
                    <a:pt x="336652" y="118973"/>
                    <a:pt x="343358" y="111861"/>
                  </a:cubicBezTo>
                  <a:close/>
                  <a:moveTo>
                    <a:pt x="405537" y="105461"/>
                  </a:moveTo>
                  <a:lnTo>
                    <a:pt x="428397" y="105461"/>
                  </a:lnTo>
                  <a:lnTo>
                    <a:pt x="420167" y="181356"/>
                  </a:lnTo>
                  <a:cubicBezTo>
                    <a:pt x="419557" y="187858"/>
                    <a:pt x="418694" y="194157"/>
                    <a:pt x="417576" y="200253"/>
                  </a:cubicBezTo>
                  <a:cubicBezTo>
                    <a:pt x="416459" y="206349"/>
                    <a:pt x="415087" y="212344"/>
                    <a:pt x="413461" y="218237"/>
                  </a:cubicBezTo>
                  <a:cubicBezTo>
                    <a:pt x="421589" y="226568"/>
                    <a:pt x="429514" y="235864"/>
                    <a:pt x="437236" y="246126"/>
                  </a:cubicBezTo>
                  <a:cubicBezTo>
                    <a:pt x="444958" y="256387"/>
                    <a:pt x="451968" y="267309"/>
                    <a:pt x="458267" y="278892"/>
                  </a:cubicBezTo>
                  <a:lnTo>
                    <a:pt x="437845" y="293217"/>
                  </a:lnTo>
                  <a:cubicBezTo>
                    <a:pt x="427482" y="273913"/>
                    <a:pt x="416408" y="256946"/>
                    <a:pt x="404622" y="242316"/>
                  </a:cubicBezTo>
                  <a:cubicBezTo>
                    <a:pt x="399949" y="251866"/>
                    <a:pt x="393802" y="261213"/>
                    <a:pt x="386182" y="270357"/>
                  </a:cubicBezTo>
                  <a:cubicBezTo>
                    <a:pt x="378562" y="279501"/>
                    <a:pt x="368961" y="288645"/>
                    <a:pt x="357378" y="297789"/>
                  </a:cubicBezTo>
                  <a:lnTo>
                    <a:pt x="343967" y="277063"/>
                  </a:lnTo>
                  <a:cubicBezTo>
                    <a:pt x="355956" y="267919"/>
                    <a:pt x="365608" y="258521"/>
                    <a:pt x="372923" y="248869"/>
                  </a:cubicBezTo>
                  <a:cubicBezTo>
                    <a:pt x="380238" y="239217"/>
                    <a:pt x="385826" y="228752"/>
                    <a:pt x="389687" y="217475"/>
                  </a:cubicBezTo>
                  <a:cubicBezTo>
                    <a:pt x="393548" y="206197"/>
                    <a:pt x="396190" y="193853"/>
                    <a:pt x="397612" y="180441"/>
                  </a:cubicBezTo>
                  <a:close/>
                  <a:moveTo>
                    <a:pt x="535534" y="83515"/>
                  </a:moveTo>
                  <a:cubicBezTo>
                    <a:pt x="543662" y="102616"/>
                    <a:pt x="549961" y="123241"/>
                    <a:pt x="554431" y="145389"/>
                  </a:cubicBezTo>
                  <a:lnTo>
                    <a:pt x="529743" y="153619"/>
                  </a:lnTo>
                  <a:cubicBezTo>
                    <a:pt x="527507" y="142849"/>
                    <a:pt x="524967" y="132385"/>
                    <a:pt x="522123" y="122225"/>
                  </a:cubicBezTo>
                  <a:cubicBezTo>
                    <a:pt x="519278" y="112065"/>
                    <a:pt x="515925" y="102311"/>
                    <a:pt x="512064" y="92964"/>
                  </a:cubicBezTo>
                  <a:close/>
                  <a:moveTo>
                    <a:pt x="99670" y="80467"/>
                  </a:moveTo>
                  <a:lnTo>
                    <a:pt x="126188" y="80467"/>
                  </a:lnTo>
                  <a:lnTo>
                    <a:pt x="122835" y="107899"/>
                  </a:lnTo>
                  <a:lnTo>
                    <a:pt x="156058" y="107899"/>
                  </a:lnTo>
                  <a:cubicBezTo>
                    <a:pt x="163576" y="107899"/>
                    <a:pt x="169317" y="110185"/>
                    <a:pt x="173279" y="114757"/>
                  </a:cubicBezTo>
                  <a:cubicBezTo>
                    <a:pt x="177242" y="119329"/>
                    <a:pt x="178715" y="125273"/>
                    <a:pt x="177699" y="132588"/>
                  </a:cubicBezTo>
                  <a:lnTo>
                    <a:pt x="163983" y="250545"/>
                  </a:lnTo>
                  <a:cubicBezTo>
                    <a:pt x="162560" y="262941"/>
                    <a:pt x="158649" y="273558"/>
                    <a:pt x="152248" y="282397"/>
                  </a:cubicBezTo>
                  <a:cubicBezTo>
                    <a:pt x="145847" y="291236"/>
                    <a:pt x="136348" y="295656"/>
                    <a:pt x="123749" y="295656"/>
                  </a:cubicBezTo>
                  <a:cubicBezTo>
                    <a:pt x="111963" y="295656"/>
                    <a:pt x="102667" y="291998"/>
                    <a:pt x="95860" y="284683"/>
                  </a:cubicBezTo>
                  <a:cubicBezTo>
                    <a:pt x="89053" y="277368"/>
                    <a:pt x="84836" y="267716"/>
                    <a:pt x="83211" y="255727"/>
                  </a:cubicBezTo>
                  <a:lnTo>
                    <a:pt x="106071" y="251155"/>
                  </a:lnTo>
                  <a:cubicBezTo>
                    <a:pt x="107087" y="257251"/>
                    <a:pt x="108916" y="262026"/>
                    <a:pt x="111557" y="265481"/>
                  </a:cubicBezTo>
                  <a:cubicBezTo>
                    <a:pt x="114199" y="268935"/>
                    <a:pt x="117653" y="270662"/>
                    <a:pt x="121920" y="270662"/>
                  </a:cubicBezTo>
                  <a:cubicBezTo>
                    <a:pt x="126188" y="270662"/>
                    <a:pt x="129642" y="268884"/>
                    <a:pt x="132283" y="265328"/>
                  </a:cubicBezTo>
                  <a:cubicBezTo>
                    <a:pt x="134925" y="261772"/>
                    <a:pt x="136652" y="256032"/>
                    <a:pt x="137465" y="248107"/>
                  </a:cubicBezTo>
                  <a:lnTo>
                    <a:pt x="150571" y="134112"/>
                  </a:lnTo>
                  <a:lnTo>
                    <a:pt x="119482" y="134112"/>
                  </a:lnTo>
                  <a:cubicBezTo>
                    <a:pt x="117247" y="149149"/>
                    <a:pt x="114148" y="163830"/>
                    <a:pt x="110186" y="178155"/>
                  </a:cubicBezTo>
                  <a:cubicBezTo>
                    <a:pt x="106223" y="192481"/>
                    <a:pt x="100584" y="206400"/>
                    <a:pt x="93269" y="219913"/>
                  </a:cubicBezTo>
                  <a:cubicBezTo>
                    <a:pt x="85954" y="233426"/>
                    <a:pt x="76403" y="246481"/>
                    <a:pt x="64618" y="259080"/>
                  </a:cubicBezTo>
                  <a:cubicBezTo>
                    <a:pt x="52832" y="271678"/>
                    <a:pt x="37999" y="283769"/>
                    <a:pt x="20117" y="295351"/>
                  </a:cubicBezTo>
                  <a:lnTo>
                    <a:pt x="4268" y="273710"/>
                  </a:lnTo>
                  <a:cubicBezTo>
                    <a:pt x="20320" y="262737"/>
                    <a:pt x="33630" y="251866"/>
                    <a:pt x="44196" y="241097"/>
                  </a:cubicBezTo>
                  <a:cubicBezTo>
                    <a:pt x="54763" y="230327"/>
                    <a:pt x="63246" y="219405"/>
                    <a:pt x="69647" y="208331"/>
                  </a:cubicBezTo>
                  <a:cubicBezTo>
                    <a:pt x="76048" y="197256"/>
                    <a:pt x="80975" y="185623"/>
                    <a:pt x="84430" y="173431"/>
                  </a:cubicBezTo>
                  <a:cubicBezTo>
                    <a:pt x="87884" y="161239"/>
                    <a:pt x="90628" y="148133"/>
                    <a:pt x="92659" y="134112"/>
                  </a:cubicBezTo>
                  <a:lnTo>
                    <a:pt x="37796" y="134112"/>
                  </a:lnTo>
                  <a:lnTo>
                    <a:pt x="40539" y="107899"/>
                  </a:lnTo>
                  <a:lnTo>
                    <a:pt x="96012" y="107899"/>
                  </a:lnTo>
                  <a:close/>
                  <a:moveTo>
                    <a:pt x="608076" y="72542"/>
                  </a:moveTo>
                  <a:lnTo>
                    <a:pt x="680009" y="72542"/>
                  </a:lnTo>
                  <a:lnTo>
                    <a:pt x="677266" y="97231"/>
                  </a:lnTo>
                  <a:lnTo>
                    <a:pt x="655015" y="97231"/>
                  </a:lnTo>
                  <a:lnTo>
                    <a:pt x="650443" y="138379"/>
                  </a:lnTo>
                  <a:lnTo>
                    <a:pt x="670255" y="138379"/>
                  </a:lnTo>
                  <a:lnTo>
                    <a:pt x="667512" y="163068"/>
                  </a:lnTo>
                  <a:lnTo>
                    <a:pt x="648005" y="163068"/>
                  </a:lnTo>
                  <a:lnTo>
                    <a:pt x="643128" y="209093"/>
                  </a:lnTo>
                  <a:lnTo>
                    <a:pt x="667207" y="209093"/>
                  </a:lnTo>
                  <a:lnTo>
                    <a:pt x="664464" y="233781"/>
                  </a:lnTo>
                  <a:lnTo>
                    <a:pt x="588874" y="233781"/>
                  </a:lnTo>
                  <a:lnTo>
                    <a:pt x="591617" y="209093"/>
                  </a:lnTo>
                  <a:lnTo>
                    <a:pt x="618744" y="209093"/>
                  </a:lnTo>
                  <a:lnTo>
                    <a:pt x="623621" y="163068"/>
                  </a:lnTo>
                  <a:lnTo>
                    <a:pt x="601980" y="163068"/>
                  </a:lnTo>
                  <a:lnTo>
                    <a:pt x="604419" y="138379"/>
                  </a:lnTo>
                  <a:lnTo>
                    <a:pt x="626059" y="138379"/>
                  </a:lnTo>
                  <a:lnTo>
                    <a:pt x="630631" y="97231"/>
                  </a:lnTo>
                  <a:lnTo>
                    <a:pt x="605638" y="97231"/>
                  </a:lnTo>
                  <a:close/>
                  <a:moveTo>
                    <a:pt x="572110" y="71323"/>
                  </a:moveTo>
                  <a:lnTo>
                    <a:pt x="597408" y="71323"/>
                  </a:lnTo>
                  <a:lnTo>
                    <a:pt x="573939" y="295351"/>
                  </a:lnTo>
                  <a:lnTo>
                    <a:pt x="548640" y="295351"/>
                  </a:lnTo>
                  <a:close/>
                  <a:moveTo>
                    <a:pt x="311658" y="45415"/>
                  </a:moveTo>
                  <a:cubicBezTo>
                    <a:pt x="312065" y="51511"/>
                    <a:pt x="312420" y="57607"/>
                    <a:pt x="312725" y="63703"/>
                  </a:cubicBezTo>
                  <a:cubicBezTo>
                    <a:pt x="313030" y="69799"/>
                    <a:pt x="313284" y="75895"/>
                    <a:pt x="313487" y="81991"/>
                  </a:cubicBezTo>
                  <a:lnTo>
                    <a:pt x="328422" y="82296"/>
                  </a:lnTo>
                  <a:cubicBezTo>
                    <a:pt x="330454" y="75997"/>
                    <a:pt x="332334" y="69850"/>
                    <a:pt x="334061" y="63855"/>
                  </a:cubicBezTo>
                  <a:cubicBezTo>
                    <a:pt x="335788" y="57861"/>
                    <a:pt x="337363" y="51816"/>
                    <a:pt x="338786" y="45720"/>
                  </a:cubicBezTo>
                  <a:close/>
                  <a:moveTo>
                    <a:pt x="381153" y="13716"/>
                  </a:moveTo>
                  <a:lnTo>
                    <a:pt x="474726" y="13716"/>
                  </a:lnTo>
                  <a:lnTo>
                    <a:pt x="471983" y="37185"/>
                  </a:lnTo>
                  <a:lnTo>
                    <a:pt x="438760" y="37185"/>
                  </a:lnTo>
                  <a:cubicBezTo>
                    <a:pt x="436118" y="46939"/>
                    <a:pt x="432766" y="56693"/>
                    <a:pt x="428701" y="66446"/>
                  </a:cubicBezTo>
                  <a:lnTo>
                    <a:pt x="443941" y="66446"/>
                  </a:lnTo>
                  <a:cubicBezTo>
                    <a:pt x="450241" y="66446"/>
                    <a:pt x="454864" y="68326"/>
                    <a:pt x="457810" y="72085"/>
                  </a:cubicBezTo>
                  <a:cubicBezTo>
                    <a:pt x="460756" y="75844"/>
                    <a:pt x="461925" y="81077"/>
                    <a:pt x="461315" y="87782"/>
                  </a:cubicBezTo>
                  <a:lnTo>
                    <a:pt x="446685" y="221285"/>
                  </a:lnTo>
                  <a:lnTo>
                    <a:pt x="426263" y="221285"/>
                  </a:lnTo>
                  <a:lnTo>
                    <a:pt x="439979" y="91745"/>
                  </a:lnTo>
                  <a:lnTo>
                    <a:pt x="396088" y="91745"/>
                  </a:lnTo>
                  <a:lnTo>
                    <a:pt x="382677" y="221285"/>
                  </a:lnTo>
                  <a:lnTo>
                    <a:pt x="362255" y="221285"/>
                  </a:lnTo>
                  <a:lnTo>
                    <a:pt x="378410" y="66446"/>
                  </a:lnTo>
                  <a:lnTo>
                    <a:pt x="403708" y="66446"/>
                  </a:lnTo>
                  <a:cubicBezTo>
                    <a:pt x="407569" y="56896"/>
                    <a:pt x="411125" y="47142"/>
                    <a:pt x="414376" y="37185"/>
                  </a:cubicBezTo>
                  <a:lnTo>
                    <a:pt x="378105" y="37185"/>
                  </a:lnTo>
                  <a:close/>
                  <a:moveTo>
                    <a:pt x="628803" y="10058"/>
                  </a:moveTo>
                  <a:lnTo>
                    <a:pt x="699211" y="10058"/>
                  </a:lnTo>
                  <a:cubicBezTo>
                    <a:pt x="706933" y="10058"/>
                    <a:pt x="712674" y="11938"/>
                    <a:pt x="716433" y="15697"/>
                  </a:cubicBezTo>
                  <a:cubicBezTo>
                    <a:pt x="720192" y="19456"/>
                    <a:pt x="721665" y="25095"/>
                    <a:pt x="720852" y="32613"/>
                  </a:cubicBezTo>
                  <a:lnTo>
                    <a:pt x="697992" y="246888"/>
                  </a:lnTo>
                  <a:cubicBezTo>
                    <a:pt x="696570" y="260299"/>
                    <a:pt x="693624" y="270561"/>
                    <a:pt x="689153" y="277673"/>
                  </a:cubicBezTo>
                  <a:cubicBezTo>
                    <a:pt x="684683" y="284785"/>
                    <a:pt x="679450" y="289712"/>
                    <a:pt x="673456" y="292455"/>
                  </a:cubicBezTo>
                  <a:cubicBezTo>
                    <a:pt x="667461" y="295199"/>
                    <a:pt x="661619" y="296570"/>
                    <a:pt x="655930" y="296570"/>
                  </a:cubicBezTo>
                  <a:cubicBezTo>
                    <a:pt x="645973" y="296570"/>
                    <a:pt x="637185" y="293167"/>
                    <a:pt x="629565" y="286359"/>
                  </a:cubicBezTo>
                  <a:cubicBezTo>
                    <a:pt x="621945" y="279552"/>
                    <a:pt x="617017" y="269951"/>
                    <a:pt x="614782" y="257556"/>
                  </a:cubicBezTo>
                  <a:lnTo>
                    <a:pt x="637032" y="251765"/>
                  </a:lnTo>
                  <a:cubicBezTo>
                    <a:pt x="638048" y="258673"/>
                    <a:pt x="640182" y="263855"/>
                    <a:pt x="643433" y="267309"/>
                  </a:cubicBezTo>
                  <a:cubicBezTo>
                    <a:pt x="646684" y="270764"/>
                    <a:pt x="650545" y="272491"/>
                    <a:pt x="655015" y="272491"/>
                  </a:cubicBezTo>
                  <a:cubicBezTo>
                    <a:pt x="659689" y="272491"/>
                    <a:pt x="663448" y="270713"/>
                    <a:pt x="666293" y="267157"/>
                  </a:cubicBezTo>
                  <a:cubicBezTo>
                    <a:pt x="669138" y="263601"/>
                    <a:pt x="671170" y="256032"/>
                    <a:pt x="672389" y="244449"/>
                  </a:cubicBezTo>
                  <a:lnTo>
                    <a:pt x="694639" y="34747"/>
                  </a:lnTo>
                  <a:lnTo>
                    <a:pt x="625755" y="34747"/>
                  </a:lnTo>
                  <a:close/>
                  <a:moveTo>
                    <a:pt x="544678" y="3353"/>
                  </a:moveTo>
                  <a:cubicBezTo>
                    <a:pt x="553822" y="20421"/>
                    <a:pt x="562051" y="40233"/>
                    <a:pt x="569367" y="62789"/>
                  </a:cubicBezTo>
                  <a:lnTo>
                    <a:pt x="545287" y="73457"/>
                  </a:lnTo>
                  <a:cubicBezTo>
                    <a:pt x="538379" y="50698"/>
                    <a:pt x="530352" y="30988"/>
                    <a:pt x="521208" y="14325"/>
                  </a:cubicBezTo>
                  <a:close/>
                  <a:moveTo>
                    <a:pt x="78639" y="2743"/>
                  </a:moveTo>
                  <a:lnTo>
                    <a:pt x="105156" y="2743"/>
                  </a:lnTo>
                  <a:lnTo>
                    <a:pt x="102413" y="27737"/>
                  </a:lnTo>
                  <a:lnTo>
                    <a:pt x="153619" y="27737"/>
                  </a:lnTo>
                  <a:lnTo>
                    <a:pt x="156363" y="2743"/>
                  </a:lnTo>
                  <a:lnTo>
                    <a:pt x="183490" y="2743"/>
                  </a:lnTo>
                  <a:lnTo>
                    <a:pt x="180747" y="27737"/>
                  </a:lnTo>
                  <a:lnTo>
                    <a:pt x="227686" y="27737"/>
                  </a:lnTo>
                  <a:lnTo>
                    <a:pt x="224943" y="53035"/>
                  </a:lnTo>
                  <a:lnTo>
                    <a:pt x="178308" y="53035"/>
                  </a:lnTo>
                  <a:lnTo>
                    <a:pt x="175565" y="78029"/>
                  </a:lnTo>
                  <a:lnTo>
                    <a:pt x="148438" y="78029"/>
                  </a:lnTo>
                  <a:lnTo>
                    <a:pt x="151181" y="53035"/>
                  </a:lnTo>
                  <a:lnTo>
                    <a:pt x="99975" y="53035"/>
                  </a:lnTo>
                  <a:lnTo>
                    <a:pt x="97232" y="78029"/>
                  </a:lnTo>
                  <a:lnTo>
                    <a:pt x="70714" y="78029"/>
                  </a:lnTo>
                  <a:lnTo>
                    <a:pt x="73457" y="53035"/>
                  </a:lnTo>
                  <a:lnTo>
                    <a:pt x="24994" y="53035"/>
                  </a:lnTo>
                  <a:lnTo>
                    <a:pt x="27737" y="27737"/>
                  </a:lnTo>
                  <a:lnTo>
                    <a:pt x="75895" y="27737"/>
                  </a:lnTo>
                  <a:close/>
                  <a:moveTo>
                    <a:pt x="595579" y="305"/>
                  </a:moveTo>
                  <a:cubicBezTo>
                    <a:pt x="604520" y="14732"/>
                    <a:pt x="611937" y="29464"/>
                    <a:pt x="617830" y="44501"/>
                  </a:cubicBezTo>
                  <a:lnTo>
                    <a:pt x="594360" y="56997"/>
                  </a:lnTo>
                  <a:cubicBezTo>
                    <a:pt x="591719" y="48869"/>
                    <a:pt x="588467" y="41249"/>
                    <a:pt x="584607" y="34137"/>
                  </a:cubicBezTo>
                  <a:cubicBezTo>
                    <a:pt x="580746" y="27025"/>
                    <a:pt x="576783" y="19710"/>
                    <a:pt x="572719" y="12192"/>
                  </a:cubicBezTo>
                  <a:close/>
                  <a:moveTo>
                    <a:pt x="320802" y="0"/>
                  </a:moveTo>
                  <a:lnTo>
                    <a:pt x="346406" y="0"/>
                  </a:lnTo>
                  <a:lnTo>
                    <a:pt x="344272" y="21031"/>
                  </a:lnTo>
                  <a:lnTo>
                    <a:pt x="373533" y="21031"/>
                  </a:lnTo>
                  <a:lnTo>
                    <a:pt x="371094" y="45720"/>
                  </a:lnTo>
                  <a:lnTo>
                    <a:pt x="361950" y="45720"/>
                  </a:lnTo>
                  <a:cubicBezTo>
                    <a:pt x="359309" y="57912"/>
                    <a:pt x="355854" y="70104"/>
                    <a:pt x="351587" y="82296"/>
                  </a:cubicBezTo>
                  <a:lnTo>
                    <a:pt x="368351" y="82296"/>
                  </a:lnTo>
                  <a:lnTo>
                    <a:pt x="365608" y="106375"/>
                  </a:lnTo>
                  <a:lnTo>
                    <a:pt x="296114" y="106070"/>
                  </a:lnTo>
                  <a:lnTo>
                    <a:pt x="291237" y="152705"/>
                  </a:lnTo>
                  <a:cubicBezTo>
                    <a:pt x="288798" y="176682"/>
                    <a:pt x="284887" y="200965"/>
                    <a:pt x="279502" y="225552"/>
                  </a:cubicBezTo>
                  <a:cubicBezTo>
                    <a:pt x="274117" y="250139"/>
                    <a:pt x="265430" y="273913"/>
                    <a:pt x="253441" y="296875"/>
                  </a:cubicBezTo>
                  <a:lnTo>
                    <a:pt x="231801" y="282854"/>
                  </a:lnTo>
                  <a:cubicBezTo>
                    <a:pt x="242570" y="262128"/>
                    <a:pt x="250444" y="240690"/>
                    <a:pt x="255423" y="218541"/>
                  </a:cubicBezTo>
                  <a:cubicBezTo>
                    <a:pt x="260401" y="196393"/>
                    <a:pt x="264110" y="174041"/>
                    <a:pt x="266548" y="151485"/>
                  </a:cubicBezTo>
                  <a:lnTo>
                    <a:pt x="273863" y="81991"/>
                  </a:lnTo>
                  <a:lnTo>
                    <a:pt x="291846" y="81991"/>
                  </a:lnTo>
                  <a:cubicBezTo>
                    <a:pt x="291643" y="75895"/>
                    <a:pt x="291338" y="69799"/>
                    <a:pt x="290932" y="63703"/>
                  </a:cubicBezTo>
                  <a:cubicBezTo>
                    <a:pt x="290526" y="57607"/>
                    <a:pt x="290018" y="51511"/>
                    <a:pt x="289408" y="45415"/>
                  </a:cubicBezTo>
                  <a:lnTo>
                    <a:pt x="278130" y="45415"/>
                  </a:lnTo>
                  <a:lnTo>
                    <a:pt x="280569" y="20726"/>
                  </a:lnTo>
                  <a:lnTo>
                    <a:pt x="318669" y="207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F038141-6493-389D-99E0-D7E3BE7C0772}"/>
                </a:ext>
              </a:extLst>
            </p:cNvPr>
            <p:cNvSpPr txBox="1"/>
            <p:nvPr/>
          </p:nvSpPr>
          <p:spPr>
            <a:xfrm>
              <a:off x="10840975" y="859271"/>
              <a:ext cx="677113" cy="155753"/>
            </a:xfrm>
            <a:custGeom>
              <a:avLst/>
              <a:gdLst/>
              <a:ahLst/>
              <a:cxnLst/>
              <a:rect l="l" t="t" r="r" b="b"/>
              <a:pathLst>
                <a:path w="677113" h="155753">
                  <a:moveTo>
                    <a:pt x="380086" y="43129"/>
                  </a:moveTo>
                  <a:cubicBezTo>
                    <a:pt x="376936" y="43129"/>
                    <a:pt x="374193" y="44653"/>
                    <a:pt x="371856" y="47701"/>
                  </a:cubicBezTo>
                  <a:cubicBezTo>
                    <a:pt x="369519" y="50749"/>
                    <a:pt x="367589" y="54813"/>
                    <a:pt x="366065" y="59893"/>
                  </a:cubicBezTo>
                  <a:cubicBezTo>
                    <a:pt x="364541" y="64973"/>
                    <a:pt x="363372" y="70561"/>
                    <a:pt x="362560" y="76657"/>
                  </a:cubicBezTo>
                  <a:cubicBezTo>
                    <a:pt x="361747" y="83160"/>
                    <a:pt x="361290" y="89053"/>
                    <a:pt x="361188" y="94336"/>
                  </a:cubicBezTo>
                  <a:cubicBezTo>
                    <a:pt x="361086" y="99619"/>
                    <a:pt x="361747" y="103810"/>
                    <a:pt x="363169" y="106909"/>
                  </a:cubicBezTo>
                  <a:cubicBezTo>
                    <a:pt x="364592" y="110008"/>
                    <a:pt x="367081" y="111557"/>
                    <a:pt x="370637" y="111557"/>
                  </a:cubicBezTo>
                  <a:cubicBezTo>
                    <a:pt x="373075" y="111557"/>
                    <a:pt x="375285" y="110668"/>
                    <a:pt x="377266" y="108890"/>
                  </a:cubicBezTo>
                  <a:cubicBezTo>
                    <a:pt x="379247" y="107112"/>
                    <a:pt x="380949" y="104801"/>
                    <a:pt x="382372" y="101956"/>
                  </a:cubicBezTo>
                  <a:cubicBezTo>
                    <a:pt x="383794" y="99111"/>
                    <a:pt x="384912" y="96114"/>
                    <a:pt x="385724" y="92964"/>
                  </a:cubicBezTo>
                  <a:lnTo>
                    <a:pt x="390601" y="58979"/>
                  </a:lnTo>
                  <a:cubicBezTo>
                    <a:pt x="390703" y="54305"/>
                    <a:pt x="389814" y="50495"/>
                    <a:pt x="387934" y="47549"/>
                  </a:cubicBezTo>
                  <a:cubicBezTo>
                    <a:pt x="386055" y="44603"/>
                    <a:pt x="383438" y="43129"/>
                    <a:pt x="380086" y="43129"/>
                  </a:cubicBezTo>
                  <a:close/>
                  <a:moveTo>
                    <a:pt x="571500" y="42977"/>
                  </a:moveTo>
                  <a:cubicBezTo>
                    <a:pt x="567131" y="42977"/>
                    <a:pt x="563524" y="45161"/>
                    <a:pt x="560680" y="49530"/>
                  </a:cubicBezTo>
                  <a:cubicBezTo>
                    <a:pt x="557835" y="53899"/>
                    <a:pt x="555549" y="60249"/>
                    <a:pt x="553822" y="68580"/>
                  </a:cubicBezTo>
                  <a:lnTo>
                    <a:pt x="580796" y="68580"/>
                  </a:lnTo>
                  <a:cubicBezTo>
                    <a:pt x="581203" y="63703"/>
                    <a:pt x="581254" y="59335"/>
                    <a:pt x="580949" y="55474"/>
                  </a:cubicBezTo>
                  <a:cubicBezTo>
                    <a:pt x="580644" y="51613"/>
                    <a:pt x="579755" y="48565"/>
                    <a:pt x="578282" y="46330"/>
                  </a:cubicBezTo>
                  <a:cubicBezTo>
                    <a:pt x="576809" y="44095"/>
                    <a:pt x="574548" y="42977"/>
                    <a:pt x="571500" y="42977"/>
                  </a:cubicBezTo>
                  <a:close/>
                  <a:moveTo>
                    <a:pt x="142875" y="42977"/>
                  </a:moveTo>
                  <a:cubicBezTo>
                    <a:pt x="138506" y="42977"/>
                    <a:pt x="134899" y="45161"/>
                    <a:pt x="132055" y="49530"/>
                  </a:cubicBezTo>
                  <a:cubicBezTo>
                    <a:pt x="129210" y="53899"/>
                    <a:pt x="126924" y="60249"/>
                    <a:pt x="125197" y="68580"/>
                  </a:cubicBezTo>
                  <a:lnTo>
                    <a:pt x="152171" y="68580"/>
                  </a:lnTo>
                  <a:cubicBezTo>
                    <a:pt x="152578" y="63703"/>
                    <a:pt x="152629" y="59335"/>
                    <a:pt x="152324" y="55474"/>
                  </a:cubicBezTo>
                  <a:cubicBezTo>
                    <a:pt x="152019" y="51613"/>
                    <a:pt x="151130" y="48565"/>
                    <a:pt x="149657" y="46330"/>
                  </a:cubicBezTo>
                  <a:cubicBezTo>
                    <a:pt x="148184" y="44095"/>
                    <a:pt x="145923" y="42977"/>
                    <a:pt x="142875" y="42977"/>
                  </a:cubicBezTo>
                  <a:close/>
                  <a:moveTo>
                    <a:pt x="297942" y="30785"/>
                  </a:moveTo>
                  <a:lnTo>
                    <a:pt x="312725" y="30785"/>
                  </a:lnTo>
                  <a:lnTo>
                    <a:pt x="299618" y="123749"/>
                  </a:lnTo>
                  <a:lnTo>
                    <a:pt x="284836" y="123749"/>
                  </a:lnTo>
                  <a:close/>
                  <a:moveTo>
                    <a:pt x="677113" y="29566"/>
                  </a:moveTo>
                  <a:lnTo>
                    <a:pt x="675132" y="44653"/>
                  </a:lnTo>
                  <a:cubicBezTo>
                    <a:pt x="669544" y="43942"/>
                    <a:pt x="664464" y="45339"/>
                    <a:pt x="659892" y="48844"/>
                  </a:cubicBezTo>
                  <a:cubicBezTo>
                    <a:pt x="655320" y="52350"/>
                    <a:pt x="652221" y="57912"/>
                    <a:pt x="650596" y="65532"/>
                  </a:cubicBezTo>
                  <a:lnTo>
                    <a:pt x="642366" y="123749"/>
                  </a:lnTo>
                  <a:lnTo>
                    <a:pt x="627888" y="123749"/>
                  </a:lnTo>
                  <a:lnTo>
                    <a:pt x="640994" y="30328"/>
                  </a:lnTo>
                  <a:lnTo>
                    <a:pt x="655472" y="30328"/>
                  </a:lnTo>
                  <a:lnTo>
                    <a:pt x="653796" y="42063"/>
                  </a:lnTo>
                  <a:cubicBezTo>
                    <a:pt x="656742" y="37592"/>
                    <a:pt x="660248" y="34392"/>
                    <a:pt x="664312" y="32461"/>
                  </a:cubicBezTo>
                  <a:cubicBezTo>
                    <a:pt x="668376" y="30531"/>
                    <a:pt x="672643" y="29566"/>
                    <a:pt x="677113" y="29566"/>
                  </a:cubicBezTo>
                  <a:close/>
                  <a:moveTo>
                    <a:pt x="378714" y="29413"/>
                  </a:moveTo>
                  <a:cubicBezTo>
                    <a:pt x="385521" y="29413"/>
                    <a:pt x="390449" y="32512"/>
                    <a:pt x="393497" y="38710"/>
                  </a:cubicBezTo>
                  <a:lnTo>
                    <a:pt x="394564" y="30785"/>
                  </a:lnTo>
                  <a:lnTo>
                    <a:pt x="409346" y="30785"/>
                  </a:lnTo>
                  <a:lnTo>
                    <a:pt x="397307" y="114910"/>
                  </a:lnTo>
                  <a:cubicBezTo>
                    <a:pt x="395478" y="127915"/>
                    <a:pt x="392049" y="137973"/>
                    <a:pt x="387020" y="145085"/>
                  </a:cubicBezTo>
                  <a:cubicBezTo>
                    <a:pt x="381991" y="152197"/>
                    <a:pt x="374447" y="155753"/>
                    <a:pt x="364388" y="155753"/>
                  </a:cubicBezTo>
                  <a:cubicBezTo>
                    <a:pt x="357988" y="155753"/>
                    <a:pt x="352476" y="153772"/>
                    <a:pt x="347853" y="149809"/>
                  </a:cubicBezTo>
                  <a:cubicBezTo>
                    <a:pt x="343230" y="145847"/>
                    <a:pt x="339852" y="140310"/>
                    <a:pt x="337718" y="133198"/>
                  </a:cubicBezTo>
                  <a:lnTo>
                    <a:pt x="352044" y="128626"/>
                  </a:lnTo>
                  <a:cubicBezTo>
                    <a:pt x="353263" y="132690"/>
                    <a:pt x="355092" y="135890"/>
                    <a:pt x="357530" y="138227"/>
                  </a:cubicBezTo>
                  <a:cubicBezTo>
                    <a:pt x="359969" y="140564"/>
                    <a:pt x="362712" y="141732"/>
                    <a:pt x="365760" y="141732"/>
                  </a:cubicBezTo>
                  <a:cubicBezTo>
                    <a:pt x="370230" y="141732"/>
                    <a:pt x="374015" y="139700"/>
                    <a:pt x="377114" y="135636"/>
                  </a:cubicBezTo>
                  <a:cubicBezTo>
                    <a:pt x="380213" y="131572"/>
                    <a:pt x="382219" y="124714"/>
                    <a:pt x="383134" y="115062"/>
                  </a:cubicBezTo>
                  <a:cubicBezTo>
                    <a:pt x="380898" y="118212"/>
                    <a:pt x="378384" y="120701"/>
                    <a:pt x="375590" y="122530"/>
                  </a:cubicBezTo>
                  <a:cubicBezTo>
                    <a:pt x="372796" y="124359"/>
                    <a:pt x="369824" y="125273"/>
                    <a:pt x="366674" y="125273"/>
                  </a:cubicBezTo>
                  <a:cubicBezTo>
                    <a:pt x="363322" y="125273"/>
                    <a:pt x="360197" y="124435"/>
                    <a:pt x="357302" y="122758"/>
                  </a:cubicBezTo>
                  <a:cubicBezTo>
                    <a:pt x="354406" y="121082"/>
                    <a:pt x="351968" y="118339"/>
                    <a:pt x="349987" y="114529"/>
                  </a:cubicBezTo>
                  <a:cubicBezTo>
                    <a:pt x="348005" y="110719"/>
                    <a:pt x="346761" y="105563"/>
                    <a:pt x="346253" y="99060"/>
                  </a:cubicBezTo>
                  <a:cubicBezTo>
                    <a:pt x="345745" y="92558"/>
                    <a:pt x="346151" y="84531"/>
                    <a:pt x="347472" y="74981"/>
                  </a:cubicBezTo>
                  <a:cubicBezTo>
                    <a:pt x="349606" y="59538"/>
                    <a:pt x="353492" y="48082"/>
                    <a:pt x="359131" y="40615"/>
                  </a:cubicBezTo>
                  <a:cubicBezTo>
                    <a:pt x="364769" y="33147"/>
                    <a:pt x="371297" y="29413"/>
                    <a:pt x="378714" y="29413"/>
                  </a:cubicBezTo>
                  <a:close/>
                  <a:moveTo>
                    <a:pt x="572719" y="29261"/>
                  </a:moveTo>
                  <a:cubicBezTo>
                    <a:pt x="580136" y="29261"/>
                    <a:pt x="585673" y="31318"/>
                    <a:pt x="589331" y="35433"/>
                  </a:cubicBezTo>
                  <a:cubicBezTo>
                    <a:pt x="592988" y="39548"/>
                    <a:pt x="595147" y="45466"/>
                    <a:pt x="595808" y="53188"/>
                  </a:cubicBezTo>
                  <a:cubicBezTo>
                    <a:pt x="596468" y="60909"/>
                    <a:pt x="596036" y="70206"/>
                    <a:pt x="594512" y="81077"/>
                  </a:cubicBezTo>
                  <a:lnTo>
                    <a:pt x="551840" y="81077"/>
                  </a:lnTo>
                  <a:cubicBezTo>
                    <a:pt x="551231" y="86360"/>
                    <a:pt x="550977" y="91313"/>
                    <a:pt x="551078" y="95936"/>
                  </a:cubicBezTo>
                  <a:cubicBezTo>
                    <a:pt x="551180" y="100559"/>
                    <a:pt x="552044" y="104318"/>
                    <a:pt x="553669" y="107214"/>
                  </a:cubicBezTo>
                  <a:cubicBezTo>
                    <a:pt x="555295" y="110109"/>
                    <a:pt x="558089" y="111557"/>
                    <a:pt x="562051" y="111557"/>
                  </a:cubicBezTo>
                  <a:cubicBezTo>
                    <a:pt x="569366" y="111557"/>
                    <a:pt x="574650" y="106579"/>
                    <a:pt x="577901" y="96622"/>
                  </a:cubicBezTo>
                  <a:lnTo>
                    <a:pt x="591464" y="98603"/>
                  </a:lnTo>
                  <a:cubicBezTo>
                    <a:pt x="589026" y="107036"/>
                    <a:pt x="585114" y="113589"/>
                    <a:pt x="579730" y="118263"/>
                  </a:cubicBezTo>
                  <a:cubicBezTo>
                    <a:pt x="574345" y="122936"/>
                    <a:pt x="567995" y="125273"/>
                    <a:pt x="560680" y="125273"/>
                  </a:cubicBezTo>
                  <a:cubicBezTo>
                    <a:pt x="552958" y="125273"/>
                    <a:pt x="547268" y="123165"/>
                    <a:pt x="543611" y="118948"/>
                  </a:cubicBezTo>
                  <a:cubicBezTo>
                    <a:pt x="539953" y="114732"/>
                    <a:pt x="537794" y="108966"/>
                    <a:pt x="537134" y="101651"/>
                  </a:cubicBezTo>
                  <a:cubicBezTo>
                    <a:pt x="536473" y="94336"/>
                    <a:pt x="536702" y="86005"/>
                    <a:pt x="537820" y="76657"/>
                  </a:cubicBezTo>
                  <a:cubicBezTo>
                    <a:pt x="539039" y="67310"/>
                    <a:pt x="540995" y="59081"/>
                    <a:pt x="543687" y="51969"/>
                  </a:cubicBezTo>
                  <a:cubicBezTo>
                    <a:pt x="546379" y="44857"/>
                    <a:pt x="550113" y="39294"/>
                    <a:pt x="554888" y="35281"/>
                  </a:cubicBezTo>
                  <a:cubicBezTo>
                    <a:pt x="559664" y="31268"/>
                    <a:pt x="565607" y="29261"/>
                    <a:pt x="572719" y="29261"/>
                  </a:cubicBezTo>
                  <a:close/>
                  <a:moveTo>
                    <a:pt x="481279" y="29261"/>
                  </a:moveTo>
                  <a:cubicBezTo>
                    <a:pt x="484937" y="29261"/>
                    <a:pt x="488213" y="30150"/>
                    <a:pt x="491109" y="31928"/>
                  </a:cubicBezTo>
                  <a:cubicBezTo>
                    <a:pt x="494005" y="33706"/>
                    <a:pt x="496138" y="36576"/>
                    <a:pt x="497510" y="40539"/>
                  </a:cubicBezTo>
                  <a:cubicBezTo>
                    <a:pt x="498881" y="44501"/>
                    <a:pt x="499059" y="49886"/>
                    <a:pt x="498043" y="56693"/>
                  </a:cubicBezTo>
                  <a:lnTo>
                    <a:pt x="488594" y="123749"/>
                  </a:lnTo>
                  <a:lnTo>
                    <a:pt x="473659" y="123749"/>
                  </a:lnTo>
                  <a:lnTo>
                    <a:pt x="482956" y="59131"/>
                  </a:lnTo>
                  <a:cubicBezTo>
                    <a:pt x="484480" y="48362"/>
                    <a:pt x="481889" y="42977"/>
                    <a:pt x="475183" y="42977"/>
                  </a:cubicBezTo>
                  <a:cubicBezTo>
                    <a:pt x="471932" y="42977"/>
                    <a:pt x="469087" y="44501"/>
                    <a:pt x="466649" y="47549"/>
                  </a:cubicBezTo>
                  <a:cubicBezTo>
                    <a:pt x="464210" y="50597"/>
                    <a:pt x="462432" y="54509"/>
                    <a:pt x="461315" y="59284"/>
                  </a:cubicBezTo>
                  <a:lnTo>
                    <a:pt x="452171" y="123749"/>
                  </a:lnTo>
                  <a:lnTo>
                    <a:pt x="437388" y="123749"/>
                  </a:lnTo>
                  <a:lnTo>
                    <a:pt x="450647" y="30785"/>
                  </a:lnTo>
                  <a:lnTo>
                    <a:pt x="464515" y="30785"/>
                  </a:lnTo>
                  <a:lnTo>
                    <a:pt x="463753" y="39777"/>
                  </a:lnTo>
                  <a:cubicBezTo>
                    <a:pt x="466293" y="36017"/>
                    <a:pt x="469113" y="33325"/>
                    <a:pt x="472211" y="31699"/>
                  </a:cubicBezTo>
                  <a:cubicBezTo>
                    <a:pt x="475310" y="30074"/>
                    <a:pt x="478333" y="29261"/>
                    <a:pt x="481279" y="29261"/>
                  </a:cubicBezTo>
                  <a:close/>
                  <a:moveTo>
                    <a:pt x="233248" y="29261"/>
                  </a:moveTo>
                  <a:cubicBezTo>
                    <a:pt x="237312" y="29261"/>
                    <a:pt x="241148" y="30150"/>
                    <a:pt x="244754" y="31928"/>
                  </a:cubicBezTo>
                  <a:cubicBezTo>
                    <a:pt x="248361" y="33706"/>
                    <a:pt x="251231" y="36475"/>
                    <a:pt x="253365" y="40234"/>
                  </a:cubicBezTo>
                  <a:cubicBezTo>
                    <a:pt x="255499" y="43993"/>
                    <a:pt x="256311" y="48870"/>
                    <a:pt x="255803" y="54864"/>
                  </a:cubicBezTo>
                  <a:lnTo>
                    <a:pt x="242697" y="54864"/>
                  </a:lnTo>
                  <a:cubicBezTo>
                    <a:pt x="242900" y="50495"/>
                    <a:pt x="242037" y="47320"/>
                    <a:pt x="240106" y="45339"/>
                  </a:cubicBezTo>
                  <a:cubicBezTo>
                    <a:pt x="238176" y="43358"/>
                    <a:pt x="235890" y="42367"/>
                    <a:pt x="233248" y="42367"/>
                  </a:cubicBezTo>
                  <a:cubicBezTo>
                    <a:pt x="231115" y="42367"/>
                    <a:pt x="229159" y="42977"/>
                    <a:pt x="227381" y="44196"/>
                  </a:cubicBezTo>
                  <a:cubicBezTo>
                    <a:pt x="225603" y="45415"/>
                    <a:pt x="224409" y="47651"/>
                    <a:pt x="223799" y="50902"/>
                  </a:cubicBezTo>
                  <a:cubicBezTo>
                    <a:pt x="223291" y="53543"/>
                    <a:pt x="223672" y="56058"/>
                    <a:pt x="224942" y="58446"/>
                  </a:cubicBezTo>
                  <a:cubicBezTo>
                    <a:pt x="226212" y="60833"/>
                    <a:pt x="227940" y="63195"/>
                    <a:pt x="230124" y="65532"/>
                  </a:cubicBezTo>
                  <a:cubicBezTo>
                    <a:pt x="232308" y="67869"/>
                    <a:pt x="234671" y="70307"/>
                    <a:pt x="237211" y="72847"/>
                  </a:cubicBezTo>
                  <a:cubicBezTo>
                    <a:pt x="239751" y="75387"/>
                    <a:pt x="242087" y="78131"/>
                    <a:pt x="244221" y="81077"/>
                  </a:cubicBezTo>
                  <a:cubicBezTo>
                    <a:pt x="246355" y="84023"/>
                    <a:pt x="247955" y="87275"/>
                    <a:pt x="249022" y="90831"/>
                  </a:cubicBezTo>
                  <a:cubicBezTo>
                    <a:pt x="250088" y="94387"/>
                    <a:pt x="250215" y="98451"/>
                    <a:pt x="249403" y="103023"/>
                  </a:cubicBezTo>
                  <a:cubicBezTo>
                    <a:pt x="248590" y="108001"/>
                    <a:pt x="246812" y="112141"/>
                    <a:pt x="244069" y="115443"/>
                  </a:cubicBezTo>
                  <a:cubicBezTo>
                    <a:pt x="241325" y="118745"/>
                    <a:pt x="238074" y="121209"/>
                    <a:pt x="234315" y="122835"/>
                  </a:cubicBezTo>
                  <a:cubicBezTo>
                    <a:pt x="230556" y="124460"/>
                    <a:pt x="226644" y="125273"/>
                    <a:pt x="222580" y="125273"/>
                  </a:cubicBezTo>
                  <a:cubicBezTo>
                    <a:pt x="218415" y="125273"/>
                    <a:pt x="214478" y="124359"/>
                    <a:pt x="210769" y="122530"/>
                  </a:cubicBezTo>
                  <a:cubicBezTo>
                    <a:pt x="207061" y="120701"/>
                    <a:pt x="204064" y="117907"/>
                    <a:pt x="201778" y="114148"/>
                  </a:cubicBezTo>
                  <a:cubicBezTo>
                    <a:pt x="199492" y="110389"/>
                    <a:pt x="198349" y="105613"/>
                    <a:pt x="198349" y="99822"/>
                  </a:cubicBezTo>
                  <a:lnTo>
                    <a:pt x="212217" y="99213"/>
                  </a:lnTo>
                  <a:cubicBezTo>
                    <a:pt x="212420" y="103277"/>
                    <a:pt x="213665" y="106375"/>
                    <a:pt x="215951" y="108509"/>
                  </a:cubicBezTo>
                  <a:cubicBezTo>
                    <a:pt x="218237" y="110643"/>
                    <a:pt x="220853" y="111709"/>
                    <a:pt x="223799" y="111709"/>
                  </a:cubicBezTo>
                  <a:cubicBezTo>
                    <a:pt x="226136" y="111709"/>
                    <a:pt x="228295" y="110973"/>
                    <a:pt x="230276" y="109500"/>
                  </a:cubicBezTo>
                  <a:cubicBezTo>
                    <a:pt x="232258" y="108026"/>
                    <a:pt x="233502" y="105563"/>
                    <a:pt x="234010" y="102108"/>
                  </a:cubicBezTo>
                  <a:cubicBezTo>
                    <a:pt x="234620" y="98755"/>
                    <a:pt x="234315" y="95707"/>
                    <a:pt x="233096" y="92964"/>
                  </a:cubicBezTo>
                  <a:cubicBezTo>
                    <a:pt x="231877" y="90221"/>
                    <a:pt x="230124" y="87605"/>
                    <a:pt x="227838" y="85116"/>
                  </a:cubicBezTo>
                  <a:cubicBezTo>
                    <a:pt x="225552" y="82626"/>
                    <a:pt x="223114" y="80137"/>
                    <a:pt x="220523" y="77648"/>
                  </a:cubicBezTo>
                  <a:cubicBezTo>
                    <a:pt x="217932" y="75159"/>
                    <a:pt x="215570" y="72492"/>
                    <a:pt x="213436" y="69647"/>
                  </a:cubicBezTo>
                  <a:cubicBezTo>
                    <a:pt x="211303" y="66802"/>
                    <a:pt x="209753" y="63576"/>
                    <a:pt x="208788" y="59970"/>
                  </a:cubicBezTo>
                  <a:cubicBezTo>
                    <a:pt x="207823" y="56363"/>
                    <a:pt x="207848" y="52273"/>
                    <a:pt x="208864" y="47701"/>
                  </a:cubicBezTo>
                  <a:cubicBezTo>
                    <a:pt x="209779" y="43333"/>
                    <a:pt x="211480" y="39802"/>
                    <a:pt x="213970" y="37110"/>
                  </a:cubicBezTo>
                  <a:cubicBezTo>
                    <a:pt x="216459" y="34417"/>
                    <a:pt x="219405" y="32436"/>
                    <a:pt x="222809" y="31166"/>
                  </a:cubicBezTo>
                  <a:cubicBezTo>
                    <a:pt x="226212" y="29896"/>
                    <a:pt x="229692" y="29261"/>
                    <a:pt x="233248" y="29261"/>
                  </a:cubicBezTo>
                  <a:close/>
                  <a:moveTo>
                    <a:pt x="144094" y="29261"/>
                  </a:moveTo>
                  <a:cubicBezTo>
                    <a:pt x="151511" y="29261"/>
                    <a:pt x="157048" y="31318"/>
                    <a:pt x="160706" y="35433"/>
                  </a:cubicBezTo>
                  <a:cubicBezTo>
                    <a:pt x="164363" y="39548"/>
                    <a:pt x="166522" y="45466"/>
                    <a:pt x="167183" y="53188"/>
                  </a:cubicBezTo>
                  <a:cubicBezTo>
                    <a:pt x="167843" y="60909"/>
                    <a:pt x="167411" y="70206"/>
                    <a:pt x="165887" y="81077"/>
                  </a:cubicBezTo>
                  <a:lnTo>
                    <a:pt x="123215" y="81077"/>
                  </a:lnTo>
                  <a:cubicBezTo>
                    <a:pt x="122606" y="86360"/>
                    <a:pt x="122352" y="91313"/>
                    <a:pt x="122453" y="95936"/>
                  </a:cubicBezTo>
                  <a:cubicBezTo>
                    <a:pt x="122555" y="100559"/>
                    <a:pt x="123419" y="104318"/>
                    <a:pt x="125044" y="107214"/>
                  </a:cubicBezTo>
                  <a:cubicBezTo>
                    <a:pt x="126670" y="110109"/>
                    <a:pt x="129464" y="111557"/>
                    <a:pt x="133426" y="111557"/>
                  </a:cubicBezTo>
                  <a:cubicBezTo>
                    <a:pt x="140741" y="111557"/>
                    <a:pt x="146025" y="106579"/>
                    <a:pt x="149276" y="96622"/>
                  </a:cubicBezTo>
                  <a:lnTo>
                    <a:pt x="162839" y="98603"/>
                  </a:lnTo>
                  <a:cubicBezTo>
                    <a:pt x="160401" y="107036"/>
                    <a:pt x="156489" y="113589"/>
                    <a:pt x="151105" y="118263"/>
                  </a:cubicBezTo>
                  <a:cubicBezTo>
                    <a:pt x="145720" y="122936"/>
                    <a:pt x="139370" y="125273"/>
                    <a:pt x="132055" y="125273"/>
                  </a:cubicBezTo>
                  <a:cubicBezTo>
                    <a:pt x="124333" y="125273"/>
                    <a:pt x="118643" y="123165"/>
                    <a:pt x="114986" y="118948"/>
                  </a:cubicBezTo>
                  <a:cubicBezTo>
                    <a:pt x="111328" y="114732"/>
                    <a:pt x="109169" y="108966"/>
                    <a:pt x="108509" y="101651"/>
                  </a:cubicBezTo>
                  <a:cubicBezTo>
                    <a:pt x="107848" y="94336"/>
                    <a:pt x="108077" y="86005"/>
                    <a:pt x="109195" y="76657"/>
                  </a:cubicBezTo>
                  <a:cubicBezTo>
                    <a:pt x="110414" y="67310"/>
                    <a:pt x="112370" y="59081"/>
                    <a:pt x="115062" y="51969"/>
                  </a:cubicBezTo>
                  <a:cubicBezTo>
                    <a:pt x="117754" y="44857"/>
                    <a:pt x="121488" y="39294"/>
                    <a:pt x="126263" y="35281"/>
                  </a:cubicBezTo>
                  <a:cubicBezTo>
                    <a:pt x="131039" y="31268"/>
                    <a:pt x="136982" y="29261"/>
                    <a:pt x="144094" y="29261"/>
                  </a:cubicBezTo>
                  <a:close/>
                  <a:moveTo>
                    <a:pt x="31090" y="14478"/>
                  </a:moveTo>
                  <a:lnTo>
                    <a:pt x="17678" y="109728"/>
                  </a:lnTo>
                  <a:lnTo>
                    <a:pt x="25603" y="109728"/>
                  </a:lnTo>
                  <a:cubicBezTo>
                    <a:pt x="34341" y="109728"/>
                    <a:pt x="41173" y="105791"/>
                    <a:pt x="46101" y="97917"/>
                  </a:cubicBezTo>
                  <a:cubicBezTo>
                    <a:pt x="51029" y="90043"/>
                    <a:pt x="54508" y="78740"/>
                    <a:pt x="56540" y="64008"/>
                  </a:cubicBezTo>
                  <a:cubicBezTo>
                    <a:pt x="58979" y="47041"/>
                    <a:pt x="58623" y="34595"/>
                    <a:pt x="55474" y="26670"/>
                  </a:cubicBezTo>
                  <a:cubicBezTo>
                    <a:pt x="52324" y="18745"/>
                    <a:pt x="46330" y="14732"/>
                    <a:pt x="37490" y="14631"/>
                  </a:cubicBezTo>
                  <a:close/>
                  <a:moveTo>
                    <a:pt x="17374" y="610"/>
                  </a:moveTo>
                  <a:lnTo>
                    <a:pt x="39167" y="610"/>
                  </a:lnTo>
                  <a:cubicBezTo>
                    <a:pt x="49632" y="610"/>
                    <a:pt x="57582" y="3175"/>
                    <a:pt x="63017" y="8306"/>
                  </a:cubicBezTo>
                  <a:cubicBezTo>
                    <a:pt x="68453" y="13437"/>
                    <a:pt x="71907" y="20727"/>
                    <a:pt x="73381" y="30175"/>
                  </a:cubicBezTo>
                  <a:cubicBezTo>
                    <a:pt x="74854" y="39624"/>
                    <a:pt x="74727" y="50749"/>
                    <a:pt x="73000" y="63551"/>
                  </a:cubicBezTo>
                  <a:cubicBezTo>
                    <a:pt x="71476" y="75845"/>
                    <a:pt x="68783" y="86487"/>
                    <a:pt x="64922" y="95479"/>
                  </a:cubicBezTo>
                  <a:cubicBezTo>
                    <a:pt x="61062" y="104470"/>
                    <a:pt x="55778" y="111430"/>
                    <a:pt x="49073" y="116358"/>
                  </a:cubicBezTo>
                  <a:cubicBezTo>
                    <a:pt x="42367" y="121285"/>
                    <a:pt x="33934" y="123749"/>
                    <a:pt x="23774" y="123749"/>
                  </a:cubicBezTo>
                  <a:lnTo>
                    <a:pt x="0" y="123749"/>
                  </a:lnTo>
                  <a:close/>
                  <a:moveTo>
                    <a:pt x="309677" y="0"/>
                  </a:moveTo>
                  <a:cubicBezTo>
                    <a:pt x="312623" y="0"/>
                    <a:pt x="314808" y="991"/>
                    <a:pt x="316230" y="2972"/>
                  </a:cubicBezTo>
                  <a:cubicBezTo>
                    <a:pt x="317652" y="4953"/>
                    <a:pt x="318110" y="7417"/>
                    <a:pt x="317602" y="10363"/>
                  </a:cubicBezTo>
                  <a:cubicBezTo>
                    <a:pt x="317195" y="13411"/>
                    <a:pt x="316103" y="15901"/>
                    <a:pt x="314325" y="17831"/>
                  </a:cubicBezTo>
                  <a:cubicBezTo>
                    <a:pt x="312547" y="19761"/>
                    <a:pt x="310083" y="20727"/>
                    <a:pt x="306934" y="20727"/>
                  </a:cubicBezTo>
                  <a:cubicBezTo>
                    <a:pt x="304089" y="20727"/>
                    <a:pt x="301955" y="19761"/>
                    <a:pt x="300533" y="17831"/>
                  </a:cubicBezTo>
                  <a:cubicBezTo>
                    <a:pt x="299110" y="15901"/>
                    <a:pt x="298602" y="13411"/>
                    <a:pt x="299009" y="10363"/>
                  </a:cubicBezTo>
                  <a:cubicBezTo>
                    <a:pt x="299517" y="7417"/>
                    <a:pt x="300634" y="4953"/>
                    <a:pt x="302362" y="2972"/>
                  </a:cubicBezTo>
                  <a:cubicBezTo>
                    <a:pt x="304089" y="991"/>
                    <a:pt x="306527" y="0"/>
                    <a:pt x="30967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0200B4A-9455-621B-DF96-D246D81C7F22}"/>
              </a:ext>
            </a:extLst>
          </p:cNvPr>
          <p:cNvGrpSpPr/>
          <p:nvPr/>
        </p:nvGrpSpPr>
        <p:grpSpPr>
          <a:xfrm>
            <a:off x="623888" y="6151078"/>
            <a:ext cx="687554" cy="122722"/>
            <a:chOff x="623888" y="5989320"/>
            <a:chExt cx="656272" cy="84221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7C73BAAD-A41E-7EFC-2E37-6D98D93BCD9A}"/>
                </a:ext>
              </a:extLst>
            </p:cNvPr>
            <p:cNvCxnSpPr/>
            <p:nvPr/>
          </p:nvCxnSpPr>
          <p:spPr>
            <a:xfrm>
              <a:off x="623888" y="5989320"/>
              <a:ext cx="656272" cy="0"/>
            </a:xfrm>
            <a:prstGeom prst="line">
              <a:avLst/>
            </a:prstGeom>
            <a:ln w="285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9847D576-99DB-D5B9-4333-99B8E773BE5E}"/>
                </a:ext>
              </a:extLst>
            </p:cNvPr>
            <p:cNvCxnSpPr/>
            <p:nvPr/>
          </p:nvCxnSpPr>
          <p:spPr>
            <a:xfrm>
              <a:off x="623888" y="6073541"/>
              <a:ext cx="656272" cy="0"/>
            </a:xfrm>
            <a:prstGeom prst="line">
              <a:avLst/>
            </a:prstGeom>
            <a:ln w="28575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076772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98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箭头: 燕尾形 188">
            <a:extLst>
              <a:ext uri="{FF2B5EF4-FFF2-40B4-BE49-F238E27FC236}">
                <a16:creationId xmlns:a16="http://schemas.microsoft.com/office/drawing/2014/main" id="{53BC27B2-6F76-4AA7-9178-7E0C0EC847D3}"/>
              </a:ext>
            </a:extLst>
          </p:cNvPr>
          <p:cNvSpPr/>
          <p:nvPr/>
        </p:nvSpPr>
        <p:spPr>
          <a:xfrm rot="16200000" flipV="1">
            <a:off x="8638886" y="5406680"/>
            <a:ext cx="2247900" cy="1264444"/>
          </a:xfrm>
          <a:prstGeom prst="notchedRightArrow">
            <a:avLst/>
          </a:prstGeom>
          <a:gradFill flip="none" rotWithShape="1">
            <a:gsLst>
              <a:gs pos="30000">
                <a:schemeClr val="tx1">
                  <a:lumMod val="85000"/>
                  <a:lumOff val="15000"/>
                  <a:alpha val="43000"/>
                </a:schemeClr>
              </a:gs>
              <a:gs pos="83000">
                <a:schemeClr val="tx1">
                  <a:lumMod val="85000"/>
                  <a:lumOff val="1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0" name="箭头: 燕尾形 189">
            <a:extLst>
              <a:ext uri="{FF2B5EF4-FFF2-40B4-BE49-F238E27FC236}">
                <a16:creationId xmlns:a16="http://schemas.microsoft.com/office/drawing/2014/main" id="{30A04162-2737-4C2B-8707-47EBF4A34F4D}"/>
              </a:ext>
            </a:extLst>
          </p:cNvPr>
          <p:cNvSpPr/>
          <p:nvPr/>
        </p:nvSpPr>
        <p:spPr>
          <a:xfrm rot="16200000" flipV="1">
            <a:off x="10047784" y="6469464"/>
            <a:ext cx="694547" cy="390683"/>
          </a:xfrm>
          <a:prstGeom prst="notchedRightArrow">
            <a:avLst/>
          </a:prstGeom>
          <a:gradFill flip="none" rotWithShape="1">
            <a:gsLst>
              <a:gs pos="30000">
                <a:schemeClr val="tx1">
                  <a:lumMod val="85000"/>
                  <a:lumOff val="15000"/>
                  <a:alpha val="43000"/>
                </a:schemeClr>
              </a:gs>
              <a:gs pos="83000">
                <a:schemeClr val="tx1">
                  <a:lumMod val="85000"/>
                  <a:lumOff val="1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1" name="箭头: 燕尾形 190">
            <a:extLst>
              <a:ext uri="{FF2B5EF4-FFF2-40B4-BE49-F238E27FC236}">
                <a16:creationId xmlns:a16="http://schemas.microsoft.com/office/drawing/2014/main" id="{2F06BC30-B2E8-43E6-83A3-66658898C4FA}"/>
              </a:ext>
            </a:extLst>
          </p:cNvPr>
          <p:cNvSpPr/>
          <p:nvPr/>
        </p:nvSpPr>
        <p:spPr>
          <a:xfrm rot="16200000" flipV="1">
            <a:off x="8285336" y="6312416"/>
            <a:ext cx="1594862" cy="435949"/>
          </a:xfrm>
          <a:prstGeom prst="notchedRightArrow">
            <a:avLst/>
          </a:prstGeom>
          <a:gradFill flip="none" rotWithShape="1">
            <a:gsLst>
              <a:gs pos="30000">
                <a:schemeClr val="tx1">
                  <a:lumMod val="85000"/>
                  <a:lumOff val="15000"/>
                  <a:alpha val="43000"/>
                </a:schemeClr>
              </a:gs>
              <a:gs pos="83000">
                <a:schemeClr val="tx1">
                  <a:lumMod val="85000"/>
                  <a:lumOff val="1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0B0DA2E-5600-4AE4-A0A5-370E5E0F88CA}"/>
              </a:ext>
            </a:extLst>
          </p:cNvPr>
          <p:cNvSpPr/>
          <p:nvPr/>
        </p:nvSpPr>
        <p:spPr>
          <a:xfrm>
            <a:off x="1233714" y="1513114"/>
            <a:ext cx="9753600" cy="3831771"/>
          </a:xfrm>
          <a:prstGeom prst="rect">
            <a:avLst/>
          </a:prstGeom>
          <a:noFill/>
          <a:ln w="95250">
            <a:gradFill flip="none" rotWithShape="1">
              <a:gsLst>
                <a:gs pos="0">
                  <a:srgbClr val="FFFF00"/>
                </a:gs>
                <a:gs pos="97345">
                  <a:srgbClr val="FFFF00">
                    <a:lumMod val="100000"/>
                  </a:srgbClr>
                </a:gs>
                <a:gs pos="49000">
                  <a:srgbClr val="FFFF00">
                    <a:lumMod val="60000"/>
                    <a:lumOff val="4000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 descr="图片包含 物体&#10;&#10;描述已自动生成">
            <a:extLst>
              <a:ext uri="{FF2B5EF4-FFF2-40B4-BE49-F238E27FC236}">
                <a16:creationId xmlns:a16="http://schemas.microsoft.com/office/drawing/2014/main" id="{577A5189-96C2-49F0-8D60-EFEDC782D1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9422" y="322730"/>
            <a:ext cx="1613928" cy="548127"/>
          </a:xfrm>
          <a:prstGeom prst="rect">
            <a:avLst/>
          </a:prstGeom>
        </p:spPr>
      </p:pic>
      <p:grpSp>
        <p:nvGrpSpPr>
          <p:cNvPr id="53" name="组合 52">
            <a:extLst>
              <a:ext uri="{FF2B5EF4-FFF2-40B4-BE49-F238E27FC236}">
                <a16:creationId xmlns:a16="http://schemas.microsoft.com/office/drawing/2014/main" id="{17F0E2DB-31FA-401E-BF09-45898C74CF86}"/>
              </a:ext>
            </a:extLst>
          </p:cNvPr>
          <p:cNvGrpSpPr/>
          <p:nvPr/>
        </p:nvGrpSpPr>
        <p:grpSpPr>
          <a:xfrm>
            <a:off x="1045027" y="2156969"/>
            <a:ext cx="5239657" cy="2451920"/>
            <a:chOff x="1045027" y="2323276"/>
            <a:chExt cx="5239657" cy="245192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0613E98-23C0-42BE-BB08-66274243DCDB}"/>
                </a:ext>
              </a:extLst>
            </p:cNvPr>
            <p:cNvSpPr txBox="1"/>
            <p:nvPr/>
          </p:nvSpPr>
          <p:spPr>
            <a:xfrm>
              <a:off x="1045027" y="2323276"/>
              <a:ext cx="5239657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i="0" u="none" strike="noStrike" kern="1200" cap="none" spc="-300" normalizeH="0" baseline="0" noProof="0" dirty="0">
                  <a:ln>
                    <a:noFill/>
                  </a:ln>
                  <a:gradFill>
                    <a:gsLst>
                      <a:gs pos="0">
                        <a:srgbClr val="FFFF00">
                          <a:lumMod val="75000"/>
                          <a:lumOff val="25000"/>
                        </a:srgbClr>
                      </a:gs>
                      <a:gs pos="89000">
                        <a:srgbClr val="FFFF00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6.71</a:t>
              </a:r>
              <a:endParaRPr kumimoji="0" lang="zh-CN" altLang="en-US" sz="13800" i="0" u="none" strike="noStrike" kern="1200" cap="none" spc="-300" normalizeH="0" baseline="0" noProof="0" dirty="0">
                <a:ln>
                  <a:noFill/>
                </a:ln>
                <a:gradFill>
                  <a:gsLst>
                    <a:gs pos="0">
                      <a:srgbClr val="FFFF00">
                        <a:lumMod val="75000"/>
                        <a:lumOff val="25000"/>
                      </a:srgbClr>
                    </a:gs>
                    <a:gs pos="89000">
                      <a:srgbClr val="FFFF00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22D8293B-2CF5-4F3C-9E3C-75C39E07CDF4}"/>
                </a:ext>
              </a:extLst>
            </p:cNvPr>
            <p:cNvSpPr/>
            <p:nvPr/>
          </p:nvSpPr>
          <p:spPr>
            <a:xfrm>
              <a:off x="1919288" y="4383311"/>
              <a:ext cx="3973512" cy="39188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同比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2017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年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6.00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亿元，增长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11.94%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BB7BBFF-E9F4-4098-BEF8-4D2D22EDE7A5}"/>
                </a:ext>
              </a:extLst>
            </p:cNvPr>
            <p:cNvSpPr txBox="1"/>
            <p:nvPr/>
          </p:nvSpPr>
          <p:spPr>
            <a:xfrm>
              <a:off x="5334000" y="3705225"/>
              <a:ext cx="6762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亿元</a:t>
              </a:r>
            </a:p>
          </p:txBody>
        </p:sp>
      </p:grp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1DBDF11-1F85-478C-8059-600C47FBE4DD}"/>
              </a:ext>
            </a:extLst>
          </p:cNvPr>
          <p:cNvSpPr/>
          <p:nvPr/>
        </p:nvSpPr>
        <p:spPr>
          <a:xfrm>
            <a:off x="1843313" y="1172866"/>
            <a:ext cx="4441371" cy="650501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CFD05AB-51E7-4FFE-B95D-76A7AD639C3A}"/>
              </a:ext>
            </a:extLst>
          </p:cNvPr>
          <p:cNvGrpSpPr/>
          <p:nvPr/>
        </p:nvGrpSpPr>
        <p:grpSpPr>
          <a:xfrm>
            <a:off x="1843313" y="1225640"/>
            <a:ext cx="4409798" cy="646331"/>
            <a:chOff x="1843313" y="1256679"/>
            <a:chExt cx="5825995" cy="64633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C12C763-5B4B-43C1-A4CA-9A23179DD7BC}"/>
                </a:ext>
              </a:extLst>
            </p:cNvPr>
            <p:cNvSpPr txBox="1"/>
            <p:nvPr/>
          </p:nvSpPr>
          <p:spPr>
            <a:xfrm>
              <a:off x="1843313" y="1256679"/>
              <a:ext cx="51504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 b="1">
                  <a:gradFill flip="none" rotWithShape="1">
                    <a:gsLst>
                      <a:gs pos="0">
                        <a:schemeClr val="bg1"/>
                      </a:gs>
                      <a:gs pos="93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93000">
                        <a:prstClr val="white">
                          <a:alpha val="0"/>
                        </a:prst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93000">
                      <a:prstClr val="white">
                        <a:alpha val="0"/>
                      </a:prst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D354912-2DCC-444F-A073-EE837F5BF225}"/>
                </a:ext>
              </a:extLst>
            </p:cNvPr>
            <p:cNvSpPr txBox="1"/>
            <p:nvPr/>
          </p:nvSpPr>
          <p:spPr>
            <a:xfrm>
              <a:off x="2225740" y="1256679"/>
              <a:ext cx="63153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 b="1">
                  <a:gradFill flip="none" rotWithShape="1">
                    <a:gsLst>
                      <a:gs pos="0">
                        <a:schemeClr val="bg1"/>
                      </a:gs>
                      <a:gs pos="93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93000">
                        <a:prstClr val="white">
                          <a:alpha val="0"/>
                        </a:prst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8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93000">
                      <a:prstClr val="white">
                        <a:alpha val="0"/>
                      </a:prst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2AAEAE4-0928-48E1-BA5C-E013CF3B01B1}"/>
                </a:ext>
              </a:extLst>
            </p:cNvPr>
            <p:cNvSpPr txBox="1"/>
            <p:nvPr/>
          </p:nvSpPr>
          <p:spPr>
            <a:xfrm>
              <a:off x="2608169" y="1256679"/>
              <a:ext cx="85389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 b="1">
                  <a:gradFill flip="none" rotWithShape="1">
                    <a:gsLst>
                      <a:gs pos="0">
                        <a:schemeClr val="bg1"/>
                      </a:gs>
                      <a:gs pos="93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93000">
                        <a:prstClr val="white">
                          <a:alpha val="0"/>
                        </a:prst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年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65D1124-0CD6-4A9B-958A-FE9F27620B3F}"/>
                </a:ext>
              </a:extLst>
            </p:cNvPr>
            <p:cNvSpPr txBox="1"/>
            <p:nvPr/>
          </p:nvSpPr>
          <p:spPr>
            <a:xfrm>
              <a:off x="3134074" y="1256679"/>
              <a:ext cx="85389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 b="1">
                  <a:gradFill flip="none" rotWithShape="1">
                    <a:gsLst>
                      <a:gs pos="0">
                        <a:schemeClr val="bg1"/>
                      </a:gs>
                      <a:gs pos="93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93000">
                        <a:prstClr val="white">
                          <a:alpha val="0"/>
                        </a:prst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5684E44-5E7E-4E12-AED9-51EC2B9DC594}"/>
                </a:ext>
              </a:extLst>
            </p:cNvPr>
            <p:cNvSpPr txBox="1"/>
            <p:nvPr/>
          </p:nvSpPr>
          <p:spPr>
            <a:xfrm>
              <a:off x="3659979" y="1256679"/>
              <a:ext cx="85389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 b="1">
                  <a:gradFill flip="none" rotWithShape="1">
                    <a:gsLst>
                      <a:gs pos="0">
                        <a:schemeClr val="bg1"/>
                      </a:gs>
                      <a:gs pos="93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93000">
                        <a:prstClr val="white">
                          <a:alpha val="0"/>
                        </a:prst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司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7B7B099-3455-426F-B7FF-F064F618D753}"/>
                </a:ext>
              </a:extLst>
            </p:cNvPr>
            <p:cNvSpPr txBox="1"/>
            <p:nvPr/>
          </p:nvSpPr>
          <p:spPr>
            <a:xfrm>
              <a:off x="4185884" y="1256679"/>
              <a:ext cx="85389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 b="1">
                  <a:gradFill flip="none" rotWithShape="1">
                    <a:gsLst>
                      <a:gs pos="0">
                        <a:schemeClr val="bg1"/>
                      </a:gs>
                      <a:gs pos="93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93000">
                        <a:prstClr val="white">
                          <a:alpha val="0"/>
                        </a:prst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总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4400F47-C208-4546-AB0D-2130FB436A57}"/>
                </a:ext>
              </a:extLst>
            </p:cNvPr>
            <p:cNvSpPr txBox="1"/>
            <p:nvPr/>
          </p:nvSpPr>
          <p:spPr>
            <a:xfrm>
              <a:off x="4711789" y="1256679"/>
              <a:ext cx="85389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 b="1">
                  <a:gradFill flip="none" rotWithShape="1">
                    <a:gsLst>
                      <a:gs pos="0">
                        <a:schemeClr val="bg1"/>
                      </a:gs>
                      <a:gs pos="93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93000">
                        <a:prstClr val="white">
                          <a:alpha val="0"/>
                        </a:prst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收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5D3EE0D-46BB-4A19-AED0-9A937338BEC5}"/>
                </a:ext>
              </a:extLst>
            </p:cNvPr>
            <p:cNvSpPr txBox="1"/>
            <p:nvPr/>
          </p:nvSpPr>
          <p:spPr>
            <a:xfrm>
              <a:off x="5237695" y="1256679"/>
              <a:ext cx="85389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 b="1">
                  <a:gradFill flip="none" rotWithShape="1">
                    <a:gsLst>
                      <a:gs pos="0">
                        <a:schemeClr val="bg1"/>
                      </a:gs>
                      <a:gs pos="93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93000">
                        <a:prstClr val="white">
                          <a:alpha val="0"/>
                        </a:prst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入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D96D204-C65C-4322-963D-7C2897892797}"/>
                </a:ext>
              </a:extLst>
            </p:cNvPr>
            <p:cNvSpPr txBox="1"/>
            <p:nvPr/>
          </p:nvSpPr>
          <p:spPr>
            <a:xfrm>
              <a:off x="5763599" y="1256679"/>
              <a:ext cx="85389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 b="1">
                  <a:gradFill flip="none" rotWithShape="1">
                    <a:gsLst>
                      <a:gs pos="0">
                        <a:schemeClr val="bg1"/>
                      </a:gs>
                      <a:gs pos="93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93000">
                        <a:prstClr val="white">
                          <a:alpha val="0"/>
                        </a:prst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及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61A3461-C99C-4AE6-80D8-9E7EF87346BA}"/>
                </a:ext>
              </a:extLst>
            </p:cNvPr>
            <p:cNvSpPr txBox="1"/>
            <p:nvPr/>
          </p:nvSpPr>
          <p:spPr>
            <a:xfrm>
              <a:off x="6289504" y="1256679"/>
              <a:ext cx="85389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 b="1">
                  <a:gradFill flip="none" rotWithShape="1">
                    <a:gsLst>
                      <a:gs pos="0">
                        <a:schemeClr val="bg1"/>
                      </a:gs>
                      <a:gs pos="93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93000">
                        <a:prstClr val="white">
                          <a:alpha val="0"/>
                        </a:prst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构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7BF581F-306F-4E92-AF43-C349F47B45DE}"/>
                </a:ext>
              </a:extLst>
            </p:cNvPr>
            <p:cNvSpPr txBox="1"/>
            <p:nvPr/>
          </p:nvSpPr>
          <p:spPr>
            <a:xfrm>
              <a:off x="6815409" y="1256679"/>
              <a:ext cx="85389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93000">
                        <a:prstClr val="white">
                          <a:alpha val="0"/>
                        </a:prstClr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cs typeface="+mn-ea"/>
                  <a:sym typeface="+mn-lt"/>
                </a:rPr>
                <a:t>成</a:t>
              </a:r>
            </a:p>
          </p:txBody>
        </p:sp>
      </p:grpSp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416CDB96-F175-4375-B246-562C6361B72F}"/>
              </a:ext>
            </a:extLst>
          </p:cNvPr>
          <p:cNvGrpSpPr/>
          <p:nvPr/>
        </p:nvGrpSpPr>
        <p:grpSpPr>
          <a:xfrm>
            <a:off x="6617978" y="2129970"/>
            <a:ext cx="2496460" cy="2496460"/>
            <a:chOff x="6617978" y="2129970"/>
            <a:chExt cx="2496460" cy="2496460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7E150D1A-B2A0-4085-AD26-F3EA23430826}"/>
                </a:ext>
              </a:extLst>
            </p:cNvPr>
            <p:cNvSpPr/>
            <p:nvPr/>
          </p:nvSpPr>
          <p:spPr>
            <a:xfrm>
              <a:off x="6617978" y="2129970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946754AB-43B2-41A6-ADB0-DDE617ECADAF}"/>
                </a:ext>
              </a:extLst>
            </p:cNvPr>
            <p:cNvSpPr/>
            <p:nvPr/>
          </p:nvSpPr>
          <p:spPr>
            <a:xfrm>
              <a:off x="6867624" y="2129970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205C6A00-DE4D-42C0-9C25-FDD1AA3A71BB}"/>
                </a:ext>
              </a:extLst>
            </p:cNvPr>
            <p:cNvSpPr/>
            <p:nvPr/>
          </p:nvSpPr>
          <p:spPr>
            <a:xfrm>
              <a:off x="7117269" y="2129970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130B56D6-ADB0-4FFA-AF4C-35DA393E9688}"/>
                </a:ext>
              </a:extLst>
            </p:cNvPr>
            <p:cNvSpPr/>
            <p:nvPr/>
          </p:nvSpPr>
          <p:spPr>
            <a:xfrm>
              <a:off x="7366916" y="2129970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3C99789E-4784-43E5-8D4B-E4C8F2A7C9C9}"/>
                </a:ext>
              </a:extLst>
            </p:cNvPr>
            <p:cNvSpPr/>
            <p:nvPr/>
          </p:nvSpPr>
          <p:spPr>
            <a:xfrm>
              <a:off x="7616562" y="2129970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22EA64D7-00BF-42CF-9E50-F98B097C2327}"/>
                </a:ext>
              </a:extLst>
            </p:cNvPr>
            <p:cNvSpPr/>
            <p:nvPr/>
          </p:nvSpPr>
          <p:spPr>
            <a:xfrm>
              <a:off x="7866208" y="2129970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C93D4C4E-893A-4FD9-9A5F-ABC2D3107A99}"/>
                </a:ext>
              </a:extLst>
            </p:cNvPr>
            <p:cNvSpPr/>
            <p:nvPr/>
          </p:nvSpPr>
          <p:spPr>
            <a:xfrm>
              <a:off x="8115854" y="2129970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D37C7CF9-9032-4E97-8CD6-BFA8E3766457}"/>
                </a:ext>
              </a:extLst>
            </p:cNvPr>
            <p:cNvSpPr/>
            <p:nvPr/>
          </p:nvSpPr>
          <p:spPr>
            <a:xfrm>
              <a:off x="8365500" y="2129970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6D2F3EB1-F5ED-4CA7-8666-9DBE82AEBC27}"/>
                </a:ext>
              </a:extLst>
            </p:cNvPr>
            <p:cNvSpPr/>
            <p:nvPr/>
          </p:nvSpPr>
          <p:spPr>
            <a:xfrm>
              <a:off x="8615146" y="2129970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5D606B9B-3729-4B32-A72C-85DB81C17F83}"/>
                </a:ext>
              </a:extLst>
            </p:cNvPr>
            <p:cNvSpPr/>
            <p:nvPr/>
          </p:nvSpPr>
          <p:spPr>
            <a:xfrm>
              <a:off x="8864792" y="2129970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5DDF22FF-2CBD-4E67-AFA9-2757FF25B4CF}"/>
                </a:ext>
              </a:extLst>
            </p:cNvPr>
            <p:cNvSpPr/>
            <p:nvPr/>
          </p:nvSpPr>
          <p:spPr>
            <a:xfrm>
              <a:off x="6617978" y="2379616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8EFE2077-6793-4B2B-AD7D-C0185940E0A9}"/>
                </a:ext>
              </a:extLst>
            </p:cNvPr>
            <p:cNvSpPr/>
            <p:nvPr/>
          </p:nvSpPr>
          <p:spPr>
            <a:xfrm>
              <a:off x="6867624" y="2379616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9FF70241-BF88-490A-BEEF-5713DC60CE86}"/>
                </a:ext>
              </a:extLst>
            </p:cNvPr>
            <p:cNvSpPr/>
            <p:nvPr/>
          </p:nvSpPr>
          <p:spPr>
            <a:xfrm>
              <a:off x="7117269" y="2379616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57AB29A1-C0EA-49E8-AF43-9F62885E21B7}"/>
                </a:ext>
              </a:extLst>
            </p:cNvPr>
            <p:cNvSpPr/>
            <p:nvPr/>
          </p:nvSpPr>
          <p:spPr>
            <a:xfrm>
              <a:off x="7366916" y="2379616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B24A806E-37D6-4B33-81F3-6F4397018210}"/>
                </a:ext>
              </a:extLst>
            </p:cNvPr>
            <p:cNvSpPr/>
            <p:nvPr/>
          </p:nvSpPr>
          <p:spPr>
            <a:xfrm>
              <a:off x="7616562" y="2379616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D76B9312-2C21-4730-8852-910078A8686F}"/>
                </a:ext>
              </a:extLst>
            </p:cNvPr>
            <p:cNvSpPr/>
            <p:nvPr/>
          </p:nvSpPr>
          <p:spPr>
            <a:xfrm>
              <a:off x="7866208" y="2379616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47A5680D-5119-4BE1-8171-BFBFE9DFD989}"/>
                </a:ext>
              </a:extLst>
            </p:cNvPr>
            <p:cNvSpPr/>
            <p:nvPr/>
          </p:nvSpPr>
          <p:spPr>
            <a:xfrm>
              <a:off x="8115854" y="2379616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B47D28FA-9358-40FC-9E4C-191F64698657}"/>
                </a:ext>
              </a:extLst>
            </p:cNvPr>
            <p:cNvSpPr/>
            <p:nvPr/>
          </p:nvSpPr>
          <p:spPr>
            <a:xfrm>
              <a:off x="8365500" y="2379616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2B7A3E58-F7B5-4DE9-BAA8-C61AC1752D42}"/>
                </a:ext>
              </a:extLst>
            </p:cNvPr>
            <p:cNvSpPr/>
            <p:nvPr/>
          </p:nvSpPr>
          <p:spPr>
            <a:xfrm>
              <a:off x="8615146" y="2379616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779981F8-D8E1-4594-848D-4715067C7385}"/>
                </a:ext>
              </a:extLst>
            </p:cNvPr>
            <p:cNvSpPr/>
            <p:nvPr/>
          </p:nvSpPr>
          <p:spPr>
            <a:xfrm>
              <a:off x="8864792" y="2379616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49D4E07B-B610-4845-B236-A6C0FA651F35}"/>
                </a:ext>
              </a:extLst>
            </p:cNvPr>
            <p:cNvSpPr/>
            <p:nvPr/>
          </p:nvSpPr>
          <p:spPr>
            <a:xfrm>
              <a:off x="6617978" y="2629262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13D2A4E5-AEF2-4E27-B60A-144281DF8696}"/>
                </a:ext>
              </a:extLst>
            </p:cNvPr>
            <p:cNvSpPr/>
            <p:nvPr/>
          </p:nvSpPr>
          <p:spPr>
            <a:xfrm>
              <a:off x="6867624" y="2629262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22A33006-493F-4972-8717-BA51830C7596}"/>
                </a:ext>
              </a:extLst>
            </p:cNvPr>
            <p:cNvSpPr/>
            <p:nvPr/>
          </p:nvSpPr>
          <p:spPr>
            <a:xfrm>
              <a:off x="7117269" y="2629262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26D70702-0AF6-4892-BFE5-FBD8F2C7B1D5}"/>
                </a:ext>
              </a:extLst>
            </p:cNvPr>
            <p:cNvSpPr/>
            <p:nvPr/>
          </p:nvSpPr>
          <p:spPr>
            <a:xfrm>
              <a:off x="7366916" y="2629262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E1E0F98D-E7DA-47FD-A743-4B318E30E483}"/>
                </a:ext>
              </a:extLst>
            </p:cNvPr>
            <p:cNvSpPr/>
            <p:nvPr/>
          </p:nvSpPr>
          <p:spPr>
            <a:xfrm>
              <a:off x="7616562" y="2629262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52FF11ED-8903-4BEB-8C35-18613B856BC5}"/>
                </a:ext>
              </a:extLst>
            </p:cNvPr>
            <p:cNvSpPr/>
            <p:nvPr/>
          </p:nvSpPr>
          <p:spPr>
            <a:xfrm>
              <a:off x="7866208" y="2629262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4F455BE5-84D4-4D8F-AB7A-1CEDDE2C6FAE}"/>
                </a:ext>
              </a:extLst>
            </p:cNvPr>
            <p:cNvSpPr/>
            <p:nvPr/>
          </p:nvSpPr>
          <p:spPr>
            <a:xfrm>
              <a:off x="8115854" y="2629262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51C9B412-BF57-4FDB-8D6A-9BA3D1130E69}"/>
                </a:ext>
              </a:extLst>
            </p:cNvPr>
            <p:cNvSpPr/>
            <p:nvPr/>
          </p:nvSpPr>
          <p:spPr>
            <a:xfrm>
              <a:off x="8365500" y="2629262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1CE0C8D3-2E2B-4685-A826-CAAF2FE332E5}"/>
                </a:ext>
              </a:extLst>
            </p:cNvPr>
            <p:cNvSpPr/>
            <p:nvPr/>
          </p:nvSpPr>
          <p:spPr>
            <a:xfrm>
              <a:off x="8615146" y="2629262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D90BCB9F-E1A6-4D9E-AAC3-E226E71711DD}"/>
                </a:ext>
              </a:extLst>
            </p:cNvPr>
            <p:cNvSpPr/>
            <p:nvPr/>
          </p:nvSpPr>
          <p:spPr>
            <a:xfrm>
              <a:off x="8864792" y="2629262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8A55C77E-BDFD-4A0C-9AB2-12D903FA08AC}"/>
                </a:ext>
              </a:extLst>
            </p:cNvPr>
            <p:cNvSpPr/>
            <p:nvPr/>
          </p:nvSpPr>
          <p:spPr>
            <a:xfrm>
              <a:off x="6617978" y="2878908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921814BC-6A19-4000-8CD2-E1158CE51673}"/>
                </a:ext>
              </a:extLst>
            </p:cNvPr>
            <p:cNvSpPr/>
            <p:nvPr/>
          </p:nvSpPr>
          <p:spPr>
            <a:xfrm>
              <a:off x="6867624" y="2878908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9359F43E-1419-4D14-8B30-86B0A177A0FA}"/>
                </a:ext>
              </a:extLst>
            </p:cNvPr>
            <p:cNvSpPr/>
            <p:nvPr/>
          </p:nvSpPr>
          <p:spPr>
            <a:xfrm>
              <a:off x="7117269" y="2878908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2510CB09-C898-4699-A828-F8457FB9FB7A}"/>
                </a:ext>
              </a:extLst>
            </p:cNvPr>
            <p:cNvSpPr/>
            <p:nvPr/>
          </p:nvSpPr>
          <p:spPr>
            <a:xfrm>
              <a:off x="7366916" y="2878908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AB815EC6-40B1-411A-A82E-3A863B3B1CCF}"/>
                </a:ext>
              </a:extLst>
            </p:cNvPr>
            <p:cNvSpPr/>
            <p:nvPr/>
          </p:nvSpPr>
          <p:spPr>
            <a:xfrm>
              <a:off x="7616562" y="2878908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47CE706D-ECA9-4C54-99C2-5699607F43CD}"/>
                </a:ext>
              </a:extLst>
            </p:cNvPr>
            <p:cNvSpPr/>
            <p:nvPr/>
          </p:nvSpPr>
          <p:spPr>
            <a:xfrm>
              <a:off x="7866208" y="2878908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E8E2CAFD-C872-4CDC-9662-4FA3715ED1E4}"/>
                </a:ext>
              </a:extLst>
            </p:cNvPr>
            <p:cNvSpPr/>
            <p:nvPr/>
          </p:nvSpPr>
          <p:spPr>
            <a:xfrm>
              <a:off x="8115854" y="2878908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0E040874-27CD-43ED-B6BA-0A8E51187966}"/>
                </a:ext>
              </a:extLst>
            </p:cNvPr>
            <p:cNvSpPr/>
            <p:nvPr/>
          </p:nvSpPr>
          <p:spPr>
            <a:xfrm>
              <a:off x="8365500" y="2878908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00B48890-4769-4278-BD11-C7C44CBD8EEA}"/>
                </a:ext>
              </a:extLst>
            </p:cNvPr>
            <p:cNvSpPr/>
            <p:nvPr/>
          </p:nvSpPr>
          <p:spPr>
            <a:xfrm>
              <a:off x="8615146" y="2878908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C9713FC9-2B65-4B00-A890-FF1193EB2427}"/>
                </a:ext>
              </a:extLst>
            </p:cNvPr>
            <p:cNvSpPr/>
            <p:nvPr/>
          </p:nvSpPr>
          <p:spPr>
            <a:xfrm>
              <a:off x="8864792" y="2878908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3DEF0A4B-FF9A-4ADA-AC87-44E40ED6942C}"/>
                </a:ext>
              </a:extLst>
            </p:cNvPr>
            <p:cNvSpPr/>
            <p:nvPr/>
          </p:nvSpPr>
          <p:spPr>
            <a:xfrm>
              <a:off x="6617978" y="3128554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EDE2C1E0-A977-483A-B477-14D71CF56D0D}"/>
                </a:ext>
              </a:extLst>
            </p:cNvPr>
            <p:cNvSpPr/>
            <p:nvPr/>
          </p:nvSpPr>
          <p:spPr>
            <a:xfrm>
              <a:off x="6867624" y="3128554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580D92BA-6AFA-46FB-8A7A-CE09EDC56080}"/>
                </a:ext>
              </a:extLst>
            </p:cNvPr>
            <p:cNvSpPr/>
            <p:nvPr/>
          </p:nvSpPr>
          <p:spPr>
            <a:xfrm>
              <a:off x="7117269" y="3128554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8F89E8F1-88B7-43EE-BB34-95EAE080E019}"/>
                </a:ext>
              </a:extLst>
            </p:cNvPr>
            <p:cNvSpPr/>
            <p:nvPr/>
          </p:nvSpPr>
          <p:spPr>
            <a:xfrm>
              <a:off x="7366916" y="3128554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472CAF0A-8DD2-4ABC-B8F3-01DB77544770}"/>
                </a:ext>
              </a:extLst>
            </p:cNvPr>
            <p:cNvSpPr/>
            <p:nvPr/>
          </p:nvSpPr>
          <p:spPr>
            <a:xfrm>
              <a:off x="7616562" y="3128554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4D945016-690B-4950-A08A-D564DB74DBEE}"/>
                </a:ext>
              </a:extLst>
            </p:cNvPr>
            <p:cNvSpPr/>
            <p:nvPr/>
          </p:nvSpPr>
          <p:spPr>
            <a:xfrm>
              <a:off x="7866208" y="3128554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F8F1FB95-05D7-4273-BE97-ED12B2ED5946}"/>
                </a:ext>
              </a:extLst>
            </p:cNvPr>
            <p:cNvSpPr/>
            <p:nvPr/>
          </p:nvSpPr>
          <p:spPr>
            <a:xfrm>
              <a:off x="8115854" y="3128554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E4B5C205-333E-4862-8864-A435199CC4C8}"/>
                </a:ext>
              </a:extLst>
            </p:cNvPr>
            <p:cNvSpPr/>
            <p:nvPr/>
          </p:nvSpPr>
          <p:spPr>
            <a:xfrm>
              <a:off x="8365500" y="3128554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55260980-63F8-406B-8FB1-DD7F41CBFE96}"/>
                </a:ext>
              </a:extLst>
            </p:cNvPr>
            <p:cNvSpPr/>
            <p:nvPr/>
          </p:nvSpPr>
          <p:spPr>
            <a:xfrm>
              <a:off x="8615146" y="3128554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15492145-7BF8-4184-AEFD-21D366951E26}"/>
                </a:ext>
              </a:extLst>
            </p:cNvPr>
            <p:cNvSpPr/>
            <p:nvPr/>
          </p:nvSpPr>
          <p:spPr>
            <a:xfrm>
              <a:off x="8864792" y="3128554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CD2D9FA7-0A57-485E-9F81-685520DF5E5A}"/>
                </a:ext>
              </a:extLst>
            </p:cNvPr>
            <p:cNvSpPr/>
            <p:nvPr/>
          </p:nvSpPr>
          <p:spPr>
            <a:xfrm>
              <a:off x="6617978" y="3378200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833B3A33-B671-4E57-8F4B-E3FB66D63403}"/>
                </a:ext>
              </a:extLst>
            </p:cNvPr>
            <p:cNvSpPr/>
            <p:nvPr/>
          </p:nvSpPr>
          <p:spPr>
            <a:xfrm>
              <a:off x="6867624" y="3378200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43B0371F-D4AE-4ACA-861A-9BEA1EA90428}"/>
                </a:ext>
              </a:extLst>
            </p:cNvPr>
            <p:cNvSpPr/>
            <p:nvPr/>
          </p:nvSpPr>
          <p:spPr>
            <a:xfrm>
              <a:off x="7117269" y="3378200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70D80661-CE9A-438A-B675-4C1208774F80}"/>
                </a:ext>
              </a:extLst>
            </p:cNvPr>
            <p:cNvSpPr/>
            <p:nvPr/>
          </p:nvSpPr>
          <p:spPr>
            <a:xfrm>
              <a:off x="7366916" y="3378200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7B38BA5A-125E-445B-8B6A-7D60731A9E5B}"/>
                </a:ext>
              </a:extLst>
            </p:cNvPr>
            <p:cNvSpPr/>
            <p:nvPr/>
          </p:nvSpPr>
          <p:spPr>
            <a:xfrm>
              <a:off x="7616562" y="3378200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F982484E-B083-4375-B5EC-9B31A24EB1FD}"/>
                </a:ext>
              </a:extLst>
            </p:cNvPr>
            <p:cNvSpPr/>
            <p:nvPr/>
          </p:nvSpPr>
          <p:spPr>
            <a:xfrm>
              <a:off x="7866208" y="3378200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91C07F4A-EA6D-4EA2-9CAB-559E782766A0}"/>
                </a:ext>
              </a:extLst>
            </p:cNvPr>
            <p:cNvSpPr/>
            <p:nvPr/>
          </p:nvSpPr>
          <p:spPr>
            <a:xfrm>
              <a:off x="8115854" y="3378200"/>
              <a:ext cx="249646" cy="249646"/>
            </a:xfrm>
            <a:prstGeom prst="ellipse">
              <a:avLst/>
            </a:prstGeom>
            <a:solidFill>
              <a:srgbClr val="016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3E12D736-CD7F-4BD7-B198-E18C879D329A}"/>
                </a:ext>
              </a:extLst>
            </p:cNvPr>
            <p:cNvSpPr/>
            <p:nvPr/>
          </p:nvSpPr>
          <p:spPr>
            <a:xfrm>
              <a:off x="8365500" y="3378200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BC76E5CB-F818-4816-ABF7-659008D6EDB2}"/>
                </a:ext>
              </a:extLst>
            </p:cNvPr>
            <p:cNvSpPr/>
            <p:nvPr/>
          </p:nvSpPr>
          <p:spPr>
            <a:xfrm>
              <a:off x="8615146" y="3378200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0D98C7F0-399C-4D35-8EF4-CE1245E1AE2D}"/>
                </a:ext>
              </a:extLst>
            </p:cNvPr>
            <p:cNvSpPr/>
            <p:nvPr/>
          </p:nvSpPr>
          <p:spPr>
            <a:xfrm>
              <a:off x="8864792" y="3378200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CB43FEF3-FBFB-4AFB-B3B1-2E91B94C0384}"/>
                </a:ext>
              </a:extLst>
            </p:cNvPr>
            <p:cNvSpPr/>
            <p:nvPr/>
          </p:nvSpPr>
          <p:spPr>
            <a:xfrm>
              <a:off x="6617978" y="3627846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01EE7345-9FD4-4BA2-A848-86306AB40C55}"/>
                </a:ext>
              </a:extLst>
            </p:cNvPr>
            <p:cNvSpPr/>
            <p:nvPr/>
          </p:nvSpPr>
          <p:spPr>
            <a:xfrm>
              <a:off x="6867624" y="3627846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0E698904-2116-4396-B6EA-5644B05048A6}"/>
                </a:ext>
              </a:extLst>
            </p:cNvPr>
            <p:cNvSpPr/>
            <p:nvPr/>
          </p:nvSpPr>
          <p:spPr>
            <a:xfrm>
              <a:off x="7117269" y="3627846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CCCA7FC5-510D-44FA-82D3-9D8137D1BD8D}"/>
                </a:ext>
              </a:extLst>
            </p:cNvPr>
            <p:cNvSpPr/>
            <p:nvPr/>
          </p:nvSpPr>
          <p:spPr>
            <a:xfrm>
              <a:off x="7366916" y="3627846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EE35AB65-0935-49B1-9B3E-0ED9EE4A22ED}"/>
                </a:ext>
              </a:extLst>
            </p:cNvPr>
            <p:cNvSpPr/>
            <p:nvPr/>
          </p:nvSpPr>
          <p:spPr>
            <a:xfrm>
              <a:off x="7616562" y="3627846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3D580E35-2656-4E10-A921-681111C0CC21}"/>
                </a:ext>
              </a:extLst>
            </p:cNvPr>
            <p:cNvSpPr/>
            <p:nvPr/>
          </p:nvSpPr>
          <p:spPr>
            <a:xfrm>
              <a:off x="7866208" y="3627846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303D985E-CD78-4A28-A8D4-7CFB6B470D51}"/>
                </a:ext>
              </a:extLst>
            </p:cNvPr>
            <p:cNvSpPr/>
            <p:nvPr/>
          </p:nvSpPr>
          <p:spPr>
            <a:xfrm>
              <a:off x="8115854" y="3627846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D2CABC6C-F0E5-4E0A-8FBB-96948A4A218A}"/>
                </a:ext>
              </a:extLst>
            </p:cNvPr>
            <p:cNvSpPr/>
            <p:nvPr/>
          </p:nvSpPr>
          <p:spPr>
            <a:xfrm>
              <a:off x="8365500" y="3627846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E0CB8CB6-E6A6-41D1-A1FD-AF7AF3995BF0}"/>
                </a:ext>
              </a:extLst>
            </p:cNvPr>
            <p:cNvSpPr/>
            <p:nvPr/>
          </p:nvSpPr>
          <p:spPr>
            <a:xfrm>
              <a:off x="8615146" y="3627846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8466A8DF-D377-4C80-B1B4-46C0F62603B1}"/>
                </a:ext>
              </a:extLst>
            </p:cNvPr>
            <p:cNvSpPr/>
            <p:nvPr/>
          </p:nvSpPr>
          <p:spPr>
            <a:xfrm>
              <a:off x="8864792" y="3627846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60D40D22-B387-440C-9F5B-A63BA5402DF7}"/>
                </a:ext>
              </a:extLst>
            </p:cNvPr>
            <p:cNvSpPr/>
            <p:nvPr/>
          </p:nvSpPr>
          <p:spPr>
            <a:xfrm>
              <a:off x="6617978" y="3877492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7B07E1F7-A6F3-4E76-B44C-C3FA242E01AC}"/>
                </a:ext>
              </a:extLst>
            </p:cNvPr>
            <p:cNvSpPr/>
            <p:nvPr/>
          </p:nvSpPr>
          <p:spPr>
            <a:xfrm>
              <a:off x="6867624" y="3877492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146BB39A-567D-4B4C-BB3E-774BF892272E}"/>
                </a:ext>
              </a:extLst>
            </p:cNvPr>
            <p:cNvSpPr/>
            <p:nvPr/>
          </p:nvSpPr>
          <p:spPr>
            <a:xfrm>
              <a:off x="7117269" y="3877492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9D8F696D-C4CA-403B-B3FD-C02A1B927ACC}"/>
                </a:ext>
              </a:extLst>
            </p:cNvPr>
            <p:cNvSpPr/>
            <p:nvPr/>
          </p:nvSpPr>
          <p:spPr>
            <a:xfrm>
              <a:off x="7366916" y="3877492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702C6D2D-5018-4AEC-97DC-D44D82EA09C9}"/>
                </a:ext>
              </a:extLst>
            </p:cNvPr>
            <p:cNvSpPr/>
            <p:nvPr/>
          </p:nvSpPr>
          <p:spPr>
            <a:xfrm>
              <a:off x="7616562" y="3877492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1C23B540-95AA-4838-8429-502A59B13CB1}"/>
                </a:ext>
              </a:extLst>
            </p:cNvPr>
            <p:cNvSpPr/>
            <p:nvPr/>
          </p:nvSpPr>
          <p:spPr>
            <a:xfrm>
              <a:off x="7866208" y="3877492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845BD04D-E69D-487B-B27A-BB704E18BF7D}"/>
                </a:ext>
              </a:extLst>
            </p:cNvPr>
            <p:cNvSpPr/>
            <p:nvPr/>
          </p:nvSpPr>
          <p:spPr>
            <a:xfrm>
              <a:off x="8115854" y="3877492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0A03A898-D933-4B3A-B62A-1AF120A88BCF}"/>
                </a:ext>
              </a:extLst>
            </p:cNvPr>
            <p:cNvSpPr/>
            <p:nvPr/>
          </p:nvSpPr>
          <p:spPr>
            <a:xfrm>
              <a:off x="8365500" y="3877492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F50548E4-2915-4DBB-A377-296828DC29C5}"/>
                </a:ext>
              </a:extLst>
            </p:cNvPr>
            <p:cNvSpPr/>
            <p:nvPr/>
          </p:nvSpPr>
          <p:spPr>
            <a:xfrm>
              <a:off x="8615146" y="3877492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C8931FD5-0C45-46B8-A293-03DAC90A91F6}"/>
                </a:ext>
              </a:extLst>
            </p:cNvPr>
            <p:cNvSpPr/>
            <p:nvPr/>
          </p:nvSpPr>
          <p:spPr>
            <a:xfrm>
              <a:off x="8864792" y="3877492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EDFD2154-276E-4A90-A4CB-1E3C38978F80}"/>
                </a:ext>
              </a:extLst>
            </p:cNvPr>
            <p:cNvSpPr/>
            <p:nvPr/>
          </p:nvSpPr>
          <p:spPr>
            <a:xfrm>
              <a:off x="6617978" y="4127138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DAE0263F-6ACD-48B5-BBDB-09F57E32F38A}"/>
                </a:ext>
              </a:extLst>
            </p:cNvPr>
            <p:cNvSpPr/>
            <p:nvPr/>
          </p:nvSpPr>
          <p:spPr>
            <a:xfrm>
              <a:off x="6867624" y="4127138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CA4A8699-459C-4717-A4C5-F70585D20367}"/>
                </a:ext>
              </a:extLst>
            </p:cNvPr>
            <p:cNvSpPr/>
            <p:nvPr/>
          </p:nvSpPr>
          <p:spPr>
            <a:xfrm>
              <a:off x="7117269" y="4127138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104F927C-AFCD-4A77-BE84-E342A61503CA}"/>
                </a:ext>
              </a:extLst>
            </p:cNvPr>
            <p:cNvSpPr/>
            <p:nvPr/>
          </p:nvSpPr>
          <p:spPr>
            <a:xfrm>
              <a:off x="7366916" y="4127138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288C0BF0-2DD9-44CB-A98D-3B590E137C1A}"/>
                </a:ext>
              </a:extLst>
            </p:cNvPr>
            <p:cNvSpPr/>
            <p:nvPr/>
          </p:nvSpPr>
          <p:spPr>
            <a:xfrm>
              <a:off x="7616562" y="4127138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B2E92C63-B176-4870-B7CB-0300A0A03E5A}"/>
                </a:ext>
              </a:extLst>
            </p:cNvPr>
            <p:cNvSpPr/>
            <p:nvPr/>
          </p:nvSpPr>
          <p:spPr>
            <a:xfrm>
              <a:off x="7866208" y="4127138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E38FE569-5D18-4727-853F-45191DED142D}"/>
                </a:ext>
              </a:extLst>
            </p:cNvPr>
            <p:cNvSpPr/>
            <p:nvPr/>
          </p:nvSpPr>
          <p:spPr>
            <a:xfrm>
              <a:off x="8115854" y="4127138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3FA1A2D5-88B2-4E6D-9923-ABDBA6F550E9}"/>
                </a:ext>
              </a:extLst>
            </p:cNvPr>
            <p:cNvSpPr/>
            <p:nvPr/>
          </p:nvSpPr>
          <p:spPr>
            <a:xfrm>
              <a:off x="8365500" y="4127138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8AE75700-28C9-4BE4-98AA-3B82AFEEEE8C}"/>
                </a:ext>
              </a:extLst>
            </p:cNvPr>
            <p:cNvSpPr/>
            <p:nvPr/>
          </p:nvSpPr>
          <p:spPr>
            <a:xfrm>
              <a:off x="8615146" y="4127138"/>
              <a:ext cx="249646" cy="249646"/>
            </a:xfrm>
            <a:prstGeom prst="ellipse">
              <a:avLst/>
            </a:prstGeom>
            <a:solidFill>
              <a:srgbClr val="02C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C64FBCA9-20CE-41D5-A44E-F03C5346BCC9}"/>
                </a:ext>
              </a:extLst>
            </p:cNvPr>
            <p:cNvSpPr/>
            <p:nvPr/>
          </p:nvSpPr>
          <p:spPr>
            <a:xfrm>
              <a:off x="8864792" y="4127138"/>
              <a:ext cx="249646" cy="24964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C99D9048-16C7-4778-BD0B-B44A61912D8F}"/>
                </a:ext>
              </a:extLst>
            </p:cNvPr>
            <p:cNvSpPr/>
            <p:nvPr/>
          </p:nvSpPr>
          <p:spPr>
            <a:xfrm>
              <a:off x="6617978" y="4376784"/>
              <a:ext cx="249646" cy="24964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816D1CED-28F0-413D-87F6-5A75B4965F25}"/>
                </a:ext>
              </a:extLst>
            </p:cNvPr>
            <p:cNvSpPr/>
            <p:nvPr/>
          </p:nvSpPr>
          <p:spPr>
            <a:xfrm>
              <a:off x="6867624" y="4376784"/>
              <a:ext cx="249646" cy="24964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6CEFD900-F62D-4BD3-AC2E-98F8D2AE4B10}"/>
                </a:ext>
              </a:extLst>
            </p:cNvPr>
            <p:cNvSpPr/>
            <p:nvPr/>
          </p:nvSpPr>
          <p:spPr>
            <a:xfrm>
              <a:off x="7117269" y="4376784"/>
              <a:ext cx="249646" cy="24964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2E6B79F6-0AE5-4A08-BE60-4F36DFBFE3DA}"/>
                </a:ext>
              </a:extLst>
            </p:cNvPr>
            <p:cNvSpPr/>
            <p:nvPr/>
          </p:nvSpPr>
          <p:spPr>
            <a:xfrm>
              <a:off x="7366916" y="4376784"/>
              <a:ext cx="249646" cy="24964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7546F60E-0270-4F62-953A-B65B38EE85F5}"/>
                </a:ext>
              </a:extLst>
            </p:cNvPr>
            <p:cNvSpPr/>
            <p:nvPr/>
          </p:nvSpPr>
          <p:spPr>
            <a:xfrm>
              <a:off x="7616562" y="4376784"/>
              <a:ext cx="249646" cy="24964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CA99C83F-A373-46CB-94CC-E66E6911885B}"/>
                </a:ext>
              </a:extLst>
            </p:cNvPr>
            <p:cNvSpPr/>
            <p:nvPr/>
          </p:nvSpPr>
          <p:spPr>
            <a:xfrm>
              <a:off x="7866208" y="4376784"/>
              <a:ext cx="249646" cy="24964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57A2AD25-9686-4AD1-9917-AE02814C58EC}"/>
                </a:ext>
              </a:extLst>
            </p:cNvPr>
            <p:cNvSpPr/>
            <p:nvPr/>
          </p:nvSpPr>
          <p:spPr>
            <a:xfrm>
              <a:off x="8115854" y="4376784"/>
              <a:ext cx="249646" cy="24964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AB071C52-1172-4C8E-AF23-0CB4472DB239}"/>
                </a:ext>
              </a:extLst>
            </p:cNvPr>
            <p:cNvSpPr/>
            <p:nvPr/>
          </p:nvSpPr>
          <p:spPr>
            <a:xfrm>
              <a:off x="8365500" y="4376784"/>
              <a:ext cx="249646" cy="24964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49B2EB2C-FB40-4E86-ACEB-F87A1A8FF791}"/>
                </a:ext>
              </a:extLst>
            </p:cNvPr>
            <p:cNvSpPr/>
            <p:nvPr/>
          </p:nvSpPr>
          <p:spPr>
            <a:xfrm>
              <a:off x="8615146" y="4376784"/>
              <a:ext cx="249646" cy="24964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BD858561-AA91-40EC-A9A3-96979F90F19B}"/>
                </a:ext>
              </a:extLst>
            </p:cNvPr>
            <p:cNvSpPr/>
            <p:nvPr/>
          </p:nvSpPr>
          <p:spPr>
            <a:xfrm>
              <a:off x="8864792" y="4376784"/>
              <a:ext cx="249646" cy="24964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6" name="等腰三角形 155">
            <a:extLst>
              <a:ext uri="{FF2B5EF4-FFF2-40B4-BE49-F238E27FC236}">
                <a16:creationId xmlns:a16="http://schemas.microsoft.com/office/drawing/2014/main" id="{9FE8C093-BC32-4082-841A-B5A2F34E1A4B}"/>
              </a:ext>
            </a:extLst>
          </p:cNvPr>
          <p:cNvSpPr/>
          <p:nvPr/>
        </p:nvSpPr>
        <p:spPr>
          <a:xfrm rot="5400000">
            <a:off x="6093860" y="3600900"/>
            <a:ext cx="249648" cy="24536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372693F9-164B-4D5F-AE5C-62F3F4865B5C}"/>
              </a:ext>
            </a:extLst>
          </p:cNvPr>
          <p:cNvSpPr txBox="1"/>
          <p:nvPr/>
        </p:nvSpPr>
        <p:spPr>
          <a:xfrm>
            <a:off x="9771697" y="2091870"/>
            <a:ext cx="1169378" cy="78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16AB5"/>
                </a:solidFill>
                <a:effectLst/>
                <a:uLnTx/>
                <a:uFillTx/>
                <a:cs typeface="+mn-ea"/>
                <a:sym typeface="+mn-lt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16AB5"/>
                </a:solidFill>
                <a:effectLst/>
                <a:uLnTx/>
                <a:uFillTx/>
                <a:cs typeface="+mn-ea"/>
                <a:sym typeface="+mn-lt"/>
              </a:rPr>
              <a:t>业务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16AB5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3.86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亿元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57%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9FC5DE9E-A5A2-407E-9F8B-FDB1DBF85A8D}"/>
              </a:ext>
            </a:extLst>
          </p:cNvPr>
          <p:cNvSpPr txBox="1"/>
          <p:nvPr/>
        </p:nvSpPr>
        <p:spPr>
          <a:xfrm>
            <a:off x="9771697" y="2945674"/>
            <a:ext cx="1169378" cy="78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2C6D0"/>
                </a:solidFill>
                <a:effectLst/>
                <a:uLnTx/>
                <a:uFillTx/>
                <a:cs typeface="+mn-ea"/>
                <a:sym typeface="+mn-lt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2C6D0"/>
                </a:solidFill>
                <a:effectLst/>
                <a:uLnTx/>
                <a:uFillTx/>
                <a:cs typeface="+mn-ea"/>
                <a:sym typeface="+mn-lt"/>
              </a:rPr>
              <a:t>业务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2C6D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2.14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亿元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32%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2415ECBB-5997-4214-8EF2-750BC60DA702}"/>
              </a:ext>
            </a:extLst>
          </p:cNvPr>
          <p:cNvSpPr txBox="1"/>
          <p:nvPr/>
        </p:nvSpPr>
        <p:spPr>
          <a:xfrm>
            <a:off x="9771697" y="3799479"/>
            <a:ext cx="1169378" cy="78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业务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60000"/>
                  <a:lumOff val="4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0.72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亿元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11%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2" name="椭圆 161">
            <a:extLst>
              <a:ext uri="{FF2B5EF4-FFF2-40B4-BE49-F238E27FC236}">
                <a16:creationId xmlns:a16="http://schemas.microsoft.com/office/drawing/2014/main" id="{23FDECF6-2F1E-436E-82D2-A0580E6701AC}"/>
              </a:ext>
            </a:extLst>
          </p:cNvPr>
          <p:cNvSpPr/>
          <p:nvPr/>
        </p:nvSpPr>
        <p:spPr>
          <a:xfrm>
            <a:off x="9605990" y="2199616"/>
            <a:ext cx="180000" cy="180000"/>
          </a:xfrm>
          <a:prstGeom prst="ellipse">
            <a:avLst/>
          </a:prstGeom>
          <a:solidFill>
            <a:srgbClr val="016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3" name="椭圆 162">
            <a:extLst>
              <a:ext uri="{FF2B5EF4-FFF2-40B4-BE49-F238E27FC236}">
                <a16:creationId xmlns:a16="http://schemas.microsoft.com/office/drawing/2014/main" id="{AA5A3121-F8A4-407E-9668-2EA7245FD680}"/>
              </a:ext>
            </a:extLst>
          </p:cNvPr>
          <p:cNvSpPr/>
          <p:nvPr/>
        </p:nvSpPr>
        <p:spPr>
          <a:xfrm>
            <a:off x="9605990" y="3046162"/>
            <a:ext cx="180000" cy="180000"/>
          </a:xfrm>
          <a:prstGeom prst="ellipse">
            <a:avLst/>
          </a:prstGeom>
          <a:solidFill>
            <a:srgbClr val="02C6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4" name="椭圆 163">
            <a:extLst>
              <a:ext uri="{FF2B5EF4-FFF2-40B4-BE49-F238E27FC236}">
                <a16:creationId xmlns:a16="http://schemas.microsoft.com/office/drawing/2014/main" id="{423C649B-2124-4814-84DE-CF6E618CED65}"/>
              </a:ext>
            </a:extLst>
          </p:cNvPr>
          <p:cNvSpPr/>
          <p:nvPr/>
        </p:nvSpPr>
        <p:spPr>
          <a:xfrm>
            <a:off x="9605990" y="3892346"/>
            <a:ext cx="180000" cy="180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66" name="连接符: 肘形 165">
            <a:extLst>
              <a:ext uri="{FF2B5EF4-FFF2-40B4-BE49-F238E27FC236}">
                <a16:creationId xmlns:a16="http://schemas.microsoft.com/office/drawing/2014/main" id="{DB285C84-5D89-4CCE-894F-147693B7C08B}"/>
              </a:ext>
            </a:extLst>
          </p:cNvPr>
          <p:cNvCxnSpPr>
            <a:cxnSpLocks/>
            <a:stCxn id="93" idx="6"/>
            <a:endCxn id="162" idx="2"/>
          </p:cNvCxnSpPr>
          <p:nvPr/>
        </p:nvCxnSpPr>
        <p:spPr>
          <a:xfrm flipV="1">
            <a:off x="9114438" y="2289616"/>
            <a:ext cx="491552" cy="714115"/>
          </a:xfrm>
          <a:prstGeom prst="bentConnector3">
            <a:avLst>
              <a:gd name="adj1" fmla="val 63952"/>
            </a:avLst>
          </a:prstGeom>
          <a:ln w="3175">
            <a:solidFill>
              <a:srgbClr val="016AB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连接符: 肘形 169">
            <a:extLst>
              <a:ext uri="{FF2B5EF4-FFF2-40B4-BE49-F238E27FC236}">
                <a16:creationId xmlns:a16="http://schemas.microsoft.com/office/drawing/2014/main" id="{DF44834B-1D50-421C-9B45-EAA4B73223D7}"/>
              </a:ext>
            </a:extLst>
          </p:cNvPr>
          <p:cNvCxnSpPr>
            <a:cxnSpLocks/>
            <a:stCxn id="123" idx="6"/>
            <a:endCxn id="163" idx="2"/>
          </p:cNvCxnSpPr>
          <p:nvPr/>
        </p:nvCxnSpPr>
        <p:spPr>
          <a:xfrm flipV="1">
            <a:off x="9114438" y="3136162"/>
            <a:ext cx="491552" cy="616507"/>
          </a:xfrm>
          <a:prstGeom prst="bentConnector3">
            <a:avLst>
              <a:gd name="adj1" fmla="val 68602"/>
            </a:avLst>
          </a:prstGeom>
          <a:ln w="3175">
            <a:solidFill>
              <a:srgbClr val="02C6D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连接符: 肘形 175">
            <a:extLst>
              <a:ext uri="{FF2B5EF4-FFF2-40B4-BE49-F238E27FC236}">
                <a16:creationId xmlns:a16="http://schemas.microsoft.com/office/drawing/2014/main" id="{2FA80A60-5A93-47C9-B1A7-520B554E13F7}"/>
              </a:ext>
            </a:extLst>
          </p:cNvPr>
          <p:cNvCxnSpPr>
            <a:cxnSpLocks/>
            <a:stCxn id="143" idx="6"/>
            <a:endCxn id="164" idx="2"/>
          </p:cNvCxnSpPr>
          <p:nvPr/>
        </p:nvCxnSpPr>
        <p:spPr>
          <a:xfrm flipV="1">
            <a:off x="9114438" y="3982346"/>
            <a:ext cx="491552" cy="269615"/>
          </a:xfrm>
          <a:prstGeom prst="bentConnector3">
            <a:avLst>
              <a:gd name="adj1" fmla="val 70152"/>
            </a:avLst>
          </a:prstGeom>
          <a:ln w="3175">
            <a:solidFill>
              <a:schemeClr val="accent4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矩形 183">
            <a:extLst>
              <a:ext uri="{FF2B5EF4-FFF2-40B4-BE49-F238E27FC236}">
                <a16:creationId xmlns:a16="http://schemas.microsoft.com/office/drawing/2014/main" id="{5285D217-1499-43C8-BD17-1392004D6A0C}"/>
              </a:ext>
            </a:extLst>
          </p:cNvPr>
          <p:cNvSpPr/>
          <p:nvPr/>
        </p:nvSpPr>
        <p:spPr>
          <a:xfrm>
            <a:off x="1113609" y="5987143"/>
            <a:ext cx="151704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QY Co. Ltd.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86" name="直接连接符 185">
            <a:extLst>
              <a:ext uri="{FF2B5EF4-FFF2-40B4-BE49-F238E27FC236}">
                <a16:creationId xmlns:a16="http://schemas.microsoft.com/office/drawing/2014/main" id="{EC597DC3-C3BA-4B14-8640-4BE548CA8F26}"/>
              </a:ext>
            </a:extLst>
          </p:cNvPr>
          <p:cNvCxnSpPr/>
          <p:nvPr/>
        </p:nvCxnSpPr>
        <p:spPr>
          <a:xfrm>
            <a:off x="1186088" y="6331963"/>
            <a:ext cx="271529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05CA5287-1DC3-4873-AE65-9CE474D065C5}"/>
              </a:ext>
            </a:extLst>
          </p:cNvPr>
          <p:cNvGrpSpPr/>
          <p:nvPr/>
        </p:nvGrpSpPr>
        <p:grpSpPr>
          <a:xfrm>
            <a:off x="1299060" y="578960"/>
            <a:ext cx="662899" cy="926911"/>
            <a:chOff x="1299060" y="360795"/>
            <a:chExt cx="662899" cy="926911"/>
          </a:xfrm>
        </p:grpSpPr>
        <p:sp>
          <p:nvSpPr>
            <p:cNvPr id="194" name="箭头: 燕尾形 193">
              <a:extLst>
                <a:ext uri="{FF2B5EF4-FFF2-40B4-BE49-F238E27FC236}">
                  <a16:creationId xmlns:a16="http://schemas.microsoft.com/office/drawing/2014/main" id="{D7474C24-C830-4AFE-BCF8-0A954ED09B31}"/>
                </a:ext>
              </a:extLst>
            </p:cNvPr>
            <p:cNvSpPr/>
            <p:nvPr/>
          </p:nvSpPr>
          <p:spPr>
            <a:xfrm rot="16200000" flipV="1">
              <a:off x="1212278" y="549693"/>
              <a:ext cx="863538" cy="485741"/>
            </a:xfrm>
            <a:prstGeom prst="notchedRightArrow">
              <a:avLst/>
            </a:prstGeom>
            <a:gradFill flip="none" rotWithShape="1">
              <a:gsLst>
                <a:gs pos="30000">
                  <a:schemeClr val="tx1">
                    <a:lumMod val="85000"/>
                    <a:lumOff val="15000"/>
                    <a:alpha val="43000"/>
                  </a:schemeClr>
                </a:gs>
                <a:gs pos="83000">
                  <a:schemeClr val="tx1">
                    <a:lumMod val="85000"/>
                    <a:lumOff val="15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箭头: 燕尾形 194">
              <a:extLst>
                <a:ext uri="{FF2B5EF4-FFF2-40B4-BE49-F238E27FC236}">
                  <a16:creationId xmlns:a16="http://schemas.microsoft.com/office/drawing/2014/main" id="{48B2548E-F878-488B-8643-B8B16344DE09}"/>
                </a:ext>
              </a:extLst>
            </p:cNvPr>
            <p:cNvSpPr/>
            <p:nvPr/>
          </p:nvSpPr>
          <p:spPr>
            <a:xfrm rot="16200000" flipV="1">
              <a:off x="1753511" y="957965"/>
              <a:ext cx="266813" cy="150082"/>
            </a:xfrm>
            <a:prstGeom prst="notchedRightArrow">
              <a:avLst/>
            </a:prstGeom>
            <a:gradFill flip="none" rotWithShape="1">
              <a:gsLst>
                <a:gs pos="30000">
                  <a:schemeClr val="tx1">
                    <a:lumMod val="85000"/>
                    <a:lumOff val="15000"/>
                    <a:alpha val="43000"/>
                  </a:schemeClr>
                </a:gs>
                <a:gs pos="83000">
                  <a:schemeClr val="tx1">
                    <a:lumMod val="85000"/>
                    <a:lumOff val="15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6" name="箭头: 燕尾形 195">
              <a:extLst>
                <a:ext uri="{FF2B5EF4-FFF2-40B4-BE49-F238E27FC236}">
                  <a16:creationId xmlns:a16="http://schemas.microsoft.com/office/drawing/2014/main" id="{24A7F329-16AC-4683-9AAE-DC6D87A6D105}"/>
                </a:ext>
              </a:extLst>
            </p:cNvPr>
            <p:cNvSpPr/>
            <p:nvPr/>
          </p:nvSpPr>
          <p:spPr>
            <a:xfrm rot="16200000" flipV="1">
              <a:off x="1076460" y="897634"/>
              <a:ext cx="612672" cy="167471"/>
            </a:xfrm>
            <a:prstGeom prst="notchedRightArrow">
              <a:avLst/>
            </a:prstGeom>
            <a:gradFill flip="none" rotWithShape="1">
              <a:gsLst>
                <a:gs pos="30000">
                  <a:schemeClr val="tx1">
                    <a:lumMod val="85000"/>
                    <a:lumOff val="15000"/>
                    <a:alpha val="43000"/>
                  </a:schemeClr>
                </a:gs>
                <a:gs pos="83000">
                  <a:schemeClr val="tx1">
                    <a:lumMod val="85000"/>
                    <a:lumOff val="15000"/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5759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箭头: 上 45">
            <a:extLst>
              <a:ext uri="{FF2B5EF4-FFF2-40B4-BE49-F238E27FC236}">
                <a16:creationId xmlns:a16="http://schemas.microsoft.com/office/drawing/2014/main" id="{B4F0744F-105C-485C-8210-706C8A3F1A86}"/>
              </a:ext>
            </a:extLst>
          </p:cNvPr>
          <p:cNvSpPr/>
          <p:nvPr/>
        </p:nvSpPr>
        <p:spPr>
          <a:xfrm rot="900000">
            <a:off x="764341" y="-284655"/>
            <a:ext cx="1535342" cy="1981424"/>
          </a:xfrm>
          <a:prstGeom prst="upArrow">
            <a:avLst/>
          </a:prstGeom>
          <a:gradFill>
            <a:gsLst>
              <a:gs pos="0">
                <a:srgbClr val="5AC7CD">
                  <a:lumMod val="88000"/>
                  <a:alpha val="31000"/>
                </a:srgbClr>
              </a:gs>
              <a:gs pos="100000">
                <a:srgbClr val="5AC7CD">
                  <a:lumMod val="87000"/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箭头: 上 46">
            <a:extLst>
              <a:ext uri="{FF2B5EF4-FFF2-40B4-BE49-F238E27FC236}">
                <a16:creationId xmlns:a16="http://schemas.microsoft.com/office/drawing/2014/main" id="{C8F8A64F-0FA8-47E5-96A6-89A8320D4D56}"/>
              </a:ext>
            </a:extLst>
          </p:cNvPr>
          <p:cNvSpPr/>
          <p:nvPr/>
        </p:nvSpPr>
        <p:spPr>
          <a:xfrm rot="900000">
            <a:off x="14116" y="647730"/>
            <a:ext cx="844636" cy="1515497"/>
          </a:xfrm>
          <a:prstGeom prst="upArrow">
            <a:avLst/>
          </a:prstGeom>
          <a:gradFill>
            <a:gsLst>
              <a:gs pos="0">
                <a:srgbClr val="5AC7CD">
                  <a:lumMod val="88000"/>
                  <a:alpha val="31000"/>
                </a:srgbClr>
              </a:gs>
              <a:gs pos="100000">
                <a:srgbClr val="5AC7CD">
                  <a:lumMod val="87000"/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箭头: 上 47">
            <a:extLst>
              <a:ext uri="{FF2B5EF4-FFF2-40B4-BE49-F238E27FC236}">
                <a16:creationId xmlns:a16="http://schemas.microsoft.com/office/drawing/2014/main" id="{E48AD663-8409-43E0-B7D1-009483003F01}"/>
              </a:ext>
            </a:extLst>
          </p:cNvPr>
          <p:cNvSpPr/>
          <p:nvPr/>
        </p:nvSpPr>
        <p:spPr>
          <a:xfrm rot="900000">
            <a:off x="1623038" y="976509"/>
            <a:ext cx="670964" cy="1203884"/>
          </a:xfrm>
          <a:prstGeom prst="upArrow">
            <a:avLst/>
          </a:prstGeom>
          <a:gradFill>
            <a:gsLst>
              <a:gs pos="0">
                <a:srgbClr val="5AC7CD">
                  <a:lumMod val="88000"/>
                  <a:alpha val="31000"/>
                </a:srgbClr>
              </a:gs>
              <a:gs pos="100000">
                <a:srgbClr val="5AC7CD">
                  <a:lumMod val="87000"/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平行四边形 44">
            <a:extLst>
              <a:ext uri="{FF2B5EF4-FFF2-40B4-BE49-F238E27FC236}">
                <a16:creationId xmlns:a16="http://schemas.microsoft.com/office/drawing/2014/main" id="{33352804-1D8A-4FDC-8335-431B7C8A8491}"/>
              </a:ext>
            </a:extLst>
          </p:cNvPr>
          <p:cNvSpPr/>
          <p:nvPr/>
        </p:nvSpPr>
        <p:spPr>
          <a:xfrm>
            <a:off x="2397577" y="3704251"/>
            <a:ext cx="1667648" cy="3172159"/>
          </a:xfrm>
          <a:prstGeom prst="parallelogram">
            <a:avLst>
              <a:gd name="adj" fmla="val 52837"/>
            </a:avLst>
          </a:prstGeom>
          <a:gradFill>
            <a:gsLst>
              <a:gs pos="0">
                <a:srgbClr val="5AC7CD">
                  <a:lumMod val="88000"/>
                  <a:alpha val="43000"/>
                </a:srgbClr>
              </a:gs>
              <a:gs pos="100000">
                <a:srgbClr val="5AC7CD">
                  <a:lumMod val="87000"/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平行四边形 42">
            <a:extLst>
              <a:ext uri="{FF2B5EF4-FFF2-40B4-BE49-F238E27FC236}">
                <a16:creationId xmlns:a16="http://schemas.microsoft.com/office/drawing/2014/main" id="{263E5101-C167-42E3-9AC0-554E68F0D28D}"/>
              </a:ext>
            </a:extLst>
          </p:cNvPr>
          <p:cNvSpPr/>
          <p:nvPr/>
        </p:nvSpPr>
        <p:spPr>
          <a:xfrm>
            <a:off x="-1057073" y="5207852"/>
            <a:ext cx="3129364" cy="1842721"/>
          </a:xfrm>
          <a:prstGeom prst="parallelogram">
            <a:avLst>
              <a:gd name="adj" fmla="val 27226"/>
            </a:avLst>
          </a:prstGeom>
          <a:gradFill>
            <a:gsLst>
              <a:gs pos="0">
                <a:srgbClr val="5AC7CD">
                  <a:lumMod val="88000"/>
                  <a:alpha val="43000"/>
                </a:srgbClr>
              </a:gs>
              <a:gs pos="100000">
                <a:srgbClr val="5AC7CD">
                  <a:lumMod val="87000"/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平行四边形 40">
            <a:extLst>
              <a:ext uri="{FF2B5EF4-FFF2-40B4-BE49-F238E27FC236}">
                <a16:creationId xmlns:a16="http://schemas.microsoft.com/office/drawing/2014/main" id="{7BE46859-28AF-4550-A5C3-F991981C671D}"/>
              </a:ext>
            </a:extLst>
          </p:cNvPr>
          <p:cNvSpPr/>
          <p:nvPr/>
        </p:nvSpPr>
        <p:spPr>
          <a:xfrm>
            <a:off x="9655303" y="1808369"/>
            <a:ext cx="1667648" cy="3172159"/>
          </a:xfrm>
          <a:prstGeom prst="parallelogram">
            <a:avLst>
              <a:gd name="adj" fmla="val 52837"/>
            </a:avLst>
          </a:prstGeom>
          <a:gradFill>
            <a:gsLst>
              <a:gs pos="0">
                <a:srgbClr val="5AC7CD">
                  <a:lumMod val="88000"/>
                  <a:alpha val="43000"/>
                </a:srgbClr>
              </a:gs>
              <a:gs pos="100000">
                <a:srgbClr val="5AC7CD">
                  <a:lumMod val="87000"/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CA96F74-2879-471F-9918-A6F0D22677CE}"/>
              </a:ext>
            </a:extLst>
          </p:cNvPr>
          <p:cNvGrpSpPr/>
          <p:nvPr/>
        </p:nvGrpSpPr>
        <p:grpSpPr>
          <a:xfrm>
            <a:off x="6633796" y="2818328"/>
            <a:ext cx="4740812" cy="4457700"/>
            <a:chOff x="6633796" y="2818328"/>
            <a:chExt cx="4740812" cy="4457700"/>
          </a:xfrm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82A225EA-C234-4580-ABD2-1B8B07896648}"/>
                </a:ext>
              </a:extLst>
            </p:cNvPr>
            <p:cNvSpPr/>
            <p:nvPr/>
          </p:nvSpPr>
          <p:spPr>
            <a:xfrm>
              <a:off x="6633796" y="2818328"/>
              <a:ext cx="4740812" cy="4457700"/>
            </a:xfrm>
            <a:prstGeom prst="parallelogram">
              <a:avLst/>
            </a:prstGeom>
            <a:blipFill dpi="0" rotWithShape="1">
              <a:blip r:embed="rId3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12421F0B-74FB-48CA-9537-76FFB2405211}"/>
                </a:ext>
              </a:extLst>
            </p:cNvPr>
            <p:cNvSpPr/>
            <p:nvPr/>
          </p:nvSpPr>
          <p:spPr>
            <a:xfrm>
              <a:off x="6633796" y="2818328"/>
              <a:ext cx="4740812" cy="4457700"/>
            </a:xfrm>
            <a:prstGeom prst="parallelogram">
              <a:avLst/>
            </a:prstGeom>
            <a:solidFill>
              <a:srgbClr val="016AB5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2" name="图片 1" descr="图片包含 物体&#10;&#10;描述已自动生成">
            <a:extLst>
              <a:ext uri="{FF2B5EF4-FFF2-40B4-BE49-F238E27FC236}">
                <a16:creationId xmlns:a16="http://schemas.microsoft.com/office/drawing/2014/main" id="{064FA8E3-F97E-4DAB-BAA9-335C720A76B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658" y="354794"/>
            <a:ext cx="1561513" cy="53032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B1B3CFA-FDCE-40B2-A5CD-3D2162579047}"/>
              </a:ext>
            </a:extLst>
          </p:cNvPr>
          <p:cNvSpPr txBox="1"/>
          <p:nvPr/>
        </p:nvSpPr>
        <p:spPr>
          <a:xfrm>
            <a:off x="675250" y="1069785"/>
            <a:ext cx="5420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2018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年公司总收入同比增长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11.94%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8C7DCB-1B53-4476-97A7-2B2325006081}"/>
              </a:ext>
            </a:extLst>
          </p:cNvPr>
          <p:cNvSpPr txBox="1"/>
          <p:nvPr/>
        </p:nvSpPr>
        <p:spPr>
          <a:xfrm>
            <a:off x="675250" y="4567773"/>
            <a:ext cx="4740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cs typeface="+mn-ea"/>
                <a:sym typeface="+mn-lt"/>
              </a:rPr>
              <a:t>同比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cs typeface="+mn-ea"/>
                <a:sym typeface="+mn-lt"/>
              </a:rPr>
              <a:t>2017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cs typeface="+mn-ea"/>
                <a:sym typeface="+mn-lt"/>
              </a:rPr>
              <a:t>年（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cs typeface="+mn-ea"/>
                <a:sym typeface="+mn-lt"/>
              </a:rPr>
              <a:t>6.00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cs typeface="+mn-ea"/>
                <a:sym typeface="+mn-lt"/>
              </a:rPr>
              <a:t>亿元）增长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cs typeface="+mn-ea"/>
                <a:sym typeface="+mn-lt"/>
              </a:rPr>
              <a:t>11.94%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A9B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E712BD-92A0-4E34-84D7-22675095D63A}"/>
              </a:ext>
            </a:extLst>
          </p:cNvPr>
          <p:cNvSpPr txBox="1"/>
          <p:nvPr/>
        </p:nvSpPr>
        <p:spPr>
          <a:xfrm>
            <a:off x="551420" y="2105561"/>
            <a:ext cx="479708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i="0" u="none" strike="noStrike" kern="300" cap="none" spc="-300" normalizeH="0" noProof="0" dirty="0">
                <a:ln>
                  <a:noFill/>
                </a:ln>
                <a:gradFill flip="none" rotWithShape="1">
                  <a:gsLst>
                    <a:gs pos="0">
                      <a:srgbClr val="00A9B2"/>
                    </a:gs>
                    <a:gs pos="100000">
                      <a:srgbClr val="00A9B2">
                        <a:lumMod val="60000"/>
                      </a:srgb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6.71</a:t>
            </a:r>
            <a:endParaRPr kumimoji="0" lang="zh-CN" altLang="en-US" sz="16600" i="0" u="none" strike="noStrike" kern="300" cap="none" spc="-300" normalizeH="0" noProof="0" dirty="0">
              <a:ln>
                <a:noFill/>
              </a:ln>
              <a:gradFill flip="none" rotWithShape="1">
                <a:gsLst>
                  <a:gs pos="0">
                    <a:srgbClr val="00A9B2"/>
                  </a:gs>
                  <a:gs pos="100000">
                    <a:srgbClr val="00A9B2">
                      <a:lumMod val="60000"/>
                    </a:srgbClr>
                  </a:gs>
                </a:gsLst>
                <a:lin ang="5400000" scaled="1"/>
                <a:tileRect/>
              </a:gra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8F160C4-11F3-42AE-8AB8-24CF9EBEEFC3}"/>
              </a:ext>
            </a:extLst>
          </p:cNvPr>
          <p:cNvSpPr txBox="1"/>
          <p:nvPr/>
        </p:nvSpPr>
        <p:spPr>
          <a:xfrm>
            <a:off x="4895103" y="3880608"/>
            <a:ext cx="974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A9B2"/>
                    </a:gs>
                    <a:gs pos="100000">
                      <a:srgbClr val="00A9B2">
                        <a:lumMod val="6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亿元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B965F6-35E9-4C8F-8B10-C8CF71C0DE97}"/>
              </a:ext>
            </a:extLst>
          </p:cNvPr>
          <p:cNvSpPr txBox="1"/>
          <p:nvPr/>
        </p:nvSpPr>
        <p:spPr>
          <a:xfrm>
            <a:off x="675250" y="6049108"/>
            <a:ext cx="2334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5AC7CD"/>
                </a:solidFill>
                <a:effectLst/>
                <a:uLnTx/>
                <a:uFillTx/>
                <a:cs typeface="+mn-ea"/>
                <a:sym typeface="+mn-lt"/>
              </a:rPr>
              <a:t>QY Group Co. Ltd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5AC7C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7EE4B7C-F81F-4AE8-A217-4978791CF0BC}"/>
              </a:ext>
            </a:extLst>
          </p:cNvPr>
          <p:cNvGrpSpPr/>
          <p:nvPr/>
        </p:nvGrpSpPr>
        <p:grpSpPr>
          <a:xfrm>
            <a:off x="5704742" y="952625"/>
            <a:ext cx="5420750" cy="5097035"/>
            <a:chOff x="5558205" y="590843"/>
            <a:chExt cx="5420750" cy="5097035"/>
          </a:xfrm>
        </p:grpSpPr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F4C8D197-83A2-4DEB-98AF-8085195F55E0}"/>
                </a:ext>
              </a:extLst>
            </p:cNvPr>
            <p:cNvSpPr/>
            <p:nvPr/>
          </p:nvSpPr>
          <p:spPr>
            <a:xfrm>
              <a:off x="5558205" y="590845"/>
              <a:ext cx="5420750" cy="5097033"/>
            </a:xfrm>
            <a:prstGeom prst="parallelogram">
              <a:avLst/>
            </a:prstGeom>
            <a:blipFill dpi="0" rotWithShape="1">
              <a:blip r:embed="rId3">
                <a:duotone>
                  <a:prstClr val="black"/>
                  <a:srgbClr val="5AC7CD">
                    <a:tint val="45000"/>
                    <a:satMod val="400000"/>
                  </a:srgbClr>
                </a:duotone>
              </a:blip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F2FFE281-BA44-4CB7-85AD-CC56E56DC39B}"/>
                </a:ext>
              </a:extLst>
            </p:cNvPr>
            <p:cNvSpPr/>
            <p:nvPr/>
          </p:nvSpPr>
          <p:spPr>
            <a:xfrm>
              <a:off x="5558205" y="590843"/>
              <a:ext cx="5420750" cy="5097033"/>
            </a:xfrm>
            <a:prstGeom prst="parallelogram">
              <a:avLst/>
            </a:prstGeom>
            <a:gradFill>
              <a:gsLst>
                <a:gs pos="0">
                  <a:srgbClr val="5AC7CD">
                    <a:alpha val="70000"/>
                    <a:lumMod val="88000"/>
                  </a:srgbClr>
                </a:gs>
                <a:gs pos="100000">
                  <a:srgbClr val="5AC7CD">
                    <a:lumMod val="87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283CEE7-3CE8-43F0-B4D4-991C8E7827AD}"/>
              </a:ext>
            </a:extLst>
          </p:cNvPr>
          <p:cNvGrpSpPr/>
          <p:nvPr/>
        </p:nvGrpSpPr>
        <p:grpSpPr>
          <a:xfrm>
            <a:off x="6216967" y="2158337"/>
            <a:ext cx="4396300" cy="2930867"/>
            <a:chOff x="6298514" y="2035707"/>
            <a:chExt cx="4396300" cy="2930867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C6618ED3-A31B-4BB2-9D1A-05CB4B179A86}"/>
                </a:ext>
              </a:extLst>
            </p:cNvPr>
            <p:cNvSpPr/>
            <p:nvPr/>
          </p:nvSpPr>
          <p:spPr>
            <a:xfrm>
              <a:off x="7074831" y="2079140"/>
              <a:ext cx="2844000" cy="2844000"/>
            </a:xfrm>
            <a:prstGeom prst="ellipse">
              <a:avLst/>
            </a:prstGeom>
            <a:solidFill>
              <a:srgbClr val="319A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aphicFrame>
          <p:nvGraphicFramePr>
            <p:cNvPr id="12" name="图表 11">
              <a:extLst>
                <a:ext uri="{FF2B5EF4-FFF2-40B4-BE49-F238E27FC236}">
                  <a16:creationId xmlns:a16="http://schemas.microsoft.com/office/drawing/2014/main" id="{87E515AD-199F-4A26-86CD-69D017C3AFD7}"/>
                </a:ext>
              </a:extLst>
            </p:cNvPr>
            <p:cNvGraphicFramePr/>
            <p:nvPr/>
          </p:nvGraphicFramePr>
          <p:xfrm>
            <a:off x="6298514" y="2035707"/>
            <a:ext cx="4396300" cy="29308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854AFF8-7A16-4F5D-89CB-F6B856751B4E}"/>
              </a:ext>
            </a:extLst>
          </p:cNvPr>
          <p:cNvGrpSpPr/>
          <p:nvPr/>
        </p:nvGrpSpPr>
        <p:grpSpPr>
          <a:xfrm>
            <a:off x="6298514" y="5323774"/>
            <a:ext cx="3669269" cy="338554"/>
            <a:chOff x="6298514" y="5169562"/>
            <a:chExt cx="3669269" cy="33855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DAF94BD-ED22-4C38-9EFE-E7BB2D441563}"/>
                </a:ext>
              </a:extLst>
            </p:cNvPr>
            <p:cNvSpPr txBox="1"/>
            <p:nvPr/>
          </p:nvSpPr>
          <p:spPr>
            <a:xfrm>
              <a:off x="6298514" y="5169562"/>
              <a:ext cx="13069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A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业务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D82FCC4-DCA1-4566-A825-DC5041340B7E}"/>
                </a:ext>
              </a:extLst>
            </p:cNvPr>
            <p:cNvSpPr txBox="1"/>
            <p:nvPr/>
          </p:nvSpPr>
          <p:spPr>
            <a:xfrm>
              <a:off x="7479663" y="5169562"/>
              <a:ext cx="13069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98DDE0"/>
                  </a:solidFill>
                  <a:effectLst/>
                  <a:uLnTx/>
                  <a:uFillTx/>
                  <a:cs typeface="+mn-ea"/>
                  <a:sym typeface="+mn-lt"/>
                </a:rPr>
                <a:t>B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98DDE0"/>
                  </a:solidFill>
                  <a:effectLst/>
                  <a:uLnTx/>
                  <a:uFillTx/>
                  <a:cs typeface="+mn-ea"/>
                  <a:sym typeface="+mn-lt"/>
                </a:rPr>
                <a:t>业务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0342639-AA03-4824-93E6-F3021DB21046}"/>
                </a:ext>
              </a:extLst>
            </p:cNvPr>
            <p:cNvSpPr txBox="1"/>
            <p:nvPr/>
          </p:nvSpPr>
          <p:spPr>
            <a:xfrm>
              <a:off x="8660811" y="5169562"/>
              <a:ext cx="13069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19A9F"/>
                  </a:solidFill>
                  <a:effectLst/>
                  <a:uLnTx/>
                  <a:uFillTx/>
                  <a:cs typeface="+mn-ea"/>
                  <a:sym typeface="+mn-lt"/>
                </a:rPr>
                <a:t>C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19A9F"/>
                  </a:solidFill>
                  <a:effectLst/>
                  <a:uLnTx/>
                  <a:uFillTx/>
                  <a:cs typeface="+mn-ea"/>
                  <a:sym typeface="+mn-lt"/>
                </a:rPr>
                <a:t>业务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130C8B42-B957-410E-8DF4-7A5DD580D4EA}"/>
              </a:ext>
            </a:extLst>
          </p:cNvPr>
          <p:cNvSpPr txBox="1"/>
          <p:nvPr/>
        </p:nvSpPr>
        <p:spPr>
          <a:xfrm>
            <a:off x="7102282" y="1469815"/>
            <a:ext cx="3803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2018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年公司总收入构成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单位：亿元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84F17FE-9ABB-417F-8B2B-031A7CBBD76F}"/>
              </a:ext>
            </a:extLst>
          </p:cNvPr>
          <p:cNvGrpSpPr/>
          <p:nvPr/>
        </p:nvGrpSpPr>
        <p:grpSpPr>
          <a:xfrm>
            <a:off x="780018" y="1596888"/>
            <a:ext cx="339170" cy="90696"/>
            <a:chOff x="675250" y="1639092"/>
            <a:chExt cx="339170" cy="90696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70104DC4-73DD-4D2A-8193-74B1D5F5FBFB}"/>
                </a:ext>
              </a:extLst>
            </p:cNvPr>
            <p:cNvCxnSpPr>
              <a:cxnSpLocks/>
            </p:cNvCxnSpPr>
            <p:nvPr/>
          </p:nvCxnSpPr>
          <p:spPr>
            <a:xfrm>
              <a:off x="675250" y="1639092"/>
              <a:ext cx="339170" cy="0"/>
            </a:xfrm>
            <a:prstGeom prst="line">
              <a:avLst/>
            </a:prstGeom>
            <a:ln w="38100">
              <a:solidFill>
                <a:srgbClr val="00A9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984EBD3D-B620-4A46-A26C-9B50CE050F93}"/>
                </a:ext>
              </a:extLst>
            </p:cNvPr>
            <p:cNvCxnSpPr>
              <a:cxnSpLocks/>
            </p:cNvCxnSpPr>
            <p:nvPr/>
          </p:nvCxnSpPr>
          <p:spPr>
            <a:xfrm>
              <a:off x="675250" y="1729788"/>
              <a:ext cx="167713" cy="0"/>
            </a:xfrm>
            <a:prstGeom prst="line">
              <a:avLst/>
            </a:prstGeom>
            <a:ln w="38100">
              <a:solidFill>
                <a:srgbClr val="00A9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BF06EE90-D411-44D4-9CF0-6E8DD604DFCB}"/>
              </a:ext>
            </a:extLst>
          </p:cNvPr>
          <p:cNvSpPr/>
          <p:nvPr/>
        </p:nvSpPr>
        <p:spPr>
          <a:xfrm>
            <a:off x="5100298" y="3611950"/>
            <a:ext cx="1667648" cy="3172159"/>
          </a:xfrm>
          <a:prstGeom prst="parallelogram">
            <a:avLst>
              <a:gd name="adj" fmla="val 52837"/>
            </a:avLst>
          </a:prstGeom>
          <a:gradFill>
            <a:gsLst>
              <a:gs pos="0">
                <a:srgbClr val="5AC7CD">
                  <a:lumMod val="88000"/>
                  <a:alpha val="43000"/>
                </a:srgbClr>
              </a:gs>
              <a:gs pos="100000">
                <a:srgbClr val="5AC7CD">
                  <a:lumMod val="87000"/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平行四边形 41">
            <a:extLst>
              <a:ext uri="{FF2B5EF4-FFF2-40B4-BE49-F238E27FC236}">
                <a16:creationId xmlns:a16="http://schemas.microsoft.com/office/drawing/2014/main" id="{D5010D6A-428B-41B7-949C-D1F0831254D5}"/>
              </a:ext>
            </a:extLst>
          </p:cNvPr>
          <p:cNvSpPr/>
          <p:nvPr/>
        </p:nvSpPr>
        <p:spPr>
          <a:xfrm>
            <a:off x="10906122" y="6049865"/>
            <a:ext cx="3129364" cy="1842721"/>
          </a:xfrm>
          <a:prstGeom prst="parallelogram">
            <a:avLst>
              <a:gd name="adj" fmla="val 27226"/>
            </a:avLst>
          </a:prstGeom>
          <a:gradFill>
            <a:gsLst>
              <a:gs pos="0">
                <a:srgbClr val="5AC7CD">
                  <a:lumMod val="88000"/>
                  <a:alpha val="43000"/>
                </a:srgbClr>
              </a:gs>
              <a:gs pos="100000">
                <a:srgbClr val="5AC7CD">
                  <a:lumMod val="87000"/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109583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1000">
              <a:schemeClr val="bg1">
                <a:lumMod val="95000"/>
              </a:schemeClr>
            </a:gs>
            <a:gs pos="100000">
              <a:schemeClr val="bg1">
                <a:lumMod val="95000"/>
                <a:alpha val="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A9F7C69-1F85-40EE-8082-A145925FB430}"/>
              </a:ext>
            </a:extLst>
          </p:cNvPr>
          <p:cNvSpPr/>
          <p:nvPr/>
        </p:nvSpPr>
        <p:spPr>
          <a:xfrm>
            <a:off x="0" y="4677650"/>
            <a:ext cx="12192000" cy="2173093"/>
          </a:xfrm>
          <a:custGeom>
            <a:avLst/>
            <a:gdLst>
              <a:gd name="connsiteX0" fmla="*/ 12192000 w 12192000"/>
              <a:gd name="connsiteY0" fmla="*/ 0 h 2173093"/>
              <a:gd name="connsiteX1" fmla="*/ 12192000 w 12192000"/>
              <a:gd name="connsiteY1" fmla="*/ 2173093 h 2173093"/>
              <a:gd name="connsiteX2" fmla="*/ 6096001 w 12192000"/>
              <a:gd name="connsiteY2" fmla="*/ 2173093 h 2173093"/>
              <a:gd name="connsiteX3" fmla="*/ 12163816 w 12192000"/>
              <a:gd name="connsiteY3" fmla="*/ 41882 h 2173093"/>
              <a:gd name="connsiteX4" fmla="*/ 0 w 12192000"/>
              <a:gd name="connsiteY4" fmla="*/ 0 h 2173093"/>
              <a:gd name="connsiteX5" fmla="*/ 28185 w 12192000"/>
              <a:gd name="connsiteY5" fmla="*/ 41882 h 2173093"/>
              <a:gd name="connsiteX6" fmla="*/ 6096001 w 12192000"/>
              <a:gd name="connsiteY6" fmla="*/ 2173093 h 2173093"/>
              <a:gd name="connsiteX7" fmla="*/ 0 w 12192000"/>
              <a:gd name="connsiteY7" fmla="*/ 2173093 h 2173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173093">
                <a:moveTo>
                  <a:pt x="12192000" y="0"/>
                </a:moveTo>
                <a:lnTo>
                  <a:pt x="12192000" y="2173093"/>
                </a:lnTo>
                <a:lnTo>
                  <a:pt x="6096001" y="2173093"/>
                </a:lnTo>
                <a:cubicBezTo>
                  <a:pt x="8883223" y="2173093"/>
                  <a:pt x="11258156" y="1285540"/>
                  <a:pt x="12163816" y="41882"/>
                </a:cubicBezTo>
                <a:close/>
                <a:moveTo>
                  <a:pt x="0" y="0"/>
                </a:moveTo>
                <a:lnTo>
                  <a:pt x="28185" y="41882"/>
                </a:lnTo>
                <a:cubicBezTo>
                  <a:pt x="933845" y="1285540"/>
                  <a:pt x="3308777" y="2173093"/>
                  <a:pt x="6096001" y="2173093"/>
                </a:cubicBezTo>
                <a:lnTo>
                  <a:pt x="0" y="2173093"/>
                </a:lnTo>
                <a:close/>
              </a:path>
            </a:pathLst>
          </a:custGeom>
          <a:solidFill>
            <a:srgbClr val="00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F9871810-3590-41B1-A090-BBDDF8B76521}"/>
              </a:ext>
            </a:extLst>
          </p:cNvPr>
          <p:cNvSpPr/>
          <p:nvPr/>
        </p:nvSpPr>
        <p:spPr>
          <a:xfrm>
            <a:off x="0" y="3028950"/>
            <a:ext cx="12192000" cy="3829051"/>
          </a:xfrm>
          <a:custGeom>
            <a:avLst/>
            <a:gdLst>
              <a:gd name="connsiteX0" fmla="*/ 12192000 w 12192000"/>
              <a:gd name="connsiteY0" fmla="*/ 0 h 2173093"/>
              <a:gd name="connsiteX1" fmla="*/ 12192000 w 12192000"/>
              <a:gd name="connsiteY1" fmla="*/ 2173093 h 2173093"/>
              <a:gd name="connsiteX2" fmla="*/ 6096001 w 12192000"/>
              <a:gd name="connsiteY2" fmla="*/ 2173093 h 2173093"/>
              <a:gd name="connsiteX3" fmla="*/ 12163816 w 12192000"/>
              <a:gd name="connsiteY3" fmla="*/ 41882 h 2173093"/>
              <a:gd name="connsiteX4" fmla="*/ 0 w 12192000"/>
              <a:gd name="connsiteY4" fmla="*/ 0 h 2173093"/>
              <a:gd name="connsiteX5" fmla="*/ 28185 w 12192000"/>
              <a:gd name="connsiteY5" fmla="*/ 41882 h 2173093"/>
              <a:gd name="connsiteX6" fmla="*/ 6096001 w 12192000"/>
              <a:gd name="connsiteY6" fmla="*/ 2173093 h 2173093"/>
              <a:gd name="connsiteX7" fmla="*/ 0 w 12192000"/>
              <a:gd name="connsiteY7" fmla="*/ 2173093 h 2173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173093">
                <a:moveTo>
                  <a:pt x="12192000" y="0"/>
                </a:moveTo>
                <a:lnTo>
                  <a:pt x="12192000" y="2173093"/>
                </a:lnTo>
                <a:lnTo>
                  <a:pt x="6096001" y="2173093"/>
                </a:lnTo>
                <a:cubicBezTo>
                  <a:pt x="8883223" y="2173093"/>
                  <a:pt x="11258156" y="1285540"/>
                  <a:pt x="12163816" y="41882"/>
                </a:cubicBezTo>
                <a:close/>
                <a:moveTo>
                  <a:pt x="0" y="0"/>
                </a:moveTo>
                <a:lnTo>
                  <a:pt x="28185" y="41882"/>
                </a:lnTo>
                <a:cubicBezTo>
                  <a:pt x="933845" y="1285540"/>
                  <a:pt x="3308777" y="2173093"/>
                  <a:pt x="6096001" y="2173093"/>
                </a:cubicBezTo>
                <a:lnTo>
                  <a:pt x="0" y="2173093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91000">
                  <a:srgbClr val="00A9B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89824ED2-0FE5-4520-80BD-1E3AF0E4C044}"/>
              </a:ext>
            </a:extLst>
          </p:cNvPr>
          <p:cNvSpPr/>
          <p:nvPr/>
        </p:nvSpPr>
        <p:spPr>
          <a:xfrm>
            <a:off x="0" y="5531332"/>
            <a:ext cx="12192000" cy="1330298"/>
          </a:xfrm>
          <a:custGeom>
            <a:avLst/>
            <a:gdLst>
              <a:gd name="connsiteX0" fmla="*/ 12192000 w 12192000"/>
              <a:gd name="connsiteY0" fmla="*/ 0 h 2173093"/>
              <a:gd name="connsiteX1" fmla="*/ 12192000 w 12192000"/>
              <a:gd name="connsiteY1" fmla="*/ 2173093 h 2173093"/>
              <a:gd name="connsiteX2" fmla="*/ 6096001 w 12192000"/>
              <a:gd name="connsiteY2" fmla="*/ 2173093 h 2173093"/>
              <a:gd name="connsiteX3" fmla="*/ 12163816 w 12192000"/>
              <a:gd name="connsiteY3" fmla="*/ 41882 h 2173093"/>
              <a:gd name="connsiteX4" fmla="*/ 0 w 12192000"/>
              <a:gd name="connsiteY4" fmla="*/ 0 h 2173093"/>
              <a:gd name="connsiteX5" fmla="*/ 28185 w 12192000"/>
              <a:gd name="connsiteY5" fmla="*/ 41882 h 2173093"/>
              <a:gd name="connsiteX6" fmla="*/ 6096001 w 12192000"/>
              <a:gd name="connsiteY6" fmla="*/ 2173093 h 2173093"/>
              <a:gd name="connsiteX7" fmla="*/ 0 w 12192000"/>
              <a:gd name="connsiteY7" fmla="*/ 2173093 h 2173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173093">
                <a:moveTo>
                  <a:pt x="12192000" y="0"/>
                </a:moveTo>
                <a:lnTo>
                  <a:pt x="12192000" y="2173093"/>
                </a:lnTo>
                <a:lnTo>
                  <a:pt x="6096001" y="2173093"/>
                </a:lnTo>
                <a:cubicBezTo>
                  <a:pt x="8883223" y="2173093"/>
                  <a:pt x="11258156" y="1285540"/>
                  <a:pt x="12163816" y="41882"/>
                </a:cubicBezTo>
                <a:close/>
                <a:moveTo>
                  <a:pt x="0" y="0"/>
                </a:moveTo>
                <a:lnTo>
                  <a:pt x="28185" y="41882"/>
                </a:lnTo>
                <a:cubicBezTo>
                  <a:pt x="933845" y="1285540"/>
                  <a:pt x="3308777" y="2173093"/>
                  <a:pt x="6096001" y="2173093"/>
                </a:cubicBezTo>
                <a:lnTo>
                  <a:pt x="0" y="2173093"/>
                </a:lnTo>
                <a:close/>
              </a:path>
            </a:pathLst>
          </a:custGeom>
          <a:solidFill>
            <a:srgbClr val="016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ABBACD99-8C90-4463-9F68-139476303514}"/>
              </a:ext>
            </a:extLst>
          </p:cNvPr>
          <p:cNvSpPr/>
          <p:nvPr/>
        </p:nvSpPr>
        <p:spPr>
          <a:xfrm>
            <a:off x="2963976" y="995922"/>
            <a:ext cx="6264048" cy="4866156"/>
          </a:xfrm>
          <a:custGeom>
            <a:avLst/>
            <a:gdLst>
              <a:gd name="connsiteX0" fmla="*/ 3594795 w 4065062"/>
              <a:gd name="connsiteY0" fmla="*/ 3154504 h 3157898"/>
              <a:gd name="connsiteX1" fmla="*/ 3591020 w 4065062"/>
              <a:gd name="connsiteY1" fmla="*/ 3157898 h 3157898"/>
              <a:gd name="connsiteX2" fmla="*/ 3590925 w 4065062"/>
              <a:gd name="connsiteY2" fmla="*/ 3157832 h 3157898"/>
              <a:gd name="connsiteX3" fmla="*/ 1547860 w 4065062"/>
              <a:gd name="connsiteY3" fmla="*/ 0 h 3157898"/>
              <a:gd name="connsiteX4" fmla="*/ 1604979 w 4065062"/>
              <a:gd name="connsiteY4" fmla="*/ 8170 h 3157898"/>
              <a:gd name="connsiteX5" fmla="*/ 2121765 w 4065062"/>
              <a:gd name="connsiteY5" fmla="*/ 343116 h 3157898"/>
              <a:gd name="connsiteX6" fmla="*/ 2127205 w 4065062"/>
              <a:gd name="connsiteY6" fmla="*/ 351286 h 3157898"/>
              <a:gd name="connsiteX7" fmla="*/ 2284961 w 4065062"/>
              <a:gd name="connsiteY7" fmla="*/ 397579 h 3157898"/>
              <a:gd name="connsiteX8" fmla="*/ 2216963 w 4065062"/>
              <a:gd name="connsiteY8" fmla="*/ 253253 h 3157898"/>
              <a:gd name="connsiteX9" fmla="*/ 2238722 w 4065062"/>
              <a:gd name="connsiteY9" fmla="*/ 245083 h 3157898"/>
              <a:gd name="connsiteX10" fmla="*/ 2382879 w 4065062"/>
              <a:gd name="connsiteY10" fmla="*/ 351286 h 3157898"/>
              <a:gd name="connsiteX11" fmla="*/ 2929585 w 4065062"/>
              <a:gd name="connsiteY11" fmla="*/ 656278 h 3157898"/>
              <a:gd name="connsiteX12" fmla="*/ 2932305 w 4065062"/>
              <a:gd name="connsiteY12" fmla="*/ 664447 h 3157898"/>
              <a:gd name="connsiteX13" fmla="*/ 3043822 w 4065062"/>
              <a:gd name="connsiteY13" fmla="*/ 705294 h 3157898"/>
              <a:gd name="connsiteX14" fmla="*/ 3130860 w 4065062"/>
              <a:gd name="connsiteY14" fmla="*/ 846898 h 3157898"/>
              <a:gd name="connsiteX15" fmla="*/ 3209738 w 4065062"/>
              <a:gd name="connsiteY15" fmla="*/ 917699 h 3157898"/>
              <a:gd name="connsiteX16" fmla="*/ 3672126 w 4065062"/>
              <a:gd name="connsiteY16" fmla="*/ 1121935 h 3157898"/>
              <a:gd name="connsiteX17" fmla="*/ 3737404 w 4065062"/>
              <a:gd name="connsiteY17" fmla="*/ 1138274 h 3157898"/>
              <a:gd name="connsiteX18" fmla="*/ 3721085 w 4065062"/>
              <a:gd name="connsiteY18" fmla="*/ 1143720 h 3157898"/>
              <a:gd name="connsiteX19" fmla="*/ 3802682 w 4065062"/>
              <a:gd name="connsiteY19" fmla="*/ 1160059 h 3157898"/>
              <a:gd name="connsiteX20" fmla="*/ 3786363 w 4065062"/>
              <a:gd name="connsiteY20" fmla="*/ 1165506 h 3157898"/>
              <a:gd name="connsiteX21" fmla="*/ 3870681 w 4065062"/>
              <a:gd name="connsiteY21" fmla="*/ 1181844 h 3157898"/>
              <a:gd name="connsiteX22" fmla="*/ 3851641 w 4065062"/>
              <a:gd name="connsiteY22" fmla="*/ 1187291 h 3157898"/>
              <a:gd name="connsiteX23" fmla="*/ 3930519 w 4065062"/>
              <a:gd name="connsiteY23" fmla="*/ 1200906 h 3157898"/>
              <a:gd name="connsiteX24" fmla="*/ 3930519 w 4065062"/>
              <a:gd name="connsiteY24" fmla="*/ 1209076 h 3157898"/>
              <a:gd name="connsiteX25" fmla="*/ 4014837 w 4065062"/>
              <a:gd name="connsiteY25" fmla="*/ 1225415 h 3157898"/>
              <a:gd name="connsiteX26" fmla="*/ 3949559 w 4065062"/>
              <a:gd name="connsiteY26" fmla="*/ 1364295 h 3157898"/>
              <a:gd name="connsiteX27" fmla="*/ 3780923 w 4065062"/>
              <a:gd name="connsiteY27" fmla="*/ 1361572 h 3157898"/>
              <a:gd name="connsiteX28" fmla="*/ 3051982 w 4065062"/>
              <a:gd name="connsiteY28" fmla="*/ 991224 h 3157898"/>
              <a:gd name="connsiteX29" fmla="*/ 3051600 w 4065062"/>
              <a:gd name="connsiteY29" fmla="*/ 991148 h 3157898"/>
              <a:gd name="connsiteX30" fmla="*/ 3029174 w 4065062"/>
              <a:gd name="connsiteY30" fmla="*/ 972614 h 3157898"/>
              <a:gd name="connsiteX31" fmla="*/ 2943784 w 4065062"/>
              <a:gd name="connsiteY31" fmla="*/ 945155 h 3157898"/>
              <a:gd name="connsiteX32" fmla="*/ 3032843 w 4065062"/>
              <a:gd name="connsiteY32" fmla="*/ 1010243 h 3157898"/>
              <a:gd name="connsiteX33" fmla="*/ 3024747 w 4065062"/>
              <a:gd name="connsiteY33" fmla="*/ 985835 h 3157898"/>
              <a:gd name="connsiteX34" fmla="*/ 3024805 w 4065062"/>
              <a:gd name="connsiteY34" fmla="*/ 985847 h 3157898"/>
              <a:gd name="connsiteX35" fmla="*/ 3028862 w 4065062"/>
              <a:gd name="connsiteY35" fmla="*/ 998032 h 3157898"/>
              <a:gd name="connsiteX36" fmla="*/ 3032942 w 4065062"/>
              <a:gd name="connsiteY36" fmla="*/ 1010286 h 3157898"/>
              <a:gd name="connsiteX37" fmla="*/ 3623167 w 4065062"/>
              <a:gd name="connsiteY37" fmla="*/ 1331617 h 3157898"/>
              <a:gd name="connsiteX38" fmla="*/ 3721085 w 4065062"/>
              <a:gd name="connsiteY38" fmla="*/ 1413312 h 3157898"/>
              <a:gd name="connsiteX39" fmla="*/ 3642207 w 4065062"/>
              <a:gd name="connsiteY39" fmla="*/ 1465051 h 3157898"/>
              <a:gd name="connsiteX40" fmla="*/ 3468131 w 4065062"/>
              <a:gd name="connsiteY40" fmla="*/ 1445989 h 3157898"/>
              <a:gd name="connsiteX41" fmla="*/ 3383813 w 4065062"/>
              <a:gd name="connsiteY41" fmla="*/ 1320725 h 3157898"/>
              <a:gd name="connsiteX42" fmla="*/ 3060141 w 4065062"/>
              <a:gd name="connsiteY42" fmla="*/ 1146444 h 3157898"/>
              <a:gd name="connsiteX43" fmla="*/ 2940464 w 4065062"/>
              <a:gd name="connsiteY43" fmla="*/ 1094704 h 3157898"/>
              <a:gd name="connsiteX44" fmla="*/ 2668471 w 4065062"/>
              <a:gd name="connsiteY44" fmla="*/ 972162 h 3157898"/>
              <a:gd name="connsiteX45" fmla="*/ 2597753 w 4065062"/>
              <a:gd name="connsiteY45" fmla="*/ 925869 h 3157898"/>
              <a:gd name="connsiteX46" fmla="*/ 2391038 w 4065062"/>
              <a:gd name="connsiteY46" fmla="*/ 944931 h 3157898"/>
              <a:gd name="connsiteX47" fmla="*/ 2241442 w 4065062"/>
              <a:gd name="connsiteY47" fmla="*/ 1108320 h 3157898"/>
              <a:gd name="connsiteX48" fmla="*/ 2293121 w 4065062"/>
              <a:gd name="connsiteY48" fmla="*/ 1143720 h 3157898"/>
              <a:gd name="connsiteX49" fmla="*/ 2325760 w 4065062"/>
              <a:gd name="connsiteY49" fmla="*/ 1157336 h 3157898"/>
              <a:gd name="connsiteX50" fmla="*/ 3457251 w 4065062"/>
              <a:gd name="connsiteY50" fmla="*/ 1914370 h 3157898"/>
              <a:gd name="connsiteX51" fmla="*/ 3737404 w 4065062"/>
              <a:gd name="connsiteY51" fmla="*/ 2175791 h 3157898"/>
              <a:gd name="connsiteX52" fmla="*/ 3661246 w 4065062"/>
              <a:gd name="connsiteY52" fmla="*/ 2132221 h 3157898"/>
              <a:gd name="connsiteX53" fmla="*/ 3389253 w 4065062"/>
              <a:gd name="connsiteY53" fmla="*/ 1952494 h 3157898"/>
              <a:gd name="connsiteX54" fmla="*/ 2404638 w 4065062"/>
              <a:gd name="connsiteY54" fmla="*/ 1388803 h 3157898"/>
              <a:gd name="connsiteX55" fmla="*/ 2241442 w 4065062"/>
              <a:gd name="connsiteY55" fmla="*/ 1315278 h 3157898"/>
              <a:gd name="connsiteX56" fmla="*/ 2358399 w 4065062"/>
              <a:gd name="connsiteY56" fmla="*/ 1617547 h 3157898"/>
              <a:gd name="connsiteX57" fmla="*/ 3166219 w 4065062"/>
              <a:gd name="connsiteY57" fmla="*/ 2510738 h 3157898"/>
              <a:gd name="connsiteX58" fmla="*/ 3663966 w 4065062"/>
              <a:gd name="connsiteY58" fmla="*/ 2731313 h 3157898"/>
              <a:gd name="connsiteX59" fmla="*/ 3816282 w 4065062"/>
              <a:gd name="connsiteY59" fmla="*/ 2739482 h 3157898"/>
              <a:gd name="connsiteX60" fmla="*/ 3908760 w 4065062"/>
              <a:gd name="connsiteY60" fmla="*/ 2633279 h 3157898"/>
              <a:gd name="connsiteX61" fmla="*/ 3805402 w 4065062"/>
              <a:gd name="connsiteY61" fmla="*/ 2328287 h 3157898"/>
              <a:gd name="connsiteX62" fmla="*/ 3946159 w 4065062"/>
              <a:gd name="connsiteY62" fmla="*/ 2440277 h 3157898"/>
              <a:gd name="connsiteX63" fmla="*/ 4065062 w 4065062"/>
              <a:gd name="connsiteY63" fmla="*/ 2539479 h 3157898"/>
              <a:gd name="connsiteX64" fmla="*/ 4034406 w 4065062"/>
              <a:gd name="connsiteY64" fmla="*/ 2602410 h 3157898"/>
              <a:gd name="connsiteX65" fmla="*/ 3803294 w 4065062"/>
              <a:gd name="connsiteY65" fmla="*/ 2940880 h 3157898"/>
              <a:gd name="connsiteX66" fmla="*/ 3759760 w 4065062"/>
              <a:gd name="connsiteY66" fmla="*/ 2988248 h 3157898"/>
              <a:gd name="connsiteX67" fmla="*/ 3759760 w 4065062"/>
              <a:gd name="connsiteY67" fmla="*/ 2976528 h 3157898"/>
              <a:gd name="connsiteX68" fmla="*/ 3561135 w 4065062"/>
              <a:gd name="connsiteY68" fmla="*/ 2941141 h 3157898"/>
              <a:gd name="connsiteX69" fmla="*/ 3561135 w 4065062"/>
              <a:gd name="connsiteY69" fmla="*/ 2935697 h 3157898"/>
              <a:gd name="connsiteX70" fmla="*/ 3414206 w 4065062"/>
              <a:gd name="connsiteY70" fmla="*/ 2900309 h 3157898"/>
              <a:gd name="connsiteX71" fmla="*/ 2826492 w 4065062"/>
              <a:gd name="connsiteY71" fmla="*/ 2660765 h 3157898"/>
              <a:gd name="connsiteX72" fmla="*/ 2369381 w 4065062"/>
              <a:gd name="connsiteY72" fmla="*/ 2339557 h 3157898"/>
              <a:gd name="connsiteX73" fmla="*/ 1936758 w 4065062"/>
              <a:gd name="connsiteY73" fmla="*/ 1846856 h 3157898"/>
              <a:gd name="connsiteX74" fmla="*/ 1667389 w 4065062"/>
              <a:gd name="connsiteY74" fmla="*/ 1152721 h 3157898"/>
              <a:gd name="connsiteX75" fmla="*/ 1778946 w 4065062"/>
              <a:gd name="connsiteY75" fmla="*/ 1182664 h 3157898"/>
              <a:gd name="connsiteX76" fmla="*/ 1762621 w 4065062"/>
              <a:gd name="connsiteY76" fmla="*/ 1188108 h 3157898"/>
              <a:gd name="connsiteX77" fmla="*/ 1936758 w 4065062"/>
              <a:gd name="connsiteY77" fmla="*/ 1212607 h 3157898"/>
              <a:gd name="connsiteX78" fmla="*/ 1721807 w 4065062"/>
              <a:gd name="connsiteY78" fmla="*/ 1081946 h 3157898"/>
              <a:gd name="connsiteX79" fmla="*/ 1719086 w 4065062"/>
              <a:gd name="connsiteY79" fmla="*/ 1073780 h 3157898"/>
              <a:gd name="connsiteX80" fmla="*/ 1604808 w 4065062"/>
              <a:gd name="connsiteY80" fmla="*/ 1038392 h 3157898"/>
              <a:gd name="connsiteX81" fmla="*/ 1599367 w 4065062"/>
              <a:gd name="connsiteY81" fmla="*/ 1030226 h 3157898"/>
              <a:gd name="connsiteX82" fmla="*/ 1150418 w 4065062"/>
              <a:gd name="connsiteY82" fmla="*/ 926787 h 3157898"/>
              <a:gd name="connsiteX83" fmla="*/ 1036141 w 4065062"/>
              <a:gd name="connsiteY83" fmla="*/ 925085 h 3157898"/>
              <a:gd name="connsiteX84" fmla="*/ 921863 w 4065062"/>
              <a:gd name="connsiteY84" fmla="*/ 929509 h 3157898"/>
              <a:gd name="connsiteX85" fmla="*/ 712354 w 4065062"/>
              <a:gd name="connsiteY85" fmla="*/ 1041115 h 3157898"/>
              <a:gd name="connsiteX86" fmla="*/ 702652 w 4065062"/>
              <a:gd name="connsiteY86" fmla="*/ 1083266 h 3157898"/>
              <a:gd name="connsiteX87" fmla="*/ 712487 w 4065062"/>
              <a:gd name="connsiteY87" fmla="*/ 1040405 h 3157898"/>
              <a:gd name="connsiteX88" fmla="*/ 693503 w 4065062"/>
              <a:gd name="connsiteY88" fmla="*/ 1075784 h 3157898"/>
              <a:gd name="connsiteX89" fmla="*/ 702656 w 4065062"/>
              <a:gd name="connsiteY89" fmla="*/ 1210112 h 3157898"/>
              <a:gd name="connsiteX90" fmla="*/ 725241 w 4065062"/>
              <a:gd name="connsiteY90" fmla="*/ 1248582 h 3157898"/>
              <a:gd name="connsiteX91" fmla="*/ 725958 w 4065062"/>
              <a:gd name="connsiteY91" fmla="*/ 1250716 h 3157898"/>
              <a:gd name="connsiteX92" fmla="*/ 916421 w 4065062"/>
              <a:gd name="connsiteY92" fmla="*/ 1471206 h 3157898"/>
              <a:gd name="connsiteX93" fmla="*/ 1202115 w 4065062"/>
              <a:gd name="connsiteY93" fmla="*/ 1699863 h 3157898"/>
              <a:gd name="connsiteX94" fmla="*/ 1506856 w 4065062"/>
              <a:gd name="connsiteY94" fmla="*/ 1928519 h 3157898"/>
              <a:gd name="connsiteX95" fmla="*/ 1841527 w 4065062"/>
              <a:gd name="connsiteY95" fmla="*/ 2203452 h 3157898"/>
              <a:gd name="connsiteX96" fmla="*/ 2138105 w 4065062"/>
              <a:gd name="connsiteY96" fmla="*/ 2557325 h 3157898"/>
              <a:gd name="connsiteX97" fmla="*/ 2148988 w 4065062"/>
              <a:gd name="connsiteY97" fmla="*/ 2818646 h 3157898"/>
              <a:gd name="connsiteX98" fmla="*/ 1871457 w 4065062"/>
              <a:gd name="connsiteY98" fmla="*/ 3001027 h 3157898"/>
              <a:gd name="connsiteX99" fmla="*/ 1365369 w 4065062"/>
              <a:gd name="connsiteY99" fmla="*/ 3014638 h 3157898"/>
              <a:gd name="connsiteX100" fmla="*/ 1188511 w 4065062"/>
              <a:gd name="connsiteY100" fmla="*/ 2984695 h 3157898"/>
              <a:gd name="connsiteX101" fmla="*/ 1188511 w 4065062"/>
              <a:gd name="connsiteY101" fmla="*/ 2976528 h 3157898"/>
              <a:gd name="connsiteX102" fmla="*/ 745005 w 4065062"/>
              <a:gd name="connsiteY102" fmla="*/ 2834979 h 3157898"/>
              <a:gd name="connsiteX103" fmla="*/ 739563 w 4065062"/>
              <a:gd name="connsiteY103" fmla="*/ 2826813 h 3157898"/>
              <a:gd name="connsiteX104" fmla="*/ 535495 w 4065062"/>
              <a:gd name="connsiteY104" fmla="*/ 2736983 h 3157898"/>
              <a:gd name="connsiteX105" fmla="*/ 268847 w 4065062"/>
              <a:gd name="connsiteY105" fmla="*/ 2589990 h 3157898"/>
              <a:gd name="connsiteX106" fmla="*/ 275817 w 4065062"/>
              <a:gd name="connsiteY106" fmla="*/ 2603425 h 3157898"/>
              <a:gd name="connsiteX107" fmla="*/ 246704 w 4065062"/>
              <a:gd name="connsiteY107" fmla="*/ 2576959 h 3157898"/>
              <a:gd name="connsiteX108" fmla="*/ 168703 w 4065062"/>
              <a:gd name="connsiteY108" fmla="*/ 2416833 h 3157898"/>
              <a:gd name="connsiteX109" fmla="*/ 0 w 4065062"/>
              <a:gd name="connsiteY109" fmla="*/ 1590483 h 3157898"/>
              <a:gd name="connsiteX110" fmla="*/ 11084 w 4065062"/>
              <a:gd name="connsiteY110" fmla="*/ 1373423 h 3157898"/>
              <a:gd name="connsiteX111" fmla="*/ 33369 w 4065062"/>
              <a:gd name="connsiteY111" fmla="*/ 1229024 h 3157898"/>
              <a:gd name="connsiteX112" fmla="*/ 32984 w 4065062"/>
              <a:gd name="connsiteY112" fmla="*/ 1260433 h 3157898"/>
              <a:gd name="connsiteX113" fmla="*/ 79196 w 4065062"/>
              <a:gd name="connsiteY113" fmla="*/ 1701491 h 3157898"/>
              <a:gd name="connsiteX114" fmla="*/ 87351 w 4065062"/>
              <a:gd name="connsiteY114" fmla="*/ 1701491 h 3157898"/>
              <a:gd name="connsiteX115" fmla="*/ 158028 w 4065062"/>
              <a:gd name="connsiteY115" fmla="*/ 1949245 h 3157898"/>
              <a:gd name="connsiteX116" fmla="*/ 166183 w 4065062"/>
              <a:gd name="connsiteY116" fmla="*/ 1954690 h 3157898"/>
              <a:gd name="connsiteX117" fmla="*/ 348314 w 4065062"/>
              <a:gd name="connsiteY117" fmla="*/ 2259619 h 3157898"/>
              <a:gd name="connsiteX118" fmla="*/ 1144793 w 4065062"/>
              <a:gd name="connsiteY118" fmla="*/ 2744238 h 3157898"/>
              <a:gd name="connsiteX119" fmla="*/ 1422065 w 4065062"/>
              <a:gd name="connsiteY119" fmla="*/ 2760573 h 3157898"/>
              <a:gd name="connsiteX120" fmla="*/ 1587885 w 4065062"/>
              <a:gd name="connsiteY120" fmla="*/ 2689786 h 3157898"/>
              <a:gd name="connsiteX121" fmla="*/ 1609632 w 4065062"/>
              <a:gd name="connsiteY121" fmla="*/ 2488315 h 3157898"/>
              <a:gd name="connsiteX122" fmla="*/ 1362261 w 4065062"/>
              <a:gd name="connsiteY122" fmla="*/ 2158884 h 3157898"/>
              <a:gd name="connsiteX123" fmla="*/ 1014311 w 4065062"/>
              <a:gd name="connsiteY123" fmla="*/ 1897516 h 3157898"/>
              <a:gd name="connsiteX124" fmla="*/ 46575 w 4065062"/>
              <a:gd name="connsiteY124" fmla="*/ 1151530 h 3157898"/>
              <a:gd name="connsiteX125" fmla="*/ 46340 w 4065062"/>
              <a:gd name="connsiteY125" fmla="*/ 1152151 h 3157898"/>
              <a:gd name="connsiteX126" fmla="*/ 96514 w 4065062"/>
              <a:gd name="connsiteY126" fmla="*/ 959181 h 3157898"/>
              <a:gd name="connsiteX127" fmla="*/ 153748 w 4065062"/>
              <a:gd name="connsiteY127" fmla="*/ 800015 h 3157898"/>
              <a:gd name="connsiteX128" fmla="*/ 197785 w 4065062"/>
              <a:gd name="connsiteY128" fmla="*/ 702887 h 3157898"/>
              <a:gd name="connsiteX129" fmla="*/ 215162 w 4065062"/>
              <a:gd name="connsiteY129" fmla="*/ 696028 h 3157898"/>
              <a:gd name="connsiteX130" fmla="*/ 206934 w 4065062"/>
              <a:gd name="connsiteY130" fmla="*/ 716187 h 3157898"/>
              <a:gd name="connsiteX131" fmla="*/ 332051 w 4065062"/>
              <a:gd name="connsiteY131" fmla="*/ 664447 h 3157898"/>
              <a:gd name="connsiteX132" fmla="*/ 813479 w 4065062"/>
              <a:gd name="connsiteY132" fmla="*/ 615431 h 3157898"/>
              <a:gd name="connsiteX133" fmla="*/ 1006594 w 4065062"/>
              <a:gd name="connsiteY133" fmla="*/ 634493 h 3157898"/>
              <a:gd name="connsiteX134" fmla="*/ 976675 w 4065062"/>
              <a:gd name="connsiteY134" fmla="*/ 645385 h 3157898"/>
              <a:gd name="connsiteX135" fmla="*/ 1107231 w 4065062"/>
              <a:gd name="connsiteY135" fmla="*/ 656278 h 3157898"/>
              <a:gd name="connsiteX136" fmla="*/ 1063712 w 4065062"/>
              <a:gd name="connsiteY136" fmla="*/ 664447 h 3157898"/>
              <a:gd name="connsiteX137" fmla="*/ 1156190 w 4065062"/>
              <a:gd name="connsiteY137" fmla="*/ 678063 h 3157898"/>
              <a:gd name="connsiteX138" fmla="*/ 1156190 w 4065062"/>
              <a:gd name="connsiteY138" fmla="*/ 686232 h 3157898"/>
              <a:gd name="connsiteX139" fmla="*/ 1245948 w 4065062"/>
              <a:gd name="connsiteY139" fmla="*/ 702571 h 3157898"/>
              <a:gd name="connsiteX140" fmla="*/ 1229628 w 4065062"/>
              <a:gd name="connsiteY140" fmla="*/ 708017 h 3157898"/>
              <a:gd name="connsiteX141" fmla="*/ 1297626 w 4065062"/>
              <a:gd name="connsiteY141" fmla="*/ 721633 h 3157898"/>
              <a:gd name="connsiteX142" fmla="*/ 1536980 w 4065062"/>
              <a:gd name="connsiteY142" fmla="*/ 808774 h 3157898"/>
              <a:gd name="connsiteX143" fmla="*/ 1648497 w 4065062"/>
              <a:gd name="connsiteY143" fmla="*/ 844174 h 3157898"/>
              <a:gd name="connsiteX144" fmla="*/ 1632178 w 4065062"/>
              <a:gd name="connsiteY144" fmla="*/ 855067 h 3157898"/>
              <a:gd name="connsiteX145" fmla="*/ 1656657 w 4065062"/>
              <a:gd name="connsiteY145" fmla="*/ 852344 h 3157898"/>
              <a:gd name="connsiteX146" fmla="*/ 1681137 w 4065062"/>
              <a:gd name="connsiteY146" fmla="*/ 582753 h 3157898"/>
              <a:gd name="connsiteX147" fmla="*/ 1868812 w 4065062"/>
              <a:gd name="connsiteY147" fmla="*/ 688955 h 3157898"/>
              <a:gd name="connsiteX148" fmla="*/ 1993929 w 4065062"/>
              <a:gd name="connsiteY148" fmla="*/ 688955 h 3157898"/>
              <a:gd name="connsiteX149" fmla="*/ 1944970 w 4065062"/>
              <a:gd name="connsiteY149" fmla="*/ 457488 h 3157898"/>
              <a:gd name="connsiteX150" fmla="*/ 2148965 w 4065062"/>
              <a:gd name="connsiteY150" fmla="*/ 531013 h 3157898"/>
              <a:gd name="connsiteX151" fmla="*/ 2391038 w 4065062"/>
              <a:gd name="connsiteY151" fmla="*/ 667170 h 3157898"/>
              <a:gd name="connsiteX152" fmla="*/ 2439997 w 4065062"/>
              <a:gd name="connsiteY152" fmla="*/ 629046 h 3157898"/>
              <a:gd name="connsiteX153" fmla="*/ 2323040 w 4065062"/>
              <a:gd name="connsiteY153" fmla="*/ 531013 h 3157898"/>
              <a:gd name="connsiteX154" fmla="*/ 1672977 w 4065062"/>
              <a:gd name="connsiteY154" fmla="*/ 193343 h 3157898"/>
              <a:gd name="connsiteX155" fmla="*/ 1558740 w 4065062"/>
              <a:gd name="connsiteY155" fmla="*/ 89864 h 3157898"/>
              <a:gd name="connsiteX156" fmla="*/ 1547860 w 4065062"/>
              <a:gd name="connsiteY156" fmla="*/ 0 h 3157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4065062" h="3157898">
                <a:moveTo>
                  <a:pt x="3594795" y="3154504"/>
                </a:moveTo>
                <a:lnTo>
                  <a:pt x="3591020" y="3157898"/>
                </a:lnTo>
                <a:lnTo>
                  <a:pt x="3590925" y="3157832"/>
                </a:lnTo>
                <a:close/>
                <a:moveTo>
                  <a:pt x="1547860" y="0"/>
                </a:moveTo>
                <a:cubicBezTo>
                  <a:pt x="1566900" y="2723"/>
                  <a:pt x="1588659" y="-2723"/>
                  <a:pt x="1604979" y="8170"/>
                </a:cubicBezTo>
                <a:cubicBezTo>
                  <a:pt x="1787214" y="106203"/>
                  <a:pt x="1928650" y="269591"/>
                  <a:pt x="2121765" y="343116"/>
                </a:cubicBezTo>
                <a:cubicBezTo>
                  <a:pt x="2121765" y="345839"/>
                  <a:pt x="2124485" y="348562"/>
                  <a:pt x="2127205" y="351286"/>
                </a:cubicBezTo>
                <a:cubicBezTo>
                  <a:pt x="2178884" y="370348"/>
                  <a:pt x="2230563" y="386687"/>
                  <a:pt x="2284961" y="397579"/>
                </a:cubicBezTo>
                <a:cubicBezTo>
                  <a:pt x="2271362" y="345839"/>
                  <a:pt x="2241442" y="302269"/>
                  <a:pt x="2216963" y="253253"/>
                </a:cubicBezTo>
                <a:cubicBezTo>
                  <a:pt x="2222403" y="250529"/>
                  <a:pt x="2233283" y="247806"/>
                  <a:pt x="2238722" y="245083"/>
                </a:cubicBezTo>
                <a:cubicBezTo>
                  <a:pt x="2298561" y="264145"/>
                  <a:pt x="2333920" y="318608"/>
                  <a:pt x="2382879" y="351286"/>
                </a:cubicBezTo>
                <a:cubicBezTo>
                  <a:pt x="2546074" y="481997"/>
                  <a:pt x="2728310" y="596368"/>
                  <a:pt x="2929585" y="656278"/>
                </a:cubicBezTo>
                <a:cubicBezTo>
                  <a:pt x="2929585" y="659001"/>
                  <a:pt x="2929585" y="661724"/>
                  <a:pt x="2932305" y="664447"/>
                </a:cubicBezTo>
                <a:cubicBezTo>
                  <a:pt x="2970384" y="669893"/>
                  <a:pt x="3011183" y="680786"/>
                  <a:pt x="3043822" y="705294"/>
                </a:cubicBezTo>
                <a:cubicBezTo>
                  <a:pt x="3090061" y="740695"/>
                  <a:pt x="3114540" y="795158"/>
                  <a:pt x="3130860" y="846898"/>
                </a:cubicBezTo>
                <a:cubicBezTo>
                  <a:pt x="3139019" y="887745"/>
                  <a:pt x="3179818" y="901361"/>
                  <a:pt x="3209738" y="917699"/>
                </a:cubicBezTo>
                <a:cubicBezTo>
                  <a:pt x="3356614" y="999394"/>
                  <a:pt x="3514370" y="1062026"/>
                  <a:pt x="3672126" y="1121935"/>
                </a:cubicBezTo>
                <a:cubicBezTo>
                  <a:pt x="3693885" y="1130105"/>
                  <a:pt x="3715645" y="1135551"/>
                  <a:pt x="3737404" y="1138274"/>
                </a:cubicBezTo>
                <a:cubicBezTo>
                  <a:pt x="3731964" y="1140997"/>
                  <a:pt x="3726524" y="1140997"/>
                  <a:pt x="3721085" y="1143720"/>
                </a:cubicBezTo>
                <a:cubicBezTo>
                  <a:pt x="3748284" y="1149167"/>
                  <a:pt x="3775483" y="1154613"/>
                  <a:pt x="3802682" y="1160059"/>
                </a:cubicBezTo>
                <a:cubicBezTo>
                  <a:pt x="3797243" y="1162782"/>
                  <a:pt x="3791803" y="1162782"/>
                  <a:pt x="3786363" y="1165506"/>
                </a:cubicBezTo>
                <a:cubicBezTo>
                  <a:pt x="3813562" y="1170952"/>
                  <a:pt x="3840761" y="1176398"/>
                  <a:pt x="3870681" y="1181844"/>
                </a:cubicBezTo>
                <a:cubicBezTo>
                  <a:pt x="3862521" y="1181844"/>
                  <a:pt x="3857081" y="1184568"/>
                  <a:pt x="3851641" y="1187291"/>
                </a:cubicBezTo>
                <a:cubicBezTo>
                  <a:pt x="3876121" y="1190014"/>
                  <a:pt x="3903320" y="1195460"/>
                  <a:pt x="3930519" y="1200906"/>
                </a:cubicBezTo>
                <a:cubicBezTo>
                  <a:pt x="3930519" y="1203630"/>
                  <a:pt x="3930519" y="1209076"/>
                  <a:pt x="3930519" y="1209076"/>
                </a:cubicBezTo>
                <a:cubicBezTo>
                  <a:pt x="3957718" y="1214522"/>
                  <a:pt x="3984918" y="1219968"/>
                  <a:pt x="4014837" y="1225415"/>
                </a:cubicBezTo>
                <a:cubicBezTo>
                  <a:pt x="4031157" y="1279878"/>
                  <a:pt x="3995798" y="1334340"/>
                  <a:pt x="3949559" y="1364295"/>
                </a:cubicBezTo>
                <a:cubicBezTo>
                  <a:pt x="3900600" y="1399696"/>
                  <a:pt x="3832602" y="1391526"/>
                  <a:pt x="3780923" y="1361572"/>
                </a:cubicBezTo>
                <a:cubicBezTo>
                  <a:pt x="3541569" y="1230861"/>
                  <a:pt x="3302215" y="1100150"/>
                  <a:pt x="3051982" y="991224"/>
                </a:cubicBezTo>
                <a:lnTo>
                  <a:pt x="3051600" y="991148"/>
                </a:lnTo>
                <a:lnTo>
                  <a:pt x="3029174" y="972614"/>
                </a:lnTo>
                <a:cubicBezTo>
                  <a:pt x="3004506" y="957359"/>
                  <a:pt x="2974145" y="951257"/>
                  <a:pt x="2943784" y="945155"/>
                </a:cubicBezTo>
                <a:cubicBezTo>
                  <a:pt x="2965374" y="977699"/>
                  <a:pt x="2997759" y="996683"/>
                  <a:pt x="3032843" y="1010243"/>
                </a:cubicBezTo>
                <a:cubicBezTo>
                  <a:pt x="3030144" y="1004819"/>
                  <a:pt x="3027445" y="991259"/>
                  <a:pt x="3024747" y="985835"/>
                </a:cubicBezTo>
                <a:lnTo>
                  <a:pt x="3024805" y="985847"/>
                </a:lnTo>
                <a:lnTo>
                  <a:pt x="3028862" y="998032"/>
                </a:lnTo>
                <a:cubicBezTo>
                  <a:pt x="3030222" y="1002798"/>
                  <a:pt x="3031582" y="1007563"/>
                  <a:pt x="3032942" y="1010286"/>
                </a:cubicBezTo>
                <a:cubicBezTo>
                  <a:pt x="3231497" y="1116489"/>
                  <a:pt x="3432772" y="1214522"/>
                  <a:pt x="3623167" y="1331617"/>
                </a:cubicBezTo>
                <a:cubicBezTo>
                  <a:pt x="3658526" y="1356126"/>
                  <a:pt x="3702045" y="1375188"/>
                  <a:pt x="3721085" y="1413312"/>
                </a:cubicBezTo>
                <a:cubicBezTo>
                  <a:pt x="3718365" y="1451436"/>
                  <a:pt x="3674846" y="1465051"/>
                  <a:pt x="3642207" y="1465051"/>
                </a:cubicBezTo>
                <a:cubicBezTo>
                  <a:pt x="3585088" y="1462328"/>
                  <a:pt x="3522530" y="1473221"/>
                  <a:pt x="3468131" y="1445989"/>
                </a:cubicBezTo>
                <a:cubicBezTo>
                  <a:pt x="3419172" y="1424204"/>
                  <a:pt x="3391973" y="1372464"/>
                  <a:pt x="3383813" y="1320725"/>
                </a:cubicBezTo>
                <a:cubicBezTo>
                  <a:pt x="3264136" y="1288047"/>
                  <a:pt x="3147179" y="1236307"/>
                  <a:pt x="3060141" y="1146444"/>
                </a:cubicBezTo>
                <a:cubicBezTo>
                  <a:pt x="3030222" y="1111043"/>
                  <a:pt x="2981263" y="1108320"/>
                  <a:pt x="2940464" y="1094704"/>
                </a:cubicBezTo>
                <a:cubicBezTo>
                  <a:pt x="2845267" y="1064749"/>
                  <a:pt x="2750069" y="1032072"/>
                  <a:pt x="2668471" y="972162"/>
                </a:cubicBezTo>
                <a:cubicBezTo>
                  <a:pt x="2643992" y="955824"/>
                  <a:pt x="2624952" y="936762"/>
                  <a:pt x="2597753" y="925869"/>
                </a:cubicBezTo>
                <a:cubicBezTo>
                  <a:pt x="2529755" y="923146"/>
                  <a:pt x="2456317" y="917699"/>
                  <a:pt x="2391038" y="944931"/>
                </a:cubicBezTo>
                <a:cubicBezTo>
                  <a:pt x="2320320" y="972162"/>
                  <a:pt x="2252322" y="1032072"/>
                  <a:pt x="2241442" y="1108320"/>
                </a:cubicBezTo>
                <a:cubicBezTo>
                  <a:pt x="2257762" y="1121935"/>
                  <a:pt x="2274081" y="1132828"/>
                  <a:pt x="2293121" y="1143720"/>
                </a:cubicBezTo>
                <a:cubicBezTo>
                  <a:pt x="2304001" y="1149167"/>
                  <a:pt x="2314880" y="1154613"/>
                  <a:pt x="2325760" y="1157336"/>
                </a:cubicBezTo>
                <a:cubicBezTo>
                  <a:pt x="2728310" y="1369741"/>
                  <a:pt x="3109100" y="1620270"/>
                  <a:pt x="3457251" y="1914370"/>
                </a:cubicBezTo>
                <a:cubicBezTo>
                  <a:pt x="3552449" y="1998787"/>
                  <a:pt x="3650366" y="2080481"/>
                  <a:pt x="3737404" y="2175791"/>
                </a:cubicBezTo>
                <a:cubicBezTo>
                  <a:pt x="3710205" y="2162176"/>
                  <a:pt x="3685725" y="2151283"/>
                  <a:pt x="3661246" y="2132221"/>
                </a:cubicBezTo>
                <a:cubicBezTo>
                  <a:pt x="3574208" y="2069589"/>
                  <a:pt x="3481731" y="2009680"/>
                  <a:pt x="3389253" y="1952494"/>
                </a:cubicBezTo>
                <a:cubicBezTo>
                  <a:pt x="3068301" y="1750981"/>
                  <a:pt x="2741909" y="1560361"/>
                  <a:pt x="2404638" y="1388803"/>
                </a:cubicBezTo>
                <a:cubicBezTo>
                  <a:pt x="2347520" y="1364295"/>
                  <a:pt x="2301281" y="1326171"/>
                  <a:pt x="2241442" y="1315278"/>
                </a:cubicBezTo>
                <a:cubicBezTo>
                  <a:pt x="2263202" y="1421481"/>
                  <a:pt x="2309441" y="1522237"/>
                  <a:pt x="2358399" y="1617547"/>
                </a:cubicBezTo>
                <a:cubicBezTo>
                  <a:pt x="2548794" y="1974279"/>
                  <a:pt x="2820787" y="2295610"/>
                  <a:pt x="3166219" y="2510738"/>
                </a:cubicBezTo>
                <a:cubicBezTo>
                  <a:pt x="3321255" y="2606048"/>
                  <a:pt x="3487170" y="2687742"/>
                  <a:pt x="3663966" y="2731313"/>
                </a:cubicBezTo>
                <a:cubicBezTo>
                  <a:pt x="3715645" y="2742205"/>
                  <a:pt x="3767323" y="2739482"/>
                  <a:pt x="3816282" y="2739482"/>
                </a:cubicBezTo>
                <a:cubicBezTo>
                  <a:pt x="3870681" y="2739482"/>
                  <a:pt x="3914200" y="2685019"/>
                  <a:pt x="3908760" y="2633279"/>
                </a:cubicBezTo>
                <a:cubicBezTo>
                  <a:pt x="3916920" y="2521631"/>
                  <a:pt x="3848921" y="2426321"/>
                  <a:pt x="3805402" y="2328287"/>
                </a:cubicBezTo>
                <a:cubicBezTo>
                  <a:pt x="3854361" y="2363688"/>
                  <a:pt x="3900600" y="2401812"/>
                  <a:pt x="3946159" y="2440277"/>
                </a:cubicBezTo>
                <a:lnTo>
                  <a:pt x="4065062" y="2539479"/>
                </a:lnTo>
                <a:lnTo>
                  <a:pt x="4034406" y="2602410"/>
                </a:lnTo>
                <a:cubicBezTo>
                  <a:pt x="3968310" y="2722733"/>
                  <a:pt x="3890793" y="2836031"/>
                  <a:pt x="3803294" y="2940880"/>
                </a:cubicBezTo>
                <a:lnTo>
                  <a:pt x="3759760" y="2988248"/>
                </a:lnTo>
                <a:lnTo>
                  <a:pt x="3759760" y="2976528"/>
                </a:lnTo>
                <a:cubicBezTo>
                  <a:pt x="3691738" y="2971084"/>
                  <a:pt x="3626436" y="2952029"/>
                  <a:pt x="3561135" y="2941141"/>
                </a:cubicBezTo>
                <a:cubicBezTo>
                  <a:pt x="3561135" y="2941141"/>
                  <a:pt x="3561135" y="2935697"/>
                  <a:pt x="3561135" y="2935697"/>
                </a:cubicBezTo>
                <a:cubicBezTo>
                  <a:pt x="3509437" y="2927530"/>
                  <a:pt x="3463182" y="2913920"/>
                  <a:pt x="3414206" y="2900309"/>
                </a:cubicBezTo>
                <a:cubicBezTo>
                  <a:pt x="3212859" y="2837701"/>
                  <a:pt x="3014234" y="2764204"/>
                  <a:pt x="2826492" y="2660765"/>
                </a:cubicBezTo>
                <a:cubicBezTo>
                  <a:pt x="2663238" y="2570935"/>
                  <a:pt x="2505426" y="2467495"/>
                  <a:pt x="2369381" y="2339557"/>
                </a:cubicBezTo>
                <a:cubicBezTo>
                  <a:pt x="2211569" y="2187119"/>
                  <a:pt x="2064640" y="2026515"/>
                  <a:pt x="1936758" y="1846856"/>
                </a:cubicBezTo>
                <a:cubicBezTo>
                  <a:pt x="1787109" y="1645421"/>
                  <a:pt x="1689156" y="1403154"/>
                  <a:pt x="1667389" y="1152721"/>
                </a:cubicBezTo>
                <a:cubicBezTo>
                  <a:pt x="1705482" y="1163609"/>
                  <a:pt x="1740853" y="1177220"/>
                  <a:pt x="1778946" y="1182664"/>
                </a:cubicBezTo>
                <a:cubicBezTo>
                  <a:pt x="1773504" y="1185386"/>
                  <a:pt x="1768062" y="1185386"/>
                  <a:pt x="1762621" y="1188108"/>
                </a:cubicBezTo>
                <a:cubicBezTo>
                  <a:pt x="1819759" y="1196274"/>
                  <a:pt x="1874177" y="1226217"/>
                  <a:pt x="1936758" y="1212607"/>
                </a:cubicBezTo>
                <a:cubicBezTo>
                  <a:pt x="1887782" y="1141832"/>
                  <a:pt x="1797992" y="1111889"/>
                  <a:pt x="1721807" y="1081946"/>
                </a:cubicBezTo>
                <a:cubicBezTo>
                  <a:pt x="1721807" y="1079224"/>
                  <a:pt x="1721807" y="1076502"/>
                  <a:pt x="1719086" y="1073780"/>
                </a:cubicBezTo>
                <a:cubicBezTo>
                  <a:pt x="1680994" y="1065613"/>
                  <a:pt x="1642901" y="1052003"/>
                  <a:pt x="1604808" y="1038392"/>
                </a:cubicBezTo>
                <a:cubicBezTo>
                  <a:pt x="1602088" y="1035670"/>
                  <a:pt x="1602088" y="1032948"/>
                  <a:pt x="1599367" y="1030226"/>
                </a:cubicBezTo>
                <a:cubicBezTo>
                  <a:pt x="1452438" y="992117"/>
                  <a:pt x="1305510" y="937675"/>
                  <a:pt x="1150418" y="926787"/>
                </a:cubicBezTo>
                <a:cubicBezTo>
                  <a:pt x="1112326" y="926787"/>
                  <a:pt x="1074233" y="925426"/>
                  <a:pt x="1036141" y="925085"/>
                </a:cubicBezTo>
                <a:cubicBezTo>
                  <a:pt x="998048" y="924745"/>
                  <a:pt x="959956" y="925425"/>
                  <a:pt x="921863" y="929509"/>
                </a:cubicBezTo>
                <a:cubicBezTo>
                  <a:pt x="842957" y="945841"/>
                  <a:pt x="761330" y="975784"/>
                  <a:pt x="712354" y="1041115"/>
                </a:cubicBezTo>
                <a:lnTo>
                  <a:pt x="702652" y="1083266"/>
                </a:lnTo>
                <a:lnTo>
                  <a:pt x="712487" y="1040405"/>
                </a:lnTo>
                <a:cubicBezTo>
                  <a:pt x="704351" y="1051291"/>
                  <a:pt x="698927" y="1062177"/>
                  <a:pt x="693503" y="1075784"/>
                </a:cubicBezTo>
                <a:cubicBezTo>
                  <a:pt x="669095" y="1118646"/>
                  <a:pt x="681299" y="1167632"/>
                  <a:pt x="702656" y="1210112"/>
                </a:cubicBezTo>
                <a:lnTo>
                  <a:pt x="725241" y="1248582"/>
                </a:lnTo>
                <a:lnTo>
                  <a:pt x="725958" y="1250716"/>
                </a:lnTo>
                <a:cubicBezTo>
                  <a:pt x="769493" y="1337824"/>
                  <a:pt x="845678" y="1405876"/>
                  <a:pt x="916421" y="1471206"/>
                </a:cubicBezTo>
                <a:cubicBezTo>
                  <a:pt x="1011653" y="1547425"/>
                  <a:pt x="1106884" y="1626366"/>
                  <a:pt x="1202115" y="1699863"/>
                </a:cubicBezTo>
                <a:cubicBezTo>
                  <a:pt x="1300068" y="1781526"/>
                  <a:pt x="1406183" y="1849578"/>
                  <a:pt x="1506856" y="1928519"/>
                </a:cubicBezTo>
                <a:cubicBezTo>
                  <a:pt x="1623855" y="2012905"/>
                  <a:pt x="1735412" y="2105456"/>
                  <a:pt x="1841527" y="2203452"/>
                </a:cubicBezTo>
                <a:cubicBezTo>
                  <a:pt x="1953083" y="2309614"/>
                  <a:pt x="2064640" y="2421220"/>
                  <a:pt x="2138105" y="2557325"/>
                </a:cubicBezTo>
                <a:cubicBezTo>
                  <a:pt x="2181639" y="2636266"/>
                  <a:pt x="2197964" y="2736983"/>
                  <a:pt x="2148988" y="2818646"/>
                </a:cubicBezTo>
                <a:cubicBezTo>
                  <a:pt x="2091849" y="2916642"/>
                  <a:pt x="1977572" y="2968362"/>
                  <a:pt x="1871457" y="3001027"/>
                </a:cubicBezTo>
                <a:cubicBezTo>
                  <a:pt x="1705482" y="3039136"/>
                  <a:pt x="1531344" y="3039136"/>
                  <a:pt x="1365369" y="3014638"/>
                </a:cubicBezTo>
                <a:cubicBezTo>
                  <a:pt x="1305510" y="3009193"/>
                  <a:pt x="1248371" y="2984695"/>
                  <a:pt x="1188511" y="2984695"/>
                </a:cubicBezTo>
                <a:cubicBezTo>
                  <a:pt x="1188511" y="2984695"/>
                  <a:pt x="1188511" y="2979250"/>
                  <a:pt x="1188511" y="2976528"/>
                </a:cubicBezTo>
                <a:cubicBezTo>
                  <a:pt x="1036141" y="2946585"/>
                  <a:pt x="889212" y="2889421"/>
                  <a:pt x="745005" y="2834979"/>
                </a:cubicBezTo>
                <a:cubicBezTo>
                  <a:pt x="742284" y="2832257"/>
                  <a:pt x="739563" y="2829535"/>
                  <a:pt x="739563" y="2826813"/>
                </a:cubicBezTo>
                <a:cubicBezTo>
                  <a:pt x="668819" y="2802314"/>
                  <a:pt x="603518" y="2766926"/>
                  <a:pt x="535495" y="2736983"/>
                </a:cubicBezTo>
                <a:cubicBezTo>
                  <a:pt x="442985" y="2693430"/>
                  <a:pt x="361358" y="2633544"/>
                  <a:pt x="268847" y="2589990"/>
                </a:cubicBezTo>
                <a:lnTo>
                  <a:pt x="275817" y="2603425"/>
                </a:lnTo>
                <a:lnTo>
                  <a:pt x="246704" y="2576959"/>
                </a:lnTo>
                <a:lnTo>
                  <a:pt x="168703" y="2416833"/>
                </a:lnTo>
                <a:cubicBezTo>
                  <a:pt x="60071" y="2162846"/>
                  <a:pt x="0" y="1883602"/>
                  <a:pt x="0" y="1590483"/>
                </a:cubicBezTo>
                <a:cubicBezTo>
                  <a:pt x="0" y="1517203"/>
                  <a:pt x="3755" y="1444791"/>
                  <a:pt x="11084" y="1373423"/>
                </a:cubicBezTo>
                <a:lnTo>
                  <a:pt x="33369" y="1229024"/>
                </a:lnTo>
                <a:lnTo>
                  <a:pt x="32984" y="1260433"/>
                </a:lnTo>
                <a:cubicBezTo>
                  <a:pt x="30265" y="1407452"/>
                  <a:pt x="54730" y="1554471"/>
                  <a:pt x="79196" y="1701491"/>
                </a:cubicBezTo>
                <a:cubicBezTo>
                  <a:pt x="81914" y="1701491"/>
                  <a:pt x="87351" y="1701491"/>
                  <a:pt x="87351" y="1701491"/>
                </a:cubicBezTo>
                <a:cubicBezTo>
                  <a:pt x="98224" y="1788613"/>
                  <a:pt x="133563" y="1867568"/>
                  <a:pt x="158028" y="1949245"/>
                </a:cubicBezTo>
                <a:cubicBezTo>
                  <a:pt x="160746" y="1949245"/>
                  <a:pt x="163465" y="1951968"/>
                  <a:pt x="166183" y="1954690"/>
                </a:cubicBezTo>
                <a:cubicBezTo>
                  <a:pt x="209677" y="2066316"/>
                  <a:pt x="274918" y="2167051"/>
                  <a:pt x="348314" y="2259619"/>
                </a:cubicBezTo>
                <a:cubicBezTo>
                  <a:pt x="552190" y="2501928"/>
                  <a:pt x="834900" y="2676173"/>
                  <a:pt x="1144793" y="2744238"/>
                </a:cubicBezTo>
                <a:cubicBezTo>
                  <a:pt x="1234498" y="2766018"/>
                  <a:pt x="1329641" y="2757850"/>
                  <a:pt x="1422065" y="2760573"/>
                </a:cubicBezTo>
                <a:cubicBezTo>
                  <a:pt x="1484587" y="2763296"/>
                  <a:pt x="1547110" y="2736070"/>
                  <a:pt x="1587885" y="2689786"/>
                </a:cubicBezTo>
                <a:cubicBezTo>
                  <a:pt x="1634097" y="2632612"/>
                  <a:pt x="1628660" y="2553657"/>
                  <a:pt x="1609632" y="2488315"/>
                </a:cubicBezTo>
                <a:cubicBezTo>
                  <a:pt x="1566138" y="2354909"/>
                  <a:pt x="1468277" y="2246006"/>
                  <a:pt x="1362261" y="2158884"/>
                </a:cubicBezTo>
                <a:cubicBezTo>
                  <a:pt x="1256245" y="2058148"/>
                  <a:pt x="1133919" y="1981916"/>
                  <a:pt x="1014311" y="1897516"/>
                </a:cubicBezTo>
                <a:cubicBezTo>
                  <a:pt x="671798" y="1679710"/>
                  <a:pt x="315693" y="1461904"/>
                  <a:pt x="46575" y="1151530"/>
                </a:cubicBezTo>
                <a:lnTo>
                  <a:pt x="46340" y="1152151"/>
                </a:lnTo>
                <a:lnTo>
                  <a:pt x="96514" y="959181"/>
                </a:lnTo>
                <a:cubicBezTo>
                  <a:pt x="113502" y="905169"/>
                  <a:pt x="132612" y="852082"/>
                  <a:pt x="153748" y="800015"/>
                </a:cubicBezTo>
                <a:lnTo>
                  <a:pt x="197785" y="702887"/>
                </a:lnTo>
                <a:lnTo>
                  <a:pt x="215162" y="696028"/>
                </a:lnTo>
                <a:lnTo>
                  <a:pt x="206934" y="716187"/>
                </a:lnTo>
                <a:cubicBezTo>
                  <a:pt x="250453" y="702571"/>
                  <a:pt x="288532" y="678063"/>
                  <a:pt x="332051" y="664447"/>
                </a:cubicBezTo>
                <a:cubicBezTo>
                  <a:pt x="487087" y="604538"/>
                  <a:pt x="653003" y="604538"/>
                  <a:pt x="813479" y="615431"/>
                </a:cubicBezTo>
                <a:cubicBezTo>
                  <a:pt x="878757" y="623600"/>
                  <a:pt x="941315" y="637216"/>
                  <a:pt x="1006594" y="634493"/>
                </a:cubicBezTo>
                <a:cubicBezTo>
                  <a:pt x="995714" y="637216"/>
                  <a:pt x="987554" y="639939"/>
                  <a:pt x="976675" y="645385"/>
                </a:cubicBezTo>
                <a:cubicBezTo>
                  <a:pt x="1020193" y="648108"/>
                  <a:pt x="1063712" y="659001"/>
                  <a:pt x="1107231" y="656278"/>
                </a:cubicBezTo>
                <a:cubicBezTo>
                  <a:pt x="1093632" y="659001"/>
                  <a:pt x="1077312" y="661724"/>
                  <a:pt x="1063712" y="664447"/>
                </a:cubicBezTo>
                <a:cubicBezTo>
                  <a:pt x="1096352" y="667170"/>
                  <a:pt x="1126271" y="672617"/>
                  <a:pt x="1156190" y="678063"/>
                </a:cubicBezTo>
                <a:cubicBezTo>
                  <a:pt x="1156190" y="680786"/>
                  <a:pt x="1156190" y="683509"/>
                  <a:pt x="1156190" y="686232"/>
                </a:cubicBezTo>
                <a:cubicBezTo>
                  <a:pt x="1186109" y="691679"/>
                  <a:pt x="1216028" y="697125"/>
                  <a:pt x="1245948" y="702571"/>
                </a:cubicBezTo>
                <a:cubicBezTo>
                  <a:pt x="1240508" y="702571"/>
                  <a:pt x="1235068" y="705294"/>
                  <a:pt x="1229628" y="708017"/>
                </a:cubicBezTo>
                <a:cubicBezTo>
                  <a:pt x="1251388" y="710741"/>
                  <a:pt x="1275867" y="713464"/>
                  <a:pt x="1297626" y="721633"/>
                </a:cubicBezTo>
                <a:cubicBezTo>
                  <a:pt x="1376504" y="751588"/>
                  <a:pt x="1458102" y="778819"/>
                  <a:pt x="1536980" y="808774"/>
                </a:cubicBezTo>
                <a:cubicBezTo>
                  <a:pt x="1572339" y="822389"/>
                  <a:pt x="1610418" y="838728"/>
                  <a:pt x="1648497" y="844174"/>
                </a:cubicBezTo>
                <a:cubicBezTo>
                  <a:pt x="1643058" y="846898"/>
                  <a:pt x="1637618" y="852344"/>
                  <a:pt x="1632178" y="855067"/>
                </a:cubicBezTo>
                <a:cubicBezTo>
                  <a:pt x="1637618" y="855067"/>
                  <a:pt x="1651217" y="852344"/>
                  <a:pt x="1656657" y="852344"/>
                </a:cubicBezTo>
                <a:cubicBezTo>
                  <a:pt x="1653937" y="762480"/>
                  <a:pt x="1670257" y="672617"/>
                  <a:pt x="1681137" y="582753"/>
                </a:cubicBezTo>
                <a:cubicBezTo>
                  <a:pt x="1738255" y="626323"/>
                  <a:pt x="1798094" y="672617"/>
                  <a:pt x="1868812" y="688955"/>
                </a:cubicBezTo>
                <a:cubicBezTo>
                  <a:pt x="1909611" y="694402"/>
                  <a:pt x="1950410" y="691679"/>
                  <a:pt x="1993929" y="688955"/>
                </a:cubicBezTo>
                <a:cubicBezTo>
                  <a:pt x="2004808" y="607261"/>
                  <a:pt x="1966729" y="533736"/>
                  <a:pt x="1944970" y="457488"/>
                </a:cubicBezTo>
                <a:cubicBezTo>
                  <a:pt x="2018408" y="462935"/>
                  <a:pt x="2083686" y="501059"/>
                  <a:pt x="2148965" y="531013"/>
                </a:cubicBezTo>
                <a:cubicBezTo>
                  <a:pt x="2233283" y="569137"/>
                  <a:pt x="2304001" y="631769"/>
                  <a:pt x="2391038" y="667170"/>
                </a:cubicBezTo>
                <a:cubicBezTo>
                  <a:pt x="2418238" y="678063"/>
                  <a:pt x="2450877" y="659001"/>
                  <a:pt x="2439997" y="629046"/>
                </a:cubicBezTo>
                <a:cubicBezTo>
                  <a:pt x="2420958" y="577307"/>
                  <a:pt x="2366559" y="555521"/>
                  <a:pt x="2323040" y="531013"/>
                </a:cubicBezTo>
                <a:cubicBezTo>
                  <a:pt x="2105446" y="419364"/>
                  <a:pt x="1887851" y="310439"/>
                  <a:pt x="1672977" y="193343"/>
                </a:cubicBezTo>
                <a:cubicBezTo>
                  <a:pt x="1626738" y="168835"/>
                  <a:pt x="1583219" y="136157"/>
                  <a:pt x="1558740" y="89864"/>
                </a:cubicBezTo>
                <a:cubicBezTo>
                  <a:pt x="1542420" y="62633"/>
                  <a:pt x="1547860" y="29955"/>
                  <a:pt x="1547860" y="0"/>
                </a:cubicBezTo>
                <a:close/>
              </a:path>
            </a:pathLst>
          </a:custGeom>
          <a:solidFill>
            <a:srgbClr val="00A9B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47" name="组合 1046">
            <a:extLst>
              <a:ext uri="{FF2B5EF4-FFF2-40B4-BE49-F238E27FC236}">
                <a16:creationId xmlns:a16="http://schemas.microsoft.com/office/drawing/2014/main" id="{97791E38-FC7F-424E-AB1C-F80D2722462E}"/>
              </a:ext>
            </a:extLst>
          </p:cNvPr>
          <p:cNvGrpSpPr/>
          <p:nvPr/>
        </p:nvGrpSpPr>
        <p:grpSpPr>
          <a:xfrm>
            <a:off x="3067050" y="628650"/>
            <a:ext cx="6057900" cy="461665"/>
            <a:chOff x="3067050" y="628650"/>
            <a:chExt cx="6057900" cy="461665"/>
          </a:xfrm>
        </p:grpSpPr>
        <p:sp>
          <p:nvSpPr>
            <p:cNvPr id="1046" name="文本框 1045">
              <a:extLst>
                <a:ext uri="{FF2B5EF4-FFF2-40B4-BE49-F238E27FC236}">
                  <a16:creationId xmlns:a16="http://schemas.microsoft.com/office/drawing/2014/main" id="{F22BF08C-39C3-4092-B271-76A2E018A0F6}"/>
                </a:ext>
              </a:extLst>
            </p:cNvPr>
            <p:cNvSpPr txBox="1"/>
            <p:nvPr/>
          </p:nvSpPr>
          <p:spPr>
            <a:xfrm>
              <a:off x="3067050" y="628650"/>
              <a:ext cx="6057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2018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年公司总收入同比增长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11.94%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0BAE0D8D-F2DE-4ACC-BA41-F7AC334BE36A}"/>
                </a:ext>
              </a:extLst>
            </p:cNvPr>
            <p:cNvGrpSpPr/>
            <p:nvPr/>
          </p:nvGrpSpPr>
          <p:grpSpPr>
            <a:xfrm>
              <a:off x="8785780" y="792127"/>
              <a:ext cx="339170" cy="90696"/>
              <a:chOff x="675250" y="1639092"/>
              <a:chExt cx="339170" cy="90696"/>
            </a:xfrm>
          </p:grpSpPr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C0C4CE07-FE39-4B4E-B9F1-0F012CE8E6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5250" y="1639092"/>
                <a:ext cx="339170" cy="0"/>
              </a:xfrm>
              <a:prstGeom prst="line">
                <a:avLst/>
              </a:prstGeom>
              <a:ln w="38100" cap="rnd">
                <a:solidFill>
                  <a:srgbClr val="00A9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362353D6-BFF3-4340-A992-E767A477FF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5250" y="1729788"/>
                <a:ext cx="167713" cy="0"/>
              </a:xfrm>
              <a:prstGeom prst="line">
                <a:avLst/>
              </a:prstGeom>
              <a:ln w="38100" cap="rnd">
                <a:solidFill>
                  <a:srgbClr val="00A9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56E2771D-ED41-4D90-B10C-416565EBE5F5}"/>
                </a:ext>
              </a:extLst>
            </p:cNvPr>
            <p:cNvGrpSpPr/>
            <p:nvPr/>
          </p:nvGrpSpPr>
          <p:grpSpPr>
            <a:xfrm flipH="1">
              <a:off x="3067050" y="792127"/>
              <a:ext cx="339170" cy="90696"/>
              <a:chOff x="675250" y="1639092"/>
              <a:chExt cx="339170" cy="90696"/>
            </a:xfrm>
          </p:grpSpPr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039CD6E8-B97B-4706-BF53-E3569F5D07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5250" y="1639092"/>
                <a:ext cx="339170" cy="0"/>
              </a:xfrm>
              <a:prstGeom prst="line">
                <a:avLst/>
              </a:prstGeom>
              <a:ln w="38100" cap="rnd">
                <a:solidFill>
                  <a:srgbClr val="00A9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2DFB5F91-E23D-43AE-AF5D-EC505A4963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5250" y="1729788"/>
                <a:ext cx="167713" cy="0"/>
              </a:xfrm>
              <a:prstGeom prst="line">
                <a:avLst/>
              </a:prstGeom>
              <a:ln w="38100" cap="rnd">
                <a:solidFill>
                  <a:srgbClr val="00A9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49" name="组合 1048">
            <a:extLst>
              <a:ext uri="{FF2B5EF4-FFF2-40B4-BE49-F238E27FC236}">
                <a16:creationId xmlns:a16="http://schemas.microsoft.com/office/drawing/2014/main" id="{EAFDD9D2-CA62-45D0-A434-8C10B5587BE9}"/>
              </a:ext>
            </a:extLst>
          </p:cNvPr>
          <p:cNvGrpSpPr/>
          <p:nvPr/>
        </p:nvGrpSpPr>
        <p:grpSpPr>
          <a:xfrm rot="20048619">
            <a:off x="3919611" y="1457587"/>
            <a:ext cx="4346917" cy="4295513"/>
            <a:chOff x="3919611" y="1457587"/>
            <a:chExt cx="4346917" cy="4295513"/>
          </a:xfrm>
        </p:grpSpPr>
        <p:sp>
          <p:nvSpPr>
            <p:cNvPr id="1048" name="弧形 1047">
              <a:extLst>
                <a:ext uri="{FF2B5EF4-FFF2-40B4-BE49-F238E27FC236}">
                  <a16:creationId xmlns:a16="http://schemas.microsoft.com/office/drawing/2014/main" id="{04D8EEA8-C569-4728-AAE0-293FE2EAF034}"/>
                </a:ext>
              </a:extLst>
            </p:cNvPr>
            <p:cNvSpPr/>
            <p:nvPr/>
          </p:nvSpPr>
          <p:spPr>
            <a:xfrm>
              <a:off x="3919611" y="1457587"/>
              <a:ext cx="4346917" cy="4295513"/>
            </a:xfrm>
            <a:prstGeom prst="arc">
              <a:avLst>
                <a:gd name="adj1" fmla="val 16145792"/>
                <a:gd name="adj2" fmla="val 6819908"/>
              </a:avLst>
            </a:prstGeom>
            <a:ln w="101600" cap="rnd">
              <a:solidFill>
                <a:srgbClr val="00A9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弧形 72">
              <a:extLst>
                <a:ext uri="{FF2B5EF4-FFF2-40B4-BE49-F238E27FC236}">
                  <a16:creationId xmlns:a16="http://schemas.microsoft.com/office/drawing/2014/main" id="{49B697FE-FA2C-493D-A7AB-456A1EFD7F28}"/>
                </a:ext>
              </a:extLst>
            </p:cNvPr>
            <p:cNvSpPr/>
            <p:nvPr/>
          </p:nvSpPr>
          <p:spPr>
            <a:xfrm>
              <a:off x="3919611" y="1457587"/>
              <a:ext cx="4346917" cy="4295513"/>
            </a:xfrm>
            <a:prstGeom prst="arc">
              <a:avLst>
                <a:gd name="adj1" fmla="val 13887272"/>
                <a:gd name="adj2" fmla="val 15899928"/>
              </a:avLst>
            </a:prstGeom>
            <a:ln w="101600" cap="rnd">
              <a:solidFill>
                <a:srgbClr val="016A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弧形 73">
              <a:extLst>
                <a:ext uri="{FF2B5EF4-FFF2-40B4-BE49-F238E27FC236}">
                  <a16:creationId xmlns:a16="http://schemas.microsoft.com/office/drawing/2014/main" id="{E536255B-F075-4E14-9CE4-E3B501C04359}"/>
                </a:ext>
              </a:extLst>
            </p:cNvPr>
            <p:cNvSpPr/>
            <p:nvPr/>
          </p:nvSpPr>
          <p:spPr>
            <a:xfrm>
              <a:off x="3919611" y="1457587"/>
              <a:ext cx="4346917" cy="4295513"/>
            </a:xfrm>
            <a:prstGeom prst="arc">
              <a:avLst>
                <a:gd name="adj1" fmla="val 7032484"/>
                <a:gd name="adj2" fmla="val 13654149"/>
              </a:avLst>
            </a:prstGeom>
            <a:ln w="101600" cap="rnd">
              <a:solidFill>
                <a:srgbClr val="0039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id="{C6C246FB-D19A-4CDE-9001-243F8B4FCFE7}"/>
              </a:ext>
            </a:extLst>
          </p:cNvPr>
          <p:cNvSpPr txBox="1"/>
          <p:nvPr/>
        </p:nvSpPr>
        <p:spPr>
          <a:xfrm>
            <a:off x="4228852" y="2602658"/>
            <a:ext cx="363804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6.71</a:t>
            </a:r>
            <a:endParaRPr kumimoji="0" lang="zh-CN" altLang="en-US" sz="115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50" name="矩形: 圆角 1049">
            <a:extLst>
              <a:ext uri="{FF2B5EF4-FFF2-40B4-BE49-F238E27FC236}">
                <a16:creationId xmlns:a16="http://schemas.microsoft.com/office/drawing/2014/main" id="{4E4275BB-6494-4F98-8B68-15614BF0DEB6}"/>
              </a:ext>
            </a:extLst>
          </p:cNvPr>
          <p:cNvSpPr/>
          <p:nvPr/>
        </p:nvSpPr>
        <p:spPr>
          <a:xfrm>
            <a:off x="4419599" y="4375053"/>
            <a:ext cx="3352802" cy="272124"/>
          </a:xfrm>
          <a:prstGeom prst="roundRect">
            <a:avLst>
              <a:gd name="adj" fmla="val 50000"/>
            </a:avLst>
          </a:prstGeom>
          <a:solidFill>
            <a:srgbClr val="00A9B2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同比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2017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年（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6.00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亿元）增长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11.94%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51" name="等腰三角形 1050">
            <a:extLst>
              <a:ext uri="{FF2B5EF4-FFF2-40B4-BE49-F238E27FC236}">
                <a16:creationId xmlns:a16="http://schemas.microsoft.com/office/drawing/2014/main" id="{ED58361F-5113-44B9-B915-425CD26991AA}"/>
              </a:ext>
            </a:extLst>
          </p:cNvPr>
          <p:cNvSpPr/>
          <p:nvPr/>
        </p:nvSpPr>
        <p:spPr>
          <a:xfrm>
            <a:off x="6003925" y="4241703"/>
            <a:ext cx="174625" cy="133350"/>
          </a:xfrm>
          <a:prstGeom prst="triangle">
            <a:avLst/>
          </a:prstGeom>
          <a:solidFill>
            <a:srgbClr val="00A9B2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52" name="文本框 1051">
            <a:extLst>
              <a:ext uri="{FF2B5EF4-FFF2-40B4-BE49-F238E27FC236}">
                <a16:creationId xmlns:a16="http://schemas.microsoft.com/office/drawing/2014/main" id="{E7273A23-D9AB-4894-A115-D466D1ED9AF5}"/>
              </a:ext>
            </a:extLst>
          </p:cNvPr>
          <p:cNvSpPr txBox="1"/>
          <p:nvPr/>
        </p:nvSpPr>
        <p:spPr>
          <a:xfrm>
            <a:off x="7359699" y="3763905"/>
            <a:ext cx="825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亿元</a:t>
            </a:r>
          </a:p>
        </p:txBody>
      </p:sp>
      <p:sp>
        <p:nvSpPr>
          <p:cNvPr id="1053" name="文本框 1052">
            <a:extLst>
              <a:ext uri="{FF2B5EF4-FFF2-40B4-BE49-F238E27FC236}">
                <a16:creationId xmlns:a16="http://schemas.microsoft.com/office/drawing/2014/main" id="{A7D1FA2F-5A9E-42D5-A9C4-AC9EBEA585AD}"/>
              </a:ext>
            </a:extLst>
          </p:cNvPr>
          <p:cNvSpPr txBox="1"/>
          <p:nvPr/>
        </p:nvSpPr>
        <p:spPr>
          <a:xfrm>
            <a:off x="4363454" y="6052304"/>
            <a:ext cx="3465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2018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年公司总收入构成</a:t>
            </a:r>
          </a:p>
        </p:txBody>
      </p:sp>
      <p:cxnSp>
        <p:nvCxnSpPr>
          <p:cNvPr id="1055" name="直接连接符 1054">
            <a:extLst>
              <a:ext uri="{FF2B5EF4-FFF2-40B4-BE49-F238E27FC236}">
                <a16:creationId xmlns:a16="http://schemas.microsoft.com/office/drawing/2014/main" id="{C52DB479-2905-466A-A044-509C7439D7D3}"/>
              </a:ext>
            </a:extLst>
          </p:cNvPr>
          <p:cNvCxnSpPr/>
          <p:nvPr/>
        </p:nvCxnSpPr>
        <p:spPr>
          <a:xfrm>
            <a:off x="8368664" y="3429000"/>
            <a:ext cx="954881" cy="0"/>
          </a:xfrm>
          <a:prstGeom prst="line">
            <a:avLst/>
          </a:prstGeom>
          <a:ln w="19050">
            <a:solidFill>
              <a:srgbClr val="00A9B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id="{651CD6CF-65E8-4432-ABAE-A2EB20C1427F}"/>
              </a:ext>
            </a:extLst>
          </p:cNvPr>
          <p:cNvSpPr txBox="1"/>
          <p:nvPr/>
        </p:nvSpPr>
        <p:spPr>
          <a:xfrm>
            <a:off x="9362054" y="3099871"/>
            <a:ext cx="1034510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cs typeface="+mn-ea"/>
                <a:sym typeface="+mn-lt"/>
              </a:rPr>
              <a:t>A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cs typeface="+mn-ea"/>
                <a:sym typeface="+mn-lt"/>
              </a:rPr>
              <a:t>业务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A9B2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cs typeface="+mn-ea"/>
                <a:sym typeface="+mn-lt"/>
              </a:rPr>
              <a:t>3.85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cs typeface="+mn-ea"/>
                <a:sym typeface="+mn-lt"/>
              </a:rPr>
              <a:t>亿元</a:t>
            </a: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48EC2D15-9741-4C10-B002-15FBC072615B}"/>
              </a:ext>
            </a:extLst>
          </p:cNvPr>
          <p:cNvSpPr/>
          <p:nvPr/>
        </p:nvSpPr>
        <p:spPr>
          <a:xfrm>
            <a:off x="2932715" y="2058243"/>
            <a:ext cx="1240505" cy="292714"/>
          </a:xfrm>
          <a:custGeom>
            <a:avLst/>
            <a:gdLst>
              <a:gd name="connsiteX0" fmla="*/ 1103086 w 1103086"/>
              <a:gd name="connsiteY0" fmla="*/ 261257 h 261257"/>
              <a:gd name="connsiteX1" fmla="*/ 841829 w 1103086"/>
              <a:gd name="connsiteY1" fmla="*/ 0 h 261257"/>
              <a:gd name="connsiteX2" fmla="*/ 0 w 1103086"/>
              <a:gd name="connsiteY2" fmla="*/ 0 h 26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3086" h="261257">
                <a:moveTo>
                  <a:pt x="1103086" y="261257"/>
                </a:moveTo>
                <a:lnTo>
                  <a:pt x="841829" y="0"/>
                </a:lnTo>
                <a:lnTo>
                  <a:pt x="0" y="0"/>
                </a:lnTo>
              </a:path>
            </a:pathLst>
          </a:custGeom>
          <a:ln w="19050">
            <a:solidFill>
              <a:srgbClr val="016AB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D683294D-0144-489F-9949-A92F4BD29940}"/>
              </a:ext>
            </a:extLst>
          </p:cNvPr>
          <p:cNvSpPr/>
          <p:nvPr/>
        </p:nvSpPr>
        <p:spPr>
          <a:xfrm flipV="1">
            <a:off x="2893855" y="4778857"/>
            <a:ext cx="1240505" cy="292714"/>
          </a:xfrm>
          <a:custGeom>
            <a:avLst/>
            <a:gdLst>
              <a:gd name="connsiteX0" fmla="*/ 1103086 w 1103086"/>
              <a:gd name="connsiteY0" fmla="*/ 261257 h 261257"/>
              <a:gd name="connsiteX1" fmla="*/ 841829 w 1103086"/>
              <a:gd name="connsiteY1" fmla="*/ 0 h 261257"/>
              <a:gd name="connsiteX2" fmla="*/ 0 w 1103086"/>
              <a:gd name="connsiteY2" fmla="*/ 0 h 26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3086" h="261257">
                <a:moveTo>
                  <a:pt x="1103086" y="261257"/>
                </a:moveTo>
                <a:lnTo>
                  <a:pt x="841829" y="0"/>
                </a:lnTo>
                <a:lnTo>
                  <a:pt x="0" y="0"/>
                </a:lnTo>
              </a:path>
            </a:pathLst>
          </a:custGeom>
          <a:ln w="19050">
            <a:solidFill>
              <a:srgbClr val="00396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50562F9D-4CFF-4681-9E22-4866FF60103B}"/>
              </a:ext>
            </a:extLst>
          </p:cNvPr>
          <p:cNvSpPr txBox="1"/>
          <p:nvPr/>
        </p:nvSpPr>
        <p:spPr>
          <a:xfrm>
            <a:off x="1831469" y="1714360"/>
            <a:ext cx="1034510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16AB5"/>
                </a:solidFill>
                <a:effectLst/>
                <a:uLnTx/>
                <a:uFillTx/>
                <a:cs typeface="+mn-ea"/>
                <a:sym typeface="+mn-lt"/>
              </a:rPr>
              <a:t>C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6AB5"/>
                </a:solidFill>
                <a:effectLst/>
                <a:uLnTx/>
                <a:uFillTx/>
                <a:cs typeface="+mn-ea"/>
                <a:sym typeface="+mn-lt"/>
              </a:rPr>
              <a:t>业务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16AB5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16AB5"/>
                </a:solidFill>
                <a:effectLst/>
                <a:uLnTx/>
                <a:uFillTx/>
                <a:cs typeface="+mn-ea"/>
                <a:sym typeface="+mn-lt"/>
              </a:rPr>
              <a:t>0.72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6AB5"/>
                </a:solidFill>
                <a:effectLst/>
                <a:uLnTx/>
                <a:uFillTx/>
                <a:cs typeface="+mn-ea"/>
                <a:sym typeface="+mn-lt"/>
              </a:rPr>
              <a:t>亿元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BFDA98BC-172C-43E4-B155-F8FA70D430E0}"/>
              </a:ext>
            </a:extLst>
          </p:cNvPr>
          <p:cNvSpPr txBox="1"/>
          <p:nvPr/>
        </p:nvSpPr>
        <p:spPr>
          <a:xfrm>
            <a:off x="1831469" y="4742443"/>
            <a:ext cx="1034510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3964"/>
                </a:solidFill>
                <a:effectLst/>
                <a:uLnTx/>
                <a:uFillTx/>
                <a:cs typeface="+mn-ea"/>
                <a:sym typeface="+mn-lt"/>
              </a:rPr>
              <a:t>B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3964"/>
                </a:solidFill>
                <a:effectLst/>
                <a:uLnTx/>
                <a:uFillTx/>
                <a:cs typeface="+mn-ea"/>
                <a:sym typeface="+mn-lt"/>
              </a:rPr>
              <a:t>业务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3964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3964"/>
                </a:solidFill>
                <a:effectLst/>
                <a:uLnTx/>
                <a:uFillTx/>
                <a:cs typeface="+mn-ea"/>
                <a:sym typeface="+mn-lt"/>
              </a:rPr>
              <a:t>2.14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3964"/>
                </a:solidFill>
                <a:effectLst/>
                <a:uLnTx/>
                <a:uFillTx/>
                <a:cs typeface="+mn-ea"/>
                <a:sym typeface="+mn-lt"/>
              </a:rPr>
              <a:t>亿元</a:t>
            </a:r>
          </a:p>
        </p:txBody>
      </p:sp>
    </p:spTree>
    <p:extLst>
      <p:ext uri="{BB962C8B-B14F-4D97-AF65-F5344CB8AC3E}">
        <p14:creationId xmlns:p14="http://schemas.microsoft.com/office/powerpoint/2010/main" val="20406010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:a16="http://schemas.microsoft.com/office/drawing/2014/main" id="{1B4E2817-13F6-45FE-AB11-62EBAD7A58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49" name="矩形 48">
            <a:extLst>
              <a:ext uri="{FF2B5EF4-FFF2-40B4-BE49-F238E27FC236}">
                <a16:creationId xmlns:a16="http://schemas.microsoft.com/office/drawing/2014/main" id="{69CD7866-36C7-4AA4-9009-FDF66FBD797A}"/>
              </a:ext>
            </a:extLst>
          </p:cNvPr>
          <p:cNvSpPr/>
          <p:nvPr/>
        </p:nvSpPr>
        <p:spPr>
          <a:xfrm>
            <a:off x="-6350" y="-2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13000"/>
                </a:schemeClr>
              </a:gs>
              <a:gs pos="65000">
                <a:srgbClr val="FFFFFF">
                  <a:alpha val="78000"/>
                </a:srgbClr>
              </a:gs>
              <a:gs pos="38000">
                <a:schemeClr val="bg1">
                  <a:alpha val="76000"/>
                </a:schemeClr>
              </a:gs>
              <a:gs pos="96000">
                <a:schemeClr val="bg1">
                  <a:alpha val="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309B2AF-551E-4566-8E4B-C6B6D047FE3E}"/>
              </a:ext>
            </a:extLst>
          </p:cNvPr>
          <p:cNvSpPr/>
          <p:nvPr/>
        </p:nvSpPr>
        <p:spPr>
          <a:xfrm flipH="1">
            <a:off x="416560" y="238780"/>
            <a:ext cx="701040" cy="701040"/>
          </a:xfrm>
          <a:prstGeom prst="ellipse">
            <a:avLst/>
          </a:prstGeom>
          <a:gradFill flip="none" rotWithShape="1">
            <a:gsLst>
              <a:gs pos="0">
                <a:srgbClr val="A994C4">
                  <a:alpha val="29000"/>
                </a:srgbClr>
              </a:gs>
              <a:gs pos="96000">
                <a:srgbClr val="492088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0CB11C5-D579-4B0F-A8D8-7E1660ECF0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8441" y="152291"/>
            <a:ext cx="1153160" cy="115316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4EE8AEC-D426-425E-971C-E52B27724CDE}"/>
              </a:ext>
            </a:extLst>
          </p:cNvPr>
          <p:cNvSpPr txBox="1"/>
          <p:nvPr/>
        </p:nvSpPr>
        <p:spPr>
          <a:xfrm>
            <a:off x="660400" y="535960"/>
            <a:ext cx="8299708" cy="58477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消费者对投影仪的认识和购买习惯已有所改变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827F9B3-4A77-403F-9A60-2AAE34594DF1}"/>
              </a:ext>
            </a:extLst>
          </p:cNvPr>
          <p:cNvSpPr/>
          <p:nvPr/>
        </p:nvSpPr>
        <p:spPr>
          <a:xfrm>
            <a:off x="660400" y="1417915"/>
            <a:ext cx="10858500" cy="461665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针对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E540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用户调研显示，消费者在选择投影时，不再只关注画质，对于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92088"/>
                </a:solidFill>
                <a:effectLst/>
                <a:uLnTx/>
                <a:uFillTx/>
                <a:cs typeface="+mn-ea"/>
                <a:sym typeface="+mn-lt"/>
              </a:rPr>
              <a:t>智能应用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也有所要求</a:t>
            </a:r>
          </a:p>
        </p:txBody>
      </p:sp>
      <p:graphicFrame>
        <p:nvGraphicFramePr>
          <p:cNvPr id="25" name="图表 24">
            <a:extLst>
              <a:ext uri="{FF2B5EF4-FFF2-40B4-BE49-F238E27FC236}">
                <a16:creationId xmlns:a16="http://schemas.microsoft.com/office/drawing/2014/main" id="{DC89899A-8BD3-40E6-8141-ED09E52F4D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3130757"/>
              </p:ext>
            </p:extLst>
          </p:nvPr>
        </p:nvGraphicFramePr>
        <p:xfrm>
          <a:off x="660400" y="2176377"/>
          <a:ext cx="8193314" cy="3898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8" name="左大括号 27">
            <a:extLst>
              <a:ext uri="{FF2B5EF4-FFF2-40B4-BE49-F238E27FC236}">
                <a16:creationId xmlns:a16="http://schemas.microsoft.com/office/drawing/2014/main" id="{43451347-B1F8-4638-83A9-DBFB7D650229}"/>
              </a:ext>
            </a:extLst>
          </p:cNvPr>
          <p:cNvSpPr/>
          <p:nvPr/>
        </p:nvSpPr>
        <p:spPr>
          <a:xfrm flipH="1">
            <a:off x="8131629" y="2368549"/>
            <a:ext cx="279400" cy="1060451"/>
          </a:xfrm>
          <a:prstGeom prst="leftBrace">
            <a:avLst>
              <a:gd name="adj1" fmla="val 8333"/>
              <a:gd name="adj2" fmla="val 46935"/>
            </a:avLst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C7D806F-9BA6-4377-B91F-E70535A33BC6}"/>
              </a:ext>
            </a:extLst>
          </p:cNvPr>
          <p:cNvGrpSpPr/>
          <p:nvPr/>
        </p:nvGrpSpPr>
        <p:grpSpPr>
          <a:xfrm>
            <a:off x="8691218" y="2240674"/>
            <a:ext cx="2866175" cy="1188326"/>
            <a:chOff x="8691218" y="2116076"/>
            <a:chExt cx="2472081" cy="118832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E9E8CA5-CAB6-4E90-806C-0B7DCFC8F7AF}"/>
                </a:ext>
              </a:extLst>
            </p:cNvPr>
            <p:cNvSpPr txBox="1"/>
            <p:nvPr/>
          </p:nvSpPr>
          <p:spPr>
            <a:xfrm>
              <a:off x="8691218" y="2569649"/>
              <a:ext cx="2472081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支持无线投屏的高亮度</a:t>
              </a:r>
              <a:endParaRPr kumimoji="0" lang="en-US" altLang="zh-CN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投影仪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1A14A8E-ABC4-4FFD-B72A-AC649EDEB233}"/>
                </a:ext>
              </a:extLst>
            </p:cNvPr>
            <p:cNvSpPr txBox="1"/>
            <p:nvPr/>
          </p:nvSpPr>
          <p:spPr>
            <a:xfrm>
              <a:off x="8691218" y="2116076"/>
              <a:ext cx="1460501" cy="5140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用户印象</a:t>
              </a:r>
            </a:p>
          </p:txBody>
        </p:sp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id="{BBDB38B9-6EF7-4D65-B9DA-0246D8F105BA}"/>
                </a:ext>
              </a:extLst>
            </p:cNvPr>
            <p:cNvSpPr/>
            <p:nvPr/>
          </p:nvSpPr>
          <p:spPr>
            <a:xfrm rot="10800000">
              <a:off x="10088827" y="2355470"/>
              <a:ext cx="169597" cy="146204"/>
            </a:xfrm>
            <a:prstGeom prst="triangle">
              <a:avLst/>
            </a:prstGeom>
            <a:gradFill flip="none" rotWithShape="1">
              <a:gsLst>
                <a:gs pos="0">
                  <a:srgbClr val="A994C4">
                    <a:alpha val="29000"/>
                  </a:srgbClr>
                </a:gs>
                <a:gs pos="96000">
                  <a:srgbClr val="492088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E903C292-FA03-465B-921A-86EC86BB0478}"/>
              </a:ext>
            </a:extLst>
          </p:cNvPr>
          <p:cNvSpPr txBox="1"/>
          <p:nvPr/>
        </p:nvSpPr>
        <p:spPr>
          <a:xfrm>
            <a:off x="2601685" y="5553882"/>
            <a:ext cx="3566885" cy="520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*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对于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518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位已购用户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影响其购买的关键性决定因素调研数据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BF23167-9648-4F31-BE93-BA4FE27FDCC2}"/>
              </a:ext>
            </a:extLst>
          </p:cNvPr>
          <p:cNvGrpSpPr/>
          <p:nvPr/>
        </p:nvGrpSpPr>
        <p:grpSpPr>
          <a:xfrm>
            <a:off x="6564448" y="4015068"/>
            <a:ext cx="4992945" cy="2129301"/>
            <a:chOff x="6564448" y="4015068"/>
            <a:chExt cx="4992945" cy="2129301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1703E37A-5A2A-43B8-916E-224587B44C8F}"/>
                </a:ext>
              </a:extLst>
            </p:cNvPr>
            <p:cNvGrpSpPr/>
            <p:nvPr/>
          </p:nvGrpSpPr>
          <p:grpSpPr>
            <a:xfrm>
              <a:off x="6564448" y="4419249"/>
              <a:ext cx="1600201" cy="948145"/>
              <a:chOff x="6671128" y="4418649"/>
              <a:chExt cx="1600201" cy="948145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D90AB801-5EC5-4B38-97D4-F403BB91A86B}"/>
                  </a:ext>
                </a:extLst>
              </p:cNvPr>
              <p:cNvSpPr txBox="1"/>
              <p:nvPr/>
            </p:nvSpPr>
            <p:spPr>
              <a:xfrm>
                <a:off x="6671128" y="4418649"/>
                <a:ext cx="1460501" cy="948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电商站内评价词频</a:t>
                </a:r>
              </a:p>
            </p:txBody>
          </p:sp>
          <p:sp>
            <p:nvSpPr>
              <p:cNvPr id="44" name="等腰三角形 43">
                <a:extLst>
                  <a:ext uri="{FF2B5EF4-FFF2-40B4-BE49-F238E27FC236}">
                    <a16:creationId xmlns:a16="http://schemas.microsoft.com/office/drawing/2014/main" id="{F03E3B40-6453-4B7F-9975-B5B33D9B6BD1}"/>
                  </a:ext>
                </a:extLst>
              </p:cNvPr>
              <p:cNvSpPr/>
              <p:nvPr/>
            </p:nvSpPr>
            <p:spPr>
              <a:xfrm rot="5400000">
                <a:off x="8113428" y="4819619"/>
                <a:ext cx="169597" cy="146204"/>
              </a:xfrm>
              <a:prstGeom prst="triangle">
                <a:avLst/>
              </a:prstGeom>
              <a:gradFill flip="none" rotWithShape="1">
                <a:gsLst>
                  <a:gs pos="0">
                    <a:srgbClr val="A994C4">
                      <a:alpha val="29000"/>
                    </a:srgbClr>
                  </a:gs>
                  <a:gs pos="96000">
                    <a:srgbClr val="492088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E285A40-845C-419F-9093-450BF8B9D1DA}"/>
                </a:ext>
              </a:extLst>
            </p:cNvPr>
            <p:cNvSpPr txBox="1"/>
            <p:nvPr/>
          </p:nvSpPr>
          <p:spPr>
            <a:xfrm>
              <a:off x="8297122" y="4015068"/>
              <a:ext cx="3260271" cy="2129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492088"/>
                  </a:solidFill>
                  <a:effectLst/>
                  <a:uLnTx/>
                  <a:uFillTx/>
                  <a:cs typeface="+mn-ea"/>
                  <a:sym typeface="+mn-lt"/>
                </a:rPr>
                <a:t>方便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投影 清晰 效果 使用   满意 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492088"/>
                  </a:solidFill>
                  <a:effectLst/>
                  <a:uLnTx/>
                  <a:uFillTx/>
                  <a:cs typeface="+mn-ea"/>
                  <a:sym typeface="+mn-lt"/>
                </a:rPr>
                <a:t>无线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操作 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492088"/>
                  </a:solidFill>
                  <a:effectLst/>
                  <a:uLnTx/>
                  <a:uFillTx/>
                  <a:cs typeface="+mn-ea"/>
                  <a:sym typeface="+mn-lt"/>
                </a:rPr>
                <a:t>亮度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功能  连接 简单 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492088"/>
                  </a:solidFill>
                  <a:effectLst/>
                  <a:uLnTx/>
                  <a:uFillTx/>
                  <a:cs typeface="+mn-ea"/>
                  <a:sym typeface="+mn-lt"/>
                </a:rPr>
                <a:t>手机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质量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32810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>
            <a:extLst>
              <a:ext uri="{FF2B5EF4-FFF2-40B4-BE49-F238E27FC236}">
                <a16:creationId xmlns:a16="http://schemas.microsoft.com/office/drawing/2014/main" id="{13F37055-86DF-4E22-80AC-22D24CCF36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圆: 空心 2">
            <a:extLst>
              <a:ext uri="{FF2B5EF4-FFF2-40B4-BE49-F238E27FC236}">
                <a16:creationId xmlns:a16="http://schemas.microsoft.com/office/drawing/2014/main" id="{464611DC-56AE-404F-8BC2-AFE93229E9FB}"/>
              </a:ext>
            </a:extLst>
          </p:cNvPr>
          <p:cNvSpPr/>
          <p:nvPr/>
        </p:nvSpPr>
        <p:spPr>
          <a:xfrm>
            <a:off x="-2937171" y="1128355"/>
            <a:ext cx="5884585" cy="5884585"/>
          </a:xfrm>
          <a:prstGeom prst="donut">
            <a:avLst>
              <a:gd name="adj" fmla="val 15246"/>
            </a:avLst>
          </a:prstGeom>
          <a:gradFill>
            <a:gsLst>
              <a:gs pos="0">
                <a:srgbClr val="5A99F8"/>
              </a:gs>
              <a:gs pos="100000">
                <a:srgbClr val="48D3F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3785817-D680-4E3D-8CF6-D564D0BE67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546" y="3429000"/>
            <a:ext cx="4550156" cy="28067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FB535F1-DAD7-46F5-A8DA-4F6F45F400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8377" y="313788"/>
            <a:ext cx="930523" cy="93052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88085F3-4A12-4543-B576-3CE96D949652}"/>
              </a:ext>
            </a:extLst>
          </p:cNvPr>
          <p:cNvSpPr txBox="1"/>
          <p:nvPr/>
        </p:nvSpPr>
        <p:spPr>
          <a:xfrm>
            <a:off x="3228548" y="476235"/>
            <a:ext cx="5734903" cy="707886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6000">
                      <a:srgbClr val="507CFD"/>
                    </a:gs>
                    <a:gs pos="100000">
                      <a:srgbClr val="48D3F2"/>
                    </a:gs>
                  </a:gsLst>
                  <a:lin ang="10800000" scaled="0"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6000">
                      <a:srgbClr val="507CFD"/>
                    </a:gs>
                    <a:gs pos="100000">
                      <a:srgbClr val="48D3F2"/>
                    </a:gs>
                  </a:gsLst>
                  <a:lin ang="10800000" scaled="0"/>
                </a:gra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应用智能时代，已经来临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4D90A6-06AE-427B-ACE9-4A05F314B237}"/>
              </a:ext>
            </a:extLst>
          </p:cNvPr>
          <p:cNvSpPr txBox="1"/>
          <p:nvPr/>
        </p:nvSpPr>
        <p:spPr>
          <a:xfrm>
            <a:off x="2314727" y="1322204"/>
            <a:ext cx="7562546" cy="78752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6000">
                      <a:srgbClr val="507CFD"/>
                    </a:gs>
                    <a:gs pos="100000">
                      <a:srgbClr val="48D3F2"/>
                    </a:gs>
                  </a:gsLst>
                  <a:lin ang="108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针对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E540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用户调研显示*，消费者对投影仪的认识和购买习惯已有所改变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不再只关注画质，在选择投影时，对于智能应用也有所要求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DA433B0-BC5C-448C-821A-65AEF52386FC}"/>
              </a:ext>
            </a:extLst>
          </p:cNvPr>
          <p:cNvGrpSpPr/>
          <p:nvPr/>
        </p:nvGrpSpPr>
        <p:grpSpPr>
          <a:xfrm>
            <a:off x="5442856" y="2232999"/>
            <a:ext cx="6477598" cy="4423195"/>
            <a:chOff x="5442856" y="2539371"/>
            <a:chExt cx="6477598" cy="4423195"/>
          </a:xfrm>
        </p:grpSpPr>
        <p:graphicFrame>
          <p:nvGraphicFramePr>
            <p:cNvPr id="10" name="图表 9">
              <a:extLst>
                <a:ext uri="{FF2B5EF4-FFF2-40B4-BE49-F238E27FC236}">
                  <a16:creationId xmlns:a16="http://schemas.microsoft.com/office/drawing/2014/main" id="{EA7B0799-AE3A-47BF-9C67-87205C47FC3F}"/>
                </a:ext>
              </a:extLst>
            </p:cNvPr>
            <p:cNvGraphicFramePr/>
            <p:nvPr/>
          </p:nvGraphicFramePr>
          <p:xfrm>
            <a:off x="5442856" y="2539371"/>
            <a:ext cx="6477598" cy="389816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9FEB9B9-6018-49D9-97DE-0CFC68570104}"/>
                </a:ext>
              </a:extLst>
            </p:cNvPr>
            <p:cNvSpPr txBox="1"/>
            <p:nvPr/>
          </p:nvSpPr>
          <p:spPr>
            <a:xfrm>
              <a:off x="5677254" y="5836551"/>
              <a:ext cx="507831" cy="6667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需求部门指定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73F61BD-57E4-4393-A35F-43EB333243BF}"/>
                </a:ext>
              </a:extLst>
            </p:cNvPr>
            <p:cNvSpPr txBox="1"/>
            <p:nvPr/>
          </p:nvSpPr>
          <p:spPr>
            <a:xfrm>
              <a:off x="6413153" y="5836551"/>
              <a:ext cx="346249" cy="6667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同事推荐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D7F5A39-A649-484A-94B0-F91B8792E973}"/>
                </a:ext>
              </a:extLst>
            </p:cNvPr>
            <p:cNvSpPr txBox="1"/>
            <p:nvPr/>
          </p:nvSpPr>
          <p:spPr>
            <a:xfrm>
              <a:off x="6904961" y="5836551"/>
              <a:ext cx="507831" cy="6667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网站评测对比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82AAB58-2A24-436D-AEA1-98F2DBB7D612}"/>
                </a:ext>
              </a:extLst>
            </p:cNvPr>
            <p:cNvSpPr txBox="1"/>
            <p:nvPr/>
          </p:nvSpPr>
          <p:spPr>
            <a:xfrm>
              <a:off x="7640860" y="5836551"/>
              <a:ext cx="346249" cy="6667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评价不错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A215031-8321-4339-B0C9-F8E8B071CD3A}"/>
                </a:ext>
              </a:extLst>
            </p:cNvPr>
            <p:cNvSpPr txBox="1"/>
            <p:nvPr/>
          </p:nvSpPr>
          <p:spPr>
            <a:xfrm>
              <a:off x="8215177" y="5836551"/>
              <a:ext cx="346249" cy="6667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清晰度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206471E-97BE-4F89-B1FB-316871A9D733}"/>
                </a:ext>
              </a:extLst>
            </p:cNvPr>
            <p:cNvSpPr txBox="1"/>
            <p:nvPr/>
          </p:nvSpPr>
          <p:spPr>
            <a:xfrm>
              <a:off x="8787546" y="5836551"/>
              <a:ext cx="346249" cy="6667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预算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C8C2828-32E2-45EB-8177-79A59E300401}"/>
                </a:ext>
              </a:extLst>
            </p:cNvPr>
            <p:cNvSpPr txBox="1"/>
            <p:nvPr/>
          </p:nvSpPr>
          <p:spPr>
            <a:xfrm>
              <a:off x="9408700" y="5836551"/>
              <a:ext cx="346249" cy="66675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品牌印象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D3019C7-B8EC-4114-9B4E-D17533717E31}"/>
                </a:ext>
              </a:extLst>
            </p:cNvPr>
            <p:cNvSpPr txBox="1"/>
            <p:nvPr/>
          </p:nvSpPr>
          <p:spPr>
            <a:xfrm>
              <a:off x="9920604" y="5836550"/>
              <a:ext cx="430887" cy="8545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高亮度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8E409E7-714B-4EA1-934D-9638D14B96AA}"/>
                </a:ext>
              </a:extLst>
            </p:cNvPr>
            <p:cNvSpPr txBox="1"/>
            <p:nvPr/>
          </p:nvSpPr>
          <p:spPr>
            <a:xfrm>
              <a:off x="10519841" y="5836551"/>
              <a:ext cx="430887" cy="8545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性价比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62B90C0-0A30-438B-AA37-38B498E29976}"/>
                </a:ext>
              </a:extLst>
            </p:cNvPr>
            <p:cNvSpPr txBox="1"/>
            <p:nvPr/>
          </p:nvSpPr>
          <p:spPr>
            <a:xfrm>
              <a:off x="11116383" y="5836549"/>
              <a:ext cx="430887" cy="11260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无线投屏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9BB57B4-0118-4810-AC7F-AB6408124C96}"/>
              </a:ext>
            </a:extLst>
          </p:cNvPr>
          <p:cNvGrpSpPr/>
          <p:nvPr/>
        </p:nvGrpSpPr>
        <p:grpSpPr>
          <a:xfrm>
            <a:off x="1880750" y="3004020"/>
            <a:ext cx="3716137" cy="3735393"/>
            <a:chOff x="1880750" y="3004020"/>
            <a:chExt cx="3716137" cy="3735393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5467A29-03F0-46E3-91EE-617985490655}"/>
                </a:ext>
              </a:extLst>
            </p:cNvPr>
            <p:cNvSpPr/>
            <p:nvPr/>
          </p:nvSpPr>
          <p:spPr>
            <a:xfrm>
              <a:off x="3937564" y="3307742"/>
              <a:ext cx="7493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亮度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A4C13EE8-B8B5-4F2F-B573-3B469294C995}"/>
                </a:ext>
              </a:extLst>
            </p:cNvPr>
            <p:cNvSpPr/>
            <p:nvPr/>
          </p:nvSpPr>
          <p:spPr>
            <a:xfrm>
              <a:off x="3043114" y="3595974"/>
              <a:ext cx="7493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满意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2514EC31-9615-49CF-80E2-FE8CB498353B}"/>
                </a:ext>
              </a:extLst>
            </p:cNvPr>
            <p:cNvSpPr/>
            <p:nvPr/>
          </p:nvSpPr>
          <p:spPr>
            <a:xfrm>
              <a:off x="3028549" y="6151389"/>
              <a:ext cx="131991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无线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5F00D86F-04C5-4400-828F-1F7FA7774BA0}"/>
                </a:ext>
              </a:extLst>
            </p:cNvPr>
            <p:cNvSpPr/>
            <p:nvPr/>
          </p:nvSpPr>
          <p:spPr>
            <a:xfrm>
              <a:off x="3374819" y="3299997"/>
              <a:ext cx="7493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操作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2771568C-21AA-4C59-AC26-7FEA70B3286D}"/>
                </a:ext>
              </a:extLst>
            </p:cNvPr>
            <p:cNvSpPr/>
            <p:nvPr/>
          </p:nvSpPr>
          <p:spPr>
            <a:xfrm>
              <a:off x="3982423" y="6402679"/>
              <a:ext cx="7493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功能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3B6AF7D8-2B55-4A6A-ADE3-1A6118AD03C4}"/>
                </a:ext>
              </a:extLst>
            </p:cNvPr>
            <p:cNvSpPr/>
            <p:nvPr/>
          </p:nvSpPr>
          <p:spPr>
            <a:xfrm>
              <a:off x="4494559" y="4311654"/>
              <a:ext cx="7493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连接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B47266D-F57E-4D4B-8343-F222E3214E8E}"/>
                </a:ext>
              </a:extLst>
            </p:cNvPr>
            <p:cNvSpPr/>
            <p:nvPr/>
          </p:nvSpPr>
          <p:spPr>
            <a:xfrm>
              <a:off x="4637414" y="3775296"/>
              <a:ext cx="7493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简单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1CBC6999-8DB5-4E56-AD4D-F46EADCB1E2C}"/>
                </a:ext>
              </a:extLst>
            </p:cNvPr>
            <p:cNvSpPr/>
            <p:nvPr/>
          </p:nvSpPr>
          <p:spPr>
            <a:xfrm>
              <a:off x="4531191" y="4768816"/>
              <a:ext cx="106569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手机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D9DC56D7-F029-438C-8E90-DE5A49283BFA}"/>
                </a:ext>
              </a:extLst>
            </p:cNvPr>
            <p:cNvSpPr/>
            <p:nvPr/>
          </p:nvSpPr>
          <p:spPr>
            <a:xfrm>
              <a:off x="4380439" y="5300967"/>
              <a:ext cx="7493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质量 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BA10D84A-4070-44A0-91B8-6281CB39D2B0}"/>
                </a:ext>
              </a:extLst>
            </p:cNvPr>
            <p:cNvSpPr/>
            <p:nvPr/>
          </p:nvSpPr>
          <p:spPr>
            <a:xfrm>
              <a:off x="2740147" y="3004020"/>
              <a:ext cx="85796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方便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5659FDAD-97D1-47B5-866D-851EFB07C505}"/>
                </a:ext>
              </a:extLst>
            </p:cNvPr>
            <p:cNvSpPr/>
            <p:nvPr/>
          </p:nvSpPr>
          <p:spPr>
            <a:xfrm>
              <a:off x="2579026" y="6128583"/>
              <a:ext cx="84522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投影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D426D5A2-9272-4875-868C-9564501CAB11}"/>
                </a:ext>
              </a:extLst>
            </p:cNvPr>
            <p:cNvSpPr/>
            <p:nvPr/>
          </p:nvSpPr>
          <p:spPr>
            <a:xfrm>
              <a:off x="1880750" y="6431636"/>
              <a:ext cx="84522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清晰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26123A10-E6C1-4007-819B-F88436A80F3A}"/>
                </a:ext>
              </a:extLst>
            </p:cNvPr>
            <p:cNvSpPr/>
            <p:nvPr/>
          </p:nvSpPr>
          <p:spPr>
            <a:xfrm>
              <a:off x="4221440" y="5848372"/>
              <a:ext cx="84522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效果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EFA95743-92B4-4F2D-83F2-C1B791411E7F}"/>
                </a:ext>
              </a:extLst>
            </p:cNvPr>
            <p:cNvSpPr/>
            <p:nvPr/>
          </p:nvSpPr>
          <p:spPr>
            <a:xfrm>
              <a:off x="4004547" y="3807941"/>
              <a:ext cx="84522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使用</a:t>
              </a: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AF210288-5B91-486B-9882-63407AE4E59C}"/>
              </a:ext>
            </a:extLst>
          </p:cNvPr>
          <p:cNvSpPr txBox="1"/>
          <p:nvPr/>
        </p:nvSpPr>
        <p:spPr>
          <a:xfrm>
            <a:off x="4285496" y="2365564"/>
            <a:ext cx="3621008" cy="597796"/>
          </a:xfrm>
          <a:prstGeom prst="roundRect">
            <a:avLst>
              <a:gd name="adj" fmla="val 37724"/>
            </a:avLst>
          </a:prstGeom>
          <a:gradFill>
            <a:gsLst>
              <a:gs pos="0">
                <a:srgbClr val="507CFD"/>
              </a:gs>
              <a:gs pos="100000">
                <a:srgbClr val="48D3F2"/>
              </a:gs>
            </a:gsLst>
            <a:lin ang="10800000" scaled="0"/>
          </a:gradFill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支持无线投屏的高亮度投影仪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86BC783-23FF-4587-BCE8-CE3EE51442A6}"/>
              </a:ext>
            </a:extLst>
          </p:cNvPr>
          <p:cNvSpPr txBox="1"/>
          <p:nvPr/>
        </p:nvSpPr>
        <p:spPr>
          <a:xfrm>
            <a:off x="6965334" y="6487289"/>
            <a:ext cx="45487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*包括影响购买的关键性决定因素调研，电商站内评价词频分析</a:t>
            </a:r>
          </a:p>
        </p:txBody>
      </p:sp>
    </p:spTree>
    <p:extLst>
      <p:ext uri="{BB962C8B-B14F-4D97-AF65-F5344CB8AC3E}">
        <p14:creationId xmlns:p14="http://schemas.microsoft.com/office/powerpoint/2010/main" val="25810662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图片 96" descr="地图的照片&#10;&#10;描述已自动生成">
            <a:extLst>
              <a:ext uri="{FF2B5EF4-FFF2-40B4-BE49-F238E27FC236}">
                <a16:creationId xmlns:a16="http://schemas.microsoft.com/office/drawing/2014/main" id="{C828DF14-4CA0-48FD-BEB3-51EC3F92BC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3568"/>
          <a:stretch/>
        </p:blipFill>
        <p:spPr>
          <a:xfrm>
            <a:off x="10001" y="-4090"/>
            <a:ext cx="12181999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9FD836F-0AD9-4A5B-90A5-6D62BA963D8A}"/>
              </a:ext>
            </a:extLst>
          </p:cNvPr>
          <p:cNvSpPr/>
          <p:nvPr/>
        </p:nvSpPr>
        <p:spPr>
          <a:xfrm>
            <a:off x="335279" y="0"/>
            <a:ext cx="2825015" cy="6858000"/>
          </a:xfrm>
          <a:prstGeom prst="rect">
            <a:avLst/>
          </a:prstGeom>
          <a:gradFill flip="none" rotWithShape="1">
            <a:gsLst>
              <a:gs pos="0">
                <a:srgbClr val="492088"/>
              </a:gs>
              <a:gs pos="100000">
                <a:srgbClr val="507CFD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1BB933F8-92A1-4A55-B7F9-DAF48CBA82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79" y="4107259"/>
            <a:ext cx="3791320" cy="233862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740C8D2-4F04-4F77-B4A2-11633A85E5DE}"/>
              </a:ext>
            </a:extLst>
          </p:cNvPr>
          <p:cNvSpPr txBox="1"/>
          <p:nvPr/>
        </p:nvSpPr>
        <p:spPr>
          <a:xfrm>
            <a:off x="441346" y="583951"/>
            <a:ext cx="27526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srgbClr val="5A99F8"/>
                </a:solidFill>
                <a:effectLst/>
                <a:uLnTx/>
                <a:uFillTx/>
                <a:cs typeface="+mn-ea"/>
                <a:sym typeface="+mn-lt"/>
              </a:rPr>
              <a:t>E540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5A99F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CA1F4BC-7AB8-4CB6-9678-02FFB8CA6543}"/>
              </a:ext>
            </a:extLst>
          </p:cNvPr>
          <p:cNvSpPr txBox="1"/>
          <p:nvPr/>
        </p:nvSpPr>
        <p:spPr>
          <a:xfrm>
            <a:off x="890927" y="1125836"/>
            <a:ext cx="2024913" cy="584775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用户调研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54D74477-F9FE-4E13-8A8F-091E30D14BC4}"/>
              </a:ext>
            </a:extLst>
          </p:cNvPr>
          <p:cNvSpPr/>
          <p:nvPr/>
        </p:nvSpPr>
        <p:spPr>
          <a:xfrm>
            <a:off x="178907" y="1939427"/>
            <a:ext cx="2736933" cy="1353256"/>
          </a:xfrm>
          <a:prstGeom prst="rect">
            <a:avLst/>
          </a:prstGeom>
        </p:spPr>
        <p:txBody>
          <a:bodyPr wrap="square" r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用户对投影仪的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观念和习惯已有所改变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不只是追求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好的画质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也偏向喜欢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智能化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的投影产品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FC24CB87-5FFA-4CAF-898C-08E6A6E733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6617" y="362123"/>
            <a:ext cx="774036" cy="221828"/>
          </a:xfrm>
          <a:prstGeom prst="rect">
            <a:avLst/>
          </a:pr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3A22DC9E-AC7C-40EF-BB1D-18E04FFC1F81}"/>
              </a:ext>
            </a:extLst>
          </p:cNvPr>
          <p:cNvSpPr/>
          <p:nvPr/>
        </p:nvSpPr>
        <p:spPr>
          <a:xfrm>
            <a:off x="4240899" y="623543"/>
            <a:ext cx="4605384" cy="487680"/>
          </a:xfrm>
          <a:custGeom>
            <a:avLst/>
            <a:gdLst>
              <a:gd name="connsiteX0" fmla="*/ 3973830 w 4192904"/>
              <a:gd name="connsiteY0" fmla="*/ 0 h 487680"/>
              <a:gd name="connsiteX1" fmla="*/ 4192904 w 4192904"/>
              <a:gd name="connsiteY1" fmla="*/ 0 h 487680"/>
              <a:gd name="connsiteX2" fmla="*/ 3785233 w 4192904"/>
              <a:gd name="connsiteY2" fmla="*/ 487680 h 487680"/>
              <a:gd name="connsiteX3" fmla="*/ 3566159 w 4192904"/>
              <a:gd name="connsiteY3" fmla="*/ 487680 h 487680"/>
              <a:gd name="connsiteX4" fmla="*/ 3660458 w 4192904"/>
              <a:gd name="connsiteY4" fmla="*/ 0 h 487680"/>
              <a:gd name="connsiteX5" fmla="*/ 3879532 w 4192904"/>
              <a:gd name="connsiteY5" fmla="*/ 0 h 487680"/>
              <a:gd name="connsiteX6" fmla="*/ 3471861 w 4192904"/>
              <a:gd name="connsiteY6" fmla="*/ 487680 h 487680"/>
              <a:gd name="connsiteX7" fmla="*/ 3252787 w 4192904"/>
              <a:gd name="connsiteY7" fmla="*/ 487680 h 487680"/>
              <a:gd name="connsiteX8" fmla="*/ 0 w 4192904"/>
              <a:gd name="connsiteY8" fmla="*/ 0 h 487680"/>
              <a:gd name="connsiteX9" fmla="*/ 3566160 w 4192904"/>
              <a:gd name="connsiteY9" fmla="*/ 0 h 487680"/>
              <a:gd name="connsiteX10" fmla="*/ 3154680 w 4192904"/>
              <a:gd name="connsiteY10" fmla="*/ 487680 h 487680"/>
              <a:gd name="connsiteX11" fmla="*/ 0 w 4192904"/>
              <a:gd name="connsiteY11" fmla="*/ 487680 h 48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2904" h="487680">
                <a:moveTo>
                  <a:pt x="3973830" y="0"/>
                </a:moveTo>
                <a:lnTo>
                  <a:pt x="4192904" y="0"/>
                </a:lnTo>
                <a:lnTo>
                  <a:pt x="3785233" y="487680"/>
                </a:lnTo>
                <a:lnTo>
                  <a:pt x="3566159" y="487680"/>
                </a:lnTo>
                <a:close/>
                <a:moveTo>
                  <a:pt x="3660458" y="0"/>
                </a:moveTo>
                <a:lnTo>
                  <a:pt x="3879532" y="0"/>
                </a:lnTo>
                <a:lnTo>
                  <a:pt x="3471861" y="487680"/>
                </a:lnTo>
                <a:lnTo>
                  <a:pt x="3252787" y="487680"/>
                </a:lnTo>
                <a:close/>
                <a:moveTo>
                  <a:pt x="0" y="0"/>
                </a:moveTo>
                <a:lnTo>
                  <a:pt x="3566160" y="0"/>
                </a:lnTo>
                <a:lnTo>
                  <a:pt x="3154680" y="487680"/>
                </a:lnTo>
                <a:lnTo>
                  <a:pt x="0" y="487680"/>
                </a:lnTo>
                <a:close/>
              </a:path>
            </a:pathLst>
          </a:custGeom>
          <a:gradFill flip="none" rotWithShape="1">
            <a:gsLst>
              <a:gs pos="79000">
                <a:srgbClr val="649CF9">
                  <a:alpha val="85000"/>
                </a:srgbClr>
              </a:gs>
              <a:gs pos="0">
                <a:srgbClr val="507CFD"/>
              </a:gs>
              <a:gs pos="100000">
                <a:srgbClr val="68A2F8">
                  <a:alpha val="27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影响用户购买的关键性决定因素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9F46919B-BD8D-4358-9F97-B0F125B61E7C}"/>
              </a:ext>
            </a:extLst>
          </p:cNvPr>
          <p:cNvSpPr/>
          <p:nvPr/>
        </p:nvSpPr>
        <p:spPr>
          <a:xfrm>
            <a:off x="4240899" y="3463078"/>
            <a:ext cx="4605384" cy="487680"/>
          </a:xfrm>
          <a:custGeom>
            <a:avLst/>
            <a:gdLst>
              <a:gd name="connsiteX0" fmla="*/ 3973830 w 4192904"/>
              <a:gd name="connsiteY0" fmla="*/ 0 h 487680"/>
              <a:gd name="connsiteX1" fmla="*/ 4192904 w 4192904"/>
              <a:gd name="connsiteY1" fmla="*/ 0 h 487680"/>
              <a:gd name="connsiteX2" fmla="*/ 3785233 w 4192904"/>
              <a:gd name="connsiteY2" fmla="*/ 487680 h 487680"/>
              <a:gd name="connsiteX3" fmla="*/ 3566159 w 4192904"/>
              <a:gd name="connsiteY3" fmla="*/ 487680 h 487680"/>
              <a:gd name="connsiteX4" fmla="*/ 3660458 w 4192904"/>
              <a:gd name="connsiteY4" fmla="*/ 0 h 487680"/>
              <a:gd name="connsiteX5" fmla="*/ 3879532 w 4192904"/>
              <a:gd name="connsiteY5" fmla="*/ 0 h 487680"/>
              <a:gd name="connsiteX6" fmla="*/ 3471861 w 4192904"/>
              <a:gd name="connsiteY6" fmla="*/ 487680 h 487680"/>
              <a:gd name="connsiteX7" fmla="*/ 3252787 w 4192904"/>
              <a:gd name="connsiteY7" fmla="*/ 487680 h 487680"/>
              <a:gd name="connsiteX8" fmla="*/ 0 w 4192904"/>
              <a:gd name="connsiteY8" fmla="*/ 0 h 487680"/>
              <a:gd name="connsiteX9" fmla="*/ 3566160 w 4192904"/>
              <a:gd name="connsiteY9" fmla="*/ 0 h 487680"/>
              <a:gd name="connsiteX10" fmla="*/ 3154680 w 4192904"/>
              <a:gd name="connsiteY10" fmla="*/ 487680 h 487680"/>
              <a:gd name="connsiteX11" fmla="*/ 0 w 4192904"/>
              <a:gd name="connsiteY11" fmla="*/ 487680 h 487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2904" h="487680">
                <a:moveTo>
                  <a:pt x="3973830" y="0"/>
                </a:moveTo>
                <a:lnTo>
                  <a:pt x="4192904" y="0"/>
                </a:lnTo>
                <a:lnTo>
                  <a:pt x="3785233" y="487680"/>
                </a:lnTo>
                <a:lnTo>
                  <a:pt x="3566159" y="487680"/>
                </a:lnTo>
                <a:close/>
                <a:moveTo>
                  <a:pt x="3660458" y="0"/>
                </a:moveTo>
                <a:lnTo>
                  <a:pt x="3879532" y="0"/>
                </a:lnTo>
                <a:lnTo>
                  <a:pt x="3471861" y="487680"/>
                </a:lnTo>
                <a:lnTo>
                  <a:pt x="3252787" y="487680"/>
                </a:lnTo>
                <a:close/>
                <a:moveTo>
                  <a:pt x="0" y="0"/>
                </a:moveTo>
                <a:lnTo>
                  <a:pt x="3566160" y="0"/>
                </a:lnTo>
                <a:lnTo>
                  <a:pt x="3154680" y="487680"/>
                </a:lnTo>
                <a:lnTo>
                  <a:pt x="0" y="487680"/>
                </a:lnTo>
                <a:close/>
              </a:path>
            </a:pathLst>
          </a:custGeom>
          <a:gradFill flip="none" rotWithShape="1">
            <a:gsLst>
              <a:gs pos="79000">
                <a:srgbClr val="649CF9">
                  <a:alpha val="85000"/>
                </a:srgbClr>
              </a:gs>
              <a:gs pos="0">
                <a:srgbClr val="507CFD"/>
              </a:gs>
              <a:gs pos="100000">
                <a:srgbClr val="68A2F8">
                  <a:alpha val="27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电商站内评价词频分析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B1508E1-63F5-49C7-96CA-005071562CB9}"/>
              </a:ext>
            </a:extLst>
          </p:cNvPr>
          <p:cNvGrpSpPr/>
          <p:nvPr/>
        </p:nvGrpSpPr>
        <p:grpSpPr>
          <a:xfrm>
            <a:off x="3792905" y="1315102"/>
            <a:ext cx="2324783" cy="1808322"/>
            <a:chOff x="3949017" y="1559122"/>
            <a:chExt cx="2324783" cy="1808322"/>
          </a:xfrm>
        </p:grpSpPr>
        <p:graphicFrame>
          <p:nvGraphicFramePr>
            <p:cNvPr id="35" name="图表 34">
              <a:extLst>
                <a:ext uri="{FF2B5EF4-FFF2-40B4-BE49-F238E27FC236}">
                  <a16:creationId xmlns:a16="http://schemas.microsoft.com/office/drawing/2014/main" id="{DC8F3D86-4614-4C0E-85E5-9AAA5B8FFFE0}"/>
                </a:ext>
              </a:extLst>
            </p:cNvPr>
            <p:cNvGraphicFramePr/>
            <p:nvPr/>
          </p:nvGraphicFramePr>
          <p:xfrm>
            <a:off x="3949017" y="1559122"/>
            <a:ext cx="2324783" cy="154985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53FB570-DE1F-4306-B36B-D49E8553C8B0}"/>
                </a:ext>
              </a:extLst>
            </p:cNvPr>
            <p:cNvSpPr txBox="1"/>
            <p:nvPr/>
          </p:nvSpPr>
          <p:spPr>
            <a:xfrm>
              <a:off x="4379798" y="2185648"/>
              <a:ext cx="14632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19.1%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A6E9391-9942-421D-B444-FF1FCFEF1F0E}"/>
                </a:ext>
              </a:extLst>
            </p:cNvPr>
            <p:cNvSpPr txBox="1"/>
            <p:nvPr/>
          </p:nvSpPr>
          <p:spPr>
            <a:xfrm>
              <a:off x="4070063" y="3028890"/>
              <a:ext cx="20826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17DFD"/>
                  </a:solidFill>
                  <a:effectLst/>
                  <a:uLnTx/>
                  <a:uFillTx/>
                  <a:cs typeface="+mn-ea"/>
                  <a:sym typeface="+mn-lt"/>
                </a:rPr>
                <a:t>TOP1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 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无线投屏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2C70981-4F37-40AE-93E3-CC6CCB7E492A}"/>
              </a:ext>
            </a:extLst>
          </p:cNvPr>
          <p:cNvGrpSpPr/>
          <p:nvPr/>
        </p:nvGrpSpPr>
        <p:grpSpPr>
          <a:xfrm>
            <a:off x="5378012" y="1315102"/>
            <a:ext cx="2324783" cy="1808322"/>
            <a:chOff x="3949017" y="1559122"/>
            <a:chExt cx="2324783" cy="1808322"/>
          </a:xfrm>
        </p:grpSpPr>
        <p:graphicFrame>
          <p:nvGraphicFramePr>
            <p:cNvPr id="42" name="图表 41">
              <a:extLst>
                <a:ext uri="{FF2B5EF4-FFF2-40B4-BE49-F238E27FC236}">
                  <a16:creationId xmlns:a16="http://schemas.microsoft.com/office/drawing/2014/main" id="{16156F50-DD38-4659-9EB9-596785CE4213}"/>
                </a:ext>
              </a:extLst>
            </p:cNvPr>
            <p:cNvGraphicFramePr/>
            <p:nvPr/>
          </p:nvGraphicFramePr>
          <p:xfrm>
            <a:off x="3949017" y="1559122"/>
            <a:ext cx="2324783" cy="154985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C6881EF-27AE-4164-9724-EABAE0CA2B3B}"/>
                </a:ext>
              </a:extLst>
            </p:cNvPr>
            <p:cNvSpPr txBox="1"/>
            <p:nvPr/>
          </p:nvSpPr>
          <p:spPr>
            <a:xfrm>
              <a:off x="4379798" y="2185648"/>
              <a:ext cx="14632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18.5%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B2776E4-8428-4DBB-938A-D3C99050C773}"/>
                </a:ext>
              </a:extLst>
            </p:cNvPr>
            <p:cNvSpPr txBox="1"/>
            <p:nvPr/>
          </p:nvSpPr>
          <p:spPr>
            <a:xfrm>
              <a:off x="4070065" y="3028890"/>
              <a:ext cx="20826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17DFD"/>
                  </a:solidFill>
                  <a:effectLst/>
                  <a:uLnTx/>
                  <a:uFillTx/>
                  <a:cs typeface="+mn-ea"/>
                  <a:sym typeface="+mn-lt"/>
                </a:rPr>
                <a:t>TOP2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 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性价比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5E77267-C412-4B2E-BDA3-498EADDD159D}"/>
              </a:ext>
            </a:extLst>
          </p:cNvPr>
          <p:cNvGrpSpPr/>
          <p:nvPr/>
        </p:nvGrpSpPr>
        <p:grpSpPr>
          <a:xfrm>
            <a:off x="6963119" y="1315102"/>
            <a:ext cx="2324783" cy="1808322"/>
            <a:chOff x="3949017" y="1559122"/>
            <a:chExt cx="2324783" cy="1808322"/>
          </a:xfrm>
        </p:grpSpPr>
        <p:graphicFrame>
          <p:nvGraphicFramePr>
            <p:cNvPr id="46" name="图表 45">
              <a:extLst>
                <a:ext uri="{FF2B5EF4-FFF2-40B4-BE49-F238E27FC236}">
                  <a16:creationId xmlns:a16="http://schemas.microsoft.com/office/drawing/2014/main" id="{3D878608-87A6-43F2-88C1-9D4AC0F3B3DE}"/>
                </a:ext>
              </a:extLst>
            </p:cNvPr>
            <p:cNvGraphicFramePr/>
            <p:nvPr/>
          </p:nvGraphicFramePr>
          <p:xfrm>
            <a:off x="3949017" y="1559122"/>
            <a:ext cx="2324783" cy="154985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338EB8B-CE3F-4959-AD37-5E15D6B74AF8}"/>
                </a:ext>
              </a:extLst>
            </p:cNvPr>
            <p:cNvSpPr txBox="1"/>
            <p:nvPr/>
          </p:nvSpPr>
          <p:spPr>
            <a:xfrm>
              <a:off x="4379798" y="2185648"/>
              <a:ext cx="14632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15.1%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7D1EE02-3CC6-4D8B-8C00-DD19A1336F89}"/>
                </a:ext>
              </a:extLst>
            </p:cNvPr>
            <p:cNvSpPr txBox="1"/>
            <p:nvPr/>
          </p:nvSpPr>
          <p:spPr>
            <a:xfrm>
              <a:off x="4070063" y="3028890"/>
              <a:ext cx="20826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17DFD"/>
                  </a:solidFill>
                  <a:effectLst/>
                  <a:uLnTx/>
                  <a:uFillTx/>
                  <a:cs typeface="+mn-ea"/>
                  <a:sym typeface="+mn-lt"/>
                </a:rPr>
                <a:t>TOP3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 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高亮度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C9E1E936-7EB5-4248-AF9D-942D89A25F95}"/>
              </a:ext>
            </a:extLst>
          </p:cNvPr>
          <p:cNvGrpSpPr/>
          <p:nvPr/>
        </p:nvGrpSpPr>
        <p:grpSpPr>
          <a:xfrm>
            <a:off x="9251115" y="1365305"/>
            <a:ext cx="907890" cy="1668961"/>
            <a:chOff x="9251115" y="1593905"/>
            <a:chExt cx="907890" cy="1668961"/>
          </a:xfrm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C31001D7-BE02-4E0C-B24A-C19F2582A7E2}"/>
                </a:ext>
              </a:extLst>
            </p:cNvPr>
            <p:cNvCxnSpPr>
              <a:cxnSpLocks/>
            </p:cNvCxnSpPr>
            <p:nvPr/>
          </p:nvCxnSpPr>
          <p:spPr>
            <a:xfrm>
              <a:off x="9287902" y="1593905"/>
              <a:ext cx="0" cy="1668961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530DA30F-E3AF-4344-913F-F88BFD34B6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51115" y="1768869"/>
              <a:ext cx="72000" cy="72000"/>
            </a:xfrm>
            <a:prstGeom prst="ellipse">
              <a:avLst/>
            </a:prstGeom>
            <a:solidFill>
              <a:srgbClr val="517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20D80D73-A9F5-4992-B70F-C2C9DDEF37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51115" y="2180939"/>
              <a:ext cx="72000" cy="72000"/>
            </a:xfrm>
            <a:prstGeom prst="ellipse">
              <a:avLst/>
            </a:prstGeom>
            <a:solidFill>
              <a:srgbClr val="517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95ABA57D-3C8E-450F-AECE-0C2119B55C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51115" y="2593009"/>
              <a:ext cx="72000" cy="72000"/>
            </a:xfrm>
            <a:prstGeom prst="ellipse">
              <a:avLst/>
            </a:prstGeom>
            <a:solidFill>
              <a:srgbClr val="517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D417750B-00F0-4141-9394-77C06F813D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51115" y="3005078"/>
              <a:ext cx="72000" cy="72000"/>
            </a:xfrm>
            <a:prstGeom prst="ellipse">
              <a:avLst/>
            </a:prstGeom>
            <a:solidFill>
              <a:srgbClr val="517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155770E-F6CC-4CCB-B6DF-881D338E6CA8}"/>
                </a:ext>
              </a:extLst>
            </p:cNvPr>
            <p:cNvSpPr txBox="1"/>
            <p:nvPr/>
          </p:nvSpPr>
          <p:spPr>
            <a:xfrm>
              <a:off x="9348799" y="1677817"/>
              <a:ext cx="81020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品牌印象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7D69F10-38C1-47C9-A0A0-AB9E5AD917D0}"/>
                </a:ext>
              </a:extLst>
            </p:cNvPr>
            <p:cNvSpPr txBox="1"/>
            <p:nvPr/>
          </p:nvSpPr>
          <p:spPr>
            <a:xfrm>
              <a:off x="9348799" y="2086134"/>
              <a:ext cx="81020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预算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6B209FF-DEE4-4FF7-9AEF-38C1CA9332BB}"/>
                </a:ext>
              </a:extLst>
            </p:cNvPr>
            <p:cNvSpPr txBox="1"/>
            <p:nvPr/>
          </p:nvSpPr>
          <p:spPr>
            <a:xfrm>
              <a:off x="9348799" y="2485250"/>
              <a:ext cx="81020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清晰度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4B7238CA-4D50-4A3A-9518-901CDBAF852C}"/>
                </a:ext>
              </a:extLst>
            </p:cNvPr>
            <p:cNvSpPr txBox="1"/>
            <p:nvPr/>
          </p:nvSpPr>
          <p:spPr>
            <a:xfrm>
              <a:off x="9348799" y="2884366"/>
              <a:ext cx="81020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评价不错</a:t>
              </a:r>
            </a:p>
          </p:txBody>
        </p:sp>
      </p:grp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0169F0A3-7360-410D-87AE-A045B87B2CC4}"/>
              </a:ext>
            </a:extLst>
          </p:cNvPr>
          <p:cNvCxnSpPr>
            <a:cxnSpLocks/>
          </p:cNvCxnSpPr>
          <p:nvPr/>
        </p:nvCxnSpPr>
        <p:spPr>
          <a:xfrm>
            <a:off x="10334801" y="1365305"/>
            <a:ext cx="0" cy="1668961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椭圆 63">
            <a:extLst>
              <a:ext uri="{FF2B5EF4-FFF2-40B4-BE49-F238E27FC236}">
                <a16:creationId xmlns:a16="http://schemas.microsoft.com/office/drawing/2014/main" id="{E146321B-7FD2-4A39-B633-4A5B45CEB7A4}"/>
              </a:ext>
            </a:extLst>
          </p:cNvPr>
          <p:cNvSpPr>
            <a:spLocks noChangeAspect="1"/>
          </p:cNvSpPr>
          <p:nvPr/>
        </p:nvSpPr>
        <p:spPr>
          <a:xfrm>
            <a:off x="10298014" y="1540269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84A123C5-2421-4F5F-AC98-12AB2C27004A}"/>
              </a:ext>
            </a:extLst>
          </p:cNvPr>
          <p:cNvSpPr>
            <a:spLocks noChangeAspect="1"/>
          </p:cNvSpPr>
          <p:nvPr/>
        </p:nvSpPr>
        <p:spPr>
          <a:xfrm>
            <a:off x="10298014" y="1952339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F98999E4-D98D-49C1-BE12-DA6FCB649F5D}"/>
              </a:ext>
            </a:extLst>
          </p:cNvPr>
          <p:cNvSpPr>
            <a:spLocks noChangeAspect="1"/>
          </p:cNvSpPr>
          <p:nvPr/>
        </p:nvSpPr>
        <p:spPr>
          <a:xfrm>
            <a:off x="10298014" y="2364409"/>
            <a:ext cx="72000" cy="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7A07E1F8-8F2D-4E82-B5D8-BA09C1C03AA1}"/>
              </a:ext>
            </a:extLst>
          </p:cNvPr>
          <p:cNvSpPr txBox="1"/>
          <p:nvPr/>
        </p:nvSpPr>
        <p:spPr>
          <a:xfrm>
            <a:off x="10395698" y="1449217"/>
            <a:ext cx="8102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网站测评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5E0EF09-3DFD-46ED-8A05-231D634649F6}"/>
              </a:ext>
            </a:extLst>
          </p:cNvPr>
          <p:cNvSpPr txBox="1"/>
          <p:nvPr/>
        </p:nvSpPr>
        <p:spPr>
          <a:xfrm>
            <a:off x="10395698" y="1857534"/>
            <a:ext cx="8102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同事推荐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0B1E6E29-7344-4039-800E-BDA523E9A28D}"/>
              </a:ext>
            </a:extLst>
          </p:cNvPr>
          <p:cNvSpPr txBox="1"/>
          <p:nvPr/>
        </p:nvSpPr>
        <p:spPr>
          <a:xfrm>
            <a:off x="10395698" y="2256650"/>
            <a:ext cx="8102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部门指定</a:t>
            </a:r>
          </a:p>
        </p:txBody>
      </p:sp>
      <p:sp>
        <p:nvSpPr>
          <p:cNvPr id="73" name="对话气泡: 圆角矩形 72">
            <a:extLst>
              <a:ext uri="{FF2B5EF4-FFF2-40B4-BE49-F238E27FC236}">
                <a16:creationId xmlns:a16="http://schemas.microsoft.com/office/drawing/2014/main" id="{D23980AA-ACC0-43CB-8D5A-2C5CF2A54790}"/>
              </a:ext>
            </a:extLst>
          </p:cNvPr>
          <p:cNvSpPr/>
          <p:nvPr/>
        </p:nvSpPr>
        <p:spPr>
          <a:xfrm>
            <a:off x="4585900" y="4178802"/>
            <a:ext cx="1206313" cy="487680"/>
          </a:xfrm>
          <a:prstGeom prst="wedgeRoundRectCallout">
            <a:avLst>
              <a:gd name="adj1" fmla="val -30940"/>
              <a:gd name="adj2" fmla="val 81250"/>
              <a:gd name="adj3" fmla="val 16667"/>
            </a:avLst>
          </a:prstGeom>
          <a:noFill/>
          <a:ln>
            <a:solidFill>
              <a:srgbClr val="517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方便</a:t>
            </a:r>
          </a:p>
        </p:txBody>
      </p:sp>
      <p:sp>
        <p:nvSpPr>
          <p:cNvPr id="74" name="对话气泡: 圆角矩形 73">
            <a:extLst>
              <a:ext uri="{FF2B5EF4-FFF2-40B4-BE49-F238E27FC236}">
                <a16:creationId xmlns:a16="http://schemas.microsoft.com/office/drawing/2014/main" id="{247F8350-DC49-404A-8B4F-B7BDCEB3756C}"/>
              </a:ext>
            </a:extLst>
          </p:cNvPr>
          <p:cNvSpPr/>
          <p:nvPr/>
        </p:nvSpPr>
        <p:spPr>
          <a:xfrm>
            <a:off x="5413273" y="5183920"/>
            <a:ext cx="887959" cy="358978"/>
          </a:xfrm>
          <a:prstGeom prst="wedgeRoundRectCallout">
            <a:avLst>
              <a:gd name="adj1" fmla="val -30940"/>
              <a:gd name="adj2" fmla="val 81250"/>
              <a:gd name="adj3" fmla="val 16667"/>
            </a:avLst>
          </a:prstGeom>
          <a:noFill/>
          <a:ln>
            <a:solidFill>
              <a:srgbClr val="517DFD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满意</a:t>
            </a:r>
          </a:p>
        </p:txBody>
      </p:sp>
      <p:sp>
        <p:nvSpPr>
          <p:cNvPr id="75" name="对话气泡: 圆角矩形 74">
            <a:extLst>
              <a:ext uri="{FF2B5EF4-FFF2-40B4-BE49-F238E27FC236}">
                <a16:creationId xmlns:a16="http://schemas.microsoft.com/office/drawing/2014/main" id="{ED4AC5C7-8920-41BA-846B-17EFC03D2CB1}"/>
              </a:ext>
            </a:extLst>
          </p:cNvPr>
          <p:cNvSpPr/>
          <p:nvPr/>
        </p:nvSpPr>
        <p:spPr>
          <a:xfrm>
            <a:off x="4397271" y="5050756"/>
            <a:ext cx="658782" cy="266328"/>
          </a:xfrm>
          <a:prstGeom prst="wedgeRoundRectCallout">
            <a:avLst>
              <a:gd name="adj1" fmla="val -30940"/>
              <a:gd name="adj2" fmla="val 81250"/>
              <a:gd name="adj3" fmla="val 16667"/>
            </a:avLst>
          </a:prstGeom>
          <a:noFill/>
          <a:ln>
            <a:solidFill>
              <a:srgbClr val="517DFD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清晰</a:t>
            </a:r>
          </a:p>
        </p:txBody>
      </p:sp>
      <p:sp>
        <p:nvSpPr>
          <p:cNvPr id="76" name="对话气泡: 圆角矩形 75">
            <a:extLst>
              <a:ext uri="{FF2B5EF4-FFF2-40B4-BE49-F238E27FC236}">
                <a16:creationId xmlns:a16="http://schemas.microsoft.com/office/drawing/2014/main" id="{6D8D1E21-25E8-483A-8FE6-249537AD45F6}"/>
              </a:ext>
            </a:extLst>
          </p:cNvPr>
          <p:cNvSpPr/>
          <p:nvPr/>
        </p:nvSpPr>
        <p:spPr>
          <a:xfrm>
            <a:off x="5983441" y="4644499"/>
            <a:ext cx="887959" cy="358978"/>
          </a:xfrm>
          <a:prstGeom prst="wedgeRoundRectCallout">
            <a:avLst>
              <a:gd name="adj1" fmla="val -30940"/>
              <a:gd name="adj2" fmla="val 81250"/>
              <a:gd name="adj3" fmla="val 16667"/>
            </a:avLst>
          </a:prstGeom>
          <a:noFill/>
          <a:ln>
            <a:solidFill>
              <a:srgbClr val="517DFD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投影</a:t>
            </a:r>
          </a:p>
        </p:txBody>
      </p:sp>
      <p:sp>
        <p:nvSpPr>
          <p:cNvPr id="77" name="对话气泡: 圆角矩形 76">
            <a:extLst>
              <a:ext uri="{FF2B5EF4-FFF2-40B4-BE49-F238E27FC236}">
                <a16:creationId xmlns:a16="http://schemas.microsoft.com/office/drawing/2014/main" id="{0FDC25AB-F037-4E16-B026-1A0CA052B482}"/>
              </a:ext>
            </a:extLst>
          </p:cNvPr>
          <p:cNvSpPr/>
          <p:nvPr/>
        </p:nvSpPr>
        <p:spPr>
          <a:xfrm>
            <a:off x="6652824" y="5197188"/>
            <a:ext cx="1049971" cy="424475"/>
          </a:xfrm>
          <a:prstGeom prst="wedgeRoundRectCallout">
            <a:avLst>
              <a:gd name="adj1" fmla="val -30940"/>
              <a:gd name="adj2" fmla="val 81250"/>
              <a:gd name="adj3" fmla="val 16667"/>
            </a:avLst>
          </a:prstGeom>
          <a:noFill/>
          <a:ln>
            <a:solidFill>
              <a:srgbClr val="517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亮度</a:t>
            </a:r>
          </a:p>
        </p:txBody>
      </p:sp>
      <p:sp>
        <p:nvSpPr>
          <p:cNvPr id="78" name="对话气泡: 圆角矩形 77">
            <a:extLst>
              <a:ext uri="{FF2B5EF4-FFF2-40B4-BE49-F238E27FC236}">
                <a16:creationId xmlns:a16="http://schemas.microsoft.com/office/drawing/2014/main" id="{991E68AF-A534-42FD-B78C-34C0F906E019}"/>
              </a:ext>
            </a:extLst>
          </p:cNvPr>
          <p:cNvSpPr/>
          <p:nvPr/>
        </p:nvSpPr>
        <p:spPr>
          <a:xfrm>
            <a:off x="6878770" y="4186119"/>
            <a:ext cx="720315" cy="291204"/>
          </a:xfrm>
          <a:prstGeom prst="wedgeRoundRectCallout">
            <a:avLst>
              <a:gd name="adj1" fmla="val -30940"/>
              <a:gd name="adj2" fmla="val 81250"/>
              <a:gd name="adj3" fmla="val 16667"/>
            </a:avLst>
          </a:prstGeom>
          <a:noFill/>
          <a:ln>
            <a:solidFill>
              <a:srgbClr val="517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使用</a:t>
            </a:r>
          </a:p>
        </p:txBody>
      </p:sp>
      <p:sp>
        <p:nvSpPr>
          <p:cNvPr id="79" name="对话气泡: 圆角矩形 78">
            <a:extLst>
              <a:ext uri="{FF2B5EF4-FFF2-40B4-BE49-F238E27FC236}">
                <a16:creationId xmlns:a16="http://schemas.microsoft.com/office/drawing/2014/main" id="{4C6C1052-62EA-4A65-8A1E-A215001083D6}"/>
              </a:ext>
            </a:extLst>
          </p:cNvPr>
          <p:cNvSpPr/>
          <p:nvPr/>
        </p:nvSpPr>
        <p:spPr>
          <a:xfrm>
            <a:off x="7644169" y="4523224"/>
            <a:ext cx="1164784" cy="470891"/>
          </a:xfrm>
          <a:prstGeom prst="wedgeRoundRectCallout">
            <a:avLst>
              <a:gd name="adj1" fmla="val -30940"/>
              <a:gd name="adj2" fmla="val 81250"/>
              <a:gd name="adj3" fmla="val 16667"/>
            </a:avLst>
          </a:prstGeom>
          <a:noFill/>
          <a:ln>
            <a:solidFill>
              <a:srgbClr val="517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无线</a:t>
            </a:r>
          </a:p>
        </p:txBody>
      </p:sp>
      <p:sp>
        <p:nvSpPr>
          <p:cNvPr id="80" name="对话气泡: 圆角矩形 79">
            <a:extLst>
              <a:ext uri="{FF2B5EF4-FFF2-40B4-BE49-F238E27FC236}">
                <a16:creationId xmlns:a16="http://schemas.microsoft.com/office/drawing/2014/main" id="{A724C63A-0D34-4B09-8B4B-B9AB1C56CB48}"/>
              </a:ext>
            </a:extLst>
          </p:cNvPr>
          <p:cNvSpPr/>
          <p:nvPr/>
        </p:nvSpPr>
        <p:spPr>
          <a:xfrm>
            <a:off x="8283710" y="5130968"/>
            <a:ext cx="720315" cy="291204"/>
          </a:xfrm>
          <a:prstGeom prst="wedgeRoundRectCallout">
            <a:avLst>
              <a:gd name="adj1" fmla="val -30940"/>
              <a:gd name="adj2" fmla="val 81250"/>
              <a:gd name="adj3" fmla="val 16667"/>
            </a:avLst>
          </a:prstGeom>
          <a:noFill/>
          <a:ln>
            <a:solidFill>
              <a:srgbClr val="517DFD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操作</a:t>
            </a:r>
          </a:p>
        </p:txBody>
      </p:sp>
      <p:sp>
        <p:nvSpPr>
          <p:cNvPr id="81" name="对话气泡: 圆角矩形 80">
            <a:extLst>
              <a:ext uri="{FF2B5EF4-FFF2-40B4-BE49-F238E27FC236}">
                <a16:creationId xmlns:a16="http://schemas.microsoft.com/office/drawing/2014/main" id="{0C0804EA-8B8B-4A7F-845E-78661E6117C0}"/>
              </a:ext>
            </a:extLst>
          </p:cNvPr>
          <p:cNvSpPr/>
          <p:nvPr/>
        </p:nvSpPr>
        <p:spPr>
          <a:xfrm>
            <a:off x="8926957" y="4202132"/>
            <a:ext cx="720315" cy="291204"/>
          </a:xfrm>
          <a:prstGeom prst="wedgeRoundRectCallout">
            <a:avLst>
              <a:gd name="adj1" fmla="val -30940"/>
              <a:gd name="adj2" fmla="val 81250"/>
              <a:gd name="adj3" fmla="val 16667"/>
            </a:avLst>
          </a:prstGeom>
          <a:noFill/>
          <a:ln>
            <a:solidFill>
              <a:srgbClr val="517DFD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效果</a:t>
            </a:r>
          </a:p>
        </p:txBody>
      </p:sp>
      <p:sp>
        <p:nvSpPr>
          <p:cNvPr id="82" name="对话气泡: 圆角矩形 81">
            <a:extLst>
              <a:ext uri="{FF2B5EF4-FFF2-40B4-BE49-F238E27FC236}">
                <a16:creationId xmlns:a16="http://schemas.microsoft.com/office/drawing/2014/main" id="{157EAE32-ECBA-49B1-A230-068687841298}"/>
              </a:ext>
            </a:extLst>
          </p:cNvPr>
          <p:cNvSpPr/>
          <p:nvPr/>
        </p:nvSpPr>
        <p:spPr>
          <a:xfrm>
            <a:off x="9136674" y="5492695"/>
            <a:ext cx="720315" cy="291204"/>
          </a:xfrm>
          <a:prstGeom prst="wedgeRoundRectCallout">
            <a:avLst>
              <a:gd name="adj1" fmla="val -30940"/>
              <a:gd name="adj2" fmla="val 81250"/>
              <a:gd name="adj3" fmla="val 16667"/>
            </a:avLst>
          </a:prstGeom>
          <a:noFill/>
          <a:ln>
            <a:solidFill>
              <a:srgbClr val="517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功能</a:t>
            </a:r>
          </a:p>
        </p:txBody>
      </p:sp>
      <p:sp>
        <p:nvSpPr>
          <p:cNvPr id="83" name="对话气泡: 圆角矩形 82">
            <a:extLst>
              <a:ext uri="{FF2B5EF4-FFF2-40B4-BE49-F238E27FC236}">
                <a16:creationId xmlns:a16="http://schemas.microsoft.com/office/drawing/2014/main" id="{2744FB6D-02FB-4A76-B682-A22170001A17}"/>
              </a:ext>
            </a:extLst>
          </p:cNvPr>
          <p:cNvSpPr/>
          <p:nvPr/>
        </p:nvSpPr>
        <p:spPr>
          <a:xfrm>
            <a:off x="9568913" y="4700135"/>
            <a:ext cx="1164784" cy="470891"/>
          </a:xfrm>
          <a:prstGeom prst="wedgeRoundRectCallout">
            <a:avLst>
              <a:gd name="adj1" fmla="val -30940"/>
              <a:gd name="adj2" fmla="val 81250"/>
              <a:gd name="adj3" fmla="val 16667"/>
            </a:avLst>
          </a:prstGeom>
          <a:noFill/>
          <a:ln>
            <a:solidFill>
              <a:srgbClr val="517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手机</a:t>
            </a:r>
          </a:p>
        </p:txBody>
      </p:sp>
      <p:sp>
        <p:nvSpPr>
          <p:cNvPr id="84" name="对话气泡: 圆角矩形 83">
            <a:extLst>
              <a:ext uri="{FF2B5EF4-FFF2-40B4-BE49-F238E27FC236}">
                <a16:creationId xmlns:a16="http://schemas.microsoft.com/office/drawing/2014/main" id="{05F01209-D8C5-4592-820A-FC9D2057639A}"/>
              </a:ext>
            </a:extLst>
          </p:cNvPr>
          <p:cNvSpPr/>
          <p:nvPr/>
        </p:nvSpPr>
        <p:spPr>
          <a:xfrm>
            <a:off x="9926888" y="3899248"/>
            <a:ext cx="551392" cy="222913"/>
          </a:xfrm>
          <a:prstGeom prst="wedgeRoundRectCallout">
            <a:avLst>
              <a:gd name="adj1" fmla="val -30940"/>
              <a:gd name="adj2" fmla="val 81250"/>
              <a:gd name="adj3" fmla="val 16667"/>
            </a:avLst>
          </a:prstGeom>
          <a:noFill/>
          <a:ln>
            <a:solidFill>
              <a:srgbClr val="517DFD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5" name="对话气泡: 圆角矩形 84">
            <a:extLst>
              <a:ext uri="{FF2B5EF4-FFF2-40B4-BE49-F238E27FC236}">
                <a16:creationId xmlns:a16="http://schemas.microsoft.com/office/drawing/2014/main" id="{71814A3C-294D-4417-9D77-E8C1F4B729CE}"/>
              </a:ext>
            </a:extLst>
          </p:cNvPr>
          <p:cNvSpPr/>
          <p:nvPr/>
        </p:nvSpPr>
        <p:spPr>
          <a:xfrm>
            <a:off x="7823600" y="5599415"/>
            <a:ext cx="596134" cy="241001"/>
          </a:xfrm>
          <a:prstGeom prst="wedgeRoundRectCallout">
            <a:avLst>
              <a:gd name="adj1" fmla="val -30940"/>
              <a:gd name="adj2" fmla="val 81250"/>
              <a:gd name="adj3" fmla="val 16667"/>
            </a:avLst>
          </a:prstGeom>
          <a:noFill/>
          <a:ln>
            <a:solidFill>
              <a:srgbClr val="517DFD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6" name="对话气泡: 圆角矩形 85">
            <a:extLst>
              <a:ext uri="{FF2B5EF4-FFF2-40B4-BE49-F238E27FC236}">
                <a16:creationId xmlns:a16="http://schemas.microsoft.com/office/drawing/2014/main" id="{361F4B67-D924-4D3A-A51B-2667F3300F37}"/>
              </a:ext>
            </a:extLst>
          </p:cNvPr>
          <p:cNvSpPr/>
          <p:nvPr/>
        </p:nvSpPr>
        <p:spPr>
          <a:xfrm>
            <a:off x="5198149" y="4740196"/>
            <a:ext cx="402836" cy="162856"/>
          </a:xfrm>
          <a:prstGeom prst="wedgeRoundRectCallout">
            <a:avLst>
              <a:gd name="adj1" fmla="val -30940"/>
              <a:gd name="adj2" fmla="val 81250"/>
              <a:gd name="adj3" fmla="val 16667"/>
            </a:avLst>
          </a:prstGeom>
          <a:noFill/>
          <a:ln>
            <a:solidFill>
              <a:srgbClr val="517DFD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7" name="对话气泡: 圆角矩形 86">
            <a:extLst>
              <a:ext uri="{FF2B5EF4-FFF2-40B4-BE49-F238E27FC236}">
                <a16:creationId xmlns:a16="http://schemas.microsoft.com/office/drawing/2014/main" id="{EB7C4BB2-B067-490C-81C7-BCDADEC91B45}"/>
              </a:ext>
            </a:extLst>
          </p:cNvPr>
          <p:cNvSpPr/>
          <p:nvPr/>
        </p:nvSpPr>
        <p:spPr>
          <a:xfrm>
            <a:off x="4844236" y="5438982"/>
            <a:ext cx="402836" cy="162856"/>
          </a:xfrm>
          <a:prstGeom prst="wedgeRoundRectCallout">
            <a:avLst>
              <a:gd name="adj1" fmla="val -30940"/>
              <a:gd name="adj2" fmla="val 81250"/>
              <a:gd name="adj3" fmla="val 16667"/>
            </a:avLst>
          </a:prstGeom>
          <a:noFill/>
          <a:ln>
            <a:solidFill>
              <a:srgbClr val="517DFD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8" name="对话气泡: 圆角矩形 87">
            <a:extLst>
              <a:ext uri="{FF2B5EF4-FFF2-40B4-BE49-F238E27FC236}">
                <a16:creationId xmlns:a16="http://schemas.microsoft.com/office/drawing/2014/main" id="{946BFDE5-FEEE-40F1-8046-1BEE24D33020}"/>
              </a:ext>
            </a:extLst>
          </p:cNvPr>
          <p:cNvSpPr/>
          <p:nvPr/>
        </p:nvSpPr>
        <p:spPr>
          <a:xfrm>
            <a:off x="8924255" y="4785090"/>
            <a:ext cx="402836" cy="162856"/>
          </a:xfrm>
          <a:prstGeom prst="wedgeRoundRectCallout">
            <a:avLst>
              <a:gd name="adj1" fmla="val -30940"/>
              <a:gd name="adj2" fmla="val 81250"/>
              <a:gd name="adj3" fmla="val 16667"/>
            </a:avLst>
          </a:prstGeom>
          <a:noFill/>
          <a:ln>
            <a:solidFill>
              <a:srgbClr val="517DFD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940F41EA-5675-4EFF-ACAD-329E7A6D68A3}"/>
              </a:ext>
            </a:extLst>
          </p:cNvPr>
          <p:cNvSpPr/>
          <p:nvPr/>
        </p:nvSpPr>
        <p:spPr>
          <a:xfrm rot="5400000">
            <a:off x="4788190" y="5371035"/>
            <a:ext cx="487680" cy="1582263"/>
          </a:xfrm>
          <a:custGeom>
            <a:avLst/>
            <a:gdLst>
              <a:gd name="connsiteX0" fmla="*/ 0 w 487680"/>
              <a:gd name="connsiteY0" fmla="*/ 1582263 h 1582263"/>
              <a:gd name="connsiteX1" fmla="*/ 0 w 487680"/>
              <a:gd name="connsiteY1" fmla="*/ 136261 h 1582263"/>
              <a:gd name="connsiteX2" fmla="*/ 164809 w 487680"/>
              <a:gd name="connsiteY2" fmla="*/ 136261 h 1582263"/>
              <a:gd name="connsiteX3" fmla="*/ 243841 w 487680"/>
              <a:gd name="connsiteY3" fmla="*/ 0 h 1582263"/>
              <a:gd name="connsiteX4" fmla="*/ 322872 w 487680"/>
              <a:gd name="connsiteY4" fmla="*/ 136261 h 1582263"/>
              <a:gd name="connsiteX5" fmla="*/ 487680 w 487680"/>
              <a:gd name="connsiteY5" fmla="*/ 136261 h 1582263"/>
              <a:gd name="connsiteX6" fmla="*/ 487680 w 487680"/>
              <a:gd name="connsiteY6" fmla="*/ 1582263 h 158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7680" h="1582263">
                <a:moveTo>
                  <a:pt x="0" y="1582263"/>
                </a:moveTo>
                <a:lnTo>
                  <a:pt x="0" y="136261"/>
                </a:lnTo>
                <a:lnTo>
                  <a:pt x="164809" y="136261"/>
                </a:lnTo>
                <a:lnTo>
                  <a:pt x="243841" y="0"/>
                </a:lnTo>
                <a:lnTo>
                  <a:pt x="322872" y="136261"/>
                </a:lnTo>
                <a:lnTo>
                  <a:pt x="487680" y="136261"/>
                </a:lnTo>
                <a:lnTo>
                  <a:pt x="487680" y="1582263"/>
                </a:lnTo>
                <a:close/>
              </a:path>
            </a:pathLst>
          </a:custGeom>
          <a:gradFill flip="none" rotWithShape="1">
            <a:gsLst>
              <a:gs pos="66000">
                <a:srgbClr val="649CF9">
                  <a:alpha val="85000"/>
                </a:srgbClr>
              </a:gs>
              <a:gs pos="0">
                <a:srgbClr val="507CFD"/>
              </a:gs>
              <a:gs pos="100000">
                <a:srgbClr val="68A2F8">
                  <a:alpha val="27000"/>
                </a:srgb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2539E56-7425-46F2-A3AC-CE6FCAB31E8F}"/>
              </a:ext>
            </a:extLst>
          </p:cNvPr>
          <p:cNvSpPr/>
          <p:nvPr/>
        </p:nvSpPr>
        <p:spPr>
          <a:xfrm>
            <a:off x="4256818" y="597750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用户印象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F16E0540-3FE0-4317-98CE-0434C9FB32DA}"/>
              </a:ext>
            </a:extLst>
          </p:cNvPr>
          <p:cNvSpPr/>
          <p:nvPr/>
        </p:nvSpPr>
        <p:spPr>
          <a:xfrm>
            <a:off x="5818242" y="5919407"/>
            <a:ext cx="3185487" cy="4294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A99F8"/>
                </a:solidFill>
                <a:effectLst/>
                <a:uLnTx/>
                <a:uFillTx/>
                <a:cs typeface="+mn-ea"/>
                <a:sym typeface="+mn-lt"/>
              </a:rPr>
              <a:t>支持无线投屏的高亮度投影仪</a:t>
            </a:r>
          </a:p>
        </p:txBody>
      </p:sp>
    </p:spTree>
    <p:extLst>
      <p:ext uri="{BB962C8B-B14F-4D97-AF65-F5344CB8AC3E}">
        <p14:creationId xmlns:p14="http://schemas.microsoft.com/office/powerpoint/2010/main" val="718661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地图的照片&#10;&#10;描述已自动生成">
            <a:extLst>
              <a:ext uri="{FF2B5EF4-FFF2-40B4-BE49-F238E27FC236}">
                <a16:creationId xmlns:a16="http://schemas.microsoft.com/office/drawing/2014/main" id="{B0327A9F-4912-4FDA-B12E-BE8F46B492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568"/>
          <a:stretch/>
        </p:blipFill>
        <p:spPr>
          <a:xfrm flipH="1">
            <a:off x="10001" y="-4090"/>
            <a:ext cx="12181999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DCBB3C4-7625-4124-92D4-3C0D9BD99527}"/>
              </a:ext>
            </a:extLst>
          </p:cNvPr>
          <p:cNvSpPr/>
          <p:nvPr/>
        </p:nvSpPr>
        <p:spPr>
          <a:xfrm>
            <a:off x="0" y="5380270"/>
            <a:ext cx="12192000" cy="1142449"/>
          </a:xfrm>
          <a:prstGeom prst="rect">
            <a:avLst/>
          </a:prstGeom>
          <a:gradFill flip="none" rotWithShape="1">
            <a:gsLst>
              <a:gs pos="0">
                <a:srgbClr val="492088"/>
              </a:gs>
              <a:gs pos="100000">
                <a:srgbClr val="507CF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9EBF496-55E6-4903-9917-3D1B7A20C9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4680" y="335282"/>
            <a:ext cx="1003405" cy="287562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D932417B-6CCB-470B-A0C3-F625E0D4F11A}"/>
              </a:ext>
            </a:extLst>
          </p:cNvPr>
          <p:cNvGrpSpPr/>
          <p:nvPr/>
        </p:nvGrpSpPr>
        <p:grpSpPr>
          <a:xfrm>
            <a:off x="1417320" y="5678723"/>
            <a:ext cx="6206058" cy="565792"/>
            <a:chOff x="3808417" y="5648243"/>
            <a:chExt cx="6206058" cy="565792"/>
          </a:xfrm>
        </p:grpSpPr>
        <p:sp>
          <p:nvSpPr>
            <p:cNvPr id="6" name="man-with-bow_56788">
              <a:extLst>
                <a:ext uri="{FF2B5EF4-FFF2-40B4-BE49-F238E27FC236}">
                  <a16:creationId xmlns:a16="http://schemas.microsoft.com/office/drawing/2014/main" id="{54480093-4A74-4E48-A273-44DA7A76996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08417" y="5700156"/>
              <a:ext cx="399412" cy="435296"/>
            </a:xfrm>
            <a:custGeom>
              <a:avLst/>
              <a:gdLst>
                <a:gd name="connsiteX0" fmla="*/ 188888 w 557678"/>
                <a:gd name="connsiteY0" fmla="*/ 367011 h 607780"/>
                <a:gd name="connsiteX1" fmla="*/ 199785 w 557678"/>
                <a:gd name="connsiteY1" fmla="*/ 373977 h 607780"/>
                <a:gd name="connsiteX2" fmla="*/ 278839 w 557678"/>
                <a:gd name="connsiteY2" fmla="*/ 490974 h 607780"/>
                <a:gd name="connsiteX3" fmla="*/ 357893 w 557678"/>
                <a:gd name="connsiteY3" fmla="*/ 373977 h 607780"/>
                <a:gd name="connsiteX4" fmla="*/ 368886 w 557678"/>
                <a:gd name="connsiteY4" fmla="*/ 367011 h 607780"/>
                <a:gd name="connsiteX5" fmla="*/ 374908 w 557678"/>
                <a:gd name="connsiteY5" fmla="*/ 368729 h 607780"/>
                <a:gd name="connsiteX6" fmla="*/ 557678 w 557678"/>
                <a:gd name="connsiteY6" fmla="*/ 480572 h 607780"/>
                <a:gd name="connsiteX7" fmla="*/ 557678 w 557678"/>
                <a:gd name="connsiteY7" fmla="*/ 607780 h 607780"/>
                <a:gd name="connsiteX8" fmla="*/ 278839 w 557678"/>
                <a:gd name="connsiteY8" fmla="*/ 607780 h 607780"/>
                <a:gd name="connsiteX9" fmla="*/ 0 w 557678"/>
                <a:gd name="connsiteY9" fmla="*/ 607780 h 607780"/>
                <a:gd name="connsiteX10" fmla="*/ 0 w 557678"/>
                <a:gd name="connsiteY10" fmla="*/ 480572 h 607780"/>
                <a:gd name="connsiteX11" fmla="*/ 182770 w 557678"/>
                <a:gd name="connsiteY11" fmla="*/ 368729 h 607780"/>
                <a:gd name="connsiteX12" fmla="*/ 188888 w 557678"/>
                <a:gd name="connsiteY12" fmla="*/ 367011 h 607780"/>
                <a:gd name="connsiteX13" fmla="*/ 233347 w 557678"/>
                <a:gd name="connsiteY13" fmla="*/ 332928 h 607780"/>
                <a:gd name="connsiteX14" fmla="*/ 235832 w 557678"/>
                <a:gd name="connsiteY14" fmla="*/ 333119 h 607780"/>
                <a:gd name="connsiteX15" fmla="*/ 236501 w 557678"/>
                <a:gd name="connsiteY15" fmla="*/ 333214 h 607780"/>
                <a:gd name="connsiteX16" fmla="*/ 236692 w 557678"/>
                <a:gd name="connsiteY16" fmla="*/ 333214 h 607780"/>
                <a:gd name="connsiteX17" fmla="*/ 237934 w 557678"/>
                <a:gd name="connsiteY17" fmla="*/ 333596 h 607780"/>
                <a:gd name="connsiteX18" fmla="*/ 238508 w 557678"/>
                <a:gd name="connsiteY18" fmla="*/ 333787 h 607780"/>
                <a:gd name="connsiteX19" fmla="*/ 239177 w 557678"/>
                <a:gd name="connsiteY19" fmla="*/ 333977 h 607780"/>
                <a:gd name="connsiteX20" fmla="*/ 243478 w 557678"/>
                <a:gd name="connsiteY20" fmla="*/ 336553 h 607780"/>
                <a:gd name="connsiteX21" fmla="*/ 264981 w 557678"/>
                <a:gd name="connsiteY21" fmla="*/ 353724 h 607780"/>
                <a:gd name="connsiteX22" fmla="*/ 267657 w 557678"/>
                <a:gd name="connsiteY22" fmla="*/ 353820 h 607780"/>
                <a:gd name="connsiteX23" fmla="*/ 278839 w 557678"/>
                <a:gd name="connsiteY23" fmla="*/ 353724 h 607780"/>
                <a:gd name="connsiteX24" fmla="*/ 290021 w 557678"/>
                <a:gd name="connsiteY24" fmla="*/ 353820 h 607780"/>
                <a:gd name="connsiteX25" fmla="*/ 292792 w 557678"/>
                <a:gd name="connsiteY25" fmla="*/ 353724 h 607780"/>
                <a:gd name="connsiteX26" fmla="*/ 314200 w 557678"/>
                <a:gd name="connsiteY26" fmla="*/ 336553 h 607780"/>
                <a:gd name="connsiteX27" fmla="*/ 318596 w 557678"/>
                <a:gd name="connsiteY27" fmla="*/ 333977 h 607780"/>
                <a:gd name="connsiteX28" fmla="*/ 319265 w 557678"/>
                <a:gd name="connsiteY28" fmla="*/ 333787 h 607780"/>
                <a:gd name="connsiteX29" fmla="*/ 319743 w 557678"/>
                <a:gd name="connsiteY29" fmla="*/ 333596 h 607780"/>
                <a:gd name="connsiteX30" fmla="*/ 321081 w 557678"/>
                <a:gd name="connsiteY30" fmla="*/ 333214 h 607780"/>
                <a:gd name="connsiteX31" fmla="*/ 321272 w 557678"/>
                <a:gd name="connsiteY31" fmla="*/ 333214 h 607780"/>
                <a:gd name="connsiteX32" fmla="*/ 321846 w 557678"/>
                <a:gd name="connsiteY32" fmla="*/ 333119 h 607780"/>
                <a:gd name="connsiteX33" fmla="*/ 324426 w 557678"/>
                <a:gd name="connsiteY33" fmla="*/ 332928 h 607780"/>
                <a:gd name="connsiteX34" fmla="*/ 340195 w 557678"/>
                <a:gd name="connsiteY34" fmla="*/ 347905 h 607780"/>
                <a:gd name="connsiteX35" fmla="*/ 340195 w 557678"/>
                <a:gd name="connsiteY35" fmla="*/ 380912 h 607780"/>
                <a:gd name="connsiteX36" fmla="*/ 324426 w 557678"/>
                <a:gd name="connsiteY36" fmla="*/ 396366 h 607780"/>
                <a:gd name="connsiteX37" fmla="*/ 314869 w 557678"/>
                <a:gd name="connsiteY37" fmla="*/ 393123 h 607780"/>
                <a:gd name="connsiteX38" fmla="*/ 294417 w 557678"/>
                <a:gd name="connsiteY38" fmla="*/ 374807 h 607780"/>
                <a:gd name="connsiteX39" fmla="*/ 278839 w 557678"/>
                <a:gd name="connsiteY39" fmla="*/ 374902 h 607780"/>
                <a:gd name="connsiteX40" fmla="*/ 263261 w 557678"/>
                <a:gd name="connsiteY40" fmla="*/ 374807 h 607780"/>
                <a:gd name="connsiteX41" fmla="*/ 242809 w 557678"/>
                <a:gd name="connsiteY41" fmla="*/ 393123 h 607780"/>
                <a:gd name="connsiteX42" fmla="*/ 233347 w 557678"/>
                <a:gd name="connsiteY42" fmla="*/ 396366 h 607780"/>
                <a:gd name="connsiteX43" fmla="*/ 217482 w 557678"/>
                <a:gd name="connsiteY43" fmla="*/ 380912 h 607780"/>
                <a:gd name="connsiteX44" fmla="*/ 217482 w 557678"/>
                <a:gd name="connsiteY44" fmla="*/ 347905 h 607780"/>
                <a:gd name="connsiteX45" fmla="*/ 233347 w 557678"/>
                <a:gd name="connsiteY45" fmla="*/ 332928 h 607780"/>
                <a:gd name="connsiteX46" fmla="*/ 277214 w 557678"/>
                <a:gd name="connsiteY46" fmla="*/ 0 h 607780"/>
                <a:gd name="connsiteX47" fmla="*/ 278552 w 557678"/>
                <a:gd name="connsiteY47" fmla="*/ 0 h 607780"/>
                <a:gd name="connsiteX48" fmla="*/ 278744 w 557678"/>
                <a:gd name="connsiteY48" fmla="*/ 0 h 607780"/>
                <a:gd name="connsiteX49" fmla="*/ 278839 w 557678"/>
                <a:gd name="connsiteY49" fmla="*/ 0 h 607780"/>
                <a:gd name="connsiteX50" fmla="*/ 278935 w 557678"/>
                <a:gd name="connsiteY50" fmla="*/ 0 h 607780"/>
                <a:gd name="connsiteX51" fmla="*/ 279222 w 557678"/>
                <a:gd name="connsiteY51" fmla="*/ 0 h 607780"/>
                <a:gd name="connsiteX52" fmla="*/ 280560 w 557678"/>
                <a:gd name="connsiteY52" fmla="*/ 0 h 607780"/>
                <a:gd name="connsiteX53" fmla="*/ 404758 w 557678"/>
                <a:gd name="connsiteY53" fmla="*/ 105659 h 607780"/>
                <a:gd name="connsiteX54" fmla="*/ 396727 w 557678"/>
                <a:gd name="connsiteY54" fmla="*/ 160159 h 607780"/>
                <a:gd name="connsiteX55" fmla="*/ 408009 w 557678"/>
                <a:gd name="connsiteY55" fmla="*/ 186120 h 607780"/>
                <a:gd name="connsiteX56" fmla="*/ 379039 w 557678"/>
                <a:gd name="connsiteY56" fmla="*/ 238616 h 607780"/>
                <a:gd name="connsiteX57" fmla="*/ 317179 w 557678"/>
                <a:gd name="connsiteY57" fmla="*/ 313541 h 607780"/>
                <a:gd name="connsiteX58" fmla="*/ 278935 w 557678"/>
                <a:gd name="connsiteY58" fmla="*/ 322131 h 607780"/>
                <a:gd name="connsiteX59" fmla="*/ 278839 w 557678"/>
                <a:gd name="connsiteY59" fmla="*/ 322131 h 607780"/>
                <a:gd name="connsiteX60" fmla="*/ 278744 w 557678"/>
                <a:gd name="connsiteY60" fmla="*/ 322131 h 607780"/>
                <a:gd name="connsiteX61" fmla="*/ 240499 w 557678"/>
                <a:gd name="connsiteY61" fmla="*/ 313541 h 607780"/>
                <a:gd name="connsiteX62" fmla="*/ 178734 w 557678"/>
                <a:gd name="connsiteY62" fmla="*/ 238616 h 607780"/>
                <a:gd name="connsiteX63" fmla="*/ 149669 w 557678"/>
                <a:gd name="connsiteY63" fmla="*/ 186120 h 607780"/>
                <a:gd name="connsiteX64" fmla="*/ 161046 w 557678"/>
                <a:gd name="connsiteY64" fmla="*/ 160159 h 607780"/>
                <a:gd name="connsiteX65" fmla="*/ 153015 w 557678"/>
                <a:gd name="connsiteY65" fmla="*/ 105659 h 607780"/>
                <a:gd name="connsiteX66" fmla="*/ 277214 w 557678"/>
                <a:gd name="connsiteY66" fmla="*/ 0 h 607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557678" h="607780">
                  <a:moveTo>
                    <a:pt x="188888" y="367011"/>
                  </a:moveTo>
                  <a:cubicBezTo>
                    <a:pt x="193667" y="367011"/>
                    <a:pt x="197873" y="369874"/>
                    <a:pt x="199785" y="373977"/>
                  </a:cubicBezTo>
                  <a:cubicBezTo>
                    <a:pt x="218808" y="405851"/>
                    <a:pt x="254177" y="489256"/>
                    <a:pt x="278839" y="490974"/>
                  </a:cubicBezTo>
                  <a:cubicBezTo>
                    <a:pt x="303502" y="489256"/>
                    <a:pt x="338870" y="405851"/>
                    <a:pt x="357893" y="373977"/>
                  </a:cubicBezTo>
                  <a:cubicBezTo>
                    <a:pt x="359900" y="369874"/>
                    <a:pt x="364011" y="367011"/>
                    <a:pt x="368886" y="367011"/>
                  </a:cubicBezTo>
                  <a:cubicBezTo>
                    <a:pt x="371085" y="367011"/>
                    <a:pt x="372996" y="367870"/>
                    <a:pt x="374908" y="368729"/>
                  </a:cubicBezTo>
                  <a:cubicBezTo>
                    <a:pt x="382269" y="371878"/>
                    <a:pt x="557678" y="427132"/>
                    <a:pt x="557678" y="480572"/>
                  </a:cubicBezTo>
                  <a:lnTo>
                    <a:pt x="557678" y="607780"/>
                  </a:lnTo>
                  <a:lnTo>
                    <a:pt x="278839" y="607780"/>
                  </a:lnTo>
                  <a:lnTo>
                    <a:pt x="0" y="607780"/>
                  </a:lnTo>
                  <a:lnTo>
                    <a:pt x="0" y="480572"/>
                  </a:lnTo>
                  <a:cubicBezTo>
                    <a:pt x="0" y="421120"/>
                    <a:pt x="175314" y="371687"/>
                    <a:pt x="182770" y="368729"/>
                  </a:cubicBezTo>
                  <a:cubicBezTo>
                    <a:pt x="184682" y="367870"/>
                    <a:pt x="186593" y="367011"/>
                    <a:pt x="188888" y="367011"/>
                  </a:cubicBezTo>
                  <a:close/>
                  <a:moveTo>
                    <a:pt x="233347" y="332928"/>
                  </a:moveTo>
                  <a:cubicBezTo>
                    <a:pt x="234207" y="332928"/>
                    <a:pt x="235067" y="332928"/>
                    <a:pt x="235832" y="333119"/>
                  </a:cubicBezTo>
                  <a:cubicBezTo>
                    <a:pt x="236023" y="333119"/>
                    <a:pt x="236310" y="333119"/>
                    <a:pt x="236501" y="333214"/>
                  </a:cubicBezTo>
                  <a:cubicBezTo>
                    <a:pt x="236501" y="333214"/>
                    <a:pt x="236596" y="333214"/>
                    <a:pt x="236692" y="333214"/>
                  </a:cubicBezTo>
                  <a:cubicBezTo>
                    <a:pt x="237074" y="333310"/>
                    <a:pt x="237552" y="333405"/>
                    <a:pt x="237934" y="333596"/>
                  </a:cubicBezTo>
                  <a:cubicBezTo>
                    <a:pt x="238126" y="333596"/>
                    <a:pt x="238317" y="333691"/>
                    <a:pt x="238508" y="333787"/>
                  </a:cubicBezTo>
                  <a:cubicBezTo>
                    <a:pt x="238699" y="333787"/>
                    <a:pt x="238890" y="333882"/>
                    <a:pt x="239177" y="333977"/>
                  </a:cubicBezTo>
                  <a:cubicBezTo>
                    <a:pt x="240706" y="334645"/>
                    <a:pt x="242140" y="335504"/>
                    <a:pt x="243478" y="336553"/>
                  </a:cubicBezTo>
                  <a:cubicBezTo>
                    <a:pt x="250836" y="342372"/>
                    <a:pt x="255615" y="353056"/>
                    <a:pt x="264981" y="353724"/>
                  </a:cubicBezTo>
                  <a:cubicBezTo>
                    <a:pt x="265841" y="353820"/>
                    <a:pt x="266797" y="353820"/>
                    <a:pt x="267657" y="353820"/>
                  </a:cubicBezTo>
                  <a:cubicBezTo>
                    <a:pt x="268517" y="353820"/>
                    <a:pt x="274060" y="353724"/>
                    <a:pt x="278839" y="353724"/>
                  </a:cubicBezTo>
                  <a:cubicBezTo>
                    <a:pt x="283617" y="353724"/>
                    <a:pt x="289256" y="353820"/>
                    <a:pt x="290021" y="353820"/>
                  </a:cubicBezTo>
                  <a:cubicBezTo>
                    <a:pt x="290976" y="353820"/>
                    <a:pt x="291836" y="353820"/>
                    <a:pt x="292792" y="353724"/>
                  </a:cubicBezTo>
                  <a:cubicBezTo>
                    <a:pt x="302158" y="353056"/>
                    <a:pt x="306841" y="342372"/>
                    <a:pt x="314200" y="336553"/>
                  </a:cubicBezTo>
                  <a:cubicBezTo>
                    <a:pt x="315538" y="335504"/>
                    <a:pt x="316972" y="334645"/>
                    <a:pt x="318596" y="333977"/>
                  </a:cubicBezTo>
                  <a:cubicBezTo>
                    <a:pt x="318787" y="333882"/>
                    <a:pt x="318979" y="333787"/>
                    <a:pt x="319265" y="333787"/>
                  </a:cubicBezTo>
                  <a:cubicBezTo>
                    <a:pt x="319456" y="333691"/>
                    <a:pt x="319648" y="333596"/>
                    <a:pt x="319743" y="333596"/>
                  </a:cubicBezTo>
                  <a:cubicBezTo>
                    <a:pt x="320221" y="333405"/>
                    <a:pt x="320603" y="333310"/>
                    <a:pt x="321081" y="333214"/>
                  </a:cubicBezTo>
                  <a:cubicBezTo>
                    <a:pt x="321081" y="333214"/>
                    <a:pt x="321177" y="333214"/>
                    <a:pt x="321272" y="333214"/>
                  </a:cubicBezTo>
                  <a:cubicBezTo>
                    <a:pt x="321463" y="333119"/>
                    <a:pt x="321654" y="333119"/>
                    <a:pt x="321846" y="333119"/>
                  </a:cubicBezTo>
                  <a:cubicBezTo>
                    <a:pt x="322706" y="332928"/>
                    <a:pt x="323566" y="332928"/>
                    <a:pt x="324426" y="332928"/>
                  </a:cubicBezTo>
                  <a:cubicBezTo>
                    <a:pt x="332836" y="332928"/>
                    <a:pt x="339813" y="339510"/>
                    <a:pt x="340195" y="347905"/>
                  </a:cubicBezTo>
                  <a:lnTo>
                    <a:pt x="340195" y="380912"/>
                  </a:lnTo>
                  <a:cubicBezTo>
                    <a:pt x="340004" y="389498"/>
                    <a:pt x="333027" y="396366"/>
                    <a:pt x="324426" y="396366"/>
                  </a:cubicBezTo>
                  <a:cubicBezTo>
                    <a:pt x="320794" y="396366"/>
                    <a:pt x="317545" y="395126"/>
                    <a:pt x="314869" y="393123"/>
                  </a:cubicBezTo>
                  <a:cubicBezTo>
                    <a:pt x="305885" y="387208"/>
                    <a:pt x="299864" y="374997"/>
                    <a:pt x="294417" y="374807"/>
                  </a:cubicBezTo>
                  <a:lnTo>
                    <a:pt x="278839" y="374902"/>
                  </a:lnTo>
                  <a:lnTo>
                    <a:pt x="263261" y="374807"/>
                  </a:lnTo>
                  <a:cubicBezTo>
                    <a:pt x="257813" y="374997"/>
                    <a:pt x="251792" y="387208"/>
                    <a:pt x="242809" y="393123"/>
                  </a:cubicBezTo>
                  <a:cubicBezTo>
                    <a:pt x="240228" y="395126"/>
                    <a:pt x="236883" y="396366"/>
                    <a:pt x="233347" y="396366"/>
                  </a:cubicBezTo>
                  <a:cubicBezTo>
                    <a:pt x="224746" y="396366"/>
                    <a:pt x="217769" y="389498"/>
                    <a:pt x="217482" y="380912"/>
                  </a:cubicBezTo>
                  <a:lnTo>
                    <a:pt x="217482" y="347905"/>
                  </a:lnTo>
                  <a:cubicBezTo>
                    <a:pt x="217960" y="339510"/>
                    <a:pt x="224841" y="332928"/>
                    <a:pt x="233347" y="332928"/>
                  </a:cubicBezTo>
                  <a:close/>
                  <a:moveTo>
                    <a:pt x="277214" y="0"/>
                  </a:moveTo>
                  <a:cubicBezTo>
                    <a:pt x="277596" y="0"/>
                    <a:pt x="278074" y="0"/>
                    <a:pt x="278552" y="0"/>
                  </a:cubicBezTo>
                  <a:cubicBezTo>
                    <a:pt x="278648" y="0"/>
                    <a:pt x="278648" y="0"/>
                    <a:pt x="278744" y="0"/>
                  </a:cubicBezTo>
                  <a:cubicBezTo>
                    <a:pt x="278744" y="0"/>
                    <a:pt x="278839" y="0"/>
                    <a:pt x="278839" y="0"/>
                  </a:cubicBezTo>
                  <a:cubicBezTo>
                    <a:pt x="278935" y="0"/>
                    <a:pt x="278935" y="0"/>
                    <a:pt x="278935" y="0"/>
                  </a:cubicBezTo>
                  <a:cubicBezTo>
                    <a:pt x="279030" y="0"/>
                    <a:pt x="279126" y="0"/>
                    <a:pt x="279222" y="0"/>
                  </a:cubicBezTo>
                  <a:cubicBezTo>
                    <a:pt x="279604" y="0"/>
                    <a:pt x="280082" y="0"/>
                    <a:pt x="280560" y="0"/>
                  </a:cubicBezTo>
                  <a:cubicBezTo>
                    <a:pt x="387453" y="0"/>
                    <a:pt x="407531" y="76166"/>
                    <a:pt x="404758" y="105659"/>
                  </a:cubicBezTo>
                  <a:cubicBezTo>
                    <a:pt x="402464" y="129330"/>
                    <a:pt x="396727" y="160159"/>
                    <a:pt x="396727" y="160159"/>
                  </a:cubicBezTo>
                  <a:cubicBezTo>
                    <a:pt x="396727" y="160159"/>
                    <a:pt x="408009" y="165313"/>
                    <a:pt x="408009" y="186120"/>
                  </a:cubicBezTo>
                  <a:cubicBezTo>
                    <a:pt x="404089" y="238234"/>
                    <a:pt x="383246" y="215708"/>
                    <a:pt x="379039" y="238616"/>
                  </a:cubicBezTo>
                  <a:cubicBezTo>
                    <a:pt x="371868" y="276603"/>
                    <a:pt x="338213" y="304092"/>
                    <a:pt x="317179" y="313541"/>
                  </a:cubicBezTo>
                  <a:cubicBezTo>
                    <a:pt x="304941" y="319077"/>
                    <a:pt x="292225" y="321845"/>
                    <a:pt x="278935" y="322131"/>
                  </a:cubicBezTo>
                  <a:cubicBezTo>
                    <a:pt x="278935" y="322131"/>
                    <a:pt x="278935" y="322131"/>
                    <a:pt x="278839" y="322131"/>
                  </a:cubicBezTo>
                  <a:cubicBezTo>
                    <a:pt x="278839" y="322131"/>
                    <a:pt x="278744" y="322131"/>
                    <a:pt x="278744" y="322131"/>
                  </a:cubicBezTo>
                  <a:cubicBezTo>
                    <a:pt x="265454" y="321845"/>
                    <a:pt x="252738" y="319077"/>
                    <a:pt x="240499" y="313541"/>
                  </a:cubicBezTo>
                  <a:cubicBezTo>
                    <a:pt x="219561" y="304092"/>
                    <a:pt x="185810" y="276603"/>
                    <a:pt x="178734" y="238616"/>
                  </a:cubicBezTo>
                  <a:cubicBezTo>
                    <a:pt x="174432" y="215708"/>
                    <a:pt x="153684" y="238234"/>
                    <a:pt x="149669" y="186120"/>
                  </a:cubicBezTo>
                  <a:cubicBezTo>
                    <a:pt x="149669" y="165313"/>
                    <a:pt x="161046" y="160159"/>
                    <a:pt x="161046" y="160159"/>
                  </a:cubicBezTo>
                  <a:cubicBezTo>
                    <a:pt x="161046" y="160159"/>
                    <a:pt x="155214" y="129330"/>
                    <a:pt x="153015" y="105659"/>
                  </a:cubicBezTo>
                  <a:cubicBezTo>
                    <a:pt x="150147" y="76166"/>
                    <a:pt x="170225" y="0"/>
                    <a:pt x="2772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7FB204F-A91F-4F72-8E1C-8F46A69D08A1}"/>
                </a:ext>
              </a:extLst>
            </p:cNvPr>
            <p:cNvSpPr/>
            <p:nvPr/>
          </p:nvSpPr>
          <p:spPr>
            <a:xfrm>
              <a:off x="4346624" y="5648243"/>
              <a:ext cx="1723549" cy="5417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用户印象：</a:t>
              </a: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8FE2AEA-6235-4F67-B92F-D867786CC28F}"/>
                </a:ext>
              </a:extLst>
            </p:cNvPr>
            <p:cNvSpPr/>
            <p:nvPr/>
          </p:nvSpPr>
          <p:spPr>
            <a:xfrm>
              <a:off x="6501117" y="6067035"/>
              <a:ext cx="1276350" cy="76672"/>
            </a:xfrm>
            <a:custGeom>
              <a:avLst/>
              <a:gdLst>
                <a:gd name="connsiteX0" fmla="*/ 0 w 1276350"/>
                <a:gd name="connsiteY0" fmla="*/ 232 h 76672"/>
                <a:gd name="connsiteX1" fmla="*/ 228600 w 1276350"/>
                <a:gd name="connsiteY1" fmla="*/ 51032 h 76672"/>
                <a:gd name="connsiteX2" fmla="*/ 527050 w 1276350"/>
                <a:gd name="connsiteY2" fmla="*/ 232 h 76672"/>
                <a:gd name="connsiteX3" fmla="*/ 749300 w 1276350"/>
                <a:gd name="connsiteY3" fmla="*/ 76432 h 76672"/>
                <a:gd name="connsiteX4" fmla="*/ 952500 w 1276350"/>
                <a:gd name="connsiteY4" fmla="*/ 25632 h 76672"/>
                <a:gd name="connsiteX5" fmla="*/ 1162050 w 1276350"/>
                <a:gd name="connsiteY5" fmla="*/ 63732 h 76672"/>
                <a:gd name="connsiteX6" fmla="*/ 1276350 w 1276350"/>
                <a:gd name="connsiteY6" fmla="*/ 19282 h 7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6350" h="76672">
                  <a:moveTo>
                    <a:pt x="0" y="232"/>
                  </a:moveTo>
                  <a:cubicBezTo>
                    <a:pt x="70379" y="25632"/>
                    <a:pt x="140758" y="51032"/>
                    <a:pt x="228600" y="51032"/>
                  </a:cubicBezTo>
                  <a:cubicBezTo>
                    <a:pt x="316442" y="51032"/>
                    <a:pt x="440267" y="-4001"/>
                    <a:pt x="527050" y="232"/>
                  </a:cubicBezTo>
                  <a:cubicBezTo>
                    <a:pt x="613833" y="4465"/>
                    <a:pt x="678392" y="72199"/>
                    <a:pt x="749300" y="76432"/>
                  </a:cubicBezTo>
                  <a:cubicBezTo>
                    <a:pt x="820208" y="80665"/>
                    <a:pt x="883708" y="27749"/>
                    <a:pt x="952500" y="25632"/>
                  </a:cubicBezTo>
                  <a:cubicBezTo>
                    <a:pt x="1021292" y="23515"/>
                    <a:pt x="1108075" y="64790"/>
                    <a:pt x="1162050" y="63732"/>
                  </a:cubicBezTo>
                  <a:cubicBezTo>
                    <a:pt x="1216025" y="62674"/>
                    <a:pt x="1246187" y="40978"/>
                    <a:pt x="1276350" y="19282"/>
                  </a:cubicBezTo>
                </a:path>
              </a:pathLst>
            </a:custGeom>
            <a:noFill/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1181882-12C6-4636-AA28-AC14F0CF4715}"/>
                </a:ext>
              </a:extLst>
            </p:cNvPr>
            <p:cNvSpPr/>
            <p:nvPr/>
          </p:nvSpPr>
          <p:spPr>
            <a:xfrm>
              <a:off x="8024336" y="6067035"/>
              <a:ext cx="954881" cy="76672"/>
            </a:xfrm>
            <a:custGeom>
              <a:avLst/>
              <a:gdLst>
                <a:gd name="connsiteX0" fmla="*/ 0 w 1276350"/>
                <a:gd name="connsiteY0" fmla="*/ 232 h 76672"/>
                <a:gd name="connsiteX1" fmla="*/ 228600 w 1276350"/>
                <a:gd name="connsiteY1" fmla="*/ 51032 h 76672"/>
                <a:gd name="connsiteX2" fmla="*/ 527050 w 1276350"/>
                <a:gd name="connsiteY2" fmla="*/ 232 h 76672"/>
                <a:gd name="connsiteX3" fmla="*/ 749300 w 1276350"/>
                <a:gd name="connsiteY3" fmla="*/ 76432 h 76672"/>
                <a:gd name="connsiteX4" fmla="*/ 952500 w 1276350"/>
                <a:gd name="connsiteY4" fmla="*/ 25632 h 76672"/>
                <a:gd name="connsiteX5" fmla="*/ 1162050 w 1276350"/>
                <a:gd name="connsiteY5" fmla="*/ 63732 h 76672"/>
                <a:gd name="connsiteX6" fmla="*/ 1276350 w 1276350"/>
                <a:gd name="connsiteY6" fmla="*/ 19282 h 7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6350" h="76672">
                  <a:moveTo>
                    <a:pt x="0" y="232"/>
                  </a:moveTo>
                  <a:cubicBezTo>
                    <a:pt x="70379" y="25632"/>
                    <a:pt x="140758" y="51032"/>
                    <a:pt x="228600" y="51032"/>
                  </a:cubicBezTo>
                  <a:cubicBezTo>
                    <a:pt x="316442" y="51032"/>
                    <a:pt x="440267" y="-4001"/>
                    <a:pt x="527050" y="232"/>
                  </a:cubicBezTo>
                  <a:cubicBezTo>
                    <a:pt x="613833" y="4465"/>
                    <a:pt x="678392" y="72199"/>
                    <a:pt x="749300" y="76432"/>
                  </a:cubicBezTo>
                  <a:cubicBezTo>
                    <a:pt x="820208" y="80665"/>
                    <a:pt x="883708" y="27749"/>
                    <a:pt x="952500" y="25632"/>
                  </a:cubicBezTo>
                  <a:cubicBezTo>
                    <a:pt x="1021292" y="23515"/>
                    <a:pt x="1108075" y="64790"/>
                    <a:pt x="1162050" y="63732"/>
                  </a:cubicBezTo>
                  <a:cubicBezTo>
                    <a:pt x="1216025" y="62674"/>
                    <a:pt x="1246187" y="40978"/>
                    <a:pt x="1276350" y="19282"/>
                  </a:cubicBezTo>
                </a:path>
              </a:pathLst>
            </a:custGeom>
            <a:noFill/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17FC37E-C0D9-4B49-91E7-2329016B263E}"/>
                </a:ext>
              </a:extLst>
            </p:cNvPr>
            <p:cNvSpPr/>
            <p:nvPr/>
          </p:nvSpPr>
          <p:spPr>
            <a:xfrm>
              <a:off x="5835125" y="5648243"/>
              <a:ext cx="4179350" cy="5391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支持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无线投屏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的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高亮度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投影仪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5128727-DA12-4770-BA04-E4BAC1767829}"/>
                </a:ext>
              </a:extLst>
            </p:cNvPr>
            <p:cNvGrpSpPr/>
            <p:nvPr/>
          </p:nvGrpSpPr>
          <p:grpSpPr>
            <a:xfrm flipH="1">
              <a:off x="4893389" y="6160695"/>
              <a:ext cx="924163" cy="53340"/>
              <a:chOff x="5113020" y="6187365"/>
              <a:chExt cx="924163" cy="53340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8D1C65E8-5147-41DF-B89B-183BE0D81B38}"/>
                  </a:ext>
                </a:extLst>
              </p:cNvPr>
              <p:cNvCxnSpPr/>
              <p:nvPr/>
            </p:nvCxnSpPr>
            <p:spPr>
              <a:xfrm>
                <a:off x="5113020" y="6187365"/>
                <a:ext cx="828785" cy="0"/>
              </a:xfrm>
              <a:prstGeom prst="line">
                <a:avLst/>
              </a:prstGeom>
              <a:ln w="22225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5A99F8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7DE9DA3B-6B9A-4E74-9269-61B6EF9E9544}"/>
                  </a:ext>
                </a:extLst>
              </p:cNvPr>
              <p:cNvCxnSpPr/>
              <p:nvPr/>
            </p:nvCxnSpPr>
            <p:spPr>
              <a:xfrm>
                <a:off x="5208398" y="6240705"/>
                <a:ext cx="828785" cy="0"/>
              </a:xfrm>
              <a:prstGeom prst="line">
                <a:avLst/>
              </a:prstGeom>
              <a:ln w="22225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5A99F8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F916AE4-5D35-4078-822D-128645C33FDF}"/>
              </a:ext>
            </a:extLst>
          </p:cNvPr>
          <p:cNvGrpSpPr/>
          <p:nvPr/>
        </p:nvGrpSpPr>
        <p:grpSpPr>
          <a:xfrm>
            <a:off x="3808417" y="60828"/>
            <a:ext cx="3544110" cy="1323439"/>
            <a:chOff x="3595182" y="366954"/>
            <a:chExt cx="3544110" cy="132343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81474F9-6D27-400F-977D-5BB2DEC37D10}"/>
                </a:ext>
              </a:extLst>
            </p:cNvPr>
            <p:cNvSpPr txBox="1"/>
            <p:nvPr/>
          </p:nvSpPr>
          <p:spPr>
            <a:xfrm>
              <a:off x="3595182" y="366954"/>
              <a:ext cx="292136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E540</a:t>
              </a:r>
              <a:endPara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6426FE8-FE22-47E5-B5F6-8BE7871CABA0}"/>
                </a:ext>
              </a:extLst>
            </p:cNvPr>
            <p:cNvSpPr txBox="1"/>
            <p:nvPr/>
          </p:nvSpPr>
          <p:spPr>
            <a:xfrm>
              <a:off x="4542878" y="796242"/>
              <a:ext cx="2596414" cy="707886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4B3DAD"/>
                  </a:solidFill>
                  <a:effectLst/>
                  <a:uLnTx/>
                  <a:uFillTx/>
                  <a:cs typeface="+mn-ea"/>
                  <a:sym typeface="+mn-lt"/>
                </a:rPr>
                <a:t>用户调研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90B5365-8E7E-4D27-B99F-7EB0EEA221CA}"/>
              </a:ext>
            </a:extLst>
          </p:cNvPr>
          <p:cNvGrpSpPr/>
          <p:nvPr/>
        </p:nvGrpSpPr>
        <p:grpSpPr>
          <a:xfrm flipH="1">
            <a:off x="6215129" y="1193161"/>
            <a:ext cx="924163" cy="53340"/>
            <a:chOff x="5113020" y="6187365"/>
            <a:chExt cx="924163" cy="53340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EFE80EAE-7FA3-43F3-A973-A8941FB2167C}"/>
                </a:ext>
              </a:extLst>
            </p:cNvPr>
            <p:cNvCxnSpPr/>
            <p:nvPr/>
          </p:nvCxnSpPr>
          <p:spPr>
            <a:xfrm>
              <a:off x="5113020" y="6187365"/>
              <a:ext cx="828785" cy="0"/>
            </a:xfrm>
            <a:prstGeom prst="line">
              <a:avLst/>
            </a:prstGeom>
            <a:ln w="22225">
              <a:gradFill>
                <a:gsLst>
                  <a:gs pos="0">
                    <a:srgbClr val="4B3DAD"/>
                  </a:gs>
                  <a:gs pos="100000">
                    <a:srgbClr val="5A99F8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849D31B9-785C-4470-9FDC-83F0D56126B1}"/>
                </a:ext>
              </a:extLst>
            </p:cNvPr>
            <p:cNvCxnSpPr/>
            <p:nvPr/>
          </p:nvCxnSpPr>
          <p:spPr>
            <a:xfrm>
              <a:off x="5208398" y="6240705"/>
              <a:ext cx="828785" cy="0"/>
            </a:xfrm>
            <a:prstGeom prst="line">
              <a:avLst/>
            </a:prstGeom>
            <a:ln w="22225">
              <a:gradFill>
                <a:gsLst>
                  <a:gs pos="0">
                    <a:srgbClr val="4B3DAD"/>
                  </a:gs>
                  <a:gs pos="100000">
                    <a:srgbClr val="5A99F8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31F127CC-A42F-400A-8F60-412D74D2F88C}"/>
              </a:ext>
            </a:extLst>
          </p:cNvPr>
          <p:cNvSpPr/>
          <p:nvPr/>
        </p:nvSpPr>
        <p:spPr>
          <a:xfrm>
            <a:off x="1596518" y="1477766"/>
            <a:ext cx="3611880" cy="55194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492088"/>
              </a:gs>
              <a:gs pos="100000">
                <a:srgbClr val="507CF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影响用户购买的关键性决定因素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16C6F5DF-0293-4D2D-84AF-3C21689A2FD9}"/>
              </a:ext>
            </a:extLst>
          </p:cNvPr>
          <p:cNvSpPr/>
          <p:nvPr/>
        </p:nvSpPr>
        <p:spPr>
          <a:xfrm>
            <a:off x="6983604" y="1477766"/>
            <a:ext cx="3611880" cy="55194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492088"/>
              </a:gs>
              <a:gs pos="0">
                <a:srgbClr val="507CF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电商站内评价词频分析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414702F-8524-4E41-8B83-5FA95F7C9AA3}"/>
              </a:ext>
            </a:extLst>
          </p:cNvPr>
          <p:cNvGrpSpPr/>
          <p:nvPr/>
        </p:nvGrpSpPr>
        <p:grpSpPr>
          <a:xfrm>
            <a:off x="2460696" y="2910981"/>
            <a:ext cx="1882710" cy="376207"/>
            <a:chOff x="3106057" y="2483107"/>
            <a:chExt cx="1882710" cy="376207"/>
          </a:xfrm>
        </p:grpSpPr>
        <p:sp>
          <p:nvSpPr>
            <p:cNvPr id="28" name="梯形 27">
              <a:extLst>
                <a:ext uri="{FF2B5EF4-FFF2-40B4-BE49-F238E27FC236}">
                  <a16:creationId xmlns:a16="http://schemas.microsoft.com/office/drawing/2014/main" id="{48DB6011-36EF-432B-B6C3-CA3B8EB86FE8}"/>
                </a:ext>
              </a:extLst>
            </p:cNvPr>
            <p:cNvSpPr/>
            <p:nvPr/>
          </p:nvSpPr>
          <p:spPr>
            <a:xfrm>
              <a:off x="3106057" y="2540000"/>
              <a:ext cx="1882710" cy="319314"/>
            </a:xfrm>
            <a:prstGeom prst="trapezoid">
              <a:avLst>
                <a:gd name="adj" fmla="val 72727"/>
              </a:avLst>
            </a:prstGeom>
            <a:ln w="22225">
              <a:gradFill flip="none" rotWithShape="1">
                <a:gsLst>
                  <a:gs pos="100000">
                    <a:srgbClr val="4B3DAD"/>
                  </a:gs>
                  <a:gs pos="0">
                    <a:srgbClr val="5A99F8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梯形 28">
              <a:extLst>
                <a:ext uri="{FF2B5EF4-FFF2-40B4-BE49-F238E27FC236}">
                  <a16:creationId xmlns:a16="http://schemas.microsoft.com/office/drawing/2014/main" id="{30A5939D-8A25-4E47-9BF2-217F7682D7A9}"/>
                </a:ext>
              </a:extLst>
            </p:cNvPr>
            <p:cNvSpPr/>
            <p:nvPr/>
          </p:nvSpPr>
          <p:spPr>
            <a:xfrm>
              <a:off x="3281816" y="2483107"/>
              <a:ext cx="1531192" cy="259695"/>
            </a:xfrm>
            <a:prstGeom prst="trapezoid">
              <a:avLst>
                <a:gd name="adj" fmla="val 72727"/>
              </a:avLst>
            </a:prstGeom>
            <a:ln w="22225">
              <a:gradFill flip="none" rotWithShape="1">
                <a:gsLst>
                  <a:gs pos="100000">
                    <a:srgbClr val="4B3DAD"/>
                  </a:gs>
                  <a:gs pos="0">
                    <a:srgbClr val="5A99F8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2" name="梯形 31">
            <a:extLst>
              <a:ext uri="{FF2B5EF4-FFF2-40B4-BE49-F238E27FC236}">
                <a16:creationId xmlns:a16="http://schemas.microsoft.com/office/drawing/2014/main" id="{D6DDB160-0411-4021-AACB-1117063C33FD}"/>
              </a:ext>
            </a:extLst>
          </p:cNvPr>
          <p:cNvSpPr/>
          <p:nvPr/>
        </p:nvSpPr>
        <p:spPr>
          <a:xfrm>
            <a:off x="1112234" y="3577475"/>
            <a:ext cx="1882710" cy="319314"/>
          </a:xfrm>
          <a:prstGeom prst="trapezoid">
            <a:avLst>
              <a:gd name="adj" fmla="val 72727"/>
            </a:avLst>
          </a:prstGeom>
          <a:ln w="22225">
            <a:gradFill flip="none" rotWithShape="1">
              <a:gsLst>
                <a:gs pos="100000">
                  <a:srgbClr val="4B3DAD"/>
                </a:gs>
                <a:gs pos="0">
                  <a:srgbClr val="5A99F8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梯形 32">
            <a:extLst>
              <a:ext uri="{FF2B5EF4-FFF2-40B4-BE49-F238E27FC236}">
                <a16:creationId xmlns:a16="http://schemas.microsoft.com/office/drawing/2014/main" id="{B04E9F1A-67B8-4B32-BD83-98334D56A603}"/>
              </a:ext>
            </a:extLst>
          </p:cNvPr>
          <p:cNvSpPr/>
          <p:nvPr/>
        </p:nvSpPr>
        <p:spPr>
          <a:xfrm>
            <a:off x="1287993" y="3520582"/>
            <a:ext cx="1531192" cy="259695"/>
          </a:xfrm>
          <a:prstGeom prst="trapezoid">
            <a:avLst>
              <a:gd name="adj" fmla="val 72727"/>
            </a:avLst>
          </a:prstGeom>
          <a:ln w="22225">
            <a:gradFill flip="none" rotWithShape="1">
              <a:gsLst>
                <a:gs pos="100000">
                  <a:srgbClr val="4B3DAD"/>
                </a:gs>
                <a:gs pos="0">
                  <a:srgbClr val="5A99F8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6AA23E2-E3A5-4734-BAB3-C68B7C48BC95}"/>
              </a:ext>
            </a:extLst>
          </p:cNvPr>
          <p:cNvGrpSpPr/>
          <p:nvPr/>
        </p:nvGrpSpPr>
        <p:grpSpPr>
          <a:xfrm>
            <a:off x="3875115" y="3520582"/>
            <a:ext cx="1882710" cy="376207"/>
            <a:chOff x="3106057" y="2483107"/>
            <a:chExt cx="1882710" cy="376207"/>
          </a:xfrm>
        </p:grpSpPr>
        <p:sp>
          <p:nvSpPr>
            <p:cNvPr id="35" name="梯形 34">
              <a:extLst>
                <a:ext uri="{FF2B5EF4-FFF2-40B4-BE49-F238E27FC236}">
                  <a16:creationId xmlns:a16="http://schemas.microsoft.com/office/drawing/2014/main" id="{EF74ECF6-CF34-4E87-8D1C-2F8A01C89217}"/>
                </a:ext>
              </a:extLst>
            </p:cNvPr>
            <p:cNvSpPr/>
            <p:nvPr/>
          </p:nvSpPr>
          <p:spPr>
            <a:xfrm>
              <a:off x="3106057" y="2540000"/>
              <a:ext cx="1882710" cy="319314"/>
            </a:xfrm>
            <a:prstGeom prst="trapezoid">
              <a:avLst>
                <a:gd name="adj" fmla="val 72727"/>
              </a:avLst>
            </a:prstGeom>
            <a:ln w="22225">
              <a:gradFill flip="none" rotWithShape="1">
                <a:gsLst>
                  <a:gs pos="100000">
                    <a:srgbClr val="4B3DAD"/>
                  </a:gs>
                  <a:gs pos="0">
                    <a:srgbClr val="5A99F8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梯形 35">
              <a:extLst>
                <a:ext uri="{FF2B5EF4-FFF2-40B4-BE49-F238E27FC236}">
                  <a16:creationId xmlns:a16="http://schemas.microsoft.com/office/drawing/2014/main" id="{139A338A-0690-4DE1-BC02-7F658AD49ADE}"/>
                </a:ext>
              </a:extLst>
            </p:cNvPr>
            <p:cNvSpPr/>
            <p:nvPr/>
          </p:nvSpPr>
          <p:spPr>
            <a:xfrm>
              <a:off x="3281816" y="2483107"/>
              <a:ext cx="1531192" cy="259695"/>
            </a:xfrm>
            <a:prstGeom prst="trapezoid">
              <a:avLst>
                <a:gd name="adj" fmla="val 72727"/>
              </a:avLst>
            </a:prstGeom>
            <a:ln w="22225">
              <a:gradFill flip="none" rotWithShape="1">
                <a:gsLst>
                  <a:gs pos="100000">
                    <a:srgbClr val="4B3DAD"/>
                  </a:gs>
                  <a:gs pos="0">
                    <a:srgbClr val="5A99F8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F74F245F-DB3D-4A49-B2B7-FD15633917EC}"/>
              </a:ext>
            </a:extLst>
          </p:cNvPr>
          <p:cNvSpPr txBox="1"/>
          <p:nvPr/>
        </p:nvSpPr>
        <p:spPr>
          <a:xfrm>
            <a:off x="3035186" y="2438406"/>
            <a:ext cx="839929" cy="491409"/>
          </a:xfrm>
          <a:custGeom>
            <a:avLst/>
            <a:gdLst>
              <a:gd name="connsiteX0" fmla="*/ 1519670 w 1764297"/>
              <a:gd name="connsiteY0" fmla="*/ 31863 h 1032221"/>
              <a:gd name="connsiteX1" fmla="*/ 1764297 w 1764297"/>
              <a:gd name="connsiteY1" fmla="*/ 31863 h 1032221"/>
              <a:gd name="connsiteX2" fmla="*/ 1764297 w 1764297"/>
              <a:gd name="connsiteY2" fmla="*/ 1032221 h 1032221"/>
              <a:gd name="connsiteX3" fmla="*/ 1349048 w 1764297"/>
              <a:gd name="connsiteY3" fmla="*/ 1032221 h 1032221"/>
              <a:gd name="connsiteX4" fmla="*/ 1349048 w 1764297"/>
              <a:gd name="connsiteY4" fmla="*/ 803774 h 1032221"/>
              <a:gd name="connsiteX5" fmla="*/ 1339797 w 1764297"/>
              <a:gd name="connsiteY5" fmla="*/ 571482 h 1032221"/>
              <a:gd name="connsiteX6" fmla="*/ 1288919 w 1764297"/>
              <a:gd name="connsiteY6" fmla="*/ 512381 h 1032221"/>
              <a:gd name="connsiteX7" fmla="*/ 1103393 w 1764297"/>
              <a:gd name="connsiteY7" fmla="*/ 492338 h 1032221"/>
              <a:gd name="connsiteX8" fmla="*/ 1062279 w 1764297"/>
              <a:gd name="connsiteY8" fmla="*/ 492338 h 1032221"/>
              <a:gd name="connsiteX9" fmla="*/ 1062279 w 1764297"/>
              <a:gd name="connsiteY9" fmla="*/ 298332 h 1032221"/>
              <a:gd name="connsiteX10" fmla="*/ 1519670 w 1764297"/>
              <a:gd name="connsiteY10" fmla="*/ 31863 h 1032221"/>
              <a:gd name="connsiteX11" fmla="*/ 482059 w 1764297"/>
              <a:gd name="connsiteY11" fmla="*/ 0 h 1032221"/>
              <a:gd name="connsiteX12" fmla="*/ 726686 w 1764297"/>
              <a:gd name="connsiteY12" fmla="*/ 47795 h 1032221"/>
              <a:gd name="connsiteX13" fmla="*/ 888057 w 1764297"/>
              <a:gd name="connsiteY13" fmla="*/ 164455 h 1032221"/>
              <a:gd name="connsiteX14" fmla="*/ 960520 w 1764297"/>
              <a:gd name="connsiteY14" fmla="*/ 319660 h 1032221"/>
              <a:gd name="connsiteX15" fmla="*/ 979536 w 1764297"/>
              <a:gd name="connsiteY15" fmla="*/ 595122 h 1032221"/>
              <a:gd name="connsiteX16" fmla="*/ 979536 w 1764297"/>
              <a:gd name="connsiteY16" fmla="*/ 1032221 h 1032221"/>
              <a:gd name="connsiteX17" fmla="*/ 564286 w 1764297"/>
              <a:gd name="connsiteY17" fmla="*/ 1032221 h 1032221"/>
              <a:gd name="connsiteX18" fmla="*/ 564286 w 1764297"/>
              <a:gd name="connsiteY18" fmla="*/ 455335 h 1032221"/>
              <a:gd name="connsiteX19" fmla="*/ 551438 w 1764297"/>
              <a:gd name="connsiteY19" fmla="*/ 289338 h 1032221"/>
              <a:gd name="connsiteX20" fmla="*/ 491310 w 1764297"/>
              <a:gd name="connsiteY20" fmla="*/ 255933 h 1032221"/>
              <a:gd name="connsiteX21" fmla="*/ 430153 w 1764297"/>
              <a:gd name="connsiteY21" fmla="*/ 291394 h 1032221"/>
              <a:gd name="connsiteX22" fmla="*/ 415249 w 1764297"/>
              <a:gd name="connsiteY22" fmla="*/ 455335 h 1032221"/>
              <a:gd name="connsiteX23" fmla="*/ 415249 w 1764297"/>
              <a:gd name="connsiteY23" fmla="*/ 1032221 h 1032221"/>
              <a:gd name="connsiteX24" fmla="*/ 0 w 1764297"/>
              <a:gd name="connsiteY24" fmla="*/ 1032221 h 1032221"/>
              <a:gd name="connsiteX25" fmla="*/ 0 w 1764297"/>
              <a:gd name="connsiteY25" fmla="*/ 595122 h 1032221"/>
              <a:gd name="connsiteX26" fmla="*/ 39572 w 1764297"/>
              <a:gd name="connsiteY26" fmla="*/ 251822 h 1032221"/>
              <a:gd name="connsiteX27" fmla="*/ 196832 w 1764297"/>
              <a:gd name="connsiteY27" fmla="*/ 68866 h 1032221"/>
              <a:gd name="connsiteX28" fmla="*/ 482059 w 1764297"/>
              <a:gd name="connsiteY28" fmla="*/ 0 h 1032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64297" h="1032221">
                <a:moveTo>
                  <a:pt x="1519670" y="31863"/>
                </a:moveTo>
                <a:lnTo>
                  <a:pt x="1764297" y="31863"/>
                </a:lnTo>
                <a:lnTo>
                  <a:pt x="1764297" y="1032221"/>
                </a:lnTo>
                <a:lnTo>
                  <a:pt x="1349048" y="1032221"/>
                </a:lnTo>
                <a:lnTo>
                  <a:pt x="1349048" y="803774"/>
                </a:lnTo>
                <a:cubicBezTo>
                  <a:pt x="1349048" y="674951"/>
                  <a:pt x="1345964" y="597520"/>
                  <a:pt x="1339797" y="571482"/>
                </a:cubicBezTo>
                <a:cubicBezTo>
                  <a:pt x="1333630" y="545443"/>
                  <a:pt x="1316671" y="525743"/>
                  <a:pt x="1288919" y="512381"/>
                </a:cubicBezTo>
                <a:cubicBezTo>
                  <a:pt x="1261167" y="499019"/>
                  <a:pt x="1199325" y="492338"/>
                  <a:pt x="1103393" y="492338"/>
                </a:cubicBezTo>
                <a:lnTo>
                  <a:pt x="1062279" y="492338"/>
                </a:lnTo>
                <a:lnTo>
                  <a:pt x="1062279" y="298332"/>
                </a:lnTo>
                <a:cubicBezTo>
                  <a:pt x="1263052" y="255120"/>
                  <a:pt x="1415515" y="166297"/>
                  <a:pt x="1519670" y="31863"/>
                </a:cubicBezTo>
                <a:close/>
                <a:moveTo>
                  <a:pt x="482059" y="0"/>
                </a:moveTo>
                <a:cubicBezTo>
                  <a:pt x="573195" y="0"/>
                  <a:pt x="654737" y="15932"/>
                  <a:pt x="726686" y="47795"/>
                </a:cubicBezTo>
                <a:cubicBezTo>
                  <a:pt x="798635" y="79658"/>
                  <a:pt x="852425" y="118545"/>
                  <a:pt x="888057" y="164455"/>
                </a:cubicBezTo>
                <a:cubicBezTo>
                  <a:pt x="923689" y="210366"/>
                  <a:pt x="947844" y="262100"/>
                  <a:pt x="960520" y="319660"/>
                </a:cubicBezTo>
                <a:cubicBezTo>
                  <a:pt x="973197" y="377219"/>
                  <a:pt x="979536" y="469040"/>
                  <a:pt x="979536" y="595122"/>
                </a:cubicBezTo>
                <a:lnTo>
                  <a:pt x="979536" y="1032221"/>
                </a:lnTo>
                <a:lnTo>
                  <a:pt x="564286" y="1032221"/>
                </a:lnTo>
                <a:lnTo>
                  <a:pt x="564286" y="455335"/>
                </a:lnTo>
                <a:cubicBezTo>
                  <a:pt x="564286" y="366941"/>
                  <a:pt x="560004" y="311608"/>
                  <a:pt x="551438" y="289338"/>
                </a:cubicBezTo>
                <a:cubicBezTo>
                  <a:pt x="542873" y="267068"/>
                  <a:pt x="522830" y="255933"/>
                  <a:pt x="491310" y="255933"/>
                </a:cubicBezTo>
                <a:cubicBezTo>
                  <a:pt x="460474" y="255933"/>
                  <a:pt x="440089" y="267754"/>
                  <a:pt x="430153" y="291394"/>
                </a:cubicBezTo>
                <a:cubicBezTo>
                  <a:pt x="420217" y="315034"/>
                  <a:pt x="415249" y="369681"/>
                  <a:pt x="415249" y="455335"/>
                </a:cubicBezTo>
                <a:lnTo>
                  <a:pt x="415249" y="1032221"/>
                </a:lnTo>
                <a:lnTo>
                  <a:pt x="0" y="1032221"/>
                </a:lnTo>
                <a:lnTo>
                  <a:pt x="0" y="595122"/>
                </a:lnTo>
                <a:cubicBezTo>
                  <a:pt x="0" y="442316"/>
                  <a:pt x="13191" y="327883"/>
                  <a:pt x="39572" y="251822"/>
                </a:cubicBezTo>
                <a:cubicBezTo>
                  <a:pt x="65953" y="175762"/>
                  <a:pt x="118373" y="114776"/>
                  <a:pt x="196832" y="68866"/>
                </a:cubicBezTo>
                <a:cubicBezTo>
                  <a:pt x="275291" y="22955"/>
                  <a:pt x="370367" y="0"/>
                  <a:pt x="482059" y="0"/>
                </a:cubicBezTo>
                <a:close/>
              </a:path>
            </a:pathLst>
          </a:custGeom>
          <a:ln w="22225">
            <a:gradFill flip="none" rotWithShape="1">
              <a:gsLst>
                <a:gs pos="100000">
                  <a:srgbClr val="4B3DAD"/>
                </a:gs>
                <a:gs pos="0">
                  <a:srgbClr val="5A99F8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F351647-2131-4F92-8FE4-2268AC25D37B}"/>
              </a:ext>
            </a:extLst>
          </p:cNvPr>
          <p:cNvSpPr txBox="1"/>
          <p:nvPr/>
        </p:nvSpPr>
        <p:spPr>
          <a:xfrm>
            <a:off x="1533244" y="3095930"/>
            <a:ext cx="1040690" cy="523470"/>
          </a:xfrm>
          <a:custGeom>
            <a:avLst/>
            <a:gdLst>
              <a:gd name="connsiteX0" fmla="*/ 1554617 w 2056205"/>
              <a:gd name="connsiteY0" fmla="*/ 0 h 1034277"/>
              <a:gd name="connsiteX1" fmla="*/ 1929266 w 2056205"/>
              <a:gd name="connsiteY1" fmla="*/ 122828 h 1034277"/>
              <a:gd name="connsiteX2" fmla="*/ 2056205 w 2056205"/>
              <a:gd name="connsiteY2" fmla="*/ 433751 h 1034277"/>
              <a:gd name="connsiteX3" fmla="*/ 1984762 w 2056205"/>
              <a:gd name="connsiteY3" fmla="*/ 735937 h 1034277"/>
              <a:gd name="connsiteX4" fmla="*/ 1843808 w 2056205"/>
              <a:gd name="connsiteY4" fmla="*/ 984675 h 1034277"/>
              <a:gd name="connsiteX5" fmla="*/ 1812461 w 2056205"/>
              <a:gd name="connsiteY5" fmla="*/ 1034277 h 1034277"/>
              <a:gd name="connsiteX6" fmla="*/ 1362339 w 2056205"/>
              <a:gd name="connsiteY6" fmla="*/ 1034277 h 1034277"/>
              <a:gd name="connsiteX7" fmla="*/ 1363879 w 2056205"/>
              <a:gd name="connsiteY7" fmla="*/ 1031707 h 1034277"/>
              <a:gd name="connsiteX8" fmla="*/ 1588279 w 2056205"/>
              <a:gd name="connsiteY8" fmla="*/ 636750 h 1034277"/>
              <a:gd name="connsiteX9" fmla="*/ 1664853 w 2056205"/>
              <a:gd name="connsiteY9" fmla="*/ 390581 h 1034277"/>
              <a:gd name="connsiteX10" fmla="*/ 1641694 w 2056205"/>
              <a:gd name="connsiteY10" fmla="*/ 289338 h 1034277"/>
              <a:gd name="connsiteX11" fmla="*/ 1571191 w 2056205"/>
              <a:gd name="connsiteY11" fmla="*/ 255933 h 1034277"/>
              <a:gd name="connsiteX12" fmla="*/ 1500687 w 2056205"/>
              <a:gd name="connsiteY12" fmla="*/ 292936 h 1034277"/>
              <a:gd name="connsiteX13" fmla="*/ 1477528 w 2056205"/>
              <a:gd name="connsiteY13" fmla="*/ 439918 h 1034277"/>
              <a:gd name="connsiteX14" fmla="*/ 1477528 w 2056205"/>
              <a:gd name="connsiteY14" fmla="*/ 598206 h 1034277"/>
              <a:gd name="connsiteX15" fmla="*/ 1105449 w 2056205"/>
              <a:gd name="connsiteY15" fmla="*/ 598206 h 1034277"/>
              <a:gd name="connsiteX16" fmla="*/ 1105449 w 2056205"/>
              <a:gd name="connsiteY16" fmla="*/ 537563 h 1034277"/>
              <a:gd name="connsiteX17" fmla="*/ 1119839 w 2056205"/>
              <a:gd name="connsiteY17" fmla="*/ 317090 h 1034277"/>
              <a:gd name="connsiteX18" fmla="*/ 1190760 w 2056205"/>
              <a:gd name="connsiteY18" fmla="*/ 158288 h 1034277"/>
              <a:gd name="connsiteX19" fmla="*/ 1337742 w 2056205"/>
              <a:gd name="connsiteY19" fmla="*/ 40086 h 1034277"/>
              <a:gd name="connsiteX20" fmla="*/ 1554617 w 2056205"/>
              <a:gd name="connsiteY20" fmla="*/ 0 h 1034277"/>
              <a:gd name="connsiteX21" fmla="*/ 482059 w 2056205"/>
              <a:gd name="connsiteY21" fmla="*/ 0 h 1034277"/>
              <a:gd name="connsiteX22" fmla="*/ 726686 w 2056205"/>
              <a:gd name="connsiteY22" fmla="*/ 47795 h 1034277"/>
              <a:gd name="connsiteX23" fmla="*/ 888057 w 2056205"/>
              <a:gd name="connsiteY23" fmla="*/ 164455 h 1034277"/>
              <a:gd name="connsiteX24" fmla="*/ 960520 w 2056205"/>
              <a:gd name="connsiteY24" fmla="*/ 319660 h 1034277"/>
              <a:gd name="connsiteX25" fmla="*/ 979536 w 2056205"/>
              <a:gd name="connsiteY25" fmla="*/ 595122 h 1034277"/>
              <a:gd name="connsiteX26" fmla="*/ 979536 w 2056205"/>
              <a:gd name="connsiteY26" fmla="*/ 1034277 h 1034277"/>
              <a:gd name="connsiteX27" fmla="*/ 564287 w 2056205"/>
              <a:gd name="connsiteY27" fmla="*/ 1034277 h 1034277"/>
              <a:gd name="connsiteX28" fmla="*/ 564287 w 2056205"/>
              <a:gd name="connsiteY28" fmla="*/ 455335 h 1034277"/>
              <a:gd name="connsiteX29" fmla="*/ 551438 w 2056205"/>
              <a:gd name="connsiteY29" fmla="*/ 289338 h 1034277"/>
              <a:gd name="connsiteX30" fmla="*/ 491310 w 2056205"/>
              <a:gd name="connsiteY30" fmla="*/ 255933 h 1034277"/>
              <a:gd name="connsiteX31" fmla="*/ 430153 w 2056205"/>
              <a:gd name="connsiteY31" fmla="*/ 291394 h 1034277"/>
              <a:gd name="connsiteX32" fmla="*/ 415249 w 2056205"/>
              <a:gd name="connsiteY32" fmla="*/ 455335 h 1034277"/>
              <a:gd name="connsiteX33" fmla="*/ 415249 w 2056205"/>
              <a:gd name="connsiteY33" fmla="*/ 1034277 h 1034277"/>
              <a:gd name="connsiteX34" fmla="*/ 0 w 2056205"/>
              <a:gd name="connsiteY34" fmla="*/ 1034277 h 1034277"/>
              <a:gd name="connsiteX35" fmla="*/ 0 w 2056205"/>
              <a:gd name="connsiteY35" fmla="*/ 595122 h 1034277"/>
              <a:gd name="connsiteX36" fmla="*/ 39572 w 2056205"/>
              <a:gd name="connsiteY36" fmla="*/ 251822 h 1034277"/>
              <a:gd name="connsiteX37" fmla="*/ 196832 w 2056205"/>
              <a:gd name="connsiteY37" fmla="*/ 68866 h 1034277"/>
              <a:gd name="connsiteX38" fmla="*/ 482059 w 2056205"/>
              <a:gd name="connsiteY38" fmla="*/ 0 h 1034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056205" h="1034277">
                <a:moveTo>
                  <a:pt x="1554617" y="0"/>
                </a:moveTo>
                <a:cubicBezTo>
                  <a:pt x="1719757" y="0"/>
                  <a:pt x="1844640" y="40943"/>
                  <a:pt x="1929266" y="122828"/>
                </a:cubicBezTo>
                <a:cubicBezTo>
                  <a:pt x="2013892" y="204712"/>
                  <a:pt x="2056205" y="308354"/>
                  <a:pt x="2056205" y="433751"/>
                </a:cubicBezTo>
                <a:cubicBezTo>
                  <a:pt x="2056205" y="528997"/>
                  <a:pt x="2032390" y="629726"/>
                  <a:pt x="1984762" y="735937"/>
                </a:cubicBezTo>
                <a:cubicBezTo>
                  <a:pt x="1960947" y="789042"/>
                  <a:pt x="1913963" y="871955"/>
                  <a:pt x="1843808" y="984675"/>
                </a:cubicBezTo>
                <a:lnTo>
                  <a:pt x="1812461" y="1034277"/>
                </a:lnTo>
                <a:lnTo>
                  <a:pt x="1362339" y="1034277"/>
                </a:lnTo>
                <a:lnTo>
                  <a:pt x="1363879" y="1031707"/>
                </a:lnTo>
                <a:cubicBezTo>
                  <a:pt x="1481573" y="834141"/>
                  <a:pt x="1556373" y="702489"/>
                  <a:pt x="1588279" y="636750"/>
                </a:cubicBezTo>
                <a:cubicBezTo>
                  <a:pt x="1639328" y="531567"/>
                  <a:pt x="1664853" y="449511"/>
                  <a:pt x="1664853" y="390581"/>
                </a:cubicBezTo>
                <a:cubicBezTo>
                  <a:pt x="1664853" y="345356"/>
                  <a:pt x="1657133" y="311608"/>
                  <a:pt x="1641694" y="289338"/>
                </a:cubicBezTo>
                <a:cubicBezTo>
                  <a:pt x="1626255" y="267069"/>
                  <a:pt x="1602754" y="255933"/>
                  <a:pt x="1571191" y="255933"/>
                </a:cubicBezTo>
                <a:cubicBezTo>
                  <a:pt x="1539627" y="255933"/>
                  <a:pt x="1516126" y="268268"/>
                  <a:pt x="1500687" y="292936"/>
                </a:cubicBezTo>
                <a:cubicBezTo>
                  <a:pt x="1485248" y="317604"/>
                  <a:pt x="1477528" y="366598"/>
                  <a:pt x="1477528" y="439918"/>
                </a:cubicBezTo>
                <a:lnTo>
                  <a:pt x="1477528" y="598206"/>
                </a:lnTo>
                <a:lnTo>
                  <a:pt x="1105449" y="598206"/>
                </a:lnTo>
                <a:lnTo>
                  <a:pt x="1105449" y="537563"/>
                </a:lnTo>
                <a:cubicBezTo>
                  <a:pt x="1105449" y="444372"/>
                  <a:pt x="1110245" y="370881"/>
                  <a:pt x="1119839" y="317090"/>
                </a:cubicBezTo>
                <a:cubicBezTo>
                  <a:pt x="1129432" y="263300"/>
                  <a:pt x="1153072" y="210366"/>
                  <a:pt x="1190760" y="158288"/>
                </a:cubicBezTo>
                <a:cubicBezTo>
                  <a:pt x="1228448" y="106211"/>
                  <a:pt x="1277441" y="66810"/>
                  <a:pt x="1337742" y="40086"/>
                </a:cubicBezTo>
                <a:cubicBezTo>
                  <a:pt x="1398042" y="13362"/>
                  <a:pt x="1470334" y="0"/>
                  <a:pt x="1554617" y="0"/>
                </a:cubicBezTo>
                <a:close/>
                <a:moveTo>
                  <a:pt x="482059" y="0"/>
                </a:moveTo>
                <a:cubicBezTo>
                  <a:pt x="573195" y="0"/>
                  <a:pt x="654737" y="15932"/>
                  <a:pt x="726686" y="47795"/>
                </a:cubicBezTo>
                <a:cubicBezTo>
                  <a:pt x="798635" y="79658"/>
                  <a:pt x="852425" y="118545"/>
                  <a:pt x="888057" y="164455"/>
                </a:cubicBezTo>
                <a:cubicBezTo>
                  <a:pt x="923689" y="210366"/>
                  <a:pt x="947844" y="262101"/>
                  <a:pt x="960520" y="319660"/>
                </a:cubicBezTo>
                <a:cubicBezTo>
                  <a:pt x="973197" y="377219"/>
                  <a:pt x="979536" y="469040"/>
                  <a:pt x="979536" y="595122"/>
                </a:cubicBezTo>
                <a:lnTo>
                  <a:pt x="979536" y="1034277"/>
                </a:lnTo>
                <a:lnTo>
                  <a:pt x="564287" y="1034277"/>
                </a:lnTo>
                <a:lnTo>
                  <a:pt x="564287" y="455335"/>
                </a:lnTo>
                <a:cubicBezTo>
                  <a:pt x="564287" y="366941"/>
                  <a:pt x="560004" y="311608"/>
                  <a:pt x="551438" y="289338"/>
                </a:cubicBezTo>
                <a:cubicBezTo>
                  <a:pt x="542873" y="267069"/>
                  <a:pt x="522830" y="255933"/>
                  <a:pt x="491310" y="255933"/>
                </a:cubicBezTo>
                <a:cubicBezTo>
                  <a:pt x="460474" y="255933"/>
                  <a:pt x="440089" y="267754"/>
                  <a:pt x="430153" y="291394"/>
                </a:cubicBezTo>
                <a:cubicBezTo>
                  <a:pt x="420217" y="315035"/>
                  <a:pt x="415249" y="369681"/>
                  <a:pt x="415249" y="455335"/>
                </a:cubicBezTo>
                <a:lnTo>
                  <a:pt x="415249" y="1034277"/>
                </a:lnTo>
                <a:lnTo>
                  <a:pt x="0" y="1034277"/>
                </a:lnTo>
                <a:lnTo>
                  <a:pt x="0" y="595122"/>
                </a:lnTo>
                <a:cubicBezTo>
                  <a:pt x="0" y="442316"/>
                  <a:pt x="13191" y="327883"/>
                  <a:pt x="39572" y="251822"/>
                </a:cubicBezTo>
                <a:cubicBezTo>
                  <a:pt x="65953" y="175762"/>
                  <a:pt x="118373" y="114776"/>
                  <a:pt x="196832" y="68866"/>
                </a:cubicBezTo>
                <a:cubicBezTo>
                  <a:pt x="275291" y="22956"/>
                  <a:pt x="370367" y="0"/>
                  <a:pt x="482059" y="0"/>
                </a:cubicBezTo>
                <a:close/>
              </a:path>
            </a:pathLst>
          </a:custGeom>
          <a:ln w="22225">
            <a:gradFill flip="none" rotWithShape="1">
              <a:gsLst>
                <a:gs pos="100000">
                  <a:srgbClr val="4B3DAD"/>
                </a:gs>
                <a:gs pos="0">
                  <a:srgbClr val="5A99F8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332AC19-2A52-4B1D-B614-01BF6CC0D1F8}"/>
              </a:ext>
            </a:extLst>
          </p:cNvPr>
          <p:cNvSpPr txBox="1"/>
          <p:nvPr/>
        </p:nvSpPr>
        <p:spPr>
          <a:xfrm>
            <a:off x="4320252" y="3110865"/>
            <a:ext cx="977691" cy="485112"/>
          </a:xfrm>
          <a:custGeom>
            <a:avLst/>
            <a:gdLst>
              <a:gd name="connsiteX0" fmla="*/ 482059 w 2084475"/>
              <a:gd name="connsiteY0" fmla="*/ 1028 h 1034277"/>
              <a:gd name="connsiteX1" fmla="*/ 726686 w 2084475"/>
              <a:gd name="connsiteY1" fmla="*/ 48823 h 1034277"/>
              <a:gd name="connsiteX2" fmla="*/ 888057 w 2084475"/>
              <a:gd name="connsiteY2" fmla="*/ 165483 h 1034277"/>
              <a:gd name="connsiteX3" fmla="*/ 960520 w 2084475"/>
              <a:gd name="connsiteY3" fmla="*/ 320688 h 1034277"/>
              <a:gd name="connsiteX4" fmla="*/ 979535 w 2084475"/>
              <a:gd name="connsiteY4" fmla="*/ 596150 h 1034277"/>
              <a:gd name="connsiteX5" fmla="*/ 979535 w 2084475"/>
              <a:gd name="connsiteY5" fmla="*/ 1034277 h 1034277"/>
              <a:gd name="connsiteX6" fmla="*/ 564286 w 2084475"/>
              <a:gd name="connsiteY6" fmla="*/ 1034277 h 1034277"/>
              <a:gd name="connsiteX7" fmla="*/ 564286 w 2084475"/>
              <a:gd name="connsiteY7" fmla="*/ 456363 h 1034277"/>
              <a:gd name="connsiteX8" fmla="*/ 551438 w 2084475"/>
              <a:gd name="connsiteY8" fmla="*/ 290366 h 1034277"/>
              <a:gd name="connsiteX9" fmla="*/ 491309 w 2084475"/>
              <a:gd name="connsiteY9" fmla="*/ 256961 h 1034277"/>
              <a:gd name="connsiteX10" fmla="*/ 430153 w 2084475"/>
              <a:gd name="connsiteY10" fmla="*/ 292422 h 1034277"/>
              <a:gd name="connsiteX11" fmla="*/ 415249 w 2084475"/>
              <a:gd name="connsiteY11" fmla="*/ 456363 h 1034277"/>
              <a:gd name="connsiteX12" fmla="*/ 415249 w 2084475"/>
              <a:gd name="connsiteY12" fmla="*/ 1034277 h 1034277"/>
              <a:gd name="connsiteX13" fmla="*/ 0 w 2084475"/>
              <a:gd name="connsiteY13" fmla="*/ 1034277 h 1034277"/>
              <a:gd name="connsiteX14" fmla="*/ 0 w 2084475"/>
              <a:gd name="connsiteY14" fmla="*/ 596150 h 1034277"/>
              <a:gd name="connsiteX15" fmla="*/ 39572 w 2084475"/>
              <a:gd name="connsiteY15" fmla="*/ 252850 h 1034277"/>
              <a:gd name="connsiteX16" fmla="*/ 196832 w 2084475"/>
              <a:gd name="connsiteY16" fmla="*/ 69894 h 1034277"/>
              <a:gd name="connsiteX17" fmla="*/ 482059 w 2084475"/>
              <a:gd name="connsiteY17" fmla="*/ 1028 h 1034277"/>
              <a:gd name="connsiteX18" fmla="*/ 1566951 w 2084475"/>
              <a:gd name="connsiteY18" fmla="*/ 0 h 1034277"/>
              <a:gd name="connsiteX19" fmla="*/ 1969866 w 2084475"/>
              <a:gd name="connsiteY19" fmla="*/ 116066 h 1034277"/>
              <a:gd name="connsiteX20" fmla="*/ 2075733 w 2084475"/>
              <a:gd name="connsiteY20" fmla="*/ 438585 h 1034277"/>
              <a:gd name="connsiteX21" fmla="*/ 2037703 w 2084475"/>
              <a:gd name="connsiteY21" fmla="*/ 640420 h 1034277"/>
              <a:gd name="connsiteX22" fmla="*/ 1904084 w 2084475"/>
              <a:gd name="connsiteY22" fmla="*/ 753924 h 1034277"/>
              <a:gd name="connsiteX23" fmla="*/ 2044898 w 2084475"/>
              <a:gd name="connsiteY23" fmla="*/ 858307 h 1034277"/>
              <a:gd name="connsiteX24" fmla="*/ 2079588 w 2084475"/>
              <a:gd name="connsiteY24" fmla="*/ 979530 h 1034277"/>
              <a:gd name="connsiteX25" fmla="*/ 2084475 w 2084475"/>
              <a:gd name="connsiteY25" fmla="*/ 1034277 h 1034277"/>
              <a:gd name="connsiteX26" fmla="*/ 1667518 w 2084475"/>
              <a:gd name="connsiteY26" fmla="*/ 1034277 h 1034277"/>
              <a:gd name="connsiteX27" fmla="*/ 1654317 w 2084475"/>
              <a:gd name="connsiteY27" fmla="*/ 987759 h 1034277"/>
              <a:gd name="connsiteX28" fmla="*/ 1590591 w 2084475"/>
              <a:gd name="connsiteY28" fmla="*/ 929685 h 1034277"/>
              <a:gd name="connsiteX29" fmla="*/ 1427164 w 2084475"/>
              <a:gd name="connsiteY29" fmla="*/ 913754 h 1034277"/>
              <a:gd name="connsiteX30" fmla="*/ 1427164 w 2084475"/>
              <a:gd name="connsiteY30" fmla="*/ 672211 h 1034277"/>
              <a:gd name="connsiteX31" fmla="*/ 1610120 w 2084475"/>
              <a:gd name="connsiteY31" fmla="*/ 660904 h 1034277"/>
              <a:gd name="connsiteX32" fmla="*/ 1660485 w 2084475"/>
              <a:gd name="connsiteY32" fmla="*/ 611568 h 1034277"/>
              <a:gd name="connsiteX33" fmla="*/ 1675902 w 2084475"/>
              <a:gd name="connsiteY33" fmla="*/ 492338 h 1034277"/>
              <a:gd name="connsiteX34" fmla="*/ 1675902 w 2084475"/>
              <a:gd name="connsiteY34" fmla="*/ 399832 h 1034277"/>
              <a:gd name="connsiteX35" fmla="*/ 1657915 w 2084475"/>
              <a:gd name="connsiteY35" fmla="*/ 284713 h 1034277"/>
              <a:gd name="connsiteX36" fmla="*/ 1601897 w 2084475"/>
              <a:gd name="connsiteY36" fmla="*/ 256961 h 1034277"/>
              <a:gd name="connsiteX37" fmla="*/ 1542796 w 2084475"/>
              <a:gd name="connsiteY37" fmla="*/ 286255 h 1034277"/>
              <a:gd name="connsiteX38" fmla="*/ 1526865 w 2084475"/>
              <a:gd name="connsiteY38" fmla="*/ 411138 h 1034277"/>
              <a:gd name="connsiteX39" fmla="*/ 1526865 w 2084475"/>
              <a:gd name="connsiteY39" fmla="*/ 547841 h 1034277"/>
              <a:gd name="connsiteX40" fmla="*/ 1111616 w 2084475"/>
              <a:gd name="connsiteY40" fmla="*/ 547841 h 1034277"/>
              <a:gd name="connsiteX41" fmla="*/ 1111616 w 2084475"/>
              <a:gd name="connsiteY41" fmla="*/ 405999 h 1034277"/>
              <a:gd name="connsiteX42" fmla="*/ 1220567 w 2084475"/>
              <a:gd name="connsiteY42" fmla="*/ 83770 h 1034277"/>
              <a:gd name="connsiteX43" fmla="*/ 1566951 w 2084475"/>
              <a:gd name="connsiteY43" fmla="*/ 0 h 1034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084475" h="1034277">
                <a:moveTo>
                  <a:pt x="482059" y="1028"/>
                </a:moveTo>
                <a:cubicBezTo>
                  <a:pt x="573194" y="1028"/>
                  <a:pt x="654737" y="16960"/>
                  <a:pt x="726686" y="48823"/>
                </a:cubicBezTo>
                <a:cubicBezTo>
                  <a:pt x="798635" y="80686"/>
                  <a:pt x="852425" y="119573"/>
                  <a:pt x="888057" y="165483"/>
                </a:cubicBezTo>
                <a:cubicBezTo>
                  <a:pt x="923689" y="211394"/>
                  <a:pt x="947843" y="263128"/>
                  <a:pt x="960520" y="320688"/>
                </a:cubicBezTo>
                <a:cubicBezTo>
                  <a:pt x="973197" y="378247"/>
                  <a:pt x="979535" y="470068"/>
                  <a:pt x="979535" y="596150"/>
                </a:cubicBezTo>
                <a:lnTo>
                  <a:pt x="979535" y="1034277"/>
                </a:lnTo>
                <a:lnTo>
                  <a:pt x="564286" y="1034277"/>
                </a:lnTo>
                <a:lnTo>
                  <a:pt x="564286" y="456363"/>
                </a:lnTo>
                <a:cubicBezTo>
                  <a:pt x="564286" y="367969"/>
                  <a:pt x="560004" y="312636"/>
                  <a:pt x="551438" y="290366"/>
                </a:cubicBezTo>
                <a:cubicBezTo>
                  <a:pt x="542873" y="268096"/>
                  <a:pt x="522830" y="256961"/>
                  <a:pt x="491309" y="256961"/>
                </a:cubicBezTo>
                <a:cubicBezTo>
                  <a:pt x="460474" y="256961"/>
                  <a:pt x="440088" y="268782"/>
                  <a:pt x="430153" y="292422"/>
                </a:cubicBezTo>
                <a:cubicBezTo>
                  <a:pt x="420217" y="316062"/>
                  <a:pt x="415249" y="370709"/>
                  <a:pt x="415249" y="456363"/>
                </a:cubicBezTo>
                <a:lnTo>
                  <a:pt x="415249" y="1034277"/>
                </a:lnTo>
                <a:lnTo>
                  <a:pt x="0" y="1034277"/>
                </a:lnTo>
                <a:lnTo>
                  <a:pt x="0" y="596150"/>
                </a:lnTo>
                <a:cubicBezTo>
                  <a:pt x="0" y="443344"/>
                  <a:pt x="13190" y="328911"/>
                  <a:pt x="39572" y="252850"/>
                </a:cubicBezTo>
                <a:cubicBezTo>
                  <a:pt x="65953" y="176790"/>
                  <a:pt x="118373" y="115804"/>
                  <a:pt x="196832" y="69894"/>
                </a:cubicBezTo>
                <a:cubicBezTo>
                  <a:pt x="275291" y="23983"/>
                  <a:pt x="370366" y="1028"/>
                  <a:pt x="482059" y="1028"/>
                </a:cubicBezTo>
                <a:close/>
                <a:moveTo>
                  <a:pt x="1566951" y="0"/>
                </a:moveTo>
                <a:cubicBezTo>
                  <a:pt x="1764982" y="0"/>
                  <a:pt x="1899287" y="38689"/>
                  <a:pt x="1969866" y="116066"/>
                </a:cubicBezTo>
                <a:cubicBezTo>
                  <a:pt x="2040444" y="193444"/>
                  <a:pt x="2075733" y="300950"/>
                  <a:pt x="2075733" y="438585"/>
                </a:cubicBezTo>
                <a:cubicBezTo>
                  <a:pt x="2075733" y="531712"/>
                  <a:pt x="2063057" y="598990"/>
                  <a:pt x="2037703" y="640420"/>
                </a:cubicBezTo>
                <a:cubicBezTo>
                  <a:pt x="2012350" y="681849"/>
                  <a:pt x="1967810" y="719684"/>
                  <a:pt x="1904084" y="753924"/>
                </a:cubicBezTo>
                <a:cubicBezTo>
                  <a:pt x="1967125" y="775177"/>
                  <a:pt x="2014063" y="809971"/>
                  <a:pt x="2044898" y="858307"/>
                </a:cubicBezTo>
                <a:cubicBezTo>
                  <a:pt x="2060315" y="882475"/>
                  <a:pt x="2071879" y="922882"/>
                  <a:pt x="2079588" y="979530"/>
                </a:cubicBezTo>
                <a:lnTo>
                  <a:pt x="2084475" y="1034277"/>
                </a:lnTo>
                <a:lnTo>
                  <a:pt x="1667518" y="1034277"/>
                </a:lnTo>
                <a:lnTo>
                  <a:pt x="1654317" y="987759"/>
                </a:lnTo>
                <a:cubicBezTo>
                  <a:pt x="1639928" y="958294"/>
                  <a:pt x="1618685" y="938936"/>
                  <a:pt x="1590591" y="929685"/>
                </a:cubicBezTo>
                <a:cubicBezTo>
                  <a:pt x="1562497" y="920435"/>
                  <a:pt x="1508021" y="915124"/>
                  <a:pt x="1427164" y="913754"/>
                </a:cubicBezTo>
                <a:lnTo>
                  <a:pt x="1427164" y="672211"/>
                </a:lnTo>
                <a:cubicBezTo>
                  <a:pt x="1525837" y="672211"/>
                  <a:pt x="1586822" y="668442"/>
                  <a:pt x="1610120" y="660904"/>
                </a:cubicBezTo>
                <a:cubicBezTo>
                  <a:pt x="1633418" y="653367"/>
                  <a:pt x="1650206" y="636921"/>
                  <a:pt x="1660485" y="611568"/>
                </a:cubicBezTo>
                <a:cubicBezTo>
                  <a:pt x="1670763" y="586214"/>
                  <a:pt x="1675902" y="546471"/>
                  <a:pt x="1675902" y="492338"/>
                </a:cubicBezTo>
                <a:lnTo>
                  <a:pt x="1675902" y="399832"/>
                </a:lnTo>
                <a:cubicBezTo>
                  <a:pt x="1675902" y="341587"/>
                  <a:pt x="1669907" y="303214"/>
                  <a:pt x="1657915" y="284713"/>
                </a:cubicBezTo>
                <a:cubicBezTo>
                  <a:pt x="1645923" y="266212"/>
                  <a:pt x="1627251" y="256961"/>
                  <a:pt x="1601897" y="256961"/>
                </a:cubicBezTo>
                <a:cubicBezTo>
                  <a:pt x="1573118" y="256961"/>
                  <a:pt x="1553417" y="266726"/>
                  <a:pt x="1542796" y="286255"/>
                </a:cubicBezTo>
                <a:cubicBezTo>
                  <a:pt x="1532175" y="305784"/>
                  <a:pt x="1526865" y="347412"/>
                  <a:pt x="1526865" y="411138"/>
                </a:cubicBezTo>
                <a:lnTo>
                  <a:pt x="1526865" y="547841"/>
                </a:lnTo>
                <a:lnTo>
                  <a:pt x="1111616" y="547841"/>
                </a:lnTo>
                <a:lnTo>
                  <a:pt x="1111616" y="405999"/>
                </a:lnTo>
                <a:cubicBezTo>
                  <a:pt x="1111616" y="247026"/>
                  <a:pt x="1147933" y="139616"/>
                  <a:pt x="1220567" y="83770"/>
                </a:cubicBezTo>
                <a:cubicBezTo>
                  <a:pt x="1293202" y="27923"/>
                  <a:pt x="1408663" y="0"/>
                  <a:pt x="1566951" y="0"/>
                </a:cubicBezTo>
                <a:close/>
              </a:path>
            </a:pathLst>
          </a:custGeom>
          <a:ln w="22225">
            <a:gradFill flip="none" rotWithShape="1">
              <a:gsLst>
                <a:gs pos="100000">
                  <a:srgbClr val="4B3DAD"/>
                </a:gs>
                <a:gs pos="0">
                  <a:srgbClr val="5A99F8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70D92E5E-1F4D-4D6A-B066-D5168742A61E}"/>
              </a:ext>
            </a:extLst>
          </p:cNvPr>
          <p:cNvSpPr/>
          <p:nvPr/>
        </p:nvSpPr>
        <p:spPr>
          <a:xfrm>
            <a:off x="6781800" y="1436127"/>
            <a:ext cx="3992880" cy="635225"/>
          </a:xfrm>
          <a:prstGeom prst="roundRect">
            <a:avLst>
              <a:gd name="adj" fmla="val 50000"/>
            </a:avLst>
          </a:prstGeom>
          <a:ln w="22225">
            <a:gradFill flip="none" rotWithShape="1">
              <a:gsLst>
                <a:gs pos="100000">
                  <a:srgbClr val="4B3DAD"/>
                </a:gs>
                <a:gs pos="0">
                  <a:srgbClr val="5A99F8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4C09379F-E41E-4F2A-A83F-4D2C2B1B9274}"/>
              </a:ext>
            </a:extLst>
          </p:cNvPr>
          <p:cNvSpPr/>
          <p:nvPr/>
        </p:nvSpPr>
        <p:spPr>
          <a:xfrm>
            <a:off x="1417320" y="1436127"/>
            <a:ext cx="3992880" cy="635225"/>
          </a:xfrm>
          <a:prstGeom prst="roundRect">
            <a:avLst>
              <a:gd name="adj" fmla="val 50000"/>
            </a:avLst>
          </a:prstGeom>
          <a:ln w="22225">
            <a:gradFill flip="none" rotWithShape="1">
              <a:gsLst>
                <a:gs pos="100000">
                  <a:srgbClr val="4B3DAD"/>
                </a:gs>
                <a:gs pos="0">
                  <a:srgbClr val="5A99F8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DB91415-0C66-48EB-BCF3-DB539AD4DB2C}"/>
              </a:ext>
            </a:extLst>
          </p:cNvPr>
          <p:cNvSpPr txBox="1"/>
          <p:nvPr/>
        </p:nvSpPr>
        <p:spPr>
          <a:xfrm>
            <a:off x="1533244" y="4161945"/>
            <a:ext cx="3635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品牌印象  预算  清晰度  评价不错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D2CA10F-1E50-47A8-86F1-9CAEE0DFFF3E}"/>
              </a:ext>
            </a:extLst>
          </p:cNvPr>
          <p:cNvSpPr txBox="1"/>
          <p:nvPr/>
        </p:nvSpPr>
        <p:spPr>
          <a:xfrm>
            <a:off x="1533244" y="4494227"/>
            <a:ext cx="3635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网站测评  同事推荐  部门指定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9D6FDB9-1492-4B3F-B1E6-BAB77EBC57E4}"/>
              </a:ext>
            </a:extLst>
          </p:cNvPr>
          <p:cNvSpPr/>
          <p:nvPr/>
        </p:nvSpPr>
        <p:spPr>
          <a:xfrm>
            <a:off x="7025640" y="2316480"/>
            <a:ext cx="3977640" cy="2514600"/>
          </a:xfrm>
          <a:custGeom>
            <a:avLst/>
            <a:gdLst>
              <a:gd name="connsiteX0" fmla="*/ 0 w 3977640"/>
              <a:gd name="connsiteY0" fmla="*/ 182880 h 2514600"/>
              <a:gd name="connsiteX1" fmla="*/ 1463040 w 3977640"/>
              <a:gd name="connsiteY1" fmla="*/ 2514600 h 2514600"/>
              <a:gd name="connsiteX2" fmla="*/ 3352800 w 3977640"/>
              <a:gd name="connsiteY2" fmla="*/ 2514600 h 2514600"/>
              <a:gd name="connsiteX3" fmla="*/ 3977640 w 3977640"/>
              <a:gd name="connsiteY3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7640" h="2514600">
                <a:moveTo>
                  <a:pt x="0" y="182880"/>
                </a:moveTo>
                <a:lnTo>
                  <a:pt x="1463040" y="2514600"/>
                </a:lnTo>
                <a:lnTo>
                  <a:pt x="3352800" y="2514600"/>
                </a:lnTo>
                <a:lnTo>
                  <a:pt x="3977640" y="0"/>
                </a:lnTo>
              </a:path>
            </a:pathLst>
          </a:custGeom>
          <a:gradFill flip="none" rotWithShape="1"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DB54FD3-7344-41CC-94AB-CEC96AB254B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0247" y="4432461"/>
            <a:ext cx="3208021" cy="1978823"/>
          </a:xfrm>
          <a:prstGeom prst="rect">
            <a:avLst/>
          </a:prstGeom>
        </p:spPr>
      </p:pic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EC17E1BF-2084-4974-8EB3-D6BD635FE5B5}"/>
              </a:ext>
            </a:extLst>
          </p:cNvPr>
          <p:cNvSpPr/>
          <p:nvPr/>
        </p:nvSpPr>
        <p:spPr>
          <a:xfrm>
            <a:off x="2744120" y="3359160"/>
            <a:ext cx="1276350" cy="76672"/>
          </a:xfrm>
          <a:custGeom>
            <a:avLst/>
            <a:gdLst>
              <a:gd name="connsiteX0" fmla="*/ 0 w 1276350"/>
              <a:gd name="connsiteY0" fmla="*/ 232 h 76672"/>
              <a:gd name="connsiteX1" fmla="*/ 228600 w 1276350"/>
              <a:gd name="connsiteY1" fmla="*/ 51032 h 76672"/>
              <a:gd name="connsiteX2" fmla="*/ 527050 w 1276350"/>
              <a:gd name="connsiteY2" fmla="*/ 232 h 76672"/>
              <a:gd name="connsiteX3" fmla="*/ 749300 w 1276350"/>
              <a:gd name="connsiteY3" fmla="*/ 76432 h 76672"/>
              <a:gd name="connsiteX4" fmla="*/ 952500 w 1276350"/>
              <a:gd name="connsiteY4" fmla="*/ 25632 h 76672"/>
              <a:gd name="connsiteX5" fmla="*/ 1162050 w 1276350"/>
              <a:gd name="connsiteY5" fmla="*/ 63732 h 76672"/>
              <a:gd name="connsiteX6" fmla="*/ 1276350 w 1276350"/>
              <a:gd name="connsiteY6" fmla="*/ 19282 h 7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6350" h="76672">
                <a:moveTo>
                  <a:pt x="0" y="232"/>
                </a:moveTo>
                <a:cubicBezTo>
                  <a:pt x="70379" y="25632"/>
                  <a:pt x="140758" y="51032"/>
                  <a:pt x="228600" y="51032"/>
                </a:cubicBezTo>
                <a:cubicBezTo>
                  <a:pt x="316442" y="51032"/>
                  <a:pt x="440267" y="-4001"/>
                  <a:pt x="527050" y="232"/>
                </a:cubicBezTo>
                <a:cubicBezTo>
                  <a:pt x="613833" y="4465"/>
                  <a:pt x="678392" y="72199"/>
                  <a:pt x="749300" y="76432"/>
                </a:cubicBezTo>
                <a:cubicBezTo>
                  <a:pt x="820208" y="80665"/>
                  <a:pt x="883708" y="27749"/>
                  <a:pt x="952500" y="25632"/>
                </a:cubicBezTo>
                <a:cubicBezTo>
                  <a:pt x="1021292" y="23515"/>
                  <a:pt x="1108075" y="64790"/>
                  <a:pt x="1162050" y="63732"/>
                </a:cubicBezTo>
                <a:cubicBezTo>
                  <a:pt x="1216025" y="62674"/>
                  <a:pt x="1246187" y="40978"/>
                  <a:pt x="1276350" y="19282"/>
                </a:cubicBez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333ABF10-9EA9-4C8C-B574-A60DE71BEC4D}"/>
              </a:ext>
            </a:extLst>
          </p:cNvPr>
          <p:cNvSpPr/>
          <p:nvPr/>
        </p:nvSpPr>
        <p:spPr>
          <a:xfrm>
            <a:off x="4325773" y="3969199"/>
            <a:ext cx="972170" cy="76672"/>
          </a:xfrm>
          <a:custGeom>
            <a:avLst/>
            <a:gdLst>
              <a:gd name="connsiteX0" fmla="*/ 0 w 1276350"/>
              <a:gd name="connsiteY0" fmla="*/ 232 h 76672"/>
              <a:gd name="connsiteX1" fmla="*/ 228600 w 1276350"/>
              <a:gd name="connsiteY1" fmla="*/ 51032 h 76672"/>
              <a:gd name="connsiteX2" fmla="*/ 527050 w 1276350"/>
              <a:gd name="connsiteY2" fmla="*/ 232 h 76672"/>
              <a:gd name="connsiteX3" fmla="*/ 749300 w 1276350"/>
              <a:gd name="connsiteY3" fmla="*/ 76432 h 76672"/>
              <a:gd name="connsiteX4" fmla="*/ 952500 w 1276350"/>
              <a:gd name="connsiteY4" fmla="*/ 25632 h 76672"/>
              <a:gd name="connsiteX5" fmla="*/ 1162050 w 1276350"/>
              <a:gd name="connsiteY5" fmla="*/ 63732 h 76672"/>
              <a:gd name="connsiteX6" fmla="*/ 1276350 w 1276350"/>
              <a:gd name="connsiteY6" fmla="*/ 19282 h 7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6350" h="76672">
                <a:moveTo>
                  <a:pt x="0" y="232"/>
                </a:moveTo>
                <a:cubicBezTo>
                  <a:pt x="70379" y="25632"/>
                  <a:pt x="140758" y="51032"/>
                  <a:pt x="228600" y="51032"/>
                </a:cubicBezTo>
                <a:cubicBezTo>
                  <a:pt x="316442" y="51032"/>
                  <a:pt x="440267" y="-4001"/>
                  <a:pt x="527050" y="232"/>
                </a:cubicBezTo>
                <a:cubicBezTo>
                  <a:pt x="613833" y="4465"/>
                  <a:pt x="678392" y="72199"/>
                  <a:pt x="749300" y="76432"/>
                </a:cubicBezTo>
                <a:cubicBezTo>
                  <a:pt x="820208" y="80665"/>
                  <a:pt x="883708" y="27749"/>
                  <a:pt x="952500" y="25632"/>
                </a:cubicBezTo>
                <a:cubicBezTo>
                  <a:pt x="1021292" y="23515"/>
                  <a:pt x="1108075" y="64790"/>
                  <a:pt x="1162050" y="63732"/>
                </a:cubicBezTo>
                <a:cubicBezTo>
                  <a:pt x="1216025" y="62674"/>
                  <a:pt x="1246187" y="40978"/>
                  <a:pt x="1276350" y="19282"/>
                </a:cubicBez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BA7F94BC-F12C-4983-BC5C-586D21108D11}"/>
              </a:ext>
            </a:extLst>
          </p:cNvPr>
          <p:cNvSpPr/>
          <p:nvPr/>
        </p:nvSpPr>
        <p:spPr>
          <a:xfrm>
            <a:off x="6914666" y="2316480"/>
            <a:ext cx="4163601" cy="2514600"/>
          </a:xfrm>
          <a:custGeom>
            <a:avLst/>
            <a:gdLst>
              <a:gd name="connsiteX0" fmla="*/ 0 w 3977640"/>
              <a:gd name="connsiteY0" fmla="*/ 182880 h 2514600"/>
              <a:gd name="connsiteX1" fmla="*/ 1463040 w 3977640"/>
              <a:gd name="connsiteY1" fmla="*/ 2514600 h 2514600"/>
              <a:gd name="connsiteX2" fmla="*/ 3352800 w 3977640"/>
              <a:gd name="connsiteY2" fmla="*/ 2514600 h 2514600"/>
              <a:gd name="connsiteX3" fmla="*/ 3977640 w 3977640"/>
              <a:gd name="connsiteY3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7640" h="2514600">
                <a:moveTo>
                  <a:pt x="0" y="182880"/>
                </a:moveTo>
                <a:lnTo>
                  <a:pt x="1463040" y="2514600"/>
                </a:lnTo>
                <a:lnTo>
                  <a:pt x="3352800" y="2514600"/>
                </a:lnTo>
                <a:lnTo>
                  <a:pt x="3977640" y="0"/>
                </a:lnTo>
              </a:path>
            </a:pathLst>
          </a:custGeom>
          <a:ln w="22225">
            <a:gradFill flip="none" rotWithShape="1">
              <a:gsLst>
                <a:gs pos="100000">
                  <a:srgbClr val="4B3DAD"/>
                </a:gs>
                <a:gs pos="0">
                  <a:srgbClr val="5A99F8">
                    <a:alpha val="0"/>
                  </a:srgb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BF0C37E-B80C-4F05-93A5-2BEC5F3116C8}"/>
              </a:ext>
            </a:extLst>
          </p:cNvPr>
          <p:cNvGrpSpPr/>
          <p:nvPr/>
        </p:nvGrpSpPr>
        <p:grpSpPr>
          <a:xfrm>
            <a:off x="7325197" y="2238383"/>
            <a:ext cx="3514522" cy="2485273"/>
            <a:chOff x="7325197" y="2238383"/>
            <a:chExt cx="3514522" cy="2485273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E585C49D-AF33-4EC7-BBED-E4E40D588E9D}"/>
                </a:ext>
              </a:extLst>
            </p:cNvPr>
            <p:cNvSpPr/>
            <p:nvPr/>
          </p:nvSpPr>
          <p:spPr>
            <a:xfrm>
              <a:off x="10090419" y="2837481"/>
              <a:ext cx="749300" cy="408623"/>
            </a:xfrm>
            <a:prstGeom prst="rect">
              <a:avLst/>
            </a:prstGeom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满意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EA80F1CC-9AA6-4135-A8C9-04AC8CCB7191}"/>
                </a:ext>
              </a:extLst>
            </p:cNvPr>
            <p:cNvSpPr/>
            <p:nvPr/>
          </p:nvSpPr>
          <p:spPr>
            <a:xfrm>
              <a:off x="7736267" y="2653969"/>
              <a:ext cx="749300" cy="408623"/>
            </a:xfrm>
            <a:prstGeom prst="rect">
              <a:avLst/>
            </a:prstGeom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操作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957561E8-75C7-411F-BF41-09DD09EB18C7}"/>
                </a:ext>
              </a:extLst>
            </p:cNvPr>
            <p:cNvSpPr/>
            <p:nvPr/>
          </p:nvSpPr>
          <p:spPr>
            <a:xfrm>
              <a:off x="10045417" y="3688898"/>
              <a:ext cx="749300" cy="408623"/>
            </a:xfrm>
            <a:prstGeom prst="rect">
              <a:avLst/>
            </a:prstGeom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功能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C470A1EC-354A-43C7-8A31-E21D15AB769C}"/>
                </a:ext>
              </a:extLst>
            </p:cNvPr>
            <p:cNvSpPr/>
            <p:nvPr/>
          </p:nvSpPr>
          <p:spPr>
            <a:xfrm>
              <a:off x="8860843" y="4315033"/>
              <a:ext cx="749300" cy="408623"/>
            </a:xfrm>
            <a:prstGeom prst="rect">
              <a:avLst/>
            </a:prstGeom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连接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BE0AEA87-69F6-4739-973A-A27E1F14BE0A}"/>
                </a:ext>
              </a:extLst>
            </p:cNvPr>
            <p:cNvSpPr/>
            <p:nvPr/>
          </p:nvSpPr>
          <p:spPr>
            <a:xfrm>
              <a:off x="8330929" y="2920964"/>
              <a:ext cx="749300" cy="408623"/>
            </a:xfrm>
            <a:prstGeom prst="rect">
              <a:avLst/>
            </a:prstGeom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简单</a:t>
              </a: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AC0B703D-E9B3-47E4-9A0E-1D695E9C02B3}"/>
                </a:ext>
              </a:extLst>
            </p:cNvPr>
            <p:cNvSpPr/>
            <p:nvPr/>
          </p:nvSpPr>
          <p:spPr>
            <a:xfrm>
              <a:off x="8292494" y="3989172"/>
              <a:ext cx="749300" cy="408623"/>
            </a:xfrm>
            <a:prstGeom prst="rect">
              <a:avLst/>
            </a:prstGeom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质量 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47D8F155-2937-4B95-8D55-1364190A70BF}"/>
                </a:ext>
              </a:extLst>
            </p:cNvPr>
            <p:cNvSpPr/>
            <p:nvPr/>
          </p:nvSpPr>
          <p:spPr>
            <a:xfrm>
              <a:off x="9270759" y="2592581"/>
              <a:ext cx="845226" cy="408623"/>
            </a:xfrm>
            <a:prstGeom prst="rect">
              <a:avLst/>
            </a:prstGeom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投影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6EBBE3DA-F082-4862-A4C7-2CB72EE764C0}"/>
                </a:ext>
              </a:extLst>
            </p:cNvPr>
            <p:cNvSpPr/>
            <p:nvPr/>
          </p:nvSpPr>
          <p:spPr>
            <a:xfrm>
              <a:off x="8569079" y="3343543"/>
              <a:ext cx="845226" cy="408623"/>
            </a:xfrm>
            <a:prstGeom prst="rect">
              <a:avLst/>
            </a:prstGeom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清晰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1E0F3AEE-2988-4F8D-81F6-4C255051BE62}"/>
                </a:ext>
              </a:extLst>
            </p:cNvPr>
            <p:cNvSpPr/>
            <p:nvPr/>
          </p:nvSpPr>
          <p:spPr>
            <a:xfrm>
              <a:off x="9579600" y="4030204"/>
              <a:ext cx="845226" cy="408623"/>
            </a:xfrm>
            <a:prstGeom prst="rect">
              <a:avLst/>
            </a:prstGeom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效果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50DA699A-2597-44FE-9956-5E1E9F9447EC}"/>
                </a:ext>
              </a:extLst>
            </p:cNvPr>
            <p:cNvSpPr/>
            <p:nvPr/>
          </p:nvSpPr>
          <p:spPr>
            <a:xfrm>
              <a:off x="9116629" y="3785304"/>
              <a:ext cx="825530" cy="399101"/>
            </a:xfrm>
            <a:prstGeom prst="rect">
              <a:avLst/>
            </a:prstGeom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使用</a:t>
              </a: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79F4BF1A-05AE-4D6A-B18A-BD5853F654CE}"/>
                </a:ext>
              </a:extLst>
            </p:cNvPr>
            <p:cNvSpPr/>
            <p:nvPr/>
          </p:nvSpPr>
          <p:spPr>
            <a:xfrm>
              <a:off x="8925591" y="2886512"/>
              <a:ext cx="749300" cy="408623"/>
            </a:xfrm>
            <a:prstGeom prst="rect">
              <a:avLst/>
            </a:prstGeom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D144C43A-BD09-4304-A688-260EF318E818}"/>
                </a:ext>
              </a:extLst>
            </p:cNvPr>
            <p:cNvSpPr/>
            <p:nvPr/>
          </p:nvSpPr>
          <p:spPr>
            <a:xfrm>
              <a:off x="8633962" y="3571339"/>
              <a:ext cx="749300" cy="408623"/>
            </a:xfrm>
            <a:prstGeom prst="rect">
              <a:avLst/>
            </a:prstGeom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AC5D222B-F8AF-45E4-B0AB-4C9410731256}"/>
                </a:ext>
              </a:extLst>
            </p:cNvPr>
            <p:cNvSpPr/>
            <p:nvPr/>
          </p:nvSpPr>
          <p:spPr>
            <a:xfrm>
              <a:off x="9652620" y="4306695"/>
              <a:ext cx="749300" cy="408623"/>
            </a:xfrm>
            <a:prstGeom prst="rect">
              <a:avLst/>
            </a:prstGeom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4C03F39B-9068-4D79-A30B-21BD9F96B9AD}"/>
                </a:ext>
              </a:extLst>
            </p:cNvPr>
            <p:cNvCxnSpPr>
              <a:cxnSpLocks/>
            </p:cNvCxnSpPr>
            <p:nvPr/>
          </p:nvCxnSpPr>
          <p:spPr>
            <a:xfrm>
              <a:off x="7325197" y="3506812"/>
              <a:ext cx="526333" cy="838067"/>
            </a:xfrm>
            <a:prstGeom prst="line">
              <a:avLst/>
            </a:prstGeom>
            <a:ln w="22225">
              <a:gradFill>
                <a:gsLst>
                  <a:gs pos="0">
                    <a:srgbClr val="4B3DAD"/>
                  </a:gs>
                  <a:gs pos="100000">
                    <a:srgbClr val="5A99F8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9AB677DB-2630-4AC8-A5A6-95B00CA1B74E}"/>
                </a:ext>
              </a:extLst>
            </p:cNvPr>
            <p:cNvCxnSpPr>
              <a:cxnSpLocks/>
            </p:cNvCxnSpPr>
            <p:nvPr/>
          </p:nvCxnSpPr>
          <p:spPr>
            <a:xfrm>
              <a:off x="7588365" y="3731070"/>
              <a:ext cx="629142" cy="969836"/>
            </a:xfrm>
            <a:prstGeom prst="line">
              <a:avLst/>
            </a:prstGeom>
            <a:ln w="22225">
              <a:gradFill>
                <a:gsLst>
                  <a:gs pos="0">
                    <a:srgbClr val="4B3DAD"/>
                  </a:gs>
                  <a:gs pos="100000">
                    <a:srgbClr val="5A99F8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CE49C8D6-1A48-44CC-BFB6-07C596B40346}"/>
                </a:ext>
              </a:extLst>
            </p:cNvPr>
            <p:cNvSpPr/>
            <p:nvPr/>
          </p:nvSpPr>
          <p:spPr>
            <a:xfrm>
              <a:off x="8633962" y="2659010"/>
              <a:ext cx="651146" cy="76672"/>
            </a:xfrm>
            <a:custGeom>
              <a:avLst/>
              <a:gdLst>
                <a:gd name="connsiteX0" fmla="*/ 0 w 1276350"/>
                <a:gd name="connsiteY0" fmla="*/ 232 h 76672"/>
                <a:gd name="connsiteX1" fmla="*/ 228600 w 1276350"/>
                <a:gd name="connsiteY1" fmla="*/ 51032 h 76672"/>
                <a:gd name="connsiteX2" fmla="*/ 527050 w 1276350"/>
                <a:gd name="connsiteY2" fmla="*/ 232 h 76672"/>
                <a:gd name="connsiteX3" fmla="*/ 749300 w 1276350"/>
                <a:gd name="connsiteY3" fmla="*/ 76432 h 76672"/>
                <a:gd name="connsiteX4" fmla="*/ 952500 w 1276350"/>
                <a:gd name="connsiteY4" fmla="*/ 25632 h 76672"/>
                <a:gd name="connsiteX5" fmla="*/ 1162050 w 1276350"/>
                <a:gd name="connsiteY5" fmla="*/ 63732 h 76672"/>
                <a:gd name="connsiteX6" fmla="*/ 1276350 w 1276350"/>
                <a:gd name="connsiteY6" fmla="*/ 19282 h 7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6350" h="76672">
                  <a:moveTo>
                    <a:pt x="0" y="232"/>
                  </a:moveTo>
                  <a:cubicBezTo>
                    <a:pt x="70379" y="25632"/>
                    <a:pt x="140758" y="51032"/>
                    <a:pt x="228600" y="51032"/>
                  </a:cubicBezTo>
                  <a:cubicBezTo>
                    <a:pt x="316442" y="51032"/>
                    <a:pt x="440267" y="-4001"/>
                    <a:pt x="527050" y="232"/>
                  </a:cubicBezTo>
                  <a:cubicBezTo>
                    <a:pt x="613833" y="4465"/>
                    <a:pt x="678392" y="72199"/>
                    <a:pt x="749300" y="76432"/>
                  </a:cubicBezTo>
                  <a:cubicBezTo>
                    <a:pt x="820208" y="80665"/>
                    <a:pt x="883708" y="27749"/>
                    <a:pt x="952500" y="25632"/>
                  </a:cubicBezTo>
                  <a:cubicBezTo>
                    <a:pt x="1021292" y="23515"/>
                    <a:pt x="1108075" y="64790"/>
                    <a:pt x="1162050" y="63732"/>
                  </a:cubicBezTo>
                  <a:cubicBezTo>
                    <a:pt x="1216025" y="62674"/>
                    <a:pt x="1246187" y="40978"/>
                    <a:pt x="1276350" y="19282"/>
                  </a:cubicBezTo>
                </a:path>
              </a:pathLst>
            </a:cu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286F189F-FC60-4EF9-A770-4C21B8FE4EAC}"/>
                </a:ext>
              </a:extLst>
            </p:cNvPr>
            <p:cNvSpPr/>
            <p:nvPr/>
          </p:nvSpPr>
          <p:spPr>
            <a:xfrm>
              <a:off x="9857337" y="2532564"/>
              <a:ext cx="651146" cy="76672"/>
            </a:xfrm>
            <a:custGeom>
              <a:avLst/>
              <a:gdLst>
                <a:gd name="connsiteX0" fmla="*/ 0 w 1276350"/>
                <a:gd name="connsiteY0" fmla="*/ 232 h 76672"/>
                <a:gd name="connsiteX1" fmla="*/ 228600 w 1276350"/>
                <a:gd name="connsiteY1" fmla="*/ 51032 h 76672"/>
                <a:gd name="connsiteX2" fmla="*/ 527050 w 1276350"/>
                <a:gd name="connsiteY2" fmla="*/ 232 h 76672"/>
                <a:gd name="connsiteX3" fmla="*/ 749300 w 1276350"/>
                <a:gd name="connsiteY3" fmla="*/ 76432 h 76672"/>
                <a:gd name="connsiteX4" fmla="*/ 952500 w 1276350"/>
                <a:gd name="connsiteY4" fmla="*/ 25632 h 76672"/>
                <a:gd name="connsiteX5" fmla="*/ 1162050 w 1276350"/>
                <a:gd name="connsiteY5" fmla="*/ 63732 h 76672"/>
                <a:gd name="connsiteX6" fmla="*/ 1276350 w 1276350"/>
                <a:gd name="connsiteY6" fmla="*/ 19282 h 7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6350" h="76672">
                  <a:moveTo>
                    <a:pt x="0" y="232"/>
                  </a:moveTo>
                  <a:cubicBezTo>
                    <a:pt x="70379" y="25632"/>
                    <a:pt x="140758" y="51032"/>
                    <a:pt x="228600" y="51032"/>
                  </a:cubicBezTo>
                  <a:cubicBezTo>
                    <a:pt x="316442" y="51032"/>
                    <a:pt x="440267" y="-4001"/>
                    <a:pt x="527050" y="232"/>
                  </a:cubicBezTo>
                  <a:cubicBezTo>
                    <a:pt x="613833" y="4465"/>
                    <a:pt x="678392" y="72199"/>
                    <a:pt x="749300" y="76432"/>
                  </a:cubicBezTo>
                  <a:cubicBezTo>
                    <a:pt x="820208" y="80665"/>
                    <a:pt x="883708" y="27749"/>
                    <a:pt x="952500" y="25632"/>
                  </a:cubicBezTo>
                  <a:cubicBezTo>
                    <a:pt x="1021292" y="23515"/>
                    <a:pt x="1108075" y="64790"/>
                    <a:pt x="1162050" y="63732"/>
                  </a:cubicBezTo>
                  <a:cubicBezTo>
                    <a:pt x="1216025" y="62674"/>
                    <a:pt x="1246187" y="40978"/>
                    <a:pt x="1276350" y="19282"/>
                  </a:cubicBezTo>
                </a:path>
              </a:pathLst>
            </a:cu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A64BF457-FF48-4C1F-B2E4-D881ACBCF39D}"/>
                </a:ext>
              </a:extLst>
            </p:cNvPr>
            <p:cNvSpPr/>
            <p:nvPr/>
          </p:nvSpPr>
          <p:spPr>
            <a:xfrm>
              <a:off x="7926985" y="3713830"/>
              <a:ext cx="651146" cy="76672"/>
            </a:xfrm>
            <a:custGeom>
              <a:avLst/>
              <a:gdLst>
                <a:gd name="connsiteX0" fmla="*/ 0 w 1276350"/>
                <a:gd name="connsiteY0" fmla="*/ 232 h 76672"/>
                <a:gd name="connsiteX1" fmla="*/ 228600 w 1276350"/>
                <a:gd name="connsiteY1" fmla="*/ 51032 h 76672"/>
                <a:gd name="connsiteX2" fmla="*/ 527050 w 1276350"/>
                <a:gd name="connsiteY2" fmla="*/ 232 h 76672"/>
                <a:gd name="connsiteX3" fmla="*/ 749300 w 1276350"/>
                <a:gd name="connsiteY3" fmla="*/ 76432 h 76672"/>
                <a:gd name="connsiteX4" fmla="*/ 952500 w 1276350"/>
                <a:gd name="connsiteY4" fmla="*/ 25632 h 76672"/>
                <a:gd name="connsiteX5" fmla="*/ 1162050 w 1276350"/>
                <a:gd name="connsiteY5" fmla="*/ 63732 h 76672"/>
                <a:gd name="connsiteX6" fmla="*/ 1276350 w 1276350"/>
                <a:gd name="connsiteY6" fmla="*/ 19282 h 7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6350" h="76672">
                  <a:moveTo>
                    <a:pt x="0" y="232"/>
                  </a:moveTo>
                  <a:cubicBezTo>
                    <a:pt x="70379" y="25632"/>
                    <a:pt x="140758" y="51032"/>
                    <a:pt x="228600" y="51032"/>
                  </a:cubicBezTo>
                  <a:cubicBezTo>
                    <a:pt x="316442" y="51032"/>
                    <a:pt x="440267" y="-4001"/>
                    <a:pt x="527050" y="232"/>
                  </a:cubicBezTo>
                  <a:cubicBezTo>
                    <a:pt x="613833" y="4465"/>
                    <a:pt x="678392" y="72199"/>
                    <a:pt x="749300" y="76432"/>
                  </a:cubicBezTo>
                  <a:cubicBezTo>
                    <a:pt x="820208" y="80665"/>
                    <a:pt x="883708" y="27749"/>
                    <a:pt x="952500" y="25632"/>
                  </a:cubicBezTo>
                  <a:cubicBezTo>
                    <a:pt x="1021292" y="23515"/>
                    <a:pt x="1108075" y="64790"/>
                    <a:pt x="1162050" y="63732"/>
                  </a:cubicBezTo>
                  <a:cubicBezTo>
                    <a:pt x="1216025" y="62674"/>
                    <a:pt x="1246187" y="40978"/>
                    <a:pt x="1276350" y="19282"/>
                  </a:cubicBezTo>
                </a:path>
              </a:pathLst>
            </a:cu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772921CF-5A65-4511-9F06-25162258F198}"/>
                </a:ext>
              </a:extLst>
            </p:cNvPr>
            <p:cNvSpPr/>
            <p:nvPr/>
          </p:nvSpPr>
          <p:spPr>
            <a:xfrm>
              <a:off x="9556119" y="3510738"/>
              <a:ext cx="651146" cy="76672"/>
            </a:xfrm>
            <a:custGeom>
              <a:avLst/>
              <a:gdLst>
                <a:gd name="connsiteX0" fmla="*/ 0 w 1276350"/>
                <a:gd name="connsiteY0" fmla="*/ 232 h 76672"/>
                <a:gd name="connsiteX1" fmla="*/ 228600 w 1276350"/>
                <a:gd name="connsiteY1" fmla="*/ 51032 h 76672"/>
                <a:gd name="connsiteX2" fmla="*/ 527050 w 1276350"/>
                <a:gd name="connsiteY2" fmla="*/ 232 h 76672"/>
                <a:gd name="connsiteX3" fmla="*/ 749300 w 1276350"/>
                <a:gd name="connsiteY3" fmla="*/ 76432 h 76672"/>
                <a:gd name="connsiteX4" fmla="*/ 952500 w 1276350"/>
                <a:gd name="connsiteY4" fmla="*/ 25632 h 76672"/>
                <a:gd name="connsiteX5" fmla="*/ 1162050 w 1276350"/>
                <a:gd name="connsiteY5" fmla="*/ 63732 h 76672"/>
                <a:gd name="connsiteX6" fmla="*/ 1276350 w 1276350"/>
                <a:gd name="connsiteY6" fmla="*/ 19282 h 7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6350" h="76672">
                  <a:moveTo>
                    <a:pt x="0" y="232"/>
                  </a:moveTo>
                  <a:cubicBezTo>
                    <a:pt x="70379" y="25632"/>
                    <a:pt x="140758" y="51032"/>
                    <a:pt x="228600" y="51032"/>
                  </a:cubicBezTo>
                  <a:cubicBezTo>
                    <a:pt x="316442" y="51032"/>
                    <a:pt x="440267" y="-4001"/>
                    <a:pt x="527050" y="232"/>
                  </a:cubicBezTo>
                  <a:cubicBezTo>
                    <a:pt x="613833" y="4465"/>
                    <a:pt x="678392" y="72199"/>
                    <a:pt x="749300" y="76432"/>
                  </a:cubicBezTo>
                  <a:cubicBezTo>
                    <a:pt x="820208" y="80665"/>
                    <a:pt x="883708" y="27749"/>
                    <a:pt x="952500" y="25632"/>
                  </a:cubicBezTo>
                  <a:cubicBezTo>
                    <a:pt x="1021292" y="23515"/>
                    <a:pt x="1108075" y="64790"/>
                    <a:pt x="1162050" y="63732"/>
                  </a:cubicBezTo>
                  <a:cubicBezTo>
                    <a:pt x="1216025" y="62674"/>
                    <a:pt x="1246187" y="40978"/>
                    <a:pt x="1276350" y="19282"/>
                  </a:cubicBezTo>
                </a:path>
              </a:pathLst>
            </a:cu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DCF38AA9-5F9C-4948-A653-4C6AF3408658}"/>
                </a:ext>
              </a:extLst>
            </p:cNvPr>
            <p:cNvSpPr/>
            <p:nvPr/>
          </p:nvSpPr>
          <p:spPr>
            <a:xfrm>
              <a:off x="9425419" y="3217293"/>
              <a:ext cx="965334" cy="408623"/>
            </a:xfrm>
            <a:prstGeom prst="rect">
              <a:avLst/>
            </a:prstGeom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无线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D2C9349D-29D5-4E28-A989-F46344F276F4}"/>
                </a:ext>
              </a:extLst>
            </p:cNvPr>
            <p:cNvSpPr/>
            <p:nvPr/>
          </p:nvSpPr>
          <p:spPr>
            <a:xfrm>
              <a:off x="9792638" y="2238383"/>
              <a:ext cx="872194" cy="408623"/>
            </a:xfrm>
            <a:prstGeom prst="rect">
              <a:avLst/>
            </a:prstGeom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亮度</a:t>
              </a: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1CE8F45C-BE96-4BD2-8FB8-09AAE018AB66}"/>
                </a:ext>
              </a:extLst>
            </p:cNvPr>
            <p:cNvSpPr/>
            <p:nvPr/>
          </p:nvSpPr>
          <p:spPr>
            <a:xfrm>
              <a:off x="7784483" y="3364253"/>
              <a:ext cx="959633" cy="523326"/>
            </a:xfrm>
            <a:prstGeom prst="rect">
              <a:avLst/>
            </a:prstGeom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手机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C197ABC5-9AF6-46EF-B38C-ABB70681C4B2}"/>
                </a:ext>
              </a:extLst>
            </p:cNvPr>
            <p:cNvSpPr/>
            <p:nvPr/>
          </p:nvSpPr>
          <p:spPr>
            <a:xfrm>
              <a:off x="8547025" y="2364653"/>
              <a:ext cx="845226" cy="408623"/>
            </a:xfrm>
            <a:prstGeom prst="rect">
              <a:avLst/>
            </a:prstGeom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方便</a:t>
              </a:r>
            </a:p>
          </p:txBody>
        </p:sp>
      </p:grp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2D545BF7-D412-4F2E-9F2C-3A9D46695C6E}"/>
              </a:ext>
            </a:extLst>
          </p:cNvPr>
          <p:cNvSpPr/>
          <p:nvPr/>
        </p:nvSpPr>
        <p:spPr>
          <a:xfrm>
            <a:off x="1537942" y="3969199"/>
            <a:ext cx="972170" cy="76672"/>
          </a:xfrm>
          <a:custGeom>
            <a:avLst/>
            <a:gdLst>
              <a:gd name="connsiteX0" fmla="*/ 0 w 1276350"/>
              <a:gd name="connsiteY0" fmla="*/ 232 h 76672"/>
              <a:gd name="connsiteX1" fmla="*/ 228600 w 1276350"/>
              <a:gd name="connsiteY1" fmla="*/ 51032 h 76672"/>
              <a:gd name="connsiteX2" fmla="*/ 527050 w 1276350"/>
              <a:gd name="connsiteY2" fmla="*/ 232 h 76672"/>
              <a:gd name="connsiteX3" fmla="*/ 749300 w 1276350"/>
              <a:gd name="connsiteY3" fmla="*/ 76432 h 76672"/>
              <a:gd name="connsiteX4" fmla="*/ 952500 w 1276350"/>
              <a:gd name="connsiteY4" fmla="*/ 25632 h 76672"/>
              <a:gd name="connsiteX5" fmla="*/ 1162050 w 1276350"/>
              <a:gd name="connsiteY5" fmla="*/ 63732 h 76672"/>
              <a:gd name="connsiteX6" fmla="*/ 1276350 w 1276350"/>
              <a:gd name="connsiteY6" fmla="*/ 19282 h 7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6350" h="76672">
                <a:moveTo>
                  <a:pt x="0" y="232"/>
                </a:moveTo>
                <a:cubicBezTo>
                  <a:pt x="70379" y="25632"/>
                  <a:pt x="140758" y="51032"/>
                  <a:pt x="228600" y="51032"/>
                </a:cubicBezTo>
                <a:cubicBezTo>
                  <a:pt x="316442" y="51032"/>
                  <a:pt x="440267" y="-4001"/>
                  <a:pt x="527050" y="232"/>
                </a:cubicBezTo>
                <a:cubicBezTo>
                  <a:pt x="613833" y="4465"/>
                  <a:pt x="678392" y="72199"/>
                  <a:pt x="749300" y="76432"/>
                </a:cubicBezTo>
                <a:cubicBezTo>
                  <a:pt x="820208" y="80665"/>
                  <a:pt x="883708" y="27749"/>
                  <a:pt x="952500" y="25632"/>
                </a:cubicBezTo>
                <a:cubicBezTo>
                  <a:pt x="1021292" y="23515"/>
                  <a:pt x="1108075" y="64790"/>
                  <a:pt x="1162050" y="63732"/>
                </a:cubicBezTo>
                <a:cubicBezTo>
                  <a:pt x="1216025" y="62674"/>
                  <a:pt x="1246187" y="40978"/>
                  <a:pt x="1276350" y="19282"/>
                </a:cubicBez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FA5C331-BFE0-4FE7-AD01-D5F713B5E66C}"/>
              </a:ext>
            </a:extLst>
          </p:cNvPr>
          <p:cNvSpPr txBox="1"/>
          <p:nvPr/>
        </p:nvSpPr>
        <p:spPr>
          <a:xfrm>
            <a:off x="2475936" y="3030470"/>
            <a:ext cx="1882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无线投屏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1569CD9-23CF-4F61-9219-7151771FD3B4}"/>
              </a:ext>
            </a:extLst>
          </p:cNvPr>
          <p:cNvSpPr txBox="1"/>
          <p:nvPr/>
        </p:nvSpPr>
        <p:spPr>
          <a:xfrm>
            <a:off x="1076069" y="3656617"/>
            <a:ext cx="1882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性价比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C061EDE-0A14-4A38-AD9F-70762E9D543A}"/>
              </a:ext>
            </a:extLst>
          </p:cNvPr>
          <p:cNvSpPr txBox="1"/>
          <p:nvPr/>
        </p:nvSpPr>
        <p:spPr>
          <a:xfrm>
            <a:off x="3875115" y="3656617"/>
            <a:ext cx="1882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高亮度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31528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>
            <a:extLst>
              <a:ext uri="{FF2B5EF4-FFF2-40B4-BE49-F238E27FC236}">
                <a16:creationId xmlns:a16="http://schemas.microsoft.com/office/drawing/2014/main" id="{DD0CCB1A-6F3A-410D-935C-48713B25175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tTriangle">
            <a:avLst/>
          </a:prstGeom>
          <a:gradFill flip="none" rotWithShape="1">
            <a:gsLst>
              <a:gs pos="0">
                <a:srgbClr val="25BCCF"/>
              </a:gs>
              <a:gs pos="100000">
                <a:srgbClr val="4FC9D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E0E80046-845F-45FC-B976-501E75F41E72}"/>
              </a:ext>
            </a:extLst>
          </p:cNvPr>
          <p:cNvSpPr/>
          <p:nvPr/>
        </p:nvSpPr>
        <p:spPr>
          <a:xfrm>
            <a:off x="276576" y="2221986"/>
            <a:ext cx="12811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  <a:alpha val="54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TOP2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  <a:alpha val="54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4A00118E-4922-4DEA-B4E0-CD8B97440D63}"/>
              </a:ext>
            </a:extLst>
          </p:cNvPr>
          <p:cNvSpPr/>
          <p:nvPr/>
        </p:nvSpPr>
        <p:spPr>
          <a:xfrm>
            <a:off x="276576" y="2904127"/>
            <a:ext cx="12811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  <a:alpha val="54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TOP3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  <a:alpha val="54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30189548-0EDB-4BA7-88FF-1DFCE0DA5A8D}"/>
              </a:ext>
            </a:extLst>
          </p:cNvPr>
          <p:cNvSpPr/>
          <p:nvPr/>
        </p:nvSpPr>
        <p:spPr>
          <a:xfrm>
            <a:off x="276576" y="1441747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  <a:alpha val="54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TOP1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  <a:alpha val="54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159025C-72FC-48E0-A6F7-B8F8B8A90A0F}"/>
              </a:ext>
            </a:extLst>
          </p:cNvPr>
          <p:cNvSpPr/>
          <p:nvPr/>
        </p:nvSpPr>
        <p:spPr>
          <a:xfrm>
            <a:off x="4346673" y="1676067"/>
            <a:ext cx="3498651" cy="3498651"/>
          </a:xfrm>
          <a:prstGeom prst="ellipse">
            <a:avLst/>
          </a:pr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4FC9D8"/>
                </a:gs>
              </a:gsLst>
              <a:lin ang="156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EE1748E3-443C-4008-A5E6-686504A7F16E}"/>
              </a:ext>
            </a:extLst>
          </p:cNvPr>
          <p:cNvSpPr/>
          <p:nvPr/>
        </p:nvSpPr>
        <p:spPr>
          <a:xfrm>
            <a:off x="4494328" y="1820114"/>
            <a:ext cx="3203342" cy="3203342"/>
          </a:xfrm>
          <a:prstGeom prst="ellipse">
            <a:avLst/>
          </a:pr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4FC9D8"/>
                </a:gs>
              </a:gsLst>
              <a:lin ang="156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01DB793A-4C6E-41C9-A640-E2F2D9B21387}"/>
              </a:ext>
            </a:extLst>
          </p:cNvPr>
          <p:cNvSpPr/>
          <p:nvPr/>
        </p:nvSpPr>
        <p:spPr>
          <a:xfrm>
            <a:off x="4641982" y="1964162"/>
            <a:ext cx="2908033" cy="2908033"/>
          </a:xfrm>
          <a:prstGeom prst="ellipse">
            <a:avLst/>
          </a:pr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4FC9D8"/>
                </a:gs>
              </a:gsLst>
              <a:lin ang="156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9A02A72A-2493-40D8-8076-3C1CC9ED1702}"/>
              </a:ext>
            </a:extLst>
          </p:cNvPr>
          <p:cNvSpPr/>
          <p:nvPr/>
        </p:nvSpPr>
        <p:spPr>
          <a:xfrm>
            <a:off x="4789637" y="2108210"/>
            <a:ext cx="2612724" cy="2612724"/>
          </a:xfrm>
          <a:prstGeom prst="ellipse">
            <a:avLst/>
          </a:pr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4FC9D8"/>
                </a:gs>
              </a:gsLst>
              <a:lin ang="156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961CA98D-ECE4-4EBB-ADE9-6BA2C6A7F6C5}"/>
              </a:ext>
            </a:extLst>
          </p:cNvPr>
          <p:cNvSpPr/>
          <p:nvPr/>
        </p:nvSpPr>
        <p:spPr>
          <a:xfrm>
            <a:off x="4937291" y="2252257"/>
            <a:ext cx="2317415" cy="2317415"/>
          </a:xfrm>
          <a:prstGeom prst="ellipse">
            <a:avLst/>
          </a:pr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4FC9D8"/>
                </a:gs>
              </a:gsLst>
              <a:lin ang="156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E541AA13-D9D2-4D0C-AB7B-AFFD66E2926A}"/>
              </a:ext>
            </a:extLst>
          </p:cNvPr>
          <p:cNvSpPr/>
          <p:nvPr/>
        </p:nvSpPr>
        <p:spPr>
          <a:xfrm>
            <a:off x="5084946" y="2396305"/>
            <a:ext cx="2022106" cy="2022106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4FC9D8"/>
                </a:gs>
              </a:gsLst>
              <a:lin ang="15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FD25802-122D-46FD-9995-A49ED5F6D5D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1989" y="2439588"/>
            <a:ext cx="3208021" cy="1978823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080A18BA-7D14-490D-8D37-EC053ACD13BF}"/>
              </a:ext>
            </a:extLst>
          </p:cNvPr>
          <p:cNvSpPr txBox="1"/>
          <p:nvPr/>
        </p:nvSpPr>
        <p:spPr>
          <a:xfrm>
            <a:off x="3004625" y="-2338"/>
            <a:ext cx="30913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E540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F635BB6-A15B-493E-BA9B-39A1A81A8F77}"/>
              </a:ext>
            </a:extLst>
          </p:cNvPr>
          <p:cNvSpPr txBox="1"/>
          <p:nvPr/>
        </p:nvSpPr>
        <p:spPr>
          <a:xfrm>
            <a:off x="4283334" y="445604"/>
            <a:ext cx="4832421" cy="539122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支持无线投屏的高亮度投影仪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5698880-ED16-4F07-91D5-E6063E69528B}"/>
              </a:ext>
            </a:extLst>
          </p:cNvPr>
          <p:cNvGrpSpPr/>
          <p:nvPr/>
        </p:nvGrpSpPr>
        <p:grpSpPr>
          <a:xfrm>
            <a:off x="3663175" y="619274"/>
            <a:ext cx="436009" cy="251859"/>
            <a:chOff x="3763010" y="716280"/>
            <a:chExt cx="436009" cy="251859"/>
          </a:xfrm>
        </p:grpSpPr>
        <p:sp>
          <p:nvSpPr>
            <p:cNvPr id="32" name="箭头: V 形 31">
              <a:extLst>
                <a:ext uri="{FF2B5EF4-FFF2-40B4-BE49-F238E27FC236}">
                  <a16:creationId xmlns:a16="http://schemas.microsoft.com/office/drawing/2014/main" id="{B09B40E9-30C7-4E83-99F8-172075B09DCC}"/>
                </a:ext>
              </a:extLst>
            </p:cNvPr>
            <p:cNvSpPr/>
            <p:nvPr/>
          </p:nvSpPr>
          <p:spPr>
            <a:xfrm>
              <a:off x="3947160" y="716280"/>
              <a:ext cx="251859" cy="251859"/>
            </a:xfrm>
            <a:prstGeom prst="chevron">
              <a:avLst/>
            </a:prstGeom>
            <a:solidFill>
              <a:srgbClr val="4FC9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箭头: V 形 32">
              <a:extLst>
                <a:ext uri="{FF2B5EF4-FFF2-40B4-BE49-F238E27FC236}">
                  <a16:creationId xmlns:a16="http://schemas.microsoft.com/office/drawing/2014/main" id="{DE06F3D6-F160-48C0-B370-BB566288E1F8}"/>
                </a:ext>
              </a:extLst>
            </p:cNvPr>
            <p:cNvSpPr/>
            <p:nvPr/>
          </p:nvSpPr>
          <p:spPr>
            <a:xfrm>
              <a:off x="3763010" y="716280"/>
              <a:ext cx="251859" cy="251859"/>
            </a:xfrm>
            <a:prstGeom prst="chevron">
              <a:avLst/>
            </a:prstGeom>
            <a:solidFill>
              <a:srgbClr val="4FC9D8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5C78602-B934-4BA9-99F1-831415E1BF64}"/>
              </a:ext>
            </a:extLst>
          </p:cNvPr>
          <p:cNvGrpSpPr/>
          <p:nvPr/>
        </p:nvGrpSpPr>
        <p:grpSpPr>
          <a:xfrm flipH="1">
            <a:off x="8485040" y="619274"/>
            <a:ext cx="436009" cy="251859"/>
            <a:chOff x="3763010" y="716280"/>
            <a:chExt cx="436009" cy="251859"/>
          </a:xfrm>
        </p:grpSpPr>
        <p:sp>
          <p:nvSpPr>
            <p:cNvPr id="36" name="箭头: V 形 35">
              <a:extLst>
                <a:ext uri="{FF2B5EF4-FFF2-40B4-BE49-F238E27FC236}">
                  <a16:creationId xmlns:a16="http://schemas.microsoft.com/office/drawing/2014/main" id="{E6F82AF9-A127-49AB-B1D0-21E693731764}"/>
                </a:ext>
              </a:extLst>
            </p:cNvPr>
            <p:cNvSpPr/>
            <p:nvPr/>
          </p:nvSpPr>
          <p:spPr>
            <a:xfrm>
              <a:off x="3947160" y="716280"/>
              <a:ext cx="251859" cy="251859"/>
            </a:xfrm>
            <a:prstGeom prst="chevron">
              <a:avLst/>
            </a:prstGeom>
            <a:solidFill>
              <a:srgbClr val="4FC9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箭头: V 形 36">
              <a:extLst>
                <a:ext uri="{FF2B5EF4-FFF2-40B4-BE49-F238E27FC236}">
                  <a16:creationId xmlns:a16="http://schemas.microsoft.com/office/drawing/2014/main" id="{E5E485CC-D295-4FF3-A969-468CCF0E09FB}"/>
                </a:ext>
              </a:extLst>
            </p:cNvPr>
            <p:cNvSpPr/>
            <p:nvPr/>
          </p:nvSpPr>
          <p:spPr>
            <a:xfrm>
              <a:off x="3763010" y="716280"/>
              <a:ext cx="251859" cy="251859"/>
            </a:xfrm>
            <a:prstGeom prst="chevron">
              <a:avLst/>
            </a:prstGeom>
            <a:solidFill>
              <a:srgbClr val="4FC9D8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303B4B5E-E5FB-46BC-95DD-3EEF53030C6B}"/>
              </a:ext>
            </a:extLst>
          </p:cNvPr>
          <p:cNvSpPr/>
          <p:nvPr/>
        </p:nvSpPr>
        <p:spPr>
          <a:xfrm>
            <a:off x="4220639" y="1115357"/>
            <a:ext cx="4075552" cy="1173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用户不只追求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25BCC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好的画质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25BCCF"/>
              </a:solidFill>
              <a:effectLst/>
              <a:uLnTx/>
              <a:uFillTx/>
              <a:latin typeface="+mj-ea"/>
              <a:ea typeface="+mj-ea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更偏向于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25BCCF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智能化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的产品</a:t>
            </a:r>
          </a:p>
        </p:txBody>
      </p:sp>
      <p:graphicFrame>
        <p:nvGraphicFramePr>
          <p:cNvPr id="40" name="图表 39">
            <a:extLst>
              <a:ext uri="{FF2B5EF4-FFF2-40B4-BE49-F238E27FC236}">
                <a16:creationId xmlns:a16="http://schemas.microsoft.com/office/drawing/2014/main" id="{31ABC803-0760-4BE8-B8CC-EC78077506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91585165"/>
              </p:ext>
            </p:extLst>
          </p:nvPr>
        </p:nvGraphicFramePr>
        <p:xfrm>
          <a:off x="1670949" y="601980"/>
          <a:ext cx="3658804" cy="6070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" name="文本框 50">
            <a:extLst>
              <a:ext uri="{FF2B5EF4-FFF2-40B4-BE49-F238E27FC236}">
                <a16:creationId xmlns:a16="http://schemas.microsoft.com/office/drawing/2014/main" id="{6C512722-69F9-42C2-BCD8-8011FBBC24B6}"/>
              </a:ext>
            </a:extLst>
          </p:cNvPr>
          <p:cNvSpPr txBox="1"/>
          <p:nvPr/>
        </p:nvSpPr>
        <p:spPr>
          <a:xfrm>
            <a:off x="561109" y="1586370"/>
            <a:ext cx="15022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TOP1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无线投屏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1450AF20-5248-44FF-9F93-3EA1225BE054}"/>
              </a:ext>
            </a:extLst>
          </p:cNvPr>
          <p:cNvSpPr txBox="1"/>
          <p:nvPr/>
        </p:nvSpPr>
        <p:spPr>
          <a:xfrm>
            <a:off x="561109" y="2331493"/>
            <a:ext cx="15022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TOP2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性价比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5F0A507B-610B-453E-AE1B-F0C0E8A32190}"/>
              </a:ext>
            </a:extLst>
          </p:cNvPr>
          <p:cNvSpPr txBox="1"/>
          <p:nvPr/>
        </p:nvSpPr>
        <p:spPr>
          <a:xfrm>
            <a:off x="561109" y="3076616"/>
            <a:ext cx="15022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TOP3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高亮度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95A3EB70-C7A6-43B5-B13C-D41715CF9D17}"/>
              </a:ext>
            </a:extLst>
          </p:cNvPr>
          <p:cNvSpPr txBox="1"/>
          <p:nvPr/>
        </p:nvSpPr>
        <p:spPr>
          <a:xfrm>
            <a:off x="561109" y="3858772"/>
            <a:ext cx="1502220" cy="1888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品牌印象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预算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清晰度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评价好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网站测评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同事推荐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部门指定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E26293F9-C7DB-451C-B810-EA9CEE08F9C3}"/>
              </a:ext>
            </a:extLst>
          </p:cNvPr>
          <p:cNvGrpSpPr/>
          <p:nvPr/>
        </p:nvGrpSpPr>
        <p:grpSpPr>
          <a:xfrm>
            <a:off x="489439" y="5936332"/>
            <a:ext cx="4668591" cy="556978"/>
            <a:chOff x="489439" y="5936332"/>
            <a:chExt cx="4668591" cy="556978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CA0AFFDD-868E-4A77-8B1D-C9E0BBF0AC43}"/>
                </a:ext>
              </a:extLst>
            </p:cNvPr>
            <p:cNvSpPr/>
            <p:nvPr/>
          </p:nvSpPr>
          <p:spPr>
            <a:xfrm>
              <a:off x="561109" y="5994400"/>
              <a:ext cx="4523837" cy="4274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半闭框 60">
              <a:extLst>
                <a:ext uri="{FF2B5EF4-FFF2-40B4-BE49-F238E27FC236}">
                  <a16:creationId xmlns:a16="http://schemas.microsoft.com/office/drawing/2014/main" id="{BCBB911E-85E4-4221-93BA-C0546B1C7916}"/>
                </a:ext>
              </a:extLst>
            </p:cNvPr>
            <p:cNvSpPr/>
            <p:nvPr/>
          </p:nvSpPr>
          <p:spPr>
            <a:xfrm rot="10800000" flipH="1" flipV="1">
              <a:off x="489439" y="5936332"/>
              <a:ext cx="381000" cy="543560"/>
            </a:xfrm>
            <a:prstGeom prst="halfFrame">
              <a:avLst>
                <a:gd name="adj1" fmla="val 8958"/>
                <a:gd name="adj2" fmla="val 1020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半闭框 62">
              <a:extLst>
                <a:ext uri="{FF2B5EF4-FFF2-40B4-BE49-F238E27FC236}">
                  <a16:creationId xmlns:a16="http://schemas.microsoft.com/office/drawing/2014/main" id="{AB642801-7CB3-489B-84EA-4740BA995F58}"/>
                </a:ext>
              </a:extLst>
            </p:cNvPr>
            <p:cNvSpPr/>
            <p:nvPr/>
          </p:nvSpPr>
          <p:spPr>
            <a:xfrm rot="10800000">
              <a:off x="4777030" y="5949750"/>
              <a:ext cx="381000" cy="543560"/>
            </a:xfrm>
            <a:prstGeom prst="halfFrame">
              <a:avLst>
                <a:gd name="adj1" fmla="val 8958"/>
                <a:gd name="adj2" fmla="val 1020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C9E556B6-1C9A-41F5-96B7-61E82284A981}"/>
                </a:ext>
              </a:extLst>
            </p:cNvPr>
            <p:cNvSpPr/>
            <p:nvPr/>
          </p:nvSpPr>
          <p:spPr>
            <a:xfrm>
              <a:off x="967084" y="6023446"/>
              <a:ext cx="34163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影响用户购买的关键性决定因素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A31F550C-8382-4DA9-89C7-3279CFAE542E}"/>
              </a:ext>
            </a:extLst>
          </p:cNvPr>
          <p:cNvGrpSpPr/>
          <p:nvPr/>
        </p:nvGrpSpPr>
        <p:grpSpPr>
          <a:xfrm>
            <a:off x="8269336" y="1676067"/>
            <a:ext cx="3498651" cy="556978"/>
            <a:chOff x="489439" y="5936332"/>
            <a:chExt cx="4668591" cy="556978"/>
          </a:xfrm>
          <a:solidFill>
            <a:srgbClr val="4FC9D8"/>
          </a:solidFill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8924CDD8-0EBE-40A8-AEB0-2293C9478D61}"/>
                </a:ext>
              </a:extLst>
            </p:cNvPr>
            <p:cNvSpPr/>
            <p:nvPr/>
          </p:nvSpPr>
          <p:spPr>
            <a:xfrm>
              <a:off x="561109" y="5994400"/>
              <a:ext cx="4523837" cy="4274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半闭框 67">
              <a:extLst>
                <a:ext uri="{FF2B5EF4-FFF2-40B4-BE49-F238E27FC236}">
                  <a16:creationId xmlns:a16="http://schemas.microsoft.com/office/drawing/2014/main" id="{0F5EA044-2559-44C3-841D-E2F01C6A45A9}"/>
                </a:ext>
              </a:extLst>
            </p:cNvPr>
            <p:cNvSpPr/>
            <p:nvPr/>
          </p:nvSpPr>
          <p:spPr>
            <a:xfrm rot="10800000" flipH="1" flipV="1">
              <a:off x="489439" y="5936332"/>
              <a:ext cx="381000" cy="543560"/>
            </a:xfrm>
            <a:prstGeom prst="halfFrame">
              <a:avLst>
                <a:gd name="adj1" fmla="val 8958"/>
                <a:gd name="adj2" fmla="val 102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半闭框 68">
              <a:extLst>
                <a:ext uri="{FF2B5EF4-FFF2-40B4-BE49-F238E27FC236}">
                  <a16:creationId xmlns:a16="http://schemas.microsoft.com/office/drawing/2014/main" id="{2CE1C4E4-C2CE-48D2-9A9A-C3778E33DFD7}"/>
                </a:ext>
              </a:extLst>
            </p:cNvPr>
            <p:cNvSpPr/>
            <p:nvPr/>
          </p:nvSpPr>
          <p:spPr>
            <a:xfrm rot="10800000">
              <a:off x="4777030" y="5949750"/>
              <a:ext cx="381000" cy="543560"/>
            </a:xfrm>
            <a:prstGeom prst="halfFrame">
              <a:avLst>
                <a:gd name="adj1" fmla="val 8958"/>
                <a:gd name="adj2" fmla="val 1020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F6FB9AD6-3985-4415-8301-9EC697C4720F}"/>
                </a:ext>
              </a:extLst>
            </p:cNvPr>
            <p:cNvSpPr/>
            <p:nvPr/>
          </p:nvSpPr>
          <p:spPr>
            <a:xfrm>
              <a:off x="1011925" y="6023446"/>
              <a:ext cx="3326641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电商站内评价词频分析</a:t>
              </a:r>
            </a:p>
          </p:txBody>
        </p:sp>
      </p:grpSp>
      <p:sp>
        <p:nvSpPr>
          <p:cNvPr id="72" name="对话气泡: 圆角矩形 71">
            <a:extLst>
              <a:ext uri="{FF2B5EF4-FFF2-40B4-BE49-F238E27FC236}">
                <a16:creationId xmlns:a16="http://schemas.microsoft.com/office/drawing/2014/main" id="{DFC4CEEE-83EE-4E04-A98E-D65A4575AA08}"/>
              </a:ext>
            </a:extLst>
          </p:cNvPr>
          <p:cNvSpPr/>
          <p:nvPr/>
        </p:nvSpPr>
        <p:spPr>
          <a:xfrm>
            <a:off x="11089742" y="2924683"/>
            <a:ext cx="749300" cy="408623"/>
          </a:xfrm>
          <a:prstGeom prst="wedgeRoundRectCallout">
            <a:avLst/>
          </a:prstGeom>
          <a:ln w="9525">
            <a:gradFill>
              <a:gsLst>
                <a:gs pos="0">
                  <a:srgbClr val="4FC9D8"/>
                </a:gs>
                <a:gs pos="100000">
                  <a:srgbClr val="4FC9D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满意</a:t>
            </a:r>
          </a:p>
        </p:txBody>
      </p:sp>
      <p:sp>
        <p:nvSpPr>
          <p:cNvPr id="73" name="对话气泡: 圆角矩形 72">
            <a:extLst>
              <a:ext uri="{FF2B5EF4-FFF2-40B4-BE49-F238E27FC236}">
                <a16:creationId xmlns:a16="http://schemas.microsoft.com/office/drawing/2014/main" id="{62970C10-8FA2-4673-97F0-B70F4C72ACA7}"/>
              </a:ext>
            </a:extLst>
          </p:cNvPr>
          <p:cNvSpPr/>
          <p:nvPr/>
        </p:nvSpPr>
        <p:spPr>
          <a:xfrm>
            <a:off x="8226646" y="2424750"/>
            <a:ext cx="749300" cy="408623"/>
          </a:xfrm>
          <a:prstGeom prst="wedgeRoundRectCallout">
            <a:avLst/>
          </a:prstGeom>
          <a:ln w="9525">
            <a:gradFill>
              <a:gsLst>
                <a:gs pos="0">
                  <a:srgbClr val="4FC9D8"/>
                </a:gs>
                <a:gs pos="100000">
                  <a:srgbClr val="4FC9D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操作</a:t>
            </a:r>
          </a:p>
        </p:txBody>
      </p:sp>
      <p:sp>
        <p:nvSpPr>
          <p:cNvPr id="74" name="对话气泡: 圆角矩形 73">
            <a:extLst>
              <a:ext uri="{FF2B5EF4-FFF2-40B4-BE49-F238E27FC236}">
                <a16:creationId xmlns:a16="http://schemas.microsoft.com/office/drawing/2014/main" id="{1B1EFA91-2EE8-4E4F-B63F-8A15E6F07399}"/>
              </a:ext>
            </a:extLst>
          </p:cNvPr>
          <p:cNvSpPr/>
          <p:nvPr/>
        </p:nvSpPr>
        <p:spPr>
          <a:xfrm>
            <a:off x="10962716" y="5124393"/>
            <a:ext cx="749300" cy="408623"/>
          </a:xfrm>
          <a:prstGeom prst="wedgeRoundRectCallout">
            <a:avLst/>
          </a:prstGeom>
          <a:ln w="9525">
            <a:gradFill>
              <a:gsLst>
                <a:gs pos="0">
                  <a:srgbClr val="4FC9D8"/>
                </a:gs>
                <a:gs pos="100000">
                  <a:srgbClr val="4FC9D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功能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" name="对话气泡: 圆角矩形 74">
            <a:extLst>
              <a:ext uri="{FF2B5EF4-FFF2-40B4-BE49-F238E27FC236}">
                <a16:creationId xmlns:a16="http://schemas.microsoft.com/office/drawing/2014/main" id="{08487168-2BFA-40A2-AD83-47C1A43D6866}"/>
              </a:ext>
            </a:extLst>
          </p:cNvPr>
          <p:cNvSpPr/>
          <p:nvPr/>
        </p:nvSpPr>
        <p:spPr>
          <a:xfrm>
            <a:off x="9289244" y="4346105"/>
            <a:ext cx="749300" cy="408623"/>
          </a:xfrm>
          <a:prstGeom prst="wedgeRoundRectCallout">
            <a:avLst/>
          </a:prstGeom>
          <a:ln w="9525">
            <a:gradFill>
              <a:gsLst>
                <a:gs pos="0">
                  <a:srgbClr val="4FC9D8"/>
                </a:gs>
                <a:gs pos="100000">
                  <a:srgbClr val="4FC9D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连接</a:t>
            </a:r>
          </a:p>
        </p:txBody>
      </p:sp>
      <p:sp>
        <p:nvSpPr>
          <p:cNvPr id="76" name="对话气泡: 圆角矩形 75">
            <a:extLst>
              <a:ext uri="{FF2B5EF4-FFF2-40B4-BE49-F238E27FC236}">
                <a16:creationId xmlns:a16="http://schemas.microsoft.com/office/drawing/2014/main" id="{7189A5A8-B6DF-47F1-9FB7-B5D66B105507}"/>
              </a:ext>
            </a:extLst>
          </p:cNvPr>
          <p:cNvSpPr/>
          <p:nvPr/>
        </p:nvSpPr>
        <p:spPr>
          <a:xfrm>
            <a:off x="9187372" y="3122169"/>
            <a:ext cx="749300" cy="408623"/>
          </a:xfrm>
          <a:prstGeom prst="wedgeRoundRectCallout">
            <a:avLst/>
          </a:prstGeom>
          <a:ln w="9525">
            <a:gradFill>
              <a:gsLst>
                <a:gs pos="0">
                  <a:srgbClr val="4FC9D8"/>
                </a:gs>
                <a:gs pos="100000">
                  <a:srgbClr val="4FC9D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简单</a:t>
            </a:r>
          </a:p>
        </p:txBody>
      </p:sp>
      <p:sp>
        <p:nvSpPr>
          <p:cNvPr id="77" name="对话气泡: 圆角矩形 76">
            <a:extLst>
              <a:ext uri="{FF2B5EF4-FFF2-40B4-BE49-F238E27FC236}">
                <a16:creationId xmlns:a16="http://schemas.microsoft.com/office/drawing/2014/main" id="{2CC70973-4815-4DB2-925D-051F0A502B5D}"/>
              </a:ext>
            </a:extLst>
          </p:cNvPr>
          <p:cNvSpPr/>
          <p:nvPr/>
        </p:nvSpPr>
        <p:spPr>
          <a:xfrm>
            <a:off x="8741105" y="3813861"/>
            <a:ext cx="749300" cy="408623"/>
          </a:xfrm>
          <a:prstGeom prst="wedgeRoundRectCallout">
            <a:avLst/>
          </a:prstGeom>
          <a:ln w="9525">
            <a:gradFill>
              <a:gsLst>
                <a:gs pos="0">
                  <a:srgbClr val="4FC9D8"/>
                </a:gs>
                <a:gs pos="100000">
                  <a:srgbClr val="4FC9D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质量 </a:t>
            </a:r>
          </a:p>
        </p:txBody>
      </p:sp>
      <p:sp>
        <p:nvSpPr>
          <p:cNvPr id="78" name="对话气泡: 圆角矩形 77">
            <a:extLst>
              <a:ext uri="{FF2B5EF4-FFF2-40B4-BE49-F238E27FC236}">
                <a16:creationId xmlns:a16="http://schemas.microsoft.com/office/drawing/2014/main" id="{07465E2B-F3E6-40F9-BE80-BC27F9DF7554}"/>
              </a:ext>
            </a:extLst>
          </p:cNvPr>
          <p:cNvSpPr/>
          <p:nvPr/>
        </p:nvSpPr>
        <p:spPr>
          <a:xfrm>
            <a:off x="9923191" y="2489493"/>
            <a:ext cx="845226" cy="408623"/>
          </a:xfrm>
          <a:prstGeom prst="wedgeRoundRectCallout">
            <a:avLst/>
          </a:prstGeom>
          <a:ln w="9525">
            <a:gradFill>
              <a:gsLst>
                <a:gs pos="0">
                  <a:srgbClr val="4FC9D8"/>
                </a:gs>
                <a:gs pos="100000">
                  <a:srgbClr val="4FC9D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投影</a:t>
            </a:r>
          </a:p>
        </p:txBody>
      </p:sp>
      <p:sp>
        <p:nvSpPr>
          <p:cNvPr id="79" name="对话气泡: 圆角矩形 78">
            <a:extLst>
              <a:ext uri="{FF2B5EF4-FFF2-40B4-BE49-F238E27FC236}">
                <a16:creationId xmlns:a16="http://schemas.microsoft.com/office/drawing/2014/main" id="{4C26608A-AE39-4F37-95A6-6D4967F10B22}"/>
              </a:ext>
            </a:extLst>
          </p:cNvPr>
          <p:cNvSpPr/>
          <p:nvPr/>
        </p:nvSpPr>
        <p:spPr>
          <a:xfrm>
            <a:off x="9425522" y="3544748"/>
            <a:ext cx="845226" cy="408623"/>
          </a:xfrm>
          <a:prstGeom prst="wedgeRoundRectCallout">
            <a:avLst/>
          </a:prstGeom>
          <a:ln w="9525">
            <a:gradFill>
              <a:gsLst>
                <a:gs pos="0">
                  <a:srgbClr val="4FC9D8"/>
                </a:gs>
                <a:gs pos="100000">
                  <a:srgbClr val="4FC9D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清晰</a:t>
            </a:r>
          </a:p>
        </p:txBody>
      </p:sp>
      <p:sp>
        <p:nvSpPr>
          <p:cNvPr id="80" name="对话气泡: 圆角矩形 79">
            <a:extLst>
              <a:ext uri="{FF2B5EF4-FFF2-40B4-BE49-F238E27FC236}">
                <a16:creationId xmlns:a16="http://schemas.microsoft.com/office/drawing/2014/main" id="{3821B727-56E3-4D93-B37A-08DB0180FE55}"/>
              </a:ext>
            </a:extLst>
          </p:cNvPr>
          <p:cNvSpPr/>
          <p:nvPr/>
        </p:nvSpPr>
        <p:spPr>
          <a:xfrm>
            <a:off x="10717250" y="4505430"/>
            <a:ext cx="845226" cy="408623"/>
          </a:xfrm>
          <a:prstGeom prst="wedgeRoundRectCallout">
            <a:avLst/>
          </a:prstGeom>
          <a:ln w="9525">
            <a:gradFill>
              <a:gsLst>
                <a:gs pos="0">
                  <a:srgbClr val="4FC9D8"/>
                </a:gs>
                <a:gs pos="100000">
                  <a:srgbClr val="4FC9D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效果</a:t>
            </a:r>
          </a:p>
        </p:txBody>
      </p:sp>
      <p:sp>
        <p:nvSpPr>
          <p:cNvPr id="81" name="对话气泡: 圆角矩形 80">
            <a:extLst>
              <a:ext uri="{FF2B5EF4-FFF2-40B4-BE49-F238E27FC236}">
                <a16:creationId xmlns:a16="http://schemas.microsoft.com/office/drawing/2014/main" id="{5ADE7449-B3E6-4724-B8F2-FC905B4585FA}"/>
              </a:ext>
            </a:extLst>
          </p:cNvPr>
          <p:cNvSpPr/>
          <p:nvPr/>
        </p:nvSpPr>
        <p:spPr>
          <a:xfrm>
            <a:off x="10076330" y="3976855"/>
            <a:ext cx="825530" cy="399101"/>
          </a:xfrm>
          <a:prstGeom prst="wedgeRoundRectCallout">
            <a:avLst/>
          </a:prstGeom>
          <a:ln w="9525">
            <a:gradFill>
              <a:gsLst>
                <a:gs pos="0">
                  <a:srgbClr val="4FC9D8"/>
                </a:gs>
                <a:gs pos="100000">
                  <a:srgbClr val="4FC9D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使用</a:t>
            </a:r>
          </a:p>
        </p:txBody>
      </p:sp>
      <p:sp>
        <p:nvSpPr>
          <p:cNvPr id="82" name="对话气泡: 圆角矩形 81">
            <a:extLst>
              <a:ext uri="{FF2B5EF4-FFF2-40B4-BE49-F238E27FC236}">
                <a16:creationId xmlns:a16="http://schemas.microsoft.com/office/drawing/2014/main" id="{3C984F5B-CB47-4EB3-A699-3945F6EC39C6}"/>
              </a:ext>
            </a:extLst>
          </p:cNvPr>
          <p:cNvSpPr/>
          <p:nvPr/>
        </p:nvSpPr>
        <p:spPr>
          <a:xfrm>
            <a:off x="9609450" y="2827963"/>
            <a:ext cx="749300" cy="408623"/>
          </a:xfrm>
          <a:prstGeom prst="wedgeRoundRectCallout">
            <a:avLst/>
          </a:prstGeom>
          <a:ln w="9525">
            <a:gradFill>
              <a:gsLst>
                <a:gs pos="0">
                  <a:srgbClr val="4FC9D8"/>
                </a:gs>
                <a:gs pos="100000">
                  <a:srgbClr val="4FC9D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对话气泡: 圆角矩形 82">
            <a:extLst>
              <a:ext uri="{FF2B5EF4-FFF2-40B4-BE49-F238E27FC236}">
                <a16:creationId xmlns:a16="http://schemas.microsoft.com/office/drawing/2014/main" id="{12AA4A40-82DF-4AF5-A506-99702B40434B}"/>
              </a:ext>
            </a:extLst>
          </p:cNvPr>
          <p:cNvSpPr/>
          <p:nvPr/>
        </p:nvSpPr>
        <p:spPr>
          <a:xfrm>
            <a:off x="11107815" y="3799410"/>
            <a:ext cx="749300" cy="408623"/>
          </a:xfrm>
          <a:prstGeom prst="wedgeRoundRectCallout">
            <a:avLst/>
          </a:prstGeom>
          <a:ln w="9525">
            <a:gradFill>
              <a:gsLst>
                <a:gs pos="0">
                  <a:srgbClr val="4FC9D8"/>
                </a:gs>
                <a:gs pos="100000">
                  <a:srgbClr val="4FC9D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4" name="对话气泡: 圆角矩形 83">
            <a:extLst>
              <a:ext uri="{FF2B5EF4-FFF2-40B4-BE49-F238E27FC236}">
                <a16:creationId xmlns:a16="http://schemas.microsoft.com/office/drawing/2014/main" id="{5F9DB6B2-E918-4A07-9F71-2E81DCE89184}"/>
              </a:ext>
            </a:extLst>
          </p:cNvPr>
          <p:cNvSpPr/>
          <p:nvPr/>
        </p:nvSpPr>
        <p:spPr>
          <a:xfrm>
            <a:off x="9984100" y="4802780"/>
            <a:ext cx="749300" cy="408623"/>
          </a:xfrm>
          <a:prstGeom prst="wedgeRoundRectCallout">
            <a:avLst/>
          </a:prstGeom>
          <a:ln w="9525">
            <a:gradFill>
              <a:gsLst>
                <a:gs pos="0">
                  <a:srgbClr val="4FC9D8"/>
                </a:gs>
                <a:gs pos="100000">
                  <a:srgbClr val="4FC9D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1" name="对话气泡: 圆角矩形 90">
            <a:extLst>
              <a:ext uri="{FF2B5EF4-FFF2-40B4-BE49-F238E27FC236}">
                <a16:creationId xmlns:a16="http://schemas.microsoft.com/office/drawing/2014/main" id="{47209146-529E-4BE4-8C84-1FFBC73F0DD5}"/>
              </a:ext>
            </a:extLst>
          </p:cNvPr>
          <p:cNvSpPr/>
          <p:nvPr/>
        </p:nvSpPr>
        <p:spPr>
          <a:xfrm>
            <a:off x="10310412" y="3348248"/>
            <a:ext cx="965334" cy="408623"/>
          </a:xfrm>
          <a:prstGeom prst="wedgeRoundRectCallout">
            <a:avLst/>
          </a:prstGeom>
          <a:ln w="9525">
            <a:gradFill>
              <a:gsLst>
                <a:gs pos="0">
                  <a:srgbClr val="4FC9D8"/>
                </a:gs>
                <a:gs pos="100000">
                  <a:srgbClr val="4FC9D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无线</a:t>
            </a:r>
          </a:p>
        </p:txBody>
      </p:sp>
      <p:sp>
        <p:nvSpPr>
          <p:cNvPr id="92" name="对话气泡: 圆角矩形 91">
            <a:extLst>
              <a:ext uri="{FF2B5EF4-FFF2-40B4-BE49-F238E27FC236}">
                <a16:creationId xmlns:a16="http://schemas.microsoft.com/office/drawing/2014/main" id="{E1E1EFD0-F4F7-457B-94F8-FEE7DD8D2AF3}"/>
              </a:ext>
            </a:extLst>
          </p:cNvPr>
          <p:cNvSpPr/>
          <p:nvPr/>
        </p:nvSpPr>
        <p:spPr>
          <a:xfrm>
            <a:off x="10839649" y="2367888"/>
            <a:ext cx="872194" cy="408623"/>
          </a:xfrm>
          <a:prstGeom prst="wedgeRoundRectCallout">
            <a:avLst/>
          </a:prstGeom>
          <a:ln w="9525">
            <a:gradFill>
              <a:gsLst>
                <a:gs pos="0">
                  <a:srgbClr val="4FC9D8"/>
                </a:gs>
                <a:gs pos="100000">
                  <a:srgbClr val="4FC9D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亮度</a:t>
            </a:r>
          </a:p>
        </p:txBody>
      </p:sp>
      <p:sp>
        <p:nvSpPr>
          <p:cNvPr id="93" name="对话气泡: 圆角矩形 92">
            <a:extLst>
              <a:ext uri="{FF2B5EF4-FFF2-40B4-BE49-F238E27FC236}">
                <a16:creationId xmlns:a16="http://schemas.microsoft.com/office/drawing/2014/main" id="{126770DA-5AC4-4110-8670-6EE085A63ECA}"/>
              </a:ext>
            </a:extLst>
          </p:cNvPr>
          <p:cNvSpPr/>
          <p:nvPr/>
        </p:nvSpPr>
        <p:spPr>
          <a:xfrm>
            <a:off x="8087785" y="2999741"/>
            <a:ext cx="959633" cy="523326"/>
          </a:xfrm>
          <a:prstGeom prst="wedgeRoundRectCallout">
            <a:avLst/>
          </a:prstGeom>
          <a:ln w="9525">
            <a:gradFill>
              <a:gsLst>
                <a:gs pos="0">
                  <a:srgbClr val="4FC9D8"/>
                </a:gs>
                <a:gs pos="100000">
                  <a:srgbClr val="4FC9D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手机</a:t>
            </a:r>
          </a:p>
        </p:txBody>
      </p:sp>
      <p:sp>
        <p:nvSpPr>
          <p:cNvPr id="94" name="对话气泡: 圆角矩形 93">
            <a:extLst>
              <a:ext uri="{FF2B5EF4-FFF2-40B4-BE49-F238E27FC236}">
                <a16:creationId xmlns:a16="http://schemas.microsoft.com/office/drawing/2014/main" id="{0DC944B1-E00A-43CE-B282-651D23B81C79}"/>
              </a:ext>
            </a:extLst>
          </p:cNvPr>
          <p:cNvSpPr/>
          <p:nvPr/>
        </p:nvSpPr>
        <p:spPr>
          <a:xfrm>
            <a:off x="9115755" y="2363461"/>
            <a:ext cx="845226" cy="408623"/>
          </a:xfrm>
          <a:prstGeom prst="wedgeRoundRectCallout">
            <a:avLst/>
          </a:prstGeom>
          <a:ln w="9525">
            <a:gradFill>
              <a:gsLst>
                <a:gs pos="0">
                  <a:srgbClr val="4FC9D8"/>
                </a:gs>
                <a:gs pos="100000">
                  <a:srgbClr val="4FC9D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方便</a:t>
            </a:r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7FDFFA5D-AECE-46EE-BE31-AAC8EF15A4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9156" y="6278044"/>
            <a:ext cx="1003405" cy="28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9630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59A27A2-3005-4EE5-9B90-267DEDDB56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4449" t="18004" r="14449" b="18004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522A2AD-E098-4C72-8A98-E81967E1221A}"/>
              </a:ext>
            </a:extLst>
          </p:cNvPr>
          <p:cNvSpPr/>
          <p:nvPr/>
        </p:nvSpPr>
        <p:spPr>
          <a:xfrm>
            <a:off x="1" y="0"/>
            <a:ext cx="12192000" cy="6857999"/>
          </a:xfrm>
          <a:prstGeom prst="rect">
            <a:avLst/>
          </a:prstGeom>
          <a:solidFill>
            <a:srgbClr val="150E1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圆: 空心 11">
            <a:extLst>
              <a:ext uri="{FF2B5EF4-FFF2-40B4-BE49-F238E27FC236}">
                <a16:creationId xmlns:a16="http://schemas.microsoft.com/office/drawing/2014/main" id="{6B3ABE65-39DA-46A2-993A-1637C0C8FE88}"/>
              </a:ext>
            </a:extLst>
          </p:cNvPr>
          <p:cNvSpPr/>
          <p:nvPr/>
        </p:nvSpPr>
        <p:spPr>
          <a:xfrm>
            <a:off x="-2368858" y="4617198"/>
            <a:ext cx="4217830" cy="4217830"/>
          </a:xfrm>
          <a:prstGeom prst="donut">
            <a:avLst>
              <a:gd name="adj" fmla="val 25459"/>
            </a:avLst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D4B5E04-6CF4-4346-88CF-D93C6DF0E28F}"/>
              </a:ext>
            </a:extLst>
          </p:cNvPr>
          <p:cNvSpPr/>
          <p:nvPr/>
        </p:nvSpPr>
        <p:spPr>
          <a:xfrm>
            <a:off x="962025" y="2247900"/>
            <a:ext cx="8343900" cy="3676649"/>
          </a:xfrm>
          <a:prstGeom prst="roundRect">
            <a:avLst>
              <a:gd name="adj" fmla="val 7052"/>
            </a:avLst>
          </a:prstGeom>
          <a:solidFill>
            <a:schemeClr val="tx1">
              <a:alpha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9BA4A937-E49F-48EA-82EE-C3262F97FB42}"/>
              </a:ext>
            </a:extLst>
          </p:cNvPr>
          <p:cNvSpPr/>
          <p:nvPr/>
        </p:nvSpPr>
        <p:spPr>
          <a:xfrm>
            <a:off x="7940841" y="1390650"/>
            <a:ext cx="3251033" cy="4914900"/>
          </a:xfrm>
          <a:prstGeom prst="roundRect">
            <a:avLst>
              <a:gd name="adj" fmla="val 8586"/>
            </a:avLst>
          </a:prstGeom>
          <a:solidFill>
            <a:srgbClr val="F1D99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67DFB934-616E-4AF3-80A3-1980A492243C}"/>
              </a:ext>
            </a:extLst>
          </p:cNvPr>
          <p:cNvCxnSpPr>
            <a:cxnSpLocks/>
          </p:cNvCxnSpPr>
          <p:nvPr/>
        </p:nvCxnSpPr>
        <p:spPr>
          <a:xfrm>
            <a:off x="1000125" y="2004060"/>
            <a:ext cx="539115" cy="0"/>
          </a:xfrm>
          <a:prstGeom prst="line">
            <a:avLst/>
          </a:prstGeom>
          <a:ln w="38100">
            <a:solidFill>
              <a:srgbClr val="F1D9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:a16="http://schemas.microsoft.com/office/drawing/2014/main" id="{370041A5-9A37-4A98-AFB7-F8ADB1B213E5}"/>
              </a:ext>
            </a:extLst>
          </p:cNvPr>
          <p:cNvSpPr/>
          <p:nvPr/>
        </p:nvSpPr>
        <p:spPr>
          <a:xfrm flipH="1">
            <a:off x="675773" y="609400"/>
            <a:ext cx="701040" cy="701040"/>
          </a:xfrm>
          <a:prstGeom prst="ellipse">
            <a:avLst/>
          </a:prstGeom>
          <a:gradFill flip="none" rotWithShape="1">
            <a:gsLst>
              <a:gs pos="100000">
                <a:srgbClr val="F1D99A"/>
              </a:gs>
              <a:gs pos="0">
                <a:srgbClr val="F1D99A">
                  <a:alpha val="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D4535C1-A543-467F-BB6A-859642E17645}"/>
              </a:ext>
            </a:extLst>
          </p:cNvPr>
          <p:cNvSpPr txBox="1"/>
          <p:nvPr/>
        </p:nvSpPr>
        <p:spPr>
          <a:xfrm>
            <a:off x="1000125" y="800022"/>
            <a:ext cx="6143624" cy="101925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用户认识和购买习惯已有所改变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不再只关注画质，对于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1D99A"/>
                </a:solidFill>
                <a:effectLst/>
                <a:uLnTx/>
                <a:uFillTx/>
                <a:cs typeface="+mn-ea"/>
                <a:sym typeface="+mn-lt"/>
              </a:rPr>
              <a:t>智能应用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也有所要求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23F0F5A8-6784-4DB1-98E4-9449756264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8470" y="550639"/>
            <a:ext cx="1003405" cy="287562"/>
          </a:xfrm>
          <a:prstGeom prst="rect">
            <a:avLst/>
          </a:prstGeom>
        </p:spPr>
      </p:pic>
      <p:graphicFrame>
        <p:nvGraphicFramePr>
          <p:cNvPr id="29" name="图表 28">
            <a:extLst>
              <a:ext uri="{FF2B5EF4-FFF2-40B4-BE49-F238E27FC236}">
                <a16:creationId xmlns:a16="http://schemas.microsoft.com/office/drawing/2014/main" id="{07F38331-C2D3-4CCD-90FF-763F8F70D7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3457930"/>
              </p:ext>
            </p:extLst>
          </p:nvPr>
        </p:nvGraphicFramePr>
        <p:xfrm>
          <a:off x="1925556" y="1969468"/>
          <a:ext cx="5952257" cy="3898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3" name="矩形 32">
            <a:extLst>
              <a:ext uri="{FF2B5EF4-FFF2-40B4-BE49-F238E27FC236}">
                <a16:creationId xmlns:a16="http://schemas.microsoft.com/office/drawing/2014/main" id="{D85E4188-9AF2-4244-8272-B52DABC848A7}"/>
              </a:ext>
            </a:extLst>
          </p:cNvPr>
          <p:cNvSpPr/>
          <p:nvPr/>
        </p:nvSpPr>
        <p:spPr>
          <a:xfrm>
            <a:off x="1668519" y="2798178"/>
            <a:ext cx="453983" cy="2393187"/>
          </a:xfrm>
          <a:prstGeom prst="rect">
            <a:avLst/>
          </a:prstGeom>
          <a:gradFill>
            <a:gsLst>
              <a:gs pos="0">
                <a:srgbClr val="F1D99A"/>
              </a:gs>
              <a:gs pos="100000">
                <a:srgbClr val="F1D99A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C04DFA2E-A98F-40CE-B769-67C7908E4AB8}"/>
              </a:ext>
            </a:extLst>
          </p:cNvPr>
          <p:cNvSpPr/>
          <p:nvPr/>
        </p:nvSpPr>
        <p:spPr>
          <a:xfrm>
            <a:off x="2444814" y="2912479"/>
            <a:ext cx="453983" cy="2278886"/>
          </a:xfrm>
          <a:prstGeom prst="rect">
            <a:avLst/>
          </a:prstGeom>
          <a:gradFill>
            <a:gsLst>
              <a:gs pos="0">
                <a:srgbClr val="F1D99A"/>
              </a:gs>
              <a:gs pos="100000">
                <a:srgbClr val="F1D99A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BC39FB9-BDC6-496C-A781-A7C33C971FB5}"/>
              </a:ext>
            </a:extLst>
          </p:cNvPr>
          <p:cNvSpPr/>
          <p:nvPr/>
        </p:nvSpPr>
        <p:spPr>
          <a:xfrm>
            <a:off x="3210805" y="3343996"/>
            <a:ext cx="453983" cy="1847369"/>
          </a:xfrm>
          <a:prstGeom prst="rect">
            <a:avLst/>
          </a:prstGeom>
          <a:gradFill>
            <a:gsLst>
              <a:gs pos="0">
                <a:srgbClr val="F1D99A"/>
              </a:gs>
              <a:gs pos="100000">
                <a:srgbClr val="F1D99A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F55CB5B-D46D-4741-BB4E-EF0954C2F893}"/>
              </a:ext>
            </a:extLst>
          </p:cNvPr>
          <p:cNvSpPr txBox="1"/>
          <p:nvPr/>
        </p:nvSpPr>
        <p:spPr>
          <a:xfrm>
            <a:off x="1703315" y="3159691"/>
            <a:ext cx="383461" cy="140384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无线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投屏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A54ED34-1266-4AA0-9D57-17FB567AA29D}"/>
              </a:ext>
            </a:extLst>
          </p:cNvPr>
          <p:cNvSpPr txBox="1"/>
          <p:nvPr/>
        </p:nvSpPr>
        <p:spPr>
          <a:xfrm>
            <a:off x="2485200" y="3325890"/>
            <a:ext cx="371100" cy="107144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性价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比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795EEDF-7C3F-43FF-87C9-02733542B707}"/>
              </a:ext>
            </a:extLst>
          </p:cNvPr>
          <p:cNvSpPr txBox="1"/>
          <p:nvPr/>
        </p:nvSpPr>
        <p:spPr>
          <a:xfrm>
            <a:off x="3286349" y="3550500"/>
            <a:ext cx="302894" cy="107144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高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亮度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A4FE1E9-839D-4F86-812E-FAF7DAF94698}"/>
              </a:ext>
            </a:extLst>
          </p:cNvPr>
          <p:cNvSpPr txBox="1"/>
          <p:nvPr/>
        </p:nvSpPr>
        <p:spPr>
          <a:xfrm>
            <a:off x="1518017" y="5180438"/>
            <a:ext cx="754056" cy="406650"/>
          </a:xfrm>
          <a:prstGeom prst="rect">
            <a:avLst/>
          </a:prstGeom>
          <a:solidFill>
            <a:srgbClr val="09070A"/>
          </a:solidFill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TOP1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7E0C488-0F7A-4DA0-A15D-18F527B2C424}"/>
              </a:ext>
            </a:extLst>
          </p:cNvPr>
          <p:cNvSpPr txBox="1"/>
          <p:nvPr/>
        </p:nvSpPr>
        <p:spPr>
          <a:xfrm>
            <a:off x="2273677" y="5180438"/>
            <a:ext cx="754056" cy="406650"/>
          </a:xfrm>
          <a:prstGeom prst="rect">
            <a:avLst/>
          </a:prstGeom>
          <a:solidFill>
            <a:srgbClr val="09070A"/>
          </a:solidFill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TOP2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9144F6C-DE1B-4FE4-BFE4-E16F7708CC4C}"/>
              </a:ext>
            </a:extLst>
          </p:cNvPr>
          <p:cNvSpPr txBox="1"/>
          <p:nvPr/>
        </p:nvSpPr>
        <p:spPr>
          <a:xfrm>
            <a:off x="3057636" y="5180438"/>
            <a:ext cx="754056" cy="406650"/>
          </a:xfrm>
          <a:prstGeom prst="rect">
            <a:avLst/>
          </a:prstGeom>
          <a:solidFill>
            <a:srgbClr val="09070A"/>
          </a:solidFill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TOP3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6C32580-2921-49AA-A6E9-47544707725E}"/>
              </a:ext>
            </a:extLst>
          </p:cNvPr>
          <p:cNvSpPr txBox="1"/>
          <p:nvPr/>
        </p:nvSpPr>
        <p:spPr>
          <a:xfrm>
            <a:off x="3746280" y="5235228"/>
            <a:ext cx="679668" cy="28899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品牌印象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D860B11-321D-4651-93E2-7989F6F6DBC4}"/>
              </a:ext>
            </a:extLst>
          </p:cNvPr>
          <p:cNvSpPr txBox="1"/>
          <p:nvPr/>
        </p:nvSpPr>
        <p:spPr>
          <a:xfrm>
            <a:off x="4259998" y="5235228"/>
            <a:ext cx="679668" cy="28899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预算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883C4E4-E6AF-4A01-9CAC-B2BF5C4C96C9}"/>
              </a:ext>
            </a:extLst>
          </p:cNvPr>
          <p:cNvSpPr txBox="1"/>
          <p:nvPr/>
        </p:nvSpPr>
        <p:spPr>
          <a:xfrm>
            <a:off x="4794141" y="5235228"/>
            <a:ext cx="679668" cy="28899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清晰度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7B726F4-8355-4482-AC68-9EAD63881970}"/>
              </a:ext>
            </a:extLst>
          </p:cNvPr>
          <p:cNvSpPr txBox="1"/>
          <p:nvPr/>
        </p:nvSpPr>
        <p:spPr>
          <a:xfrm>
            <a:off x="5375224" y="5235228"/>
            <a:ext cx="679668" cy="28899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评价不错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D762692-5DD4-4215-8C99-4E24F41E7A31}"/>
              </a:ext>
            </a:extLst>
          </p:cNvPr>
          <p:cNvSpPr txBox="1"/>
          <p:nvPr/>
        </p:nvSpPr>
        <p:spPr>
          <a:xfrm>
            <a:off x="5931067" y="5235228"/>
            <a:ext cx="679668" cy="28899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网站测评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147FFE53-72CE-433D-A7E0-DEA6E5B657A2}"/>
              </a:ext>
            </a:extLst>
          </p:cNvPr>
          <p:cNvSpPr txBox="1"/>
          <p:nvPr/>
        </p:nvSpPr>
        <p:spPr>
          <a:xfrm>
            <a:off x="6480828" y="5235228"/>
            <a:ext cx="679668" cy="28899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同事推荐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73E30B40-9EA8-490A-B32B-ADF8D8B1E6D2}"/>
              </a:ext>
            </a:extLst>
          </p:cNvPr>
          <p:cNvSpPr txBox="1"/>
          <p:nvPr/>
        </p:nvSpPr>
        <p:spPr>
          <a:xfrm>
            <a:off x="7082464" y="5235228"/>
            <a:ext cx="679668" cy="28899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部门指定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AE65DBEF-CB7F-44A8-B122-399CF61C0658}"/>
              </a:ext>
            </a:extLst>
          </p:cNvPr>
          <p:cNvSpPr/>
          <p:nvPr/>
        </p:nvSpPr>
        <p:spPr>
          <a:xfrm>
            <a:off x="3193583" y="2430801"/>
            <a:ext cx="4560452" cy="66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518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位已购用户调研数据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影响用户购买的关键性决定因素</a:t>
            </a: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F3B5C339-C3F6-4C90-BEAA-04E8F11F5FA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4170" y="4497215"/>
            <a:ext cx="2810933" cy="1733885"/>
          </a:xfrm>
          <a:prstGeom prst="rect">
            <a:avLst/>
          </a:prstGeom>
        </p:spPr>
      </p:pic>
      <p:sp>
        <p:nvSpPr>
          <p:cNvPr id="51" name="矩形 50">
            <a:extLst>
              <a:ext uri="{FF2B5EF4-FFF2-40B4-BE49-F238E27FC236}">
                <a16:creationId xmlns:a16="http://schemas.microsoft.com/office/drawing/2014/main" id="{67A1B3CA-E8B0-4D2A-A90A-148A5E26DDC0}"/>
              </a:ext>
            </a:extLst>
          </p:cNvPr>
          <p:cNvSpPr/>
          <p:nvPr/>
        </p:nvSpPr>
        <p:spPr>
          <a:xfrm>
            <a:off x="8249941" y="5142445"/>
            <a:ext cx="1070935" cy="667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电商站内词频分析</a:t>
            </a:r>
          </a:p>
        </p:txBody>
      </p:sp>
      <p:sp>
        <p:nvSpPr>
          <p:cNvPr id="52" name="等腰三角形 51">
            <a:extLst>
              <a:ext uri="{FF2B5EF4-FFF2-40B4-BE49-F238E27FC236}">
                <a16:creationId xmlns:a16="http://schemas.microsoft.com/office/drawing/2014/main" id="{9AF37661-6727-4184-B3EB-93D59C769E86}"/>
              </a:ext>
            </a:extLst>
          </p:cNvPr>
          <p:cNvSpPr/>
          <p:nvPr/>
        </p:nvSpPr>
        <p:spPr>
          <a:xfrm>
            <a:off x="8396749" y="5010075"/>
            <a:ext cx="120631" cy="103992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等腰三角形 52">
            <a:extLst>
              <a:ext uri="{FF2B5EF4-FFF2-40B4-BE49-F238E27FC236}">
                <a16:creationId xmlns:a16="http://schemas.microsoft.com/office/drawing/2014/main" id="{F212B35E-4A02-40EB-A7A7-ACC8F29532A8}"/>
              </a:ext>
            </a:extLst>
          </p:cNvPr>
          <p:cNvSpPr/>
          <p:nvPr/>
        </p:nvSpPr>
        <p:spPr>
          <a:xfrm rot="16200000">
            <a:off x="7512701" y="3086726"/>
            <a:ext cx="120631" cy="103992"/>
          </a:xfrm>
          <a:prstGeom prst="triangle">
            <a:avLst/>
          </a:prstGeom>
          <a:solidFill>
            <a:srgbClr val="F1D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D510A671-213C-42B0-B266-438E94C809CC}"/>
              </a:ext>
            </a:extLst>
          </p:cNvPr>
          <p:cNvSpPr/>
          <p:nvPr/>
        </p:nvSpPr>
        <p:spPr>
          <a:xfrm>
            <a:off x="8032925" y="1666902"/>
            <a:ext cx="3066865" cy="427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支持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无线投屏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的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高亮度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投影仪</a:t>
            </a: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6EE44CD7-3EFF-44F7-936E-C68DA5906B3A}"/>
              </a:ext>
            </a:extLst>
          </p:cNvPr>
          <p:cNvSpPr/>
          <p:nvPr/>
        </p:nvSpPr>
        <p:spPr>
          <a:xfrm>
            <a:off x="8160134" y="2493399"/>
            <a:ext cx="1795615" cy="3504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投影  清晰 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方便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A495DC0B-9FC7-40D3-9937-EEC9E1C02536}"/>
              </a:ext>
            </a:extLst>
          </p:cNvPr>
          <p:cNvSpPr/>
          <p:nvPr/>
        </p:nvSpPr>
        <p:spPr>
          <a:xfrm>
            <a:off x="9205209" y="3120558"/>
            <a:ext cx="1795615" cy="3504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效果  使用 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手机</a:t>
            </a: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EEA2DAAB-877D-49AA-ACBB-22C9162974D2}"/>
              </a:ext>
            </a:extLst>
          </p:cNvPr>
          <p:cNvSpPr/>
          <p:nvPr/>
        </p:nvSpPr>
        <p:spPr>
          <a:xfrm>
            <a:off x="8517380" y="3747717"/>
            <a:ext cx="1795615" cy="3504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满意  功能 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亮度</a:t>
            </a: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BED2AC33-CBE0-4537-8E46-760E19DC21AC}"/>
              </a:ext>
            </a:extLst>
          </p:cNvPr>
          <p:cNvSpPr/>
          <p:nvPr/>
        </p:nvSpPr>
        <p:spPr>
          <a:xfrm>
            <a:off x="8134850" y="4374876"/>
            <a:ext cx="1795615" cy="3504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操作  链接 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无线  </a:t>
            </a: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19B248B2-4F55-4AA8-B230-50A68A110F63}"/>
              </a:ext>
            </a:extLst>
          </p:cNvPr>
          <p:cNvCxnSpPr>
            <a:cxnSpLocks/>
          </p:cNvCxnSpPr>
          <p:nvPr/>
        </p:nvCxnSpPr>
        <p:spPr>
          <a:xfrm>
            <a:off x="8377284" y="5909357"/>
            <a:ext cx="53911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等腰三角形 69">
            <a:extLst>
              <a:ext uri="{FF2B5EF4-FFF2-40B4-BE49-F238E27FC236}">
                <a16:creationId xmlns:a16="http://schemas.microsoft.com/office/drawing/2014/main" id="{98ADE889-D079-4402-8FB1-CA3DC946C581}"/>
              </a:ext>
            </a:extLst>
          </p:cNvPr>
          <p:cNvSpPr/>
          <p:nvPr/>
        </p:nvSpPr>
        <p:spPr>
          <a:xfrm flipV="1">
            <a:off x="8975309" y="4717068"/>
            <a:ext cx="120631" cy="10399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1" name="等腰三角形 70">
            <a:extLst>
              <a:ext uri="{FF2B5EF4-FFF2-40B4-BE49-F238E27FC236}">
                <a16:creationId xmlns:a16="http://schemas.microsoft.com/office/drawing/2014/main" id="{92F0632F-921C-400C-B02A-66CFE1635BB2}"/>
              </a:ext>
            </a:extLst>
          </p:cNvPr>
          <p:cNvSpPr/>
          <p:nvPr/>
        </p:nvSpPr>
        <p:spPr>
          <a:xfrm flipV="1">
            <a:off x="9401613" y="4093983"/>
            <a:ext cx="120631" cy="10399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2" name="等腰三角形 71">
            <a:extLst>
              <a:ext uri="{FF2B5EF4-FFF2-40B4-BE49-F238E27FC236}">
                <a16:creationId xmlns:a16="http://schemas.microsoft.com/office/drawing/2014/main" id="{38D711E0-9229-478F-A733-5B09B58C7E0A}"/>
              </a:ext>
            </a:extLst>
          </p:cNvPr>
          <p:cNvSpPr/>
          <p:nvPr/>
        </p:nvSpPr>
        <p:spPr>
          <a:xfrm flipV="1">
            <a:off x="10126040" y="3456213"/>
            <a:ext cx="120631" cy="10399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3" name="等腰三角形 72">
            <a:extLst>
              <a:ext uri="{FF2B5EF4-FFF2-40B4-BE49-F238E27FC236}">
                <a16:creationId xmlns:a16="http://schemas.microsoft.com/office/drawing/2014/main" id="{152A1161-EEF5-47A0-A014-23296102D042}"/>
              </a:ext>
            </a:extLst>
          </p:cNvPr>
          <p:cNvSpPr/>
          <p:nvPr/>
        </p:nvSpPr>
        <p:spPr>
          <a:xfrm flipV="1">
            <a:off x="8916399" y="2847585"/>
            <a:ext cx="120631" cy="10399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758A02C9-1A42-4C86-AADD-C2163F668FAC}"/>
              </a:ext>
            </a:extLst>
          </p:cNvPr>
          <p:cNvCxnSpPr>
            <a:cxnSpLocks/>
          </p:cNvCxnSpPr>
          <p:nvPr/>
        </p:nvCxnSpPr>
        <p:spPr>
          <a:xfrm>
            <a:off x="8089900" y="2189577"/>
            <a:ext cx="2910924" cy="0"/>
          </a:xfrm>
          <a:prstGeom prst="line">
            <a:avLst/>
          </a:prstGeom>
          <a:ln w="19050">
            <a:gradFill>
              <a:gsLst>
                <a:gs pos="549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字方塊 6">
            <a:extLst>
              <a:ext uri="{FF2B5EF4-FFF2-40B4-BE49-F238E27FC236}">
                <a16:creationId xmlns:a16="http://schemas.microsoft.com/office/drawing/2014/main" id="{1827A823-9165-42FE-9202-42AD78A2EE27}"/>
              </a:ext>
            </a:extLst>
          </p:cNvPr>
          <p:cNvSpPr txBox="1"/>
          <p:nvPr/>
        </p:nvSpPr>
        <p:spPr>
          <a:xfrm>
            <a:off x="962025" y="6305550"/>
            <a:ext cx="3251033" cy="214312"/>
          </a:xfrm>
          <a:prstGeom prst="rect">
            <a:avLst/>
          </a:prstGeom>
          <a:noFill/>
        </p:spPr>
        <p:txBody>
          <a:bodyPr lIns="0" rIns="9600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Confidential.  © BenQ Corporation, all rights reserved.</a:t>
            </a:r>
            <a:endParaRPr kumimoji="0" lang="zh-TW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87519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EF2F9"/>
            </a:gs>
            <a:gs pos="100000">
              <a:srgbClr val="EEF2F9">
                <a:alpha val="35000"/>
              </a:srgb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15D3D84F-CC96-48C2-90B6-2E2750D2E329}"/>
              </a:ext>
            </a:extLst>
          </p:cNvPr>
          <p:cNvSpPr/>
          <p:nvPr/>
        </p:nvSpPr>
        <p:spPr>
          <a:xfrm>
            <a:off x="4575833" y="0"/>
            <a:ext cx="9785878" cy="6878861"/>
          </a:xfrm>
          <a:prstGeom prst="parallelogram">
            <a:avLst/>
          </a:prstGeom>
          <a:blipFill dpi="0"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平行四边形 40">
            <a:extLst>
              <a:ext uri="{FF2B5EF4-FFF2-40B4-BE49-F238E27FC236}">
                <a16:creationId xmlns:a16="http://schemas.microsoft.com/office/drawing/2014/main" id="{510E4982-C749-495A-BA74-21F1BFEADAEF}"/>
              </a:ext>
            </a:extLst>
          </p:cNvPr>
          <p:cNvSpPr/>
          <p:nvPr/>
        </p:nvSpPr>
        <p:spPr>
          <a:xfrm>
            <a:off x="4578664" y="10430"/>
            <a:ext cx="9815365" cy="6878861"/>
          </a:xfrm>
          <a:prstGeom prst="parallelogram">
            <a:avLst>
              <a:gd name="adj" fmla="val 24603"/>
            </a:avLst>
          </a:prstGeom>
          <a:gradFill>
            <a:gsLst>
              <a:gs pos="0">
                <a:srgbClr val="0FA1FF">
                  <a:alpha val="70000"/>
                </a:srgbClr>
              </a:gs>
              <a:gs pos="100000">
                <a:srgbClr val="0B77D8">
                  <a:alpha val="4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D3E84EE6-FE9F-415E-B534-F8695F783D7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2276" y="550639"/>
            <a:ext cx="1003405" cy="287562"/>
          </a:xfrm>
          <a:prstGeom prst="rect">
            <a:avLst/>
          </a:prstGeom>
        </p:spPr>
      </p:pic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47671348-3C35-4711-A219-B4DBCDE3034B}"/>
              </a:ext>
            </a:extLst>
          </p:cNvPr>
          <p:cNvSpPr/>
          <p:nvPr/>
        </p:nvSpPr>
        <p:spPr>
          <a:xfrm>
            <a:off x="11271705" y="1499578"/>
            <a:ext cx="383976" cy="3556880"/>
          </a:xfrm>
          <a:prstGeom prst="roundRect">
            <a:avLst>
              <a:gd name="adj" fmla="val 23540"/>
            </a:avLst>
          </a:prstGeom>
          <a:gradFill>
            <a:gsLst>
              <a:gs pos="0">
                <a:schemeClr val="bg1"/>
              </a:gs>
              <a:gs pos="49000">
                <a:srgbClr val="EEF2F9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4C08F9D3-1E06-443E-B854-A1943BA98B02}"/>
              </a:ext>
            </a:extLst>
          </p:cNvPr>
          <p:cNvSpPr/>
          <p:nvPr/>
        </p:nvSpPr>
        <p:spPr>
          <a:xfrm>
            <a:off x="10701633" y="1647825"/>
            <a:ext cx="383976" cy="3412531"/>
          </a:xfrm>
          <a:prstGeom prst="roundRect">
            <a:avLst>
              <a:gd name="adj" fmla="val 23540"/>
            </a:avLst>
          </a:prstGeom>
          <a:gradFill>
            <a:gsLst>
              <a:gs pos="0">
                <a:schemeClr val="bg1"/>
              </a:gs>
              <a:gs pos="49000">
                <a:srgbClr val="EEF2F9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F31A9071-8D1E-474A-A216-8DC8E71F37B9}"/>
              </a:ext>
            </a:extLst>
          </p:cNvPr>
          <p:cNvSpPr/>
          <p:nvPr/>
        </p:nvSpPr>
        <p:spPr>
          <a:xfrm>
            <a:off x="10131560" y="2266950"/>
            <a:ext cx="383976" cy="2789508"/>
          </a:xfrm>
          <a:prstGeom prst="roundRect">
            <a:avLst>
              <a:gd name="adj" fmla="val 23540"/>
            </a:avLst>
          </a:prstGeom>
          <a:gradFill>
            <a:gsLst>
              <a:gs pos="0">
                <a:schemeClr val="bg1"/>
              </a:gs>
              <a:gs pos="49000">
                <a:srgbClr val="EEF2F9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52CFFC93-0EF5-4FB8-94E4-48C4BE5B6BEB}"/>
              </a:ext>
            </a:extLst>
          </p:cNvPr>
          <p:cNvSpPr/>
          <p:nvPr/>
        </p:nvSpPr>
        <p:spPr>
          <a:xfrm>
            <a:off x="9561487" y="3051786"/>
            <a:ext cx="383976" cy="2004671"/>
          </a:xfrm>
          <a:prstGeom prst="roundRect">
            <a:avLst>
              <a:gd name="adj" fmla="val 23540"/>
            </a:avLst>
          </a:prstGeom>
          <a:gradFill>
            <a:gsLst>
              <a:gs pos="0">
                <a:schemeClr val="bg1"/>
              </a:gs>
              <a:gs pos="49000">
                <a:srgbClr val="EEF2F9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31B36A00-99F7-47EA-B9DA-9021507BA52B}"/>
              </a:ext>
            </a:extLst>
          </p:cNvPr>
          <p:cNvSpPr/>
          <p:nvPr/>
        </p:nvSpPr>
        <p:spPr>
          <a:xfrm>
            <a:off x="8991414" y="3244850"/>
            <a:ext cx="383976" cy="1811608"/>
          </a:xfrm>
          <a:prstGeom prst="roundRect">
            <a:avLst>
              <a:gd name="adj" fmla="val 23540"/>
            </a:avLst>
          </a:prstGeom>
          <a:gradFill>
            <a:gsLst>
              <a:gs pos="0">
                <a:schemeClr val="bg1"/>
              </a:gs>
              <a:gs pos="49000">
                <a:srgbClr val="EEF2F9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DF6CD174-D5C2-4D6F-BD0D-B7338E1566DF}"/>
              </a:ext>
            </a:extLst>
          </p:cNvPr>
          <p:cNvSpPr/>
          <p:nvPr/>
        </p:nvSpPr>
        <p:spPr>
          <a:xfrm>
            <a:off x="8421341" y="3371850"/>
            <a:ext cx="383976" cy="1684608"/>
          </a:xfrm>
          <a:prstGeom prst="roundRect">
            <a:avLst>
              <a:gd name="adj" fmla="val 23540"/>
            </a:avLst>
          </a:prstGeom>
          <a:gradFill>
            <a:gsLst>
              <a:gs pos="0">
                <a:schemeClr val="bg1"/>
              </a:gs>
              <a:gs pos="49000">
                <a:srgbClr val="EEF2F9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BE568C46-8C11-4989-AA8F-C8028CB627E7}"/>
              </a:ext>
            </a:extLst>
          </p:cNvPr>
          <p:cNvSpPr/>
          <p:nvPr/>
        </p:nvSpPr>
        <p:spPr>
          <a:xfrm>
            <a:off x="7851268" y="3778250"/>
            <a:ext cx="383976" cy="1278208"/>
          </a:xfrm>
          <a:prstGeom prst="roundRect">
            <a:avLst>
              <a:gd name="adj" fmla="val 23540"/>
            </a:avLst>
          </a:prstGeom>
          <a:gradFill>
            <a:gsLst>
              <a:gs pos="0">
                <a:schemeClr val="bg1"/>
              </a:gs>
              <a:gs pos="49000">
                <a:srgbClr val="EEF2F9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7913EB59-B8B9-46D0-AF7C-D322E9273976}"/>
              </a:ext>
            </a:extLst>
          </p:cNvPr>
          <p:cNvSpPr/>
          <p:nvPr/>
        </p:nvSpPr>
        <p:spPr>
          <a:xfrm>
            <a:off x="7281195" y="3930650"/>
            <a:ext cx="383976" cy="1125808"/>
          </a:xfrm>
          <a:prstGeom prst="roundRect">
            <a:avLst>
              <a:gd name="adj" fmla="val 23540"/>
            </a:avLst>
          </a:prstGeom>
          <a:gradFill>
            <a:gsLst>
              <a:gs pos="0">
                <a:schemeClr val="bg1"/>
              </a:gs>
              <a:gs pos="49000">
                <a:srgbClr val="EEF2F9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B73476AD-CBBE-465B-8144-E86FB6D4A7F4}"/>
              </a:ext>
            </a:extLst>
          </p:cNvPr>
          <p:cNvSpPr/>
          <p:nvPr/>
        </p:nvSpPr>
        <p:spPr>
          <a:xfrm>
            <a:off x="6711122" y="4286250"/>
            <a:ext cx="383976" cy="770208"/>
          </a:xfrm>
          <a:prstGeom prst="roundRect">
            <a:avLst>
              <a:gd name="adj" fmla="val 23540"/>
            </a:avLst>
          </a:prstGeom>
          <a:gradFill>
            <a:gsLst>
              <a:gs pos="0">
                <a:schemeClr val="bg1"/>
              </a:gs>
              <a:gs pos="49000">
                <a:srgbClr val="EEF2F9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35CD22CD-170B-46CE-90A3-40E70842BC09}"/>
              </a:ext>
            </a:extLst>
          </p:cNvPr>
          <p:cNvSpPr/>
          <p:nvPr/>
        </p:nvSpPr>
        <p:spPr>
          <a:xfrm>
            <a:off x="6141049" y="4527550"/>
            <a:ext cx="383976" cy="528908"/>
          </a:xfrm>
          <a:prstGeom prst="roundRect">
            <a:avLst>
              <a:gd name="adj" fmla="val 23540"/>
            </a:avLst>
          </a:prstGeom>
          <a:gradFill>
            <a:gsLst>
              <a:gs pos="0">
                <a:schemeClr val="bg1"/>
              </a:gs>
              <a:gs pos="49000">
                <a:srgbClr val="EEF2F9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25" name="图表 24">
            <a:extLst>
              <a:ext uri="{FF2B5EF4-FFF2-40B4-BE49-F238E27FC236}">
                <a16:creationId xmlns:a16="http://schemas.microsoft.com/office/drawing/2014/main" id="{3A13445E-9CA0-4F60-A265-C76DDBFD61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909087"/>
              </p:ext>
            </p:extLst>
          </p:nvPr>
        </p:nvGraphicFramePr>
        <p:xfrm>
          <a:off x="5794303" y="686436"/>
          <a:ext cx="6501801" cy="55268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8" name="文本框 47">
            <a:extLst>
              <a:ext uri="{FF2B5EF4-FFF2-40B4-BE49-F238E27FC236}">
                <a16:creationId xmlns:a16="http://schemas.microsoft.com/office/drawing/2014/main" id="{E06DD1FF-A963-482D-9BC0-8C95B3E6C31F}"/>
              </a:ext>
            </a:extLst>
          </p:cNvPr>
          <p:cNvSpPr txBox="1"/>
          <p:nvPr/>
        </p:nvSpPr>
        <p:spPr>
          <a:xfrm>
            <a:off x="11272068" y="5153408"/>
            <a:ext cx="383977" cy="132343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无线投屏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8C1F9D0-A016-40F6-A747-B46BCD190CB8}"/>
              </a:ext>
            </a:extLst>
          </p:cNvPr>
          <p:cNvSpPr txBox="1"/>
          <p:nvPr/>
        </p:nvSpPr>
        <p:spPr>
          <a:xfrm>
            <a:off x="10701632" y="5153408"/>
            <a:ext cx="383977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性价比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8C03D52-5174-4A4E-9F07-D7CEDE74DC43}"/>
              </a:ext>
            </a:extLst>
          </p:cNvPr>
          <p:cNvSpPr txBox="1"/>
          <p:nvPr/>
        </p:nvSpPr>
        <p:spPr>
          <a:xfrm>
            <a:off x="10131560" y="5153408"/>
            <a:ext cx="383977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高亮度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DF31ECC-789E-4E2C-83D5-3103990C3D36}"/>
              </a:ext>
            </a:extLst>
          </p:cNvPr>
          <p:cNvSpPr txBox="1"/>
          <p:nvPr/>
        </p:nvSpPr>
        <p:spPr>
          <a:xfrm>
            <a:off x="9551863" y="5153408"/>
            <a:ext cx="383977" cy="10772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品牌印象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A876008-4455-4DA3-BA87-ECC059F06A7B}"/>
              </a:ext>
            </a:extLst>
          </p:cNvPr>
          <p:cNvSpPr txBox="1"/>
          <p:nvPr/>
        </p:nvSpPr>
        <p:spPr>
          <a:xfrm>
            <a:off x="8972166" y="5153408"/>
            <a:ext cx="383977" cy="5847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预算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DAF9FDF-050D-4260-A3D2-535370CBEC3F}"/>
              </a:ext>
            </a:extLst>
          </p:cNvPr>
          <p:cNvSpPr txBox="1"/>
          <p:nvPr/>
        </p:nvSpPr>
        <p:spPr>
          <a:xfrm>
            <a:off x="8392469" y="5153408"/>
            <a:ext cx="383977" cy="8309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清晰度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B2530FE-93E6-4E26-8C11-CAB481AFDEF3}"/>
              </a:ext>
            </a:extLst>
          </p:cNvPr>
          <p:cNvSpPr txBox="1"/>
          <p:nvPr/>
        </p:nvSpPr>
        <p:spPr>
          <a:xfrm>
            <a:off x="7812772" y="5153408"/>
            <a:ext cx="383977" cy="10772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评价不错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D6BBAAC0-1989-4237-AE01-A3B286A0B549}"/>
              </a:ext>
            </a:extLst>
          </p:cNvPr>
          <p:cNvSpPr txBox="1"/>
          <p:nvPr/>
        </p:nvSpPr>
        <p:spPr>
          <a:xfrm>
            <a:off x="7233075" y="5153408"/>
            <a:ext cx="383977" cy="10772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网站测评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499B331-7C6A-43AA-AC5D-2A7F18D0A92C}"/>
              </a:ext>
            </a:extLst>
          </p:cNvPr>
          <p:cNvSpPr txBox="1"/>
          <p:nvPr/>
        </p:nvSpPr>
        <p:spPr>
          <a:xfrm>
            <a:off x="6653378" y="5153408"/>
            <a:ext cx="383977" cy="10772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同事推荐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5DBBAD76-B28C-4D50-9BAB-94027B2E1724}"/>
              </a:ext>
            </a:extLst>
          </p:cNvPr>
          <p:cNvSpPr txBox="1"/>
          <p:nvPr/>
        </p:nvSpPr>
        <p:spPr>
          <a:xfrm>
            <a:off x="6073681" y="5153408"/>
            <a:ext cx="383977" cy="10772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部门指定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6C0B055D-94C4-4BD1-9809-9C5C7F906D17}"/>
              </a:ext>
            </a:extLst>
          </p:cNvPr>
          <p:cNvSpPr txBox="1"/>
          <p:nvPr/>
        </p:nvSpPr>
        <p:spPr>
          <a:xfrm>
            <a:off x="6380984" y="1350884"/>
            <a:ext cx="2591182" cy="7390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影响用户购买的关键性决定因素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——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4536B006-EFD4-451A-813E-6A7592B55E65}"/>
              </a:ext>
            </a:extLst>
          </p:cNvPr>
          <p:cNvSpPr/>
          <p:nvPr/>
        </p:nvSpPr>
        <p:spPr>
          <a:xfrm>
            <a:off x="10131560" y="5149685"/>
            <a:ext cx="1524121" cy="1319541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978447A9-5CB9-4CA7-B53B-2741030F6AA1}"/>
              </a:ext>
            </a:extLst>
          </p:cNvPr>
          <p:cNvSpPr/>
          <p:nvPr/>
        </p:nvSpPr>
        <p:spPr>
          <a:xfrm>
            <a:off x="716850" y="1202626"/>
            <a:ext cx="4099600" cy="1573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B77D8"/>
                    </a:gs>
                    <a:gs pos="0">
                      <a:srgbClr val="0FA1FF"/>
                    </a:gs>
                  </a:gsLst>
                  <a:lin ang="2700000" scaled="0"/>
                </a:gradFill>
                <a:effectLst/>
                <a:uLnTx/>
                <a:uFillTx/>
                <a:cs typeface="+mn-ea"/>
                <a:sym typeface="+mn-lt"/>
              </a:rPr>
              <a:t>用户认识和购买习惯已有所改变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B77D8"/>
                    </a:gs>
                    <a:gs pos="0">
                      <a:srgbClr val="0FA1FF"/>
                    </a:gs>
                  </a:gsLst>
                  <a:lin ang="2700000" scaled="0"/>
                </a:gradFill>
                <a:effectLst/>
                <a:uLnTx/>
                <a:uFillTx/>
                <a:cs typeface="+mn-ea"/>
                <a:sym typeface="+mn-lt"/>
              </a:rPr>
              <a:t>不再只关注画质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B77D8"/>
                  </a:gs>
                  <a:gs pos="0">
                    <a:srgbClr val="0FA1FF"/>
                  </a:gs>
                </a:gsLst>
                <a:lin ang="2700000" scaled="0"/>
              </a:gra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B77D8"/>
                    </a:gs>
                    <a:gs pos="0">
                      <a:srgbClr val="0FA1FF"/>
                    </a:gs>
                  </a:gsLst>
                  <a:lin ang="2700000" scaled="0"/>
                </a:gradFill>
                <a:effectLst/>
                <a:uLnTx/>
                <a:uFillTx/>
                <a:cs typeface="+mn-ea"/>
                <a:sym typeface="+mn-lt"/>
              </a:rPr>
              <a:t>对于智能应用也有所要求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B77D8"/>
                  </a:gs>
                  <a:gs pos="0">
                    <a:srgbClr val="0FA1FF"/>
                  </a:gs>
                </a:gsLst>
                <a:lin ang="2700000" scaled="0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06CB48D5-84BC-4253-8CE3-A81B17B7BDB5}"/>
              </a:ext>
            </a:extLst>
          </p:cNvPr>
          <p:cNvCxnSpPr/>
          <p:nvPr/>
        </p:nvCxnSpPr>
        <p:spPr>
          <a:xfrm>
            <a:off x="808290" y="2979372"/>
            <a:ext cx="762000" cy="0"/>
          </a:xfrm>
          <a:prstGeom prst="line">
            <a:avLst/>
          </a:prstGeom>
          <a:ln w="38100">
            <a:gradFill>
              <a:gsLst>
                <a:gs pos="0">
                  <a:srgbClr val="0FA1FF"/>
                </a:gs>
                <a:gs pos="100000">
                  <a:srgbClr val="0B77D8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9FD8E42C-C3F6-4332-B91B-973B886930AD}"/>
              </a:ext>
            </a:extLst>
          </p:cNvPr>
          <p:cNvGrpSpPr/>
          <p:nvPr/>
        </p:nvGrpSpPr>
        <p:grpSpPr>
          <a:xfrm>
            <a:off x="634972" y="6315624"/>
            <a:ext cx="1150554" cy="161223"/>
            <a:chOff x="849696" y="550639"/>
            <a:chExt cx="1461556" cy="204802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B6659836-4836-4DCD-BFBA-4E69049CC49D}"/>
                </a:ext>
              </a:extLst>
            </p:cNvPr>
            <p:cNvSpPr/>
            <p:nvPr/>
          </p:nvSpPr>
          <p:spPr>
            <a:xfrm flipV="1">
              <a:off x="849696" y="550639"/>
              <a:ext cx="204802" cy="204802"/>
            </a:xfrm>
            <a:prstGeom prst="ellipse">
              <a:avLst/>
            </a:prstGeom>
            <a:gradFill>
              <a:gsLst>
                <a:gs pos="0">
                  <a:srgbClr val="0FA1FF"/>
                </a:gs>
                <a:gs pos="100000">
                  <a:srgbClr val="0B77D8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95A8D2C4-5794-481B-B486-FCC707B157D7}"/>
                </a:ext>
              </a:extLst>
            </p:cNvPr>
            <p:cNvSpPr/>
            <p:nvPr/>
          </p:nvSpPr>
          <p:spPr>
            <a:xfrm flipV="1">
              <a:off x="1164376" y="550639"/>
              <a:ext cx="204802" cy="2048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50800" dir="5400000" algn="ctr" rotWithShape="0">
                <a:srgbClr val="EEF2F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CA306EDE-CDB5-486F-BA99-3A201C800D41}"/>
                </a:ext>
              </a:extLst>
            </p:cNvPr>
            <p:cNvSpPr/>
            <p:nvPr/>
          </p:nvSpPr>
          <p:spPr>
            <a:xfrm flipV="1">
              <a:off x="1479056" y="550639"/>
              <a:ext cx="204802" cy="2048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50800" dir="5400000" algn="ctr" rotWithShape="0">
                <a:srgbClr val="EEF2F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6BD472B3-90ED-4442-B2B6-4A51915083E5}"/>
                </a:ext>
              </a:extLst>
            </p:cNvPr>
            <p:cNvSpPr/>
            <p:nvPr/>
          </p:nvSpPr>
          <p:spPr>
            <a:xfrm flipV="1">
              <a:off x="1795576" y="550639"/>
              <a:ext cx="204802" cy="2048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50800" dir="5400000" algn="ctr" rotWithShape="0">
                <a:srgbClr val="EEF2F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D7E409C9-998C-45AE-8927-A271ADAD0F46}"/>
                </a:ext>
              </a:extLst>
            </p:cNvPr>
            <p:cNvSpPr/>
            <p:nvPr/>
          </p:nvSpPr>
          <p:spPr>
            <a:xfrm flipV="1">
              <a:off x="2106450" y="550639"/>
              <a:ext cx="204802" cy="2048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50800" dir="5400000" algn="ctr" rotWithShape="0">
                <a:srgbClr val="EEF2F9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B61D3680-6C24-4896-BE46-7391FCC0477F}"/>
              </a:ext>
            </a:extLst>
          </p:cNvPr>
          <p:cNvGrpSpPr/>
          <p:nvPr/>
        </p:nvGrpSpPr>
        <p:grpSpPr>
          <a:xfrm>
            <a:off x="2736283" y="4391954"/>
            <a:ext cx="1795615" cy="446184"/>
            <a:chOff x="1122406" y="5057417"/>
            <a:chExt cx="1795615" cy="446184"/>
          </a:xfrm>
        </p:grpSpPr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744596C6-B5A5-4F9F-8D0C-4D33520B368F}"/>
                </a:ext>
              </a:extLst>
            </p:cNvPr>
            <p:cNvSpPr/>
            <p:nvPr/>
          </p:nvSpPr>
          <p:spPr>
            <a:xfrm>
              <a:off x="1122406" y="5057417"/>
              <a:ext cx="1795615" cy="35042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操作  链接  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FA1FF"/>
                  </a:solidFill>
                  <a:effectLst/>
                  <a:uLnTx/>
                  <a:uFillTx/>
                  <a:cs typeface="+mn-ea"/>
                  <a:sym typeface="+mn-lt"/>
                </a:rPr>
                <a:t>无线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  </a:t>
              </a:r>
            </a:p>
          </p:txBody>
        </p:sp>
        <p:sp>
          <p:nvSpPr>
            <p:cNvPr id="79" name="等腰三角形 78">
              <a:extLst>
                <a:ext uri="{FF2B5EF4-FFF2-40B4-BE49-F238E27FC236}">
                  <a16:creationId xmlns:a16="http://schemas.microsoft.com/office/drawing/2014/main" id="{871BF07D-2B52-4E25-A3A2-DD34F506460F}"/>
                </a:ext>
              </a:extLst>
            </p:cNvPr>
            <p:cNvSpPr/>
            <p:nvPr/>
          </p:nvSpPr>
          <p:spPr>
            <a:xfrm flipV="1">
              <a:off x="1962865" y="5399609"/>
              <a:ext cx="120631" cy="10399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C8B79D20-01DB-40CC-BFDD-1E86B79659DC}"/>
              </a:ext>
            </a:extLst>
          </p:cNvPr>
          <p:cNvGrpSpPr/>
          <p:nvPr/>
        </p:nvGrpSpPr>
        <p:grpSpPr>
          <a:xfrm>
            <a:off x="669024" y="4391954"/>
            <a:ext cx="1795615" cy="450258"/>
            <a:chOff x="1504936" y="4430258"/>
            <a:chExt cx="1795615" cy="450258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96E776B9-5DB3-4BE3-BBD6-0E8175CE2409}"/>
                </a:ext>
              </a:extLst>
            </p:cNvPr>
            <p:cNvSpPr/>
            <p:nvPr/>
          </p:nvSpPr>
          <p:spPr>
            <a:xfrm>
              <a:off x="1504936" y="4430258"/>
              <a:ext cx="1795615" cy="35042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满意  功能  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FA1FF"/>
                  </a:solidFill>
                  <a:effectLst/>
                  <a:uLnTx/>
                  <a:uFillTx/>
                  <a:cs typeface="+mn-ea"/>
                  <a:sym typeface="+mn-lt"/>
                </a:rPr>
                <a:t>亮度</a:t>
              </a:r>
            </a:p>
          </p:txBody>
        </p:sp>
        <p:sp>
          <p:nvSpPr>
            <p:cNvPr id="80" name="等腰三角形 79">
              <a:extLst>
                <a:ext uri="{FF2B5EF4-FFF2-40B4-BE49-F238E27FC236}">
                  <a16:creationId xmlns:a16="http://schemas.microsoft.com/office/drawing/2014/main" id="{2ACE020E-864A-437C-BAEC-462FBE18FD53}"/>
                </a:ext>
              </a:extLst>
            </p:cNvPr>
            <p:cNvSpPr/>
            <p:nvPr/>
          </p:nvSpPr>
          <p:spPr>
            <a:xfrm flipV="1">
              <a:off x="2389169" y="4776524"/>
              <a:ext cx="120631" cy="10399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A365B2F7-117F-4A3C-979A-FABF5FE4D794}"/>
              </a:ext>
            </a:extLst>
          </p:cNvPr>
          <p:cNvGrpSpPr/>
          <p:nvPr/>
        </p:nvGrpSpPr>
        <p:grpSpPr>
          <a:xfrm>
            <a:off x="2736284" y="3787946"/>
            <a:ext cx="1795615" cy="439647"/>
            <a:chOff x="2192765" y="3803099"/>
            <a:chExt cx="1795615" cy="439647"/>
          </a:xfrm>
        </p:grpSpPr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B1DEBC87-30A2-46F7-8AFB-9554AB4FFB0A}"/>
                </a:ext>
              </a:extLst>
            </p:cNvPr>
            <p:cNvSpPr/>
            <p:nvPr/>
          </p:nvSpPr>
          <p:spPr>
            <a:xfrm>
              <a:off x="2192765" y="3803099"/>
              <a:ext cx="1795615" cy="35042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效果  使用  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FA1FF"/>
                  </a:solidFill>
                  <a:effectLst/>
                  <a:uLnTx/>
                  <a:uFillTx/>
                  <a:cs typeface="+mn-ea"/>
                  <a:sym typeface="+mn-lt"/>
                </a:rPr>
                <a:t>手机</a:t>
              </a:r>
            </a:p>
          </p:txBody>
        </p:sp>
        <p:sp>
          <p:nvSpPr>
            <p:cNvPr id="81" name="等腰三角形 80">
              <a:extLst>
                <a:ext uri="{FF2B5EF4-FFF2-40B4-BE49-F238E27FC236}">
                  <a16:creationId xmlns:a16="http://schemas.microsoft.com/office/drawing/2014/main" id="{6E0359C2-ABB1-433B-A9C6-B92EF9D5E40F}"/>
                </a:ext>
              </a:extLst>
            </p:cNvPr>
            <p:cNvSpPr/>
            <p:nvPr/>
          </p:nvSpPr>
          <p:spPr>
            <a:xfrm flipV="1">
              <a:off x="3113596" y="4138754"/>
              <a:ext cx="120631" cy="10399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1A48D63D-C2D0-4BFB-A2CC-7916B410D99E}"/>
              </a:ext>
            </a:extLst>
          </p:cNvPr>
          <p:cNvGrpSpPr/>
          <p:nvPr/>
        </p:nvGrpSpPr>
        <p:grpSpPr>
          <a:xfrm>
            <a:off x="669025" y="3787946"/>
            <a:ext cx="1795615" cy="451035"/>
            <a:chOff x="1147690" y="3175940"/>
            <a:chExt cx="1795615" cy="451035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352D2540-65EB-4DA5-8C34-619EC89BE80D}"/>
                </a:ext>
              </a:extLst>
            </p:cNvPr>
            <p:cNvSpPr/>
            <p:nvPr/>
          </p:nvSpPr>
          <p:spPr>
            <a:xfrm>
              <a:off x="1147690" y="3175940"/>
              <a:ext cx="1795615" cy="35042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投影  清晰  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FA1FF"/>
                  </a:solidFill>
                  <a:effectLst/>
                  <a:uLnTx/>
                  <a:uFillTx/>
                  <a:cs typeface="+mn-ea"/>
                  <a:sym typeface="+mn-lt"/>
                </a:rPr>
                <a:t>方便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A1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等腰三角形 81">
              <a:extLst>
                <a:ext uri="{FF2B5EF4-FFF2-40B4-BE49-F238E27FC236}">
                  <a16:creationId xmlns:a16="http://schemas.microsoft.com/office/drawing/2014/main" id="{F4AFD683-9A08-46E5-8F2B-C130654579CA}"/>
                </a:ext>
              </a:extLst>
            </p:cNvPr>
            <p:cNvSpPr/>
            <p:nvPr/>
          </p:nvSpPr>
          <p:spPr>
            <a:xfrm flipV="1">
              <a:off x="1903955" y="3522983"/>
              <a:ext cx="120631" cy="10399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8" name="矩形 87">
            <a:extLst>
              <a:ext uri="{FF2B5EF4-FFF2-40B4-BE49-F238E27FC236}">
                <a16:creationId xmlns:a16="http://schemas.microsoft.com/office/drawing/2014/main" id="{E1210EC5-8194-4B62-810D-9A3383C46BCD}"/>
              </a:ext>
            </a:extLst>
          </p:cNvPr>
          <p:cNvSpPr/>
          <p:nvPr/>
        </p:nvSpPr>
        <p:spPr>
          <a:xfrm>
            <a:off x="634972" y="3204075"/>
            <a:ext cx="2362217" cy="406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电商站内词频分析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2B115D05-1220-49CC-A467-641CA80B5011}"/>
              </a:ext>
            </a:extLst>
          </p:cNvPr>
          <p:cNvSpPr/>
          <p:nvPr/>
        </p:nvSpPr>
        <p:spPr>
          <a:xfrm>
            <a:off x="634972" y="5121809"/>
            <a:ext cx="1926833" cy="406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E540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用户印象</a:t>
            </a:r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567C46CE-BE83-457F-B2F8-0FF487AB44AA}"/>
              </a:ext>
            </a:extLst>
          </p:cNvPr>
          <p:cNvSpPr/>
          <p:nvPr/>
        </p:nvSpPr>
        <p:spPr>
          <a:xfrm>
            <a:off x="715764" y="5603124"/>
            <a:ext cx="3664349" cy="35042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FA1FF"/>
              </a:gs>
              <a:gs pos="100000">
                <a:srgbClr val="0B77D8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支持无线投屏的高亮度投影仪</a:t>
            </a:r>
          </a:p>
        </p:txBody>
      </p:sp>
      <p:pic>
        <p:nvPicPr>
          <p:cNvPr id="92" name="图片 91">
            <a:extLst>
              <a:ext uri="{FF2B5EF4-FFF2-40B4-BE49-F238E27FC236}">
                <a16:creationId xmlns:a16="http://schemas.microsoft.com/office/drawing/2014/main" id="{58BE99A3-33BF-4AEA-AF1D-E4330913584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06525" y="-666076"/>
            <a:ext cx="2810933" cy="1733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18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6E604AB0-47DC-4282-AA62-7F1A47A589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-3" y="3909287"/>
            <a:ext cx="3228301" cy="2948713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D0E3722D-10B5-4AE2-8212-0DFB7F810A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3228300" y="3909287"/>
            <a:ext cx="8963699" cy="2948713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62752BB5-9CA4-4543-80B7-4E7B7292D864}"/>
              </a:ext>
            </a:extLst>
          </p:cNvPr>
          <p:cNvGrpSpPr/>
          <p:nvPr/>
        </p:nvGrpSpPr>
        <p:grpSpPr>
          <a:xfrm>
            <a:off x="-1" y="-15013"/>
            <a:ext cx="12192001" cy="3924300"/>
            <a:chOff x="-1" y="-15013"/>
            <a:chExt cx="12192001" cy="3924300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2CBEC0AE-E85F-44EC-9CB7-800476548F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-1" y="-15013"/>
              <a:ext cx="3228301" cy="392430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FE7BAB68-8665-4648-B504-8B2B0E38BA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28301" y="-15013"/>
              <a:ext cx="8963699" cy="3924300"/>
            </a:xfrm>
            <a:prstGeom prst="rect">
              <a:avLst/>
            </a:prstGeom>
          </p:spPr>
        </p:pic>
      </p:grp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9359660-4DF0-4C4C-8091-5200F428C1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973520"/>
              </p:ext>
            </p:extLst>
          </p:nvPr>
        </p:nvGraphicFramePr>
        <p:xfrm>
          <a:off x="1009651" y="1867396"/>
          <a:ext cx="10172697" cy="421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0899">
                  <a:extLst>
                    <a:ext uri="{9D8B030D-6E8A-4147-A177-3AD203B41FA5}">
                      <a16:colId xmlns:a16="http://schemas.microsoft.com/office/drawing/2014/main" val="1792205909"/>
                    </a:ext>
                  </a:extLst>
                </a:gridCol>
                <a:gridCol w="3390899">
                  <a:extLst>
                    <a:ext uri="{9D8B030D-6E8A-4147-A177-3AD203B41FA5}">
                      <a16:colId xmlns:a16="http://schemas.microsoft.com/office/drawing/2014/main" val="383003357"/>
                    </a:ext>
                  </a:extLst>
                </a:gridCol>
                <a:gridCol w="3390899">
                  <a:extLst>
                    <a:ext uri="{9D8B030D-6E8A-4147-A177-3AD203B41FA5}">
                      <a16:colId xmlns:a16="http://schemas.microsoft.com/office/drawing/2014/main" val="4261667687"/>
                    </a:ext>
                  </a:extLst>
                </a:gridCol>
              </a:tblGrid>
              <a:tr h="21095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4B549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zh-CN" altLang="en-US" sz="2400" b="1" dirty="0">
                        <a:solidFill>
                          <a:srgbClr val="44B549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zh-CN" altLang="en-US" sz="2000" b="1" dirty="0">
                        <a:solidFill>
                          <a:srgbClr val="44B549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379585"/>
                  </a:ext>
                </a:extLst>
              </a:tr>
              <a:tr h="21095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zh-CN" altLang="en-US" sz="2400" b="1" dirty="0">
                        <a:solidFill>
                          <a:srgbClr val="44B549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zh-CN" altLang="en-US" sz="2400" b="1" dirty="0">
                        <a:solidFill>
                          <a:srgbClr val="44B549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zh-CN" altLang="en-US" sz="2400" b="1" dirty="0">
                        <a:solidFill>
                          <a:srgbClr val="44B549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4626688"/>
                  </a:ext>
                </a:extLst>
              </a:tr>
            </a:tbl>
          </a:graphicData>
        </a:graphic>
      </p:graphicFrame>
      <p:grpSp>
        <p:nvGrpSpPr>
          <p:cNvPr id="39" name="组合 38">
            <a:extLst>
              <a:ext uri="{FF2B5EF4-FFF2-40B4-BE49-F238E27FC236}">
                <a16:creationId xmlns:a16="http://schemas.microsoft.com/office/drawing/2014/main" id="{5CD264FF-FF69-4EF3-BFF0-9B12B4BBCCF7}"/>
              </a:ext>
            </a:extLst>
          </p:cNvPr>
          <p:cNvGrpSpPr/>
          <p:nvPr/>
        </p:nvGrpSpPr>
        <p:grpSpPr>
          <a:xfrm>
            <a:off x="1009651" y="557897"/>
            <a:ext cx="6461452" cy="969274"/>
            <a:chOff x="1009651" y="557897"/>
            <a:chExt cx="6461452" cy="969274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F6A3AA9-699A-46F2-B06B-7BD1BFF172EF}"/>
                </a:ext>
              </a:extLst>
            </p:cNvPr>
            <p:cNvSpPr txBox="1"/>
            <p:nvPr/>
          </p:nvSpPr>
          <p:spPr>
            <a:xfrm>
              <a:off x="1337003" y="557897"/>
              <a:ext cx="6134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病毒式增长核心六要素</a:t>
              </a: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5F549EE5-DDC0-4634-BF75-9E380F0E647F}"/>
                </a:ext>
              </a:extLst>
            </p:cNvPr>
            <p:cNvSpPr/>
            <p:nvPr/>
          </p:nvSpPr>
          <p:spPr>
            <a:xfrm>
              <a:off x="1009651" y="595313"/>
              <a:ext cx="243840" cy="866775"/>
            </a:xfrm>
            <a:prstGeom prst="roundRect">
              <a:avLst>
                <a:gd name="adj" fmla="val 45313"/>
              </a:avLst>
            </a:prstGeom>
            <a:solidFill>
              <a:srgbClr val="44B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E5437AE-F591-4B2D-A444-5E3460C6629A}"/>
                </a:ext>
              </a:extLst>
            </p:cNvPr>
            <p:cNvSpPr/>
            <p:nvPr/>
          </p:nvSpPr>
          <p:spPr>
            <a:xfrm>
              <a:off x="1337003" y="1157839"/>
              <a:ext cx="4704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The core elements of viral growth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461FA67A-5459-4486-AD54-7637E357E9CD}"/>
              </a:ext>
            </a:extLst>
          </p:cNvPr>
          <p:cNvSpPr/>
          <p:nvPr/>
        </p:nvSpPr>
        <p:spPr>
          <a:xfrm>
            <a:off x="3680621" y="6393180"/>
            <a:ext cx="48307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新媒体快速涨粉方法主题分享</a:t>
            </a:r>
          </a:p>
        </p:txBody>
      </p:sp>
      <p:sp>
        <p:nvSpPr>
          <p:cNvPr id="47" name="图形 45">
            <a:extLst>
              <a:ext uri="{FF2B5EF4-FFF2-40B4-BE49-F238E27FC236}">
                <a16:creationId xmlns:a16="http://schemas.microsoft.com/office/drawing/2014/main" id="{CE1B17D4-E474-42EA-AE05-2CC962251511}"/>
              </a:ext>
            </a:extLst>
          </p:cNvPr>
          <p:cNvSpPr>
            <a:spLocks noChangeAspect="1"/>
          </p:cNvSpPr>
          <p:nvPr/>
        </p:nvSpPr>
        <p:spPr>
          <a:xfrm>
            <a:off x="4801227" y="2679997"/>
            <a:ext cx="387746" cy="452842"/>
          </a:xfrm>
          <a:custGeom>
            <a:avLst/>
            <a:gdLst>
              <a:gd name="connsiteX0" fmla="*/ 823578 w 1274340"/>
              <a:gd name="connsiteY0" fmla="*/ 531502 h 1488281"/>
              <a:gd name="connsiteX1" fmla="*/ 1275457 w 1274340"/>
              <a:gd name="connsiteY1" fmla="*/ 531502 h 1488281"/>
              <a:gd name="connsiteX2" fmla="*/ 1275457 w 1274340"/>
              <a:gd name="connsiteY2" fmla="*/ 1408658 h 1488281"/>
              <a:gd name="connsiteX3" fmla="*/ 1252203 w 1274340"/>
              <a:gd name="connsiteY3" fmla="*/ 1465027 h 1488281"/>
              <a:gd name="connsiteX4" fmla="*/ 1195834 w 1274340"/>
              <a:gd name="connsiteY4" fmla="*/ 1488281 h 1488281"/>
              <a:gd name="connsiteX5" fmla="*/ 79623 w 1274340"/>
              <a:gd name="connsiteY5" fmla="*/ 1488281 h 1488281"/>
              <a:gd name="connsiteX6" fmla="*/ 23254 w 1274340"/>
              <a:gd name="connsiteY6" fmla="*/ 1465027 h 1488281"/>
              <a:gd name="connsiteX7" fmla="*/ 0 w 1274340"/>
              <a:gd name="connsiteY7" fmla="*/ 1408658 h 1488281"/>
              <a:gd name="connsiteX8" fmla="*/ 0 w 1274340"/>
              <a:gd name="connsiteY8" fmla="*/ 79623 h 1488281"/>
              <a:gd name="connsiteX9" fmla="*/ 23254 w 1274340"/>
              <a:gd name="connsiteY9" fmla="*/ 23254 h 1488281"/>
              <a:gd name="connsiteX10" fmla="*/ 79623 w 1274340"/>
              <a:gd name="connsiteY10" fmla="*/ 0 h 1488281"/>
              <a:gd name="connsiteX11" fmla="*/ 744141 w 1274340"/>
              <a:gd name="connsiteY11" fmla="*/ 0 h 1488281"/>
              <a:gd name="connsiteX12" fmla="*/ 744141 w 1274340"/>
              <a:gd name="connsiteY12" fmla="*/ 451879 h 1488281"/>
              <a:gd name="connsiteX13" fmla="*/ 767395 w 1274340"/>
              <a:gd name="connsiteY13" fmla="*/ 508248 h 1488281"/>
              <a:gd name="connsiteX14" fmla="*/ 823578 w 1274340"/>
              <a:gd name="connsiteY14" fmla="*/ 531502 h 1488281"/>
              <a:gd name="connsiteX15" fmla="*/ 956593 w 1274340"/>
              <a:gd name="connsiteY15" fmla="*/ 717538 h 1488281"/>
              <a:gd name="connsiteX16" fmla="*/ 956593 w 1274340"/>
              <a:gd name="connsiteY16" fmla="*/ 664518 h 1488281"/>
              <a:gd name="connsiteX17" fmla="*/ 949151 w 1274340"/>
              <a:gd name="connsiteY17" fmla="*/ 645542 h 1488281"/>
              <a:gd name="connsiteX18" fmla="*/ 930176 w 1274340"/>
              <a:gd name="connsiteY18" fmla="*/ 638101 h 1488281"/>
              <a:gd name="connsiteX19" fmla="*/ 345095 w 1274340"/>
              <a:gd name="connsiteY19" fmla="*/ 638101 h 1488281"/>
              <a:gd name="connsiteX20" fmla="*/ 326120 w 1274340"/>
              <a:gd name="connsiteY20" fmla="*/ 645542 h 1488281"/>
              <a:gd name="connsiteX21" fmla="*/ 318678 w 1274340"/>
              <a:gd name="connsiteY21" fmla="*/ 664518 h 1488281"/>
              <a:gd name="connsiteX22" fmla="*/ 318678 w 1274340"/>
              <a:gd name="connsiteY22" fmla="*/ 717538 h 1488281"/>
              <a:gd name="connsiteX23" fmla="*/ 326120 w 1274340"/>
              <a:gd name="connsiteY23" fmla="*/ 736513 h 1488281"/>
              <a:gd name="connsiteX24" fmla="*/ 345095 w 1274340"/>
              <a:gd name="connsiteY24" fmla="*/ 743955 h 1488281"/>
              <a:gd name="connsiteX25" fmla="*/ 929804 w 1274340"/>
              <a:gd name="connsiteY25" fmla="*/ 743955 h 1488281"/>
              <a:gd name="connsiteX26" fmla="*/ 948779 w 1274340"/>
              <a:gd name="connsiteY26" fmla="*/ 736513 h 1488281"/>
              <a:gd name="connsiteX27" fmla="*/ 956593 w 1274340"/>
              <a:gd name="connsiteY27" fmla="*/ 717538 h 1488281"/>
              <a:gd name="connsiteX28" fmla="*/ 956593 w 1274340"/>
              <a:gd name="connsiteY28" fmla="*/ 930176 h 1488281"/>
              <a:gd name="connsiteX29" fmla="*/ 956593 w 1274340"/>
              <a:gd name="connsiteY29" fmla="*/ 877156 h 1488281"/>
              <a:gd name="connsiteX30" fmla="*/ 949151 w 1274340"/>
              <a:gd name="connsiteY30" fmla="*/ 858180 h 1488281"/>
              <a:gd name="connsiteX31" fmla="*/ 930176 w 1274340"/>
              <a:gd name="connsiteY31" fmla="*/ 850739 h 1488281"/>
              <a:gd name="connsiteX32" fmla="*/ 345095 w 1274340"/>
              <a:gd name="connsiteY32" fmla="*/ 850739 h 1488281"/>
              <a:gd name="connsiteX33" fmla="*/ 326120 w 1274340"/>
              <a:gd name="connsiteY33" fmla="*/ 858180 h 1488281"/>
              <a:gd name="connsiteX34" fmla="*/ 318678 w 1274340"/>
              <a:gd name="connsiteY34" fmla="*/ 877156 h 1488281"/>
              <a:gd name="connsiteX35" fmla="*/ 318678 w 1274340"/>
              <a:gd name="connsiteY35" fmla="*/ 930176 h 1488281"/>
              <a:gd name="connsiteX36" fmla="*/ 326120 w 1274340"/>
              <a:gd name="connsiteY36" fmla="*/ 949151 h 1488281"/>
              <a:gd name="connsiteX37" fmla="*/ 345095 w 1274340"/>
              <a:gd name="connsiteY37" fmla="*/ 956593 h 1488281"/>
              <a:gd name="connsiteX38" fmla="*/ 929804 w 1274340"/>
              <a:gd name="connsiteY38" fmla="*/ 956593 h 1488281"/>
              <a:gd name="connsiteX39" fmla="*/ 948779 w 1274340"/>
              <a:gd name="connsiteY39" fmla="*/ 949151 h 1488281"/>
              <a:gd name="connsiteX40" fmla="*/ 956593 w 1274340"/>
              <a:gd name="connsiteY40" fmla="*/ 930176 h 1488281"/>
              <a:gd name="connsiteX41" fmla="*/ 956593 w 1274340"/>
              <a:gd name="connsiteY41" fmla="*/ 1142814 h 1488281"/>
              <a:gd name="connsiteX42" fmla="*/ 956593 w 1274340"/>
              <a:gd name="connsiteY42" fmla="*/ 1089794 h 1488281"/>
              <a:gd name="connsiteX43" fmla="*/ 949151 w 1274340"/>
              <a:gd name="connsiteY43" fmla="*/ 1070818 h 1488281"/>
              <a:gd name="connsiteX44" fmla="*/ 930176 w 1274340"/>
              <a:gd name="connsiteY44" fmla="*/ 1063377 h 1488281"/>
              <a:gd name="connsiteX45" fmla="*/ 345095 w 1274340"/>
              <a:gd name="connsiteY45" fmla="*/ 1063377 h 1488281"/>
              <a:gd name="connsiteX46" fmla="*/ 326120 w 1274340"/>
              <a:gd name="connsiteY46" fmla="*/ 1070818 h 1488281"/>
              <a:gd name="connsiteX47" fmla="*/ 318678 w 1274340"/>
              <a:gd name="connsiteY47" fmla="*/ 1089794 h 1488281"/>
              <a:gd name="connsiteX48" fmla="*/ 318678 w 1274340"/>
              <a:gd name="connsiteY48" fmla="*/ 1142814 h 1488281"/>
              <a:gd name="connsiteX49" fmla="*/ 326120 w 1274340"/>
              <a:gd name="connsiteY49" fmla="*/ 1161790 h 1488281"/>
              <a:gd name="connsiteX50" fmla="*/ 345095 w 1274340"/>
              <a:gd name="connsiteY50" fmla="*/ 1169231 h 1488281"/>
              <a:gd name="connsiteX51" fmla="*/ 929804 w 1274340"/>
              <a:gd name="connsiteY51" fmla="*/ 1169231 h 1488281"/>
              <a:gd name="connsiteX52" fmla="*/ 948779 w 1274340"/>
              <a:gd name="connsiteY52" fmla="*/ 1161790 h 1488281"/>
              <a:gd name="connsiteX53" fmla="*/ 956593 w 1274340"/>
              <a:gd name="connsiteY53" fmla="*/ 1142814 h 1488281"/>
              <a:gd name="connsiteX54" fmla="*/ 1218902 w 1274340"/>
              <a:gd name="connsiteY54" fmla="*/ 395139 h 1488281"/>
              <a:gd name="connsiteX55" fmla="*/ 1242157 w 1274340"/>
              <a:gd name="connsiteY55" fmla="*/ 425090 h 1488281"/>
              <a:gd name="connsiteX56" fmla="*/ 850181 w 1274340"/>
              <a:gd name="connsiteY56" fmla="*/ 425090 h 1488281"/>
              <a:gd name="connsiteX57" fmla="*/ 850181 w 1274340"/>
              <a:gd name="connsiteY57" fmla="*/ 32928 h 1488281"/>
              <a:gd name="connsiteX58" fmla="*/ 880132 w 1274340"/>
              <a:gd name="connsiteY58" fmla="*/ 56183 h 1488281"/>
              <a:gd name="connsiteX59" fmla="*/ 1218902 w 1274340"/>
              <a:gd name="connsiteY59" fmla="*/ 395139 h 1488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74340" h="1488281">
                <a:moveTo>
                  <a:pt x="823578" y="531502"/>
                </a:moveTo>
                <a:lnTo>
                  <a:pt x="1275457" y="531502"/>
                </a:lnTo>
                <a:lnTo>
                  <a:pt x="1275457" y="1408658"/>
                </a:lnTo>
                <a:cubicBezTo>
                  <a:pt x="1275457" y="1430796"/>
                  <a:pt x="1267830" y="1449772"/>
                  <a:pt x="1252203" y="1465027"/>
                </a:cubicBezTo>
                <a:cubicBezTo>
                  <a:pt x="1236762" y="1480654"/>
                  <a:pt x="1217972" y="1488281"/>
                  <a:pt x="1195834" y="1488281"/>
                </a:cubicBezTo>
                <a:lnTo>
                  <a:pt x="79623" y="1488281"/>
                </a:lnTo>
                <a:cubicBezTo>
                  <a:pt x="57485" y="1488281"/>
                  <a:pt x="38509" y="1480654"/>
                  <a:pt x="23254" y="1465027"/>
                </a:cubicBezTo>
                <a:cubicBezTo>
                  <a:pt x="7627" y="1449400"/>
                  <a:pt x="0" y="1430610"/>
                  <a:pt x="0" y="1408658"/>
                </a:cubicBezTo>
                <a:lnTo>
                  <a:pt x="0" y="79623"/>
                </a:lnTo>
                <a:cubicBezTo>
                  <a:pt x="0" y="57485"/>
                  <a:pt x="7627" y="38509"/>
                  <a:pt x="23254" y="23254"/>
                </a:cubicBezTo>
                <a:cubicBezTo>
                  <a:pt x="38881" y="7627"/>
                  <a:pt x="57671" y="0"/>
                  <a:pt x="79623" y="0"/>
                </a:cubicBezTo>
                <a:lnTo>
                  <a:pt x="744141" y="0"/>
                </a:lnTo>
                <a:lnTo>
                  <a:pt x="744141" y="451879"/>
                </a:lnTo>
                <a:cubicBezTo>
                  <a:pt x="744141" y="474018"/>
                  <a:pt x="751768" y="492993"/>
                  <a:pt x="767395" y="508248"/>
                </a:cubicBezTo>
                <a:cubicBezTo>
                  <a:pt x="782464" y="523689"/>
                  <a:pt x="801439" y="531502"/>
                  <a:pt x="823578" y="531502"/>
                </a:cubicBezTo>
                <a:close/>
                <a:moveTo>
                  <a:pt x="956593" y="717538"/>
                </a:moveTo>
                <a:lnTo>
                  <a:pt x="956593" y="664518"/>
                </a:lnTo>
                <a:cubicBezTo>
                  <a:pt x="956593" y="656890"/>
                  <a:pt x="954174" y="650379"/>
                  <a:pt x="949151" y="645542"/>
                </a:cubicBezTo>
                <a:cubicBezTo>
                  <a:pt x="944128" y="640519"/>
                  <a:pt x="937803" y="638101"/>
                  <a:pt x="930176" y="638101"/>
                </a:cubicBezTo>
                <a:lnTo>
                  <a:pt x="345095" y="638101"/>
                </a:lnTo>
                <a:cubicBezTo>
                  <a:pt x="337468" y="638101"/>
                  <a:pt x="330957" y="640519"/>
                  <a:pt x="326120" y="645542"/>
                </a:cubicBezTo>
                <a:cubicBezTo>
                  <a:pt x="321097" y="650565"/>
                  <a:pt x="318678" y="656890"/>
                  <a:pt x="318678" y="664518"/>
                </a:cubicBezTo>
                <a:lnTo>
                  <a:pt x="318678" y="717538"/>
                </a:lnTo>
                <a:cubicBezTo>
                  <a:pt x="318678" y="725165"/>
                  <a:pt x="321097" y="731676"/>
                  <a:pt x="326120" y="736513"/>
                </a:cubicBezTo>
                <a:cubicBezTo>
                  <a:pt x="331143" y="741536"/>
                  <a:pt x="337468" y="743955"/>
                  <a:pt x="345095" y="743955"/>
                </a:cubicBezTo>
                <a:lnTo>
                  <a:pt x="929804" y="743955"/>
                </a:lnTo>
                <a:cubicBezTo>
                  <a:pt x="937431" y="743955"/>
                  <a:pt x="943942" y="741536"/>
                  <a:pt x="948779" y="736513"/>
                </a:cubicBezTo>
                <a:cubicBezTo>
                  <a:pt x="954174" y="731676"/>
                  <a:pt x="956593" y="725351"/>
                  <a:pt x="956593" y="717538"/>
                </a:cubicBezTo>
                <a:close/>
                <a:moveTo>
                  <a:pt x="956593" y="930176"/>
                </a:moveTo>
                <a:lnTo>
                  <a:pt x="956593" y="877156"/>
                </a:lnTo>
                <a:cubicBezTo>
                  <a:pt x="956593" y="869528"/>
                  <a:pt x="954174" y="863017"/>
                  <a:pt x="949151" y="858180"/>
                </a:cubicBezTo>
                <a:cubicBezTo>
                  <a:pt x="944128" y="853343"/>
                  <a:pt x="937803" y="850739"/>
                  <a:pt x="930176" y="850739"/>
                </a:cubicBezTo>
                <a:lnTo>
                  <a:pt x="345095" y="850739"/>
                </a:lnTo>
                <a:cubicBezTo>
                  <a:pt x="337468" y="850739"/>
                  <a:pt x="330957" y="853157"/>
                  <a:pt x="326120" y="858180"/>
                </a:cubicBezTo>
                <a:cubicBezTo>
                  <a:pt x="321097" y="863203"/>
                  <a:pt x="318678" y="869528"/>
                  <a:pt x="318678" y="877156"/>
                </a:cubicBezTo>
                <a:lnTo>
                  <a:pt x="318678" y="930176"/>
                </a:lnTo>
                <a:cubicBezTo>
                  <a:pt x="318678" y="937803"/>
                  <a:pt x="321097" y="944314"/>
                  <a:pt x="326120" y="949151"/>
                </a:cubicBezTo>
                <a:cubicBezTo>
                  <a:pt x="331143" y="954174"/>
                  <a:pt x="337468" y="956593"/>
                  <a:pt x="345095" y="956593"/>
                </a:cubicBezTo>
                <a:lnTo>
                  <a:pt x="929804" y="956593"/>
                </a:lnTo>
                <a:cubicBezTo>
                  <a:pt x="937431" y="956593"/>
                  <a:pt x="943942" y="954174"/>
                  <a:pt x="948779" y="949151"/>
                </a:cubicBezTo>
                <a:cubicBezTo>
                  <a:pt x="953802" y="944128"/>
                  <a:pt x="956593" y="937989"/>
                  <a:pt x="956593" y="930176"/>
                </a:cubicBezTo>
                <a:close/>
                <a:moveTo>
                  <a:pt x="956593" y="1142814"/>
                </a:moveTo>
                <a:lnTo>
                  <a:pt x="956593" y="1089794"/>
                </a:lnTo>
                <a:cubicBezTo>
                  <a:pt x="956593" y="1082167"/>
                  <a:pt x="954174" y="1075655"/>
                  <a:pt x="949151" y="1070818"/>
                </a:cubicBezTo>
                <a:cubicBezTo>
                  <a:pt x="944128" y="1065796"/>
                  <a:pt x="937803" y="1063377"/>
                  <a:pt x="930176" y="1063377"/>
                </a:cubicBezTo>
                <a:lnTo>
                  <a:pt x="345095" y="1063377"/>
                </a:lnTo>
                <a:cubicBezTo>
                  <a:pt x="337468" y="1063377"/>
                  <a:pt x="330957" y="1065796"/>
                  <a:pt x="326120" y="1070818"/>
                </a:cubicBezTo>
                <a:cubicBezTo>
                  <a:pt x="321097" y="1075841"/>
                  <a:pt x="318678" y="1082167"/>
                  <a:pt x="318678" y="1089794"/>
                </a:cubicBezTo>
                <a:lnTo>
                  <a:pt x="318678" y="1142814"/>
                </a:lnTo>
                <a:cubicBezTo>
                  <a:pt x="318678" y="1150442"/>
                  <a:pt x="321097" y="1156953"/>
                  <a:pt x="326120" y="1161790"/>
                </a:cubicBezTo>
                <a:cubicBezTo>
                  <a:pt x="331143" y="1166813"/>
                  <a:pt x="337468" y="1169231"/>
                  <a:pt x="345095" y="1169231"/>
                </a:cubicBezTo>
                <a:lnTo>
                  <a:pt x="929804" y="1169231"/>
                </a:lnTo>
                <a:cubicBezTo>
                  <a:pt x="937431" y="1169231"/>
                  <a:pt x="943942" y="1166813"/>
                  <a:pt x="948779" y="1161790"/>
                </a:cubicBezTo>
                <a:cubicBezTo>
                  <a:pt x="954174" y="1156953"/>
                  <a:pt x="956593" y="1150628"/>
                  <a:pt x="956593" y="1142814"/>
                </a:cubicBezTo>
                <a:close/>
                <a:moveTo>
                  <a:pt x="1218902" y="395139"/>
                </a:moveTo>
                <a:cubicBezTo>
                  <a:pt x="1226530" y="402766"/>
                  <a:pt x="1234529" y="412812"/>
                  <a:pt x="1242157" y="425090"/>
                </a:cubicBezTo>
                <a:lnTo>
                  <a:pt x="850181" y="425090"/>
                </a:lnTo>
                <a:lnTo>
                  <a:pt x="850181" y="32928"/>
                </a:lnTo>
                <a:cubicBezTo>
                  <a:pt x="862459" y="40556"/>
                  <a:pt x="872319" y="48555"/>
                  <a:pt x="880132" y="56183"/>
                </a:cubicBezTo>
                <a:lnTo>
                  <a:pt x="1218902" y="395139"/>
                </a:lnTo>
                <a:close/>
              </a:path>
            </a:pathLst>
          </a:custGeom>
          <a:noFill/>
          <a:ln w="1860" cap="flat">
            <a:solidFill>
              <a:srgbClr val="44B549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9" name="图形 48" descr="USB">
            <a:extLst>
              <a:ext uri="{FF2B5EF4-FFF2-40B4-BE49-F238E27FC236}">
                <a16:creationId xmlns:a16="http://schemas.microsoft.com/office/drawing/2014/main" id="{5D633B93-B697-4CD6-A150-978B8BFFCC5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100806" y="2630859"/>
            <a:ext cx="573294" cy="573294"/>
          </a:xfrm>
          <a:prstGeom prst="rect">
            <a:avLst/>
          </a:prstGeom>
        </p:spPr>
      </p:pic>
      <p:pic>
        <p:nvPicPr>
          <p:cNvPr id="50" name="图形 49" descr="带齿轮的头部">
            <a:extLst>
              <a:ext uri="{FF2B5EF4-FFF2-40B4-BE49-F238E27FC236}">
                <a16:creationId xmlns:a16="http://schemas.microsoft.com/office/drawing/2014/main" id="{95130F8A-C84E-48FC-951A-35CE865BABB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326981" y="4720796"/>
            <a:ext cx="573294" cy="573294"/>
          </a:xfrm>
          <a:prstGeom prst="rect">
            <a:avLst/>
          </a:prstGeom>
        </p:spPr>
      </p:pic>
      <p:pic>
        <p:nvPicPr>
          <p:cNvPr id="51" name="图形 50" descr="网络">
            <a:extLst>
              <a:ext uri="{FF2B5EF4-FFF2-40B4-BE49-F238E27FC236}">
                <a16:creationId xmlns:a16="http://schemas.microsoft.com/office/drawing/2014/main" id="{2891807F-5749-4930-92A0-456507BC639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708452" y="4720796"/>
            <a:ext cx="573294" cy="573294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AD35EE30-EFCE-4D84-B639-BBB91C921B0E}"/>
              </a:ext>
            </a:extLst>
          </p:cNvPr>
          <p:cNvGrpSpPr/>
          <p:nvPr/>
        </p:nvGrpSpPr>
        <p:grpSpPr>
          <a:xfrm>
            <a:off x="8100806" y="4724185"/>
            <a:ext cx="775803" cy="573294"/>
            <a:chOff x="8100806" y="4724185"/>
            <a:chExt cx="775803" cy="573294"/>
          </a:xfrm>
        </p:grpSpPr>
        <p:pic>
          <p:nvPicPr>
            <p:cNvPr id="52" name="图形 51" descr="用户">
              <a:extLst>
                <a:ext uri="{FF2B5EF4-FFF2-40B4-BE49-F238E27FC236}">
                  <a16:creationId xmlns:a16="http://schemas.microsoft.com/office/drawing/2014/main" id="{2525574A-3CAC-43C5-A943-4173AAFD56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8100806" y="4724185"/>
              <a:ext cx="573294" cy="573294"/>
            </a:xfrm>
            <a:prstGeom prst="rect">
              <a:avLst/>
            </a:prstGeom>
          </p:spPr>
        </p:pic>
        <p:pic>
          <p:nvPicPr>
            <p:cNvPr id="19" name="图形 18" descr="用户">
              <a:extLst>
                <a:ext uri="{FF2B5EF4-FFF2-40B4-BE49-F238E27FC236}">
                  <a16:creationId xmlns:a16="http://schemas.microsoft.com/office/drawing/2014/main" id="{5FF9452A-EABD-4666-B318-0FFAEA1FB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8303315" y="4724185"/>
              <a:ext cx="573294" cy="573294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059698E-5595-42E5-8129-C4D293251C9D}"/>
              </a:ext>
            </a:extLst>
          </p:cNvPr>
          <p:cNvGrpSpPr/>
          <p:nvPr/>
        </p:nvGrpSpPr>
        <p:grpSpPr>
          <a:xfrm>
            <a:off x="1327105" y="2630983"/>
            <a:ext cx="574084" cy="574084"/>
            <a:chOff x="1327105" y="2630983"/>
            <a:chExt cx="574084" cy="574084"/>
          </a:xfrm>
        </p:grpSpPr>
        <p:pic>
          <p:nvPicPr>
            <p:cNvPr id="42" name="图形 41" descr="云">
              <a:extLst>
                <a:ext uri="{FF2B5EF4-FFF2-40B4-BE49-F238E27FC236}">
                  <a16:creationId xmlns:a16="http://schemas.microsoft.com/office/drawing/2014/main" id="{028A9311-AE48-4ABE-9E7E-0460E9FAA7F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327105" y="2630983"/>
              <a:ext cx="574084" cy="574084"/>
            </a:xfrm>
            <a:prstGeom prst="rect">
              <a:avLst/>
            </a:prstGeom>
          </p:spPr>
        </p:pic>
        <p:sp>
          <p:nvSpPr>
            <p:cNvPr id="4" name="箭头: 下 3">
              <a:extLst>
                <a:ext uri="{FF2B5EF4-FFF2-40B4-BE49-F238E27FC236}">
                  <a16:creationId xmlns:a16="http://schemas.microsoft.com/office/drawing/2014/main" id="{1E3603DE-3D26-4281-A720-2C78FC63BD73}"/>
                </a:ext>
              </a:extLst>
            </p:cNvPr>
            <p:cNvSpPr/>
            <p:nvPr/>
          </p:nvSpPr>
          <p:spPr>
            <a:xfrm>
              <a:off x="1564004" y="2858861"/>
              <a:ext cx="93346" cy="174472"/>
            </a:xfrm>
            <a:prstGeom prst="downArrow">
              <a:avLst/>
            </a:prstGeom>
            <a:noFill/>
            <a:ln w="6350">
              <a:solidFill>
                <a:srgbClr val="44B5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666BFF6-E186-4E38-8BEA-1E4EB86CA6CE}"/>
              </a:ext>
            </a:extLst>
          </p:cNvPr>
          <p:cNvSpPr txBox="1"/>
          <p:nvPr/>
        </p:nvSpPr>
        <p:spPr>
          <a:xfrm>
            <a:off x="8814507" y="2493874"/>
            <a:ext cx="1738489" cy="883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广泛的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B549"/>
                </a:solidFill>
                <a:effectLst/>
                <a:uLnTx/>
                <a:uFillTx/>
                <a:cs typeface="+mn-ea"/>
                <a:sym typeface="+mn-lt"/>
              </a:rPr>
              <a:t>传播渠道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D00202B-A518-4ABD-A11F-8DBE58E9F719}"/>
              </a:ext>
            </a:extLst>
          </p:cNvPr>
          <p:cNvSpPr txBox="1"/>
          <p:nvPr/>
        </p:nvSpPr>
        <p:spPr>
          <a:xfrm>
            <a:off x="5422869" y="2493874"/>
            <a:ext cx="1738489" cy="883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简单的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B549"/>
                </a:solidFill>
                <a:effectLst/>
                <a:uLnTx/>
                <a:uFillTx/>
                <a:cs typeface="+mn-ea"/>
                <a:sym typeface="+mn-lt"/>
              </a:rPr>
              <a:t>信息内容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CFDFBEC-A815-4E3C-8B6E-480C70D2095D}"/>
              </a:ext>
            </a:extLst>
          </p:cNvPr>
          <p:cNvSpPr txBox="1"/>
          <p:nvPr/>
        </p:nvSpPr>
        <p:spPr>
          <a:xfrm>
            <a:off x="2053086" y="2493874"/>
            <a:ext cx="1738489" cy="883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没有障碍的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B549"/>
                </a:solidFill>
                <a:effectLst/>
                <a:uLnTx/>
                <a:uFillTx/>
                <a:cs typeface="+mn-ea"/>
                <a:sym typeface="+mn-lt"/>
              </a:rPr>
              <a:t>产品获取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B7DB298-F5FE-422E-8429-562227E0D599}"/>
              </a:ext>
            </a:extLst>
          </p:cNvPr>
          <p:cNvSpPr txBox="1"/>
          <p:nvPr/>
        </p:nvSpPr>
        <p:spPr>
          <a:xfrm>
            <a:off x="2053086" y="4546951"/>
            <a:ext cx="1738489" cy="883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不依赖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B549"/>
                </a:solidFill>
                <a:effectLst/>
                <a:uLnTx/>
                <a:uFillTx/>
                <a:cs typeface="+mn-ea"/>
                <a:sym typeface="+mn-lt"/>
              </a:rPr>
              <a:t>主观推荐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2B645CA-D929-41A8-990B-67C3C9E922BE}"/>
              </a:ext>
            </a:extLst>
          </p:cNvPr>
          <p:cNvSpPr txBox="1"/>
          <p:nvPr/>
        </p:nvSpPr>
        <p:spPr>
          <a:xfrm>
            <a:off x="5422869" y="4546951"/>
            <a:ext cx="1738489" cy="883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利用现有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B549"/>
                </a:solidFill>
                <a:effectLst/>
                <a:uLnTx/>
                <a:uFillTx/>
                <a:cs typeface="+mn-ea"/>
                <a:sym typeface="+mn-lt"/>
              </a:rPr>
              <a:t>通信网络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4AD544B-AAC6-4A98-B1D9-14FA15F242A3}"/>
              </a:ext>
            </a:extLst>
          </p:cNvPr>
          <p:cNvSpPr txBox="1"/>
          <p:nvPr/>
        </p:nvSpPr>
        <p:spPr>
          <a:xfrm>
            <a:off x="8814507" y="4546951"/>
            <a:ext cx="1738489" cy="883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利用他人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B549"/>
                </a:solidFill>
                <a:effectLst/>
                <a:uLnTx/>
                <a:uFillTx/>
                <a:cs typeface="+mn-ea"/>
                <a:sym typeface="+mn-lt"/>
              </a:rPr>
              <a:t>资源信息</a:t>
            </a:r>
          </a:p>
        </p:txBody>
      </p:sp>
    </p:spTree>
    <p:extLst>
      <p:ext uri="{BB962C8B-B14F-4D97-AF65-F5344CB8AC3E}">
        <p14:creationId xmlns:p14="http://schemas.microsoft.com/office/powerpoint/2010/main" val="33691689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6FD3DE81-2F96-A68D-F2CC-C1F1893780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3147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5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苏颜润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9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2198FFE-78D9-402C-9420-328E606100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-590826" y="575997"/>
            <a:ext cx="6858000" cy="570600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0891FE9-A7E6-4BFA-80B7-FB97DC7606D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3182" y="584506"/>
            <a:ext cx="4348818" cy="627349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6DB9684-6963-4C3C-97B4-7C63D0E777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2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885476E3-F50A-4706-BBFE-75E9D9FE1978}"/>
              </a:ext>
            </a:extLst>
          </p:cNvPr>
          <p:cNvSpPr txBox="1"/>
          <p:nvPr/>
        </p:nvSpPr>
        <p:spPr>
          <a:xfrm>
            <a:off x="2476500" y="756133"/>
            <a:ext cx="723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「病毒式增长」核心六要素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BA8576A-A320-4647-B19E-A9BDD87A502D}"/>
              </a:ext>
            </a:extLst>
          </p:cNvPr>
          <p:cNvGrpSpPr/>
          <p:nvPr/>
        </p:nvGrpSpPr>
        <p:grpSpPr>
          <a:xfrm>
            <a:off x="4455253" y="2087934"/>
            <a:ext cx="3281495" cy="3789108"/>
            <a:chOff x="3231158" y="1888389"/>
            <a:chExt cx="3281495" cy="378910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F15736D8-539E-4024-B9BF-9DB6019114C8}"/>
                </a:ext>
              </a:extLst>
            </p:cNvPr>
            <p:cNvGrpSpPr/>
            <p:nvPr/>
          </p:nvGrpSpPr>
          <p:grpSpPr>
            <a:xfrm>
              <a:off x="3231158" y="1888389"/>
              <a:ext cx="3281495" cy="464400"/>
              <a:chOff x="4871905" y="1888389"/>
              <a:chExt cx="3281495" cy="464400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5A63179-9247-4A3E-94BE-5851075F4AD9}"/>
                  </a:ext>
                </a:extLst>
              </p:cNvPr>
              <p:cNvSpPr txBox="1"/>
              <p:nvPr/>
            </p:nvSpPr>
            <p:spPr>
              <a:xfrm>
                <a:off x="5467350" y="1891124"/>
                <a:ext cx="26860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产品获取没有障碍</a:t>
                </a:r>
              </a:p>
            </p:txBody>
          </p:sp>
          <p:pic>
            <p:nvPicPr>
              <p:cNvPr id="24" name="图形 23" descr="云">
                <a:extLst>
                  <a:ext uri="{FF2B5EF4-FFF2-40B4-BE49-F238E27FC236}">
                    <a16:creationId xmlns:a16="http://schemas.microsoft.com/office/drawing/2014/main" id="{CBFEE1A5-6DF4-4180-8973-3D6D6814F3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4871905" y="1888389"/>
                <a:ext cx="464400" cy="464400"/>
              </a:xfrm>
              <a:prstGeom prst="rect">
                <a:avLst/>
              </a:prstGeom>
            </p:spPr>
          </p:pic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D3C7274D-D749-433D-BB3D-62C7CDB11E20}"/>
                </a:ext>
              </a:extLst>
            </p:cNvPr>
            <p:cNvGrpSpPr/>
            <p:nvPr/>
          </p:nvGrpSpPr>
          <p:grpSpPr>
            <a:xfrm>
              <a:off x="3232090" y="2554648"/>
              <a:ext cx="3279631" cy="462536"/>
              <a:chOff x="4873769" y="2554648"/>
              <a:chExt cx="3279631" cy="462536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772BD98F-FD7F-43F6-8C64-4475BF0EC163}"/>
                  </a:ext>
                </a:extLst>
              </p:cNvPr>
              <p:cNvSpPr txBox="1"/>
              <p:nvPr/>
            </p:nvSpPr>
            <p:spPr>
              <a:xfrm>
                <a:off x="5467350" y="2555519"/>
                <a:ext cx="26860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简单的信息内容 </a:t>
                </a:r>
              </a:p>
            </p:txBody>
          </p:sp>
          <p:pic>
            <p:nvPicPr>
              <p:cNvPr id="27" name="图形 26" descr="文档">
                <a:extLst>
                  <a:ext uri="{FF2B5EF4-FFF2-40B4-BE49-F238E27FC236}">
                    <a16:creationId xmlns:a16="http://schemas.microsoft.com/office/drawing/2014/main" id="{C8E3DBFF-D5E3-494D-BAC7-FD07761C22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4873769" y="2554648"/>
                <a:ext cx="462536" cy="462536"/>
              </a:xfrm>
              <a:prstGeom prst="rect">
                <a:avLst/>
              </a:prstGeom>
            </p:spPr>
          </p:pic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974696C5-DE76-4FF5-B9AE-D46BDC39B40A}"/>
                </a:ext>
              </a:extLst>
            </p:cNvPr>
            <p:cNvGrpSpPr/>
            <p:nvPr/>
          </p:nvGrpSpPr>
          <p:grpSpPr>
            <a:xfrm>
              <a:off x="3239361" y="4548704"/>
              <a:ext cx="3265088" cy="464400"/>
              <a:chOff x="4888312" y="4548704"/>
              <a:chExt cx="3265088" cy="464400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8833C1FD-9065-4BCD-A466-68FF61FC5634}"/>
                  </a:ext>
                </a:extLst>
              </p:cNvPr>
              <p:cNvSpPr txBox="1"/>
              <p:nvPr/>
            </p:nvSpPr>
            <p:spPr>
              <a:xfrm>
                <a:off x="5467350" y="4548704"/>
                <a:ext cx="26860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利用现有通信网络</a:t>
                </a:r>
              </a:p>
            </p:txBody>
          </p:sp>
          <p:pic>
            <p:nvPicPr>
              <p:cNvPr id="29" name="图形 28" descr="网络">
                <a:extLst>
                  <a:ext uri="{FF2B5EF4-FFF2-40B4-BE49-F238E27FC236}">
                    <a16:creationId xmlns:a16="http://schemas.microsoft.com/office/drawing/2014/main" id="{34FC1ADF-C6AD-401C-B5E6-E08CBBDA32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4888312" y="4548704"/>
                <a:ext cx="464400" cy="464400"/>
              </a:xfrm>
              <a:prstGeom prst="rect">
                <a:avLst/>
              </a:prstGeom>
            </p:spPr>
          </p:pic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BC6CA02-C6D0-4F0A-AE61-39FDBF96B98A}"/>
                </a:ext>
              </a:extLst>
            </p:cNvPr>
            <p:cNvGrpSpPr/>
            <p:nvPr/>
          </p:nvGrpSpPr>
          <p:grpSpPr>
            <a:xfrm>
              <a:off x="3239361" y="3884309"/>
              <a:ext cx="3265088" cy="464400"/>
              <a:chOff x="4888312" y="3884309"/>
              <a:chExt cx="3265088" cy="464400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8FAA3FE9-85D0-4023-A503-D21F20C43AEE}"/>
                  </a:ext>
                </a:extLst>
              </p:cNvPr>
              <p:cNvSpPr txBox="1"/>
              <p:nvPr/>
            </p:nvSpPr>
            <p:spPr>
              <a:xfrm>
                <a:off x="5467350" y="3884309"/>
                <a:ext cx="26860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不依赖主观推荐</a:t>
                </a:r>
              </a:p>
            </p:txBody>
          </p:sp>
          <p:pic>
            <p:nvPicPr>
              <p:cNvPr id="31" name="图形 30" descr="带齿轮的头部">
                <a:extLst>
                  <a:ext uri="{FF2B5EF4-FFF2-40B4-BE49-F238E27FC236}">
                    <a16:creationId xmlns:a16="http://schemas.microsoft.com/office/drawing/2014/main" id="{258405D9-C767-4334-8E22-F6DC2A4C92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4888312" y="3884309"/>
                <a:ext cx="464400" cy="464400"/>
              </a:xfrm>
              <a:prstGeom prst="rect">
                <a:avLst/>
              </a:prstGeom>
            </p:spPr>
          </p:pic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846B6948-031F-4DCB-BF21-511F97C8B433}"/>
                </a:ext>
              </a:extLst>
            </p:cNvPr>
            <p:cNvGrpSpPr/>
            <p:nvPr/>
          </p:nvGrpSpPr>
          <p:grpSpPr>
            <a:xfrm>
              <a:off x="3231158" y="3219914"/>
              <a:ext cx="3281495" cy="487118"/>
              <a:chOff x="4871905" y="3219914"/>
              <a:chExt cx="3281495" cy="487118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72276DF-D99A-447C-B4DF-0AA76523E36E}"/>
                  </a:ext>
                </a:extLst>
              </p:cNvPr>
              <p:cNvSpPr txBox="1"/>
              <p:nvPr/>
            </p:nvSpPr>
            <p:spPr>
              <a:xfrm>
                <a:off x="5467350" y="3219914"/>
                <a:ext cx="26860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广泛传播的渠道</a:t>
                </a:r>
              </a:p>
            </p:txBody>
          </p:sp>
          <p:pic>
            <p:nvPicPr>
              <p:cNvPr id="33" name="图形 32" descr="USB">
                <a:extLst>
                  <a:ext uri="{FF2B5EF4-FFF2-40B4-BE49-F238E27FC236}">
                    <a16:creationId xmlns:a16="http://schemas.microsoft.com/office/drawing/2014/main" id="{C5D00933-F266-4833-B544-492EA8EE94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4871905" y="3242632"/>
                <a:ext cx="464400" cy="464400"/>
              </a:xfrm>
              <a:prstGeom prst="rect">
                <a:avLst/>
              </a:prstGeom>
            </p:spPr>
          </p:pic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F3CE98F6-A16F-4DF1-AB75-4601D9398C31}"/>
                </a:ext>
              </a:extLst>
            </p:cNvPr>
            <p:cNvGrpSpPr/>
            <p:nvPr/>
          </p:nvGrpSpPr>
          <p:grpSpPr>
            <a:xfrm>
              <a:off x="3231158" y="5213097"/>
              <a:ext cx="3281495" cy="464400"/>
              <a:chOff x="4871905" y="5213097"/>
              <a:chExt cx="3281495" cy="464400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101BAE08-3CDC-4663-A5B3-E5884EFE8F18}"/>
                  </a:ext>
                </a:extLst>
              </p:cNvPr>
              <p:cNvSpPr txBox="1"/>
              <p:nvPr/>
            </p:nvSpPr>
            <p:spPr>
              <a:xfrm>
                <a:off x="5467350" y="5213097"/>
                <a:ext cx="26860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利用他人资源信息</a:t>
                </a:r>
              </a:p>
            </p:txBody>
          </p:sp>
          <p:pic>
            <p:nvPicPr>
              <p:cNvPr id="35" name="图形 34" descr="用户">
                <a:extLst>
                  <a:ext uri="{FF2B5EF4-FFF2-40B4-BE49-F238E27FC236}">
                    <a16:creationId xmlns:a16="http://schemas.microsoft.com/office/drawing/2014/main" id="{CBD44409-15D6-402F-BC67-E7FF496FCD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4871905" y="5213097"/>
                <a:ext cx="464400" cy="464400"/>
              </a:xfrm>
              <a:prstGeom prst="rect">
                <a:avLst/>
              </a:prstGeom>
            </p:spPr>
          </p:pic>
        </p:grp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C966992-0B0C-41CE-97F1-DDE19D58095C}"/>
              </a:ext>
            </a:extLst>
          </p:cNvPr>
          <p:cNvCxnSpPr/>
          <p:nvPr/>
        </p:nvCxnSpPr>
        <p:spPr>
          <a:xfrm>
            <a:off x="3484460" y="1676400"/>
            <a:ext cx="5223081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2592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16161B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1D298BD-CB5A-4391-B35D-BF089F072A8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1247C52-80D4-4EBC-8B72-0123F03253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9000">
                <a:srgbClr val="002060">
                  <a:alpha val="64000"/>
                </a:srgbClr>
              </a:gs>
              <a:gs pos="6000">
                <a:srgbClr val="002060">
                  <a:alpha val="46000"/>
                </a:srgbClr>
              </a:gs>
              <a:gs pos="92000">
                <a:srgbClr val="002060">
                  <a:alpha val="9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1D3315E-47E8-49AA-8512-CB894714EB68}"/>
              </a:ext>
            </a:extLst>
          </p:cNvPr>
          <p:cNvGrpSpPr/>
          <p:nvPr/>
        </p:nvGrpSpPr>
        <p:grpSpPr>
          <a:xfrm>
            <a:off x="4379696" y="1431881"/>
            <a:ext cx="3432609" cy="3994238"/>
            <a:chOff x="4379695" y="1431881"/>
            <a:chExt cx="3432609" cy="3994238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0D516BA4-D856-456C-8637-A2C7FA375A3E}"/>
                </a:ext>
              </a:extLst>
            </p:cNvPr>
            <p:cNvGrpSpPr/>
            <p:nvPr/>
          </p:nvGrpSpPr>
          <p:grpSpPr>
            <a:xfrm>
              <a:off x="4379695" y="1431881"/>
              <a:ext cx="3432609" cy="3994238"/>
              <a:chOff x="4379695" y="1431881"/>
              <a:chExt cx="3432609" cy="3994238"/>
            </a:xfrm>
          </p:grpSpPr>
          <p:sp>
            <p:nvSpPr>
              <p:cNvPr id="9" name="等腰三角形 8">
                <a:extLst>
                  <a:ext uri="{FF2B5EF4-FFF2-40B4-BE49-F238E27FC236}">
                    <a16:creationId xmlns:a16="http://schemas.microsoft.com/office/drawing/2014/main" id="{31F6E10E-238C-4A1F-9C6E-235B9735DED7}"/>
                  </a:ext>
                </a:extLst>
              </p:cNvPr>
              <p:cNvSpPr/>
              <p:nvPr/>
            </p:nvSpPr>
            <p:spPr>
              <a:xfrm flipV="1">
                <a:off x="4379696" y="2466975"/>
                <a:ext cx="3432608" cy="2959144"/>
              </a:xfrm>
              <a:prstGeom prst="triangle">
                <a:avLst/>
              </a:prstGeom>
              <a:noFill/>
              <a:ln w="28575">
                <a:solidFill>
                  <a:schemeClr val="accent4">
                    <a:lumMod val="40000"/>
                    <a:lumOff val="60000"/>
                  </a:schemeClr>
                </a:solidFill>
              </a:ln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id="{2324C049-0A82-4F7A-B55F-4C8C7E4CC60F}"/>
                  </a:ext>
                </a:extLst>
              </p:cNvPr>
              <p:cNvSpPr/>
              <p:nvPr/>
            </p:nvSpPr>
            <p:spPr>
              <a:xfrm>
                <a:off x="4379695" y="1431881"/>
                <a:ext cx="3432608" cy="2959144"/>
              </a:xfrm>
              <a:prstGeom prst="triangle">
                <a:avLst/>
              </a:prstGeom>
              <a:noFill/>
              <a:ln w="28575">
                <a:solidFill>
                  <a:schemeClr val="accent4">
                    <a:lumMod val="40000"/>
                    <a:lumOff val="60000"/>
                  </a:schemeClr>
                </a:solidFill>
              </a:ln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5C7F3E7-DF45-4905-81C0-33E8239F7DC5}"/>
                </a:ext>
              </a:extLst>
            </p:cNvPr>
            <p:cNvSpPr txBox="1"/>
            <p:nvPr/>
          </p:nvSpPr>
          <p:spPr>
            <a:xfrm>
              <a:off x="4652282" y="2551837"/>
              <a:ext cx="280035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76200">
                      <a:srgbClr val="FD4335">
                        <a:alpha val="47451"/>
                      </a:srgb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病毒式</a:t>
              </a:r>
              <a:endParaRPr kumimoji="0" lang="en-US" altLang="zh-CN" sz="360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76200">
                    <a:srgbClr val="FD4335">
                      <a:alpha val="47451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76200">
                      <a:srgbClr val="FD4335">
                        <a:alpha val="47451"/>
                      </a:srgb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增长核心</a:t>
              </a:r>
              <a:endParaRPr kumimoji="0" lang="en-US" altLang="zh-CN" sz="360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76200">
                    <a:srgbClr val="FD4335">
                      <a:alpha val="47451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76200">
                      <a:srgbClr val="FD4335">
                        <a:alpha val="47451"/>
                      </a:srgb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六要素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8D3B358A-563E-430B-AAA2-F83151A32079}"/>
              </a:ext>
            </a:extLst>
          </p:cNvPr>
          <p:cNvSpPr txBox="1"/>
          <p:nvPr/>
        </p:nvSpPr>
        <p:spPr>
          <a:xfrm>
            <a:off x="1767556" y="1143399"/>
            <a:ext cx="2928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C000">
                        <a:lumMod val="40000"/>
                        <a:lumOff val="60000"/>
                      </a:srgbClr>
                    </a:gs>
                    <a:gs pos="100000">
                      <a:srgbClr val="5B9BD5">
                        <a:lumMod val="60000"/>
                        <a:lumOff val="4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产品获取没有障碍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A8C50BB-FCA4-4594-93EE-C604608CB666}"/>
              </a:ext>
            </a:extLst>
          </p:cNvPr>
          <p:cNvSpPr txBox="1"/>
          <p:nvPr/>
        </p:nvSpPr>
        <p:spPr>
          <a:xfrm>
            <a:off x="1767556" y="5252936"/>
            <a:ext cx="2928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C000">
                        <a:lumMod val="40000"/>
                        <a:lumOff val="60000"/>
                      </a:srgbClr>
                    </a:gs>
                    <a:gs pos="100000">
                      <a:srgbClr val="5B9BD5">
                        <a:lumMod val="60000"/>
                        <a:lumOff val="4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利用现有通信网络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0683833-3BF5-4427-8C28-DE6F419EF9F6}"/>
              </a:ext>
            </a:extLst>
          </p:cNvPr>
          <p:cNvSpPr txBox="1"/>
          <p:nvPr/>
        </p:nvSpPr>
        <p:spPr>
          <a:xfrm>
            <a:off x="725713" y="3198167"/>
            <a:ext cx="2928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0">
                      <a:schemeClr val="accent4">
                        <a:lumMod val="40000"/>
                        <a:lumOff val="60000"/>
                      </a:schemeClr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C000">
                        <a:lumMod val="40000"/>
                        <a:lumOff val="60000"/>
                      </a:srgbClr>
                    </a:gs>
                    <a:gs pos="100000">
                      <a:srgbClr val="5B9BD5">
                        <a:lumMod val="60000"/>
                        <a:lumOff val="4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利用他人资源信息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67064A9-AA7C-42BC-9D4F-093EFD3EBE4F}"/>
              </a:ext>
            </a:extLst>
          </p:cNvPr>
          <p:cNvSpPr txBox="1"/>
          <p:nvPr/>
        </p:nvSpPr>
        <p:spPr>
          <a:xfrm>
            <a:off x="8538017" y="3198167"/>
            <a:ext cx="2928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100000">
                      <a:schemeClr val="accent4">
                        <a:lumMod val="40000"/>
                        <a:lumOff val="60000"/>
                      </a:schemeClr>
                    </a:gs>
                    <a:gs pos="0">
                      <a:schemeClr val="accent5">
                        <a:lumMod val="60000"/>
                        <a:lumOff val="40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FFC000">
                        <a:lumMod val="40000"/>
                        <a:lumOff val="60000"/>
                      </a:srgbClr>
                    </a:gs>
                    <a:gs pos="0">
                      <a:srgbClr val="5B9BD5">
                        <a:lumMod val="60000"/>
                        <a:lumOff val="40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广泛传播的渠道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AE9EBE0-DE8D-4156-B4FE-FC2F70C63D6C}"/>
              </a:ext>
            </a:extLst>
          </p:cNvPr>
          <p:cNvCxnSpPr/>
          <p:nvPr/>
        </p:nvCxnSpPr>
        <p:spPr>
          <a:xfrm>
            <a:off x="2562223" y="1677634"/>
            <a:ext cx="2220685" cy="0"/>
          </a:xfrm>
          <a:prstGeom prst="line">
            <a:avLst/>
          </a:prstGeom>
          <a:ln w="9525">
            <a:gradFill>
              <a:gsLst>
                <a:gs pos="0">
                  <a:schemeClr val="accent1">
                    <a:lumMod val="5000"/>
                    <a:lumOff val="95000"/>
                    <a:alpha val="20000"/>
                  </a:schemeClr>
                </a:gs>
                <a:gs pos="100000">
                  <a:schemeClr val="bg1"/>
                </a:gs>
              </a:gsLst>
              <a:lin ang="0" scaled="0"/>
            </a:gradFill>
            <a:tailEnd type="diamond" w="lg" len="lg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3CE42DD3-153A-488E-9B54-2A717B1CDF26}"/>
              </a:ext>
            </a:extLst>
          </p:cNvPr>
          <p:cNvGrpSpPr/>
          <p:nvPr/>
        </p:nvGrpSpPr>
        <p:grpSpPr>
          <a:xfrm>
            <a:off x="7384163" y="1143399"/>
            <a:ext cx="2928268" cy="534235"/>
            <a:chOff x="7307963" y="1143399"/>
            <a:chExt cx="2928268" cy="53423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FBA147D-18A2-45E0-A098-CE7CAA359735}"/>
                </a:ext>
              </a:extLst>
            </p:cNvPr>
            <p:cNvSpPr txBox="1"/>
            <p:nvPr/>
          </p:nvSpPr>
          <p:spPr>
            <a:xfrm>
              <a:off x="7307963" y="1143399"/>
              <a:ext cx="29282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gradFill flip="none" rotWithShape="1">
                    <a:gsLst>
                      <a:gs pos="0">
                        <a:schemeClr val="accent4">
                          <a:lumMod val="40000"/>
                          <a:lumOff val="6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FFC000">
                          <a:lumMod val="40000"/>
                          <a:lumOff val="60000"/>
                        </a:srgbClr>
                      </a:gs>
                      <a:gs pos="0">
                        <a:srgbClr val="5B9BD5">
                          <a:lumMod val="60000"/>
                          <a:lumOff val="40000"/>
                        </a:srgb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简单的信息内容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BE6421B-207A-49D7-9F0A-89D46A6012C4}"/>
                </a:ext>
              </a:extLst>
            </p:cNvPr>
            <p:cNvCxnSpPr/>
            <p:nvPr/>
          </p:nvCxnSpPr>
          <p:spPr>
            <a:xfrm>
              <a:off x="7307963" y="1677634"/>
              <a:ext cx="2220685" cy="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lin ang="0" scaled="0"/>
              </a:gradFill>
              <a:headEnd type="diamond" w="lg" len="lg"/>
              <a:tailEnd type="none" w="lg" len="lg"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D49D2143-D0C1-44CB-A675-B335FF69336A}"/>
              </a:ext>
            </a:extLst>
          </p:cNvPr>
          <p:cNvCxnSpPr/>
          <p:nvPr/>
        </p:nvCxnSpPr>
        <p:spPr>
          <a:xfrm>
            <a:off x="2562223" y="5827487"/>
            <a:ext cx="2220685" cy="0"/>
          </a:xfrm>
          <a:prstGeom prst="line">
            <a:avLst/>
          </a:prstGeom>
          <a:ln w="9525">
            <a:gradFill>
              <a:gsLst>
                <a:gs pos="0">
                  <a:schemeClr val="accent1">
                    <a:lumMod val="5000"/>
                    <a:lumOff val="95000"/>
                    <a:alpha val="20000"/>
                  </a:schemeClr>
                </a:gs>
                <a:gs pos="100000">
                  <a:schemeClr val="bg1"/>
                </a:gs>
              </a:gsLst>
              <a:lin ang="0" scaled="0"/>
            </a:gradFill>
            <a:tailEnd type="diamond" w="lg" len="lg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84C7260E-41D0-4E82-B0AF-17C45C7E95F3}"/>
              </a:ext>
            </a:extLst>
          </p:cNvPr>
          <p:cNvGrpSpPr/>
          <p:nvPr/>
        </p:nvGrpSpPr>
        <p:grpSpPr>
          <a:xfrm>
            <a:off x="7384163" y="5252936"/>
            <a:ext cx="2928268" cy="574551"/>
            <a:chOff x="7307963" y="5252936"/>
            <a:chExt cx="2928268" cy="57455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2BF82F6-4BC7-448E-90A9-E655D6064AE1}"/>
                </a:ext>
              </a:extLst>
            </p:cNvPr>
            <p:cNvSpPr txBox="1"/>
            <p:nvPr/>
          </p:nvSpPr>
          <p:spPr>
            <a:xfrm>
              <a:off x="7307963" y="5252936"/>
              <a:ext cx="29282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gradFill flip="none" rotWithShape="1">
                    <a:gsLst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FFC000">
                          <a:lumMod val="40000"/>
                          <a:lumOff val="60000"/>
                        </a:srgbClr>
                      </a:gs>
                      <a:gs pos="0">
                        <a:srgbClr val="5B9BD5">
                          <a:lumMod val="60000"/>
                          <a:lumOff val="40000"/>
                        </a:srgbClr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不依赖主观推荐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31334D05-FBD1-4044-B489-CF23C5982D23}"/>
                </a:ext>
              </a:extLst>
            </p:cNvPr>
            <p:cNvCxnSpPr/>
            <p:nvPr/>
          </p:nvCxnSpPr>
          <p:spPr>
            <a:xfrm>
              <a:off x="7307963" y="5827487"/>
              <a:ext cx="2220685" cy="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lin ang="0" scaled="0"/>
              </a:gradFill>
              <a:headEnd type="diamond" w="lg" len="lg"/>
              <a:tailEnd type="none" w="lg" len="lg"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A380F143-573D-4B5C-A563-F5805500571B}"/>
              </a:ext>
            </a:extLst>
          </p:cNvPr>
          <p:cNvCxnSpPr/>
          <p:nvPr/>
        </p:nvCxnSpPr>
        <p:spPr>
          <a:xfrm>
            <a:off x="1541227" y="3738664"/>
            <a:ext cx="2220685" cy="0"/>
          </a:xfrm>
          <a:prstGeom prst="line">
            <a:avLst/>
          </a:prstGeom>
          <a:ln w="9525">
            <a:gradFill>
              <a:gsLst>
                <a:gs pos="0">
                  <a:schemeClr val="accent1">
                    <a:lumMod val="5000"/>
                    <a:lumOff val="95000"/>
                    <a:alpha val="20000"/>
                  </a:schemeClr>
                </a:gs>
                <a:gs pos="100000">
                  <a:schemeClr val="bg1"/>
                </a:gs>
              </a:gsLst>
              <a:lin ang="0" scaled="0"/>
            </a:gradFill>
            <a:tailEnd type="diamond" w="lg" len="lg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127D521E-EC5C-49AB-A542-0AB2323EE64F}"/>
              </a:ext>
            </a:extLst>
          </p:cNvPr>
          <p:cNvCxnSpPr/>
          <p:nvPr/>
        </p:nvCxnSpPr>
        <p:spPr>
          <a:xfrm>
            <a:off x="8447333" y="3738664"/>
            <a:ext cx="2220685" cy="0"/>
          </a:xfrm>
          <a:prstGeom prst="line">
            <a:avLst/>
          </a:prstGeom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0" scaled="0"/>
            </a:gradFill>
            <a:headEnd type="diamond" w="lg" len="lg"/>
            <a:tailEnd type="none" w="lg" len="lg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082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C8142160-D48C-4CE2-9A20-E7CF02016722}"/>
              </a:ext>
            </a:extLst>
          </p:cNvPr>
          <p:cNvGrpSpPr/>
          <p:nvPr/>
        </p:nvGrpSpPr>
        <p:grpSpPr>
          <a:xfrm>
            <a:off x="-1" y="-114300"/>
            <a:ext cx="12204779" cy="6972300"/>
            <a:chOff x="-1" y="-114300"/>
            <a:chExt cx="12204779" cy="69723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948CD06-E2AC-456A-8D05-2474E7A32C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0" y="-114300"/>
              <a:ext cx="10838095" cy="191428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4DA3BBD-8BB9-4A82-98A2-8147A28A01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0" y="1799986"/>
              <a:ext cx="10838095" cy="1914286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8E97F71-B4C1-4452-9AA4-3ABE1A357B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-1" y="3714272"/>
              <a:ext cx="10838095" cy="1914286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A03F74F6-F5B4-49D5-A3CE-8CE6405F0C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35775"/>
            <a:stretch/>
          </p:blipFill>
          <p:spPr>
            <a:xfrm>
              <a:off x="-1" y="5628558"/>
              <a:ext cx="10838095" cy="1229442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02EFAF1-B444-4167-97E7-F6859CA789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87390"/>
            <a:stretch/>
          </p:blipFill>
          <p:spPr>
            <a:xfrm>
              <a:off x="10838094" y="-114300"/>
              <a:ext cx="1366684" cy="1914286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7DCA98C3-A60C-4154-8E70-B4C5101127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87390"/>
            <a:stretch/>
          </p:blipFill>
          <p:spPr>
            <a:xfrm>
              <a:off x="10838094" y="1799986"/>
              <a:ext cx="1366684" cy="1914286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02A6B40E-0696-4167-8B23-D7E18D3725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87390"/>
            <a:stretch/>
          </p:blipFill>
          <p:spPr>
            <a:xfrm>
              <a:off x="10838094" y="3714272"/>
              <a:ext cx="1366684" cy="1914286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91D8C00B-A59F-4EA5-865B-E86F3427D3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" r="87390" b="35774"/>
            <a:stretch/>
          </p:blipFill>
          <p:spPr>
            <a:xfrm>
              <a:off x="10838094" y="5628558"/>
              <a:ext cx="1366684" cy="1229442"/>
            </a:xfrm>
            <a:prstGeom prst="rect">
              <a:avLst/>
            </a:prstGeom>
          </p:spPr>
        </p:pic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EA972245-4C28-4E68-AAD0-77B37ABD6407}"/>
              </a:ext>
            </a:extLst>
          </p:cNvPr>
          <p:cNvSpPr/>
          <p:nvPr/>
        </p:nvSpPr>
        <p:spPr>
          <a:xfrm>
            <a:off x="-1" y="-114300"/>
            <a:ext cx="12192001" cy="6972300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C340EB43-1A92-4E24-B4C9-D8C572BC6A13}"/>
              </a:ext>
            </a:extLst>
          </p:cNvPr>
          <p:cNvSpPr/>
          <p:nvPr/>
        </p:nvSpPr>
        <p:spPr>
          <a:xfrm>
            <a:off x="429826" y="3866254"/>
            <a:ext cx="653143" cy="653143"/>
          </a:xfrm>
          <a:custGeom>
            <a:avLst/>
            <a:gdLst>
              <a:gd name="connsiteX0" fmla="*/ 1879600 w 3759200"/>
              <a:gd name="connsiteY0" fmla="*/ 740228 h 3759200"/>
              <a:gd name="connsiteX1" fmla="*/ 740228 w 3759200"/>
              <a:gd name="connsiteY1" fmla="*/ 1879600 h 3759200"/>
              <a:gd name="connsiteX2" fmla="*/ 1879600 w 3759200"/>
              <a:gd name="connsiteY2" fmla="*/ 3018972 h 3759200"/>
              <a:gd name="connsiteX3" fmla="*/ 3018972 w 3759200"/>
              <a:gd name="connsiteY3" fmla="*/ 1879600 h 3759200"/>
              <a:gd name="connsiteX4" fmla="*/ 1879600 w 3759200"/>
              <a:gd name="connsiteY4" fmla="*/ 740228 h 3759200"/>
              <a:gd name="connsiteX5" fmla="*/ 1879600 w 3759200"/>
              <a:gd name="connsiteY5" fmla="*/ 0 h 3759200"/>
              <a:gd name="connsiteX6" fmla="*/ 3759200 w 3759200"/>
              <a:gd name="connsiteY6" fmla="*/ 1879600 h 3759200"/>
              <a:gd name="connsiteX7" fmla="*/ 1879600 w 3759200"/>
              <a:gd name="connsiteY7" fmla="*/ 3759200 h 3759200"/>
              <a:gd name="connsiteX8" fmla="*/ 0 w 3759200"/>
              <a:gd name="connsiteY8" fmla="*/ 1879600 h 3759200"/>
              <a:gd name="connsiteX9" fmla="*/ 1879600 w 3759200"/>
              <a:gd name="connsiteY9" fmla="*/ 0 h 375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59200" h="3759200">
                <a:moveTo>
                  <a:pt x="1879600" y="740228"/>
                </a:moveTo>
                <a:cubicBezTo>
                  <a:pt x="1250342" y="740228"/>
                  <a:pt x="740228" y="1250342"/>
                  <a:pt x="740228" y="1879600"/>
                </a:cubicBezTo>
                <a:cubicBezTo>
                  <a:pt x="740228" y="2508858"/>
                  <a:pt x="1250342" y="3018972"/>
                  <a:pt x="1879600" y="3018972"/>
                </a:cubicBezTo>
                <a:cubicBezTo>
                  <a:pt x="2508858" y="3018972"/>
                  <a:pt x="3018972" y="2508858"/>
                  <a:pt x="3018972" y="1879600"/>
                </a:cubicBezTo>
                <a:cubicBezTo>
                  <a:pt x="3018972" y="1250342"/>
                  <a:pt x="2508858" y="740228"/>
                  <a:pt x="1879600" y="740228"/>
                </a:cubicBezTo>
                <a:close/>
                <a:moveTo>
                  <a:pt x="1879600" y="0"/>
                </a:moveTo>
                <a:cubicBezTo>
                  <a:pt x="2917674" y="0"/>
                  <a:pt x="3759200" y="841526"/>
                  <a:pt x="3759200" y="1879600"/>
                </a:cubicBezTo>
                <a:cubicBezTo>
                  <a:pt x="3759200" y="2917674"/>
                  <a:pt x="2917674" y="3759200"/>
                  <a:pt x="1879600" y="3759200"/>
                </a:cubicBezTo>
                <a:cubicBezTo>
                  <a:pt x="841526" y="3759200"/>
                  <a:pt x="0" y="2917674"/>
                  <a:pt x="0" y="1879600"/>
                </a:cubicBezTo>
                <a:cubicBezTo>
                  <a:pt x="0" y="841526"/>
                  <a:pt x="841526" y="0"/>
                  <a:pt x="1879600" y="0"/>
                </a:cubicBezTo>
                <a:close/>
              </a:path>
            </a:pathLst>
          </a:custGeom>
          <a:solidFill>
            <a:srgbClr val="FA7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3BDBE86B-05A5-443B-950F-8CEC76303109}"/>
              </a:ext>
            </a:extLst>
          </p:cNvPr>
          <p:cNvSpPr/>
          <p:nvPr/>
        </p:nvSpPr>
        <p:spPr>
          <a:xfrm>
            <a:off x="-1548179" y="3361220"/>
            <a:ext cx="15009652" cy="4378706"/>
          </a:xfrm>
          <a:custGeom>
            <a:avLst/>
            <a:gdLst>
              <a:gd name="connsiteX0" fmla="*/ 677322 w 15009652"/>
              <a:gd name="connsiteY0" fmla="*/ 1994555 h 4378706"/>
              <a:gd name="connsiteX1" fmla="*/ 2041665 w 15009652"/>
              <a:gd name="connsiteY1" fmla="*/ 1936497 h 4378706"/>
              <a:gd name="connsiteX2" fmla="*/ 3188293 w 15009652"/>
              <a:gd name="connsiteY2" fmla="*/ 2821869 h 4378706"/>
              <a:gd name="connsiteX3" fmla="*/ 4755836 w 15009652"/>
              <a:gd name="connsiteY3" fmla="*/ 2967012 h 4378706"/>
              <a:gd name="connsiteX4" fmla="*/ 5728293 w 15009652"/>
              <a:gd name="connsiteY4" fmla="*/ 2633183 h 4378706"/>
              <a:gd name="connsiteX5" fmla="*/ 6337893 w 15009652"/>
              <a:gd name="connsiteY5" fmla="*/ 3010555 h 4378706"/>
              <a:gd name="connsiteX6" fmla="*/ 8166693 w 15009652"/>
              <a:gd name="connsiteY6" fmla="*/ 2328383 h 4378706"/>
              <a:gd name="connsiteX7" fmla="*/ 9763265 w 15009652"/>
              <a:gd name="connsiteY7" fmla="*/ 2705755 h 4378706"/>
              <a:gd name="connsiteX8" fmla="*/ 13145093 w 15009652"/>
              <a:gd name="connsiteY8" fmla="*/ 368955 h 4378706"/>
              <a:gd name="connsiteX9" fmla="*/ 14103036 w 15009652"/>
              <a:gd name="connsiteY9" fmla="*/ 383469 h 4378706"/>
              <a:gd name="connsiteX10" fmla="*/ 13986922 w 15009652"/>
              <a:gd name="connsiteY10" fmla="*/ 4012040 h 4378706"/>
              <a:gd name="connsiteX11" fmla="*/ 1170808 w 15009652"/>
              <a:gd name="connsiteY11" fmla="*/ 4026555 h 4378706"/>
              <a:gd name="connsiteX12" fmla="*/ 677322 w 15009652"/>
              <a:gd name="connsiteY12" fmla="*/ 1994555 h 4378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009652" h="4378706">
                <a:moveTo>
                  <a:pt x="677322" y="1994555"/>
                </a:moveTo>
                <a:cubicBezTo>
                  <a:pt x="822465" y="1646212"/>
                  <a:pt x="1623170" y="1798611"/>
                  <a:pt x="2041665" y="1936497"/>
                </a:cubicBezTo>
                <a:cubicBezTo>
                  <a:pt x="2460160" y="2074383"/>
                  <a:pt x="2735931" y="2650117"/>
                  <a:pt x="3188293" y="2821869"/>
                </a:cubicBezTo>
                <a:cubicBezTo>
                  <a:pt x="3640655" y="2993622"/>
                  <a:pt x="4332503" y="2998460"/>
                  <a:pt x="4755836" y="2967012"/>
                </a:cubicBezTo>
                <a:cubicBezTo>
                  <a:pt x="5179169" y="2935564"/>
                  <a:pt x="5464617" y="2625926"/>
                  <a:pt x="5728293" y="2633183"/>
                </a:cubicBezTo>
                <a:cubicBezTo>
                  <a:pt x="5991969" y="2640440"/>
                  <a:pt x="5931493" y="3061355"/>
                  <a:pt x="6337893" y="3010555"/>
                </a:cubicBezTo>
                <a:cubicBezTo>
                  <a:pt x="6744293" y="2959755"/>
                  <a:pt x="7595798" y="2379183"/>
                  <a:pt x="8166693" y="2328383"/>
                </a:cubicBezTo>
                <a:cubicBezTo>
                  <a:pt x="8737588" y="2277583"/>
                  <a:pt x="8933532" y="3032326"/>
                  <a:pt x="9763265" y="2705755"/>
                </a:cubicBezTo>
                <a:cubicBezTo>
                  <a:pt x="10592998" y="2379184"/>
                  <a:pt x="12421798" y="756003"/>
                  <a:pt x="13145093" y="368955"/>
                </a:cubicBezTo>
                <a:cubicBezTo>
                  <a:pt x="13868388" y="-18093"/>
                  <a:pt x="13962731" y="-223712"/>
                  <a:pt x="14103036" y="383469"/>
                </a:cubicBezTo>
                <a:cubicBezTo>
                  <a:pt x="14243341" y="990650"/>
                  <a:pt x="16142293" y="3404859"/>
                  <a:pt x="13986922" y="4012040"/>
                </a:cubicBezTo>
                <a:cubicBezTo>
                  <a:pt x="11831551" y="4619221"/>
                  <a:pt x="3381818" y="4362803"/>
                  <a:pt x="1170808" y="4026555"/>
                </a:cubicBezTo>
                <a:cubicBezTo>
                  <a:pt x="-1040202" y="3690308"/>
                  <a:pt x="532179" y="2342898"/>
                  <a:pt x="677322" y="1994555"/>
                </a:cubicBezTo>
                <a:close/>
              </a:path>
            </a:pathLst>
          </a:custGeom>
          <a:solidFill>
            <a:srgbClr val="FA705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72B61C4A-6429-4E4A-8EA1-4BA9DA112C54}"/>
              </a:ext>
            </a:extLst>
          </p:cNvPr>
          <p:cNvGrpSpPr/>
          <p:nvPr/>
        </p:nvGrpSpPr>
        <p:grpSpPr>
          <a:xfrm flipV="1">
            <a:off x="5379943" y="178822"/>
            <a:ext cx="1339818" cy="2780615"/>
            <a:chOff x="5793377" y="1790113"/>
            <a:chExt cx="490262" cy="703730"/>
          </a:xfrm>
        </p:grpSpPr>
        <p:sp>
          <p:nvSpPr>
            <p:cNvPr id="83" name="箭头: V 形 82">
              <a:extLst>
                <a:ext uri="{FF2B5EF4-FFF2-40B4-BE49-F238E27FC236}">
                  <a16:creationId xmlns:a16="http://schemas.microsoft.com/office/drawing/2014/main" id="{E3289085-8706-484D-8B12-4E02A47A638B}"/>
                </a:ext>
              </a:extLst>
            </p:cNvPr>
            <p:cNvSpPr/>
            <p:nvPr/>
          </p:nvSpPr>
          <p:spPr>
            <a:xfrm rot="5400000">
              <a:off x="5859438" y="1790113"/>
              <a:ext cx="358140" cy="358140"/>
            </a:xfrm>
            <a:prstGeom prst="chevron">
              <a:avLst/>
            </a:prstGeom>
            <a:solidFill>
              <a:srgbClr val="FA7053">
                <a:alpha val="30000"/>
              </a:srgbClr>
            </a:solidFill>
            <a:ln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箭头: V 形 83">
              <a:extLst>
                <a:ext uri="{FF2B5EF4-FFF2-40B4-BE49-F238E27FC236}">
                  <a16:creationId xmlns:a16="http://schemas.microsoft.com/office/drawing/2014/main" id="{EA46B4E1-B605-4D64-A715-DA3994476C49}"/>
                </a:ext>
              </a:extLst>
            </p:cNvPr>
            <p:cNvSpPr/>
            <p:nvPr/>
          </p:nvSpPr>
          <p:spPr>
            <a:xfrm rot="5400000">
              <a:off x="5793377" y="2003581"/>
              <a:ext cx="490262" cy="490262"/>
            </a:xfrm>
            <a:prstGeom prst="chevron">
              <a:avLst/>
            </a:prstGeom>
            <a:solidFill>
              <a:srgbClr val="FA7053">
                <a:alpha val="30000"/>
              </a:srgbClr>
            </a:solidFill>
            <a:ln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B50AA4D9-6791-4F4E-8E7E-B9AB48D52AD4}"/>
              </a:ext>
            </a:extLst>
          </p:cNvPr>
          <p:cNvSpPr/>
          <p:nvPr/>
        </p:nvSpPr>
        <p:spPr>
          <a:xfrm>
            <a:off x="-1892379" y="4671415"/>
            <a:ext cx="3759200" cy="3759200"/>
          </a:xfrm>
          <a:custGeom>
            <a:avLst/>
            <a:gdLst>
              <a:gd name="connsiteX0" fmla="*/ 1879600 w 3759200"/>
              <a:gd name="connsiteY0" fmla="*/ 740228 h 3759200"/>
              <a:gd name="connsiteX1" fmla="*/ 740228 w 3759200"/>
              <a:gd name="connsiteY1" fmla="*/ 1879600 h 3759200"/>
              <a:gd name="connsiteX2" fmla="*/ 1879600 w 3759200"/>
              <a:gd name="connsiteY2" fmla="*/ 3018972 h 3759200"/>
              <a:gd name="connsiteX3" fmla="*/ 3018972 w 3759200"/>
              <a:gd name="connsiteY3" fmla="*/ 1879600 h 3759200"/>
              <a:gd name="connsiteX4" fmla="*/ 1879600 w 3759200"/>
              <a:gd name="connsiteY4" fmla="*/ 740228 h 3759200"/>
              <a:gd name="connsiteX5" fmla="*/ 1879600 w 3759200"/>
              <a:gd name="connsiteY5" fmla="*/ 0 h 3759200"/>
              <a:gd name="connsiteX6" fmla="*/ 3759200 w 3759200"/>
              <a:gd name="connsiteY6" fmla="*/ 1879600 h 3759200"/>
              <a:gd name="connsiteX7" fmla="*/ 1879600 w 3759200"/>
              <a:gd name="connsiteY7" fmla="*/ 3759200 h 3759200"/>
              <a:gd name="connsiteX8" fmla="*/ 0 w 3759200"/>
              <a:gd name="connsiteY8" fmla="*/ 1879600 h 3759200"/>
              <a:gd name="connsiteX9" fmla="*/ 1879600 w 3759200"/>
              <a:gd name="connsiteY9" fmla="*/ 0 h 375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59200" h="3759200">
                <a:moveTo>
                  <a:pt x="1879600" y="740228"/>
                </a:moveTo>
                <a:cubicBezTo>
                  <a:pt x="1250342" y="740228"/>
                  <a:pt x="740228" y="1250342"/>
                  <a:pt x="740228" y="1879600"/>
                </a:cubicBezTo>
                <a:cubicBezTo>
                  <a:pt x="740228" y="2508858"/>
                  <a:pt x="1250342" y="3018972"/>
                  <a:pt x="1879600" y="3018972"/>
                </a:cubicBezTo>
                <a:cubicBezTo>
                  <a:pt x="2508858" y="3018972"/>
                  <a:pt x="3018972" y="2508858"/>
                  <a:pt x="3018972" y="1879600"/>
                </a:cubicBezTo>
                <a:cubicBezTo>
                  <a:pt x="3018972" y="1250342"/>
                  <a:pt x="2508858" y="740228"/>
                  <a:pt x="1879600" y="740228"/>
                </a:cubicBezTo>
                <a:close/>
                <a:moveTo>
                  <a:pt x="1879600" y="0"/>
                </a:moveTo>
                <a:cubicBezTo>
                  <a:pt x="2917674" y="0"/>
                  <a:pt x="3759200" y="841526"/>
                  <a:pt x="3759200" y="1879600"/>
                </a:cubicBezTo>
                <a:cubicBezTo>
                  <a:pt x="3759200" y="2917674"/>
                  <a:pt x="2917674" y="3759200"/>
                  <a:pt x="1879600" y="3759200"/>
                </a:cubicBezTo>
                <a:cubicBezTo>
                  <a:pt x="841526" y="3759200"/>
                  <a:pt x="0" y="2917674"/>
                  <a:pt x="0" y="1879600"/>
                </a:cubicBezTo>
                <a:cubicBezTo>
                  <a:pt x="0" y="841526"/>
                  <a:pt x="841526" y="0"/>
                  <a:pt x="1879600" y="0"/>
                </a:cubicBezTo>
                <a:close/>
              </a:path>
            </a:pathLst>
          </a:custGeom>
          <a:solidFill>
            <a:srgbClr val="FA7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4FEBD98-4162-4053-B576-FECB6CADCC9C}"/>
              </a:ext>
            </a:extLst>
          </p:cNvPr>
          <p:cNvGrpSpPr/>
          <p:nvPr/>
        </p:nvGrpSpPr>
        <p:grpSpPr>
          <a:xfrm>
            <a:off x="2674706" y="981143"/>
            <a:ext cx="6842589" cy="778294"/>
            <a:chOff x="2641600" y="758406"/>
            <a:chExt cx="6842589" cy="778294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791EFAD8-2297-4467-A351-744F7919F1BF}"/>
                </a:ext>
              </a:extLst>
            </p:cNvPr>
            <p:cNvSpPr/>
            <p:nvPr/>
          </p:nvSpPr>
          <p:spPr>
            <a:xfrm>
              <a:off x="2641600" y="758406"/>
              <a:ext cx="6842589" cy="778294"/>
            </a:xfrm>
            <a:prstGeom prst="roundRect">
              <a:avLst/>
            </a:prstGeom>
            <a:solidFill>
              <a:schemeClr val="bg1">
                <a:alpha val="90000"/>
              </a:schemeClr>
            </a:solidFill>
            <a:ln w="38100">
              <a:solidFill>
                <a:srgbClr val="FA70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FB2D1FB-1EDE-45BE-8AD0-4D7900F49332}"/>
                </a:ext>
              </a:extLst>
            </p:cNvPr>
            <p:cNvSpPr txBox="1"/>
            <p:nvPr/>
          </p:nvSpPr>
          <p:spPr>
            <a:xfrm>
              <a:off x="3083389" y="824388"/>
              <a:ext cx="59590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i="0" u="none" strike="noStrike" kern="1200" cap="none" spc="0" normalizeH="0" baseline="0" noProof="0" dirty="0">
                  <a:ln>
                    <a:noFill/>
                  </a:ln>
                  <a:solidFill>
                    <a:srgbClr val="2B3962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「</a:t>
              </a:r>
              <a:r>
                <a:rPr kumimoji="0" lang="zh-CN" altLang="en-US" sz="3600" i="0" u="none" strike="noStrike" kern="1200" cap="none" spc="0" normalizeH="0" baseline="0" noProof="0" dirty="0">
                  <a:ln>
                    <a:noFill/>
                  </a:ln>
                  <a:solidFill>
                    <a:srgbClr val="FA7053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病毒式增长</a:t>
              </a:r>
              <a:r>
                <a:rPr kumimoji="0" lang="zh-CN" altLang="en-US" sz="3600" i="0" u="none" strike="noStrike" kern="1200" cap="none" spc="0" normalizeH="0" baseline="0" noProof="0" dirty="0">
                  <a:ln>
                    <a:noFill/>
                  </a:ln>
                  <a:solidFill>
                    <a:srgbClr val="2B3962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」核心六要素</a:t>
              </a:r>
            </a:p>
          </p:txBody>
        </p:sp>
      </p:grp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7B665067-0A98-4F14-BFDE-1EAFD4CC1B3F}"/>
              </a:ext>
            </a:extLst>
          </p:cNvPr>
          <p:cNvSpPr/>
          <p:nvPr/>
        </p:nvSpPr>
        <p:spPr>
          <a:xfrm>
            <a:off x="9620961" y="1133084"/>
            <a:ext cx="349846" cy="349846"/>
          </a:xfrm>
          <a:custGeom>
            <a:avLst/>
            <a:gdLst>
              <a:gd name="connsiteX0" fmla="*/ 1879600 w 3759200"/>
              <a:gd name="connsiteY0" fmla="*/ 740228 h 3759200"/>
              <a:gd name="connsiteX1" fmla="*/ 740228 w 3759200"/>
              <a:gd name="connsiteY1" fmla="*/ 1879600 h 3759200"/>
              <a:gd name="connsiteX2" fmla="*/ 1879600 w 3759200"/>
              <a:gd name="connsiteY2" fmla="*/ 3018972 h 3759200"/>
              <a:gd name="connsiteX3" fmla="*/ 3018972 w 3759200"/>
              <a:gd name="connsiteY3" fmla="*/ 1879600 h 3759200"/>
              <a:gd name="connsiteX4" fmla="*/ 1879600 w 3759200"/>
              <a:gd name="connsiteY4" fmla="*/ 740228 h 3759200"/>
              <a:gd name="connsiteX5" fmla="*/ 1879600 w 3759200"/>
              <a:gd name="connsiteY5" fmla="*/ 0 h 3759200"/>
              <a:gd name="connsiteX6" fmla="*/ 3759200 w 3759200"/>
              <a:gd name="connsiteY6" fmla="*/ 1879600 h 3759200"/>
              <a:gd name="connsiteX7" fmla="*/ 1879600 w 3759200"/>
              <a:gd name="connsiteY7" fmla="*/ 3759200 h 3759200"/>
              <a:gd name="connsiteX8" fmla="*/ 0 w 3759200"/>
              <a:gd name="connsiteY8" fmla="*/ 1879600 h 3759200"/>
              <a:gd name="connsiteX9" fmla="*/ 1879600 w 3759200"/>
              <a:gd name="connsiteY9" fmla="*/ 0 h 375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59200" h="3759200">
                <a:moveTo>
                  <a:pt x="1879600" y="740228"/>
                </a:moveTo>
                <a:cubicBezTo>
                  <a:pt x="1250342" y="740228"/>
                  <a:pt x="740228" y="1250342"/>
                  <a:pt x="740228" y="1879600"/>
                </a:cubicBezTo>
                <a:cubicBezTo>
                  <a:pt x="740228" y="2508858"/>
                  <a:pt x="1250342" y="3018972"/>
                  <a:pt x="1879600" y="3018972"/>
                </a:cubicBezTo>
                <a:cubicBezTo>
                  <a:pt x="2508858" y="3018972"/>
                  <a:pt x="3018972" y="2508858"/>
                  <a:pt x="3018972" y="1879600"/>
                </a:cubicBezTo>
                <a:cubicBezTo>
                  <a:pt x="3018972" y="1250342"/>
                  <a:pt x="2508858" y="740228"/>
                  <a:pt x="1879600" y="740228"/>
                </a:cubicBezTo>
                <a:close/>
                <a:moveTo>
                  <a:pt x="1879600" y="0"/>
                </a:moveTo>
                <a:cubicBezTo>
                  <a:pt x="2917674" y="0"/>
                  <a:pt x="3759200" y="841526"/>
                  <a:pt x="3759200" y="1879600"/>
                </a:cubicBezTo>
                <a:cubicBezTo>
                  <a:pt x="3759200" y="2917674"/>
                  <a:pt x="2917674" y="3759200"/>
                  <a:pt x="1879600" y="3759200"/>
                </a:cubicBezTo>
                <a:cubicBezTo>
                  <a:pt x="841526" y="3759200"/>
                  <a:pt x="0" y="2917674"/>
                  <a:pt x="0" y="1879600"/>
                </a:cubicBezTo>
                <a:cubicBezTo>
                  <a:pt x="0" y="841526"/>
                  <a:pt x="841526" y="0"/>
                  <a:pt x="1879600" y="0"/>
                </a:cubicBezTo>
                <a:close/>
              </a:path>
            </a:pathLst>
          </a:custGeom>
          <a:solidFill>
            <a:srgbClr val="FA7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19024D32-9B6D-4595-BA7B-843BF58816E0}"/>
              </a:ext>
            </a:extLst>
          </p:cNvPr>
          <p:cNvSpPr/>
          <p:nvPr/>
        </p:nvSpPr>
        <p:spPr>
          <a:xfrm>
            <a:off x="9042400" y="726563"/>
            <a:ext cx="562273" cy="562273"/>
          </a:xfrm>
          <a:prstGeom prst="ellipse">
            <a:avLst/>
          </a:prstGeom>
          <a:solidFill>
            <a:srgbClr val="FA705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E3A5BE4D-BA39-410B-B8DE-9E1F64BC8193}"/>
              </a:ext>
            </a:extLst>
          </p:cNvPr>
          <p:cNvGrpSpPr/>
          <p:nvPr/>
        </p:nvGrpSpPr>
        <p:grpSpPr>
          <a:xfrm flipV="1">
            <a:off x="2804375" y="2234926"/>
            <a:ext cx="1572086" cy="3262656"/>
            <a:chOff x="5793377" y="1790113"/>
            <a:chExt cx="490262" cy="703730"/>
          </a:xfrm>
        </p:grpSpPr>
        <p:sp>
          <p:nvSpPr>
            <p:cNvPr id="77" name="箭头: V 形 76">
              <a:extLst>
                <a:ext uri="{FF2B5EF4-FFF2-40B4-BE49-F238E27FC236}">
                  <a16:creationId xmlns:a16="http://schemas.microsoft.com/office/drawing/2014/main" id="{324F4B5A-3D66-4552-BDDE-1244877C74C2}"/>
                </a:ext>
              </a:extLst>
            </p:cNvPr>
            <p:cNvSpPr/>
            <p:nvPr/>
          </p:nvSpPr>
          <p:spPr>
            <a:xfrm rot="5400000">
              <a:off x="5859438" y="1790113"/>
              <a:ext cx="358140" cy="358140"/>
            </a:xfrm>
            <a:prstGeom prst="chevron">
              <a:avLst/>
            </a:prstGeom>
            <a:solidFill>
              <a:srgbClr val="FA7053">
                <a:alpha val="30000"/>
              </a:srgbClr>
            </a:solidFill>
            <a:ln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箭头: V 形 77">
              <a:extLst>
                <a:ext uri="{FF2B5EF4-FFF2-40B4-BE49-F238E27FC236}">
                  <a16:creationId xmlns:a16="http://schemas.microsoft.com/office/drawing/2014/main" id="{C7221E7A-F92B-451D-87CF-DE8865E3EFE4}"/>
                </a:ext>
              </a:extLst>
            </p:cNvPr>
            <p:cNvSpPr/>
            <p:nvPr/>
          </p:nvSpPr>
          <p:spPr>
            <a:xfrm rot="5400000">
              <a:off x="5793377" y="2003581"/>
              <a:ext cx="490262" cy="490262"/>
            </a:xfrm>
            <a:prstGeom prst="chevron">
              <a:avLst/>
            </a:prstGeom>
            <a:solidFill>
              <a:srgbClr val="FA7053">
                <a:alpha val="30000"/>
              </a:srgbClr>
            </a:solidFill>
            <a:ln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8" name="椭圆 37">
            <a:extLst>
              <a:ext uri="{FF2B5EF4-FFF2-40B4-BE49-F238E27FC236}">
                <a16:creationId xmlns:a16="http://schemas.microsoft.com/office/drawing/2014/main" id="{3099F2FD-67B2-47CD-9D0B-34F6AC1FEED8}"/>
              </a:ext>
            </a:extLst>
          </p:cNvPr>
          <p:cNvSpPr/>
          <p:nvPr/>
        </p:nvSpPr>
        <p:spPr>
          <a:xfrm>
            <a:off x="9549900" y="471928"/>
            <a:ext cx="245984" cy="245984"/>
          </a:xfrm>
          <a:prstGeom prst="ellipse">
            <a:avLst/>
          </a:prstGeom>
          <a:solidFill>
            <a:srgbClr val="FA70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02F8EED4-74E4-4D38-BF92-259EE88AD4A8}"/>
              </a:ext>
            </a:extLst>
          </p:cNvPr>
          <p:cNvSpPr/>
          <p:nvPr/>
        </p:nvSpPr>
        <p:spPr>
          <a:xfrm>
            <a:off x="1365129" y="2900646"/>
            <a:ext cx="2664052" cy="671871"/>
          </a:xfrm>
          <a:prstGeom prst="roundRect">
            <a:avLst/>
          </a:prstGeom>
          <a:solidFill>
            <a:schemeClr val="bg1">
              <a:alpha val="90000"/>
            </a:schemeClr>
          </a:solidFill>
          <a:ln w="19050">
            <a:solidFill>
              <a:srgbClr val="FA7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B64F2753-6146-4714-99C0-5E493C2850C4}"/>
              </a:ext>
            </a:extLst>
          </p:cNvPr>
          <p:cNvGrpSpPr/>
          <p:nvPr/>
        </p:nvGrpSpPr>
        <p:grpSpPr>
          <a:xfrm flipV="1">
            <a:off x="7829281" y="2234926"/>
            <a:ext cx="1572086" cy="3262656"/>
            <a:chOff x="5793377" y="1790113"/>
            <a:chExt cx="490262" cy="703730"/>
          </a:xfrm>
        </p:grpSpPr>
        <p:sp>
          <p:nvSpPr>
            <p:cNvPr id="80" name="箭头: V 形 79">
              <a:extLst>
                <a:ext uri="{FF2B5EF4-FFF2-40B4-BE49-F238E27FC236}">
                  <a16:creationId xmlns:a16="http://schemas.microsoft.com/office/drawing/2014/main" id="{B7D370C8-9B80-4DD0-B00A-B120BF77A06A}"/>
                </a:ext>
              </a:extLst>
            </p:cNvPr>
            <p:cNvSpPr/>
            <p:nvPr/>
          </p:nvSpPr>
          <p:spPr>
            <a:xfrm rot="5400000">
              <a:off x="5859438" y="1790113"/>
              <a:ext cx="358140" cy="358140"/>
            </a:xfrm>
            <a:prstGeom prst="chevron">
              <a:avLst/>
            </a:prstGeom>
            <a:solidFill>
              <a:srgbClr val="FA7053">
                <a:alpha val="30000"/>
              </a:srgbClr>
            </a:solidFill>
            <a:ln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箭头: V 形 80">
              <a:extLst>
                <a:ext uri="{FF2B5EF4-FFF2-40B4-BE49-F238E27FC236}">
                  <a16:creationId xmlns:a16="http://schemas.microsoft.com/office/drawing/2014/main" id="{F27695C6-9679-4102-9295-44D5288BBA50}"/>
                </a:ext>
              </a:extLst>
            </p:cNvPr>
            <p:cNvSpPr/>
            <p:nvPr/>
          </p:nvSpPr>
          <p:spPr>
            <a:xfrm rot="5400000">
              <a:off x="5793377" y="2003581"/>
              <a:ext cx="490262" cy="490262"/>
            </a:xfrm>
            <a:prstGeom prst="chevron">
              <a:avLst/>
            </a:prstGeom>
            <a:solidFill>
              <a:srgbClr val="FA7053">
                <a:alpha val="30000"/>
              </a:srgbClr>
            </a:solidFill>
            <a:ln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F153001F-ADD6-4AB3-9C17-54B231BBFCF1}"/>
              </a:ext>
            </a:extLst>
          </p:cNvPr>
          <p:cNvSpPr/>
          <p:nvPr/>
        </p:nvSpPr>
        <p:spPr>
          <a:xfrm>
            <a:off x="4775198" y="2900646"/>
            <a:ext cx="2664052" cy="671871"/>
          </a:xfrm>
          <a:prstGeom prst="roundRect">
            <a:avLst/>
          </a:prstGeom>
          <a:solidFill>
            <a:schemeClr val="bg1">
              <a:alpha val="90000"/>
            </a:schemeClr>
          </a:solidFill>
          <a:ln w="19050">
            <a:solidFill>
              <a:srgbClr val="FA7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737753FA-094B-46ED-812F-11D1E25D98E7}"/>
              </a:ext>
            </a:extLst>
          </p:cNvPr>
          <p:cNvSpPr/>
          <p:nvPr/>
        </p:nvSpPr>
        <p:spPr>
          <a:xfrm>
            <a:off x="8185269" y="2900646"/>
            <a:ext cx="2664052" cy="671871"/>
          </a:xfrm>
          <a:prstGeom prst="roundRect">
            <a:avLst/>
          </a:prstGeom>
          <a:solidFill>
            <a:schemeClr val="bg1">
              <a:alpha val="90000"/>
            </a:schemeClr>
          </a:solidFill>
          <a:ln w="19050">
            <a:solidFill>
              <a:srgbClr val="FA7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4695CD95-9BA2-4C84-B000-1DDCCA5ADE18}"/>
              </a:ext>
            </a:extLst>
          </p:cNvPr>
          <p:cNvSpPr/>
          <p:nvPr/>
        </p:nvSpPr>
        <p:spPr>
          <a:xfrm>
            <a:off x="1365129" y="4105499"/>
            <a:ext cx="2664052" cy="671871"/>
          </a:xfrm>
          <a:prstGeom prst="roundRect">
            <a:avLst/>
          </a:prstGeom>
          <a:solidFill>
            <a:schemeClr val="bg1">
              <a:alpha val="90000"/>
            </a:schemeClr>
          </a:solidFill>
          <a:ln w="19050">
            <a:solidFill>
              <a:srgbClr val="FA7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00008DBF-D71F-4F34-B3F1-AA528A83ACA7}"/>
              </a:ext>
            </a:extLst>
          </p:cNvPr>
          <p:cNvSpPr/>
          <p:nvPr/>
        </p:nvSpPr>
        <p:spPr>
          <a:xfrm>
            <a:off x="4775198" y="4105499"/>
            <a:ext cx="2664052" cy="671871"/>
          </a:xfrm>
          <a:prstGeom prst="roundRect">
            <a:avLst/>
          </a:prstGeom>
          <a:solidFill>
            <a:schemeClr val="bg1">
              <a:alpha val="90000"/>
            </a:schemeClr>
          </a:solidFill>
          <a:ln w="19050">
            <a:solidFill>
              <a:srgbClr val="FA7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8BE4B379-B526-4E5B-A0B4-44AFD65D58BB}"/>
              </a:ext>
            </a:extLst>
          </p:cNvPr>
          <p:cNvSpPr/>
          <p:nvPr/>
        </p:nvSpPr>
        <p:spPr>
          <a:xfrm>
            <a:off x="8185269" y="4105499"/>
            <a:ext cx="2664052" cy="671871"/>
          </a:xfrm>
          <a:prstGeom prst="roundRect">
            <a:avLst/>
          </a:prstGeom>
          <a:solidFill>
            <a:schemeClr val="bg1">
              <a:alpha val="90000"/>
            </a:schemeClr>
          </a:solidFill>
          <a:ln w="19050">
            <a:solidFill>
              <a:srgbClr val="FA70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F95C12EC-B210-4CC8-BA4D-C718ADBE9689}"/>
              </a:ext>
            </a:extLst>
          </p:cNvPr>
          <p:cNvSpPr/>
          <p:nvPr/>
        </p:nvSpPr>
        <p:spPr>
          <a:xfrm>
            <a:off x="1183435" y="5113721"/>
            <a:ext cx="637200" cy="637200"/>
          </a:xfrm>
          <a:prstGeom prst="ellipse">
            <a:avLst/>
          </a:prstGeom>
          <a:solidFill>
            <a:srgbClr val="FA705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87AFE924-B739-4BBD-BF95-5B033CC544AB}"/>
              </a:ext>
            </a:extLst>
          </p:cNvPr>
          <p:cNvSpPr txBox="1"/>
          <p:nvPr/>
        </p:nvSpPr>
        <p:spPr>
          <a:xfrm>
            <a:off x="1233021" y="3005749"/>
            <a:ext cx="2928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产品获取没有障碍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87E72862-FF70-4339-9C73-05C46646F09D}"/>
              </a:ext>
            </a:extLst>
          </p:cNvPr>
          <p:cNvSpPr txBox="1"/>
          <p:nvPr/>
        </p:nvSpPr>
        <p:spPr>
          <a:xfrm>
            <a:off x="4643090" y="3005749"/>
            <a:ext cx="2928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简单的信息内容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5D5C2157-DD27-44AC-BB9C-F8169B4CAE0B}"/>
              </a:ext>
            </a:extLst>
          </p:cNvPr>
          <p:cNvSpPr txBox="1"/>
          <p:nvPr/>
        </p:nvSpPr>
        <p:spPr>
          <a:xfrm>
            <a:off x="8053552" y="3005749"/>
            <a:ext cx="2928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广泛传播的渠道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49E7CE1-B7A0-46A1-9943-BC59C89F1532}"/>
              </a:ext>
            </a:extLst>
          </p:cNvPr>
          <p:cNvSpPr txBox="1"/>
          <p:nvPr/>
        </p:nvSpPr>
        <p:spPr>
          <a:xfrm>
            <a:off x="1233021" y="4209750"/>
            <a:ext cx="2928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利用他人资源信息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6FCB69DB-FA26-47EC-98AB-9909DC4AA45D}"/>
              </a:ext>
            </a:extLst>
          </p:cNvPr>
          <p:cNvSpPr txBox="1"/>
          <p:nvPr/>
        </p:nvSpPr>
        <p:spPr>
          <a:xfrm>
            <a:off x="4643090" y="4209750"/>
            <a:ext cx="2928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利用现有通讯网络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49E2EC7-57E7-4FDF-A22D-C1C71AEA5B94}"/>
              </a:ext>
            </a:extLst>
          </p:cNvPr>
          <p:cNvSpPr txBox="1"/>
          <p:nvPr/>
        </p:nvSpPr>
        <p:spPr>
          <a:xfrm>
            <a:off x="8053552" y="4209750"/>
            <a:ext cx="2928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不依赖主观推荐</a:t>
            </a: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51081345-E3E6-44E7-842C-AC58E8F9F35C}"/>
              </a:ext>
            </a:extLst>
          </p:cNvPr>
          <p:cNvGrpSpPr/>
          <p:nvPr/>
        </p:nvGrpSpPr>
        <p:grpSpPr>
          <a:xfrm>
            <a:off x="293790" y="428899"/>
            <a:ext cx="1468800" cy="108000"/>
            <a:chOff x="331179" y="347758"/>
            <a:chExt cx="1468800" cy="108000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AEBBF47-4F8A-4B74-91C0-6279FD5065E4}"/>
                </a:ext>
              </a:extLst>
            </p:cNvPr>
            <p:cNvSpPr/>
            <p:nvPr/>
          </p:nvSpPr>
          <p:spPr>
            <a:xfrm>
              <a:off x="331179" y="347758"/>
              <a:ext cx="108000" cy="108000"/>
            </a:xfrm>
            <a:prstGeom prst="ellipse">
              <a:avLst/>
            </a:prstGeom>
            <a:solidFill>
              <a:srgbClr val="FA705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E32AD065-E719-46F8-9ADC-D4F2A4F736C8}"/>
                </a:ext>
              </a:extLst>
            </p:cNvPr>
            <p:cNvSpPr/>
            <p:nvPr/>
          </p:nvSpPr>
          <p:spPr>
            <a:xfrm>
              <a:off x="525579" y="347758"/>
              <a:ext cx="108000" cy="108000"/>
            </a:xfrm>
            <a:prstGeom prst="ellipse">
              <a:avLst/>
            </a:prstGeom>
            <a:solidFill>
              <a:srgbClr val="FA705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5DA6BA68-3DC6-4EE6-B029-5FB1920257E6}"/>
                </a:ext>
              </a:extLst>
            </p:cNvPr>
            <p:cNvSpPr/>
            <p:nvPr/>
          </p:nvSpPr>
          <p:spPr>
            <a:xfrm>
              <a:off x="719979" y="347758"/>
              <a:ext cx="108000" cy="108000"/>
            </a:xfrm>
            <a:prstGeom prst="ellipse">
              <a:avLst/>
            </a:prstGeom>
            <a:solidFill>
              <a:srgbClr val="FA705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5A5C9FE3-29D4-4351-BDAA-CAD3E3E5D17E}"/>
                </a:ext>
              </a:extLst>
            </p:cNvPr>
            <p:cNvSpPr/>
            <p:nvPr/>
          </p:nvSpPr>
          <p:spPr>
            <a:xfrm>
              <a:off x="914379" y="347758"/>
              <a:ext cx="108000" cy="108000"/>
            </a:xfrm>
            <a:prstGeom prst="ellipse">
              <a:avLst/>
            </a:prstGeom>
            <a:solidFill>
              <a:srgbClr val="FA705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041A0B7D-0AA7-4789-8C3B-98B2C3C9BCB2}"/>
                </a:ext>
              </a:extLst>
            </p:cNvPr>
            <p:cNvSpPr/>
            <p:nvPr/>
          </p:nvSpPr>
          <p:spPr>
            <a:xfrm>
              <a:off x="1108779" y="347758"/>
              <a:ext cx="108000" cy="108000"/>
            </a:xfrm>
            <a:prstGeom prst="ellipse">
              <a:avLst/>
            </a:prstGeom>
            <a:solidFill>
              <a:srgbClr val="FA705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D99DF20D-B883-4CA4-B5C4-53E3698D8343}"/>
                </a:ext>
              </a:extLst>
            </p:cNvPr>
            <p:cNvSpPr/>
            <p:nvPr/>
          </p:nvSpPr>
          <p:spPr>
            <a:xfrm>
              <a:off x="1303179" y="347758"/>
              <a:ext cx="108000" cy="108000"/>
            </a:xfrm>
            <a:prstGeom prst="ellipse">
              <a:avLst/>
            </a:prstGeom>
            <a:solidFill>
              <a:srgbClr val="FA705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697F8D25-68FB-489B-8454-000C4982E728}"/>
                </a:ext>
              </a:extLst>
            </p:cNvPr>
            <p:cNvSpPr/>
            <p:nvPr/>
          </p:nvSpPr>
          <p:spPr>
            <a:xfrm>
              <a:off x="1497579" y="347758"/>
              <a:ext cx="108000" cy="108000"/>
            </a:xfrm>
            <a:prstGeom prst="ellipse">
              <a:avLst/>
            </a:prstGeom>
            <a:solidFill>
              <a:srgbClr val="FA705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EF5866DB-5271-4887-BB79-CE987C6F7C2B}"/>
                </a:ext>
              </a:extLst>
            </p:cNvPr>
            <p:cNvSpPr/>
            <p:nvPr/>
          </p:nvSpPr>
          <p:spPr>
            <a:xfrm>
              <a:off x="1691979" y="347758"/>
              <a:ext cx="108000" cy="108000"/>
            </a:xfrm>
            <a:prstGeom prst="ellipse">
              <a:avLst/>
            </a:prstGeom>
            <a:solidFill>
              <a:srgbClr val="FA705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77F82484-2F61-49BB-B5A0-BB1964DAB0DA}"/>
              </a:ext>
            </a:extLst>
          </p:cNvPr>
          <p:cNvGrpSpPr/>
          <p:nvPr/>
        </p:nvGrpSpPr>
        <p:grpSpPr>
          <a:xfrm>
            <a:off x="293790" y="623299"/>
            <a:ext cx="1468800" cy="108000"/>
            <a:chOff x="331179" y="542158"/>
            <a:chExt cx="1468800" cy="108000"/>
          </a:xfrm>
        </p:grpSpPr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1A412506-FFE1-44C1-954A-48C7C7851C57}"/>
                </a:ext>
              </a:extLst>
            </p:cNvPr>
            <p:cNvSpPr/>
            <p:nvPr/>
          </p:nvSpPr>
          <p:spPr>
            <a:xfrm>
              <a:off x="331179" y="542158"/>
              <a:ext cx="108000" cy="108000"/>
            </a:xfrm>
            <a:prstGeom prst="ellipse">
              <a:avLst/>
            </a:prstGeom>
            <a:solidFill>
              <a:srgbClr val="FA7053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28C50542-667D-4CE6-B2EE-4CDCBB5781C7}"/>
                </a:ext>
              </a:extLst>
            </p:cNvPr>
            <p:cNvSpPr/>
            <p:nvPr/>
          </p:nvSpPr>
          <p:spPr>
            <a:xfrm>
              <a:off x="525579" y="542158"/>
              <a:ext cx="108000" cy="108000"/>
            </a:xfrm>
            <a:prstGeom prst="ellipse">
              <a:avLst/>
            </a:prstGeom>
            <a:solidFill>
              <a:srgbClr val="FA7053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F49A4A2D-8720-4A8B-9C2A-1C0DCAFFC9B5}"/>
                </a:ext>
              </a:extLst>
            </p:cNvPr>
            <p:cNvSpPr/>
            <p:nvPr/>
          </p:nvSpPr>
          <p:spPr>
            <a:xfrm>
              <a:off x="719979" y="542158"/>
              <a:ext cx="108000" cy="108000"/>
            </a:xfrm>
            <a:prstGeom prst="ellipse">
              <a:avLst/>
            </a:prstGeom>
            <a:solidFill>
              <a:srgbClr val="FA7053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03147570-0E78-4A35-AAFB-1625587B23E0}"/>
                </a:ext>
              </a:extLst>
            </p:cNvPr>
            <p:cNvSpPr/>
            <p:nvPr/>
          </p:nvSpPr>
          <p:spPr>
            <a:xfrm>
              <a:off x="914379" y="542158"/>
              <a:ext cx="108000" cy="108000"/>
            </a:xfrm>
            <a:prstGeom prst="ellipse">
              <a:avLst/>
            </a:prstGeom>
            <a:solidFill>
              <a:srgbClr val="FA7053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FF794D70-2108-4AD1-9794-2ED0333617DE}"/>
                </a:ext>
              </a:extLst>
            </p:cNvPr>
            <p:cNvSpPr/>
            <p:nvPr/>
          </p:nvSpPr>
          <p:spPr>
            <a:xfrm>
              <a:off x="1108779" y="542158"/>
              <a:ext cx="108000" cy="108000"/>
            </a:xfrm>
            <a:prstGeom prst="ellipse">
              <a:avLst/>
            </a:prstGeom>
            <a:solidFill>
              <a:srgbClr val="FA7053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A8394ADD-3F0A-4EB0-9D78-C4E8AF18A735}"/>
                </a:ext>
              </a:extLst>
            </p:cNvPr>
            <p:cNvSpPr/>
            <p:nvPr/>
          </p:nvSpPr>
          <p:spPr>
            <a:xfrm>
              <a:off x="1303179" y="542158"/>
              <a:ext cx="108000" cy="108000"/>
            </a:xfrm>
            <a:prstGeom prst="ellipse">
              <a:avLst/>
            </a:prstGeom>
            <a:solidFill>
              <a:srgbClr val="FA7053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0EF4F979-C1C0-4434-8DA6-DD350FDA56DB}"/>
                </a:ext>
              </a:extLst>
            </p:cNvPr>
            <p:cNvSpPr/>
            <p:nvPr/>
          </p:nvSpPr>
          <p:spPr>
            <a:xfrm>
              <a:off x="1497579" y="542158"/>
              <a:ext cx="108000" cy="108000"/>
            </a:xfrm>
            <a:prstGeom prst="ellipse">
              <a:avLst/>
            </a:prstGeom>
            <a:solidFill>
              <a:srgbClr val="FA7053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6E5DC24F-7E15-428F-AEE5-5AF404A93548}"/>
                </a:ext>
              </a:extLst>
            </p:cNvPr>
            <p:cNvSpPr/>
            <p:nvPr/>
          </p:nvSpPr>
          <p:spPr>
            <a:xfrm>
              <a:off x="1691979" y="542158"/>
              <a:ext cx="108000" cy="108000"/>
            </a:xfrm>
            <a:prstGeom prst="ellipse">
              <a:avLst/>
            </a:prstGeom>
            <a:solidFill>
              <a:srgbClr val="FA7053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86A70E75-E187-461A-BE7B-43251138BF5F}"/>
              </a:ext>
            </a:extLst>
          </p:cNvPr>
          <p:cNvGrpSpPr/>
          <p:nvPr/>
        </p:nvGrpSpPr>
        <p:grpSpPr>
          <a:xfrm>
            <a:off x="293790" y="817699"/>
            <a:ext cx="1468800" cy="108000"/>
            <a:chOff x="331179" y="736558"/>
            <a:chExt cx="1468800" cy="108000"/>
          </a:xfrm>
        </p:grpSpPr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0AC3726F-BC31-437A-B53C-CFBF73EC9C4C}"/>
                </a:ext>
              </a:extLst>
            </p:cNvPr>
            <p:cNvSpPr/>
            <p:nvPr/>
          </p:nvSpPr>
          <p:spPr>
            <a:xfrm>
              <a:off x="331179" y="736558"/>
              <a:ext cx="108000" cy="108000"/>
            </a:xfrm>
            <a:prstGeom prst="ellipse">
              <a:avLst/>
            </a:prstGeom>
            <a:solidFill>
              <a:srgbClr val="FA705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F086636B-3AFD-460E-AA4C-464FBBFE5FF7}"/>
                </a:ext>
              </a:extLst>
            </p:cNvPr>
            <p:cNvSpPr/>
            <p:nvPr/>
          </p:nvSpPr>
          <p:spPr>
            <a:xfrm>
              <a:off x="525579" y="736558"/>
              <a:ext cx="108000" cy="108000"/>
            </a:xfrm>
            <a:prstGeom prst="ellipse">
              <a:avLst/>
            </a:prstGeom>
            <a:solidFill>
              <a:srgbClr val="FA705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A082D410-C8F7-4BD6-9B83-C8511CCF1388}"/>
                </a:ext>
              </a:extLst>
            </p:cNvPr>
            <p:cNvSpPr/>
            <p:nvPr/>
          </p:nvSpPr>
          <p:spPr>
            <a:xfrm>
              <a:off x="719979" y="736558"/>
              <a:ext cx="108000" cy="108000"/>
            </a:xfrm>
            <a:prstGeom prst="ellipse">
              <a:avLst/>
            </a:prstGeom>
            <a:solidFill>
              <a:srgbClr val="FA705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44EFB8D3-F1B2-444B-8CD7-26093627439C}"/>
                </a:ext>
              </a:extLst>
            </p:cNvPr>
            <p:cNvSpPr/>
            <p:nvPr/>
          </p:nvSpPr>
          <p:spPr>
            <a:xfrm>
              <a:off x="914379" y="736558"/>
              <a:ext cx="108000" cy="108000"/>
            </a:xfrm>
            <a:prstGeom prst="ellipse">
              <a:avLst/>
            </a:prstGeom>
            <a:solidFill>
              <a:srgbClr val="FA705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E115DAFC-4F48-4A17-AF39-CAA931CBAB34}"/>
                </a:ext>
              </a:extLst>
            </p:cNvPr>
            <p:cNvSpPr/>
            <p:nvPr/>
          </p:nvSpPr>
          <p:spPr>
            <a:xfrm>
              <a:off x="1108779" y="736558"/>
              <a:ext cx="108000" cy="108000"/>
            </a:xfrm>
            <a:prstGeom prst="ellipse">
              <a:avLst/>
            </a:prstGeom>
            <a:solidFill>
              <a:srgbClr val="FA705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5C78CCFB-4974-49CB-83B6-D43A0A087470}"/>
                </a:ext>
              </a:extLst>
            </p:cNvPr>
            <p:cNvSpPr/>
            <p:nvPr/>
          </p:nvSpPr>
          <p:spPr>
            <a:xfrm>
              <a:off x="1303179" y="736558"/>
              <a:ext cx="108000" cy="108000"/>
            </a:xfrm>
            <a:prstGeom prst="ellipse">
              <a:avLst/>
            </a:prstGeom>
            <a:solidFill>
              <a:srgbClr val="FA705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CF3BEFBF-3B4C-409C-8B7B-EF7A683D9F50}"/>
                </a:ext>
              </a:extLst>
            </p:cNvPr>
            <p:cNvSpPr/>
            <p:nvPr/>
          </p:nvSpPr>
          <p:spPr>
            <a:xfrm>
              <a:off x="1497579" y="736558"/>
              <a:ext cx="108000" cy="108000"/>
            </a:xfrm>
            <a:prstGeom prst="ellipse">
              <a:avLst/>
            </a:prstGeom>
            <a:solidFill>
              <a:srgbClr val="FA705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3846D309-6F7B-473C-914B-34FACCBD7FC1}"/>
                </a:ext>
              </a:extLst>
            </p:cNvPr>
            <p:cNvSpPr/>
            <p:nvPr/>
          </p:nvSpPr>
          <p:spPr>
            <a:xfrm>
              <a:off x="1691979" y="736558"/>
              <a:ext cx="108000" cy="108000"/>
            </a:xfrm>
            <a:prstGeom prst="ellipse">
              <a:avLst/>
            </a:prstGeom>
            <a:solidFill>
              <a:srgbClr val="FA705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DAD81803-AA99-4251-B674-67AFC43D6AF9}"/>
              </a:ext>
            </a:extLst>
          </p:cNvPr>
          <p:cNvGrpSpPr/>
          <p:nvPr/>
        </p:nvGrpSpPr>
        <p:grpSpPr>
          <a:xfrm>
            <a:off x="293790" y="1012099"/>
            <a:ext cx="1468800" cy="108000"/>
            <a:chOff x="331179" y="930958"/>
            <a:chExt cx="1468800" cy="108000"/>
          </a:xfrm>
        </p:grpSpPr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F5148B51-5845-48CA-915A-520A2B4AE97B}"/>
                </a:ext>
              </a:extLst>
            </p:cNvPr>
            <p:cNvSpPr/>
            <p:nvPr/>
          </p:nvSpPr>
          <p:spPr>
            <a:xfrm>
              <a:off x="331179" y="930958"/>
              <a:ext cx="108000" cy="108000"/>
            </a:xfrm>
            <a:prstGeom prst="ellipse">
              <a:avLst/>
            </a:prstGeom>
            <a:solidFill>
              <a:srgbClr val="FA7053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33946889-A622-42B3-A1A9-AEF6D7BC321F}"/>
                </a:ext>
              </a:extLst>
            </p:cNvPr>
            <p:cNvSpPr/>
            <p:nvPr/>
          </p:nvSpPr>
          <p:spPr>
            <a:xfrm>
              <a:off x="525579" y="930958"/>
              <a:ext cx="108000" cy="108000"/>
            </a:xfrm>
            <a:prstGeom prst="ellipse">
              <a:avLst/>
            </a:prstGeom>
            <a:solidFill>
              <a:srgbClr val="FA7053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82AB7C44-1C9E-41E7-88AD-F3CF073CDD88}"/>
                </a:ext>
              </a:extLst>
            </p:cNvPr>
            <p:cNvSpPr/>
            <p:nvPr/>
          </p:nvSpPr>
          <p:spPr>
            <a:xfrm>
              <a:off x="719979" y="930958"/>
              <a:ext cx="108000" cy="108000"/>
            </a:xfrm>
            <a:prstGeom prst="ellipse">
              <a:avLst/>
            </a:prstGeom>
            <a:solidFill>
              <a:srgbClr val="FA7053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F7C6B8B0-607E-46EC-BD15-2FF1F73F6681}"/>
                </a:ext>
              </a:extLst>
            </p:cNvPr>
            <p:cNvSpPr/>
            <p:nvPr/>
          </p:nvSpPr>
          <p:spPr>
            <a:xfrm>
              <a:off x="914379" y="930958"/>
              <a:ext cx="108000" cy="108000"/>
            </a:xfrm>
            <a:prstGeom prst="ellipse">
              <a:avLst/>
            </a:prstGeom>
            <a:solidFill>
              <a:srgbClr val="FA7053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41E36D2D-CBB0-4DAA-9522-CD6221C94FCC}"/>
                </a:ext>
              </a:extLst>
            </p:cNvPr>
            <p:cNvSpPr/>
            <p:nvPr/>
          </p:nvSpPr>
          <p:spPr>
            <a:xfrm>
              <a:off x="1108779" y="930958"/>
              <a:ext cx="108000" cy="108000"/>
            </a:xfrm>
            <a:prstGeom prst="ellipse">
              <a:avLst/>
            </a:prstGeom>
            <a:solidFill>
              <a:srgbClr val="FA7053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87063767-6EBD-42D7-A915-83A76C5CF0F2}"/>
                </a:ext>
              </a:extLst>
            </p:cNvPr>
            <p:cNvSpPr/>
            <p:nvPr/>
          </p:nvSpPr>
          <p:spPr>
            <a:xfrm>
              <a:off x="1303179" y="930958"/>
              <a:ext cx="108000" cy="108000"/>
            </a:xfrm>
            <a:prstGeom prst="ellipse">
              <a:avLst/>
            </a:prstGeom>
            <a:solidFill>
              <a:srgbClr val="FA7053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2B61B26B-5B1D-4E67-B5EF-216671DA81F1}"/>
                </a:ext>
              </a:extLst>
            </p:cNvPr>
            <p:cNvSpPr/>
            <p:nvPr/>
          </p:nvSpPr>
          <p:spPr>
            <a:xfrm>
              <a:off x="1497579" y="930958"/>
              <a:ext cx="108000" cy="108000"/>
            </a:xfrm>
            <a:prstGeom prst="ellipse">
              <a:avLst/>
            </a:prstGeom>
            <a:solidFill>
              <a:srgbClr val="FA7053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90646994-8F93-4B0A-A70C-C99A67E0929E}"/>
                </a:ext>
              </a:extLst>
            </p:cNvPr>
            <p:cNvSpPr/>
            <p:nvPr/>
          </p:nvSpPr>
          <p:spPr>
            <a:xfrm>
              <a:off x="1691979" y="930958"/>
              <a:ext cx="108000" cy="108000"/>
            </a:xfrm>
            <a:prstGeom prst="ellipse">
              <a:avLst/>
            </a:prstGeom>
            <a:solidFill>
              <a:srgbClr val="FA7053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5" name="矩形 74">
            <a:extLst>
              <a:ext uri="{FF2B5EF4-FFF2-40B4-BE49-F238E27FC236}">
                <a16:creationId xmlns:a16="http://schemas.microsoft.com/office/drawing/2014/main" id="{4637029E-57F7-47A9-BA6C-8D957E873AB3}"/>
              </a:ext>
            </a:extLst>
          </p:cNvPr>
          <p:cNvSpPr/>
          <p:nvPr/>
        </p:nvSpPr>
        <p:spPr>
          <a:xfrm>
            <a:off x="3680621" y="6434745"/>
            <a:ext cx="48307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新媒体快速涨粉方法主题分享</a:t>
            </a:r>
          </a:p>
        </p:txBody>
      </p:sp>
    </p:spTree>
    <p:extLst>
      <p:ext uri="{BB962C8B-B14F-4D97-AF65-F5344CB8AC3E}">
        <p14:creationId xmlns:p14="http://schemas.microsoft.com/office/powerpoint/2010/main" val="2938128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7000">
              <a:srgbClr val="2E558F"/>
            </a:gs>
            <a:gs pos="3000">
              <a:srgbClr val="241069"/>
            </a:gs>
            <a:gs pos="90000">
              <a:srgbClr val="3DC6CC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图形 61" descr="箭头: 直">
            <a:extLst>
              <a:ext uri="{FF2B5EF4-FFF2-40B4-BE49-F238E27FC236}">
                <a16:creationId xmlns:a16="http://schemas.microsoft.com/office/drawing/2014/main" id="{31A7B261-4F5D-475B-B2FC-94F5A995CC05}"/>
              </a:ext>
            </a:extLst>
          </p:cNvPr>
          <p:cNvSpPr/>
          <p:nvPr/>
        </p:nvSpPr>
        <p:spPr>
          <a:xfrm rot="5400000">
            <a:off x="-236366" y="1714661"/>
            <a:ext cx="5622897" cy="3259741"/>
          </a:xfrm>
          <a:custGeom>
            <a:avLst/>
            <a:gdLst>
              <a:gd name="connsiteX0" fmla="*/ 1220146 w 4473354"/>
              <a:gd name="connsiteY0" fmla="*/ 610003 h 2440011"/>
              <a:gd name="connsiteX1" fmla="*/ 1220146 w 4473354"/>
              <a:gd name="connsiteY1" fmla="*/ 0 h 2440011"/>
              <a:gd name="connsiteX2" fmla="*/ 140 w 4473354"/>
              <a:gd name="connsiteY2" fmla="*/ 1220006 h 2440011"/>
              <a:gd name="connsiteX3" fmla="*/ 1220146 w 4473354"/>
              <a:gd name="connsiteY3" fmla="*/ 2440012 h 2440011"/>
              <a:gd name="connsiteX4" fmla="*/ 1220146 w 4473354"/>
              <a:gd name="connsiteY4" fmla="*/ 1830009 h 2440011"/>
              <a:gd name="connsiteX5" fmla="*/ 4473495 w 4473354"/>
              <a:gd name="connsiteY5" fmla="*/ 1220006 h 2440011"/>
              <a:gd name="connsiteX6" fmla="*/ 1220146 w 4473354"/>
              <a:gd name="connsiteY6" fmla="*/ 610003 h 2440011"/>
              <a:gd name="connsiteX0" fmla="*/ 4473495 w 4545134"/>
              <a:gd name="connsiteY0" fmla="*/ 1220006 h 2440012"/>
              <a:gd name="connsiteX1" fmla="*/ 1220146 w 4545134"/>
              <a:gd name="connsiteY1" fmla="*/ 610003 h 2440012"/>
              <a:gd name="connsiteX2" fmla="*/ 1220146 w 4545134"/>
              <a:gd name="connsiteY2" fmla="*/ 0 h 2440012"/>
              <a:gd name="connsiteX3" fmla="*/ 140 w 4545134"/>
              <a:gd name="connsiteY3" fmla="*/ 1220006 h 2440012"/>
              <a:gd name="connsiteX4" fmla="*/ 1220146 w 4545134"/>
              <a:gd name="connsiteY4" fmla="*/ 2440012 h 2440012"/>
              <a:gd name="connsiteX5" fmla="*/ 1220146 w 4545134"/>
              <a:gd name="connsiteY5" fmla="*/ 1830009 h 2440012"/>
              <a:gd name="connsiteX6" fmla="*/ 4545134 w 4545134"/>
              <a:gd name="connsiteY6" fmla="*/ 1291645 h 2440012"/>
              <a:gd name="connsiteX0" fmla="*/ 4473495 w 4545134"/>
              <a:gd name="connsiteY0" fmla="*/ 1220006 h 2440012"/>
              <a:gd name="connsiteX1" fmla="*/ 1220146 w 4545134"/>
              <a:gd name="connsiteY1" fmla="*/ 610003 h 2440012"/>
              <a:gd name="connsiteX2" fmla="*/ 1220146 w 4545134"/>
              <a:gd name="connsiteY2" fmla="*/ 0 h 2440012"/>
              <a:gd name="connsiteX3" fmla="*/ 140 w 4545134"/>
              <a:gd name="connsiteY3" fmla="*/ 1220006 h 2440012"/>
              <a:gd name="connsiteX4" fmla="*/ 1220146 w 4545134"/>
              <a:gd name="connsiteY4" fmla="*/ 2440012 h 2440012"/>
              <a:gd name="connsiteX5" fmla="*/ 1220146 w 4545134"/>
              <a:gd name="connsiteY5" fmla="*/ 1830009 h 2440012"/>
              <a:gd name="connsiteX6" fmla="*/ 4545134 w 4545134"/>
              <a:gd name="connsiteY6" fmla="*/ 1291644 h 2440012"/>
              <a:gd name="connsiteX0" fmla="*/ 4473495 w 4545134"/>
              <a:gd name="connsiteY0" fmla="*/ 1220006 h 2440012"/>
              <a:gd name="connsiteX1" fmla="*/ 1220146 w 4545134"/>
              <a:gd name="connsiteY1" fmla="*/ 610003 h 2440012"/>
              <a:gd name="connsiteX2" fmla="*/ 1220146 w 4545134"/>
              <a:gd name="connsiteY2" fmla="*/ 0 h 2440012"/>
              <a:gd name="connsiteX3" fmla="*/ 140 w 4545134"/>
              <a:gd name="connsiteY3" fmla="*/ 1220006 h 2440012"/>
              <a:gd name="connsiteX4" fmla="*/ 1220146 w 4545134"/>
              <a:gd name="connsiteY4" fmla="*/ 2440012 h 2440012"/>
              <a:gd name="connsiteX5" fmla="*/ 1220146 w 4545134"/>
              <a:gd name="connsiteY5" fmla="*/ 1830009 h 2440012"/>
              <a:gd name="connsiteX6" fmla="*/ 3009291 w 4545134"/>
              <a:gd name="connsiteY6" fmla="*/ 1534959 h 2440012"/>
              <a:gd name="connsiteX7" fmla="*/ 4545134 w 4545134"/>
              <a:gd name="connsiteY7" fmla="*/ 1291644 h 2440012"/>
              <a:gd name="connsiteX0" fmla="*/ 4473495 w 4473495"/>
              <a:gd name="connsiteY0" fmla="*/ 1220006 h 2440012"/>
              <a:gd name="connsiteX1" fmla="*/ 1220146 w 4473495"/>
              <a:gd name="connsiteY1" fmla="*/ 610003 h 2440012"/>
              <a:gd name="connsiteX2" fmla="*/ 1220146 w 4473495"/>
              <a:gd name="connsiteY2" fmla="*/ 0 h 2440012"/>
              <a:gd name="connsiteX3" fmla="*/ 140 w 4473495"/>
              <a:gd name="connsiteY3" fmla="*/ 1220006 h 2440012"/>
              <a:gd name="connsiteX4" fmla="*/ 1220146 w 4473495"/>
              <a:gd name="connsiteY4" fmla="*/ 2440012 h 2440012"/>
              <a:gd name="connsiteX5" fmla="*/ 1220146 w 4473495"/>
              <a:gd name="connsiteY5" fmla="*/ 1830009 h 2440012"/>
              <a:gd name="connsiteX6" fmla="*/ 3009291 w 4473495"/>
              <a:gd name="connsiteY6" fmla="*/ 1534959 h 2440012"/>
              <a:gd name="connsiteX7" fmla="*/ 4454165 w 4473495"/>
              <a:gd name="connsiteY7" fmla="*/ 1962547 h 2440012"/>
              <a:gd name="connsiteX0" fmla="*/ 4473495 w 4473495"/>
              <a:gd name="connsiteY0" fmla="*/ 1220006 h 2440012"/>
              <a:gd name="connsiteX1" fmla="*/ 1220146 w 4473495"/>
              <a:gd name="connsiteY1" fmla="*/ 610003 h 2440012"/>
              <a:gd name="connsiteX2" fmla="*/ 1220146 w 4473495"/>
              <a:gd name="connsiteY2" fmla="*/ 0 h 2440012"/>
              <a:gd name="connsiteX3" fmla="*/ 140 w 4473495"/>
              <a:gd name="connsiteY3" fmla="*/ 1220006 h 2440012"/>
              <a:gd name="connsiteX4" fmla="*/ 1220146 w 4473495"/>
              <a:gd name="connsiteY4" fmla="*/ 2440012 h 2440012"/>
              <a:gd name="connsiteX5" fmla="*/ 1220146 w 4473495"/>
              <a:gd name="connsiteY5" fmla="*/ 1830009 h 2440012"/>
              <a:gd name="connsiteX6" fmla="*/ 3009291 w 4473495"/>
              <a:gd name="connsiteY6" fmla="*/ 1534959 h 2440012"/>
              <a:gd name="connsiteX7" fmla="*/ 4374568 w 4473495"/>
              <a:gd name="connsiteY7" fmla="*/ 2121744 h 2440012"/>
              <a:gd name="connsiteX0" fmla="*/ 4473495 w 4473495"/>
              <a:gd name="connsiteY0" fmla="*/ 1220006 h 2440012"/>
              <a:gd name="connsiteX1" fmla="*/ 1220146 w 4473495"/>
              <a:gd name="connsiteY1" fmla="*/ 610003 h 2440012"/>
              <a:gd name="connsiteX2" fmla="*/ 1220146 w 4473495"/>
              <a:gd name="connsiteY2" fmla="*/ 0 h 2440012"/>
              <a:gd name="connsiteX3" fmla="*/ 140 w 4473495"/>
              <a:gd name="connsiteY3" fmla="*/ 1220006 h 2440012"/>
              <a:gd name="connsiteX4" fmla="*/ 1220146 w 4473495"/>
              <a:gd name="connsiteY4" fmla="*/ 2440012 h 2440012"/>
              <a:gd name="connsiteX5" fmla="*/ 1220146 w 4473495"/>
              <a:gd name="connsiteY5" fmla="*/ 1830009 h 2440012"/>
              <a:gd name="connsiteX6" fmla="*/ 3009291 w 4473495"/>
              <a:gd name="connsiteY6" fmla="*/ 1534959 h 2440012"/>
              <a:gd name="connsiteX7" fmla="*/ 4374568 w 4473495"/>
              <a:gd name="connsiteY7" fmla="*/ 2121744 h 2440012"/>
              <a:gd name="connsiteX0" fmla="*/ 4473495 w 4473495"/>
              <a:gd name="connsiteY0" fmla="*/ 1220006 h 2440012"/>
              <a:gd name="connsiteX1" fmla="*/ 1220146 w 4473495"/>
              <a:gd name="connsiteY1" fmla="*/ 610003 h 2440012"/>
              <a:gd name="connsiteX2" fmla="*/ 1220146 w 4473495"/>
              <a:gd name="connsiteY2" fmla="*/ 0 h 2440012"/>
              <a:gd name="connsiteX3" fmla="*/ 140 w 4473495"/>
              <a:gd name="connsiteY3" fmla="*/ 1220006 h 2440012"/>
              <a:gd name="connsiteX4" fmla="*/ 1220146 w 4473495"/>
              <a:gd name="connsiteY4" fmla="*/ 2440012 h 2440012"/>
              <a:gd name="connsiteX5" fmla="*/ 1220146 w 4473495"/>
              <a:gd name="connsiteY5" fmla="*/ 1830009 h 2440012"/>
              <a:gd name="connsiteX6" fmla="*/ 3009291 w 4473495"/>
              <a:gd name="connsiteY6" fmla="*/ 1534959 h 2440012"/>
              <a:gd name="connsiteX7" fmla="*/ 4374568 w 4473495"/>
              <a:gd name="connsiteY7" fmla="*/ 2121744 h 2440012"/>
              <a:gd name="connsiteX0" fmla="*/ 4473495 w 4473495"/>
              <a:gd name="connsiteY0" fmla="*/ 1220006 h 2440012"/>
              <a:gd name="connsiteX1" fmla="*/ 1220146 w 4473495"/>
              <a:gd name="connsiteY1" fmla="*/ 610003 h 2440012"/>
              <a:gd name="connsiteX2" fmla="*/ 1220146 w 4473495"/>
              <a:gd name="connsiteY2" fmla="*/ 0 h 2440012"/>
              <a:gd name="connsiteX3" fmla="*/ 140 w 4473495"/>
              <a:gd name="connsiteY3" fmla="*/ 1220006 h 2440012"/>
              <a:gd name="connsiteX4" fmla="*/ 1220146 w 4473495"/>
              <a:gd name="connsiteY4" fmla="*/ 2440012 h 2440012"/>
              <a:gd name="connsiteX5" fmla="*/ 1220146 w 4473495"/>
              <a:gd name="connsiteY5" fmla="*/ 1830009 h 2440012"/>
              <a:gd name="connsiteX6" fmla="*/ 3009291 w 4473495"/>
              <a:gd name="connsiteY6" fmla="*/ 1534959 h 2440012"/>
              <a:gd name="connsiteX7" fmla="*/ 4374568 w 4473495"/>
              <a:gd name="connsiteY7" fmla="*/ 2121744 h 2440012"/>
              <a:gd name="connsiteX0" fmla="*/ 4473495 w 4473495"/>
              <a:gd name="connsiteY0" fmla="*/ 1220006 h 2496994"/>
              <a:gd name="connsiteX1" fmla="*/ 1220146 w 4473495"/>
              <a:gd name="connsiteY1" fmla="*/ 610003 h 2496994"/>
              <a:gd name="connsiteX2" fmla="*/ 1220146 w 4473495"/>
              <a:gd name="connsiteY2" fmla="*/ 0 h 2496994"/>
              <a:gd name="connsiteX3" fmla="*/ 140 w 4473495"/>
              <a:gd name="connsiteY3" fmla="*/ 1220006 h 2496994"/>
              <a:gd name="connsiteX4" fmla="*/ 1220146 w 4473495"/>
              <a:gd name="connsiteY4" fmla="*/ 2440012 h 2496994"/>
              <a:gd name="connsiteX5" fmla="*/ 1220146 w 4473495"/>
              <a:gd name="connsiteY5" fmla="*/ 1830009 h 2496994"/>
              <a:gd name="connsiteX6" fmla="*/ 3009291 w 4473495"/>
              <a:gd name="connsiteY6" fmla="*/ 1534959 h 2496994"/>
              <a:gd name="connsiteX7" fmla="*/ 4329086 w 4473495"/>
              <a:gd name="connsiteY7" fmla="*/ 2496994 h 2496994"/>
              <a:gd name="connsiteX0" fmla="*/ 4473495 w 4473495"/>
              <a:gd name="connsiteY0" fmla="*/ 1220006 h 2496994"/>
              <a:gd name="connsiteX1" fmla="*/ 1220146 w 4473495"/>
              <a:gd name="connsiteY1" fmla="*/ 610003 h 2496994"/>
              <a:gd name="connsiteX2" fmla="*/ 1220146 w 4473495"/>
              <a:gd name="connsiteY2" fmla="*/ 0 h 2496994"/>
              <a:gd name="connsiteX3" fmla="*/ 140 w 4473495"/>
              <a:gd name="connsiteY3" fmla="*/ 1220006 h 2496994"/>
              <a:gd name="connsiteX4" fmla="*/ 1220146 w 4473495"/>
              <a:gd name="connsiteY4" fmla="*/ 2440012 h 2496994"/>
              <a:gd name="connsiteX5" fmla="*/ 1220146 w 4473495"/>
              <a:gd name="connsiteY5" fmla="*/ 1830009 h 2496994"/>
              <a:gd name="connsiteX6" fmla="*/ 3009291 w 4473495"/>
              <a:gd name="connsiteY6" fmla="*/ 1534959 h 2496994"/>
              <a:gd name="connsiteX7" fmla="*/ 4329086 w 4473495"/>
              <a:gd name="connsiteY7" fmla="*/ 2496994 h 2496994"/>
              <a:gd name="connsiteX0" fmla="*/ 4473495 w 4473495"/>
              <a:gd name="connsiteY0" fmla="*/ 1220006 h 2496994"/>
              <a:gd name="connsiteX1" fmla="*/ 1220146 w 4473495"/>
              <a:gd name="connsiteY1" fmla="*/ 610003 h 2496994"/>
              <a:gd name="connsiteX2" fmla="*/ 1220146 w 4473495"/>
              <a:gd name="connsiteY2" fmla="*/ 0 h 2496994"/>
              <a:gd name="connsiteX3" fmla="*/ 140 w 4473495"/>
              <a:gd name="connsiteY3" fmla="*/ 1220006 h 2496994"/>
              <a:gd name="connsiteX4" fmla="*/ 1220146 w 4473495"/>
              <a:gd name="connsiteY4" fmla="*/ 2440012 h 2496994"/>
              <a:gd name="connsiteX5" fmla="*/ 1220146 w 4473495"/>
              <a:gd name="connsiteY5" fmla="*/ 1830009 h 2496994"/>
              <a:gd name="connsiteX6" fmla="*/ 2963808 w 4473495"/>
              <a:gd name="connsiteY6" fmla="*/ 1523588 h 2496994"/>
              <a:gd name="connsiteX7" fmla="*/ 4329086 w 4473495"/>
              <a:gd name="connsiteY7" fmla="*/ 2496994 h 2496994"/>
              <a:gd name="connsiteX0" fmla="*/ 4473495 w 4473495"/>
              <a:gd name="connsiteY0" fmla="*/ 1220006 h 2496994"/>
              <a:gd name="connsiteX1" fmla="*/ 2997919 w 4473495"/>
              <a:gd name="connsiteY1" fmla="*/ 932283 h 2496994"/>
              <a:gd name="connsiteX2" fmla="*/ 1220146 w 4473495"/>
              <a:gd name="connsiteY2" fmla="*/ 610003 h 2496994"/>
              <a:gd name="connsiteX3" fmla="*/ 1220146 w 4473495"/>
              <a:gd name="connsiteY3" fmla="*/ 0 h 2496994"/>
              <a:gd name="connsiteX4" fmla="*/ 140 w 4473495"/>
              <a:gd name="connsiteY4" fmla="*/ 1220006 h 2496994"/>
              <a:gd name="connsiteX5" fmla="*/ 1220146 w 4473495"/>
              <a:gd name="connsiteY5" fmla="*/ 2440012 h 2496994"/>
              <a:gd name="connsiteX6" fmla="*/ 1220146 w 4473495"/>
              <a:gd name="connsiteY6" fmla="*/ 1830009 h 2496994"/>
              <a:gd name="connsiteX7" fmla="*/ 2963808 w 4473495"/>
              <a:gd name="connsiteY7" fmla="*/ 1523588 h 2496994"/>
              <a:gd name="connsiteX8" fmla="*/ 4329086 w 4473495"/>
              <a:gd name="connsiteY8" fmla="*/ 2496994 h 2496994"/>
              <a:gd name="connsiteX0" fmla="*/ 4473495 w 4473495"/>
              <a:gd name="connsiteY0" fmla="*/ 1220006 h 2496994"/>
              <a:gd name="connsiteX1" fmla="*/ 2997919 w 4473495"/>
              <a:gd name="connsiteY1" fmla="*/ 932283 h 2496994"/>
              <a:gd name="connsiteX2" fmla="*/ 1220146 w 4473495"/>
              <a:gd name="connsiteY2" fmla="*/ 610003 h 2496994"/>
              <a:gd name="connsiteX3" fmla="*/ 1220146 w 4473495"/>
              <a:gd name="connsiteY3" fmla="*/ 0 h 2496994"/>
              <a:gd name="connsiteX4" fmla="*/ 140 w 4473495"/>
              <a:gd name="connsiteY4" fmla="*/ 1220006 h 2496994"/>
              <a:gd name="connsiteX5" fmla="*/ 1220146 w 4473495"/>
              <a:gd name="connsiteY5" fmla="*/ 2440012 h 2496994"/>
              <a:gd name="connsiteX6" fmla="*/ 1220146 w 4473495"/>
              <a:gd name="connsiteY6" fmla="*/ 1830009 h 2496994"/>
              <a:gd name="connsiteX7" fmla="*/ 2963808 w 4473495"/>
              <a:gd name="connsiteY7" fmla="*/ 1523588 h 2496994"/>
              <a:gd name="connsiteX8" fmla="*/ 4329086 w 4473495"/>
              <a:gd name="connsiteY8" fmla="*/ 2496994 h 2496994"/>
              <a:gd name="connsiteX0" fmla="*/ 4450755 w 4450755"/>
              <a:gd name="connsiteY0" fmla="*/ 151109 h 2496994"/>
              <a:gd name="connsiteX1" fmla="*/ 2997919 w 4450755"/>
              <a:gd name="connsiteY1" fmla="*/ 932283 h 2496994"/>
              <a:gd name="connsiteX2" fmla="*/ 1220146 w 4450755"/>
              <a:gd name="connsiteY2" fmla="*/ 610003 h 2496994"/>
              <a:gd name="connsiteX3" fmla="*/ 1220146 w 4450755"/>
              <a:gd name="connsiteY3" fmla="*/ 0 h 2496994"/>
              <a:gd name="connsiteX4" fmla="*/ 140 w 4450755"/>
              <a:gd name="connsiteY4" fmla="*/ 1220006 h 2496994"/>
              <a:gd name="connsiteX5" fmla="*/ 1220146 w 4450755"/>
              <a:gd name="connsiteY5" fmla="*/ 2440012 h 2496994"/>
              <a:gd name="connsiteX6" fmla="*/ 1220146 w 4450755"/>
              <a:gd name="connsiteY6" fmla="*/ 1830009 h 2496994"/>
              <a:gd name="connsiteX7" fmla="*/ 2963808 w 4450755"/>
              <a:gd name="connsiteY7" fmla="*/ 1523588 h 2496994"/>
              <a:gd name="connsiteX8" fmla="*/ 4329086 w 4450755"/>
              <a:gd name="connsiteY8" fmla="*/ 2496994 h 2496994"/>
              <a:gd name="connsiteX0" fmla="*/ 4405270 w 4405270"/>
              <a:gd name="connsiteY0" fmla="*/ 105624 h 2496994"/>
              <a:gd name="connsiteX1" fmla="*/ 2997919 w 4405270"/>
              <a:gd name="connsiteY1" fmla="*/ 932283 h 2496994"/>
              <a:gd name="connsiteX2" fmla="*/ 1220146 w 4405270"/>
              <a:gd name="connsiteY2" fmla="*/ 610003 h 2496994"/>
              <a:gd name="connsiteX3" fmla="*/ 1220146 w 4405270"/>
              <a:gd name="connsiteY3" fmla="*/ 0 h 2496994"/>
              <a:gd name="connsiteX4" fmla="*/ 140 w 4405270"/>
              <a:gd name="connsiteY4" fmla="*/ 1220006 h 2496994"/>
              <a:gd name="connsiteX5" fmla="*/ 1220146 w 4405270"/>
              <a:gd name="connsiteY5" fmla="*/ 2440012 h 2496994"/>
              <a:gd name="connsiteX6" fmla="*/ 1220146 w 4405270"/>
              <a:gd name="connsiteY6" fmla="*/ 1830009 h 2496994"/>
              <a:gd name="connsiteX7" fmla="*/ 2963808 w 4405270"/>
              <a:gd name="connsiteY7" fmla="*/ 1523588 h 2496994"/>
              <a:gd name="connsiteX8" fmla="*/ 4329086 w 4405270"/>
              <a:gd name="connsiteY8" fmla="*/ 2496994 h 2496994"/>
              <a:gd name="connsiteX0" fmla="*/ 4405270 w 4405270"/>
              <a:gd name="connsiteY0" fmla="*/ 105624 h 2496994"/>
              <a:gd name="connsiteX1" fmla="*/ 2997919 w 4405270"/>
              <a:gd name="connsiteY1" fmla="*/ 932283 h 2496994"/>
              <a:gd name="connsiteX2" fmla="*/ 1220146 w 4405270"/>
              <a:gd name="connsiteY2" fmla="*/ 610003 h 2496994"/>
              <a:gd name="connsiteX3" fmla="*/ 1220146 w 4405270"/>
              <a:gd name="connsiteY3" fmla="*/ 0 h 2496994"/>
              <a:gd name="connsiteX4" fmla="*/ 140 w 4405270"/>
              <a:gd name="connsiteY4" fmla="*/ 1220006 h 2496994"/>
              <a:gd name="connsiteX5" fmla="*/ 1220146 w 4405270"/>
              <a:gd name="connsiteY5" fmla="*/ 2440012 h 2496994"/>
              <a:gd name="connsiteX6" fmla="*/ 1220146 w 4405270"/>
              <a:gd name="connsiteY6" fmla="*/ 1830009 h 2496994"/>
              <a:gd name="connsiteX7" fmla="*/ 2963808 w 4405270"/>
              <a:gd name="connsiteY7" fmla="*/ 1523588 h 2496994"/>
              <a:gd name="connsiteX8" fmla="*/ 4329086 w 4405270"/>
              <a:gd name="connsiteY8" fmla="*/ 2496994 h 2496994"/>
              <a:gd name="connsiteX0" fmla="*/ 4405270 w 4405270"/>
              <a:gd name="connsiteY0" fmla="*/ 105624 h 2496994"/>
              <a:gd name="connsiteX1" fmla="*/ 2997919 w 4405270"/>
              <a:gd name="connsiteY1" fmla="*/ 932283 h 2496994"/>
              <a:gd name="connsiteX2" fmla="*/ 1220146 w 4405270"/>
              <a:gd name="connsiteY2" fmla="*/ 610003 h 2496994"/>
              <a:gd name="connsiteX3" fmla="*/ 1220146 w 4405270"/>
              <a:gd name="connsiteY3" fmla="*/ 0 h 2496994"/>
              <a:gd name="connsiteX4" fmla="*/ 140 w 4405270"/>
              <a:gd name="connsiteY4" fmla="*/ 1220006 h 2496994"/>
              <a:gd name="connsiteX5" fmla="*/ 1220146 w 4405270"/>
              <a:gd name="connsiteY5" fmla="*/ 2440012 h 2496994"/>
              <a:gd name="connsiteX6" fmla="*/ 1220146 w 4405270"/>
              <a:gd name="connsiteY6" fmla="*/ 1830009 h 2496994"/>
              <a:gd name="connsiteX7" fmla="*/ 2963808 w 4405270"/>
              <a:gd name="connsiteY7" fmla="*/ 1523588 h 2496994"/>
              <a:gd name="connsiteX8" fmla="*/ 4329086 w 4405270"/>
              <a:gd name="connsiteY8" fmla="*/ 2496994 h 2496994"/>
              <a:gd name="connsiteX0" fmla="*/ 4405270 w 4405270"/>
              <a:gd name="connsiteY0" fmla="*/ 105624 h 2496994"/>
              <a:gd name="connsiteX1" fmla="*/ 2997919 w 4405270"/>
              <a:gd name="connsiteY1" fmla="*/ 932283 h 2496994"/>
              <a:gd name="connsiteX2" fmla="*/ 1220146 w 4405270"/>
              <a:gd name="connsiteY2" fmla="*/ 610003 h 2496994"/>
              <a:gd name="connsiteX3" fmla="*/ 1220146 w 4405270"/>
              <a:gd name="connsiteY3" fmla="*/ 0 h 2496994"/>
              <a:gd name="connsiteX4" fmla="*/ 140 w 4405270"/>
              <a:gd name="connsiteY4" fmla="*/ 1220006 h 2496994"/>
              <a:gd name="connsiteX5" fmla="*/ 1220146 w 4405270"/>
              <a:gd name="connsiteY5" fmla="*/ 2440012 h 2496994"/>
              <a:gd name="connsiteX6" fmla="*/ 1220146 w 4405270"/>
              <a:gd name="connsiteY6" fmla="*/ 1830009 h 2496994"/>
              <a:gd name="connsiteX7" fmla="*/ 2963808 w 4405270"/>
              <a:gd name="connsiteY7" fmla="*/ 1523588 h 2496994"/>
              <a:gd name="connsiteX8" fmla="*/ 4329086 w 4405270"/>
              <a:gd name="connsiteY8" fmla="*/ 2496994 h 2496994"/>
              <a:gd name="connsiteX0" fmla="*/ 4405270 w 4405270"/>
              <a:gd name="connsiteY0" fmla="*/ 105624 h 2553850"/>
              <a:gd name="connsiteX1" fmla="*/ 2997919 w 4405270"/>
              <a:gd name="connsiteY1" fmla="*/ 932283 h 2553850"/>
              <a:gd name="connsiteX2" fmla="*/ 1220146 w 4405270"/>
              <a:gd name="connsiteY2" fmla="*/ 610003 h 2553850"/>
              <a:gd name="connsiteX3" fmla="*/ 1220146 w 4405270"/>
              <a:gd name="connsiteY3" fmla="*/ 0 h 2553850"/>
              <a:gd name="connsiteX4" fmla="*/ 140 w 4405270"/>
              <a:gd name="connsiteY4" fmla="*/ 1220006 h 2553850"/>
              <a:gd name="connsiteX5" fmla="*/ 1220146 w 4405270"/>
              <a:gd name="connsiteY5" fmla="*/ 2440012 h 2553850"/>
              <a:gd name="connsiteX6" fmla="*/ 1220146 w 4405270"/>
              <a:gd name="connsiteY6" fmla="*/ 1830009 h 2553850"/>
              <a:gd name="connsiteX7" fmla="*/ 2963808 w 4405270"/>
              <a:gd name="connsiteY7" fmla="*/ 1523588 h 2553850"/>
              <a:gd name="connsiteX8" fmla="*/ 4385944 w 4405270"/>
              <a:gd name="connsiteY8" fmla="*/ 2553850 h 2553850"/>
              <a:gd name="connsiteX0" fmla="*/ 4405270 w 4405270"/>
              <a:gd name="connsiteY0" fmla="*/ 105624 h 2553850"/>
              <a:gd name="connsiteX1" fmla="*/ 2997919 w 4405270"/>
              <a:gd name="connsiteY1" fmla="*/ 932283 h 2553850"/>
              <a:gd name="connsiteX2" fmla="*/ 1220146 w 4405270"/>
              <a:gd name="connsiteY2" fmla="*/ 610003 h 2553850"/>
              <a:gd name="connsiteX3" fmla="*/ 1220146 w 4405270"/>
              <a:gd name="connsiteY3" fmla="*/ 0 h 2553850"/>
              <a:gd name="connsiteX4" fmla="*/ 140 w 4405270"/>
              <a:gd name="connsiteY4" fmla="*/ 1220006 h 2553850"/>
              <a:gd name="connsiteX5" fmla="*/ 1220146 w 4405270"/>
              <a:gd name="connsiteY5" fmla="*/ 2440012 h 2553850"/>
              <a:gd name="connsiteX6" fmla="*/ 1220146 w 4405270"/>
              <a:gd name="connsiteY6" fmla="*/ 1830009 h 2553850"/>
              <a:gd name="connsiteX7" fmla="*/ 2963808 w 4405270"/>
              <a:gd name="connsiteY7" fmla="*/ 1523588 h 2553850"/>
              <a:gd name="connsiteX8" fmla="*/ 4385944 w 4405270"/>
              <a:gd name="connsiteY8" fmla="*/ 2553850 h 2553850"/>
              <a:gd name="connsiteX0" fmla="*/ 4405270 w 4405270"/>
              <a:gd name="connsiteY0" fmla="*/ 105624 h 2553850"/>
              <a:gd name="connsiteX1" fmla="*/ 2997919 w 4405270"/>
              <a:gd name="connsiteY1" fmla="*/ 932283 h 2553850"/>
              <a:gd name="connsiteX2" fmla="*/ 1220146 w 4405270"/>
              <a:gd name="connsiteY2" fmla="*/ 575889 h 2553850"/>
              <a:gd name="connsiteX3" fmla="*/ 1220146 w 4405270"/>
              <a:gd name="connsiteY3" fmla="*/ 0 h 2553850"/>
              <a:gd name="connsiteX4" fmla="*/ 140 w 4405270"/>
              <a:gd name="connsiteY4" fmla="*/ 1220006 h 2553850"/>
              <a:gd name="connsiteX5" fmla="*/ 1220146 w 4405270"/>
              <a:gd name="connsiteY5" fmla="*/ 2440012 h 2553850"/>
              <a:gd name="connsiteX6" fmla="*/ 1220146 w 4405270"/>
              <a:gd name="connsiteY6" fmla="*/ 1830009 h 2553850"/>
              <a:gd name="connsiteX7" fmla="*/ 2963808 w 4405270"/>
              <a:gd name="connsiteY7" fmla="*/ 1523588 h 2553850"/>
              <a:gd name="connsiteX8" fmla="*/ 4385944 w 4405270"/>
              <a:gd name="connsiteY8" fmla="*/ 2553850 h 2553850"/>
              <a:gd name="connsiteX0" fmla="*/ 4405270 w 4405270"/>
              <a:gd name="connsiteY0" fmla="*/ 105624 h 2553850"/>
              <a:gd name="connsiteX1" fmla="*/ 2997919 w 4405270"/>
              <a:gd name="connsiteY1" fmla="*/ 932283 h 2553850"/>
              <a:gd name="connsiteX2" fmla="*/ 1220146 w 4405270"/>
              <a:gd name="connsiteY2" fmla="*/ 632745 h 2553850"/>
              <a:gd name="connsiteX3" fmla="*/ 1220146 w 4405270"/>
              <a:gd name="connsiteY3" fmla="*/ 0 h 2553850"/>
              <a:gd name="connsiteX4" fmla="*/ 140 w 4405270"/>
              <a:gd name="connsiteY4" fmla="*/ 1220006 h 2553850"/>
              <a:gd name="connsiteX5" fmla="*/ 1220146 w 4405270"/>
              <a:gd name="connsiteY5" fmla="*/ 2440012 h 2553850"/>
              <a:gd name="connsiteX6" fmla="*/ 1220146 w 4405270"/>
              <a:gd name="connsiteY6" fmla="*/ 1830009 h 2553850"/>
              <a:gd name="connsiteX7" fmla="*/ 2963808 w 4405270"/>
              <a:gd name="connsiteY7" fmla="*/ 1523588 h 2553850"/>
              <a:gd name="connsiteX8" fmla="*/ 4385944 w 4405270"/>
              <a:gd name="connsiteY8" fmla="*/ 2553850 h 2553850"/>
              <a:gd name="connsiteX0" fmla="*/ 4405270 w 4405270"/>
              <a:gd name="connsiteY0" fmla="*/ 105624 h 2553850"/>
              <a:gd name="connsiteX1" fmla="*/ 2997919 w 4405270"/>
              <a:gd name="connsiteY1" fmla="*/ 932283 h 2553850"/>
              <a:gd name="connsiteX2" fmla="*/ 1220146 w 4405270"/>
              <a:gd name="connsiteY2" fmla="*/ 632745 h 2553850"/>
              <a:gd name="connsiteX3" fmla="*/ 1220146 w 4405270"/>
              <a:gd name="connsiteY3" fmla="*/ 0 h 2553850"/>
              <a:gd name="connsiteX4" fmla="*/ 140 w 4405270"/>
              <a:gd name="connsiteY4" fmla="*/ 1220006 h 2553850"/>
              <a:gd name="connsiteX5" fmla="*/ 1220146 w 4405270"/>
              <a:gd name="connsiteY5" fmla="*/ 2440012 h 2553850"/>
              <a:gd name="connsiteX6" fmla="*/ 1220146 w 4405270"/>
              <a:gd name="connsiteY6" fmla="*/ 1830009 h 2553850"/>
              <a:gd name="connsiteX7" fmla="*/ 2963808 w 4405270"/>
              <a:gd name="connsiteY7" fmla="*/ 1523588 h 2553850"/>
              <a:gd name="connsiteX8" fmla="*/ 4385944 w 4405270"/>
              <a:gd name="connsiteY8" fmla="*/ 2553850 h 2553850"/>
              <a:gd name="connsiteX0" fmla="*/ 4405270 w 4405270"/>
              <a:gd name="connsiteY0" fmla="*/ 105624 h 2553850"/>
              <a:gd name="connsiteX1" fmla="*/ 2997919 w 4405270"/>
              <a:gd name="connsiteY1" fmla="*/ 932283 h 2553850"/>
              <a:gd name="connsiteX2" fmla="*/ 1220146 w 4405270"/>
              <a:gd name="connsiteY2" fmla="*/ 632745 h 2553850"/>
              <a:gd name="connsiteX3" fmla="*/ 1220146 w 4405270"/>
              <a:gd name="connsiteY3" fmla="*/ 0 h 2553850"/>
              <a:gd name="connsiteX4" fmla="*/ 140 w 4405270"/>
              <a:gd name="connsiteY4" fmla="*/ 1220006 h 2553850"/>
              <a:gd name="connsiteX5" fmla="*/ 1220146 w 4405270"/>
              <a:gd name="connsiteY5" fmla="*/ 2440012 h 2553850"/>
              <a:gd name="connsiteX6" fmla="*/ 1220146 w 4405270"/>
              <a:gd name="connsiteY6" fmla="*/ 1830009 h 2553850"/>
              <a:gd name="connsiteX7" fmla="*/ 2963808 w 4405270"/>
              <a:gd name="connsiteY7" fmla="*/ 1523588 h 2553850"/>
              <a:gd name="connsiteX8" fmla="*/ 4385944 w 4405270"/>
              <a:gd name="connsiteY8" fmla="*/ 2553850 h 2553850"/>
              <a:gd name="connsiteX0" fmla="*/ 4405270 w 4405270"/>
              <a:gd name="connsiteY0" fmla="*/ 105624 h 2553850"/>
              <a:gd name="connsiteX1" fmla="*/ 2997919 w 4405270"/>
              <a:gd name="connsiteY1" fmla="*/ 932283 h 2553850"/>
              <a:gd name="connsiteX2" fmla="*/ 1220146 w 4405270"/>
              <a:gd name="connsiteY2" fmla="*/ 632745 h 2553850"/>
              <a:gd name="connsiteX3" fmla="*/ 1220146 w 4405270"/>
              <a:gd name="connsiteY3" fmla="*/ 0 h 2553850"/>
              <a:gd name="connsiteX4" fmla="*/ 140 w 4405270"/>
              <a:gd name="connsiteY4" fmla="*/ 1220006 h 2553850"/>
              <a:gd name="connsiteX5" fmla="*/ 1220146 w 4405270"/>
              <a:gd name="connsiteY5" fmla="*/ 2440012 h 2553850"/>
              <a:gd name="connsiteX6" fmla="*/ 1220146 w 4405270"/>
              <a:gd name="connsiteY6" fmla="*/ 1830009 h 2553850"/>
              <a:gd name="connsiteX7" fmla="*/ 2963808 w 4405270"/>
              <a:gd name="connsiteY7" fmla="*/ 1523588 h 2553850"/>
              <a:gd name="connsiteX8" fmla="*/ 4385944 w 4405270"/>
              <a:gd name="connsiteY8" fmla="*/ 2553850 h 255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05270" h="2553850">
                <a:moveTo>
                  <a:pt x="4405270" y="105624"/>
                </a:moveTo>
                <a:cubicBezTo>
                  <a:pt x="4186322" y="430452"/>
                  <a:pt x="3442684" y="872931"/>
                  <a:pt x="2997919" y="932283"/>
                </a:cubicBezTo>
                <a:cubicBezTo>
                  <a:pt x="2553154" y="991635"/>
                  <a:pt x="1812737" y="823561"/>
                  <a:pt x="1220146" y="632745"/>
                </a:cubicBezTo>
                <a:lnTo>
                  <a:pt x="1220146" y="0"/>
                </a:lnTo>
                <a:lnTo>
                  <a:pt x="140" y="1220006"/>
                </a:lnTo>
                <a:cubicBezTo>
                  <a:pt x="-15110" y="1220006"/>
                  <a:pt x="1220146" y="2440012"/>
                  <a:pt x="1220146" y="2440012"/>
                </a:cubicBezTo>
                <a:lnTo>
                  <a:pt x="1220146" y="1830009"/>
                </a:lnTo>
                <a:cubicBezTo>
                  <a:pt x="1518337" y="1679167"/>
                  <a:pt x="2436175" y="1402948"/>
                  <a:pt x="2963808" y="1523588"/>
                </a:cubicBezTo>
                <a:cubicBezTo>
                  <a:pt x="3491441" y="1644228"/>
                  <a:pt x="4226506" y="2290027"/>
                  <a:pt x="4385944" y="2553850"/>
                </a:cubicBezTo>
              </a:path>
            </a:pathLst>
          </a:custGeom>
          <a:gradFill flip="none" rotWithShape="1">
            <a:gsLst>
              <a:gs pos="19000">
                <a:srgbClr val="0CCEB6">
                  <a:alpha val="27000"/>
                </a:srgbClr>
              </a:gs>
              <a:gs pos="93000">
                <a:srgbClr val="3DC6CC">
                  <a:alpha val="0"/>
                </a:srgbClr>
              </a:gs>
            </a:gsLst>
            <a:lin ang="0" scaled="0"/>
            <a:tileRect/>
          </a:gradFill>
          <a:ln w="5080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1F7F1EB9-6840-4267-86C8-2ABF27D336F3}"/>
              </a:ext>
            </a:extLst>
          </p:cNvPr>
          <p:cNvSpPr/>
          <p:nvPr/>
        </p:nvSpPr>
        <p:spPr>
          <a:xfrm>
            <a:off x="5475525" y="1399521"/>
            <a:ext cx="573294" cy="573294"/>
          </a:xfrm>
          <a:prstGeom prst="roundRect">
            <a:avLst/>
          </a:prstGeom>
          <a:gradFill flip="none" rotWithShape="1">
            <a:gsLst>
              <a:gs pos="0">
                <a:srgbClr val="1488A4">
                  <a:alpha val="0"/>
                </a:srgbClr>
              </a:gs>
              <a:gs pos="100000">
                <a:srgbClr val="1488A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17294EF8-5C86-4B31-89B6-069671669551}"/>
              </a:ext>
            </a:extLst>
          </p:cNvPr>
          <p:cNvSpPr/>
          <p:nvPr/>
        </p:nvSpPr>
        <p:spPr>
          <a:xfrm>
            <a:off x="8589962" y="1399521"/>
            <a:ext cx="573294" cy="573294"/>
          </a:xfrm>
          <a:prstGeom prst="roundRect">
            <a:avLst/>
          </a:prstGeom>
          <a:gradFill flip="none" rotWithShape="1">
            <a:gsLst>
              <a:gs pos="0">
                <a:srgbClr val="1488A4">
                  <a:alpha val="0"/>
                </a:srgbClr>
              </a:gs>
              <a:gs pos="100000">
                <a:srgbClr val="1488A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DB8265E1-CBF6-4AC3-812E-9E58D1445869}"/>
              </a:ext>
            </a:extLst>
          </p:cNvPr>
          <p:cNvSpPr/>
          <p:nvPr/>
        </p:nvSpPr>
        <p:spPr>
          <a:xfrm>
            <a:off x="5475525" y="3014573"/>
            <a:ext cx="573294" cy="573294"/>
          </a:xfrm>
          <a:prstGeom prst="roundRect">
            <a:avLst/>
          </a:prstGeom>
          <a:gradFill flip="none" rotWithShape="1">
            <a:gsLst>
              <a:gs pos="0">
                <a:srgbClr val="1488A4">
                  <a:alpha val="0"/>
                </a:srgbClr>
              </a:gs>
              <a:gs pos="100000">
                <a:srgbClr val="1488A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624B871B-8795-4A8C-A2FC-048D3F4D121F}"/>
              </a:ext>
            </a:extLst>
          </p:cNvPr>
          <p:cNvSpPr/>
          <p:nvPr/>
        </p:nvSpPr>
        <p:spPr>
          <a:xfrm>
            <a:off x="8589962" y="3014573"/>
            <a:ext cx="573294" cy="573294"/>
          </a:xfrm>
          <a:prstGeom prst="roundRect">
            <a:avLst/>
          </a:prstGeom>
          <a:gradFill flip="none" rotWithShape="1">
            <a:gsLst>
              <a:gs pos="0">
                <a:srgbClr val="1488A4">
                  <a:alpha val="0"/>
                </a:srgbClr>
              </a:gs>
              <a:gs pos="100000">
                <a:srgbClr val="1488A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B3F271A4-D56D-47E8-ABB7-744DED9B15CA}"/>
              </a:ext>
            </a:extLst>
          </p:cNvPr>
          <p:cNvSpPr/>
          <p:nvPr/>
        </p:nvSpPr>
        <p:spPr>
          <a:xfrm>
            <a:off x="5475525" y="4643008"/>
            <a:ext cx="573294" cy="573294"/>
          </a:xfrm>
          <a:prstGeom prst="roundRect">
            <a:avLst/>
          </a:prstGeom>
          <a:gradFill flip="none" rotWithShape="1">
            <a:gsLst>
              <a:gs pos="0">
                <a:srgbClr val="1488A4">
                  <a:alpha val="0"/>
                </a:srgbClr>
              </a:gs>
              <a:gs pos="100000">
                <a:srgbClr val="1488A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8BE9D2E3-6950-436F-9BD8-B190C5C44F3D}"/>
              </a:ext>
            </a:extLst>
          </p:cNvPr>
          <p:cNvSpPr/>
          <p:nvPr/>
        </p:nvSpPr>
        <p:spPr>
          <a:xfrm>
            <a:off x="8589962" y="4643008"/>
            <a:ext cx="573294" cy="573294"/>
          </a:xfrm>
          <a:prstGeom prst="roundRect">
            <a:avLst/>
          </a:prstGeom>
          <a:gradFill flip="none" rotWithShape="1">
            <a:gsLst>
              <a:gs pos="0">
                <a:srgbClr val="1488A4">
                  <a:alpha val="0"/>
                </a:srgbClr>
              </a:gs>
              <a:gs pos="100000">
                <a:srgbClr val="1488A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B3D4B80-21A1-462C-B921-EF9C3A03EF1C}"/>
              </a:ext>
            </a:extLst>
          </p:cNvPr>
          <p:cNvGrpSpPr/>
          <p:nvPr/>
        </p:nvGrpSpPr>
        <p:grpSpPr>
          <a:xfrm>
            <a:off x="581856" y="6467034"/>
            <a:ext cx="489271" cy="121692"/>
            <a:chOff x="1418351" y="6155980"/>
            <a:chExt cx="1575605" cy="391886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4AA7008-72E7-4066-AEC1-06A668866059}"/>
                </a:ext>
              </a:extLst>
            </p:cNvPr>
            <p:cNvSpPr/>
            <p:nvPr/>
          </p:nvSpPr>
          <p:spPr>
            <a:xfrm rot="16200000">
              <a:off x="2010210" y="6155980"/>
              <a:ext cx="391886" cy="391886"/>
            </a:xfrm>
            <a:prstGeom prst="ellipse">
              <a:avLst/>
            </a:prstGeom>
            <a:solidFill>
              <a:srgbClr val="1571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7F3038E-DD11-426C-8E5A-289C03C2D596}"/>
                </a:ext>
              </a:extLst>
            </p:cNvPr>
            <p:cNvSpPr/>
            <p:nvPr/>
          </p:nvSpPr>
          <p:spPr>
            <a:xfrm rot="16200000">
              <a:off x="1418351" y="6155980"/>
              <a:ext cx="391886" cy="391886"/>
            </a:xfrm>
            <a:prstGeom prst="ellipse">
              <a:avLst/>
            </a:prstGeom>
            <a:solidFill>
              <a:srgbClr val="0CCE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3CE0E95B-9A7B-4EDA-9176-A9ABB98AC0BE}"/>
                </a:ext>
              </a:extLst>
            </p:cNvPr>
            <p:cNvSpPr/>
            <p:nvPr/>
          </p:nvSpPr>
          <p:spPr>
            <a:xfrm rot="16200000">
              <a:off x="2602070" y="6155980"/>
              <a:ext cx="391886" cy="391886"/>
            </a:xfrm>
            <a:prstGeom prst="ellipse">
              <a:avLst/>
            </a:prstGeom>
            <a:solidFill>
              <a:srgbClr val="1488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13B2E85-06A2-4424-BB19-1B2FE3909063}"/>
              </a:ext>
            </a:extLst>
          </p:cNvPr>
          <p:cNvGrpSpPr/>
          <p:nvPr/>
        </p:nvGrpSpPr>
        <p:grpSpPr>
          <a:xfrm>
            <a:off x="5762172" y="1617121"/>
            <a:ext cx="2703147" cy="723517"/>
            <a:chOff x="5413136" y="1996664"/>
            <a:chExt cx="2703147" cy="723517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3FA75D0-5172-4E06-9542-26056D1F0665}"/>
                </a:ext>
              </a:extLst>
            </p:cNvPr>
            <p:cNvSpPr txBox="1"/>
            <p:nvPr/>
          </p:nvSpPr>
          <p:spPr>
            <a:xfrm>
              <a:off x="5413136" y="2157718"/>
              <a:ext cx="27031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产品获取没有障碍</a:t>
              </a: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67CAE23D-4E15-4717-A440-D718DFE98361}"/>
                </a:ext>
              </a:extLst>
            </p:cNvPr>
            <p:cNvSpPr/>
            <p:nvPr/>
          </p:nvSpPr>
          <p:spPr>
            <a:xfrm>
              <a:off x="5413136" y="1996664"/>
              <a:ext cx="2703147" cy="723517"/>
            </a:xfrm>
            <a:prstGeom prst="roundRect">
              <a:avLst>
                <a:gd name="adj" fmla="val 50000"/>
              </a:avLst>
            </a:prstGeom>
            <a:noFill/>
            <a:ln w="28575">
              <a:gradFill flip="none" rotWithShape="1">
                <a:gsLst>
                  <a:gs pos="0">
                    <a:srgbClr val="1488A4">
                      <a:alpha val="0"/>
                    </a:srgbClr>
                  </a:gs>
                  <a:gs pos="97000">
                    <a:srgbClr val="0CCEB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482886C-C7D3-4ED8-BE77-FA5317C56AE0}"/>
              </a:ext>
            </a:extLst>
          </p:cNvPr>
          <p:cNvGrpSpPr/>
          <p:nvPr/>
        </p:nvGrpSpPr>
        <p:grpSpPr>
          <a:xfrm>
            <a:off x="8871719" y="1617121"/>
            <a:ext cx="2703147" cy="723517"/>
            <a:chOff x="8792168" y="1996664"/>
            <a:chExt cx="2703147" cy="723517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4FB2022-6640-4EB3-9D92-60BBBD1FDFFA}"/>
                </a:ext>
              </a:extLst>
            </p:cNvPr>
            <p:cNvSpPr txBox="1"/>
            <p:nvPr/>
          </p:nvSpPr>
          <p:spPr>
            <a:xfrm>
              <a:off x="8792168" y="2157718"/>
              <a:ext cx="27031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简单的信息内容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003BC6E-2A63-40CE-ABE5-0EED7C10A8B8}"/>
                </a:ext>
              </a:extLst>
            </p:cNvPr>
            <p:cNvSpPr/>
            <p:nvPr/>
          </p:nvSpPr>
          <p:spPr>
            <a:xfrm>
              <a:off x="8792168" y="1996664"/>
              <a:ext cx="2703147" cy="723517"/>
            </a:xfrm>
            <a:prstGeom prst="roundRect">
              <a:avLst>
                <a:gd name="adj" fmla="val 50000"/>
              </a:avLst>
            </a:prstGeom>
            <a:noFill/>
            <a:ln w="28575">
              <a:gradFill flip="none" rotWithShape="1">
                <a:gsLst>
                  <a:gs pos="0">
                    <a:srgbClr val="1488A4">
                      <a:alpha val="0"/>
                    </a:srgbClr>
                  </a:gs>
                  <a:gs pos="97000">
                    <a:srgbClr val="0CCEB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87EA57F-76F0-43F4-9512-AC484BF0F6BA}"/>
              </a:ext>
            </a:extLst>
          </p:cNvPr>
          <p:cNvGrpSpPr/>
          <p:nvPr/>
        </p:nvGrpSpPr>
        <p:grpSpPr>
          <a:xfrm>
            <a:off x="5762172" y="3245034"/>
            <a:ext cx="2703147" cy="723517"/>
            <a:chOff x="5413136" y="3190464"/>
            <a:chExt cx="2703147" cy="723517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F11275F-BE4C-4BE6-906A-2985A526F231}"/>
                </a:ext>
              </a:extLst>
            </p:cNvPr>
            <p:cNvSpPr txBox="1"/>
            <p:nvPr/>
          </p:nvSpPr>
          <p:spPr>
            <a:xfrm>
              <a:off x="5413136" y="3351518"/>
              <a:ext cx="27031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广泛传播的渠道</a:t>
              </a:r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3192C427-5B76-4B86-B89C-72B4D9330181}"/>
                </a:ext>
              </a:extLst>
            </p:cNvPr>
            <p:cNvSpPr/>
            <p:nvPr/>
          </p:nvSpPr>
          <p:spPr>
            <a:xfrm>
              <a:off x="5413136" y="3190464"/>
              <a:ext cx="2703147" cy="723517"/>
            </a:xfrm>
            <a:prstGeom prst="roundRect">
              <a:avLst>
                <a:gd name="adj" fmla="val 50000"/>
              </a:avLst>
            </a:prstGeom>
            <a:noFill/>
            <a:ln w="28575">
              <a:gradFill flip="none" rotWithShape="1">
                <a:gsLst>
                  <a:gs pos="0">
                    <a:srgbClr val="1488A4">
                      <a:alpha val="0"/>
                    </a:srgbClr>
                  </a:gs>
                  <a:gs pos="97000">
                    <a:srgbClr val="0CCEB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14899FB-73E2-416E-A0D1-1A6D0AAD5180}"/>
              </a:ext>
            </a:extLst>
          </p:cNvPr>
          <p:cNvGrpSpPr/>
          <p:nvPr/>
        </p:nvGrpSpPr>
        <p:grpSpPr>
          <a:xfrm>
            <a:off x="8871719" y="3245034"/>
            <a:ext cx="2703147" cy="723517"/>
            <a:chOff x="8792168" y="3190464"/>
            <a:chExt cx="2703147" cy="72351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AD721CC-F0C5-415E-AC40-B87719BFE09C}"/>
                </a:ext>
              </a:extLst>
            </p:cNvPr>
            <p:cNvSpPr txBox="1"/>
            <p:nvPr/>
          </p:nvSpPr>
          <p:spPr>
            <a:xfrm>
              <a:off x="8792168" y="3351518"/>
              <a:ext cx="27031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利用他人资源信息</a:t>
              </a: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56A2065C-E109-43C2-ADAD-5F2368411041}"/>
                </a:ext>
              </a:extLst>
            </p:cNvPr>
            <p:cNvSpPr/>
            <p:nvPr/>
          </p:nvSpPr>
          <p:spPr>
            <a:xfrm>
              <a:off x="8792168" y="3190464"/>
              <a:ext cx="2703147" cy="723517"/>
            </a:xfrm>
            <a:prstGeom prst="roundRect">
              <a:avLst>
                <a:gd name="adj" fmla="val 50000"/>
              </a:avLst>
            </a:prstGeom>
            <a:noFill/>
            <a:ln w="28575">
              <a:gradFill flip="none" rotWithShape="1">
                <a:gsLst>
                  <a:gs pos="0">
                    <a:srgbClr val="1488A4">
                      <a:alpha val="0"/>
                    </a:srgbClr>
                  </a:gs>
                  <a:gs pos="97000">
                    <a:srgbClr val="0CCEB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0F85784-6249-4A88-97EF-DAF8CFD0E24D}"/>
              </a:ext>
            </a:extLst>
          </p:cNvPr>
          <p:cNvGrpSpPr/>
          <p:nvPr/>
        </p:nvGrpSpPr>
        <p:grpSpPr>
          <a:xfrm>
            <a:off x="5762172" y="4872947"/>
            <a:ext cx="2703147" cy="723517"/>
            <a:chOff x="5413136" y="4481061"/>
            <a:chExt cx="2703147" cy="72351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938850D-1DE2-4052-A17D-0CA499CAC514}"/>
                </a:ext>
              </a:extLst>
            </p:cNvPr>
            <p:cNvSpPr txBox="1"/>
            <p:nvPr/>
          </p:nvSpPr>
          <p:spPr>
            <a:xfrm>
              <a:off x="5413136" y="4642115"/>
              <a:ext cx="27031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利用现有通讯网络</a:t>
              </a: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5A494F9F-1946-41B2-B889-FD8EC918B21D}"/>
                </a:ext>
              </a:extLst>
            </p:cNvPr>
            <p:cNvSpPr/>
            <p:nvPr/>
          </p:nvSpPr>
          <p:spPr>
            <a:xfrm>
              <a:off x="5413136" y="4481061"/>
              <a:ext cx="2703147" cy="723517"/>
            </a:xfrm>
            <a:prstGeom prst="roundRect">
              <a:avLst>
                <a:gd name="adj" fmla="val 50000"/>
              </a:avLst>
            </a:prstGeom>
            <a:noFill/>
            <a:ln w="28575">
              <a:gradFill flip="none" rotWithShape="1">
                <a:gsLst>
                  <a:gs pos="0">
                    <a:srgbClr val="1488A4">
                      <a:alpha val="0"/>
                    </a:srgbClr>
                  </a:gs>
                  <a:gs pos="97000">
                    <a:srgbClr val="0CCEB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6459C49-C991-4F69-B7C0-C88C8BE7BD66}"/>
              </a:ext>
            </a:extLst>
          </p:cNvPr>
          <p:cNvGrpSpPr/>
          <p:nvPr/>
        </p:nvGrpSpPr>
        <p:grpSpPr>
          <a:xfrm>
            <a:off x="8871719" y="4872947"/>
            <a:ext cx="2703147" cy="723517"/>
            <a:chOff x="8792168" y="4481061"/>
            <a:chExt cx="2703147" cy="72351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339F410-0C61-46EE-892E-996E313A5116}"/>
                </a:ext>
              </a:extLst>
            </p:cNvPr>
            <p:cNvSpPr txBox="1"/>
            <p:nvPr/>
          </p:nvSpPr>
          <p:spPr>
            <a:xfrm>
              <a:off x="8792168" y="4642115"/>
              <a:ext cx="27031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不依赖主观推荐</a:t>
              </a: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FAFCB83A-C64C-4BB8-9EF7-D0CBE67312CA}"/>
                </a:ext>
              </a:extLst>
            </p:cNvPr>
            <p:cNvSpPr/>
            <p:nvPr/>
          </p:nvSpPr>
          <p:spPr>
            <a:xfrm>
              <a:off x="8792168" y="4481061"/>
              <a:ext cx="2703147" cy="723517"/>
            </a:xfrm>
            <a:prstGeom prst="roundRect">
              <a:avLst>
                <a:gd name="adj" fmla="val 50000"/>
              </a:avLst>
            </a:prstGeom>
            <a:noFill/>
            <a:ln w="28575">
              <a:gradFill flip="none" rotWithShape="1">
                <a:gsLst>
                  <a:gs pos="0">
                    <a:srgbClr val="1488A4">
                      <a:alpha val="0"/>
                    </a:srgbClr>
                  </a:gs>
                  <a:gs pos="97000">
                    <a:srgbClr val="0CCEB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41" name="图形 40" descr="云">
            <a:extLst>
              <a:ext uri="{FF2B5EF4-FFF2-40B4-BE49-F238E27FC236}">
                <a16:creationId xmlns:a16="http://schemas.microsoft.com/office/drawing/2014/main" id="{399C7E4A-A426-451A-99A3-123B16DD3CB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84597" y="1385348"/>
            <a:ext cx="574084" cy="574084"/>
          </a:xfrm>
          <a:prstGeom prst="rect">
            <a:avLst/>
          </a:prstGeom>
        </p:spPr>
      </p:pic>
      <p:sp>
        <p:nvSpPr>
          <p:cNvPr id="42" name="图形 45">
            <a:extLst>
              <a:ext uri="{FF2B5EF4-FFF2-40B4-BE49-F238E27FC236}">
                <a16:creationId xmlns:a16="http://schemas.microsoft.com/office/drawing/2014/main" id="{8DE2C450-781B-465E-A261-904BA5101F5E}"/>
              </a:ext>
            </a:extLst>
          </p:cNvPr>
          <p:cNvSpPr>
            <a:spLocks noChangeAspect="1"/>
          </p:cNvSpPr>
          <p:nvPr/>
        </p:nvSpPr>
        <p:spPr>
          <a:xfrm>
            <a:off x="8690546" y="1453875"/>
            <a:ext cx="387746" cy="452842"/>
          </a:xfrm>
          <a:custGeom>
            <a:avLst/>
            <a:gdLst>
              <a:gd name="connsiteX0" fmla="*/ 823578 w 1274340"/>
              <a:gd name="connsiteY0" fmla="*/ 531502 h 1488281"/>
              <a:gd name="connsiteX1" fmla="*/ 1275457 w 1274340"/>
              <a:gd name="connsiteY1" fmla="*/ 531502 h 1488281"/>
              <a:gd name="connsiteX2" fmla="*/ 1275457 w 1274340"/>
              <a:gd name="connsiteY2" fmla="*/ 1408658 h 1488281"/>
              <a:gd name="connsiteX3" fmla="*/ 1252203 w 1274340"/>
              <a:gd name="connsiteY3" fmla="*/ 1465027 h 1488281"/>
              <a:gd name="connsiteX4" fmla="*/ 1195834 w 1274340"/>
              <a:gd name="connsiteY4" fmla="*/ 1488281 h 1488281"/>
              <a:gd name="connsiteX5" fmla="*/ 79623 w 1274340"/>
              <a:gd name="connsiteY5" fmla="*/ 1488281 h 1488281"/>
              <a:gd name="connsiteX6" fmla="*/ 23254 w 1274340"/>
              <a:gd name="connsiteY6" fmla="*/ 1465027 h 1488281"/>
              <a:gd name="connsiteX7" fmla="*/ 0 w 1274340"/>
              <a:gd name="connsiteY7" fmla="*/ 1408658 h 1488281"/>
              <a:gd name="connsiteX8" fmla="*/ 0 w 1274340"/>
              <a:gd name="connsiteY8" fmla="*/ 79623 h 1488281"/>
              <a:gd name="connsiteX9" fmla="*/ 23254 w 1274340"/>
              <a:gd name="connsiteY9" fmla="*/ 23254 h 1488281"/>
              <a:gd name="connsiteX10" fmla="*/ 79623 w 1274340"/>
              <a:gd name="connsiteY10" fmla="*/ 0 h 1488281"/>
              <a:gd name="connsiteX11" fmla="*/ 744141 w 1274340"/>
              <a:gd name="connsiteY11" fmla="*/ 0 h 1488281"/>
              <a:gd name="connsiteX12" fmla="*/ 744141 w 1274340"/>
              <a:gd name="connsiteY12" fmla="*/ 451879 h 1488281"/>
              <a:gd name="connsiteX13" fmla="*/ 767395 w 1274340"/>
              <a:gd name="connsiteY13" fmla="*/ 508248 h 1488281"/>
              <a:gd name="connsiteX14" fmla="*/ 823578 w 1274340"/>
              <a:gd name="connsiteY14" fmla="*/ 531502 h 1488281"/>
              <a:gd name="connsiteX15" fmla="*/ 956593 w 1274340"/>
              <a:gd name="connsiteY15" fmla="*/ 717538 h 1488281"/>
              <a:gd name="connsiteX16" fmla="*/ 956593 w 1274340"/>
              <a:gd name="connsiteY16" fmla="*/ 664518 h 1488281"/>
              <a:gd name="connsiteX17" fmla="*/ 949151 w 1274340"/>
              <a:gd name="connsiteY17" fmla="*/ 645542 h 1488281"/>
              <a:gd name="connsiteX18" fmla="*/ 930176 w 1274340"/>
              <a:gd name="connsiteY18" fmla="*/ 638101 h 1488281"/>
              <a:gd name="connsiteX19" fmla="*/ 345095 w 1274340"/>
              <a:gd name="connsiteY19" fmla="*/ 638101 h 1488281"/>
              <a:gd name="connsiteX20" fmla="*/ 326120 w 1274340"/>
              <a:gd name="connsiteY20" fmla="*/ 645542 h 1488281"/>
              <a:gd name="connsiteX21" fmla="*/ 318678 w 1274340"/>
              <a:gd name="connsiteY21" fmla="*/ 664518 h 1488281"/>
              <a:gd name="connsiteX22" fmla="*/ 318678 w 1274340"/>
              <a:gd name="connsiteY22" fmla="*/ 717538 h 1488281"/>
              <a:gd name="connsiteX23" fmla="*/ 326120 w 1274340"/>
              <a:gd name="connsiteY23" fmla="*/ 736513 h 1488281"/>
              <a:gd name="connsiteX24" fmla="*/ 345095 w 1274340"/>
              <a:gd name="connsiteY24" fmla="*/ 743955 h 1488281"/>
              <a:gd name="connsiteX25" fmla="*/ 929804 w 1274340"/>
              <a:gd name="connsiteY25" fmla="*/ 743955 h 1488281"/>
              <a:gd name="connsiteX26" fmla="*/ 948779 w 1274340"/>
              <a:gd name="connsiteY26" fmla="*/ 736513 h 1488281"/>
              <a:gd name="connsiteX27" fmla="*/ 956593 w 1274340"/>
              <a:gd name="connsiteY27" fmla="*/ 717538 h 1488281"/>
              <a:gd name="connsiteX28" fmla="*/ 956593 w 1274340"/>
              <a:gd name="connsiteY28" fmla="*/ 930176 h 1488281"/>
              <a:gd name="connsiteX29" fmla="*/ 956593 w 1274340"/>
              <a:gd name="connsiteY29" fmla="*/ 877156 h 1488281"/>
              <a:gd name="connsiteX30" fmla="*/ 949151 w 1274340"/>
              <a:gd name="connsiteY30" fmla="*/ 858180 h 1488281"/>
              <a:gd name="connsiteX31" fmla="*/ 930176 w 1274340"/>
              <a:gd name="connsiteY31" fmla="*/ 850739 h 1488281"/>
              <a:gd name="connsiteX32" fmla="*/ 345095 w 1274340"/>
              <a:gd name="connsiteY32" fmla="*/ 850739 h 1488281"/>
              <a:gd name="connsiteX33" fmla="*/ 326120 w 1274340"/>
              <a:gd name="connsiteY33" fmla="*/ 858180 h 1488281"/>
              <a:gd name="connsiteX34" fmla="*/ 318678 w 1274340"/>
              <a:gd name="connsiteY34" fmla="*/ 877156 h 1488281"/>
              <a:gd name="connsiteX35" fmla="*/ 318678 w 1274340"/>
              <a:gd name="connsiteY35" fmla="*/ 930176 h 1488281"/>
              <a:gd name="connsiteX36" fmla="*/ 326120 w 1274340"/>
              <a:gd name="connsiteY36" fmla="*/ 949151 h 1488281"/>
              <a:gd name="connsiteX37" fmla="*/ 345095 w 1274340"/>
              <a:gd name="connsiteY37" fmla="*/ 956593 h 1488281"/>
              <a:gd name="connsiteX38" fmla="*/ 929804 w 1274340"/>
              <a:gd name="connsiteY38" fmla="*/ 956593 h 1488281"/>
              <a:gd name="connsiteX39" fmla="*/ 948779 w 1274340"/>
              <a:gd name="connsiteY39" fmla="*/ 949151 h 1488281"/>
              <a:gd name="connsiteX40" fmla="*/ 956593 w 1274340"/>
              <a:gd name="connsiteY40" fmla="*/ 930176 h 1488281"/>
              <a:gd name="connsiteX41" fmla="*/ 956593 w 1274340"/>
              <a:gd name="connsiteY41" fmla="*/ 1142814 h 1488281"/>
              <a:gd name="connsiteX42" fmla="*/ 956593 w 1274340"/>
              <a:gd name="connsiteY42" fmla="*/ 1089794 h 1488281"/>
              <a:gd name="connsiteX43" fmla="*/ 949151 w 1274340"/>
              <a:gd name="connsiteY43" fmla="*/ 1070818 h 1488281"/>
              <a:gd name="connsiteX44" fmla="*/ 930176 w 1274340"/>
              <a:gd name="connsiteY44" fmla="*/ 1063377 h 1488281"/>
              <a:gd name="connsiteX45" fmla="*/ 345095 w 1274340"/>
              <a:gd name="connsiteY45" fmla="*/ 1063377 h 1488281"/>
              <a:gd name="connsiteX46" fmla="*/ 326120 w 1274340"/>
              <a:gd name="connsiteY46" fmla="*/ 1070818 h 1488281"/>
              <a:gd name="connsiteX47" fmla="*/ 318678 w 1274340"/>
              <a:gd name="connsiteY47" fmla="*/ 1089794 h 1488281"/>
              <a:gd name="connsiteX48" fmla="*/ 318678 w 1274340"/>
              <a:gd name="connsiteY48" fmla="*/ 1142814 h 1488281"/>
              <a:gd name="connsiteX49" fmla="*/ 326120 w 1274340"/>
              <a:gd name="connsiteY49" fmla="*/ 1161790 h 1488281"/>
              <a:gd name="connsiteX50" fmla="*/ 345095 w 1274340"/>
              <a:gd name="connsiteY50" fmla="*/ 1169231 h 1488281"/>
              <a:gd name="connsiteX51" fmla="*/ 929804 w 1274340"/>
              <a:gd name="connsiteY51" fmla="*/ 1169231 h 1488281"/>
              <a:gd name="connsiteX52" fmla="*/ 948779 w 1274340"/>
              <a:gd name="connsiteY52" fmla="*/ 1161790 h 1488281"/>
              <a:gd name="connsiteX53" fmla="*/ 956593 w 1274340"/>
              <a:gd name="connsiteY53" fmla="*/ 1142814 h 1488281"/>
              <a:gd name="connsiteX54" fmla="*/ 1218902 w 1274340"/>
              <a:gd name="connsiteY54" fmla="*/ 395139 h 1488281"/>
              <a:gd name="connsiteX55" fmla="*/ 1242157 w 1274340"/>
              <a:gd name="connsiteY55" fmla="*/ 425090 h 1488281"/>
              <a:gd name="connsiteX56" fmla="*/ 850181 w 1274340"/>
              <a:gd name="connsiteY56" fmla="*/ 425090 h 1488281"/>
              <a:gd name="connsiteX57" fmla="*/ 850181 w 1274340"/>
              <a:gd name="connsiteY57" fmla="*/ 32928 h 1488281"/>
              <a:gd name="connsiteX58" fmla="*/ 880132 w 1274340"/>
              <a:gd name="connsiteY58" fmla="*/ 56183 h 1488281"/>
              <a:gd name="connsiteX59" fmla="*/ 1218902 w 1274340"/>
              <a:gd name="connsiteY59" fmla="*/ 395139 h 1488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74340" h="1488281">
                <a:moveTo>
                  <a:pt x="823578" y="531502"/>
                </a:moveTo>
                <a:lnTo>
                  <a:pt x="1275457" y="531502"/>
                </a:lnTo>
                <a:lnTo>
                  <a:pt x="1275457" y="1408658"/>
                </a:lnTo>
                <a:cubicBezTo>
                  <a:pt x="1275457" y="1430796"/>
                  <a:pt x="1267830" y="1449772"/>
                  <a:pt x="1252203" y="1465027"/>
                </a:cubicBezTo>
                <a:cubicBezTo>
                  <a:pt x="1236762" y="1480654"/>
                  <a:pt x="1217972" y="1488281"/>
                  <a:pt x="1195834" y="1488281"/>
                </a:cubicBezTo>
                <a:lnTo>
                  <a:pt x="79623" y="1488281"/>
                </a:lnTo>
                <a:cubicBezTo>
                  <a:pt x="57485" y="1488281"/>
                  <a:pt x="38509" y="1480654"/>
                  <a:pt x="23254" y="1465027"/>
                </a:cubicBezTo>
                <a:cubicBezTo>
                  <a:pt x="7627" y="1449400"/>
                  <a:pt x="0" y="1430610"/>
                  <a:pt x="0" y="1408658"/>
                </a:cubicBezTo>
                <a:lnTo>
                  <a:pt x="0" y="79623"/>
                </a:lnTo>
                <a:cubicBezTo>
                  <a:pt x="0" y="57485"/>
                  <a:pt x="7627" y="38509"/>
                  <a:pt x="23254" y="23254"/>
                </a:cubicBezTo>
                <a:cubicBezTo>
                  <a:pt x="38881" y="7627"/>
                  <a:pt x="57671" y="0"/>
                  <a:pt x="79623" y="0"/>
                </a:cubicBezTo>
                <a:lnTo>
                  <a:pt x="744141" y="0"/>
                </a:lnTo>
                <a:lnTo>
                  <a:pt x="744141" y="451879"/>
                </a:lnTo>
                <a:cubicBezTo>
                  <a:pt x="744141" y="474018"/>
                  <a:pt x="751768" y="492993"/>
                  <a:pt x="767395" y="508248"/>
                </a:cubicBezTo>
                <a:cubicBezTo>
                  <a:pt x="782464" y="523689"/>
                  <a:pt x="801439" y="531502"/>
                  <a:pt x="823578" y="531502"/>
                </a:cubicBezTo>
                <a:close/>
                <a:moveTo>
                  <a:pt x="956593" y="717538"/>
                </a:moveTo>
                <a:lnTo>
                  <a:pt x="956593" y="664518"/>
                </a:lnTo>
                <a:cubicBezTo>
                  <a:pt x="956593" y="656890"/>
                  <a:pt x="954174" y="650379"/>
                  <a:pt x="949151" y="645542"/>
                </a:cubicBezTo>
                <a:cubicBezTo>
                  <a:pt x="944128" y="640519"/>
                  <a:pt x="937803" y="638101"/>
                  <a:pt x="930176" y="638101"/>
                </a:cubicBezTo>
                <a:lnTo>
                  <a:pt x="345095" y="638101"/>
                </a:lnTo>
                <a:cubicBezTo>
                  <a:pt x="337468" y="638101"/>
                  <a:pt x="330957" y="640519"/>
                  <a:pt x="326120" y="645542"/>
                </a:cubicBezTo>
                <a:cubicBezTo>
                  <a:pt x="321097" y="650565"/>
                  <a:pt x="318678" y="656890"/>
                  <a:pt x="318678" y="664518"/>
                </a:cubicBezTo>
                <a:lnTo>
                  <a:pt x="318678" y="717538"/>
                </a:lnTo>
                <a:cubicBezTo>
                  <a:pt x="318678" y="725165"/>
                  <a:pt x="321097" y="731676"/>
                  <a:pt x="326120" y="736513"/>
                </a:cubicBezTo>
                <a:cubicBezTo>
                  <a:pt x="331143" y="741536"/>
                  <a:pt x="337468" y="743955"/>
                  <a:pt x="345095" y="743955"/>
                </a:cubicBezTo>
                <a:lnTo>
                  <a:pt x="929804" y="743955"/>
                </a:lnTo>
                <a:cubicBezTo>
                  <a:pt x="937431" y="743955"/>
                  <a:pt x="943942" y="741536"/>
                  <a:pt x="948779" y="736513"/>
                </a:cubicBezTo>
                <a:cubicBezTo>
                  <a:pt x="954174" y="731676"/>
                  <a:pt x="956593" y="725351"/>
                  <a:pt x="956593" y="717538"/>
                </a:cubicBezTo>
                <a:close/>
                <a:moveTo>
                  <a:pt x="956593" y="930176"/>
                </a:moveTo>
                <a:lnTo>
                  <a:pt x="956593" y="877156"/>
                </a:lnTo>
                <a:cubicBezTo>
                  <a:pt x="956593" y="869528"/>
                  <a:pt x="954174" y="863017"/>
                  <a:pt x="949151" y="858180"/>
                </a:cubicBezTo>
                <a:cubicBezTo>
                  <a:pt x="944128" y="853343"/>
                  <a:pt x="937803" y="850739"/>
                  <a:pt x="930176" y="850739"/>
                </a:cubicBezTo>
                <a:lnTo>
                  <a:pt x="345095" y="850739"/>
                </a:lnTo>
                <a:cubicBezTo>
                  <a:pt x="337468" y="850739"/>
                  <a:pt x="330957" y="853157"/>
                  <a:pt x="326120" y="858180"/>
                </a:cubicBezTo>
                <a:cubicBezTo>
                  <a:pt x="321097" y="863203"/>
                  <a:pt x="318678" y="869528"/>
                  <a:pt x="318678" y="877156"/>
                </a:cubicBezTo>
                <a:lnTo>
                  <a:pt x="318678" y="930176"/>
                </a:lnTo>
                <a:cubicBezTo>
                  <a:pt x="318678" y="937803"/>
                  <a:pt x="321097" y="944314"/>
                  <a:pt x="326120" y="949151"/>
                </a:cubicBezTo>
                <a:cubicBezTo>
                  <a:pt x="331143" y="954174"/>
                  <a:pt x="337468" y="956593"/>
                  <a:pt x="345095" y="956593"/>
                </a:cubicBezTo>
                <a:lnTo>
                  <a:pt x="929804" y="956593"/>
                </a:lnTo>
                <a:cubicBezTo>
                  <a:pt x="937431" y="956593"/>
                  <a:pt x="943942" y="954174"/>
                  <a:pt x="948779" y="949151"/>
                </a:cubicBezTo>
                <a:cubicBezTo>
                  <a:pt x="953802" y="944128"/>
                  <a:pt x="956593" y="937989"/>
                  <a:pt x="956593" y="930176"/>
                </a:cubicBezTo>
                <a:close/>
                <a:moveTo>
                  <a:pt x="956593" y="1142814"/>
                </a:moveTo>
                <a:lnTo>
                  <a:pt x="956593" y="1089794"/>
                </a:lnTo>
                <a:cubicBezTo>
                  <a:pt x="956593" y="1082167"/>
                  <a:pt x="954174" y="1075655"/>
                  <a:pt x="949151" y="1070818"/>
                </a:cubicBezTo>
                <a:cubicBezTo>
                  <a:pt x="944128" y="1065796"/>
                  <a:pt x="937803" y="1063377"/>
                  <a:pt x="930176" y="1063377"/>
                </a:cubicBezTo>
                <a:lnTo>
                  <a:pt x="345095" y="1063377"/>
                </a:lnTo>
                <a:cubicBezTo>
                  <a:pt x="337468" y="1063377"/>
                  <a:pt x="330957" y="1065796"/>
                  <a:pt x="326120" y="1070818"/>
                </a:cubicBezTo>
                <a:cubicBezTo>
                  <a:pt x="321097" y="1075841"/>
                  <a:pt x="318678" y="1082167"/>
                  <a:pt x="318678" y="1089794"/>
                </a:cubicBezTo>
                <a:lnTo>
                  <a:pt x="318678" y="1142814"/>
                </a:lnTo>
                <a:cubicBezTo>
                  <a:pt x="318678" y="1150442"/>
                  <a:pt x="321097" y="1156953"/>
                  <a:pt x="326120" y="1161790"/>
                </a:cubicBezTo>
                <a:cubicBezTo>
                  <a:pt x="331143" y="1166813"/>
                  <a:pt x="337468" y="1169231"/>
                  <a:pt x="345095" y="1169231"/>
                </a:cubicBezTo>
                <a:lnTo>
                  <a:pt x="929804" y="1169231"/>
                </a:lnTo>
                <a:cubicBezTo>
                  <a:pt x="937431" y="1169231"/>
                  <a:pt x="943942" y="1166813"/>
                  <a:pt x="948779" y="1161790"/>
                </a:cubicBezTo>
                <a:cubicBezTo>
                  <a:pt x="954174" y="1156953"/>
                  <a:pt x="956593" y="1150628"/>
                  <a:pt x="956593" y="1142814"/>
                </a:cubicBezTo>
                <a:close/>
                <a:moveTo>
                  <a:pt x="1218902" y="395139"/>
                </a:moveTo>
                <a:cubicBezTo>
                  <a:pt x="1226530" y="402766"/>
                  <a:pt x="1234529" y="412812"/>
                  <a:pt x="1242157" y="425090"/>
                </a:cubicBezTo>
                <a:lnTo>
                  <a:pt x="850181" y="425090"/>
                </a:lnTo>
                <a:lnTo>
                  <a:pt x="850181" y="32928"/>
                </a:lnTo>
                <a:cubicBezTo>
                  <a:pt x="862459" y="40556"/>
                  <a:pt x="872319" y="48555"/>
                  <a:pt x="880132" y="56183"/>
                </a:cubicBezTo>
                <a:lnTo>
                  <a:pt x="1218902" y="395139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3" name="图形 42" descr="USB">
            <a:extLst>
              <a:ext uri="{FF2B5EF4-FFF2-40B4-BE49-F238E27FC236}">
                <a16:creationId xmlns:a16="http://schemas.microsoft.com/office/drawing/2014/main" id="{E71FE660-549A-4710-9EE2-9F30103C34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86353" y="3027054"/>
            <a:ext cx="573294" cy="573294"/>
          </a:xfrm>
          <a:prstGeom prst="rect">
            <a:avLst/>
          </a:prstGeom>
        </p:spPr>
      </p:pic>
      <p:pic>
        <p:nvPicPr>
          <p:cNvPr id="44" name="图形 43" descr="带齿轮的头部">
            <a:extLst>
              <a:ext uri="{FF2B5EF4-FFF2-40B4-BE49-F238E27FC236}">
                <a16:creationId xmlns:a16="http://schemas.microsoft.com/office/drawing/2014/main" id="{27BA7687-CB35-4798-A3A4-4219C24E497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03390" y="4655347"/>
            <a:ext cx="573294" cy="573294"/>
          </a:xfrm>
          <a:prstGeom prst="rect">
            <a:avLst/>
          </a:prstGeom>
        </p:spPr>
      </p:pic>
      <p:pic>
        <p:nvPicPr>
          <p:cNvPr id="45" name="图形 44" descr="网络">
            <a:extLst>
              <a:ext uri="{FF2B5EF4-FFF2-40B4-BE49-F238E27FC236}">
                <a16:creationId xmlns:a16="http://schemas.microsoft.com/office/drawing/2014/main" id="{B9B87488-8E04-4D3C-80A1-C1E41281DE8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488225" y="4648579"/>
            <a:ext cx="573294" cy="573294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81126AED-4231-4EF5-A45C-3F936A942500}"/>
              </a:ext>
            </a:extLst>
          </p:cNvPr>
          <p:cNvGrpSpPr/>
          <p:nvPr/>
        </p:nvGrpSpPr>
        <p:grpSpPr>
          <a:xfrm>
            <a:off x="8513339" y="3011282"/>
            <a:ext cx="735326" cy="573294"/>
            <a:chOff x="8100806" y="4724185"/>
            <a:chExt cx="735326" cy="573294"/>
          </a:xfrm>
          <a:solidFill>
            <a:schemeClr val="bg1"/>
          </a:solidFill>
        </p:grpSpPr>
        <p:pic>
          <p:nvPicPr>
            <p:cNvPr id="47" name="图形 46" descr="用户">
              <a:extLst>
                <a:ext uri="{FF2B5EF4-FFF2-40B4-BE49-F238E27FC236}">
                  <a16:creationId xmlns:a16="http://schemas.microsoft.com/office/drawing/2014/main" id="{3BF8C6C5-554B-4F51-B47F-CAABBD4A7B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100806" y="4724185"/>
              <a:ext cx="573294" cy="573294"/>
            </a:xfrm>
            <a:prstGeom prst="rect">
              <a:avLst/>
            </a:prstGeom>
          </p:spPr>
        </p:pic>
        <p:pic>
          <p:nvPicPr>
            <p:cNvPr id="48" name="图形 47" descr="用户">
              <a:extLst>
                <a:ext uri="{FF2B5EF4-FFF2-40B4-BE49-F238E27FC236}">
                  <a16:creationId xmlns:a16="http://schemas.microsoft.com/office/drawing/2014/main" id="{4E3DE443-275A-465D-8C5F-65A695BAB8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262838" y="4724185"/>
              <a:ext cx="573294" cy="573294"/>
            </a:xfrm>
            <a:prstGeom prst="rect">
              <a:avLst/>
            </a:prstGeom>
          </p:spPr>
        </p:pic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4BEB37C7-F6B8-470C-BDB0-1A7673A3CB90}"/>
              </a:ext>
            </a:extLst>
          </p:cNvPr>
          <p:cNvGrpSpPr/>
          <p:nvPr/>
        </p:nvGrpSpPr>
        <p:grpSpPr>
          <a:xfrm>
            <a:off x="826492" y="2479041"/>
            <a:ext cx="3817297" cy="1788822"/>
            <a:chOff x="869003" y="2479041"/>
            <a:chExt cx="3817297" cy="17888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6F1F986-53E8-49A3-9B46-491B7B8D43DA}"/>
                </a:ext>
              </a:extLst>
            </p:cNvPr>
            <p:cNvSpPr txBox="1"/>
            <p:nvPr/>
          </p:nvSpPr>
          <p:spPr>
            <a:xfrm>
              <a:off x="869003" y="2479041"/>
              <a:ext cx="381729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病毒式增长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0CC61CE-CC58-487C-A1BC-CFC77900ED7B}"/>
                </a:ext>
              </a:extLst>
            </p:cNvPr>
            <p:cNvSpPr txBox="1"/>
            <p:nvPr/>
          </p:nvSpPr>
          <p:spPr>
            <a:xfrm>
              <a:off x="869003" y="3344533"/>
              <a:ext cx="381729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核心六要素</a:t>
              </a:r>
            </a:p>
          </p:txBody>
        </p:sp>
      </p:grp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EF49C3E8-471F-4A66-8742-97101A874427}"/>
              </a:ext>
            </a:extLst>
          </p:cNvPr>
          <p:cNvSpPr/>
          <p:nvPr/>
        </p:nvSpPr>
        <p:spPr>
          <a:xfrm>
            <a:off x="826492" y="2479041"/>
            <a:ext cx="3817297" cy="1894819"/>
          </a:xfrm>
          <a:prstGeom prst="roundRect">
            <a:avLst>
              <a:gd name="adj" fmla="val 11965"/>
            </a:avLst>
          </a:prstGeom>
          <a:noFill/>
          <a:ln w="38100">
            <a:gradFill flip="none" rotWithShape="1">
              <a:gsLst>
                <a:gs pos="0">
                  <a:srgbClr val="1488A4">
                    <a:alpha val="0"/>
                  </a:srgbClr>
                </a:gs>
                <a:gs pos="97000">
                  <a:srgbClr val="0CCEB6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A45ADEA7-D955-4765-A408-04740C326B07}"/>
              </a:ext>
            </a:extLst>
          </p:cNvPr>
          <p:cNvGrpSpPr/>
          <p:nvPr/>
        </p:nvGrpSpPr>
        <p:grpSpPr>
          <a:xfrm>
            <a:off x="418025" y="1027416"/>
            <a:ext cx="4634229" cy="4634229"/>
            <a:chOff x="1419148" y="1675809"/>
            <a:chExt cx="4634229" cy="4634229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7441DA71-BCEA-439B-8BB3-70B337EF6144}"/>
                </a:ext>
              </a:extLst>
            </p:cNvPr>
            <p:cNvSpPr/>
            <p:nvPr/>
          </p:nvSpPr>
          <p:spPr>
            <a:xfrm>
              <a:off x="2442779" y="2699440"/>
              <a:ext cx="2586966" cy="258696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40000"/>
                    </a:schemeClr>
                  </a:gs>
                  <a:gs pos="100000">
                    <a:srgbClr val="1488A4">
                      <a:alpha val="16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F7486032-D838-45AA-8969-DD1C27AA6859}"/>
                </a:ext>
              </a:extLst>
            </p:cNvPr>
            <p:cNvSpPr/>
            <p:nvPr/>
          </p:nvSpPr>
          <p:spPr>
            <a:xfrm>
              <a:off x="1966016" y="2222677"/>
              <a:ext cx="3540493" cy="3540493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40000"/>
                    </a:schemeClr>
                  </a:gs>
                  <a:gs pos="100000">
                    <a:srgbClr val="1488A4">
                      <a:alpha val="16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978C1FFB-FBDA-444D-B22C-9856C85A2F18}"/>
                </a:ext>
              </a:extLst>
            </p:cNvPr>
            <p:cNvSpPr/>
            <p:nvPr/>
          </p:nvSpPr>
          <p:spPr>
            <a:xfrm>
              <a:off x="1419148" y="1675809"/>
              <a:ext cx="4634229" cy="4634229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18000"/>
                    </a:schemeClr>
                  </a:gs>
                  <a:gs pos="100000">
                    <a:srgbClr val="1488A4">
                      <a:alpha val="7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CF494D77-93F0-4809-B2F6-78368C2A5BED}"/>
              </a:ext>
            </a:extLst>
          </p:cNvPr>
          <p:cNvGrpSpPr/>
          <p:nvPr/>
        </p:nvGrpSpPr>
        <p:grpSpPr>
          <a:xfrm>
            <a:off x="3163188" y="316675"/>
            <a:ext cx="8786251" cy="6065725"/>
            <a:chOff x="3163188" y="316675"/>
            <a:chExt cx="8786251" cy="6065725"/>
          </a:xfrm>
        </p:grpSpPr>
        <p:sp>
          <p:nvSpPr>
            <p:cNvPr id="75" name="平行四边形 74">
              <a:extLst>
                <a:ext uri="{FF2B5EF4-FFF2-40B4-BE49-F238E27FC236}">
                  <a16:creationId xmlns:a16="http://schemas.microsoft.com/office/drawing/2014/main" id="{6D4F7B59-D0CE-4009-973F-38592892DA9A}"/>
                </a:ext>
              </a:extLst>
            </p:cNvPr>
            <p:cNvSpPr/>
            <p:nvPr/>
          </p:nvSpPr>
          <p:spPr>
            <a:xfrm>
              <a:off x="7113745" y="2486840"/>
              <a:ext cx="1889066" cy="256688"/>
            </a:xfrm>
            <a:prstGeom prst="parallelogram">
              <a:avLst/>
            </a:prstGeom>
            <a:gradFill flip="none" rotWithShape="1">
              <a:gsLst>
                <a:gs pos="15000">
                  <a:srgbClr val="0CCEB6">
                    <a:alpha val="0"/>
                  </a:srgbClr>
                </a:gs>
                <a:gs pos="86000">
                  <a:srgbClr val="0CCEB6">
                    <a:alpha val="2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平行四边形 75">
              <a:extLst>
                <a:ext uri="{FF2B5EF4-FFF2-40B4-BE49-F238E27FC236}">
                  <a16:creationId xmlns:a16="http://schemas.microsoft.com/office/drawing/2014/main" id="{417DD25C-38FF-4C29-80AA-7ADB6F13ED8D}"/>
                </a:ext>
              </a:extLst>
            </p:cNvPr>
            <p:cNvSpPr/>
            <p:nvPr/>
          </p:nvSpPr>
          <p:spPr>
            <a:xfrm>
              <a:off x="7568806" y="2633041"/>
              <a:ext cx="1889066" cy="261796"/>
            </a:xfrm>
            <a:prstGeom prst="parallelogram">
              <a:avLst/>
            </a:prstGeom>
            <a:gradFill flip="none" rotWithShape="1">
              <a:gsLst>
                <a:gs pos="15000">
                  <a:srgbClr val="0CCEB6">
                    <a:alpha val="0"/>
                  </a:srgbClr>
                </a:gs>
                <a:gs pos="86000">
                  <a:srgbClr val="0CCEB6">
                    <a:alpha val="2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平行四边形 76">
              <a:extLst>
                <a:ext uri="{FF2B5EF4-FFF2-40B4-BE49-F238E27FC236}">
                  <a16:creationId xmlns:a16="http://schemas.microsoft.com/office/drawing/2014/main" id="{9788A0F9-40ED-4605-BA01-D401ACA2C82C}"/>
                </a:ext>
              </a:extLst>
            </p:cNvPr>
            <p:cNvSpPr/>
            <p:nvPr/>
          </p:nvSpPr>
          <p:spPr>
            <a:xfrm>
              <a:off x="5038430" y="4259660"/>
              <a:ext cx="1889066" cy="220995"/>
            </a:xfrm>
            <a:prstGeom prst="parallelogram">
              <a:avLst/>
            </a:prstGeom>
            <a:gradFill flip="none" rotWithShape="1">
              <a:gsLst>
                <a:gs pos="15000">
                  <a:srgbClr val="0CCEB6">
                    <a:alpha val="0"/>
                  </a:srgbClr>
                </a:gs>
                <a:gs pos="86000">
                  <a:srgbClr val="0CCEB6">
                    <a:alpha val="2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平行四边形 77">
              <a:extLst>
                <a:ext uri="{FF2B5EF4-FFF2-40B4-BE49-F238E27FC236}">
                  <a16:creationId xmlns:a16="http://schemas.microsoft.com/office/drawing/2014/main" id="{DB09CEB9-60D2-46A8-9ECC-3C66D89F92A1}"/>
                </a:ext>
              </a:extLst>
            </p:cNvPr>
            <p:cNvSpPr/>
            <p:nvPr/>
          </p:nvSpPr>
          <p:spPr>
            <a:xfrm>
              <a:off x="10060373" y="3982082"/>
              <a:ext cx="1889066" cy="204070"/>
            </a:xfrm>
            <a:prstGeom prst="parallelogram">
              <a:avLst/>
            </a:prstGeom>
            <a:gradFill flip="none" rotWithShape="1">
              <a:gsLst>
                <a:gs pos="15000">
                  <a:srgbClr val="0CCEB6">
                    <a:alpha val="0"/>
                  </a:srgbClr>
                </a:gs>
                <a:gs pos="86000">
                  <a:srgbClr val="0CCEB6">
                    <a:alpha val="2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平行四边形 78">
              <a:extLst>
                <a:ext uri="{FF2B5EF4-FFF2-40B4-BE49-F238E27FC236}">
                  <a16:creationId xmlns:a16="http://schemas.microsoft.com/office/drawing/2014/main" id="{D7EE3330-1E99-4C47-A930-44312E211BD1}"/>
                </a:ext>
              </a:extLst>
            </p:cNvPr>
            <p:cNvSpPr/>
            <p:nvPr/>
          </p:nvSpPr>
          <p:spPr>
            <a:xfrm>
              <a:off x="9163256" y="4157625"/>
              <a:ext cx="1889066" cy="204070"/>
            </a:xfrm>
            <a:prstGeom prst="parallelogram">
              <a:avLst/>
            </a:prstGeom>
            <a:gradFill flip="none" rotWithShape="1">
              <a:gsLst>
                <a:gs pos="15000">
                  <a:srgbClr val="0CCEB6">
                    <a:alpha val="0"/>
                  </a:srgbClr>
                </a:gs>
                <a:gs pos="86000">
                  <a:srgbClr val="0CCEB6">
                    <a:alpha val="2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平行四边形 79">
              <a:extLst>
                <a:ext uri="{FF2B5EF4-FFF2-40B4-BE49-F238E27FC236}">
                  <a16:creationId xmlns:a16="http://schemas.microsoft.com/office/drawing/2014/main" id="{83E02C6A-0778-421F-8FFD-9CC63CC47EC2}"/>
                </a:ext>
              </a:extLst>
            </p:cNvPr>
            <p:cNvSpPr/>
            <p:nvPr/>
          </p:nvSpPr>
          <p:spPr>
            <a:xfrm>
              <a:off x="7138789" y="5854831"/>
              <a:ext cx="1889066" cy="198282"/>
            </a:xfrm>
            <a:prstGeom prst="parallelogram">
              <a:avLst/>
            </a:prstGeom>
            <a:gradFill flip="none" rotWithShape="1">
              <a:gsLst>
                <a:gs pos="15000">
                  <a:srgbClr val="0CCEB6">
                    <a:alpha val="0"/>
                  </a:srgbClr>
                </a:gs>
                <a:gs pos="86000">
                  <a:srgbClr val="0CCEB6">
                    <a:alpha val="2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平行四边形 80">
              <a:extLst>
                <a:ext uri="{FF2B5EF4-FFF2-40B4-BE49-F238E27FC236}">
                  <a16:creationId xmlns:a16="http://schemas.microsoft.com/office/drawing/2014/main" id="{29454DBB-29AB-4A00-8E6D-79ECE1FF65A6}"/>
                </a:ext>
              </a:extLst>
            </p:cNvPr>
            <p:cNvSpPr/>
            <p:nvPr/>
          </p:nvSpPr>
          <p:spPr>
            <a:xfrm>
              <a:off x="3163188" y="5528619"/>
              <a:ext cx="1889066" cy="198282"/>
            </a:xfrm>
            <a:prstGeom prst="parallelogram">
              <a:avLst/>
            </a:prstGeom>
            <a:gradFill flip="none" rotWithShape="1">
              <a:gsLst>
                <a:gs pos="15000">
                  <a:srgbClr val="0CCEB6">
                    <a:alpha val="0"/>
                  </a:srgbClr>
                </a:gs>
                <a:gs pos="86000">
                  <a:srgbClr val="0CCEB6">
                    <a:alpha val="2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平行四边形 81">
              <a:extLst>
                <a:ext uri="{FF2B5EF4-FFF2-40B4-BE49-F238E27FC236}">
                  <a16:creationId xmlns:a16="http://schemas.microsoft.com/office/drawing/2014/main" id="{9322AA5E-5ED4-49A9-9017-FF40CD5B2093}"/>
                </a:ext>
              </a:extLst>
            </p:cNvPr>
            <p:cNvSpPr/>
            <p:nvPr/>
          </p:nvSpPr>
          <p:spPr>
            <a:xfrm>
              <a:off x="7287618" y="753044"/>
              <a:ext cx="1889066" cy="198282"/>
            </a:xfrm>
            <a:prstGeom prst="parallelogram">
              <a:avLst/>
            </a:prstGeom>
            <a:gradFill flip="none" rotWithShape="1">
              <a:gsLst>
                <a:gs pos="15000">
                  <a:srgbClr val="0CCEB6">
                    <a:alpha val="0"/>
                  </a:srgbClr>
                </a:gs>
                <a:gs pos="86000">
                  <a:srgbClr val="0CCEB6">
                    <a:alpha val="2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平行四边形 82">
              <a:extLst>
                <a:ext uri="{FF2B5EF4-FFF2-40B4-BE49-F238E27FC236}">
                  <a16:creationId xmlns:a16="http://schemas.microsoft.com/office/drawing/2014/main" id="{0CEDF451-E474-46C9-BBBB-0751B7AB3628}"/>
                </a:ext>
              </a:extLst>
            </p:cNvPr>
            <p:cNvSpPr/>
            <p:nvPr/>
          </p:nvSpPr>
          <p:spPr>
            <a:xfrm>
              <a:off x="8304132" y="316675"/>
              <a:ext cx="1889066" cy="198282"/>
            </a:xfrm>
            <a:prstGeom prst="parallelogram">
              <a:avLst/>
            </a:prstGeom>
            <a:gradFill flip="none" rotWithShape="1">
              <a:gsLst>
                <a:gs pos="15000">
                  <a:srgbClr val="0CCEB6">
                    <a:alpha val="0"/>
                  </a:srgbClr>
                </a:gs>
                <a:gs pos="86000">
                  <a:srgbClr val="0CCEB6">
                    <a:alpha val="2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平行四边形 83">
              <a:extLst>
                <a:ext uri="{FF2B5EF4-FFF2-40B4-BE49-F238E27FC236}">
                  <a16:creationId xmlns:a16="http://schemas.microsoft.com/office/drawing/2014/main" id="{2AD05B9B-552D-4FC8-A243-8EE2758772F6}"/>
                </a:ext>
              </a:extLst>
            </p:cNvPr>
            <p:cNvSpPr/>
            <p:nvPr/>
          </p:nvSpPr>
          <p:spPr>
            <a:xfrm>
              <a:off x="7939886" y="6184118"/>
              <a:ext cx="1889066" cy="198282"/>
            </a:xfrm>
            <a:prstGeom prst="parallelogram">
              <a:avLst/>
            </a:prstGeom>
            <a:gradFill flip="none" rotWithShape="1">
              <a:gsLst>
                <a:gs pos="15000">
                  <a:srgbClr val="0CCEB6">
                    <a:alpha val="0"/>
                  </a:srgbClr>
                </a:gs>
                <a:gs pos="86000">
                  <a:srgbClr val="0CCEB6">
                    <a:alpha val="21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8922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6970">
              <a:srgbClr val="502BBC">
                <a:alpha val="10000"/>
              </a:srgbClr>
            </a:gs>
            <a:gs pos="53000">
              <a:srgbClr val="502BBC">
                <a:alpha val="0"/>
              </a:srgbClr>
            </a:gs>
            <a:gs pos="100000">
              <a:srgbClr val="502BBC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AA6C32B-7891-493E-8380-5BF9BED25B8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70000"/>
          </a:blip>
          <a:stretch>
            <a:fillRect/>
          </a:stretch>
        </p:blipFill>
        <p:spPr>
          <a:xfrm>
            <a:off x="0" y="-2"/>
            <a:ext cx="12192000" cy="6966857"/>
          </a:xfrm>
          <a:prstGeom prst="rect">
            <a:avLst/>
          </a:prstGeom>
        </p:spPr>
      </p:pic>
      <p:sp>
        <p:nvSpPr>
          <p:cNvPr id="76" name="椭圆 75">
            <a:extLst>
              <a:ext uri="{FF2B5EF4-FFF2-40B4-BE49-F238E27FC236}">
                <a16:creationId xmlns:a16="http://schemas.microsoft.com/office/drawing/2014/main" id="{FD18E6FD-E58D-4135-B567-101D5F9196F1}"/>
              </a:ext>
            </a:extLst>
          </p:cNvPr>
          <p:cNvSpPr/>
          <p:nvPr/>
        </p:nvSpPr>
        <p:spPr>
          <a:xfrm>
            <a:off x="3984748" y="1317748"/>
            <a:ext cx="4222506" cy="4222506"/>
          </a:xfrm>
          <a:custGeom>
            <a:avLst/>
            <a:gdLst>
              <a:gd name="connsiteX0" fmla="*/ 0 w 4222506"/>
              <a:gd name="connsiteY0" fmla="*/ 2111253 h 4222506"/>
              <a:gd name="connsiteX1" fmla="*/ 2111253 w 4222506"/>
              <a:gd name="connsiteY1" fmla="*/ 0 h 4222506"/>
              <a:gd name="connsiteX2" fmla="*/ 4222506 w 4222506"/>
              <a:gd name="connsiteY2" fmla="*/ 2111253 h 4222506"/>
              <a:gd name="connsiteX3" fmla="*/ 2111253 w 4222506"/>
              <a:gd name="connsiteY3" fmla="*/ 4222506 h 4222506"/>
              <a:gd name="connsiteX4" fmla="*/ 0 w 4222506"/>
              <a:gd name="connsiteY4" fmla="*/ 2111253 h 4222506"/>
              <a:gd name="connsiteX0" fmla="*/ 3984748 w 8207254"/>
              <a:gd name="connsiteY0" fmla="*/ 3429001 h 5540254"/>
              <a:gd name="connsiteX1" fmla="*/ 0 w 8207254"/>
              <a:gd name="connsiteY1" fmla="*/ 0 h 5540254"/>
              <a:gd name="connsiteX2" fmla="*/ 6096001 w 8207254"/>
              <a:gd name="connsiteY2" fmla="*/ 1317748 h 5540254"/>
              <a:gd name="connsiteX3" fmla="*/ 8207254 w 8207254"/>
              <a:gd name="connsiteY3" fmla="*/ 3429001 h 5540254"/>
              <a:gd name="connsiteX4" fmla="*/ 6096001 w 8207254"/>
              <a:gd name="connsiteY4" fmla="*/ 5540254 h 5540254"/>
              <a:gd name="connsiteX5" fmla="*/ 3984748 w 8207254"/>
              <a:gd name="connsiteY5" fmla="*/ 3429001 h 5540254"/>
              <a:gd name="connsiteX0" fmla="*/ 0 w 4222506"/>
              <a:gd name="connsiteY0" fmla="*/ 2111253 h 4222506"/>
              <a:gd name="connsiteX1" fmla="*/ 2111253 w 4222506"/>
              <a:gd name="connsiteY1" fmla="*/ 0 h 4222506"/>
              <a:gd name="connsiteX2" fmla="*/ 4222506 w 4222506"/>
              <a:gd name="connsiteY2" fmla="*/ 2111253 h 4222506"/>
              <a:gd name="connsiteX3" fmla="*/ 2111253 w 4222506"/>
              <a:gd name="connsiteY3" fmla="*/ 4222506 h 4222506"/>
              <a:gd name="connsiteX4" fmla="*/ 0 w 4222506"/>
              <a:gd name="connsiteY4" fmla="*/ 2111253 h 4222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2506" h="4222506">
                <a:moveTo>
                  <a:pt x="0" y="2111253"/>
                </a:moveTo>
                <a:cubicBezTo>
                  <a:pt x="0" y="945240"/>
                  <a:pt x="945240" y="0"/>
                  <a:pt x="2111253" y="0"/>
                </a:cubicBezTo>
                <a:cubicBezTo>
                  <a:pt x="3277266" y="0"/>
                  <a:pt x="4222506" y="945240"/>
                  <a:pt x="4222506" y="2111253"/>
                </a:cubicBezTo>
                <a:cubicBezTo>
                  <a:pt x="4222506" y="3277266"/>
                  <a:pt x="3277266" y="4222506"/>
                  <a:pt x="2111253" y="4222506"/>
                </a:cubicBezTo>
                <a:cubicBezTo>
                  <a:pt x="945240" y="4222506"/>
                  <a:pt x="0" y="3277266"/>
                  <a:pt x="0" y="2111253"/>
                </a:cubicBezTo>
                <a:close/>
              </a:path>
            </a:pathLst>
          </a:custGeom>
          <a:noFill/>
          <a:ln w="3175">
            <a:gradFill flip="none" rotWithShape="1">
              <a:gsLst>
                <a:gs pos="0">
                  <a:srgbClr val="54ABEC"/>
                </a:gs>
                <a:gs pos="53000">
                  <a:srgbClr val="A6D2F4">
                    <a:alpha val="0"/>
                  </a:srgbClr>
                </a:gs>
                <a:gs pos="100000">
                  <a:srgbClr val="54ABEC"/>
                </a:gs>
              </a:gsLst>
              <a:path path="circle">
                <a:fillToRect l="100000" b="100000"/>
              </a:path>
              <a:tileRect t="-100000" r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9" name="箭头: 下 98">
            <a:extLst>
              <a:ext uri="{FF2B5EF4-FFF2-40B4-BE49-F238E27FC236}">
                <a16:creationId xmlns:a16="http://schemas.microsoft.com/office/drawing/2014/main" id="{BB5B7B53-CBF1-4163-A505-5CD9A5CACB67}"/>
              </a:ext>
            </a:extLst>
          </p:cNvPr>
          <p:cNvSpPr/>
          <p:nvPr/>
        </p:nvSpPr>
        <p:spPr>
          <a:xfrm flipV="1">
            <a:off x="7318816" y="911891"/>
            <a:ext cx="905147" cy="1513509"/>
          </a:xfrm>
          <a:prstGeom prst="downArrow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4000">
                <a:srgbClr val="7ACBF9">
                  <a:alpha val="5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48E0F73D-7E21-45E7-B227-A63A173079D2}"/>
              </a:ext>
            </a:extLst>
          </p:cNvPr>
          <p:cNvSpPr/>
          <p:nvPr/>
        </p:nvSpPr>
        <p:spPr>
          <a:xfrm>
            <a:off x="3663168" y="996168"/>
            <a:ext cx="4865665" cy="4865665"/>
          </a:xfrm>
          <a:custGeom>
            <a:avLst/>
            <a:gdLst/>
            <a:ahLst/>
            <a:cxnLst/>
            <a:rect l="0" t="0" r="0" b="0"/>
            <a:pathLst>
              <a:path w="4865667" h="4865667">
                <a:moveTo>
                  <a:pt x="0" y="2432833"/>
                </a:moveTo>
                <a:cubicBezTo>
                  <a:pt x="0" y="1089216"/>
                  <a:pt x="1089216" y="0"/>
                  <a:pt x="2432833" y="0"/>
                </a:cubicBezTo>
                <a:cubicBezTo>
                  <a:pt x="3776449" y="0"/>
                  <a:pt x="4865666" y="1089216"/>
                  <a:pt x="4865666" y="2432833"/>
                </a:cubicBezTo>
                <a:cubicBezTo>
                  <a:pt x="4865666" y="3776450"/>
                  <a:pt x="3776449" y="4865666"/>
                  <a:pt x="2432833" y="4865666"/>
                </a:cubicBezTo>
                <a:cubicBezTo>
                  <a:pt x="1089216" y="4865666"/>
                  <a:pt x="0" y="3776450"/>
                  <a:pt x="0" y="2432833"/>
                </a:cubicBezTo>
                <a:close/>
              </a:path>
            </a:pathLst>
          </a:custGeom>
          <a:noFill/>
          <a:ln w="3175">
            <a:gradFill flip="none" rotWithShape="1">
              <a:gsLst>
                <a:gs pos="0">
                  <a:srgbClr val="54ABEC"/>
                </a:gs>
                <a:gs pos="53000">
                  <a:srgbClr val="A6D2F4">
                    <a:alpha val="0"/>
                  </a:srgbClr>
                </a:gs>
                <a:gs pos="100000">
                  <a:srgbClr val="54ABEC"/>
                </a:gs>
              </a:gsLst>
              <a:path path="circle">
                <a:fillToRect l="100000" b="100000"/>
              </a:path>
              <a:tileRect t="-100000" r="-10000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97748517-588E-4A8D-BF8E-70F86E6ED7B9}"/>
              </a:ext>
            </a:extLst>
          </p:cNvPr>
          <p:cNvSpPr/>
          <p:nvPr/>
        </p:nvSpPr>
        <p:spPr>
          <a:xfrm>
            <a:off x="3341588" y="674589"/>
            <a:ext cx="5508824" cy="5508824"/>
          </a:xfrm>
          <a:custGeom>
            <a:avLst/>
            <a:gdLst/>
            <a:ahLst/>
            <a:cxnLst/>
            <a:rect l="0" t="0" r="0" b="0"/>
            <a:pathLst>
              <a:path w="5508826" h="5508825">
                <a:moveTo>
                  <a:pt x="0" y="2754412"/>
                </a:moveTo>
                <a:cubicBezTo>
                  <a:pt x="0" y="1233192"/>
                  <a:pt x="1233192" y="0"/>
                  <a:pt x="2754413" y="0"/>
                </a:cubicBezTo>
                <a:cubicBezTo>
                  <a:pt x="4275633" y="0"/>
                  <a:pt x="5508825" y="1233192"/>
                  <a:pt x="5508825" y="2754412"/>
                </a:cubicBezTo>
                <a:cubicBezTo>
                  <a:pt x="5508825" y="4275632"/>
                  <a:pt x="4275633" y="5508824"/>
                  <a:pt x="2754413" y="5508824"/>
                </a:cubicBezTo>
                <a:cubicBezTo>
                  <a:pt x="1233192" y="5508824"/>
                  <a:pt x="0" y="4275632"/>
                  <a:pt x="0" y="2754412"/>
                </a:cubicBezTo>
                <a:close/>
              </a:path>
            </a:pathLst>
          </a:custGeom>
          <a:noFill/>
          <a:ln w="3175">
            <a:gradFill flip="none" rotWithShape="1">
              <a:gsLst>
                <a:gs pos="0">
                  <a:srgbClr val="54ABEC"/>
                </a:gs>
                <a:gs pos="53000">
                  <a:srgbClr val="A6D2F4">
                    <a:alpha val="0"/>
                  </a:srgbClr>
                </a:gs>
                <a:gs pos="100000">
                  <a:srgbClr val="54ABEC"/>
                </a:gs>
              </a:gsLst>
              <a:path path="circle">
                <a:fillToRect l="100000" b="100000"/>
              </a:path>
              <a:tileRect t="-100000" r="-10000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7EAFDBA0-C6F3-4520-B17B-4B8121765D3E}"/>
              </a:ext>
            </a:extLst>
          </p:cNvPr>
          <p:cNvSpPr/>
          <p:nvPr/>
        </p:nvSpPr>
        <p:spPr>
          <a:xfrm>
            <a:off x="3020009" y="353009"/>
            <a:ext cx="6151984" cy="6151984"/>
          </a:xfrm>
          <a:custGeom>
            <a:avLst/>
            <a:gdLst/>
            <a:ahLst/>
            <a:cxnLst/>
            <a:rect l="0" t="0" r="0" b="0"/>
            <a:pathLst>
              <a:path w="6151985" h="6151985">
                <a:moveTo>
                  <a:pt x="0" y="3075992"/>
                </a:moveTo>
                <a:cubicBezTo>
                  <a:pt x="0" y="1377168"/>
                  <a:pt x="1377168" y="0"/>
                  <a:pt x="3075992" y="0"/>
                </a:cubicBezTo>
                <a:cubicBezTo>
                  <a:pt x="4774815" y="0"/>
                  <a:pt x="6151984" y="1377168"/>
                  <a:pt x="6151984" y="3075992"/>
                </a:cubicBezTo>
                <a:cubicBezTo>
                  <a:pt x="6151984" y="4774816"/>
                  <a:pt x="4774815" y="6151984"/>
                  <a:pt x="3075992" y="6151984"/>
                </a:cubicBezTo>
                <a:cubicBezTo>
                  <a:pt x="1377168" y="6151984"/>
                  <a:pt x="0" y="4774816"/>
                  <a:pt x="0" y="3075992"/>
                </a:cubicBezTo>
                <a:close/>
              </a:path>
            </a:pathLst>
          </a:custGeom>
          <a:noFill/>
          <a:ln w="3175">
            <a:gradFill flip="none" rotWithShape="1">
              <a:gsLst>
                <a:gs pos="0">
                  <a:srgbClr val="54ABEC"/>
                </a:gs>
                <a:gs pos="53000">
                  <a:srgbClr val="A6D2F4">
                    <a:alpha val="0"/>
                  </a:srgbClr>
                </a:gs>
                <a:gs pos="100000">
                  <a:srgbClr val="54ABEC"/>
                </a:gs>
              </a:gsLst>
              <a:path path="circle">
                <a:fillToRect l="100000" b="100000"/>
              </a:path>
              <a:tileRect t="-100000" r="-10000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43E3C7D0-281F-42BF-9D78-8F8F87E8A66F}"/>
              </a:ext>
            </a:extLst>
          </p:cNvPr>
          <p:cNvSpPr/>
          <p:nvPr/>
        </p:nvSpPr>
        <p:spPr>
          <a:xfrm>
            <a:off x="2698430" y="31430"/>
            <a:ext cx="6795143" cy="6795143"/>
          </a:xfrm>
          <a:custGeom>
            <a:avLst/>
            <a:gdLst/>
            <a:ahLst/>
            <a:cxnLst/>
            <a:rect l="0" t="0" r="0" b="0"/>
            <a:pathLst>
              <a:path w="6795144" h="6795144">
                <a:moveTo>
                  <a:pt x="0" y="3397572"/>
                </a:moveTo>
                <a:cubicBezTo>
                  <a:pt x="0" y="1521144"/>
                  <a:pt x="1521144" y="0"/>
                  <a:pt x="3397572" y="0"/>
                </a:cubicBezTo>
                <a:cubicBezTo>
                  <a:pt x="5273999" y="0"/>
                  <a:pt x="6795143" y="1521144"/>
                  <a:pt x="6795143" y="3397572"/>
                </a:cubicBezTo>
                <a:cubicBezTo>
                  <a:pt x="6795143" y="5273999"/>
                  <a:pt x="5273999" y="6795143"/>
                  <a:pt x="3397572" y="6795143"/>
                </a:cubicBezTo>
                <a:cubicBezTo>
                  <a:pt x="1521144" y="6795143"/>
                  <a:pt x="0" y="5273999"/>
                  <a:pt x="0" y="3397572"/>
                </a:cubicBezTo>
                <a:close/>
              </a:path>
            </a:pathLst>
          </a:custGeom>
          <a:noFill/>
          <a:ln w="3175">
            <a:gradFill flip="none" rotWithShape="1">
              <a:gsLst>
                <a:gs pos="0">
                  <a:srgbClr val="54ABEC"/>
                </a:gs>
                <a:gs pos="53000">
                  <a:srgbClr val="A6D2F4">
                    <a:alpha val="0"/>
                  </a:srgbClr>
                </a:gs>
                <a:gs pos="100000">
                  <a:srgbClr val="54ABEC"/>
                </a:gs>
              </a:gsLst>
              <a:path path="circle">
                <a:fillToRect l="100000" b="100000"/>
              </a:path>
              <a:tileRect t="-100000" r="-10000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5381AC70-F6CC-4A39-B665-E239803F5B11}"/>
              </a:ext>
            </a:extLst>
          </p:cNvPr>
          <p:cNvSpPr/>
          <p:nvPr/>
        </p:nvSpPr>
        <p:spPr>
          <a:xfrm>
            <a:off x="2376849" y="-290151"/>
            <a:ext cx="7438302" cy="7438302"/>
          </a:xfrm>
          <a:custGeom>
            <a:avLst/>
            <a:gdLst/>
            <a:ahLst/>
            <a:cxnLst/>
            <a:rect l="0" t="0" r="0" b="0"/>
            <a:pathLst>
              <a:path w="7438304" h="7438304">
                <a:moveTo>
                  <a:pt x="0" y="3719152"/>
                </a:moveTo>
                <a:cubicBezTo>
                  <a:pt x="0" y="1665121"/>
                  <a:pt x="1665121" y="0"/>
                  <a:pt x="3719152" y="0"/>
                </a:cubicBezTo>
                <a:cubicBezTo>
                  <a:pt x="5773182" y="0"/>
                  <a:pt x="7438303" y="1665121"/>
                  <a:pt x="7438303" y="3719152"/>
                </a:cubicBezTo>
                <a:cubicBezTo>
                  <a:pt x="7438303" y="5773183"/>
                  <a:pt x="5773182" y="7438303"/>
                  <a:pt x="3719152" y="7438303"/>
                </a:cubicBezTo>
                <a:cubicBezTo>
                  <a:pt x="1665121" y="7438303"/>
                  <a:pt x="0" y="5773183"/>
                  <a:pt x="0" y="3719152"/>
                </a:cubicBezTo>
                <a:close/>
              </a:path>
            </a:pathLst>
          </a:custGeom>
          <a:noFill/>
          <a:ln w="3175">
            <a:gradFill flip="none" rotWithShape="1">
              <a:gsLst>
                <a:gs pos="0">
                  <a:srgbClr val="54ABEC"/>
                </a:gs>
                <a:gs pos="53000">
                  <a:srgbClr val="A6D2F4">
                    <a:alpha val="0"/>
                  </a:srgbClr>
                </a:gs>
                <a:gs pos="100000">
                  <a:srgbClr val="54ABEC"/>
                </a:gs>
              </a:gsLst>
              <a:path path="circle">
                <a:fillToRect l="100000" b="100000"/>
              </a:path>
              <a:tileRect t="-100000" r="-10000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EFCFAA43-7A75-4C6B-A7E6-9A2CF4E85F8D}"/>
              </a:ext>
            </a:extLst>
          </p:cNvPr>
          <p:cNvSpPr/>
          <p:nvPr/>
        </p:nvSpPr>
        <p:spPr>
          <a:xfrm>
            <a:off x="2055270" y="-611730"/>
            <a:ext cx="8081462" cy="8081462"/>
          </a:xfrm>
          <a:custGeom>
            <a:avLst/>
            <a:gdLst/>
            <a:ahLst/>
            <a:cxnLst/>
            <a:rect l="0" t="0" r="0" b="0"/>
            <a:pathLst>
              <a:path w="8081462" h="8081462">
                <a:moveTo>
                  <a:pt x="0" y="4040730"/>
                </a:moveTo>
                <a:cubicBezTo>
                  <a:pt x="0" y="1809096"/>
                  <a:pt x="1809096" y="0"/>
                  <a:pt x="4040730" y="0"/>
                </a:cubicBezTo>
                <a:cubicBezTo>
                  <a:pt x="6272365" y="0"/>
                  <a:pt x="8081461" y="1809096"/>
                  <a:pt x="8081461" y="4040730"/>
                </a:cubicBezTo>
                <a:cubicBezTo>
                  <a:pt x="8081461" y="6272365"/>
                  <a:pt x="6272365" y="8081461"/>
                  <a:pt x="4040730" y="8081461"/>
                </a:cubicBezTo>
                <a:cubicBezTo>
                  <a:pt x="1809096" y="8081461"/>
                  <a:pt x="0" y="6272365"/>
                  <a:pt x="0" y="4040730"/>
                </a:cubicBezTo>
                <a:close/>
              </a:path>
            </a:pathLst>
          </a:custGeom>
          <a:noFill/>
          <a:ln w="3175">
            <a:gradFill flip="none" rotWithShape="1">
              <a:gsLst>
                <a:gs pos="0">
                  <a:srgbClr val="54ABEC"/>
                </a:gs>
                <a:gs pos="53000">
                  <a:srgbClr val="A6D2F4">
                    <a:alpha val="0"/>
                  </a:srgbClr>
                </a:gs>
                <a:gs pos="100000">
                  <a:srgbClr val="54ABEC"/>
                </a:gs>
              </a:gsLst>
              <a:path path="circle">
                <a:fillToRect l="100000" b="100000"/>
              </a:path>
              <a:tileRect t="-100000" r="-10000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FE03F5F0-65D6-4FFB-B706-684D5BA8A545}"/>
              </a:ext>
            </a:extLst>
          </p:cNvPr>
          <p:cNvSpPr/>
          <p:nvPr/>
        </p:nvSpPr>
        <p:spPr>
          <a:xfrm>
            <a:off x="1733690" y="-933310"/>
            <a:ext cx="8724621" cy="8724621"/>
          </a:xfrm>
          <a:custGeom>
            <a:avLst/>
            <a:gdLst/>
            <a:ahLst/>
            <a:cxnLst/>
            <a:rect l="0" t="0" r="0" b="0"/>
            <a:pathLst>
              <a:path w="8724621" h="8724621">
                <a:moveTo>
                  <a:pt x="0" y="4362310"/>
                </a:moveTo>
                <a:cubicBezTo>
                  <a:pt x="0" y="1953073"/>
                  <a:pt x="1953073" y="0"/>
                  <a:pt x="4362310" y="0"/>
                </a:cubicBezTo>
                <a:cubicBezTo>
                  <a:pt x="6771548" y="0"/>
                  <a:pt x="8724620" y="1953073"/>
                  <a:pt x="8724620" y="4362310"/>
                </a:cubicBezTo>
                <a:cubicBezTo>
                  <a:pt x="8724620" y="6771548"/>
                  <a:pt x="6771548" y="8724620"/>
                  <a:pt x="4362310" y="8724620"/>
                </a:cubicBezTo>
                <a:cubicBezTo>
                  <a:pt x="1953073" y="8724620"/>
                  <a:pt x="0" y="6771548"/>
                  <a:pt x="0" y="4362310"/>
                </a:cubicBezTo>
                <a:close/>
              </a:path>
            </a:pathLst>
          </a:custGeom>
          <a:noFill/>
          <a:ln w="3175">
            <a:gradFill flip="none" rotWithShape="1">
              <a:gsLst>
                <a:gs pos="0">
                  <a:srgbClr val="54ABEC"/>
                </a:gs>
                <a:gs pos="53000">
                  <a:srgbClr val="A6D2F4">
                    <a:alpha val="0"/>
                  </a:srgbClr>
                </a:gs>
                <a:gs pos="100000">
                  <a:srgbClr val="54ABEC"/>
                </a:gs>
              </a:gsLst>
              <a:path path="circle">
                <a:fillToRect l="100000" b="100000"/>
              </a:path>
              <a:tileRect t="-100000" r="-10000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57849970-6599-47A6-81D3-2D0616264829}"/>
              </a:ext>
            </a:extLst>
          </p:cNvPr>
          <p:cNvSpPr/>
          <p:nvPr/>
        </p:nvSpPr>
        <p:spPr>
          <a:xfrm>
            <a:off x="1412110" y="-1254890"/>
            <a:ext cx="9367780" cy="9367780"/>
          </a:xfrm>
          <a:custGeom>
            <a:avLst/>
            <a:gdLst/>
            <a:ahLst/>
            <a:cxnLst/>
            <a:rect l="0" t="0" r="0" b="0"/>
            <a:pathLst>
              <a:path w="9367781" h="9367781">
                <a:moveTo>
                  <a:pt x="0" y="4683890"/>
                </a:moveTo>
                <a:cubicBezTo>
                  <a:pt x="0" y="2097049"/>
                  <a:pt x="2097049" y="0"/>
                  <a:pt x="4683890" y="0"/>
                </a:cubicBezTo>
                <a:cubicBezTo>
                  <a:pt x="7270732" y="0"/>
                  <a:pt x="9367780" y="2097049"/>
                  <a:pt x="9367780" y="4683890"/>
                </a:cubicBezTo>
                <a:cubicBezTo>
                  <a:pt x="9367780" y="7270732"/>
                  <a:pt x="7270732" y="9367780"/>
                  <a:pt x="4683890" y="9367780"/>
                </a:cubicBezTo>
                <a:cubicBezTo>
                  <a:pt x="2097049" y="9367780"/>
                  <a:pt x="0" y="7270732"/>
                  <a:pt x="0" y="4683890"/>
                </a:cubicBezTo>
                <a:close/>
              </a:path>
            </a:pathLst>
          </a:custGeom>
          <a:noFill/>
          <a:ln w="3175">
            <a:gradFill flip="none" rotWithShape="1">
              <a:gsLst>
                <a:gs pos="0">
                  <a:srgbClr val="54ABEC"/>
                </a:gs>
                <a:gs pos="53000">
                  <a:srgbClr val="A6D2F4">
                    <a:alpha val="0"/>
                  </a:srgbClr>
                </a:gs>
                <a:gs pos="100000">
                  <a:srgbClr val="54ABEC"/>
                </a:gs>
              </a:gsLst>
              <a:path path="circle">
                <a:fillToRect l="100000" b="100000"/>
              </a:path>
              <a:tileRect t="-100000" r="-10000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5AED8895-C9D2-4266-ABFF-414D8F3E8DA2}"/>
              </a:ext>
            </a:extLst>
          </p:cNvPr>
          <p:cNvSpPr/>
          <p:nvPr/>
        </p:nvSpPr>
        <p:spPr>
          <a:xfrm>
            <a:off x="1090530" y="-1576470"/>
            <a:ext cx="10010939" cy="10010939"/>
          </a:xfrm>
          <a:custGeom>
            <a:avLst/>
            <a:gdLst/>
            <a:ahLst/>
            <a:cxnLst/>
            <a:rect l="0" t="0" r="0" b="0"/>
            <a:pathLst>
              <a:path w="10010941" h="10010941">
                <a:moveTo>
                  <a:pt x="0" y="5005470"/>
                </a:moveTo>
                <a:cubicBezTo>
                  <a:pt x="0" y="2241025"/>
                  <a:pt x="2241025" y="0"/>
                  <a:pt x="5005470" y="0"/>
                </a:cubicBezTo>
                <a:cubicBezTo>
                  <a:pt x="7769915" y="0"/>
                  <a:pt x="10010940" y="2241025"/>
                  <a:pt x="10010940" y="5005470"/>
                </a:cubicBezTo>
                <a:cubicBezTo>
                  <a:pt x="10010940" y="7769915"/>
                  <a:pt x="7769915" y="10010940"/>
                  <a:pt x="5005470" y="10010940"/>
                </a:cubicBezTo>
                <a:cubicBezTo>
                  <a:pt x="2241025" y="10010940"/>
                  <a:pt x="0" y="7769915"/>
                  <a:pt x="0" y="5005470"/>
                </a:cubicBezTo>
                <a:close/>
              </a:path>
            </a:pathLst>
          </a:custGeom>
          <a:noFill/>
          <a:ln w="3175">
            <a:gradFill flip="none" rotWithShape="1">
              <a:gsLst>
                <a:gs pos="0">
                  <a:srgbClr val="54ABEC"/>
                </a:gs>
                <a:gs pos="53000">
                  <a:srgbClr val="A6D2F4">
                    <a:alpha val="0"/>
                  </a:srgbClr>
                </a:gs>
                <a:gs pos="100000">
                  <a:srgbClr val="54ABEC"/>
                </a:gs>
              </a:gsLst>
              <a:path path="circle">
                <a:fillToRect l="100000" b="100000"/>
              </a:path>
              <a:tileRect t="-100000" r="-10000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D5403592-73CB-4483-A972-39403FBA3799}"/>
              </a:ext>
            </a:extLst>
          </p:cNvPr>
          <p:cNvSpPr/>
          <p:nvPr/>
        </p:nvSpPr>
        <p:spPr>
          <a:xfrm>
            <a:off x="768951" y="-1898049"/>
            <a:ext cx="10654099" cy="10654099"/>
          </a:xfrm>
          <a:custGeom>
            <a:avLst/>
            <a:gdLst/>
            <a:ahLst/>
            <a:cxnLst/>
            <a:rect l="0" t="0" r="0" b="0"/>
            <a:pathLst>
              <a:path w="10654099" h="10654099">
                <a:moveTo>
                  <a:pt x="0" y="5327049"/>
                </a:moveTo>
                <a:cubicBezTo>
                  <a:pt x="0" y="2385001"/>
                  <a:pt x="2385001" y="0"/>
                  <a:pt x="5327049" y="0"/>
                </a:cubicBezTo>
                <a:cubicBezTo>
                  <a:pt x="8269098" y="0"/>
                  <a:pt x="10654098" y="2385001"/>
                  <a:pt x="10654098" y="5327049"/>
                </a:cubicBezTo>
                <a:cubicBezTo>
                  <a:pt x="10654098" y="8269098"/>
                  <a:pt x="8269098" y="10654098"/>
                  <a:pt x="5327049" y="10654098"/>
                </a:cubicBezTo>
                <a:cubicBezTo>
                  <a:pt x="2385001" y="10654098"/>
                  <a:pt x="0" y="8269098"/>
                  <a:pt x="0" y="5327049"/>
                </a:cubicBezTo>
                <a:close/>
              </a:path>
            </a:pathLst>
          </a:custGeom>
          <a:noFill/>
          <a:ln w="3175">
            <a:gradFill flip="none" rotWithShape="1">
              <a:gsLst>
                <a:gs pos="0">
                  <a:srgbClr val="54ABEC"/>
                </a:gs>
                <a:gs pos="53000">
                  <a:srgbClr val="A6D2F4">
                    <a:alpha val="0"/>
                  </a:srgbClr>
                </a:gs>
                <a:gs pos="100000">
                  <a:srgbClr val="54ABEC"/>
                </a:gs>
              </a:gsLst>
              <a:path path="circle">
                <a:fillToRect l="100000" b="100000"/>
              </a:path>
              <a:tileRect t="-100000" r="-10000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541ABE49-ED4B-4A89-A915-1FBDE431206A}"/>
              </a:ext>
            </a:extLst>
          </p:cNvPr>
          <p:cNvSpPr/>
          <p:nvPr/>
        </p:nvSpPr>
        <p:spPr>
          <a:xfrm>
            <a:off x="447371" y="-2219629"/>
            <a:ext cx="11297258" cy="11297258"/>
          </a:xfrm>
          <a:custGeom>
            <a:avLst/>
            <a:gdLst>
              <a:gd name="connsiteX0" fmla="*/ 0 w 11297258"/>
              <a:gd name="connsiteY0" fmla="*/ 5648629 h 11297258"/>
              <a:gd name="connsiteX1" fmla="*/ 5648629 w 11297258"/>
              <a:gd name="connsiteY1" fmla="*/ 0 h 11297258"/>
              <a:gd name="connsiteX2" fmla="*/ 11297258 w 11297258"/>
              <a:gd name="connsiteY2" fmla="*/ 5648629 h 11297258"/>
              <a:gd name="connsiteX3" fmla="*/ 5648629 w 11297258"/>
              <a:gd name="connsiteY3" fmla="*/ 11297258 h 11297258"/>
              <a:gd name="connsiteX4" fmla="*/ 0 w 11297258"/>
              <a:gd name="connsiteY4" fmla="*/ 5648629 h 11297258"/>
              <a:gd name="connsiteX0" fmla="*/ 447371 w 11744629"/>
              <a:gd name="connsiteY0" fmla="*/ 5648629 h 11297258"/>
              <a:gd name="connsiteX1" fmla="*/ 0 w 11744629"/>
              <a:gd name="connsiteY1" fmla="*/ 2219629 h 11297258"/>
              <a:gd name="connsiteX2" fmla="*/ 6096000 w 11744629"/>
              <a:gd name="connsiteY2" fmla="*/ 0 h 11297258"/>
              <a:gd name="connsiteX3" fmla="*/ 11744629 w 11744629"/>
              <a:gd name="connsiteY3" fmla="*/ 5648629 h 11297258"/>
              <a:gd name="connsiteX4" fmla="*/ 6096000 w 11744629"/>
              <a:gd name="connsiteY4" fmla="*/ 11297258 h 11297258"/>
              <a:gd name="connsiteX5" fmla="*/ 447371 w 11744629"/>
              <a:gd name="connsiteY5" fmla="*/ 5648629 h 11297258"/>
              <a:gd name="connsiteX0" fmla="*/ 0 w 11297258"/>
              <a:gd name="connsiteY0" fmla="*/ 5648629 h 11297258"/>
              <a:gd name="connsiteX1" fmla="*/ 5648629 w 11297258"/>
              <a:gd name="connsiteY1" fmla="*/ 0 h 11297258"/>
              <a:gd name="connsiteX2" fmla="*/ 11297258 w 11297258"/>
              <a:gd name="connsiteY2" fmla="*/ 5648629 h 11297258"/>
              <a:gd name="connsiteX3" fmla="*/ 5648629 w 11297258"/>
              <a:gd name="connsiteY3" fmla="*/ 11297258 h 11297258"/>
              <a:gd name="connsiteX4" fmla="*/ 0 w 11297258"/>
              <a:gd name="connsiteY4" fmla="*/ 5648629 h 1129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97258" h="11297258">
                <a:moveTo>
                  <a:pt x="0" y="5648629"/>
                </a:moveTo>
                <a:cubicBezTo>
                  <a:pt x="0" y="2528977"/>
                  <a:pt x="2528977" y="0"/>
                  <a:pt x="5648629" y="0"/>
                </a:cubicBezTo>
                <a:cubicBezTo>
                  <a:pt x="8768281" y="0"/>
                  <a:pt x="11297258" y="2528977"/>
                  <a:pt x="11297258" y="5648629"/>
                </a:cubicBezTo>
                <a:cubicBezTo>
                  <a:pt x="11297258" y="8768281"/>
                  <a:pt x="8768281" y="11297258"/>
                  <a:pt x="5648629" y="11297258"/>
                </a:cubicBezTo>
                <a:cubicBezTo>
                  <a:pt x="2528977" y="11297258"/>
                  <a:pt x="0" y="8768281"/>
                  <a:pt x="0" y="5648629"/>
                </a:cubicBezTo>
                <a:close/>
              </a:path>
            </a:pathLst>
          </a:custGeom>
          <a:noFill/>
          <a:ln w="3175">
            <a:gradFill flip="none" rotWithShape="1">
              <a:gsLst>
                <a:gs pos="0">
                  <a:srgbClr val="54ABEC"/>
                </a:gs>
                <a:gs pos="53000">
                  <a:srgbClr val="A6D2F4">
                    <a:alpha val="0"/>
                  </a:srgbClr>
                </a:gs>
                <a:gs pos="100000">
                  <a:srgbClr val="54ABEC"/>
                </a:gs>
              </a:gsLst>
              <a:path path="circle">
                <a:fillToRect l="100000" b="100000"/>
              </a:path>
              <a:tileRect t="-100000" r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" name="图片 4" descr="图片包含 蓝色, 天空, 就坐&#10;&#10;描述已自动生成">
            <a:extLst>
              <a:ext uri="{FF2B5EF4-FFF2-40B4-BE49-F238E27FC236}">
                <a16:creationId xmlns:a16="http://schemas.microsoft.com/office/drawing/2014/main" id="{B0F679DE-9F2C-4E15-9179-1E485A2095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1950" y="1504950"/>
            <a:ext cx="3848100" cy="3848100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31F99CC6-B98F-4DF8-BF4D-8624CEB0D9D2}"/>
              </a:ext>
            </a:extLst>
          </p:cNvPr>
          <p:cNvSpPr/>
          <p:nvPr/>
        </p:nvSpPr>
        <p:spPr>
          <a:xfrm>
            <a:off x="-228600" y="-2895600"/>
            <a:ext cx="12649200" cy="12649200"/>
          </a:xfrm>
          <a:prstGeom prst="ellipse">
            <a:avLst/>
          </a:prstGeom>
          <a:gradFill flip="none" rotWithShape="1">
            <a:gsLst>
              <a:gs pos="47000">
                <a:schemeClr val="accent1">
                  <a:lumMod val="5000"/>
                  <a:lumOff val="95000"/>
                  <a:alpha val="0"/>
                </a:schemeClr>
              </a:gs>
              <a:gs pos="82000">
                <a:srgbClr val="8078E0"/>
              </a:gs>
            </a:gsLst>
            <a:path path="circle">
              <a:fillToRect l="50000" t="50000" r="50000" b="50000"/>
            </a:path>
            <a:tileRect/>
          </a:gradFill>
          <a:ln>
            <a:gradFill flip="none" rotWithShape="1">
              <a:gsLst>
                <a:gs pos="0">
                  <a:srgbClr val="502BBC"/>
                </a:gs>
                <a:gs pos="54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rgbClr val="502BBC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FA58285-335A-497F-8C3C-470439DF518C}"/>
              </a:ext>
            </a:extLst>
          </p:cNvPr>
          <p:cNvSpPr/>
          <p:nvPr/>
        </p:nvSpPr>
        <p:spPr>
          <a:xfrm>
            <a:off x="1683657" y="-983343"/>
            <a:ext cx="8824686" cy="8824686"/>
          </a:xfrm>
          <a:prstGeom prst="ellipse">
            <a:avLst/>
          </a:prstGeom>
          <a:gradFill flip="none" rotWithShape="1">
            <a:gsLst>
              <a:gs pos="56000">
                <a:schemeClr val="accent1">
                  <a:lumMod val="5000"/>
                  <a:lumOff val="95000"/>
                  <a:alpha val="0"/>
                </a:schemeClr>
              </a:gs>
              <a:gs pos="84000">
                <a:srgbClr val="8078E0"/>
              </a:gs>
            </a:gsLst>
            <a:path path="circle">
              <a:fillToRect l="50000" t="50000" r="50000" b="50000"/>
            </a:path>
            <a:tileRect/>
          </a:gradFill>
          <a:ln>
            <a:gradFill flip="none" rotWithShape="1">
              <a:gsLst>
                <a:gs pos="0">
                  <a:srgbClr val="502BBC"/>
                </a:gs>
                <a:gs pos="5400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rgbClr val="502BBC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EBB2D540-CA43-4D1B-AE1A-811D20DE6CE2}"/>
              </a:ext>
            </a:extLst>
          </p:cNvPr>
          <p:cNvSpPr/>
          <p:nvPr/>
        </p:nvSpPr>
        <p:spPr>
          <a:xfrm>
            <a:off x="3048000" y="381000"/>
            <a:ext cx="6096000" cy="6096000"/>
          </a:xfrm>
          <a:prstGeom prst="ellipse">
            <a:avLst/>
          </a:prstGeom>
          <a:gradFill flip="none" rotWithShape="1">
            <a:gsLst>
              <a:gs pos="48000">
                <a:schemeClr val="accent1">
                  <a:lumMod val="5000"/>
                  <a:lumOff val="95000"/>
                  <a:alpha val="0"/>
                </a:schemeClr>
              </a:gs>
              <a:gs pos="84000">
                <a:srgbClr val="7ACBF9"/>
              </a:gs>
            </a:gsLst>
            <a:path path="circle">
              <a:fillToRect l="50000" t="50000" r="50000" b="50000"/>
            </a:path>
            <a:tileRect/>
          </a:gradFill>
          <a:ln>
            <a:gradFill flip="none" rotWithShape="1">
              <a:gsLst>
                <a:gs pos="0">
                  <a:srgbClr val="54ABEC"/>
                </a:gs>
                <a:gs pos="53000">
                  <a:srgbClr val="A6D2F4">
                    <a:alpha val="0"/>
                  </a:srgbClr>
                </a:gs>
                <a:gs pos="100000">
                  <a:srgbClr val="54ABEC"/>
                </a:gs>
              </a:gsLst>
              <a:path path="circle">
                <a:fillToRect l="100000" b="100000"/>
              </a:path>
              <a:tileRect t="-100000" r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F54FB62-E7D4-46F9-8C1F-E9FABCE897BD}"/>
              </a:ext>
            </a:extLst>
          </p:cNvPr>
          <p:cNvSpPr txBox="1"/>
          <p:nvPr/>
        </p:nvSpPr>
        <p:spPr>
          <a:xfrm>
            <a:off x="4464050" y="2736502"/>
            <a:ext cx="32639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ea"/>
                <a:sym typeface="+mn-lt"/>
              </a:rPr>
              <a:t>病毒式增长</a:t>
            </a:r>
            <a:endParaRPr kumimoji="0" lang="en-US" altLang="zh-CN" sz="44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ea"/>
                <a:sym typeface="+mn-lt"/>
              </a:rPr>
              <a:t>核心六要素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881AD31-47BD-4A8E-BC40-2D8A61F1DFA0}"/>
              </a:ext>
            </a:extLst>
          </p:cNvPr>
          <p:cNvGrpSpPr/>
          <p:nvPr/>
        </p:nvGrpSpPr>
        <p:grpSpPr>
          <a:xfrm>
            <a:off x="7854707" y="1310250"/>
            <a:ext cx="3335808" cy="867310"/>
            <a:chOff x="7854707" y="1272825"/>
            <a:chExt cx="3335808" cy="867310"/>
          </a:xfrm>
        </p:grpSpPr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7D34EA0C-A900-4D56-997F-52F385B2E93E}"/>
                </a:ext>
              </a:extLst>
            </p:cNvPr>
            <p:cNvSpPr/>
            <p:nvPr/>
          </p:nvSpPr>
          <p:spPr>
            <a:xfrm>
              <a:off x="8212818" y="1347674"/>
              <a:ext cx="2857500" cy="742950"/>
            </a:xfrm>
            <a:prstGeom prst="parallelogram">
              <a:avLst/>
            </a:prstGeom>
            <a:gradFill flip="none" rotWithShape="1">
              <a:gsLst>
                <a:gs pos="17000">
                  <a:srgbClr val="54ABEC">
                    <a:alpha val="0"/>
                  </a:srgbClr>
                </a:gs>
                <a:gs pos="48000">
                  <a:srgbClr val="54ABEC">
                    <a:alpha val="64000"/>
                  </a:srgbClr>
                </a:gs>
                <a:gs pos="79000">
                  <a:srgbClr val="54ABEC"/>
                </a:gs>
              </a:gsLst>
              <a:lin ang="0" scaled="0"/>
              <a:tileRect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817BE2"/>
                  </a:gs>
                </a:gsLst>
                <a:lin ang="9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简单的信息内容</a:t>
              </a:r>
            </a:p>
          </p:txBody>
        </p:sp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id="{4CBFD9DE-A88E-48C6-9677-3865FB0EBF21}"/>
                </a:ext>
              </a:extLst>
            </p:cNvPr>
            <p:cNvSpPr/>
            <p:nvPr/>
          </p:nvSpPr>
          <p:spPr>
            <a:xfrm>
              <a:off x="7854707" y="1272825"/>
              <a:ext cx="3335808" cy="867310"/>
            </a:xfrm>
            <a:prstGeom prst="parallelogram">
              <a:avLst/>
            </a:prstGeom>
            <a:noFill/>
            <a:ln w="22225">
              <a:gradFill>
                <a:gsLst>
                  <a:gs pos="69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817BE2"/>
                  </a:gs>
                </a:gsLst>
                <a:lin ang="18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F272E19-2FDB-4666-93CB-2127AD56A842}"/>
              </a:ext>
            </a:extLst>
          </p:cNvPr>
          <p:cNvGrpSpPr/>
          <p:nvPr/>
        </p:nvGrpSpPr>
        <p:grpSpPr>
          <a:xfrm>
            <a:off x="8411117" y="3032770"/>
            <a:ext cx="3335808" cy="867310"/>
            <a:chOff x="7854707" y="1272825"/>
            <a:chExt cx="3335808" cy="867310"/>
          </a:xfrm>
        </p:grpSpPr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FC57EA2B-9101-4E36-9BAC-B8E4B138ACBB}"/>
                </a:ext>
              </a:extLst>
            </p:cNvPr>
            <p:cNvSpPr/>
            <p:nvPr/>
          </p:nvSpPr>
          <p:spPr>
            <a:xfrm>
              <a:off x="8212818" y="1347674"/>
              <a:ext cx="2857500" cy="742950"/>
            </a:xfrm>
            <a:prstGeom prst="parallelogram">
              <a:avLst/>
            </a:prstGeom>
            <a:gradFill flip="none" rotWithShape="1">
              <a:gsLst>
                <a:gs pos="17000">
                  <a:srgbClr val="54ABEC">
                    <a:alpha val="0"/>
                  </a:srgbClr>
                </a:gs>
                <a:gs pos="48000">
                  <a:srgbClr val="54ABEC">
                    <a:alpha val="64000"/>
                  </a:srgbClr>
                </a:gs>
                <a:gs pos="79000">
                  <a:srgbClr val="54ABEC"/>
                </a:gs>
              </a:gsLst>
              <a:lin ang="0" scaled="0"/>
              <a:tileRect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817BE2"/>
                  </a:gs>
                </a:gsLst>
                <a:lin ang="9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广泛的传播渠道</a:t>
              </a:r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7C620DC2-15E2-4A2B-B3FD-6EB61F60A8F3}"/>
                </a:ext>
              </a:extLst>
            </p:cNvPr>
            <p:cNvSpPr/>
            <p:nvPr/>
          </p:nvSpPr>
          <p:spPr>
            <a:xfrm>
              <a:off x="7854707" y="1272825"/>
              <a:ext cx="3335808" cy="867310"/>
            </a:xfrm>
            <a:prstGeom prst="parallelogram">
              <a:avLst/>
            </a:prstGeom>
            <a:noFill/>
            <a:ln w="22225">
              <a:gradFill>
                <a:gsLst>
                  <a:gs pos="69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817BE2"/>
                  </a:gs>
                </a:gsLst>
                <a:lin ang="18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93546571-AF34-4D9C-86FE-DA5DBBA35074}"/>
              </a:ext>
            </a:extLst>
          </p:cNvPr>
          <p:cNvSpPr/>
          <p:nvPr/>
        </p:nvSpPr>
        <p:spPr>
          <a:xfrm>
            <a:off x="8212818" y="4755290"/>
            <a:ext cx="2857500" cy="742950"/>
          </a:xfrm>
          <a:prstGeom prst="parallelogram">
            <a:avLst/>
          </a:prstGeom>
          <a:gradFill flip="none" rotWithShape="1">
            <a:gsLst>
              <a:gs pos="17000">
                <a:srgbClr val="54ABEC">
                  <a:alpha val="0"/>
                </a:srgbClr>
              </a:gs>
              <a:gs pos="48000">
                <a:srgbClr val="54ABEC">
                  <a:alpha val="64000"/>
                </a:srgbClr>
              </a:gs>
              <a:gs pos="79000">
                <a:srgbClr val="54ABEC"/>
              </a:gs>
            </a:gsLst>
            <a:lin ang="0" scaled="0"/>
            <a:tileRect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817BE2"/>
                </a:gs>
              </a:gsLst>
              <a:lin ang="9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不依赖主观推荐</a:t>
            </a:r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6FE36CEB-402E-4EE2-BE14-DAD280AEF9D6}"/>
              </a:ext>
            </a:extLst>
          </p:cNvPr>
          <p:cNvSpPr/>
          <p:nvPr/>
        </p:nvSpPr>
        <p:spPr>
          <a:xfrm>
            <a:off x="7854707" y="4680441"/>
            <a:ext cx="3335808" cy="867310"/>
          </a:xfrm>
          <a:prstGeom prst="parallelogram">
            <a:avLst/>
          </a:prstGeom>
          <a:noFill/>
          <a:ln w="22225">
            <a:gradFill>
              <a:gsLst>
                <a:gs pos="69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817BE2"/>
                </a:gs>
              </a:gsLst>
              <a:lin ang="186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FE875BB-4353-4CD5-A576-C2871EBA73FC}"/>
              </a:ext>
            </a:extLst>
          </p:cNvPr>
          <p:cNvGrpSpPr/>
          <p:nvPr/>
        </p:nvGrpSpPr>
        <p:grpSpPr>
          <a:xfrm flipH="1">
            <a:off x="1001486" y="1310250"/>
            <a:ext cx="3335808" cy="867310"/>
            <a:chOff x="7854707" y="1272825"/>
            <a:chExt cx="3335808" cy="867310"/>
          </a:xfrm>
        </p:grpSpPr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CCC82B94-C88C-4428-BB2B-9099ED7F382A}"/>
                </a:ext>
              </a:extLst>
            </p:cNvPr>
            <p:cNvSpPr/>
            <p:nvPr/>
          </p:nvSpPr>
          <p:spPr>
            <a:xfrm>
              <a:off x="8212818" y="1347674"/>
              <a:ext cx="2857500" cy="742950"/>
            </a:xfrm>
            <a:prstGeom prst="parallelogram">
              <a:avLst/>
            </a:prstGeom>
            <a:gradFill flip="none" rotWithShape="1">
              <a:gsLst>
                <a:gs pos="17000">
                  <a:srgbClr val="54ABEC">
                    <a:alpha val="0"/>
                  </a:srgbClr>
                </a:gs>
                <a:gs pos="48000">
                  <a:srgbClr val="54ABEC">
                    <a:alpha val="64000"/>
                  </a:srgbClr>
                </a:gs>
                <a:gs pos="79000">
                  <a:srgbClr val="54ABEC"/>
                </a:gs>
              </a:gsLst>
              <a:lin ang="0" scaled="0"/>
              <a:tileRect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817BE2"/>
                  </a:gs>
                </a:gsLst>
                <a:lin ang="9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利用他人资源信息</a:t>
              </a:r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047A18D0-0D7A-4575-B3DC-6992B0B0412E}"/>
                </a:ext>
              </a:extLst>
            </p:cNvPr>
            <p:cNvSpPr/>
            <p:nvPr/>
          </p:nvSpPr>
          <p:spPr>
            <a:xfrm>
              <a:off x="7854707" y="1272825"/>
              <a:ext cx="3335808" cy="867310"/>
            </a:xfrm>
            <a:prstGeom prst="parallelogram">
              <a:avLst/>
            </a:prstGeom>
            <a:noFill/>
            <a:ln w="22225">
              <a:gradFill>
                <a:gsLst>
                  <a:gs pos="69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817BE2"/>
                  </a:gs>
                </a:gsLst>
                <a:lin ang="18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7BEA46A-AA7A-48FE-81D8-F6047BCEA1CD}"/>
              </a:ext>
            </a:extLst>
          </p:cNvPr>
          <p:cNvGrpSpPr/>
          <p:nvPr/>
        </p:nvGrpSpPr>
        <p:grpSpPr>
          <a:xfrm flipH="1">
            <a:off x="445076" y="3032770"/>
            <a:ext cx="3335808" cy="867310"/>
            <a:chOff x="7854707" y="1272825"/>
            <a:chExt cx="3335808" cy="867310"/>
          </a:xfrm>
        </p:grpSpPr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E4F636C5-9BA4-485B-BBC0-3CA9CEF964A8}"/>
                </a:ext>
              </a:extLst>
            </p:cNvPr>
            <p:cNvSpPr/>
            <p:nvPr/>
          </p:nvSpPr>
          <p:spPr>
            <a:xfrm>
              <a:off x="8212818" y="1347674"/>
              <a:ext cx="2857500" cy="742950"/>
            </a:xfrm>
            <a:prstGeom prst="parallelogram">
              <a:avLst/>
            </a:prstGeom>
            <a:gradFill flip="none" rotWithShape="1">
              <a:gsLst>
                <a:gs pos="17000">
                  <a:srgbClr val="54ABEC">
                    <a:alpha val="0"/>
                  </a:srgbClr>
                </a:gs>
                <a:gs pos="48000">
                  <a:srgbClr val="54ABEC">
                    <a:alpha val="64000"/>
                  </a:srgbClr>
                </a:gs>
                <a:gs pos="79000">
                  <a:srgbClr val="54ABEC"/>
                </a:gs>
              </a:gsLst>
              <a:lin ang="0" scaled="0"/>
              <a:tileRect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817BE2"/>
                  </a:gs>
                </a:gsLst>
                <a:lin ang="9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利用现有通讯网络</a:t>
              </a:r>
            </a:p>
          </p:txBody>
        </p:sp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F1E51A1F-6CBD-4E85-9576-9707A104FE08}"/>
                </a:ext>
              </a:extLst>
            </p:cNvPr>
            <p:cNvSpPr/>
            <p:nvPr/>
          </p:nvSpPr>
          <p:spPr>
            <a:xfrm>
              <a:off x="7854707" y="1272825"/>
              <a:ext cx="3335808" cy="867310"/>
            </a:xfrm>
            <a:prstGeom prst="parallelogram">
              <a:avLst/>
            </a:prstGeom>
            <a:noFill/>
            <a:ln w="22225">
              <a:gradFill>
                <a:gsLst>
                  <a:gs pos="69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817BE2"/>
                  </a:gs>
                </a:gsLst>
                <a:lin ang="18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3A712BF-5135-409D-A552-D3FF94B3FE66}"/>
              </a:ext>
            </a:extLst>
          </p:cNvPr>
          <p:cNvGrpSpPr/>
          <p:nvPr/>
        </p:nvGrpSpPr>
        <p:grpSpPr>
          <a:xfrm flipH="1">
            <a:off x="1001486" y="4680441"/>
            <a:ext cx="3335808" cy="867310"/>
            <a:chOff x="7854707" y="1272825"/>
            <a:chExt cx="3335808" cy="867310"/>
          </a:xfrm>
        </p:grpSpPr>
        <p:sp>
          <p:nvSpPr>
            <p:cNvPr id="38" name="平行四边形 37">
              <a:extLst>
                <a:ext uri="{FF2B5EF4-FFF2-40B4-BE49-F238E27FC236}">
                  <a16:creationId xmlns:a16="http://schemas.microsoft.com/office/drawing/2014/main" id="{564E8A1E-6149-4160-AB67-67BD436DA75D}"/>
                </a:ext>
              </a:extLst>
            </p:cNvPr>
            <p:cNvSpPr/>
            <p:nvPr/>
          </p:nvSpPr>
          <p:spPr>
            <a:xfrm>
              <a:off x="8212818" y="1347674"/>
              <a:ext cx="2857500" cy="742950"/>
            </a:xfrm>
            <a:prstGeom prst="parallelogram">
              <a:avLst/>
            </a:prstGeom>
            <a:gradFill flip="none" rotWithShape="1">
              <a:gsLst>
                <a:gs pos="17000">
                  <a:srgbClr val="54ABEC">
                    <a:alpha val="0"/>
                  </a:srgbClr>
                </a:gs>
                <a:gs pos="48000">
                  <a:srgbClr val="54ABEC">
                    <a:alpha val="64000"/>
                  </a:srgbClr>
                </a:gs>
                <a:gs pos="79000">
                  <a:srgbClr val="54ABEC"/>
                </a:gs>
              </a:gsLst>
              <a:lin ang="0" scaled="0"/>
              <a:tileRect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817BE2"/>
                  </a:gs>
                </a:gsLst>
                <a:lin ang="9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产品获取没有障碍</a:t>
              </a:r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7ECF3F1E-17A9-4909-A44A-985D46B48CE1}"/>
                </a:ext>
              </a:extLst>
            </p:cNvPr>
            <p:cNvSpPr/>
            <p:nvPr/>
          </p:nvSpPr>
          <p:spPr>
            <a:xfrm>
              <a:off x="7854707" y="1272825"/>
              <a:ext cx="3335808" cy="867310"/>
            </a:xfrm>
            <a:prstGeom prst="parallelogram">
              <a:avLst/>
            </a:prstGeom>
            <a:noFill/>
            <a:ln w="22225">
              <a:gradFill>
                <a:gsLst>
                  <a:gs pos="69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817BE2"/>
                  </a:gs>
                </a:gsLst>
                <a:lin ang="18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14B06D3-C201-4EDE-A368-15F2EF447E43}"/>
              </a:ext>
            </a:extLst>
          </p:cNvPr>
          <p:cNvGrpSpPr/>
          <p:nvPr/>
        </p:nvGrpSpPr>
        <p:grpSpPr>
          <a:xfrm>
            <a:off x="3169357" y="1491995"/>
            <a:ext cx="1115588" cy="3945472"/>
            <a:chOff x="3169357" y="1491995"/>
            <a:chExt cx="1115588" cy="3945472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3B6D072E-18DF-4D52-8469-EC5848C06243}"/>
                </a:ext>
              </a:extLst>
            </p:cNvPr>
            <p:cNvGrpSpPr/>
            <p:nvPr/>
          </p:nvGrpSpPr>
          <p:grpSpPr>
            <a:xfrm>
              <a:off x="3673419" y="1491995"/>
              <a:ext cx="611526" cy="611526"/>
              <a:chOff x="3794050" y="1566035"/>
              <a:chExt cx="611526" cy="611526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902B742C-F6EC-4B9C-856A-B5EA768A9D9E}"/>
                  </a:ext>
                </a:extLst>
              </p:cNvPr>
              <p:cNvSpPr/>
              <p:nvPr/>
            </p:nvSpPr>
            <p:spPr>
              <a:xfrm>
                <a:off x="3832070" y="1604055"/>
                <a:ext cx="535484" cy="535484"/>
              </a:xfrm>
              <a:prstGeom prst="ellipse">
                <a:avLst/>
              </a:prstGeom>
              <a:solidFill>
                <a:srgbClr val="54ABE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6C580F44-1BCC-46AC-A534-7B72CA0BC6C8}"/>
                  </a:ext>
                </a:extLst>
              </p:cNvPr>
              <p:cNvSpPr/>
              <p:nvPr/>
            </p:nvSpPr>
            <p:spPr>
              <a:xfrm>
                <a:off x="3794050" y="1566035"/>
                <a:ext cx="611526" cy="611526"/>
              </a:xfrm>
              <a:prstGeom prst="ellipse">
                <a:avLst/>
              </a:prstGeom>
              <a:noFill/>
              <a:ln w="6350">
                <a:solidFill>
                  <a:srgbClr val="54ABEC">
                    <a:alpha val="50000"/>
                  </a:srgbClr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4B92AEFA-663D-4BF3-A7B4-0076840D4AC6}"/>
                </a:ext>
              </a:extLst>
            </p:cNvPr>
            <p:cNvGrpSpPr/>
            <p:nvPr/>
          </p:nvGrpSpPr>
          <p:grpSpPr>
            <a:xfrm>
              <a:off x="3169357" y="3173331"/>
              <a:ext cx="611526" cy="611526"/>
              <a:chOff x="3794050" y="1566035"/>
              <a:chExt cx="611526" cy="611526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8688A681-71CB-44DD-878D-19ACA6B69145}"/>
                  </a:ext>
                </a:extLst>
              </p:cNvPr>
              <p:cNvSpPr/>
              <p:nvPr/>
            </p:nvSpPr>
            <p:spPr>
              <a:xfrm>
                <a:off x="3832070" y="1604055"/>
                <a:ext cx="535484" cy="535484"/>
              </a:xfrm>
              <a:prstGeom prst="ellipse">
                <a:avLst/>
              </a:prstGeom>
              <a:solidFill>
                <a:srgbClr val="54ABE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7A048BC9-53A3-4D9B-A569-6DB01D32D826}"/>
                  </a:ext>
                </a:extLst>
              </p:cNvPr>
              <p:cNvSpPr/>
              <p:nvPr/>
            </p:nvSpPr>
            <p:spPr>
              <a:xfrm>
                <a:off x="3794050" y="1566035"/>
                <a:ext cx="611526" cy="611526"/>
              </a:xfrm>
              <a:prstGeom prst="ellipse">
                <a:avLst/>
              </a:prstGeom>
              <a:noFill/>
              <a:ln w="6350">
                <a:solidFill>
                  <a:srgbClr val="54ABEC">
                    <a:alpha val="50000"/>
                  </a:srgbClr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2A19D15E-DDC4-4E26-B488-F0FDD5176A22}"/>
                </a:ext>
              </a:extLst>
            </p:cNvPr>
            <p:cNvGrpSpPr/>
            <p:nvPr/>
          </p:nvGrpSpPr>
          <p:grpSpPr>
            <a:xfrm>
              <a:off x="3673419" y="4825941"/>
              <a:ext cx="611526" cy="611526"/>
              <a:chOff x="3794050" y="1566035"/>
              <a:chExt cx="611526" cy="611526"/>
            </a:xfrm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3BED1324-F50E-4881-8059-8C000D8F32FC}"/>
                  </a:ext>
                </a:extLst>
              </p:cNvPr>
              <p:cNvSpPr/>
              <p:nvPr/>
            </p:nvSpPr>
            <p:spPr>
              <a:xfrm>
                <a:off x="3832070" y="1604055"/>
                <a:ext cx="535484" cy="535484"/>
              </a:xfrm>
              <a:prstGeom prst="ellipse">
                <a:avLst/>
              </a:prstGeom>
              <a:solidFill>
                <a:srgbClr val="54ABE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39D4C015-1C6E-409D-A12D-83973FBBCB36}"/>
                  </a:ext>
                </a:extLst>
              </p:cNvPr>
              <p:cNvSpPr/>
              <p:nvPr/>
            </p:nvSpPr>
            <p:spPr>
              <a:xfrm>
                <a:off x="3794050" y="1566035"/>
                <a:ext cx="611526" cy="611526"/>
              </a:xfrm>
              <a:prstGeom prst="ellipse">
                <a:avLst/>
              </a:prstGeom>
              <a:noFill/>
              <a:ln w="6350">
                <a:solidFill>
                  <a:srgbClr val="54ABEC">
                    <a:alpha val="50000"/>
                  </a:srgbClr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A159FB6-B595-4BE7-B02A-A35EB6AF7E48}"/>
              </a:ext>
            </a:extLst>
          </p:cNvPr>
          <p:cNvGrpSpPr/>
          <p:nvPr/>
        </p:nvGrpSpPr>
        <p:grpSpPr>
          <a:xfrm flipH="1">
            <a:off x="7920718" y="1491995"/>
            <a:ext cx="611526" cy="611526"/>
            <a:chOff x="3794050" y="1566035"/>
            <a:chExt cx="611526" cy="611526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DE2707FF-2977-4455-ADBE-0294BB70C64B}"/>
                </a:ext>
              </a:extLst>
            </p:cNvPr>
            <p:cNvSpPr/>
            <p:nvPr/>
          </p:nvSpPr>
          <p:spPr>
            <a:xfrm>
              <a:off x="3832070" y="1604055"/>
              <a:ext cx="535484" cy="535484"/>
            </a:xfrm>
            <a:prstGeom prst="ellipse">
              <a:avLst/>
            </a:prstGeom>
            <a:solidFill>
              <a:srgbClr val="54ABE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A6AACD88-ADBC-4EA5-9648-966A2694106B}"/>
                </a:ext>
              </a:extLst>
            </p:cNvPr>
            <p:cNvSpPr/>
            <p:nvPr/>
          </p:nvSpPr>
          <p:spPr>
            <a:xfrm>
              <a:off x="3794050" y="1566035"/>
              <a:ext cx="611526" cy="611526"/>
            </a:xfrm>
            <a:prstGeom prst="ellipse">
              <a:avLst/>
            </a:prstGeom>
            <a:noFill/>
            <a:ln w="6350">
              <a:solidFill>
                <a:srgbClr val="54ABEC">
                  <a:alpha val="50000"/>
                </a:srgb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B506856E-9C0F-4692-9138-DFB9908E9403}"/>
              </a:ext>
            </a:extLst>
          </p:cNvPr>
          <p:cNvGrpSpPr/>
          <p:nvPr/>
        </p:nvGrpSpPr>
        <p:grpSpPr>
          <a:xfrm flipH="1">
            <a:off x="8424780" y="3173331"/>
            <a:ext cx="611526" cy="611526"/>
            <a:chOff x="3794050" y="1566035"/>
            <a:chExt cx="611526" cy="611526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B9D0FFEC-9D78-4C5A-93FD-20082F629DB1}"/>
                </a:ext>
              </a:extLst>
            </p:cNvPr>
            <p:cNvSpPr/>
            <p:nvPr/>
          </p:nvSpPr>
          <p:spPr>
            <a:xfrm>
              <a:off x="3832070" y="1604055"/>
              <a:ext cx="535484" cy="535484"/>
            </a:xfrm>
            <a:prstGeom prst="ellipse">
              <a:avLst/>
            </a:prstGeom>
            <a:solidFill>
              <a:srgbClr val="54ABE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6C621C73-6B82-4E00-B5BD-A51B4CCF3AD7}"/>
                </a:ext>
              </a:extLst>
            </p:cNvPr>
            <p:cNvSpPr/>
            <p:nvPr/>
          </p:nvSpPr>
          <p:spPr>
            <a:xfrm>
              <a:off x="3794050" y="1566035"/>
              <a:ext cx="611526" cy="611526"/>
            </a:xfrm>
            <a:prstGeom prst="ellipse">
              <a:avLst/>
            </a:prstGeom>
            <a:noFill/>
            <a:ln w="6350">
              <a:solidFill>
                <a:srgbClr val="54ABEC">
                  <a:alpha val="50000"/>
                </a:srgb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9" name="椭圆 58">
            <a:extLst>
              <a:ext uri="{FF2B5EF4-FFF2-40B4-BE49-F238E27FC236}">
                <a16:creationId xmlns:a16="http://schemas.microsoft.com/office/drawing/2014/main" id="{CAC53580-C59A-44AF-A6F1-789327C43E62}"/>
              </a:ext>
            </a:extLst>
          </p:cNvPr>
          <p:cNvSpPr/>
          <p:nvPr/>
        </p:nvSpPr>
        <p:spPr>
          <a:xfrm flipH="1">
            <a:off x="7958739" y="4863962"/>
            <a:ext cx="535484" cy="535484"/>
          </a:xfrm>
          <a:prstGeom prst="ellipse">
            <a:avLst/>
          </a:prstGeom>
          <a:solidFill>
            <a:srgbClr val="54ABE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C0E976FD-0F3E-422C-A512-019F901D85E1}"/>
              </a:ext>
            </a:extLst>
          </p:cNvPr>
          <p:cNvSpPr/>
          <p:nvPr/>
        </p:nvSpPr>
        <p:spPr>
          <a:xfrm flipH="1">
            <a:off x="7920718" y="4825941"/>
            <a:ext cx="611526" cy="611526"/>
          </a:xfrm>
          <a:prstGeom prst="ellipse">
            <a:avLst/>
          </a:prstGeom>
          <a:noFill/>
          <a:ln w="6350">
            <a:solidFill>
              <a:srgbClr val="54ABEC">
                <a:alpha val="50000"/>
              </a:srgb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图形 45">
            <a:extLst>
              <a:ext uri="{FF2B5EF4-FFF2-40B4-BE49-F238E27FC236}">
                <a16:creationId xmlns:a16="http://schemas.microsoft.com/office/drawing/2014/main" id="{36DC4083-F27C-4CD5-8554-C957F4CEBD78}"/>
              </a:ext>
            </a:extLst>
          </p:cNvPr>
          <p:cNvSpPr>
            <a:spLocks noChangeAspect="1"/>
          </p:cNvSpPr>
          <p:nvPr/>
        </p:nvSpPr>
        <p:spPr>
          <a:xfrm>
            <a:off x="8090386" y="1622027"/>
            <a:ext cx="285044" cy="349441"/>
          </a:xfrm>
          <a:custGeom>
            <a:avLst/>
            <a:gdLst>
              <a:gd name="connsiteX0" fmla="*/ 823578 w 1274340"/>
              <a:gd name="connsiteY0" fmla="*/ 531502 h 1488281"/>
              <a:gd name="connsiteX1" fmla="*/ 1275457 w 1274340"/>
              <a:gd name="connsiteY1" fmla="*/ 531502 h 1488281"/>
              <a:gd name="connsiteX2" fmla="*/ 1275457 w 1274340"/>
              <a:gd name="connsiteY2" fmla="*/ 1408658 h 1488281"/>
              <a:gd name="connsiteX3" fmla="*/ 1252203 w 1274340"/>
              <a:gd name="connsiteY3" fmla="*/ 1465027 h 1488281"/>
              <a:gd name="connsiteX4" fmla="*/ 1195834 w 1274340"/>
              <a:gd name="connsiteY4" fmla="*/ 1488281 h 1488281"/>
              <a:gd name="connsiteX5" fmla="*/ 79623 w 1274340"/>
              <a:gd name="connsiteY5" fmla="*/ 1488281 h 1488281"/>
              <a:gd name="connsiteX6" fmla="*/ 23254 w 1274340"/>
              <a:gd name="connsiteY6" fmla="*/ 1465027 h 1488281"/>
              <a:gd name="connsiteX7" fmla="*/ 0 w 1274340"/>
              <a:gd name="connsiteY7" fmla="*/ 1408658 h 1488281"/>
              <a:gd name="connsiteX8" fmla="*/ 0 w 1274340"/>
              <a:gd name="connsiteY8" fmla="*/ 79623 h 1488281"/>
              <a:gd name="connsiteX9" fmla="*/ 23254 w 1274340"/>
              <a:gd name="connsiteY9" fmla="*/ 23254 h 1488281"/>
              <a:gd name="connsiteX10" fmla="*/ 79623 w 1274340"/>
              <a:gd name="connsiteY10" fmla="*/ 0 h 1488281"/>
              <a:gd name="connsiteX11" fmla="*/ 744141 w 1274340"/>
              <a:gd name="connsiteY11" fmla="*/ 0 h 1488281"/>
              <a:gd name="connsiteX12" fmla="*/ 744141 w 1274340"/>
              <a:gd name="connsiteY12" fmla="*/ 451879 h 1488281"/>
              <a:gd name="connsiteX13" fmla="*/ 767395 w 1274340"/>
              <a:gd name="connsiteY13" fmla="*/ 508248 h 1488281"/>
              <a:gd name="connsiteX14" fmla="*/ 823578 w 1274340"/>
              <a:gd name="connsiteY14" fmla="*/ 531502 h 1488281"/>
              <a:gd name="connsiteX15" fmla="*/ 956593 w 1274340"/>
              <a:gd name="connsiteY15" fmla="*/ 717538 h 1488281"/>
              <a:gd name="connsiteX16" fmla="*/ 956593 w 1274340"/>
              <a:gd name="connsiteY16" fmla="*/ 664518 h 1488281"/>
              <a:gd name="connsiteX17" fmla="*/ 949151 w 1274340"/>
              <a:gd name="connsiteY17" fmla="*/ 645542 h 1488281"/>
              <a:gd name="connsiteX18" fmla="*/ 930176 w 1274340"/>
              <a:gd name="connsiteY18" fmla="*/ 638101 h 1488281"/>
              <a:gd name="connsiteX19" fmla="*/ 345095 w 1274340"/>
              <a:gd name="connsiteY19" fmla="*/ 638101 h 1488281"/>
              <a:gd name="connsiteX20" fmla="*/ 326120 w 1274340"/>
              <a:gd name="connsiteY20" fmla="*/ 645542 h 1488281"/>
              <a:gd name="connsiteX21" fmla="*/ 318678 w 1274340"/>
              <a:gd name="connsiteY21" fmla="*/ 664518 h 1488281"/>
              <a:gd name="connsiteX22" fmla="*/ 318678 w 1274340"/>
              <a:gd name="connsiteY22" fmla="*/ 717538 h 1488281"/>
              <a:gd name="connsiteX23" fmla="*/ 326120 w 1274340"/>
              <a:gd name="connsiteY23" fmla="*/ 736513 h 1488281"/>
              <a:gd name="connsiteX24" fmla="*/ 345095 w 1274340"/>
              <a:gd name="connsiteY24" fmla="*/ 743955 h 1488281"/>
              <a:gd name="connsiteX25" fmla="*/ 929804 w 1274340"/>
              <a:gd name="connsiteY25" fmla="*/ 743955 h 1488281"/>
              <a:gd name="connsiteX26" fmla="*/ 948779 w 1274340"/>
              <a:gd name="connsiteY26" fmla="*/ 736513 h 1488281"/>
              <a:gd name="connsiteX27" fmla="*/ 956593 w 1274340"/>
              <a:gd name="connsiteY27" fmla="*/ 717538 h 1488281"/>
              <a:gd name="connsiteX28" fmla="*/ 956593 w 1274340"/>
              <a:gd name="connsiteY28" fmla="*/ 930176 h 1488281"/>
              <a:gd name="connsiteX29" fmla="*/ 956593 w 1274340"/>
              <a:gd name="connsiteY29" fmla="*/ 877156 h 1488281"/>
              <a:gd name="connsiteX30" fmla="*/ 949151 w 1274340"/>
              <a:gd name="connsiteY30" fmla="*/ 858180 h 1488281"/>
              <a:gd name="connsiteX31" fmla="*/ 930176 w 1274340"/>
              <a:gd name="connsiteY31" fmla="*/ 850739 h 1488281"/>
              <a:gd name="connsiteX32" fmla="*/ 345095 w 1274340"/>
              <a:gd name="connsiteY32" fmla="*/ 850739 h 1488281"/>
              <a:gd name="connsiteX33" fmla="*/ 326120 w 1274340"/>
              <a:gd name="connsiteY33" fmla="*/ 858180 h 1488281"/>
              <a:gd name="connsiteX34" fmla="*/ 318678 w 1274340"/>
              <a:gd name="connsiteY34" fmla="*/ 877156 h 1488281"/>
              <a:gd name="connsiteX35" fmla="*/ 318678 w 1274340"/>
              <a:gd name="connsiteY35" fmla="*/ 930176 h 1488281"/>
              <a:gd name="connsiteX36" fmla="*/ 326120 w 1274340"/>
              <a:gd name="connsiteY36" fmla="*/ 949151 h 1488281"/>
              <a:gd name="connsiteX37" fmla="*/ 345095 w 1274340"/>
              <a:gd name="connsiteY37" fmla="*/ 956593 h 1488281"/>
              <a:gd name="connsiteX38" fmla="*/ 929804 w 1274340"/>
              <a:gd name="connsiteY38" fmla="*/ 956593 h 1488281"/>
              <a:gd name="connsiteX39" fmla="*/ 948779 w 1274340"/>
              <a:gd name="connsiteY39" fmla="*/ 949151 h 1488281"/>
              <a:gd name="connsiteX40" fmla="*/ 956593 w 1274340"/>
              <a:gd name="connsiteY40" fmla="*/ 930176 h 1488281"/>
              <a:gd name="connsiteX41" fmla="*/ 956593 w 1274340"/>
              <a:gd name="connsiteY41" fmla="*/ 1142814 h 1488281"/>
              <a:gd name="connsiteX42" fmla="*/ 956593 w 1274340"/>
              <a:gd name="connsiteY42" fmla="*/ 1089794 h 1488281"/>
              <a:gd name="connsiteX43" fmla="*/ 949151 w 1274340"/>
              <a:gd name="connsiteY43" fmla="*/ 1070818 h 1488281"/>
              <a:gd name="connsiteX44" fmla="*/ 930176 w 1274340"/>
              <a:gd name="connsiteY44" fmla="*/ 1063377 h 1488281"/>
              <a:gd name="connsiteX45" fmla="*/ 345095 w 1274340"/>
              <a:gd name="connsiteY45" fmla="*/ 1063377 h 1488281"/>
              <a:gd name="connsiteX46" fmla="*/ 326120 w 1274340"/>
              <a:gd name="connsiteY46" fmla="*/ 1070818 h 1488281"/>
              <a:gd name="connsiteX47" fmla="*/ 318678 w 1274340"/>
              <a:gd name="connsiteY47" fmla="*/ 1089794 h 1488281"/>
              <a:gd name="connsiteX48" fmla="*/ 318678 w 1274340"/>
              <a:gd name="connsiteY48" fmla="*/ 1142814 h 1488281"/>
              <a:gd name="connsiteX49" fmla="*/ 326120 w 1274340"/>
              <a:gd name="connsiteY49" fmla="*/ 1161790 h 1488281"/>
              <a:gd name="connsiteX50" fmla="*/ 345095 w 1274340"/>
              <a:gd name="connsiteY50" fmla="*/ 1169231 h 1488281"/>
              <a:gd name="connsiteX51" fmla="*/ 929804 w 1274340"/>
              <a:gd name="connsiteY51" fmla="*/ 1169231 h 1488281"/>
              <a:gd name="connsiteX52" fmla="*/ 948779 w 1274340"/>
              <a:gd name="connsiteY52" fmla="*/ 1161790 h 1488281"/>
              <a:gd name="connsiteX53" fmla="*/ 956593 w 1274340"/>
              <a:gd name="connsiteY53" fmla="*/ 1142814 h 1488281"/>
              <a:gd name="connsiteX54" fmla="*/ 1218902 w 1274340"/>
              <a:gd name="connsiteY54" fmla="*/ 395139 h 1488281"/>
              <a:gd name="connsiteX55" fmla="*/ 1242157 w 1274340"/>
              <a:gd name="connsiteY55" fmla="*/ 425090 h 1488281"/>
              <a:gd name="connsiteX56" fmla="*/ 850181 w 1274340"/>
              <a:gd name="connsiteY56" fmla="*/ 425090 h 1488281"/>
              <a:gd name="connsiteX57" fmla="*/ 850181 w 1274340"/>
              <a:gd name="connsiteY57" fmla="*/ 32928 h 1488281"/>
              <a:gd name="connsiteX58" fmla="*/ 880132 w 1274340"/>
              <a:gd name="connsiteY58" fmla="*/ 56183 h 1488281"/>
              <a:gd name="connsiteX59" fmla="*/ 1218902 w 1274340"/>
              <a:gd name="connsiteY59" fmla="*/ 395139 h 1488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74340" h="1488281">
                <a:moveTo>
                  <a:pt x="823578" y="531502"/>
                </a:moveTo>
                <a:lnTo>
                  <a:pt x="1275457" y="531502"/>
                </a:lnTo>
                <a:lnTo>
                  <a:pt x="1275457" y="1408658"/>
                </a:lnTo>
                <a:cubicBezTo>
                  <a:pt x="1275457" y="1430796"/>
                  <a:pt x="1267830" y="1449772"/>
                  <a:pt x="1252203" y="1465027"/>
                </a:cubicBezTo>
                <a:cubicBezTo>
                  <a:pt x="1236762" y="1480654"/>
                  <a:pt x="1217972" y="1488281"/>
                  <a:pt x="1195834" y="1488281"/>
                </a:cubicBezTo>
                <a:lnTo>
                  <a:pt x="79623" y="1488281"/>
                </a:lnTo>
                <a:cubicBezTo>
                  <a:pt x="57485" y="1488281"/>
                  <a:pt x="38509" y="1480654"/>
                  <a:pt x="23254" y="1465027"/>
                </a:cubicBezTo>
                <a:cubicBezTo>
                  <a:pt x="7627" y="1449400"/>
                  <a:pt x="0" y="1430610"/>
                  <a:pt x="0" y="1408658"/>
                </a:cubicBezTo>
                <a:lnTo>
                  <a:pt x="0" y="79623"/>
                </a:lnTo>
                <a:cubicBezTo>
                  <a:pt x="0" y="57485"/>
                  <a:pt x="7627" y="38509"/>
                  <a:pt x="23254" y="23254"/>
                </a:cubicBezTo>
                <a:cubicBezTo>
                  <a:pt x="38881" y="7627"/>
                  <a:pt x="57671" y="0"/>
                  <a:pt x="79623" y="0"/>
                </a:cubicBezTo>
                <a:lnTo>
                  <a:pt x="744141" y="0"/>
                </a:lnTo>
                <a:lnTo>
                  <a:pt x="744141" y="451879"/>
                </a:lnTo>
                <a:cubicBezTo>
                  <a:pt x="744141" y="474018"/>
                  <a:pt x="751768" y="492993"/>
                  <a:pt x="767395" y="508248"/>
                </a:cubicBezTo>
                <a:cubicBezTo>
                  <a:pt x="782464" y="523689"/>
                  <a:pt x="801439" y="531502"/>
                  <a:pt x="823578" y="531502"/>
                </a:cubicBezTo>
                <a:close/>
                <a:moveTo>
                  <a:pt x="956593" y="717538"/>
                </a:moveTo>
                <a:lnTo>
                  <a:pt x="956593" y="664518"/>
                </a:lnTo>
                <a:cubicBezTo>
                  <a:pt x="956593" y="656890"/>
                  <a:pt x="954174" y="650379"/>
                  <a:pt x="949151" y="645542"/>
                </a:cubicBezTo>
                <a:cubicBezTo>
                  <a:pt x="944128" y="640519"/>
                  <a:pt x="937803" y="638101"/>
                  <a:pt x="930176" y="638101"/>
                </a:cubicBezTo>
                <a:lnTo>
                  <a:pt x="345095" y="638101"/>
                </a:lnTo>
                <a:cubicBezTo>
                  <a:pt x="337468" y="638101"/>
                  <a:pt x="330957" y="640519"/>
                  <a:pt x="326120" y="645542"/>
                </a:cubicBezTo>
                <a:cubicBezTo>
                  <a:pt x="321097" y="650565"/>
                  <a:pt x="318678" y="656890"/>
                  <a:pt x="318678" y="664518"/>
                </a:cubicBezTo>
                <a:lnTo>
                  <a:pt x="318678" y="717538"/>
                </a:lnTo>
                <a:cubicBezTo>
                  <a:pt x="318678" y="725165"/>
                  <a:pt x="321097" y="731676"/>
                  <a:pt x="326120" y="736513"/>
                </a:cubicBezTo>
                <a:cubicBezTo>
                  <a:pt x="331143" y="741536"/>
                  <a:pt x="337468" y="743955"/>
                  <a:pt x="345095" y="743955"/>
                </a:cubicBezTo>
                <a:lnTo>
                  <a:pt x="929804" y="743955"/>
                </a:lnTo>
                <a:cubicBezTo>
                  <a:pt x="937431" y="743955"/>
                  <a:pt x="943942" y="741536"/>
                  <a:pt x="948779" y="736513"/>
                </a:cubicBezTo>
                <a:cubicBezTo>
                  <a:pt x="954174" y="731676"/>
                  <a:pt x="956593" y="725351"/>
                  <a:pt x="956593" y="717538"/>
                </a:cubicBezTo>
                <a:close/>
                <a:moveTo>
                  <a:pt x="956593" y="930176"/>
                </a:moveTo>
                <a:lnTo>
                  <a:pt x="956593" y="877156"/>
                </a:lnTo>
                <a:cubicBezTo>
                  <a:pt x="956593" y="869528"/>
                  <a:pt x="954174" y="863017"/>
                  <a:pt x="949151" y="858180"/>
                </a:cubicBezTo>
                <a:cubicBezTo>
                  <a:pt x="944128" y="853343"/>
                  <a:pt x="937803" y="850739"/>
                  <a:pt x="930176" y="850739"/>
                </a:cubicBezTo>
                <a:lnTo>
                  <a:pt x="345095" y="850739"/>
                </a:lnTo>
                <a:cubicBezTo>
                  <a:pt x="337468" y="850739"/>
                  <a:pt x="330957" y="853157"/>
                  <a:pt x="326120" y="858180"/>
                </a:cubicBezTo>
                <a:cubicBezTo>
                  <a:pt x="321097" y="863203"/>
                  <a:pt x="318678" y="869528"/>
                  <a:pt x="318678" y="877156"/>
                </a:cubicBezTo>
                <a:lnTo>
                  <a:pt x="318678" y="930176"/>
                </a:lnTo>
                <a:cubicBezTo>
                  <a:pt x="318678" y="937803"/>
                  <a:pt x="321097" y="944314"/>
                  <a:pt x="326120" y="949151"/>
                </a:cubicBezTo>
                <a:cubicBezTo>
                  <a:pt x="331143" y="954174"/>
                  <a:pt x="337468" y="956593"/>
                  <a:pt x="345095" y="956593"/>
                </a:cubicBezTo>
                <a:lnTo>
                  <a:pt x="929804" y="956593"/>
                </a:lnTo>
                <a:cubicBezTo>
                  <a:pt x="937431" y="956593"/>
                  <a:pt x="943942" y="954174"/>
                  <a:pt x="948779" y="949151"/>
                </a:cubicBezTo>
                <a:cubicBezTo>
                  <a:pt x="953802" y="944128"/>
                  <a:pt x="956593" y="937989"/>
                  <a:pt x="956593" y="930176"/>
                </a:cubicBezTo>
                <a:close/>
                <a:moveTo>
                  <a:pt x="956593" y="1142814"/>
                </a:moveTo>
                <a:lnTo>
                  <a:pt x="956593" y="1089794"/>
                </a:lnTo>
                <a:cubicBezTo>
                  <a:pt x="956593" y="1082167"/>
                  <a:pt x="954174" y="1075655"/>
                  <a:pt x="949151" y="1070818"/>
                </a:cubicBezTo>
                <a:cubicBezTo>
                  <a:pt x="944128" y="1065796"/>
                  <a:pt x="937803" y="1063377"/>
                  <a:pt x="930176" y="1063377"/>
                </a:cubicBezTo>
                <a:lnTo>
                  <a:pt x="345095" y="1063377"/>
                </a:lnTo>
                <a:cubicBezTo>
                  <a:pt x="337468" y="1063377"/>
                  <a:pt x="330957" y="1065796"/>
                  <a:pt x="326120" y="1070818"/>
                </a:cubicBezTo>
                <a:cubicBezTo>
                  <a:pt x="321097" y="1075841"/>
                  <a:pt x="318678" y="1082167"/>
                  <a:pt x="318678" y="1089794"/>
                </a:cubicBezTo>
                <a:lnTo>
                  <a:pt x="318678" y="1142814"/>
                </a:lnTo>
                <a:cubicBezTo>
                  <a:pt x="318678" y="1150442"/>
                  <a:pt x="321097" y="1156953"/>
                  <a:pt x="326120" y="1161790"/>
                </a:cubicBezTo>
                <a:cubicBezTo>
                  <a:pt x="331143" y="1166813"/>
                  <a:pt x="337468" y="1169231"/>
                  <a:pt x="345095" y="1169231"/>
                </a:cubicBezTo>
                <a:lnTo>
                  <a:pt x="929804" y="1169231"/>
                </a:lnTo>
                <a:cubicBezTo>
                  <a:pt x="937431" y="1169231"/>
                  <a:pt x="943942" y="1166813"/>
                  <a:pt x="948779" y="1161790"/>
                </a:cubicBezTo>
                <a:cubicBezTo>
                  <a:pt x="954174" y="1156953"/>
                  <a:pt x="956593" y="1150628"/>
                  <a:pt x="956593" y="1142814"/>
                </a:cubicBezTo>
                <a:close/>
                <a:moveTo>
                  <a:pt x="1218902" y="395139"/>
                </a:moveTo>
                <a:cubicBezTo>
                  <a:pt x="1226530" y="402766"/>
                  <a:pt x="1234529" y="412812"/>
                  <a:pt x="1242157" y="425090"/>
                </a:cubicBezTo>
                <a:lnTo>
                  <a:pt x="850181" y="425090"/>
                </a:lnTo>
                <a:lnTo>
                  <a:pt x="850181" y="32928"/>
                </a:lnTo>
                <a:cubicBezTo>
                  <a:pt x="862459" y="40556"/>
                  <a:pt x="872319" y="48555"/>
                  <a:pt x="880132" y="56183"/>
                </a:cubicBezTo>
                <a:lnTo>
                  <a:pt x="1218902" y="395139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66" name="图形 65" descr="云">
            <a:extLst>
              <a:ext uri="{FF2B5EF4-FFF2-40B4-BE49-F238E27FC236}">
                <a16:creationId xmlns:a16="http://schemas.microsoft.com/office/drawing/2014/main" id="{ED17EE93-3B91-442F-882E-48E280BAC8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46348" y="4885672"/>
            <a:ext cx="466370" cy="466370"/>
          </a:xfrm>
          <a:prstGeom prst="rect">
            <a:avLst/>
          </a:prstGeom>
        </p:spPr>
      </p:pic>
      <p:pic>
        <p:nvPicPr>
          <p:cNvPr id="67" name="图形 66" descr="USB">
            <a:extLst>
              <a:ext uri="{FF2B5EF4-FFF2-40B4-BE49-F238E27FC236}">
                <a16:creationId xmlns:a16="http://schemas.microsoft.com/office/drawing/2014/main" id="{37C3B64D-33DD-4E58-9A13-4630293B169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83115" y="3265618"/>
            <a:ext cx="493063" cy="468000"/>
          </a:xfrm>
          <a:prstGeom prst="rect">
            <a:avLst/>
          </a:prstGeom>
        </p:spPr>
      </p:pic>
      <p:pic>
        <p:nvPicPr>
          <p:cNvPr id="68" name="图形 67" descr="带齿轮的头部">
            <a:extLst>
              <a:ext uri="{FF2B5EF4-FFF2-40B4-BE49-F238E27FC236}">
                <a16:creationId xmlns:a16="http://schemas.microsoft.com/office/drawing/2014/main" id="{F0E82924-7259-4092-AB45-8BAD8B6F348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999765" y="4908248"/>
            <a:ext cx="466286" cy="468000"/>
          </a:xfrm>
          <a:prstGeom prst="rect">
            <a:avLst/>
          </a:prstGeom>
        </p:spPr>
      </p:pic>
      <p:pic>
        <p:nvPicPr>
          <p:cNvPr id="69" name="图形 68" descr="网络">
            <a:extLst>
              <a:ext uri="{FF2B5EF4-FFF2-40B4-BE49-F238E27FC236}">
                <a16:creationId xmlns:a16="http://schemas.microsoft.com/office/drawing/2014/main" id="{2673828E-B30D-4D0F-8724-21D817C605F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41476" y="3241878"/>
            <a:ext cx="468000" cy="468000"/>
          </a:xfrm>
          <a:prstGeom prst="rect">
            <a:avLst/>
          </a:prstGeom>
        </p:spPr>
      </p:pic>
      <p:pic>
        <p:nvPicPr>
          <p:cNvPr id="70" name="图形 69" descr="链接">
            <a:extLst>
              <a:ext uri="{FF2B5EF4-FFF2-40B4-BE49-F238E27FC236}">
                <a16:creationId xmlns:a16="http://schemas.microsoft.com/office/drawing/2014/main" id="{947ADC72-70C7-44D8-8671-233420F144A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flipV="1">
            <a:off x="3738188" y="1558815"/>
            <a:ext cx="468000" cy="468000"/>
          </a:xfrm>
          <a:prstGeom prst="rect">
            <a:avLst/>
          </a:prstGeom>
        </p:spPr>
      </p:pic>
      <p:sp>
        <p:nvSpPr>
          <p:cNvPr id="98" name="箭头: 下 97">
            <a:extLst>
              <a:ext uri="{FF2B5EF4-FFF2-40B4-BE49-F238E27FC236}">
                <a16:creationId xmlns:a16="http://schemas.microsoft.com/office/drawing/2014/main" id="{53D185D3-873A-4F53-965F-8E5F3B230D99}"/>
              </a:ext>
            </a:extLst>
          </p:cNvPr>
          <p:cNvSpPr/>
          <p:nvPr/>
        </p:nvSpPr>
        <p:spPr>
          <a:xfrm flipV="1">
            <a:off x="4880733" y="243065"/>
            <a:ext cx="905147" cy="1513509"/>
          </a:xfrm>
          <a:prstGeom prst="downArrow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4000">
                <a:srgbClr val="7ACBF9">
                  <a:alpha val="5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箭头: 下 102">
            <a:extLst>
              <a:ext uri="{FF2B5EF4-FFF2-40B4-BE49-F238E27FC236}">
                <a16:creationId xmlns:a16="http://schemas.microsoft.com/office/drawing/2014/main" id="{ECA9DF59-3B72-4DF9-941C-B185E83EB351}"/>
              </a:ext>
            </a:extLst>
          </p:cNvPr>
          <p:cNvSpPr/>
          <p:nvPr/>
        </p:nvSpPr>
        <p:spPr>
          <a:xfrm flipV="1">
            <a:off x="2700541" y="5718380"/>
            <a:ext cx="699789" cy="1170127"/>
          </a:xfrm>
          <a:prstGeom prst="downArrow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4000">
                <a:srgbClr val="7ACBF9">
                  <a:alpha val="2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8920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物体&#10;&#10;描述已自动生成">
            <a:extLst>
              <a:ext uri="{FF2B5EF4-FFF2-40B4-BE49-F238E27FC236}">
                <a16:creationId xmlns:a16="http://schemas.microsoft.com/office/drawing/2014/main" id="{2781046A-5740-4917-840A-364500EFF70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3686" y="212953"/>
            <a:ext cx="2517789" cy="85509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2CC9FF0-6BF4-491F-B042-599146A9899F}"/>
              </a:ext>
            </a:extLst>
          </p:cNvPr>
          <p:cNvSpPr txBox="1"/>
          <p:nvPr/>
        </p:nvSpPr>
        <p:spPr>
          <a:xfrm>
            <a:off x="2524125" y="6306493"/>
            <a:ext cx="7143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QY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集团年终总结大会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3C05BE9-917D-4F3C-A096-62024CB9D24A}"/>
              </a:ext>
            </a:extLst>
          </p:cNvPr>
          <p:cNvCxnSpPr/>
          <p:nvPr/>
        </p:nvCxnSpPr>
        <p:spPr>
          <a:xfrm>
            <a:off x="555014" y="1039475"/>
            <a:ext cx="8358187" cy="0"/>
          </a:xfrm>
          <a:prstGeom prst="line">
            <a:avLst/>
          </a:prstGeom>
          <a:ln w="57150" cap="rnd">
            <a:solidFill>
              <a:srgbClr val="016AB5"/>
            </a:solidFill>
            <a:tailEnd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AF96C31D-6D4B-4699-A308-7C7B6644BF56}"/>
              </a:ext>
            </a:extLst>
          </p:cNvPr>
          <p:cNvSpPr txBox="1"/>
          <p:nvPr/>
        </p:nvSpPr>
        <p:spPr>
          <a:xfrm>
            <a:off x="825814" y="269225"/>
            <a:ext cx="6521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1200" cap="none" spc="0" normalizeH="0" baseline="0" noProof="0" dirty="0">
                <a:ln>
                  <a:noFill/>
                </a:ln>
                <a:solidFill>
                  <a:srgbClr val="004A80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2018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4A80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年公司收入概况</a:t>
            </a: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78087A82-D1C8-4093-97BB-25F7E09931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7744155"/>
              </p:ext>
            </p:extLst>
          </p:nvPr>
        </p:nvGraphicFramePr>
        <p:xfrm>
          <a:off x="442470" y="1684723"/>
          <a:ext cx="7154081" cy="4469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椭圆 12">
            <a:extLst>
              <a:ext uri="{FF2B5EF4-FFF2-40B4-BE49-F238E27FC236}">
                <a16:creationId xmlns:a16="http://schemas.microsoft.com/office/drawing/2014/main" id="{CD9FBF54-02CE-4121-AC0D-0494DB5CE80E}"/>
              </a:ext>
            </a:extLst>
          </p:cNvPr>
          <p:cNvSpPr/>
          <p:nvPr/>
        </p:nvSpPr>
        <p:spPr>
          <a:xfrm>
            <a:off x="3061231" y="3083840"/>
            <a:ext cx="1671040" cy="1671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7067642-D3AB-42A7-8ECB-4A439F5C8AA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4403"/>
          <a:stretch/>
        </p:blipFill>
        <p:spPr>
          <a:xfrm>
            <a:off x="2623030" y="2947879"/>
            <a:ext cx="2547442" cy="167104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E4D57F41-0BC8-4EA1-935A-19C4F5907BAD}"/>
              </a:ext>
            </a:extLst>
          </p:cNvPr>
          <p:cNvSpPr/>
          <p:nvPr/>
        </p:nvSpPr>
        <p:spPr>
          <a:xfrm>
            <a:off x="491050" y="285605"/>
            <a:ext cx="217610" cy="601364"/>
          </a:xfrm>
          <a:prstGeom prst="rect">
            <a:avLst/>
          </a:prstGeom>
          <a:solidFill>
            <a:srgbClr val="016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2B0E863-5270-4B24-9961-3AA0445B1BFB}"/>
              </a:ext>
            </a:extLst>
          </p:cNvPr>
          <p:cNvGrpSpPr/>
          <p:nvPr/>
        </p:nvGrpSpPr>
        <p:grpSpPr>
          <a:xfrm>
            <a:off x="8160641" y="2022261"/>
            <a:ext cx="3640834" cy="3538370"/>
            <a:chOff x="8160641" y="1684723"/>
            <a:chExt cx="3640834" cy="3538370"/>
          </a:xfrm>
        </p:grpSpPr>
        <p:sp>
          <p:nvSpPr>
            <p:cNvPr id="16" name="矩形: 剪去单角 15">
              <a:extLst>
                <a:ext uri="{FF2B5EF4-FFF2-40B4-BE49-F238E27FC236}">
                  <a16:creationId xmlns:a16="http://schemas.microsoft.com/office/drawing/2014/main" id="{5485DFD6-D434-4F68-8BF3-B57A0A4637DE}"/>
                </a:ext>
              </a:extLst>
            </p:cNvPr>
            <p:cNvSpPr/>
            <p:nvPr/>
          </p:nvSpPr>
          <p:spPr>
            <a:xfrm>
              <a:off x="8161362" y="1684723"/>
              <a:ext cx="3317876" cy="660743"/>
            </a:xfrm>
            <a:prstGeom prst="snip1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71EC643-2666-4876-8C47-9FBCBB7B6DD4}"/>
                </a:ext>
              </a:extLst>
            </p:cNvPr>
            <p:cNvSpPr txBox="1"/>
            <p:nvPr/>
          </p:nvSpPr>
          <p:spPr>
            <a:xfrm>
              <a:off x="8272466" y="1784261"/>
              <a:ext cx="32067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2018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年全公司总收入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17AECB6-90CE-42D8-B58B-C489319A3F07}"/>
                </a:ext>
              </a:extLst>
            </p:cNvPr>
            <p:cNvSpPr txBox="1"/>
            <p:nvPr/>
          </p:nvSpPr>
          <p:spPr>
            <a:xfrm>
              <a:off x="8161362" y="2497961"/>
              <a:ext cx="33178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i="0" u="none" strike="noStrike" kern="1200" cap="none" spc="0" normalizeH="0" baseline="0" noProof="0" dirty="0">
                  <a:ln>
                    <a:noFill/>
                  </a:ln>
                  <a:solidFill>
                    <a:srgbClr val="016AB5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6.71</a:t>
              </a:r>
              <a:r>
                <a:rPr kumimoji="0" lang="zh-CN" altLang="en-US" sz="4800" i="0" u="none" strike="noStrike" kern="1200" cap="none" spc="0" normalizeH="0" baseline="0" noProof="0" dirty="0">
                  <a:ln>
                    <a:noFill/>
                  </a:ln>
                  <a:solidFill>
                    <a:srgbClr val="016AB5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+mn-lt"/>
                </a:rPr>
                <a:t>亿元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2792E24-4B7D-45B2-9908-70C7B6FFF039}"/>
                </a:ext>
              </a:extLst>
            </p:cNvPr>
            <p:cNvSpPr txBox="1"/>
            <p:nvPr/>
          </p:nvSpPr>
          <p:spPr>
            <a:xfrm>
              <a:off x="8160641" y="3481013"/>
              <a:ext cx="3640834" cy="1742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其中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57%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的贡献来源于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业务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2017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年全公司总收入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6.00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亿元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同比增长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16AB5"/>
                  </a:solidFill>
                  <a:effectLst/>
                  <a:uLnTx/>
                  <a:uFillTx/>
                  <a:cs typeface="+mn-ea"/>
                  <a:sym typeface="+mn-lt"/>
                </a:rPr>
                <a:t>11.94%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16AB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9853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地图上有字&#10;&#10;描述已自动生成">
            <a:extLst>
              <a:ext uri="{FF2B5EF4-FFF2-40B4-BE49-F238E27FC236}">
                <a16:creationId xmlns:a16="http://schemas.microsoft.com/office/drawing/2014/main" id="{7BF27BD6-499E-4E5B-A824-EBD5996789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A23271A-8697-47E1-81F8-4AF14C3A117A}"/>
              </a:ext>
            </a:extLst>
          </p:cNvPr>
          <p:cNvSpPr/>
          <p:nvPr/>
        </p:nvSpPr>
        <p:spPr>
          <a:xfrm>
            <a:off x="-10" y="10"/>
            <a:ext cx="12191980" cy="6857990"/>
          </a:xfrm>
          <a:prstGeom prst="rect">
            <a:avLst/>
          </a:prstGeom>
          <a:gradFill flip="none" rotWithShape="1">
            <a:gsLst>
              <a:gs pos="0">
                <a:srgbClr val="016AB5">
                  <a:alpha val="20000"/>
                </a:srgbClr>
              </a:gs>
              <a:gs pos="100000">
                <a:srgbClr val="016AB5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2D9530-29E7-4D58-904C-064533C7E0E4}"/>
              </a:ext>
            </a:extLst>
          </p:cNvPr>
          <p:cNvSpPr txBox="1"/>
          <p:nvPr/>
        </p:nvSpPr>
        <p:spPr>
          <a:xfrm>
            <a:off x="2524125" y="6379063"/>
            <a:ext cx="71437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QY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集团年终总结大会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2066B09-FC10-4DCE-97F2-C9064C855C5A}"/>
              </a:ext>
            </a:extLst>
          </p:cNvPr>
          <p:cNvSpPr/>
          <p:nvPr/>
        </p:nvSpPr>
        <p:spPr>
          <a:xfrm>
            <a:off x="676275" y="628645"/>
            <a:ext cx="10839450" cy="5600700"/>
          </a:xfrm>
          <a:prstGeom prst="roundRect">
            <a:avLst>
              <a:gd name="adj" fmla="val 1636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 descr="地图上有字&#10;&#10;描述已自动生成">
            <a:extLst>
              <a:ext uri="{FF2B5EF4-FFF2-40B4-BE49-F238E27FC236}">
                <a16:creationId xmlns:a16="http://schemas.microsoft.com/office/drawing/2014/main" id="{7597CE64-1E85-4A2C-91B6-1EBDD177E61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6275" y="628650"/>
            <a:ext cx="10839450" cy="2158093"/>
          </a:xfrm>
          <a:custGeom>
            <a:avLst/>
            <a:gdLst>
              <a:gd name="connsiteX0" fmla="*/ 91627 w 10839450"/>
              <a:gd name="connsiteY0" fmla="*/ 0 h 2305040"/>
              <a:gd name="connsiteX1" fmla="*/ 10747823 w 10839450"/>
              <a:gd name="connsiteY1" fmla="*/ 0 h 2305040"/>
              <a:gd name="connsiteX2" fmla="*/ 10839450 w 10839450"/>
              <a:gd name="connsiteY2" fmla="*/ 91627 h 2305040"/>
              <a:gd name="connsiteX3" fmla="*/ 10839450 w 10839450"/>
              <a:gd name="connsiteY3" fmla="*/ 2305040 h 2305040"/>
              <a:gd name="connsiteX4" fmla="*/ 0 w 10839450"/>
              <a:gd name="connsiteY4" fmla="*/ 2305040 h 2305040"/>
              <a:gd name="connsiteX5" fmla="*/ 0 w 10839450"/>
              <a:gd name="connsiteY5" fmla="*/ 91627 h 2305040"/>
              <a:gd name="connsiteX6" fmla="*/ 91627 w 10839450"/>
              <a:gd name="connsiteY6" fmla="*/ 0 h 230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39450" h="2305040">
                <a:moveTo>
                  <a:pt x="91627" y="0"/>
                </a:moveTo>
                <a:lnTo>
                  <a:pt x="10747823" y="0"/>
                </a:lnTo>
                <a:cubicBezTo>
                  <a:pt x="10798427" y="0"/>
                  <a:pt x="10839450" y="41023"/>
                  <a:pt x="10839450" y="91627"/>
                </a:cubicBezTo>
                <a:lnTo>
                  <a:pt x="10839450" y="2305040"/>
                </a:lnTo>
                <a:lnTo>
                  <a:pt x="0" y="2305040"/>
                </a:lnTo>
                <a:lnTo>
                  <a:pt x="0" y="91627"/>
                </a:lnTo>
                <a:cubicBezTo>
                  <a:pt x="0" y="41023"/>
                  <a:pt x="41023" y="0"/>
                  <a:pt x="91627" y="0"/>
                </a:cubicBezTo>
                <a:close/>
              </a:path>
            </a:pathLst>
          </a:cu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F60627A9-C16E-4CCF-A435-497A91A63926}"/>
              </a:ext>
            </a:extLst>
          </p:cNvPr>
          <p:cNvSpPr/>
          <p:nvPr/>
        </p:nvSpPr>
        <p:spPr>
          <a:xfrm>
            <a:off x="676255" y="628635"/>
            <a:ext cx="10839450" cy="2158093"/>
          </a:xfrm>
          <a:custGeom>
            <a:avLst/>
            <a:gdLst>
              <a:gd name="connsiteX0" fmla="*/ 91627 w 10839450"/>
              <a:gd name="connsiteY0" fmla="*/ 0 h 2158093"/>
              <a:gd name="connsiteX1" fmla="*/ 10747823 w 10839450"/>
              <a:gd name="connsiteY1" fmla="*/ 0 h 2158093"/>
              <a:gd name="connsiteX2" fmla="*/ 10839450 w 10839450"/>
              <a:gd name="connsiteY2" fmla="*/ 85786 h 2158093"/>
              <a:gd name="connsiteX3" fmla="*/ 10839450 w 10839450"/>
              <a:gd name="connsiteY3" fmla="*/ 2158093 h 2158093"/>
              <a:gd name="connsiteX4" fmla="*/ 0 w 10839450"/>
              <a:gd name="connsiteY4" fmla="*/ 2158093 h 2158093"/>
              <a:gd name="connsiteX5" fmla="*/ 0 w 10839450"/>
              <a:gd name="connsiteY5" fmla="*/ 85786 h 2158093"/>
              <a:gd name="connsiteX6" fmla="*/ 91627 w 10839450"/>
              <a:gd name="connsiteY6" fmla="*/ 0 h 2158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39450" h="2158093">
                <a:moveTo>
                  <a:pt x="91627" y="0"/>
                </a:moveTo>
                <a:lnTo>
                  <a:pt x="10747823" y="0"/>
                </a:lnTo>
                <a:cubicBezTo>
                  <a:pt x="10798427" y="0"/>
                  <a:pt x="10839450" y="38408"/>
                  <a:pt x="10839450" y="85786"/>
                </a:cubicBezTo>
                <a:lnTo>
                  <a:pt x="10839450" y="2158093"/>
                </a:lnTo>
                <a:lnTo>
                  <a:pt x="0" y="2158093"/>
                </a:lnTo>
                <a:lnTo>
                  <a:pt x="0" y="85786"/>
                </a:lnTo>
                <a:cubicBezTo>
                  <a:pt x="0" y="38408"/>
                  <a:pt x="41023" y="0"/>
                  <a:pt x="91627" y="0"/>
                </a:cubicBezTo>
                <a:close/>
              </a:path>
            </a:pathLst>
          </a:custGeom>
          <a:gradFill flip="none" rotWithShape="1">
            <a:gsLst>
              <a:gs pos="0">
                <a:srgbClr val="016AB5">
                  <a:alpha val="45000"/>
                </a:srgbClr>
              </a:gs>
              <a:gs pos="100000">
                <a:srgbClr val="016AB5">
                  <a:alpha val="73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图片 9" descr="图片包含 物体&#10;&#10;描述已自动生成">
            <a:extLst>
              <a:ext uri="{FF2B5EF4-FFF2-40B4-BE49-F238E27FC236}">
                <a16:creationId xmlns:a16="http://schemas.microsoft.com/office/drawing/2014/main" id="{91F52A0E-F7BB-4B1D-90F1-3918AC07386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1939" y="975874"/>
            <a:ext cx="1726093" cy="586221"/>
          </a:xfrm>
          <a:prstGeom prst="rect">
            <a:avLst/>
          </a:prstGeom>
        </p:spPr>
      </p:pic>
      <p:pic>
        <p:nvPicPr>
          <p:cNvPr id="46" name="图片 45" descr="图片包含 物体&#10;&#10;描述已自动生成">
            <a:extLst>
              <a:ext uri="{FF2B5EF4-FFF2-40B4-BE49-F238E27FC236}">
                <a16:creationId xmlns:a16="http://schemas.microsoft.com/office/drawing/2014/main" id="{A3BD8E78-7F27-429B-B441-A77135C1DEE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7787"/>
          <a:stretch>
            <a:fillRect/>
          </a:stretch>
        </p:blipFill>
        <p:spPr>
          <a:xfrm>
            <a:off x="1120219" y="2915545"/>
            <a:ext cx="3056508" cy="3222496"/>
          </a:xfrm>
          <a:custGeom>
            <a:avLst/>
            <a:gdLst>
              <a:gd name="connsiteX0" fmla="*/ 0 w 4988047"/>
              <a:gd name="connsiteY0" fmla="*/ 0 h 5258933"/>
              <a:gd name="connsiteX1" fmla="*/ 4988047 w 4988047"/>
              <a:gd name="connsiteY1" fmla="*/ 0 h 5258933"/>
              <a:gd name="connsiteX2" fmla="*/ 4988047 w 4988047"/>
              <a:gd name="connsiteY2" fmla="*/ 5258933 h 5258933"/>
              <a:gd name="connsiteX3" fmla="*/ 0 w 4988047"/>
              <a:gd name="connsiteY3" fmla="*/ 5258933 h 525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8047" h="5258933">
                <a:moveTo>
                  <a:pt x="0" y="0"/>
                </a:moveTo>
                <a:lnTo>
                  <a:pt x="4988047" y="0"/>
                </a:lnTo>
                <a:lnTo>
                  <a:pt x="4988047" y="5258933"/>
                </a:lnTo>
                <a:lnTo>
                  <a:pt x="0" y="5258933"/>
                </a:lnTo>
                <a:close/>
              </a:path>
            </a:pathLst>
          </a:custGeom>
          <a:solidFill>
            <a:schemeClr val="bg1"/>
          </a:solidFill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6B51683D-BC22-49C4-9474-867518C910C7}"/>
              </a:ext>
            </a:extLst>
          </p:cNvPr>
          <p:cNvSpPr txBox="1"/>
          <p:nvPr/>
        </p:nvSpPr>
        <p:spPr>
          <a:xfrm>
            <a:off x="1117600" y="975874"/>
            <a:ext cx="4034971" cy="172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2018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年全公司总收入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较同期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6.00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亿元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增长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11.94%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60000"/>
                  <a:lumOff val="4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33E293C1-60D3-4288-8412-4716FCEC8E8E}"/>
              </a:ext>
            </a:extLst>
          </p:cNvPr>
          <p:cNvSpPr/>
          <p:nvPr/>
        </p:nvSpPr>
        <p:spPr>
          <a:xfrm>
            <a:off x="4248940" y="4817771"/>
            <a:ext cx="575470" cy="124168"/>
          </a:xfrm>
          <a:prstGeom prst="roundRect">
            <a:avLst>
              <a:gd name="adj" fmla="val 50000"/>
            </a:avLst>
          </a:prstGeom>
          <a:solidFill>
            <a:srgbClr val="00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4B6CA02-C9CA-464E-AF81-61BFA7DA05DA}"/>
              </a:ext>
            </a:extLst>
          </p:cNvPr>
          <p:cNvSpPr txBox="1"/>
          <p:nvPr/>
        </p:nvSpPr>
        <p:spPr>
          <a:xfrm>
            <a:off x="1117600" y="3498919"/>
            <a:ext cx="391885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16AB5"/>
                    </a:gs>
                    <a:gs pos="100000">
                      <a:srgbClr val="004A80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+mj-ea"/>
                <a:ea typeface="+mj-ea"/>
                <a:cs typeface="+mn-ea"/>
                <a:sym typeface="+mn-lt"/>
              </a:rPr>
              <a:t>6.71</a:t>
            </a:r>
            <a:endParaRPr kumimoji="0" lang="zh-CN" altLang="en-US" sz="1150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016AB5"/>
                  </a:gs>
                  <a:gs pos="100000">
                    <a:srgbClr val="004A80"/>
                  </a:gs>
                </a:gsLst>
                <a:lin ang="27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55002FA-E922-40AF-853B-1AB6DC469B6B}"/>
              </a:ext>
            </a:extLst>
          </p:cNvPr>
          <p:cNvSpPr txBox="1"/>
          <p:nvPr/>
        </p:nvSpPr>
        <p:spPr>
          <a:xfrm>
            <a:off x="4204154" y="4618641"/>
            <a:ext cx="957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4A80"/>
                </a:solidFill>
                <a:effectLst/>
                <a:uLnTx/>
                <a:uFillTx/>
                <a:cs typeface="+mn-ea"/>
                <a:sym typeface="+mn-lt"/>
              </a:rPr>
              <a:t>亿元</a:t>
            </a:r>
          </a:p>
        </p:txBody>
      </p:sp>
      <p:graphicFrame>
        <p:nvGraphicFramePr>
          <p:cNvPr id="27" name="图表 26">
            <a:extLst>
              <a:ext uri="{FF2B5EF4-FFF2-40B4-BE49-F238E27FC236}">
                <a16:creationId xmlns:a16="http://schemas.microsoft.com/office/drawing/2014/main" id="{88CAFA31-195D-4523-AEFC-809919642450}"/>
              </a:ext>
            </a:extLst>
          </p:cNvPr>
          <p:cNvGraphicFramePr/>
          <p:nvPr/>
        </p:nvGraphicFramePr>
        <p:xfrm>
          <a:off x="4951077" y="3404668"/>
          <a:ext cx="2546998" cy="169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0" name="图表 29">
            <a:extLst>
              <a:ext uri="{FF2B5EF4-FFF2-40B4-BE49-F238E27FC236}">
                <a16:creationId xmlns:a16="http://schemas.microsoft.com/office/drawing/2014/main" id="{0CF00ABF-0753-4F9D-AEFF-096EC54264AD}"/>
              </a:ext>
            </a:extLst>
          </p:cNvPr>
          <p:cNvGraphicFramePr/>
          <p:nvPr/>
        </p:nvGraphicFramePr>
        <p:xfrm>
          <a:off x="6964067" y="3404668"/>
          <a:ext cx="2546998" cy="169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1" name="图表 30">
            <a:extLst>
              <a:ext uri="{FF2B5EF4-FFF2-40B4-BE49-F238E27FC236}">
                <a16:creationId xmlns:a16="http://schemas.microsoft.com/office/drawing/2014/main" id="{926AE901-8011-48E2-B686-5303B47A835C}"/>
              </a:ext>
            </a:extLst>
          </p:cNvPr>
          <p:cNvGraphicFramePr/>
          <p:nvPr/>
        </p:nvGraphicFramePr>
        <p:xfrm>
          <a:off x="8977057" y="3404668"/>
          <a:ext cx="2546998" cy="169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32" name="文本框 31">
            <a:extLst>
              <a:ext uri="{FF2B5EF4-FFF2-40B4-BE49-F238E27FC236}">
                <a16:creationId xmlns:a16="http://schemas.microsoft.com/office/drawing/2014/main" id="{BD3A8883-A7F3-47F4-A5AA-2E72FBDE38B5}"/>
              </a:ext>
            </a:extLst>
          </p:cNvPr>
          <p:cNvSpPr txBox="1"/>
          <p:nvPr/>
        </p:nvSpPr>
        <p:spPr>
          <a:xfrm>
            <a:off x="5752346" y="4022835"/>
            <a:ext cx="957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cs typeface="+mn-ea"/>
                <a:sym typeface="+mn-lt"/>
              </a:rPr>
              <a:t>57%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A9B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90B9B735-9298-42C2-8695-09F3D041C650}"/>
              </a:ext>
            </a:extLst>
          </p:cNvPr>
          <p:cNvSpPr/>
          <p:nvPr/>
        </p:nvSpPr>
        <p:spPr>
          <a:xfrm>
            <a:off x="5931023" y="5246382"/>
            <a:ext cx="575470" cy="95421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343D2BD-1BE3-43B4-AFBD-B303AC4EDF45}"/>
              </a:ext>
            </a:extLst>
          </p:cNvPr>
          <p:cNvSpPr txBox="1"/>
          <p:nvPr/>
        </p:nvSpPr>
        <p:spPr>
          <a:xfrm>
            <a:off x="5427729" y="5062837"/>
            <a:ext cx="1582059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业务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3.86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亿元</a:t>
            </a: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C2A5468A-4086-42DA-9CD4-E410570091A8}"/>
              </a:ext>
            </a:extLst>
          </p:cNvPr>
          <p:cNvSpPr/>
          <p:nvPr/>
        </p:nvSpPr>
        <p:spPr>
          <a:xfrm>
            <a:off x="9961008" y="5246382"/>
            <a:ext cx="575470" cy="95421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B846E7DE-8F32-4E8E-8AAA-AB78D8C1E87E}"/>
              </a:ext>
            </a:extLst>
          </p:cNvPr>
          <p:cNvSpPr/>
          <p:nvPr/>
        </p:nvSpPr>
        <p:spPr>
          <a:xfrm>
            <a:off x="7946703" y="5246382"/>
            <a:ext cx="575470" cy="95421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4AB3395-94AB-4D0F-8013-CDB9CC11E8A0}"/>
              </a:ext>
            </a:extLst>
          </p:cNvPr>
          <p:cNvSpPr txBox="1"/>
          <p:nvPr/>
        </p:nvSpPr>
        <p:spPr>
          <a:xfrm>
            <a:off x="9459526" y="5062837"/>
            <a:ext cx="1582059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C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业务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0.72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亿元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26090A1-F089-4A3E-AD60-229F65E7A51B}"/>
              </a:ext>
            </a:extLst>
          </p:cNvPr>
          <p:cNvSpPr txBox="1"/>
          <p:nvPr/>
        </p:nvSpPr>
        <p:spPr>
          <a:xfrm>
            <a:off x="7445221" y="5062837"/>
            <a:ext cx="1582059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业务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2.14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亿元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321776C-0733-4232-9059-BA63610AAA6E}"/>
              </a:ext>
            </a:extLst>
          </p:cNvPr>
          <p:cNvSpPr txBox="1"/>
          <p:nvPr/>
        </p:nvSpPr>
        <p:spPr>
          <a:xfrm>
            <a:off x="7758595" y="4022835"/>
            <a:ext cx="957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cs typeface="+mn-ea"/>
                <a:sym typeface="+mn-lt"/>
              </a:rPr>
              <a:t>32%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A9B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C46A471-7774-4BF0-826F-93312037D0E0}"/>
              </a:ext>
            </a:extLst>
          </p:cNvPr>
          <p:cNvSpPr txBox="1"/>
          <p:nvPr/>
        </p:nvSpPr>
        <p:spPr>
          <a:xfrm>
            <a:off x="9771585" y="4022835"/>
            <a:ext cx="957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cs typeface="+mn-ea"/>
                <a:sym typeface="+mn-lt"/>
              </a:rPr>
              <a:t>11%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A9B2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11170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6117;"/>
</p:tagLst>
</file>

<file path=ppt/theme/theme1.xml><?xml version="1.0" encoding="utf-8"?>
<a:theme xmlns:a="http://schemas.openxmlformats.org/drawingml/2006/main" name="Office 主题    51PPT模板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">
      <a:majorFont>
        <a:latin typeface="OPPOSans H"/>
        <a:ea typeface="OPPOSans H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3ooqoow">
      <a:majorFont>
        <a:latin typeface="OPPOSans M" panose="020F0302020204030204"/>
        <a:ea typeface="OPPOSans M"/>
        <a:cs typeface=""/>
      </a:majorFont>
      <a:minorFont>
        <a:latin typeface="OPPOSans M" panose="020F0502020204030204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rIns="0" rtlCol="0">
        <a:spAutoFit/>
      </a:bodyPr>
      <a:lstStyle>
        <a:defPPr algn="l">
          <a:lnSpc>
            <a:spcPct val="130000"/>
          </a:lnSpc>
          <a:defRPr sz="2400" dirty="0" smtClean="0">
            <a:solidFill>
              <a:schemeClr val="bg1"/>
            </a:solidFill>
            <a:latin typeface="阿里巴巴普惠体 B" panose="00020600040101010101" pitchFamily="18" charset="-122"/>
            <a:ea typeface="阿里巴巴普惠体 B" panose="00020600040101010101" pitchFamily="18" charset="-122"/>
            <a:cs typeface="阿里巴巴普惠体 B" panose="00020600040101010101" pitchFamily="18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1068</Words>
  <Application>Microsoft Office PowerPoint</Application>
  <PresentationFormat>宽屏</PresentationFormat>
  <Paragraphs>319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OPPOSans H</vt:lpstr>
      <vt:lpstr>OPPOSans M</vt:lpstr>
      <vt:lpstr>阿里巴巴普惠体 2.0 55 Regular</vt:lpstr>
      <vt:lpstr>阿里巴巴普惠体 2.0 65 Medium</vt:lpstr>
      <vt:lpstr>Arial</vt:lpstr>
      <vt:lpstr>Wingdings</vt:lpstr>
      <vt:lpstr>等线</vt:lpstr>
      <vt:lpstr>Office 主题    51PPT模板网​​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并列关系&amp;数据图表ppt模板</dc:title>
  <dc:creator>苏颜润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30</cp:revision>
  <dcterms:created xsi:type="dcterms:W3CDTF">2023-05-04T23:36:44Z</dcterms:created>
  <dcterms:modified xsi:type="dcterms:W3CDTF">2023-08-20T14:19:51Z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2023-05-04T23:41:19Z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59a03837-9bf4-4234-8c23-d4c16807729b</vt:lpwstr>
  </property>
  <property fmtid="{D5CDD505-2E9C-101B-9397-08002B2CF9AE}" pid="7" name="MSIP_Label_defa4170-0d19-0005-0004-bc88714345d2_ActionId">
    <vt:lpwstr>817e98a9-8be2-4d87-b46b-31537b6c0215</vt:lpwstr>
  </property>
  <property fmtid="{D5CDD505-2E9C-101B-9397-08002B2CF9AE}" pid="8" name="MSIP_Label_defa4170-0d19-0005-0004-bc88714345d2_ContentBits">
    <vt:lpwstr>0</vt:lpwstr>
  </property>
</Properties>
</file>