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5" r:id="rId3"/>
    <p:sldId id="259" r:id="rId4"/>
    <p:sldId id="286" r:id="rId5"/>
    <p:sldId id="287" r:id="rId6"/>
    <p:sldId id="288" r:id="rId7"/>
    <p:sldId id="263" r:id="rId8"/>
    <p:sldId id="289" r:id="rId9"/>
    <p:sldId id="262" r:id="rId10"/>
    <p:sldId id="290" r:id="rId11"/>
    <p:sldId id="291" r:id="rId12"/>
    <p:sldId id="267" r:id="rId13"/>
    <p:sldId id="292" r:id="rId14"/>
    <p:sldId id="270" r:id="rId15"/>
    <p:sldId id="271" r:id="rId16"/>
    <p:sldId id="294" r:id="rId17"/>
    <p:sldId id="283" r:id="rId18"/>
    <p:sldId id="293" r:id="rId19"/>
    <p:sldId id="2007578498" r:id="rId20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731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6E36"/>
    <a:srgbClr val="E5C191"/>
    <a:srgbClr val="9F5120"/>
    <a:srgbClr val="000000"/>
    <a:srgbClr val="C98453"/>
    <a:srgbClr val="CC8B5D"/>
    <a:srgbClr val="E3CFB5"/>
    <a:srgbClr val="DB9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1" autoAdjust="0"/>
    <p:restoredTop sz="86521" autoAdjust="0"/>
  </p:normalViewPr>
  <p:slideViewPr>
    <p:cSldViewPr snapToGrid="0" showGuides="1">
      <p:cViewPr varScale="1">
        <p:scale>
          <a:sx n="84" d="100"/>
          <a:sy n="84" d="100"/>
        </p:scale>
        <p:origin x="438" y="78"/>
      </p:cViewPr>
      <p:guideLst>
        <p:guide pos="416"/>
        <p:guide pos="7242"/>
        <p:guide orient="horz" pos="663"/>
        <p:guide orient="horz" pos="731"/>
        <p:guide orient="horz" pos="3929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61" d="100"/>
          <a:sy n="61" d="100"/>
        </p:scale>
        <p:origin x="3168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Ex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931619572469271"/>
          <c:y val="9.6424345212894613E-2"/>
          <c:w val="0.54116202859203322"/>
          <c:h val="0.81174294506053912"/>
        </c:manualLayout>
      </c:layout>
      <c:pieChart>
        <c:varyColors val="1"/>
        <c:ser>
          <c:idx val="0"/>
          <c:order val="0"/>
          <c:spPr>
            <a:ln>
              <a:noFill/>
            </a:ln>
            <a:effectLst/>
          </c:spPr>
          <c:explosion val="27"/>
          <c:dPt>
            <c:idx val="0"/>
            <c:bubble3D val="0"/>
            <c:explosion val="10"/>
            <c:spPr>
              <a:solidFill>
                <a:schemeClr val="tx1">
                  <a:lumMod val="65000"/>
                  <a:lumOff val="35000"/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BE-499E-A0AC-2BB2B260A9E1}"/>
              </c:ext>
            </c:extLst>
          </c:dPt>
          <c:dPt>
            <c:idx val="1"/>
            <c:bubble3D val="0"/>
            <c:explosion val="1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BE-499E-A0AC-2BB2B260A9E1}"/>
              </c:ext>
            </c:extLst>
          </c:dPt>
          <c:dPt>
            <c:idx val="2"/>
            <c:bubble3D val="0"/>
            <c:explosion val="41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BE-499E-A0AC-2BB2B260A9E1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85BE-499E-A0AC-2BB2B260A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寒蝉全圆体" panose="020F0500000000000000" pitchFamily="34" charset="-122"/>
          <a:cs typeface="+mn-ea"/>
          <a:sym typeface="Lemon" pitchFamily="2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50873932107803E-2"/>
          <c:y val="0.14419348302516935"/>
          <c:w val="0.9738982521357844"/>
          <c:h val="0.755634986992600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50000"/>
                <a:lumOff val="50000"/>
                <a:alpha val="1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 here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BB21-4253-BF07-72297E48EA80}"/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21-4253-BF07-72297E48EA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寒蝉全圆体" panose="020F0500000000000000" pitchFamily="34" charset="-122"/>
                    <a:cs typeface="+mn-ea"/>
                    <a:sym typeface="Lemon" pitchFamily="2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Sheet1!$C$2:$C$5</c:f>
              <c:numCache>
                <c:formatCode>0%</c:formatCode>
                <c:ptCount val="4"/>
                <c:pt idx="0">
                  <c:v>0.66</c:v>
                </c:pt>
                <c:pt idx="1">
                  <c:v>0.35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BB21-4253-BF07-72297E48EA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947886184"/>
        <c:axId val="947887752"/>
      </c:barChart>
      <c:catAx>
        <c:axId val="94788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defRPr>
            </a:pPr>
            <a:endParaRPr lang="zh-CN"/>
          </a:p>
        </c:txPr>
        <c:crossAx val="947887752"/>
        <c:crosses val="autoZero"/>
        <c:auto val="1"/>
        <c:lblAlgn val="ctr"/>
        <c:lblOffset val="100"/>
        <c:noMultiLvlLbl val="0"/>
      </c:catAx>
      <c:valAx>
        <c:axId val="94788775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47886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寒蝉全圆体" panose="020F0500000000000000" pitchFamily="34" charset="-122"/>
          <a:cs typeface="+mn-ea"/>
          <a:sym typeface="Lemon" pitchFamily="2" charset="0"/>
        </a:defRPr>
      </a:pPr>
      <a:endParaRPr lang="zh-CN"/>
    </a:p>
  </c:txPr>
  <c:externalData r:id="rId3">
    <c:autoUpdate val="0"/>
  </c:externalData>
  <c:userShapes r:id="rId4"/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>
    <cx:plotArea>
      <cx:plotAreaRegion/>
    </cx:plotArea>
    <cx:legend pos="b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0.32482</cdr:x>
      <cdr:y>0.06452</cdr:y>
    </cdr:from>
    <cdr:to>
      <cdr:x>0.73131</cdr:x>
      <cdr:y>0.32529</cdr:y>
    </cdr:to>
    <cdr:sp macro="" textlink="">
      <cdr:nvSpPr>
        <cdr:cNvPr id="2" name="ïSlíďê">
          <a:extLst xmlns:a="http://schemas.openxmlformats.org/drawingml/2006/main">
            <a:ext uri="{FF2B5EF4-FFF2-40B4-BE49-F238E27FC236}">
              <a16:creationId xmlns:a16="http://schemas.microsoft.com/office/drawing/2014/main" id="{FF8CC835-BF91-4760-9096-6180DBA8C874}"/>
            </a:ext>
          </a:extLst>
        </cdr:cNvPr>
        <cdr:cNvSpPr txBox="1"/>
      </cdr:nvSpPr>
      <cdr:spPr>
        <a:xfrm xmlns:a="http://schemas.openxmlformats.org/drawingml/2006/main">
          <a:off x="824166" y="164641"/>
          <a:ext cx="1031389" cy="665439"/>
        </a:xfrm>
        <a:prstGeom xmlns:a="http://schemas.openxmlformats.org/drawingml/2006/main" prst="rect">
          <a:avLst/>
        </a:prstGeom>
        <a:noFill xmlns:a="http://schemas.openxmlformats.org/drawingml/2006/main"/>
        <a:effectLst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algn="ctr" defTabSz="914400" rtl="0" eaLnBrk="1" latinLnBrk="0" hangingPunct="1">
            <a:defRPr sz="1862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r>
            <a:rPr lang="zh-CN" altLang="en-US" b="1" dirty="0">
              <a:solidFill>
                <a:srgbClr val="000000"/>
              </a:solidFill>
              <a:latin typeface="+mj-ea"/>
              <a:ea typeface="+mj-ea"/>
            </a:rPr>
            <a:t>请输入标题</a:t>
          </a:r>
          <a:endParaRPr lang="en-US" altLang="zh-CN" b="1" kern="1200" dirty="0">
            <a:solidFill>
              <a:schemeClr val="tx1"/>
            </a:solidFill>
            <a:latin typeface="+mj-ea"/>
            <a:ea typeface="+mj-ea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2229017-994F-2668-1D8C-E9062491C4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5AE1D02-0099-646B-17CC-F736ADF0E8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19D00-2525-4F6C-8A39-C712AB5E3315}" type="datetimeFigureOut">
              <a:rPr lang="zh-CN" altLang="en-US" smtClean="0">
                <a:latin typeface="寒蝉全圆体" panose="020F0500000000000000" pitchFamily="34" charset="-122"/>
                <a:ea typeface="寒蝉全圆体" panose="020F0500000000000000" pitchFamily="34" charset="-122"/>
              </a:rPr>
              <a:t>2023/9/20</a:t>
            </a:fld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555B55-D448-DD28-668F-FE2DA12CDA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A82C557-633B-EEB0-19FA-89A6B6305E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E2FBC-0E84-4A12-B952-94F477551FB5}" type="slidenum">
              <a:rPr lang="zh-CN" altLang="en-US" smtClean="0">
                <a:latin typeface="寒蝉全圆体" panose="020F0500000000000000" pitchFamily="34" charset="-122"/>
                <a:ea typeface="寒蝉全圆体" panose="020F0500000000000000" pitchFamily="34" charset="-122"/>
              </a:rPr>
              <a:t>‹#›</a:t>
            </a:fld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316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138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寒蝉全圆体" panose="020F0500000000000000" pitchFamily="34" charset="-122"/>
        <a:ea typeface="寒蝉全圆体" panose="020F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18F40665-56BC-42E7-BBE4-75655F850237}" type="slidenum">
              <a:rPr lang="zh-CN" altLang="en-US" smtClean="0">
                <a:latin typeface="寒蝉全圆体" panose="020F0500000000000000" pitchFamily="34" charset="-122"/>
                <a:ea typeface="寒蝉全圆体" panose="020F0500000000000000" pitchFamily="34" charset="-122"/>
              </a:rPr>
              <a:t>1</a:t>
            </a:fld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229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644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18F40665-56BC-42E7-BBE4-75655F850237}" type="slidenum">
              <a:rPr lang="zh-CN" altLang="en-US" smtClean="0">
                <a:latin typeface="寒蝉全圆体" panose="020F0500000000000000" pitchFamily="34" charset="-122"/>
                <a:ea typeface="寒蝉全圆体" panose="020F0500000000000000" pitchFamily="34" charset="-122"/>
              </a:rPr>
              <a:t>10</a:t>
            </a:fld>
            <a:endParaRPr lang="zh-CN" altLang="en-US" dirty="0">
              <a:latin typeface="寒蝉全圆体" panose="020F0500000000000000" pitchFamily="34" charset="-122"/>
              <a:ea typeface="寒蝉全圆体" panose="020F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57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 hasCustomPrompt="1"/>
          </p:nvPr>
        </p:nvSpPr>
        <p:spPr>
          <a:xfrm>
            <a:off x="660400" y="1089026"/>
            <a:ext cx="5342626" cy="2641762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>
              <a:lnSpc>
                <a:spcPct val="100000"/>
              </a:lnSpc>
              <a:defRPr sz="600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4" name="副标题 23"/>
          <p:cNvSpPr>
            <a:spLocks noGrp="1"/>
          </p:cNvSpPr>
          <p:nvPr>
            <p:ph type="subTitle" sz="quarter" idx="1" hasCustomPrompt="1"/>
          </p:nvPr>
        </p:nvSpPr>
        <p:spPr>
          <a:xfrm>
            <a:off x="660400" y="3959923"/>
            <a:ext cx="5342626" cy="10894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20000"/>
              </a:lnSpc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80102"/>
            <a:ext cx="2743200" cy="276999"/>
          </a:xfrm>
          <a:prstGeom prst="rect">
            <a:avLst/>
          </a:prstGeom>
        </p:spPr>
        <p:txBody>
          <a:bodyPr wrap="square" lIns="90000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60399" y="5857101"/>
            <a:ext cx="2822497" cy="276999"/>
          </a:xfrm>
          <a:prstGeom prst="rect">
            <a:avLst/>
          </a:prstGeom>
        </p:spPr>
        <p:txBody>
          <a:bodyPr wrap="none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 dirty="0"/>
              <a:t>www.islide.cc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32078" y="0"/>
            <a:ext cx="7459922" cy="6858000"/>
            <a:chOff x="4749658" y="0"/>
            <a:chExt cx="7459922" cy="6858000"/>
          </a:xfrm>
        </p:grpSpPr>
        <p:sp>
          <p:nvSpPr>
            <p:cNvPr id="17" name="任意多边形: 形状 16"/>
            <p:cNvSpPr/>
            <p:nvPr userDrawn="1"/>
          </p:nvSpPr>
          <p:spPr>
            <a:xfrm>
              <a:off x="5309662" y="0"/>
              <a:ext cx="6899918" cy="6858000"/>
            </a:xfrm>
            <a:custGeom>
              <a:avLst/>
              <a:gdLst>
                <a:gd name="connsiteX0" fmla="*/ 1714501 w 6899918"/>
                <a:gd name="connsiteY0" fmla="*/ 0 h 6858000"/>
                <a:gd name="connsiteX1" fmla="*/ 6899918 w 6899918"/>
                <a:gd name="connsiteY1" fmla="*/ 0 h 6858000"/>
                <a:gd name="connsiteX2" fmla="*/ 6899918 w 6899918"/>
                <a:gd name="connsiteY2" fmla="*/ 6858000 h 6858000"/>
                <a:gd name="connsiteX3" fmla="*/ 0 w 689991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9918" h="6858000">
                  <a:moveTo>
                    <a:pt x="1714501" y="0"/>
                  </a:moveTo>
                  <a:lnTo>
                    <a:pt x="6899918" y="0"/>
                  </a:lnTo>
                  <a:lnTo>
                    <a:pt x="6899918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88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/>
            <p:cNvSpPr/>
            <p:nvPr userDrawn="1"/>
          </p:nvSpPr>
          <p:spPr>
            <a:xfrm>
              <a:off x="5292082" y="0"/>
              <a:ext cx="6899918" cy="6858000"/>
            </a:xfrm>
            <a:custGeom>
              <a:avLst/>
              <a:gdLst>
                <a:gd name="connsiteX0" fmla="*/ 1714501 w 6899918"/>
                <a:gd name="connsiteY0" fmla="*/ 0 h 6858000"/>
                <a:gd name="connsiteX1" fmla="*/ 6899918 w 6899918"/>
                <a:gd name="connsiteY1" fmla="*/ 0 h 6858000"/>
                <a:gd name="connsiteX2" fmla="*/ 6899918 w 6899918"/>
                <a:gd name="connsiteY2" fmla="*/ 6858000 h 6858000"/>
                <a:gd name="connsiteX3" fmla="*/ 0 w 689991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9918" h="6858000">
                  <a:moveTo>
                    <a:pt x="1714501" y="0"/>
                  </a:moveTo>
                  <a:lnTo>
                    <a:pt x="6899918" y="0"/>
                  </a:lnTo>
                  <a:lnTo>
                    <a:pt x="689991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4749658" y="4429958"/>
              <a:ext cx="1253368" cy="2428042"/>
            </a:xfrm>
            <a:prstGeom prst="parallelogram">
              <a:avLst>
                <a:gd name="adj" fmla="val 47639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4461314"/>
            <a:ext cx="12192000" cy="6858000"/>
          </a:xfrm>
          <a:prstGeom prst="rect">
            <a:avLst/>
          </a:prstGeom>
          <a:blipFill dpi="0" rotWithShape="1">
            <a:blip r:embed="rId2" cstate="screen">
              <a:alphaModFix amt="1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dirty="0">
              <a:latin typeface="Lemon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0" y="1400466"/>
            <a:ext cx="9681028" cy="4057069"/>
          </a:xfrm>
          <a:custGeom>
            <a:avLst/>
            <a:gdLst>
              <a:gd name="connsiteX0" fmla="*/ 0 w 9681028"/>
              <a:gd name="connsiteY0" fmla="*/ 0 h 4057069"/>
              <a:gd name="connsiteX1" fmla="*/ 2444406 w 9681028"/>
              <a:gd name="connsiteY1" fmla="*/ 0 h 4057069"/>
              <a:gd name="connsiteX2" fmla="*/ 2864469 w 9681028"/>
              <a:gd name="connsiteY2" fmla="*/ 0 h 4057069"/>
              <a:gd name="connsiteX3" fmla="*/ 5599160 w 9681028"/>
              <a:gd name="connsiteY3" fmla="*/ 0 h 4057069"/>
              <a:gd name="connsiteX4" fmla="*/ 6526274 w 9681028"/>
              <a:gd name="connsiteY4" fmla="*/ 0 h 4057069"/>
              <a:gd name="connsiteX5" fmla="*/ 9681028 w 9681028"/>
              <a:gd name="connsiteY5" fmla="*/ 0 h 4057069"/>
              <a:gd name="connsiteX6" fmla="*/ 8666760 w 9681028"/>
              <a:gd name="connsiteY6" fmla="*/ 4057069 h 4057069"/>
              <a:gd name="connsiteX7" fmla="*/ 5932067 w 9681028"/>
              <a:gd name="connsiteY7" fmla="*/ 4057069 h 4057069"/>
              <a:gd name="connsiteX8" fmla="*/ 5599160 w 9681028"/>
              <a:gd name="connsiteY8" fmla="*/ 4057069 h 4057069"/>
              <a:gd name="connsiteX9" fmla="*/ 5512006 w 9681028"/>
              <a:gd name="connsiteY9" fmla="*/ 4057069 h 4057069"/>
              <a:gd name="connsiteX10" fmla="*/ 2864469 w 9681028"/>
              <a:gd name="connsiteY10" fmla="*/ 4057069 h 4057069"/>
              <a:gd name="connsiteX11" fmla="*/ 2777313 w 9681028"/>
              <a:gd name="connsiteY11" fmla="*/ 4057069 h 4057069"/>
              <a:gd name="connsiteX12" fmla="*/ 2444406 w 9681028"/>
              <a:gd name="connsiteY12" fmla="*/ 4057069 h 4057069"/>
              <a:gd name="connsiteX13" fmla="*/ 0 w 9681028"/>
              <a:gd name="connsiteY13" fmla="*/ 4057069 h 4057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681028" h="4057069">
                <a:moveTo>
                  <a:pt x="0" y="0"/>
                </a:moveTo>
                <a:lnTo>
                  <a:pt x="2444406" y="0"/>
                </a:lnTo>
                <a:lnTo>
                  <a:pt x="2864469" y="0"/>
                </a:lnTo>
                <a:lnTo>
                  <a:pt x="5599160" y="0"/>
                </a:lnTo>
                <a:lnTo>
                  <a:pt x="6526274" y="0"/>
                </a:lnTo>
                <a:lnTo>
                  <a:pt x="9681028" y="0"/>
                </a:lnTo>
                <a:lnTo>
                  <a:pt x="8666760" y="4057069"/>
                </a:lnTo>
                <a:lnTo>
                  <a:pt x="5932067" y="4057069"/>
                </a:lnTo>
                <a:lnTo>
                  <a:pt x="5599160" y="4057069"/>
                </a:lnTo>
                <a:lnTo>
                  <a:pt x="5512006" y="4057069"/>
                </a:lnTo>
                <a:lnTo>
                  <a:pt x="2864469" y="4057069"/>
                </a:lnTo>
                <a:lnTo>
                  <a:pt x="2777313" y="4057069"/>
                </a:lnTo>
                <a:lnTo>
                  <a:pt x="2444406" y="4057069"/>
                </a:lnTo>
                <a:lnTo>
                  <a:pt x="0" y="40570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60400" y="2693568"/>
            <a:ext cx="7897091" cy="9403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4800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 hasCustomPrompt="1"/>
          </p:nvPr>
        </p:nvSpPr>
        <p:spPr>
          <a:xfrm>
            <a:off x="660400" y="3645722"/>
            <a:ext cx="7897091" cy="1631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0000"/>
              </a:lnSpc>
              <a:buFont typeface="+mj-lt"/>
              <a:buNone/>
              <a:defRPr sz="16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accent2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losing" preserve="1">
  <p:cSld name="Clos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53127" y="1089026"/>
            <a:ext cx="5349899" cy="3033032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>
              <a:lnSpc>
                <a:spcPct val="100000"/>
              </a:lnSpc>
              <a:defRPr sz="600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5569803"/>
            <a:ext cx="2743200" cy="276999"/>
          </a:xfrm>
          <a:prstGeom prst="rect">
            <a:avLst/>
          </a:prstGeom>
        </p:spPr>
        <p:txBody>
          <a:bodyPr wrap="square" lIns="90000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60399" y="5857101"/>
            <a:ext cx="2822497" cy="276999"/>
          </a:xfrm>
          <a:prstGeom prst="rect">
            <a:avLst/>
          </a:prstGeom>
        </p:spPr>
        <p:txBody>
          <a:bodyPr wrap="none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 altLang="zh-CN" dirty="0"/>
              <a:t>www.islide.cc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49658" y="0"/>
            <a:ext cx="7442342" cy="6858000"/>
            <a:chOff x="4749658" y="0"/>
            <a:chExt cx="7442342" cy="6858000"/>
          </a:xfrm>
        </p:grpSpPr>
        <p:sp>
          <p:nvSpPr>
            <p:cNvPr id="13" name="任意多边形: 形状 12"/>
            <p:cNvSpPr/>
            <p:nvPr userDrawn="1"/>
          </p:nvSpPr>
          <p:spPr>
            <a:xfrm>
              <a:off x="5292082" y="0"/>
              <a:ext cx="6899918" cy="6858000"/>
            </a:xfrm>
            <a:custGeom>
              <a:avLst/>
              <a:gdLst>
                <a:gd name="connsiteX0" fmla="*/ 1714501 w 6899918"/>
                <a:gd name="connsiteY0" fmla="*/ 0 h 6858000"/>
                <a:gd name="connsiteX1" fmla="*/ 6899918 w 6899918"/>
                <a:gd name="connsiteY1" fmla="*/ 0 h 6858000"/>
                <a:gd name="connsiteX2" fmla="*/ 6899918 w 6899918"/>
                <a:gd name="connsiteY2" fmla="*/ 6858000 h 6858000"/>
                <a:gd name="connsiteX3" fmla="*/ 0 w 689991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9918" h="6858000">
                  <a:moveTo>
                    <a:pt x="1714501" y="0"/>
                  </a:moveTo>
                  <a:lnTo>
                    <a:pt x="6899918" y="0"/>
                  </a:lnTo>
                  <a:lnTo>
                    <a:pt x="6899918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88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5292082" y="0"/>
              <a:ext cx="6899918" cy="6858000"/>
            </a:xfrm>
            <a:custGeom>
              <a:avLst/>
              <a:gdLst>
                <a:gd name="connsiteX0" fmla="*/ 1714501 w 6899918"/>
                <a:gd name="connsiteY0" fmla="*/ 0 h 6858000"/>
                <a:gd name="connsiteX1" fmla="*/ 6899918 w 6899918"/>
                <a:gd name="connsiteY1" fmla="*/ 0 h 6858000"/>
                <a:gd name="connsiteX2" fmla="*/ 6899918 w 6899918"/>
                <a:gd name="connsiteY2" fmla="*/ 6858000 h 6858000"/>
                <a:gd name="connsiteX3" fmla="*/ 0 w 689991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9918" h="6858000">
                  <a:moveTo>
                    <a:pt x="1714501" y="0"/>
                  </a:moveTo>
                  <a:lnTo>
                    <a:pt x="6899918" y="0"/>
                  </a:lnTo>
                  <a:lnTo>
                    <a:pt x="689991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4749658" y="4429958"/>
              <a:ext cx="1253368" cy="2428042"/>
            </a:xfrm>
            <a:prstGeom prst="parallelogram">
              <a:avLst>
                <a:gd name="adj" fmla="val 47639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dirty="0">
                <a:latin typeface="Lemon" pitchFamily="2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610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microsoft.com/office/2007/relationships/hdphoto" Target="../media/hdphoto5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microsoft.com/office/2007/relationships/hdphoto" Target="../media/hdphoto7.wdp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8.jpeg"/><Relationship Id="rId7" Type="http://schemas.openxmlformats.org/officeDocument/2006/relationships/image" Target="../media/image8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microsoft.com/office/2007/relationships/hdphoto" Target="../media/hdphoto8.wdp"/><Relationship Id="rId4" Type="http://schemas.openxmlformats.org/officeDocument/2006/relationships/image" Target="../media/image29.png"/><Relationship Id="rId9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microsoft.com/office/2007/relationships/hdphoto" Target="../media/hdphoto9.wdp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888D6742-48BA-0EE7-E1ED-165ED961C5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en-US" altLang="zh-CN" sz="6700" dirty="0">
                <a:ea typeface="寒蝉全圆体" panose="020F0500000000000000" pitchFamily="34" charset="-122"/>
                <a:cs typeface="+mn-ea"/>
                <a:sym typeface="Lemon" pitchFamily="2" charset="0"/>
              </a:rPr>
              <a:t>2023</a:t>
            </a:r>
            <a:r>
              <a:rPr lang="en-US" altLang="zh-CN" sz="6700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 </a:t>
            </a: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服装</a:t>
            </a:r>
            <a:br>
              <a:rPr lang="en-US" altLang="zh-CN" dirty="0">
                <a:latin typeface="+mj-ea"/>
                <a:cs typeface="+mn-ea"/>
                <a:sym typeface="Lemon" pitchFamily="2" charset="0"/>
              </a:rPr>
            </a:b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秋冬产品策划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660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23A78D-083D-115B-4837-4BB0A0299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-21722"/>
            <a:ext cx="10858500" cy="1028700"/>
          </a:xfrm>
        </p:spPr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二、产品定位与策略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1E2579-C50B-9D0A-5B95-9CAC04B5A05E}"/>
              </a:ext>
            </a:extLst>
          </p:cNvPr>
          <p:cNvGrpSpPr/>
          <p:nvPr/>
        </p:nvGrpSpPr>
        <p:grpSpPr>
          <a:xfrm>
            <a:off x="660400" y="1130300"/>
            <a:ext cx="10858499" cy="5003800"/>
            <a:chOff x="660400" y="0"/>
            <a:chExt cx="10858499" cy="61468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59BD733-6535-95F7-68F3-89BCDCB4842E}"/>
                </a:ext>
              </a:extLst>
            </p:cNvPr>
            <p:cNvGrpSpPr/>
            <p:nvPr/>
          </p:nvGrpSpPr>
          <p:grpSpPr>
            <a:xfrm>
              <a:off x="673099" y="1130299"/>
              <a:ext cx="5352348" cy="2484758"/>
              <a:chOff x="673100" y="1130299"/>
              <a:chExt cx="3249389" cy="2484758"/>
            </a:xfrm>
          </p:grpSpPr>
          <p:sp>
            <p:nvSpPr>
              <p:cNvPr id="18" name="Picture1">
                <a:extLst>
                  <a:ext uri="{FF2B5EF4-FFF2-40B4-BE49-F238E27FC236}">
                    <a16:creationId xmlns:a16="http://schemas.microsoft.com/office/drawing/2014/main" id="{773ED83F-B8BB-EA16-A7D0-1FD620973239}"/>
                  </a:ext>
                </a:extLst>
              </p:cNvPr>
              <p:cNvSpPr/>
              <p:nvPr/>
            </p:nvSpPr>
            <p:spPr>
              <a:xfrm>
                <a:off x="673100" y="1553819"/>
                <a:ext cx="3249389" cy="1456081"/>
              </a:xfrm>
              <a:prstGeom prst="rect">
                <a:avLst/>
              </a:prstGeom>
              <a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9" name="矩形4">
                <a:extLst>
                  <a:ext uri="{FF2B5EF4-FFF2-40B4-BE49-F238E27FC236}">
                    <a16:creationId xmlns:a16="http://schemas.microsoft.com/office/drawing/2014/main" id="{2FD9AF13-13E5-B2A6-96DD-ECB15AFDC167}"/>
                  </a:ext>
                </a:extLst>
              </p:cNvPr>
              <p:cNvSpPr/>
              <p:nvPr/>
            </p:nvSpPr>
            <p:spPr bwMode="auto">
              <a:xfrm>
                <a:off x="673100" y="1130299"/>
                <a:ext cx="3249389" cy="524367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精选羊毛</a:t>
                </a:r>
              </a:p>
            </p:txBody>
          </p:sp>
          <p:sp>
            <p:nvSpPr>
              <p:cNvPr id="20" name="Text1">
                <a:extLst>
                  <a:ext uri="{FF2B5EF4-FFF2-40B4-BE49-F238E27FC236}">
                    <a16:creationId xmlns:a16="http://schemas.microsoft.com/office/drawing/2014/main" id="{7F376D04-C53B-8DC6-1D71-0328D253AE20}"/>
                  </a:ext>
                </a:extLst>
              </p:cNvPr>
              <p:cNvSpPr txBox="1"/>
              <p:nvPr/>
            </p:nvSpPr>
            <p:spPr>
              <a:xfrm>
                <a:off x="673100" y="3009900"/>
                <a:ext cx="3249389" cy="6051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羊毛是一种优质的材料，具有良好的保暖性和透气性，能够抵御寒冷气候。</a:t>
                </a:r>
                <a:endParaRPr lang="zh-CN" altLang="en-US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D289B61-A03C-7B9F-3524-C0FA6371A2F9}"/>
                </a:ext>
              </a:extLst>
            </p:cNvPr>
            <p:cNvGrpSpPr/>
            <p:nvPr/>
          </p:nvGrpSpPr>
          <p:grpSpPr>
            <a:xfrm>
              <a:off x="673099" y="3662043"/>
              <a:ext cx="5352348" cy="2484757"/>
              <a:chOff x="673100" y="1130300"/>
              <a:chExt cx="3249389" cy="2484757"/>
            </a:xfrm>
          </p:grpSpPr>
          <p:sp>
            <p:nvSpPr>
              <p:cNvPr id="15" name="Picture2">
                <a:extLst>
                  <a:ext uri="{FF2B5EF4-FFF2-40B4-BE49-F238E27FC236}">
                    <a16:creationId xmlns:a16="http://schemas.microsoft.com/office/drawing/2014/main" id="{2A33777C-AE44-E391-3C7D-283FB1354DB5}"/>
                  </a:ext>
                </a:extLst>
              </p:cNvPr>
              <p:cNvSpPr/>
              <p:nvPr/>
            </p:nvSpPr>
            <p:spPr>
              <a:xfrm>
                <a:off x="673100" y="1553819"/>
                <a:ext cx="3249389" cy="1456081"/>
              </a:xfrm>
              <a:prstGeom prst="rect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6" name="矩形3">
                <a:extLst>
                  <a:ext uri="{FF2B5EF4-FFF2-40B4-BE49-F238E27FC236}">
                    <a16:creationId xmlns:a16="http://schemas.microsoft.com/office/drawing/2014/main" id="{26591076-585E-4234-9A5F-AE0DFDF48513}"/>
                  </a:ext>
                </a:extLst>
              </p:cNvPr>
              <p:cNvSpPr/>
              <p:nvPr/>
            </p:nvSpPr>
            <p:spPr bwMode="auto">
              <a:xfrm>
                <a:off x="673100" y="1130300"/>
                <a:ext cx="3249389" cy="524367"/>
              </a:xfrm>
              <a:prstGeom prst="rect">
                <a:avLst/>
              </a:prstGeom>
              <a:solidFill>
                <a:schemeClr val="accent3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隐形拉链</a:t>
                </a:r>
              </a:p>
            </p:txBody>
          </p:sp>
          <p:sp>
            <p:nvSpPr>
              <p:cNvPr id="17" name="Text2">
                <a:extLst>
                  <a:ext uri="{FF2B5EF4-FFF2-40B4-BE49-F238E27FC236}">
                    <a16:creationId xmlns:a16="http://schemas.microsoft.com/office/drawing/2014/main" id="{D78D3D69-B112-9B65-7056-3183D267A951}"/>
                  </a:ext>
                </a:extLst>
              </p:cNvPr>
              <p:cNvSpPr txBox="1"/>
              <p:nvPr/>
            </p:nvSpPr>
            <p:spPr>
              <a:xfrm>
                <a:off x="673100" y="3009900"/>
                <a:ext cx="3249389" cy="6051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使用隐形拉链设计，提升服装整体的美观性和舒适度。</a:t>
                </a:r>
                <a:endParaRPr lang="zh-CN" altLang="en-US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970A81-8EC7-70C4-E73C-890DB43922E1}"/>
                </a:ext>
              </a:extLst>
            </p:cNvPr>
            <p:cNvGrpSpPr/>
            <p:nvPr/>
          </p:nvGrpSpPr>
          <p:grpSpPr>
            <a:xfrm>
              <a:off x="6166551" y="1130300"/>
              <a:ext cx="5352348" cy="2484756"/>
              <a:chOff x="673100" y="1130300"/>
              <a:chExt cx="3249389" cy="2484756"/>
            </a:xfrm>
          </p:grpSpPr>
          <p:sp>
            <p:nvSpPr>
              <p:cNvPr id="12" name="Picture3">
                <a:extLst>
                  <a:ext uri="{FF2B5EF4-FFF2-40B4-BE49-F238E27FC236}">
                    <a16:creationId xmlns:a16="http://schemas.microsoft.com/office/drawing/2014/main" id="{96EDDEA3-DBD3-EA66-64CB-1F61642739B6}"/>
                  </a:ext>
                </a:extLst>
              </p:cNvPr>
              <p:cNvSpPr/>
              <p:nvPr/>
            </p:nvSpPr>
            <p:spPr>
              <a:xfrm>
                <a:off x="673100" y="1553819"/>
                <a:ext cx="3249389" cy="1456081"/>
              </a:xfrm>
              <a:prstGeom prst="rect">
                <a:avLst/>
              </a:prstGeom>
              <a:blipFill>
                <a:blip r:embed="rId7" cstate="screen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colorTemperature colorTemp="88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3" name="矩形">
                <a:extLst>
                  <a:ext uri="{FF2B5EF4-FFF2-40B4-BE49-F238E27FC236}">
                    <a16:creationId xmlns:a16="http://schemas.microsoft.com/office/drawing/2014/main" id="{1F6A2001-D836-6473-DEC6-A88695C26531}"/>
                  </a:ext>
                </a:extLst>
              </p:cNvPr>
              <p:cNvSpPr/>
              <p:nvPr/>
            </p:nvSpPr>
            <p:spPr bwMode="auto">
              <a:xfrm>
                <a:off x="673100" y="1130300"/>
                <a:ext cx="3249389" cy="524367"/>
              </a:xfrm>
              <a:prstGeom prst="rect">
                <a:avLst/>
              </a:prstGeom>
              <a:solidFill>
                <a:schemeClr val="accent2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高品质棉</a:t>
                </a:r>
              </a:p>
            </p:txBody>
          </p:sp>
          <p:sp>
            <p:nvSpPr>
              <p:cNvPr id="14" name="Text3">
                <a:extLst>
                  <a:ext uri="{FF2B5EF4-FFF2-40B4-BE49-F238E27FC236}">
                    <a16:creationId xmlns:a16="http://schemas.microsoft.com/office/drawing/2014/main" id="{0AC53EEF-5E1A-1044-B0BC-67E2C2BB92AE}"/>
                  </a:ext>
                </a:extLst>
              </p:cNvPr>
              <p:cNvSpPr txBox="1"/>
              <p:nvPr/>
            </p:nvSpPr>
            <p:spPr>
              <a:xfrm>
                <a:off x="673100" y="3009899"/>
                <a:ext cx="3249389" cy="6051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我们选用优质棉纤维，以确保服装的柔软和舒适度。</a:t>
                </a:r>
                <a:endParaRPr lang="zh-CN" altLang="en-US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603ED6E-5C65-8CA5-046A-FDB929258D2F}"/>
                </a:ext>
              </a:extLst>
            </p:cNvPr>
            <p:cNvGrpSpPr/>
            <p:nvPr/>
          </p:nvGrpSpPr>
          <p:grpSpPr>
            <a:xfrm>
              <a:off x="6166551" y="3662043"/>
              <a:ext cx="5352348" cy="2484757"/>
              <a:chOff x="673100" y="1130300"/>
              <a:chExt cx="3249389" cy="2484757"/>
            </a:xfrm>
          </p:grpSpPr>
          <p:sp>
            <p:nvSpPr>
              <p:cNvPr id="9" name="Picture4">
                <a:extLst>
                  <a:ext uri="{FF2B5EF4-FFF2-40B4-BE49-F238E27FC236}">
                    <a16:creationId xmlns:a16="http://schemas.microsoft.com/office/drawing/2014/main" id="{A857196D-22A9-918E-30EF-426167D084C0}"/>
                  </a:ext>
                </a:extLst>
              </p:cNvPr>
              <p:cNvSpPr/>
              <p:nvPr/>
            </p:nvSpPr>
            <p:spPr>
              <a:xfrm>
                <a:off x="673100" y="1553819"/>
                <a:ext cx="3249389" cy="1456081"/>
              </a:xfrm>
              <a:prstGeom prst="rect">
                <a:avLst/>
              </a:prstGeom>
              <a:blipFill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0" name="矩形1">
                <a:extLst>
                  <a:ext uri="{FF2B5EF4-FFF2-40B4-BE49-F238E27FC236}">
                    <a16:creationId xmlns:a16="http://schemas.microsoft.com/office/drawing/2014/main" id="{20ECC503-FB5F-CDAE-7233-849D29849568}"/>
                  </a:ext>
                </a:extLst>
              </p:cNvPr>
              <p:cNvSpPr/>
              <p:nvPr/>
            </p:nvSpPr>
            <p:spPr bwMode="auto">
              <a:xfrm>
                <a:off x="673100" y="1130300"/>
                <a:ext cx="3249389" cy="524367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贴身剪裁</a:t>
                </a:r>
              </a:p>
            </p:txBody>
          </p:sp>
          <p:sp>
            <p:nvSpPr>
              <p:cNvPr id="11" name="Text4">
                <a:extLst>
                  <a:ext uri="{FF2B5EF4-FFF2-40B4-BE49-F238E27FC236}">
                    <a16:creationId xmlns:a16="http://schemas.microsoft.com/office/drawing/2014/main" id="{7E90F7A6-CE3D-BEF5-A807-C9469E2C8644}"/>
                  </a:ext>
                </a:extLst>
              </p:cNvPr>
              <p:cNvSpPr txBox="1"/>
              <p:nvPr/>
            </p:nvSpPr>
            <p:spPr>
              <a:xfrm>
                <a:off x="673100" y="3009900"/>
                <a:ext cx="3249389" cy="6051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我们注重服装的剪裁，使之贴合身型，既符合时尚的审美要求，又增加保暖效果。</a:t>
                </a:r>
                <a:endParaRPr lang="zh-CN" altLang="en-US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sp>
          <p:nvSpPr>
            <p:cNvPr id="8" name="Title">
              <a:extLst>
                <a:ext uri="{FF2B5EF4-FFF2-40B4-BE49-F238E27FC236}">
                  <a16:creationId xmlns:a16="http://schemas.microsoft.com/office/drawing/2014/main" id="{DA56F2A3-5A81-44A0-04EB-CBB278868D5A}"/>
                </a:ext>
              </a:extLst>
            </p:cNvPr>
            <p:cNvSpPr txBox="1"/>
            <p:nvPr/>
          </p:nvSpPr>
          <p:spPr>
            <a:xfrm>
              <a:off x="660400" y="0"/>
              <a:ext cx="3016250" cy="948661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latin typeface="+mj-ea"/>
                  <a:ea typeface="+mj-ea"/>
                  <a:cs typeface="+mn-ea"/>
                  <a:sym typeface="Lemon" pitchFamily="2" charset="0"/>
                </a:rPr>
                <a:t>3</a:t>
              </a:r>
              <a:r>
                <a:rPr lang="zh-CN" altLang="en-US" sz="2400" b="1" dirty="0">
                  <a:latin typeface="+mj-ea"/>
                  <a:ea typeface="+mj-ea"/>
                  <a:cs typeface="+mn-ea"/>
                  <a:sym typeface="Lemon" pitchFamily="2" charset="0"/>
                </a:rPr>
                <a:t>、材质与工艺选择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633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B60CB2-D6FB-CF11-65BE-E840EC081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二、产品定位与策略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A58A44-0E8D-CC09-E7F7-F78929BBBF55}"/>
              </a:ext>
            </a:extLst>
          </p:cNvPr>
          <p:cNvGrpSpPr/>
          <p:nvPr/>
        </p:nvGrpSpPr>
        <p:grpSpPr>
          <a:xfrm>
            <a:off x="5250115" y="1528140"/>
            <a:ext cx="5856308" cy="4355773"/>
            <a:chOff x="5449615" y="745088"/>
            <a:chExt cx="5856308" cy="4355773"/>
          </a:xfrm>
        </p:grpSpPr>
        <p:sp>
          <p:nvSpPr>
            <p:cNvPr id="6" name="Title">
              <a:extLst>
                <a:ext uri="{FF2B5EF4-FFF2-40B4-BE49-F238E27FC236}">
                  <a16:creationId xmlns:a16="http://schemas.microsoft.com/office/drawing/2014/main" id="{26DDBD52-D810-479D-1FD4-6E29549E3AB4}"/>
                </a:ext>
              </a:extLst>
            </p:cNvPr>
            <p:cNvSpPr txBox="1"/>
            <p:nvPr/>
          </p:nvSpPr>
          <p:spPr>
            <a:xfrm>
              <a:off x="6854229" y="745088"/>
              <a:ext cx="2856576" cy="4953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altLang="zh-CN" sz="2400" b="1" dirty="0">
                  <a:latin typeface="+mj-lt"/>
                  <a:ea typeface="+mj-ea"/>
                  <a:cs typeface="+mn-ea"/>
                  <a:sym typeface="Lemon" pitchFamily="2" charset="0"/>
                </a:rPr>
                <a:t>4</a:t>
              </a:r>
              <a:r>
                <a:rPr lang="zh-CN" altLang="en-US" sz="2400" b="1" dirty="0">
                  <a:latin typeface="+mj-ea"/>
                  <a:ea typeface="+mj-ea"/>
                  <a:cs typeface="+mn-ea"/>
                  <a:sym typeface="Lemon" pitchFamily="2" charset="0"/>
                </a:rPr>
                <a:t>、流行趋势</a:t>
              </a:r>
              <a:endParaRPr lang="en-US" altLang="zh-CN" sz="2400" b="1" dirty="0"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353BEC2-F1AF-47B8-006B-23677CAEF571}"/>
                </a:ext>
              </a:extLst>
            </p:cNvPr>
            <p:cNvGrpSpPr/>
            <p:nvPr/>
          </p:nvGrpSpPr>
          <p:grpSpPr>
            <a:xfrm>
              <a:off x="5449615" y="1416424"/>
              <a:ext cx="5856308" cy="3684437"/>
              <a:chOff x="5449615" y="1416424"/>
              <a:chExt cx="5856308" cy="3684437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5078A1B-6855-3789-29F3-BE4E94FEAEFA}"/>
                  </a:ext>
                </a:extLst>
              </p:cNvPr>
              <p:cNvSpPr/>
              <p:nvPr/>
            </p:nvSpPr>
            <p:spPr>
              <a:xfrm>
                <a:off x="5449615" y="2827194"/>
                <a:ext cx="5856308" cy="98713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>
                  <a:solidFill>
                    <a:schemeClr val="bg1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73CAC9C0-BA20-C6FE-A19A-B01DCADB4C7D}"/>
                  </a:ext>
                </a:extLst>
              </p:cNvPr>
              <p:cNvSpPr/>
              <p:nvPr/>
            </p:nvSpPr>
            <p:spPr>
              <a:xfrm>
                <a:off x="5449615" y="1416424"/>
                <a:ext cx="5856308" cy="98713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>
                  <a:solidFill>
                    <a:schemeClr val="bg1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3205475-0B79-846A-4D4C-9BD6D8888B52}"/>
                  </a:ext>
                </a:extLst>
              </p:cNvPr>
              <p:cNvGrpSpPr/>
              <p:nvPr/>
            </p:nvGrpSpPr>
            <p:grpSpPr>
              <a:xfrm>
                <a:off x="5701170" y="1494495"/>
                <a:ext cx="5353195" cy="2228153"/>
                <a:chOff x="5701171" y="1450961"/>
                <a:chExt cx="5353195" cy="2228153"/>
              </a:xfrm>
            </p:grpSpPr>
            <p:sp>
              <p:nvSpPr>
                <p:cNvPr id="20" name="文本框2">
                  <a:extLst>
                    <a:ext uri="{FF2B5EF4-FFF2-40B4-BE49-F238E27FC236}">
                      <a16:creationId xmlns:a16="http://schemas.microsoft.com/office/drawing/2014/main" id="{55DFB073-C8EB-ACE1-93CE-400C7AEA80B8}"/>
                    </a:ext>
                  </a:extLst>
                </p:cNvPr>
                <p:cNvSpPr txBox="1"/>
                <p:nvPr/>
              </p:nvSpPr>
              <p:spPr>
                <a:xfrm>
                  <a:off x="5701173" y="1450961"/>
                  <a:ext cx="5336837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effectLst/>
                      <a:latin typeface="+mj-ea"/>
                      <a:ea typeface="+mj-ea"/>
                      <a:cs typeface="+mn-ea"/>
                      <a:sym typeface="Lemon" pitchFamily="2" charset="0"/>
                    </a:rPr>
                    <a:t>复古风</a:t>
                  </a:r>
                  <a:endParaRPr lang="en-US" altLang="zh-CN" b="1" dirty="0">
                    <a:effectLst/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" name="Text1">
                  <a:extLst>
                    <a:ext uri="{FF2B5EF4-FFF2-40B4-BE49-F238E27FC236}">
                      <a16:creationId xmlns:a16="http://schemas.microsoft.com/office/drawing/2014/main" id="{7C5CA61F-FFBC-FF30-5683-7887F1ACFDAC}"/>
                    </a:ext>
                  </a:extLst>
                </p:cNvPr>
                <p:cNvSpPr/>
                <p:nvPr/>
              </p:nvSpPr>
              <p:spPr>
                <a:xfrm flipH="1">
                  <a:off x="5701171" y="1796529"/>
                  <a:ext cx="5353195" cy="471815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3765">
                    <a:lnSpc>
                      <a:spcPct val="120000"/>
                    </a:lnSpc>
                    <a:buSzPct val="25000"/>
                    <a:defRPr/>
                  </a:pPr>
                  <a:r>
                    <a:rPr lang="zh-CN" altLang="en-US" sz="1200" b="0" i="0" dirty="0">
                      <a:solidFill>
                        <a:srgbClr val="24292F"/>
                      </a:solidFill>
                      <a:effectLst/>
                      <a:latin typeface="+mj-ea"/>
                      <a:ea typeface="+mj-ea"/>
                      <a:cs typeface="+mn-ea"/>
                      <a:sym typeface="Lemon" pitchFamily="2" charset="0"/>
                    </a:rPr>
                    <a:t>复古元素一直是秋冬季节的流行趋势之一。我们可以通过设计中加入一些经典的复古元素，如宽松剪裁、拼接设计等，带给顾客时尚与怀旧的感觉。</a:t>
                  </a:r>
                  <a:endParaRPr kumimoji="0" lang="en-US" altLang="zh-CN" sz="1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5" name="文本框">
                  <a:extLst>
                    <a:ext uri="{FF2B5EF4-FFF2-40B4-BE49-F238E27FC236}">
                      <a16:creationId xmlns:a16="http://schemas.microsoft.com/office/drawing/2014/main" id="{5CE2A760-59DF-6DC1-44C8-388B50945795}"/>
                    </a:ext>
                  </a:extLst>
                </p:cNvPr>
                <p:cNvSpPr txBox="1"/>
                <p:nvPr/>
              </p:nvSpPr>
              <p:spPr>
                <a:xfrm>
                  <a:off x="5701173" y="2861731"/>
                  <a:ext cx="5336837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街头休闲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6" name="Text1">
                  <a:extLst>
                    <a:ext uri="{FF2B5EF4-FFF2-40B4-BE49-F238E27FC236}">
                      <a16:creationId xmlns:a16="http://schemas.microsoft.com/office/drawing/2014/main" id="{9071F969-C893-E99C-DDBC-0A14F730B50B}"/>
                    </a:ext>
                  </a:extLst>
                </p:cNvPr>
                <p:cNvSpPr/>
                <p:nvPr/>
              </p:nvSpPr>
              <p:spPr>
                <a:xfrm flipH="1">
                  <a:off x="5701171" y="3207299"/>
                  <a:ext cx="5353195" cy="471815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3765">
                    <a:lnSpc>
                      <a:spcPct val="120000"/>
                    </a:lnSpc>
                    <a:buSzPct val="25000"/>
                    <a:defRPr/>
                  </a:pPr>
                  <a:r>
                    <a:rPr lang="zh-CN" altLang="en-US" sz="1200" b="0" i="0" dirty="0">
                      <a:solidFill>
                        <a:srgbClr val="24292F"/>
                      </a:solidFill>
                      <a:effectLst/>
                      <a:latin typeface="+mn-ea"/>
                      <a:cs typeface="+mn-ea"/>
                      <a:sym typeface="Lemon" pitchFamily="2" charset="0"/>
                    </a:rPr>
                    <a:t>街头风格一直受到年轻人的喜爱，我们可以在设计中加入一些休闲、运动的元素，如印花图案、宽松的剪裁等，打造时尚又舒适的秋冬服装。</a:t>
                  </a:r>
                  <a:endParaRPr kumimoji="0" lang="en-US" altLang="zh-CN" sz="1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</p:grp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012D2853-D255-DBDA-4F53-277270AF9D27}"/>
                  </a:ext>
                </a:extLst>
              </p:cNvPr>
              <p:cNvSpPr/>
              <p:nvPr/>
            </p:nvSpPr>
            <p:spPr>
              <a:xfrm>
                <a:off x="5449615" y="4113730"/>
                <a:ext cx="5856308" cy="98713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</p:grpSp>
      </p:grpSp>
      <p:sp>
        <p:nvSpPr>
          <p:cNvPr id="60" name="文本框3">
            <a:extLst>
              <a:ext uri="{FF2B5EF4-FFF2-40B4-BE49-F238E27FC236}">
                <a16:creationId xmlns:a16="http://schemas.microsoft.com/office/drawing/2014/main" id="{2F3D6941-D333-ED40-2B28-6B798F3130D5}"/>
              </a:ext>
            </a:extLst>
          </p:cNvPr>
          <p:cNvSpPr txBox="1"/>
          <p:nvPr/>
        </p:nvSpPr>
        <p:spPr>
          <a:xfrm>
            <a:off x="5485316" y="5021016"/>
            <a:ext cx="5336837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+mj-ea"/>
                <a:ea typeface="+mj-ea"/>
                <a:cs typeface="+mn-ea"/>
                <a:sym typeface="Lemon" pitchFamily="2" charset="0"/>
              </a:rPr>
              <a:t>自然元素</a:t>
            </a:r>
            <a:endParaRPr lang="en-US" altLang="zh-CN" b="1" dirty="0">
              <a:latin typeface="+mj-ea"/>
              <a:ea typeface="+mj-ea"/>
              <a:cs typeface="+mn-ea"/>
              <a:sym typeface="Lemon" pitchFamily="2" charset="0"/>
            </a:endParaRPr>
          </a:p>
        </p:txBody>
      </p:sp>
      <p:sp>
        <p:nvSpPr>
          <p:cNvPr id="61" name="Text1">
            <a:extLst>
              <a:ext uri="{FF2B5EF4-FFF2-40B4-BE49-F238E27FC236}">
                <a16:creationId xmlns:a16="http://schemas.microsoft.com/office/drawing/2014/main" id="{BA8D626F-A1B8-CE15-7939-52CADAF0E677}"/>
              </a:ext>
            </a:extLst>
          </p:cNvPr>
          <p:cNvSpPr/>
          <p:nvPr/>
        </p:nvSpPr>
        <p:spPr>
          <a:xfrm flipH="1">
            <a:off x="5485314" y="5366584"/>
            <a:ext cx="5353195" cy="47181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lnSpc>
                <a:spcPct val="120000"/>
              </a:lnSpc>
              <a:buSzPct val="25000"/>
              <a:defRPr/>
            </a:pPr>
            <a:r>
              <a:rPr lang="zh-CN" altLang="en-US" sz="12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自然主题在秋冬季节中很受欢迎，可以运用自然色彩、植物花纹等元素，展现温暖、舒适的感觉。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Lemon" pitchFamily="2" charset="0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57F94B31-74D6-BCEF-066A-70E119B569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3" r="-334"/>
          <a:stretch/>
        </p:blipFill>
        <p:spPr>
          <a:xfrm>
            <a:off x="959571" y="1594815"/>
            <a:ext cx="3442248" cy="4411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688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A1A9452-2146-C350-7840-5B5EF3BF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营销推广方式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5E2FB94-D5CF-5249-2ACC-C1E22F95958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zh-CN" altLang="en-US" dirty="0">
                <a:latin typeface="+mj-ea"/>
                <a:ea typeface="+mj-ea"/>
                <a:cs typeface="+mn-ea"/>
                <a:sym typeface="Lemon" pitchFamily="2" charset="0"/>
              </a:rPr>
              <a:t>线上线下结合营销</a:t>
            </a:r>
            <a:endParaRPr lang="en-US" dirty="0">
              <a:latin typeface="+mj-ea"/>
              <a:ea typeface="+mj-ea"/>
              <a:cs typeface="+mn-ea"/>
              <a:sym typeface="Lemon" pitchFamily="2" charset="0"/>
            </a:endParaRPr>
          </a:p>
        </p:txBody>
      </p:sp>
      <p:pic>
        <p:nvPicPr>
          <p:cNvPr id="3" name="图形 2" descr="徽章 3 纯色填充">
            <a:extLst>
              <a:ext uri="{FF2B5EF4-FFF2-40B4-BE49-F238E27FC236}">
                <a16:creationId xmlns:a16="http://schemas.microsoft.com/office/drawing/2014/main" id="{E8DF9A0C-5BEC-F697-16B4-55FACB906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24425" y="2790825"/>
            <a:ext cx="914400" cy="914400"/>
          </a:xfrm>
          <a:prstGeom prst="rect">
            <a:avLst/>
          </a:prstGeom>
        </p:spPr>
      </p:pic>
      <p:pic>
        <p:nvPicPr>
          <p:cNvPr id="10" name="图片 9" descr="会议室里的人们&#10;&#10;描述已自动生成">
            <a:extLst>
              <a:ext uri="{FF2B5EF4-FFF2-40B4-BE49-F238E27FC236}">
                <a16:creationId xmlns:a16="http://schemas.microsoft.com/office/drawing/2014/main" id="{63E52FEC-BC6A-6AB4-F1D0-389664A477BF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124514"/>
            <a:ext cx="3387600" cy="2412000"/>
          </a:xfrm>
          <a:prstGeom prst="parallelogram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413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70019A-0577-AB1E-E702-D9CDD8CEE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三、营销推广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EE5CDD-6998-38CF-5E05-72A24FC0EE69}"/>
              </a:ext>
            </a:extLst>
          </p:cNvPr>
          <p:cNvGrpSpPr/>
          <p:nvPr/>
        </p:nvGrpSpPr>
        <p:grpSpPr>
          <a:xfrm>
            <a:off x="669925" y="1927946"/>
            <a:ext cx="10850563" cy="3320043"/>
            <a:chOff x="669925" y="1927946"/>
            <a:chExt cx="10850563" cy="3320043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6E6BEA7B-1CD3-FA6F-23CB-78653E777FB6}"/>
                </a:ext>
              </a:extLst>
            </p:cNvPr>
            <p:cNvCxnSpPr/>
            <p:nvPr/>
          </p:nvCxnSpPr>
          <p:spPr>
            <a:xfrm>
              <a:off x="7226079" y="3645024"/>
              <a:ext cx="4294409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E15C610-2994-C8C2-01A9-DCD3E09B379E}"/>
                </a:ext>
              </a:extLst>
            </p:cNvPr>
            <p:cNvGrpSpPr/>
            <p:nvPr/>
          </p:nvGrpSpPr>
          <p:grpSpPr>
            <a:xfrm>
              <a:off x="4403812" y="2044865"/>
              <a:ext cx="3203125" cy="3203124"/>
              <a:chOff x="4403812" y="2044865"/>
              <a:chExt cx="3203125" cy="320312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24981E3-CE50-155E-8679-9858B081078C}"/>
                  </a:ext>
                </a:extLst>
              </p:cNvPr>
              <p:cNvSpPr/>
              <p:nvPr/>
            </p:nvSpPr>
            <p:spPr>
              <a:xfrm>
                <a:off x="4994650" y="2635703"/>
                <a:ext cx="2021449" cy="2021449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7" name="空心弧 16">
                <a:extLst>
                  <a:ext uri="{FF2B5EF4-FFF2-40B4-BE49-F238E27FC236}">
                    <a16:creationId xmlns:a16="http://schemas.microsoft.com/office/drawing/2014/main" id="{FAADBD9F-A98C-C411-A7AD-846EE807FBEF}"/>
                  </a:ext>
                </a:extLst>
              </p:cNvPr>
              <p:cNvSpPr/>
              <p:nvPr/>
            </p:nvSpPr>
            <p:spPr>
              <a:xfrm flipH="1" flipV="1">
                <a:off x="4403812" y="2044865"/>
                <a:ext cx="3203125" cy="3203124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id="{3F6EF753-5A41-EEB0-F0A6-C12945E4585C}"/>
                  </a:ext>
                </a:extLst>
              </p:cNvPr>
              <p:cNvSpPr/>
              <p:nvPr/>
            </p:nvSpPr>
            <p:spPr>
              <a:xfrm rot="18900000" flipH="1" flipV="1">
                <a:off x="6882554" y="2569972"/>
                <a:ext cx="658106" cy="567333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0B4FBE7E-C402-3B98-BC30-270E932FB5DE}"/>
                  </a:ext>
                </a:extLst>
              </p:cNvPr>
              <p:cNvGrpSpPr/>
              <p:nvPr/>
            </p:nvGrpSpPr>
            <p:grpSpPr>
              <a:xfrm>
                <a:off x="4403812" y="2044865"/>
                <a:ext cx="3203125" cy="3203124"/>
                <a:chOff x="3029446" y="2446284"/>
                <a:chExt cx="3073942" cy="3073942"/>
              </a:xfrm>
              <a:solidFill>
                <a:schemeClr val="accent2"/>
              </a:solidFill>
            </p:grpSpPr>
            <p:sp>
              <p:nvSpPr>
                <p:cNvPr id="20" name="空心弧 19">
                  <a:extLst>
                    <a:ext uri="{FF2B5EF4-FFF2-40B4-BE49-F238E27FC236}">
                      <a16:creationId xmlns:a16="http://schemas.microsoft.com/office/drawing/2014/main" id="{0BCB49C9-19A4-E51F-8445-C2915C96DF73}"/>
                    </a:ext>
                  </a:extLst>
                </p:cNvPr>
                <p:cNvSpPr/>
                <p:nvPr/>
              </p:nvSpPr>
              <p:spPr>
                <a:xfrm>
                  <a:off x="3029446" y="2446284"/>
                  <a:ext cx="3073942" cy="3073942"/>
                </a:xfrm>
                <a:prstGeom prst="blockArc">
                  <a:avLst>
                    <a:gd name="adj1" fmla="val 21599999"/>
                    <a:gd name="adj2" fmla="val 8180671"/>
                    <a:gd name="adj3" fmla="val 1191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" name="等腰三角形 20">
                  <a:extLst>
                    <a:ext uri="{FF2B5EF4-FFF2-40B4-BE49-F238E27FC236}">
                      <a16:creationId xmlns:a16="http://schemas.microsoft.com/office/drawing/2014/main" id="{090E5FA2-FF48-D546-43CF-D96C952D1ABC}"/>
                    </a:ext>
                  </a:extLst>
                </p:cNvPr>
                <p:cNvSpPr/>
                <p:nvPr/>
              </p:nvSpPr>
              <p:spPr>
                <a:xfrm rot="8100000" flipV="1">
                  <a:off x="3100799" y="4487660"/>
                  <a:ext cx="631564" cy="54445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544F62F-4428-15B6-A095-09DC1851B613}"/>
                </a:ext>
              </a:extLst>
            </p:cNvPr>
            <p:cNvCxnSpPr/>
            <p:nvPr/>
          </p:nvCxnSpPr>
          <p:spPr>
            <a:xfrm flipH="1">
              <a:off x="741000" y="3634391"/>
              <a:ext cx="4033836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29A90E1-E0C8-8C49-9B7D-CBE33CAC73F1}"/>
                </a:ext>
              </a:extLst>
            </p:cNvPr>
            <p:cNvGrpSpPr/>
            <p:nvPr/>
          </p:nvGrpSpPr>
          <p:grpSpPr>
            <a:xfrm>
              <a:off x="669925" y="1927946"/>
              <a:ext cx="3523907" cy="1317773"/>
              <a:chOff x="669925" y="1927946"/>
              <a:chExt cx="3523907" cy="1317773"/>
            </a:xfrm>
          </p:grpSpPr>
          <p:sp>
            <p:nvSpPr>
              <p:cNvPr id="14" name="Text1">
                <a:extLst>
                  <a:ext uri="{FF2B5EF4-FFF2-40B4-BE49-F238E27FC236}">
                    <a16:creationId xmlns:a16="http://schemas.microsoft.com/office/drawing/2014/main" id="{CA0A2CEA-B742-7EA9-11AA-91406810447E}"/>
                  </a:ext>
                </a:extLst>
              </p:cNvPr>
              <p:cNvSpPr/>
              <p:nvPr/>
            </p:nvSpPr>
            <p:spPr bwMode="auto">
              <a:xfrm>
                <a:off x="669925" y="2340826"/>
                <a:ext cx="3523907" cy="904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1600" b="0" i="0" dirty="0">
                    <a:solidFill>
                      <a:srgbClr val="24292F"/>
                    </a:solidFill>
                    <a:effectLst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1. </a:t>
                </a:r>
                <a: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电商平台的活动合作和品牌宣传</a:t>
                </a:r>
                <a:b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</a:br>
                <a:r>
                  <a:rPr lang="en-US" altLang="zh-CN" sz="1600" b="0" i="0" dirty="0">
                    <a:solidFill>
                      <a:srgbClr val="24292F"/>
                    </a:solidFill>
                    <a:effectLst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2. </a:t>
                </a:r>
                <a: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线上推广的渠道和内容策略</a:t>
                </a:r>
                <a:b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</a:br>
                <a:endParaRPr lang="zh-CN" altLang="en-US" sz="1600" b="0" i="0" dirty="0">
                  <a:solidFill>
                    <a:srgbClr val="24292F"/>
                  </a:solidFill>
                  <a:effectLst/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5" name="文本框1">
                <a:extLst>
                  <a:ext uri="{FF2B5EF4-FFF2-40B4-BE49-F238E27FC236}">
                    <a16:creationId xmlns:a16="http://schemas.microsoft.com/office/drawing/2014/main" id="{5071C01C-4537-FFB2-945D-0E069E31034A}"/>
                  </a:ext>
                </a:extLst>
              </p:cNvPr>
              <p:cNvSpPr txBox="1"/>
              <p:nvPr/>
            </p:nvSpPr>
            <p:spPr bwMode="auto">
              <a:xfrm>
                <a:off x="669925" y="1927946"/>
                <a:ext cx="3523907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360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线上推广</a:t>
                </a:r>
                <a:endParaRPr lang="en-US" altLang="zh-CN" b="1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57BF9B2-8EE2-3CCC-0075-9268154C06D9}"/>
                </a:ext>
              </a:extLst>
            </p:cNvPr>
            <p:cNvGrpSpPr/>
            <p:nvPr/>
          </p:nvGrpSpPr>
          <p:grpSpPr>
            <a:xfrm>
              <a:off x="8291762" y="3525667"/>
              <a:ext cx="2977988" cy="1551275"/>
              <a:chOff x="8291762" y="3525667"/>
              <a:chExt cx="2977988" cy="1551275"/>
            </a:xfrm>
          </p:grpSpPr>
          <p:sp>
            <p:nvSpPr>
              <p:cNvPr id="11" name="Text2">
                <a:extLst>
                  <a:ext uri="{FF2B5EF4-FFF2-40B4-BE49-F238E27FC236}">
                    <a16:creationId xmlns:a16="http://schemas.microsoft.com/office/drawing/2014/main" id="{70829C37-9B64-0265-4F23-3FEF1202B6AE}"/>
                  </a:ext>
                </a:extLst>
              </p:cNvPr>
              <p:cNvSpPr/>
              <p:nvPr/>
            </p:nvSpPr>
            <p:spPr bwMode="auto">
              <a:xfrm>
                <a:off x="8291762" y="4196602"/>
                <a:ext cx="2977988" cy="880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600" b="0" i="0" dirty="0">
                    <a:solidFill>
                      <a:srgbClr val="24292F"/>
                    </a:solidFill>
                    <a:effectLst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1. </a:t>
                </a:r>
                <a: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参加时尚展览或服装展示活动</a:t>
                </a:r>
                <a:b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</a:br>
                <a:r>
                  <a:rPr lang="en-US" altLang="zh-CN" sz="1600" b="0" i="0" dirty="0">
                    <a:solidFill>
                      <a:srgbClr val="24292F"/>
                    </a:solidFill>
                    <a:effectLst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2. </a:t>
                </a:r>
                <a:r>
                  <a:rPr lang="zh-CN" altLang="en-US" sz="16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设计线下店铺促销活动，吸引顾客</a:t>
                </a:r>
                <a:endParaRPr lang="en-US" altLang="zh-CN" sz="16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2" name="文本框2">
                <a:extLst>
                  <a:ext uri="{FF2B5EF4-FFF2-40B4-BE49-F238E27FC236}">
                    <a16:creationId xmlns:a16="http://schemas.microsoft.com/office/drawing/2014/main" id="{87A24B78-097D-C868-FC0B-1999DB5D6CD3}"/>
                  </a:ext>
                </a:extLst>
              </p:cNvPr>
              <p:cNvSpPr txBox="1"/>
              <p:nvPr/>
            </p:nvSpPr>
            <p:spPr bwMode="auto">
              <a:xfrm>
                <a:off x="8291762" y="3525667"/>
                <a:ext cx="2977987" cy="670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360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线下推广</a:t>
                </a:r>
                <a:endParaRPr lang="en-US" altLang="zh-CN" b="1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6F580A2A-1800-90A2-6DA6-FF19105B34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11" y="3719799"/>
            <a:ext cx="3430489" cy="2286992"/>
          </a:xfrm>
          <a:prstGeom prst="round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8CA7E2F4-1E2B-C5D7-B104-4C803192DE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5274" y="1238674"/>
            <a:ext cx="3430489" cy="2286993"/>
          </a:xfrm>
          <a:prstGeom prst="roundRect">
            <a:avLst/>
          </a:prstGeom>
        </p:spPr>
      </p:pic>
      <p:pic>
        <p:nvPicPr>
          <p:cNvPr id="41" name="图形 40" descr="徽章 1 纯色填充">
            <a:extLst>
              <a:ext uri="{FF2B5EF4-FFF2-40B4-BE49-F238E27FC236}">
                <a16:creationId xmlns:a16="http://schemas.microsoft.com/office/drawing/2014/main" id="{8B65F94E-D45B-17D0-B042-2533E70D5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0302" y="2095825"/>
            <a:ext cx="599303" cy="599303"/>
          </a:xfrm>
          <a:prstGeom prst="rect">
            <a:avLst/>
          </a:prstGeom>
        </p:spPr>
      </p:pic>
      <p:pic>
        <p:nvPicPr>
          <p:cNvPr id="43" name="图形 42" descr="徽章 纯色填充">
            <a:extLst>
              <a:ext uri="{FF2B5EF4-FFF2-40B4-BE49-F238E27FC236}">
                <a16:creationId xmlns:a16="http://schemas.microsoft.com/office/drawing/2014/main" id="{D5923B94-17F6-4939-34D2-B8B5196161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21503" y="3911143"/>
            <a:ext cx="599303" cy="5993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43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A1A9452-2146-C350-7840-5B5EF3BF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销售预测和目标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5E2FB94-D5CF-5249-2ACC-C1E22F95958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zh-CN" altLang="en-US" dirty="0">
                <a:latin typeface="+mj-ea"/>
                <a:ea typeface="+mj-ea"/>
                <a:cs typeface="+mn-ea"/>
                <a:sym typeface="Lemon" pitchFamily="2" charset="0"/>
              </a:rPr>
              <a:t>进行市场调研，展开销售目标制定</a:t>
            </a:r>
            <a:endParaRPr lang="en-US" dirty="0">
              <a:latin typeface="+mj-ea"/>
              <a:ea typeface="+mj-ea"/>
              <a:cs typeface="+mn-ea"/>
              <a:sym typeface="Lemon" pitchFamily="2" charset="0"/>
            </a:endParaRPr>
          </a:p>
        </p:txBody>
      </p:sp>
      <p:pic>
        <p:nvPicPr>
          <p:cNvPr id="3" name="图形 2" descr="徽章 4 纯色填充">
            <a:extLst>
              <a:ext uri="{FF2B5EF4-FFF2-40B4-BE49-F238E27FC236}">
                <a16:creationId xmlns:a16="http://schemas.microsoft.com/office/drawing/2014/main" id="{29A5D507-6594-7223-A50E-564802938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48250" y="2755078"/>
            <a:ext cx="914400" cy="914400"/>
          </a:xfrm>
          <a:prstGeom prst="rect">
            <a:avLst/>
          </a:prstGeom>
        </p:spPr>
      </p:pic>
      <p:pic>
        <p:nvPicPr>
          <p:cNvPr id="6" name="图片 5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D7DB7F57-EB05-CF1B-C908-14E9D8AA804E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127689"/>
            <a:ext cx="3387600" cy="2412000"/>
          </a:xfrm>
          <a:prstGeom prst="parallelogram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85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标题 74">
            <a:extLst>
              <a:ext uri="{FF2B5EF4-FFF2-40B4-BE49-F238E27FC236}">
                <a16:creationId xmlns:a16="http://schemas.microsoft.com/office/drawing/2014/main" id="{46CEE762-52F1-F05A-4B8E-26B1FB28C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销售预测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20ED69-A811-DAA2-C97F-7C490860CF31}"/>
              </a:ext>
            </a:extLst>
          </p:cNvPr>
          <p:cNvGrpSpPr/>
          <p:nvPr/>
        </p:nvGrpSpPr>
        <p:grpSpPr>
          <a:xfrm>
            <a:off x="987425" y="2129354"/>
            <a:ext cx="3013271" cy="4086741"/>
            <a:chOff x="987425" y="2129354"/>
            <a:chExt cx="3013271" cy="4086741"/>
          </a:xfrm>
        </p:grpSpPr>
        <p:sp>
          <p:nvSpPr>
            <p:cNvPr id="42" name="矩形-圆角">
              <a:extLst>
                <a:ext uri="{FF2B5EF4-FFF2-40B4-BE49-F238E27FC236}">
                  <a16:creationId xmlns:a16="http://schemas.microsoft.com/office/drawing/2014/main" id="{9A87F811-B3DF-2905-82FE-9B76B7445901}"/>
                </a:ext>
              </a:extLst>
            </p:cNvPr>
            <p:cNvSpPr/>
            <p:nvPr/>
          </p:nvSpPr>
          <p:spPr>
            <a:xfrm>
              <a:off x="1525778" y="3845230"/>
              <a:ext cx="2474918" cy="757739"/>
            </a:xfrm>
            <a:prstGeom prst="round2DiagRect">
              <a:avLst>
                <a:gd name="adj1" fmla="val 31621"/>
                <a:gd name="adj2" fmla="val 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  <a:buSzPct val="25000"/>
              </a:pPr>
              <a:r>
                <a:rPr lang="zh-CN" altLang="en-US" b="1" dirty="0">
                  <a:latin typeface="+mj-ea"/>
                  <a:ea typeface="+mj-ea"/>
                  <a:cs typeface="+mn-ea"/>
                  <a:sym typeface="Lemon" pitchFamily="2" charset="0"/>
                </a:rPr>
                <a:t>市场调研</a:t>
              </a:r>
              <a:endParaRPr lang="en-US" altLang="zh-CN" b="1" dirty="0"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43" name="文本框">
              <a:extLst>
                <a:ext uri="{FF2B5EF4-FFF2-40B4-BE49-F238E27FC236}">
                  <a16:creationId xmlns:a16="http://schemas.microsoft.com/office/drawing/2014/main" id="{32A00E37-4645-CCC1-52B8-15006FAD2FDF}"/>
                </a:ext>
              </a:extLst>
            </p:cNvPr>
            <p:cNvSpPr/>
            <p:nvPr/>
          </p:nvSpPr>
          <p:spPr>
            <a:xfrm>
              <a:off x="1633109" y="4602969"/>
              <a:ext cx="2367587" cy="1003727"/>
            </a:xfrm>
            <a:prstGeom prst="rect">
              <a:avLst/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36000" rIns="90000" bIns="36000" numCol="1" spcCol="0" rtlCol="0" fromWordArt="0" anchor="t" anchorCtr="0" forceAA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R="0" lvl="0" indent="0" defTabSz="913765" fontAlgn="auto">
                <a:lnSpc>
                  <a:spcPct val="150000"/>
                </a:lnSpc>
                <a:spcAft>
                  <a:spcPts val="20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4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我们进行了市场调研，分析了目标受众的需求和竞争对手的情况，了解市场态势。</a:t>
              </a:r>
              <a:endParaRPr lang="en-US" altLang="zh-CN" sz="140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48" name="流程图：接点">
              <a:extLst>
                <a:ext uri="{FF2B5EF4-FFF2-40B4-BE49-F238E27FC236}">
                  <a16:creationId xmlns:a16="http://schemas.microsoft.com/office/drawing/2014/main" id="{85CF5260-BF5D-CC00-2098-904B8C58D2B1}"/>
                </a:ext>
              </a:extLst>
            </p:cNvPr>
            <p:cNvSpPr/>
            <p:nvPr/>
          </p:nvSpPr>
          <p:spPr>
            <a:xfrm>
              <a:off x="2470351" y="5625624"/>
              <a:ext cx="571723" cy="57172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 b="1" dirty="0">
                <a:solidFill>
                  <a:schemeClr val="bg1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9" name="自由形状2">
              <a:extLst>
                <a:ext uri="{FF2B5EF4-FFF2-40B4-BE49-F238E27FC236}">
                  <a16:creationId xmlns:a16="http://schemas.microsoft.com/office/drawing/2014/main" id="{38DFB3B1-8F28-669C-AAA0-7636D96E7CCC}"/>
                </a:ext>
              </a:extLst>
            </p:cNvPr>
            <p:cNvSpPr/>
            <p:nvPr/>
          </p:nvSpPr>
          <p:spPr bwMode="auto">
            <a:xfrm>
              <a:off x="2623932" y="5764880"/>
              <a:ext cx="264561" cy="220250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cxnSp>
          <p:nvCxnSpPr>
            <p:cNvPr id="46" name="直线">
              <a:extLst>
                <a:ext uri="{FF2B5EF4-FFF2-40B4-BE49-F238E27FC236}">
                  <a16:creationId xmlns:a16="http://schemas.microsoft.com/office/drawing/2014/main" id="{E23B415D-63EC-048D-ECC1-C4CF975B7612}"/>
                </a:ext>
              </a:extLst>
            </p:cNvPr>
            <p:cNvCxnSpPr>
              <a:cxnSpLocks/>
            </p:cNvCxnSpPr>
            <p:nvPr/>
          </p:nvCxnSpPr>
          <p:spPr>
            <a:xfrm>
              <a:off x="987425" y="2638960"/>
              <a:ext cx="0" cy="3577135"/>
            </a:xfrm>
            <a:prstGeom prst="line">
              <a:avLst/>
            </a:prstGeom>
            <a:ln w="12700"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流程图：接点">
              <a:extLst>
                <a:ext uri="{FF2B5EF4-FFF2-40B4-BE49-F238E27FC236}">
                  <a16:creationId xmlns:a16="http://schemas.microsoft.com/office/drawing/2014/main" id="{37C7E526-1D10-0E9A-6408-E41B363AF953}"/>
                </a:ext>
              </a:extLst>
            </p:cNvPr>
            <p:cNvSpPr/>
            <p:nvPr/>
          </p:nvSpPr>
          <p:spPr>
            <a:xfrm>
              <a:off x="1242050" y="4159094"/>
              <a:ext cx="130010" cy="1300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pic>
          <p:nvPicPr>
            <p:cNvPr id="17" name="图片 16" descr="两个人一起画素描">
              <a:extLst>
                <a:ext uri="{FF2B5EF4-FFF2-40B4-BE49-F238E27FC236}">
                  <a16:creationId xmlns:a16="http://schemas.microsoft.com/office/drawing/2014/main" id="{4D268DB4-43D0-D948-4DFD-9D7CA137F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7082" y="2129354"/>
              <a:ext cx="2175144" cy="1449742"/>
            </a:xfrm>
            <a:prstGeom prst="round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6D144C-9B7E-C5D1-2A1D-86ED6F4D17C2}"/>
              </a:ext>
            </a:extLst>
          </p:cNvPr>
          <p:cNvGrpSpPr/>
          <p:nvPr/>
        </p:nvGrpSpPr>
        <p:grpSpPr>
          <a:xfrm>
            <a:off x="4340957" y="1621860"/>
            <a:ext cx="2999817" cy="4615428"/>
            <a:chOff x="4340957" y="1621860"/>
            <a:chExt cx="2999817" cy="4615428"/>
          </a:xfrm>
        </p:grpSpPr>
        <p:sp>
          <p:nvSpPr>
            <p:cNvPr id="34" name="矩形-圆角">
              <a:extLst>
                <a:ext uri="{FF2B5EF4-FFF2-40B4-BE49-F238E27FC236}">
                  <a16:creationId xmlns:a16="http://schemas.microsoft.com/office/drawing/2014/main" id="{BA31B9F3-838E-F7D0-A429-3437A064B627}"/>
                </a:ext>
              </a:extLst>
            </p:cNvPr>
            <p:cNvSpPr/>
            <p:nvPr/>
          </p:nvSpPr>
          <p:spPr>
            <a:xfrm>
              <a:off x="4865856" y="3062810"/>
              <a:ext cx="2474918" cy="757739"/>
            </a:xfrm>
            <a:prstGeom prst="round2DiagRect">
              <a:avLst>
                <a:gd name="adj1" fmla="val 40297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b="1" dirty="0">
                  <a:latin typeface="+mj-ea"/>
                  <a:ea typeface="+mj-ea"/>
                  <a:cs typeface="+mn-ea"/>
                  <a:sym typeface="Lemon" pitchFamily="2" charset="0"/>
                </a:rPr>
                <a:t>历史销售数据</a:t>
              </a:r>
              <a:endParaRPr lang="en-US" altLang="zh-CN" b="1" dirty="0"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35" name="文本框">
              <a:extLst>
                <a:ext uri="{FF2B5EF4-FFF2-40B4-BE49-F238E27FC236}">
                  <a16:creationId xmlns:a16="http://schemas.microsoft.com/office/drawing/2014/main" id="{1B7D4BA6-7055-CED0-25B2-E0E0D81D7C2F}"/>
                </a:ext>
              </a:extLst>
            </p:cNvPr>
            <p:cNvSpPr/>
            <p:nvPr/>
          </p:nvSpPr>
          <p:spPr>
            <a:xfrm>
              <a:off x="4865856" y="3925665"/>
              <a:ext cx="2367587" cy="1003727"/>
            </a:xfrm>
            <a:prstGeom prst="rect">
              <a:avLst/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36000" rIns="90000" bIns="36000" numCol="1" spcCol="0" rtlCol="0" fromWordArt="0" anchor="t" anchorCtr="0" forceAA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R="0" lvl="0" indent="0" defTabSz="913765" fontAlgn="auto">
                <a:lnSpc>
                  <a:spcPct val="150000"/>
                </a:lnSpc>
                <a:spcAft>
                  <a:spcPts val="20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4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我们基于过去几年的销售数据和趋势分析，预测未来秋冬季的市场需求和销售额。</a:t>
              </a:r>
              <a:endParaRPr lang="en-US" altLang="zh-CN" sz="140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40" name="流程图：接点">
              <a:extLst>
                <a:ext uri="{FF2B5EF4-FFF2-40B4-BE49-F238E27FC236}">
                  <a16:creationId xmlns:a16="http://schemas.microsoft.com/office/drawing/2014/main" id="{CE4DF0DA-65D8-967E-308C-A471F6861222}"/>
                </a:ext>
              </a:extLst>
            </p:cNvPr>
            <p:cNvSpPr/>
            <p:nvPr/>
          </p:nvSpPr>
          <p:spPr>
            <a:xfrm>
              <a:off x="5748269" y="5665568"/>
              <a:ext cx="571723" cy="57172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 b="1" dirty="0">
                <a:solidFill>
                  <a:schemeClr val="bg1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1" name="自由形状3">
              <a:extLst>
                <a:ext uri="{FF2B5EF4-FFF2-40B4-BE49-F238E27FC236}">
                  <a16:creationId xmlns:a16="http://schemas.microsoft.com/office/drawing/2014/main" id="{7E1B9128-5CE4-4A8E-FBED-7BFC01545949}"/>
                </a:ext>
              </a:extLst>
            </p:cNvPr>
            <p:cNvSpPr/>
            <p:nvPr/>
          </p:nvSpPr>
          <p:spPr bwMode="auto">
            <a:xfrm>
              <a:off x="5904025" y="5794480"/>
              <a:ext cx="264561" cy="240939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57821 h 485775"/>
                <a:gd name="connsiteX10" fmla="*/ 506329 w 533400"/>
                <a:gd name="connsiteY10" fmla="*/ 486396 h 485775"/>
                <a:gd name="connsiteX11" fmla="*/ 30079 w 533400"/>
                <a:gd name="connsiteY11" fmla="*/ 486396 h 485775"/>
                <a:gd name="connsiteX12" fmla="*/ 1504 w 533400"/>
                <a:gd name="connsiteY12" fmla="*/ 457821 h 485775"/>
                <a:gd name="connsiteX13" fmla="*/ 1504 w 533400"/>
                <a:gd name="connsiteY13" fmla="*/ 229221 h 485775"/>
                <a:gd name="connsiteX14" fmla="*/ 125329 w 533400"/>
                <a:gd name="connsiteY14" fmla="*/ 229221 h 485775"/>
                <a:gd name="connsiteX15" fmla="*/ 372979 w 533400"/>
                <a:gd name="connsiteY15" fmla="*/ 621 h 485775"/>
                <a:gd name="connsiteX16" fmla="*/ 411079 w 533400"/>
                <a:gd name="connsiteY16" fmla="*/ 36816 h 485775"/>
                <a:gd name="connsiteX17" fmla="*/ 411079 w 533400"/>
                <a:gd name="connsiteY17" fmla="*/ 38721 h 485775"/>
                <a:gd name="connsiteX18" fmla="*/ 411079 w 533400"/>
                <a:gd name="connsiteY18" fmla="*/ 114921 h 485775"/>
                <a:gd name="connsiteX19" fmla="*/ 506329 w 533400"/>
                <a:gd name="connsiteY19" fmla="*/ 114921 h 485775"/>
                <a:gd name="connsiteX20" fmla="*/ 534904 w 533400"/>
                <a:gd name="connsiteY20" fmla="*/ 143496 h 485775"/>
                <a:gd name="connsiteX21" fmla="*/ 534904 w 533400"/>
                <a:gd name="connsiteY21" fmla="*/ 210171 h 485775"/>
                <a:gd name="connsiteX22" fmla="*/ 1504 w 533400"/>
                <a:gd name="connsiteY22" fmla="*/ 210171 h 485775"/>
                <a:gd name="connsiteX23" fmla="*/ 1504 w 533400"/>
                <a:gd name="connsiteY23" fmla="*/ 143496 h 485775"/>
                <a:gd name="connsiteX24" fmla="*/ 30079 w 533400"/>
                <a:gd name="connsiteY24" fmla="*/ 114921 h 485775"/>
                <a:gd name="connsiteX25" fmla="*/ 125329 w 533400"/>
                <a:gd name="connsiteY25" fmla="*/ 114921 h 485775"/>
                <a:gd name="connsiteX26" fmla="*/ 125329 w 533400"/>
                <a:gd name="connsiteY26" fmla="*/ 38721 h 485775"/>
                <a:gd name="connsiteX27" fmla="*/ 161524 w 533400"/>
                <a:gd name="connsiteY27" fmla="*/ 621 h 485775"/>
                <a:gd name="connsiteX28" fmla="*/ 163429 w 533400"/>
                <a:gd name="connsiteY28" fmla="*/ 621 h 485775"/>
                <a:gd name="connsiteX29" fmla="*/ 372979 w 533400"/>
                <a:gd name="connsiteY29" fmla="*/ 621 h 485775"/>
                <a:gd name="connsiteX30" fmla="*/ 372979 w 533400"/>
                <a:gd name="connsiteY30" fmla="*/ 19671 h 485775"/>
                <a:gd name="connsiteX31" fmla="*/ 163429 w 533400"/>
                <a:gd name="connsiteY31" fmla="*/ 19671 h 485775"/>
                <a:gd name="connsiteX32" fmla="*/ 144474 w 533400"/>
                <a:gd name="connsiteY32" fmla="*/ 37292 h 485775"/>
                <a:gd name="connsiteX33" fmla="*/ 144379 w 533400"/>
                <a:gd name="connsiteY33" fmla="*/ 38721 h 485775"/>
                <a:gd name="connsiteX34" fmla="*/ 144379 w 533400"/>
                <a:gd name="connsiteY34" fmla="*/ 114921 h 485775"/>
                <a:gd name="connsiteX35" fmla="*/ 392029 w 533400"/>
                <a:gd name="connsiteY35" fmla="*/ 114921 h 485775"/>
                <a:gd name="connsiteX36" fmla="*/ 392029 w 533400"/>
                <a:gd name="connsiteY36" fmla="*/ 38721 h 485775"/>
                <a:gd name="connsiteX37" fmla="*/ 375836 w 533400"/>
                <a:gd name="connsiteY37" fmla="*/ 19862 h 485775"/>
                <a:gd name="connsiteX38" fmla="*/ 374408 w 533400"/>
                <a:gd name="connsiteY38" fmla="*/ 19671 h 485775"/>
                <a:gd name="connsiteX39" fmla="*/ 372979 w 533400"/>
                <a:gd name="connsiteY39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57821"/>
                  </a:lnTo>
                  <a:cubicBezTo>
                    <a:pt x="534904" y="473632"/>
                    <a:pt x="522141" y="486396"/>
                    <a:pt x="506329" y="486396"/>
                  </a:cubicBezTo>
                  <a:lnTo>
                    <a:pt x="30079" y="486396"/>
                  </a:lnTo>
                  <a:cubicBezTo>
                    <a:pt x="14267" y="486396"/>
                    <a:pt x="1504" y="473632"/>
                    <a:pt x="1504" y="457821"/>
                  </a:cubicBez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372979" y="621"/>
                  </a:moveTo>
                  <a:cubicBezTo>
                    <a:pt x="393363" y="621"/>
                    <a:pt x="410031" y="16623"/>
                    <a:pt x="411079" y="36816"/>
                  </a:cubicBezTo>
                  <a:lnTo>
                    <a:pt x="411079" y="38721"/>
                  </a:lnTo>
                  <a:lnTo>
                    <a:pt x="411079" y="114921"/>
                  </a:lnTo>
                  <a:lnTo>
                    <a:pt x="506329" y="114921"/>
                  </a:lnTo>
                  <a:cubicBezTo>
                    <a:pt x="522141" y="114921"/>
                    <a:pt x="534904" y="127685"/>
                    <a:pt x="534904" y="143496"/>
                  </a:cubicBezTo>
                  <a:lnTo>
                    <a:pt x="534904" y="210171"/>
                  </a:lnTo>
                  <a:lnTo>
                    <a:pt x="1504" y="210171"/>
                  </a:lnTo>
                  <a:lnTo>
                    <a:pt x="1504" y="143496"/>
                  </a:lnTo>
                  <a:cubicBezTo>
                    <a:pt x="1504" y="127685"/>
                    <a:pt x="14267" y="114921"/>
                    <a:pt x="30079" y="114921"/>
                  </a:cubicBezTo>
                  <a:lnTo>
                    <a:pt x="125329" y="114921"/>
                  </a:lnTo>
                  <a:lnTo>
                    <a:pt x="125329" y="38721"/>
                  </a:lnTo>
                  <a:cubicBezTo>
                    <a:pt x="125329" y="18337"/>
                    <a:pt x="141331" y="1669"/>
                    <a:pt x="161524" y="621"/>
                  </a:cubicBezTo>
                  <a:lnTo>
                    <a:pt x="163429" y="621"/>
                  </a:lnTo>
                  <a:lnTo>
                    <a:pt x="372979" y="621"/>
                  </a:lnTo>
                  <a:close/>
                  <a:moveTo>
                    <a:pt x="372979" y="19671"/>
                  </a:moveTo>
                  <a:lnTo>
                    <a:pt x="163429" y="19671"/>
                  </a:lnTo>
                  <a:cubicBezTo>
                    <a:pt x="153428" y="19671"/>
                    <a:pt x="145141" y="27482"/>
                    <a:pt x="144474" y="37292"/>
                  </a:cubicBezTo>
                  <a:lnTo>
                    <a:pt x="144379" y="3872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38721"/>
                  </a:lnTo>
                  <a:cubicBezTo>
                    <a:pt x="392029" y="29196"/>
                    <a:pt x="384981" y="21290"/>
                    <a:pt x="375836" y="19862"/>
                  </a:cubicBezTo>
                  <a:lnTo>
                    <a:pt x="374408" y="19671"/>
                  </a:lnTo>
                  <a:lnTo>
                    <a:pt x="372979" y="196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cxnSp>
          <p:nvCxnSpPr>
            <p:cNvPr id="38" name="直线">
              <a:extLst>
                <a:ext uri="{FF2B5EF4-FFF2-40B4-BE49-F238E27FC236}">
                  <a16:creationId xmlns:a16="http://schemas.microsoft.com/office/drawing/2014/main" id="{913B7066-1215-466C-4FB3-6860815730B7}"/>
                </a:ext>
              </a:extLst>
            </p:cNvPr>
            <p:cNvCxnSpPr>
              <a:cxnSpLocks/>
            </p:cNvCxnSpPr>
            <p:nvPr/>
          </p:nvCxnSpPr>
          <p:spPr>
            <a:xfrm>
              <a:off x="4340957" y="1881515"/>
              <a:ext cx="0" cy="3784053"/>
            </a:xfrm>
            <a:prstGeom prst="line">
              <a:avLst/>
            </a:prstGeom>
            <a:ln w="12700">
              <a:solidFill>
                <a:schemeClr val="accent2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流程图：接点">
              <a:extLst>
                <a:ext uri="{FF2B5EF4-FFF2-40B4-BE49-F238E27FC236}">
                  <a16:creationId xmlns:a16="http://schemas.microsoft.com/office/drawing/2014/main" id="{9FD9119E-CE1A-1F8B-F9B1-77048A0D54A5}"/>
                </a:ext>
              </a:extLst>
            </p:cNvPr>
            <p:cNvSpPr/>
            <p:nvPr/>
          </p:nvSpPr>
          <p:spPr>
            <a:xfrm>
              <a:off x="4643849" y="3378299"/>
              <a:ext cx="130010" cy="1300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pic>
          <p:nvPicPr>
            <p:cNvPr id="19" name="图片 18" descr="坐在木桌旁的人拿着铅笔，在打开的笔记本衬纸页上写字">
              <a:extLst>
                <a:ext uri="{FF2B5EF4-FFF2-40B4-BE49-F238E27FC236}">
                  <a16:creationId xmlns:a16="http://schemas.microsoft.com/office/drawing/2014/main" id="{F76AB4FA-B878-C356-444A-6CE77E064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70864" y="1621860"/>
              <a:ext cx="1898305" cy="1265233"/>
            </a:xfrm>
            <a:prstGeom prst="roundRect">
              <a:avLst/>
            </a:prstGeom>
            <a:effectLst/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FCE932-B174-44A5-C801-B294F294FBFA}"/>
              </a:ext>
            </a:extLst>
          </p:cNvPr>
          <p:cNvGrpSpPr/>
          <p:nvPr/>
        </p:nvGrpSpPr>
        <p:grpSpPr>
          <a:xfrm>
            <a:off x="7757020" y="1134764"/>
            <a:ext cx="2923832" cy="5102524"/>
            <a:chOff x="7757020" y="1134764"/>
            <a:chExt cx="2923832" cy="5102524"/>
          </a:xfrm>
        </p:grpSpPr>
        <p:cxnSp>
          <p:nvCxnSpPr>
            <p:cNvPr id="30" name="直线">
              <a:extLst>
                <a:ext uri="{FF2B5EF4-FFF2-40B4-BE49-F238E27FC236}">
                  <a16:creationId xmlns:a16="http://schemas.microsoft.com/office/drawing/2014/main" id="{E09813EB-3558-5A5C-3A93-DC6925BF924C}"/>
                </a:ext>
              </a:extLst>
            </p:cNvPr>
            <p:cNvCxnSpPr>
              <a:cxnSpLocks/>
            </p:cNvCxnSpPr>
            <p:nvPr/>
          </p:nvCxnSpPr>
          <p:spPr>
            <a:xfrm>
              <a:off x="7757020" y="1260272"/>
              <a:ext cx="0" cy="3342697"/>
            </a:xfrm>
            <a:prstGeom prst="line">
              <a:avLst/>
            </a:prstGeom>
            <a:solidFill>
              <a:schemeClr val="accent1"/>
            </a:solidFill>
            <a:ln w="12700"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703340F-6FCB-217D-7009-75CBE756D30D}"/>
                </a:ext>
              </a:extLst>
            </p:cNvPr>
            <p:cNvGrpSpPr/>
            <p:nvPr/>
          </p:nvGrpSpPr>
          <p:grpSpPr>
            <a:xfrm>
              <a:off x="7975744" y="1134764"/>
              <a:ext cx="2705108" cy="5102524"/>
              <a:chOff x="7975744" y="1134764"/>
              <a:chExt cx="2705108" cy="5102524"/>
            </a:xfrm>
          </p:grpSpPr>
          <p:sp>
            <p:nvSpPr>
              <p:cNvPr id="8" name="矩形-圆角">
                <a:extLst>
                  <a:ext uri="{FF2B5EF4-FFF2-40B4-BE49-F238E27FC236}">
                    <a16:creationId xmlns:a16="http://schemas.microsoft.com/office/drawing/2014/main" id="{7723DA7F-1FDF-7F15-41EC-E4BBEB1CB6EC}"/>
                  </a:ext>
                </a:extLst>
              </p:cNvPr>
              <p:cNvSpPr/>
              <p:nvPr/>
            </p:nvSpPr>
            <p:spPr>
              <a:xfrm>
                <a:off x="8205934" y="2298611"/>
                <a:ext cx="2474918" cy="757739"/>
              </a:xfrm>
              <a:prstGeom prst="round2DiagRect">
                <a:avLst>
                  <a:gd name="adj1" fmla="val 32420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524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Aft>
                    <a:spcPts val="200"/>
                  </a:spcAft>
                  <a:buSzPct val="25000"/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季节性因素</a:t>
                </a:r>
                <a:endParaRPr lang="en-US" altLang="zh-CN" b="1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9" name="文本框">
                <a:extLst>
                  <a:ext uri="{FF2B5EF4-FFF2-40B4-BE49-F238E27FC236}">
                    <a16:creationId xmlns:a16="http://schemas.microsoft.com/office/drawing/2014/main" id="{27836BD1-5CEC-E5D1-F274-BBEF3A97CC23}"/>
                  </a:ext>
                </a:extLst>
              </p:cNvPr>
              <p:cNvSpPr/>
              <p:nvPr/>
            </p:nvSpPr>
            <p:spPr>
              <a:xfrm>
                <a:off x="8205934" y="3161466"/>
                <a:ext cx="2367587" cy="1973223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36000" rIns="90000" bIns="36000" numCol="1" spcCol="0" rtlCol="0" fromWordArt="0" anchor="t" anchorCtr="0" forceAA="0" compatLnSpc="1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R="0" lvl="0" indent="0" defTabSz="913765" fontAlgn="auto">
                  <a:lnSpc>
                    <a:spcPct val="150000"/>
                  </a:lnSpc>
                  <a:spcAft>
                    <a:spcPts val="200"/>
                  </a:spcAft>
                  <a:buClrTx/>
                  <a:buSzPct val="25000"/>
                  <a:buFontTx/>
                  <a:buNone/>
                  <a:defRPr/>
                </a:pPr>
                <a:r>
                  <a:rPr lang="zh-CN" altLang="en-US" sz="14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考虑到秋冬季节的特点，我们会对销售额进行季节性的调整。根据过去的数据和市场趋势，我们可以预测销售额在寒冷天气和假日季节会有所增加。</a:t>
                </a:r>
                <a:endParaRPr lang="en-US" altLang="zh-CN" sz="14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2" name="流程图：接点">
                <a:extLst>
                  <a:ext uri="{FF2B5EF4-FFF2-40B4-BE49-F238E27FC236}">
                    <a16:creationId xmlns:a16="http://schemas.microsoft.com/office/drawing/2014/main" id="{EBE33822-9071-CD14-AF2B-97BFA6C684F5}"/>
                  </a:ext>
                </a:extLst>
              </p:cNvPr>
              <p:cNvSpPr/>
              <p:nvPr/>
            </p:nvSpPr>
            <p:spPr>
              <a:xfrm>
                <a:off x="9138033" y="5665568"/>
                <a:ext cx="571723" cy="57172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524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Aft>
                    <a:spcPts val="200"/>
                  </a:spcAft>
                </a:pPr>
                <a:endParaRPr lang="zh-CN" altLang="en-US" b="1" dirty="0">
                  <a:solidFill>
                    <a:schemeClr val="bg1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3" name="自由形状32">
                <a:extLst>
                  <a:ext uri="{FF2B5EF4-FFF2-40B4-BE49-F238E27FC236}">
                    <a16:creationId xmlns:a16="http://schemas.microsoft.com/office/drawing/2014/main" id="{31484A19-9F99-EAAA-5BD9-93588A12AA4F}"/>
                  </a:ext>
                </a:extLst>
              </p:cNvPr>
              <p:cNvSpPr/>
              <p:nvPr/>
            </p:nvSpPr>
            <p:spPr bwMode="auto">
              <a:xfrm>
                <a:off x="9303217" y="5782669"/>
                <a:ext cx="241354" cy="26456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Aft>
                    <a:spcPts val="200"/>
                  </a:spcAft>
                </a:pPr>
                <a:endParaRPr lang="zh-CN" altLang="en-US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1" name="流程图：接点">
                <a:extLst>
                  <a:ext uri="{FF2B5EF4-FFF2-40B4-BE49-F238E27FC236}">
                    <a16:creationId xmlns:a16="http://schemas.microsoft.com/office/drawing/2014/main" id="{ECA9F889-7AC8-9BA1-D649-34645153D746}"/>
                  </a:ext>
                </a:extLst>
              </p:cNvPr>
              <p:cNvSpPr/>
              <p:nvPr/>
            </p:nvSpPr>
            <p:spPr>
              <a:xfrm>
                <a:off x="7975744" y="2574211"/>
                <a:ext cx="130010" cy="1300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200"/>
                  </a:spcAft>
                </a:pPr>
                <a:endParaRPr lang="zh-CN" altLang="en-US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E92A6453-9E9D-CA98-1DAA-E1633CB9FA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35576" y="1134764"/>
                <a:ext cx="1459748" cy="1028700"/>
              </a:xfrm>
              <a:prstGeom prst="round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0674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F7789-D51D-098B-DFC5-E5F2DFA59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销售目标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72FF50-395D-C329-30AE-C524EC11C5A8}"/>
              </a:ext>
            </a:extLst>
          </p:cNvPr>
          <p:cNvGrpSpPr/>
          <p:nvPr/>
        </p:nvGrpSpPr>
        <p:grpSpPr>
          <a:xfrm>
            <a:off x="6917866" y="2796524"/>
            <a:ext cx="4601034" cy="1616568"/>
            <a:chOff x="6917866" y="2796524"/>
            <a:chExt cx="4601034" cy="1616568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8296C5A-F5B3-F412-26FA-BFDCB9349A26}"/>
                </a:ext>
              </a:extLst>
            </p:cNvPr>
            <p:cNvCxnSpPr/>
            <p:nvPr/>
          </p:nvCxnSpPr>
          <p:spPr>
            <a:xfrm>
              <a:off x="6917866" y="2796524"/>
              <a:ext cx="46010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FFCE53C-1B23-E59E-3BF4-1D18A1CB7006}"/>
                </a:ext>
              </a:extLst>
            </p:cNvPr>
            <p:cNvCxnSpPr/>
            <p:nvPr/>
          </p:nvCxnSpPr>
          <p:spPr>
            <a:xfrm>
              <a:off x="6917866" y="4413092"/>
              <a:ext cx="46010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CE5588C-135E-E70F-89D4-8AE74B2F21E0}"/>
              </a:ext>
            </a:extLst>
          </p:cNvPr>
          <p:cNvGrpSpPr/>
          <p:nvPr/>
        </p:nvGrpSpPr>
        <p:grpSpPr>
          <a:xfrm>
            <a:off x="673100" y="2423248"/>
            <a:ext cx="3064492" cy="3208738"/>
            <a:chOff x="673100" y="2423248"/>
            <a:chExt cx="3064492" cy="320873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465A2AE-5572-EEE2-3367-020C819444E4}"/>
                </a:ext>
              </a:extLst>
            </p:cNvPr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0C16EF6-D1D5-817E-90F2-15830942B1CF}"/>
                </a:ext>
              </a:extLst>
            </p:cNvPr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D5CA866-80C4-BE38-0C0A-101B607A8ECF}"/>
              </a:ext>
            </a:extLst>
          </p:cNvPr>
          <p:cNvSpPr/>
          <p:nvPr/>
        </p:nvSpPr>
        <p:spPr bwMode="auto">
          <a:xfrm>
            <a:off x="2974807" y="3917514"/>
            <a:ext cx="825972" cy="802791"/>
          </a:xfrm>
          <a:custGeom>
            <a:avLst/>
            <a:gdLst>
              <a:gd name="T0" fmla="*/ 557 w 678"/>
              <a:gd name="T1" fmla="*/ 594 h 659"/>
              <a:gd name="T2" fmla="*/ 574 w 678"/>
              <a:gd name="T3" fmla="*/ 522 h 659"/>
              <a:gd name="T4" fmla="*/ 627 w 678"/>
              <a:gd name="T5" fmla="*/ 468 h 659"/>
              <a:gd name="T6" fmla="*/ 570 w 678"/>
              <a:gd name="T7" fmla="*/ 452 h 659"/>
              <a:gd name="T8" fmla="*/ 542 w 678"/>
              <a:gd name="T9" fmla="*/ 404 h 659"/>
              <a:gd name="T10" fmla="*/ 574 w 678"/>
              <a:gd name="T11" fmla="*/ 352 h 659"/>
              <a:gd name="T12" fmla="*/ 614 w 678"/>
              <a:gd name="T13" fmla="*/ 310 h 659"/>
              <a:gd name="T14" fmla="*/ 543 w 678"/>
              <a:gd name="T15" fmla="*/ 286 h 659"/>
              <a:gd name="T16" fmla="*/ 509 w 678"/>
              <a:gd name="T17" fmla="*/ 249 h 659"/>
              <a:gd name="T18" fmla="*/ 645 w 678"/>
              <a:gd name="T19" fmla="*/ 90 h 659"/>
              <a:gd name="T20" fmla="*/ 677 w 678"/>
              <a:gd name="T21" fmla="*/ 35 h 659"/>
              <a:gd name="T22" fmla="*/ 646 w 678"/>
              <a:gd name="T23" fmla="*/ 0 h 659"/>
              <a:gd name="T24" fmla="*/ 588 w 678"/>
              <a:gd name="T25" fmla="*/ 27 h 659"/>
              <a:gd name="T26" fmla="*/ 416 w 678"/>
              <a:gd name="T27" fmla="*/ 146 h 659"/>
              <a:gd name="T28" fmla="*/ 383 w 678"/>
              <a:gd name="T29" fmla="*/ 109 h 659"/>
              <a:gd name="T30" fmla="*/ 366 w 678"/>
              <a:gd name="T31" fmla="*/ 36 h 659"/>
              <a:gd name="T32" fmla="*/ 320 w 678"/>
              <a:gd name="T33" fmla="*/ 71 h 659"/>
              <a:gd name="T34" fmla="*/ 265 w 678"/>
              <a:gd name="T35" fmla="*/ 98 h 659"/>
              <a:gd name="T36" fmla="*/ 220 w 678"/>
              <a:gd name="T37" fmla="*/ 65 h 659"/>
              <a:gd name="T38" fmla="*/ 210 w 678"/>
              <a:gd name="T39" fmla="*/ 6 h 659"/>
              <a:gd name="T40" fmla="*/ 151 w 678"/>
              <a:gd name="T41" fmla="*/ 54 h 659"/>
              <a:gd name="T42" fmla="*/ 78 w 678"/>
              <a:gd name="T43" fmla="*/ 63 h 659"/>
              <a:gd name="T44" fmla="*/ 45 w 678"/>
              <a:gd name="T45" fmla="*/ 95 h 659"/>
              <a:gd name="T46" fmla="*/ 300 w 678"/>
              <a:gd name="T47" fmla="*/ 289 h 659"/>
              <a:gd name="T48" fmla="*/ 85 w 678"/>
              <a:gd name="T49" fmla="*/ 450 h 659"/>
              <a:gd name="T50" fmla="*/ 24 w 678"/>
              <a:gd name="T51" fmla="*/ 442 h 659"/>
              <a:gd name="T52" fmla="*/ 35 w 678"/>
              <a:gd name="T53" fmla="*/ 508 h 659"/>
              <a:gd name="T54" fmla="*/ 110 w 678"/>
              <a:gd name="T55" fmla="*/ 592 h 659"/>
              <a:gd name="T56" fmla="*/ 175 w 678"/>
              <a:gd name="T57" fmla="*/ 609 h 659"/>
              <a:gd name="T58" fmla="*/ 173 w 678"/>
              <a:gd name="T59" fmla="*/ 548 h 659"/>
              <a:gd name="T60" fmla="*/ 355 w 678"/>
              <a:gd name="T61" fmla="*/ 350 h 659"/>
              <a:gd name="T62" fmla="*/ 522 w 678"/>
              <a:gd name="T63" fmla="*/ 62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8" h="659">
                <a:moveTo>
                  <a:pt x="558" y="643"/>
                </a:moveTo>
                <a:cubicBezTo>
                  <a:pt x="560" y="634"/>
                  <a:pt x="561" y="619"/>
                  <a:pt x="557" y="594"/>
                </a:cubicBezTo>
                <a:cubicBezTo>
                  <a:pt x="557" y="594"/>
                  <a:pt x="556" y="582"/>
                  <a:pt x="554" y="567"/>
                </a:cubicBezTo>
                <a:cubicBezTo>
                  <a:pt x="553" y="553"/>
                  <a:pt x="562" y="532"/>
                  <a:pt x="574" y="522"/>
                </a:cubicBezTo>
                <a:cubicBezTo>
                  <a:pt x="612" y="491"/>
                  <a:pt x="612" y="491"/>
                  <a:pt x="612" y="491"/>
                </a:cubicBezTo>
                <a:cubicBezTo>
                  <a:pt x="612" y="491"/>
                  <a:pt x="623" y="483"/>
                  <a:pt x="627" y="468"/>
                </a:cubicBezTo>
                <a:cubicBezTo>
                  <a:pt x="632" y="453"/>
                  <a:pt x="620" y="433"/>
                  <a:pt x="610" y="435"/>
                </a:cubicBezTo>
                <a:cubicBezTo>
                  <a:pt x="600" y="436"/>
                  <a:pt x="583" y="446"/>
                  <a:pt x="570" y="452"/>
                </a:cubicBezTo>
                <a:cubicBezTo>
                  <a:pt x="557" y="459"/>
                  <a:pt x="545" y="450"/>
                  <a:pt x="544" y="434"/>
                </a:cubicBezTo>
                <a:cubicBezTo>
                  <a:pt x="542" y="404"/>
                  <a:pt x="542" y="404"/>
                  <a:pt x="542" y="404"/>
                </a:cubicBezTo>
                <a:cubicBezTo>
                  <a:pt x="541" y="388"/>
                  <a:pt x="551" y="367"/>
                  <a:pt x="565" y="359"/>
                </a:cubicBezTo>
                <a:cubicBezTo>
                  <a:pt x="574" y="352"/>
                  <a:pt x="574" y="352"/>
                  <a:pt x="574" y="352"/>
                </a:cubicBezTo>
                <a:cubicBezTo>
                  <a:pt x="588" y="343"/>
                  <a:pt x="609" y="326"/>
                  <a:pt x="614" y="310"/>
                </a:cubicBezTo>
                <a:cubicBezTo>
                  <a:pt x="614" y="310"/>
                  <a:pt x="614" y="310"/>
                  <a:pt x="614" y="310"/>
                </a:cubicBezTo>
                <a:cubicBezTo>
                  <a:pt x="619" y="294"/>
                  <a:pt x="603" y="275"/>
                  <a:pt x="591" y="274"/>
                </a:cubicBezTo>
                <a:cubicBezTo>
                  <a:pt x="580" y="273"/>
                  <a:pt x="558" y="282"/>
                  <a:pt x="543" y="286"/>
                </a:cubicBezTo>
                <a:cubicBezTo>
                  <a:pt x="527" y="290"/>
                  <a:pt x="513" y="280"/>
                  <a:pt x="511" y="264"/>
                </a:cubicBezTo>
                <a:cubicBezTo>
                  <a:pt x="509" y="249"/>
                  <a:pt x="509" y="249"/>
                  <a:pt x="509" y="249"/>
                </a:cubicBezTo>
                <a:cubicBezTo>
                  <a:pt x="508" y="232"/>
                  <a:pt x="516" y="210"/>
                  <a:pt x="528" y="199"/>
                </a:cubicBezTo>
                <a:cubicBezTo>
                  <a:pt x="645" y="90"/>
                  <a:pt x="645" y="90"/>
                  <a:pt x="645" y="90"/>
                </a:cubicBezTo>
                <a:cubicBezTo>
                  <a:pt x="657" y="78"/>
                  <a:pt x="675" y="58"/>
                  <a:pt x="677" y="42"/>
                </a:cubicBezTo>
                <a:cubicBezTo>
                  <a:pt x="677" y="39"/>
                  <a:pt x="677" y="37"/>
                  <a:pt x="677" y="35"/>
                </a:cubicBezTo>
                <a:cubicBezTo>
                  <a:pt x="678" y="27"/>
                  <a:pt x="673" y="19"/>
                  <a:pt x="667" y="13"/>
                </a:cubicBezTo>
                <a:cubicBezTo>
                  <a:pt x="661" y="6"/>
                  <a:pt x="654" y="1"/>
                  <a:pt x="646" y="0"/>
                </a:cubicBezTo>
                <a:cubicBezTo>
                  <a:pt x="644" y="0"/>
                  <a:pt x="642" y="0"/>
                  <a:pt x="639" y="0"/>
                </a:cubicBezTo>
                <a:cubicBezTo>
                  <a:pt x="623" y="1"/>
                  <a:pt x="601" y="16"/>
                  <a:pt x="588" y="27"/>
                </a:cubicBezTo>
                <a:cubicBezTo>
                  <a:pt x="468" y="132"/>
                  <a:pt x="468" y="132"/>
                  <a:pt x="468" y="132"/>
                </a:cubicBezTo>
                <a:cubicBezTo>
                  <a:pt x="455" y="143"/>
                  <a:pt x="432" y="149"/>
                  <a:pt x="416" y="146"/>
                </a:cubicBezTo>
                <a:cubicBezTo>
                  <a:pt x="402" y="143"/>
                  <a:pt x="402" y="143"/>
                  <a:pt x="402" y="143"/>
                </a:cubicBezTo>
                <a:cubicBezTo>
                  <a:pt x="385" y="139"/>
                  <a:pt x="377" y="124"/>
                  <a:pt x="383" y="109"/>
                </a:cubicBezTo>
                <a:cubicBezTo>
                  <a:pt x="389" y="94"/>
                  <a:pt x="399" y="73"/>
                  <a:pt x="399" y="62"/>
                </a:cubicBezTo>
                <a:cubicBezTo>
                  <a:pt x="400" y="50"/>
                  <a:pt x="382" y="32"/>
                  <a:pt x="366" y="36"/>
                </a:cubicBezTo>
                <a:cubicBezTo>
                  <a:pt x="366" y="36"/>
                  <a:pt x="366" y="36"/>
                  <a:pt x="366" y="36"/>
                </a:cubicBezTo>
                <a:cubicBezTo>
                  <a:pt x="350" y="39"/>
                  <a:pt x="330" y="58"/>
                  <a:pt x="320" y="71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02" y="92"/>
                  <a:pt x="281" y="101"/>
                  <a:pt x="265" y="98"/>
                </a:cubicBezTo>
                <a:cubicBezTo>
                  <a:pt x="236" y="92"/>
                  <a:pt x="236" y="92"/>
                  <a:pt x="236" y="92"/>
                </a:cubicBezTo>
                <a:cubicBezTo>
                  <a:pt x="219" y="90"/>
                  <a:pt x="212" y="77"/>
                  <a:pt x="220" y="65"/>
                </a:cubicBezTo>
                <a:cubicBezTo>
                  <a:pt x="227" y="52"/>
                  <a:pt x="239" y="36"/>
                  <a:pt x="241" y="27"/>
                </a:cubicBezTo>
                <a:cubicBezTo>
                  <a:pt x="244" y="17"/>
                  <a:pt x="225" y="4"/>
                  <a:pt x="210" y="6"/>
                </a:cubicBezTo>
                <a:cubicBezTo>
                  <a:pt x="195" y="9"/>
                  <a:pt x="186" y="19"/>
                  <a:pt x="186" y="19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39" y="65"/>
                  <a:pt x="118" y="72"/>
                  <a:pt x="104" y="69"/>
                </a:cubicBezTo>
                <a:cubicBezTo>
                  <a:pt x="89" y="66"/>
                  <a:pt x="78" y="63"/>
                  <a:pt x="78" y="63"/>
                </a:cubicBezTo>
                <a:cubicBezTo>
                  <a:pt x="53" y="57"/>
                  <a:pt x="38" y="56"/>
                  <a:pt x="29" y="58"/>
                </a:cubicBezTo>
                <a:cubicBezTo>
                  <a:pt x="13" y="61"/>
                  <a:pt x="30" y="87"/>
                  <a:pt x="45" y="95"/>
                </a:cubicBezTo>
                <a:cubicBezTo>
                  <a:pt x="293" y="257"/>
                  <a:pt x="293" y="257"/>
                  <a:pt x="293" y="257"/>
                </a:cubicBezTo>
                <a:cubicBezTo>
                  <a:pt x="308" y="265"/>
                  <a:pt x="311" y="280"/>
                  <a:pt x="300" y="289"/>
                </a:cubicBezTo>
                <a:cubicBezTo>
                  <a:pt x="136" y="438"/>
                  <a:pt x="136" y="438"/>
                  <a:pt x="136" y="438"/>
                </a:cubicBezTo>
                <a:cubicBezTo>
                  <a:pt x="124" y="449"/>
                  <a:pt x="100" y="456"/>
                  <a:pt x="85" y="450"/>
                </a:cubicBezTo>
                <a:cubicBezTo>
                  <a:pt x="70" y="447"/>
                  <a:pt x="70" y="447"/>
                  <a:pt x="70" y="447"/>
                </a:cubicBezTo>
                <a:cubicBezTo>
                  <a:pt x="54" y="441"/>
                  <a:pt x="33" y="439"/>
                  <a:pt x="24" y="442"/>
                </a:cubicBezTo>
                <a:cubicBezTo>
                  <a:pt x="8" y="450"/>
                  <a:pt x="2" y="461"/>
                  <a:pt x="1" y="473"/>
                </a:cubicBezTo>
                <a:cubicBezTo>
                  <a:pt x="0" y="482"/>
                  <a:pt x="10" y="500"/>
                  <a:pt x="35" y="508"/>
                </a:cubicBezTo>
                <a:cubicBezTo>
                  <a:pt x="50" y="516"/>
                  <a:pt x="70" y="521"/>
                  <a:pt x="88" y="536"/>
                </a:cubicBezTo>
                <a:cubicBezTo>
                  <a:pt x="101" y="555"/>
                  <a:pt x="104" y="576"/>
                  <a:pt x="110" y="592"/>
                </a:cubicBezTo>
                <a:cubicBezTo>
                  <a:pt x="116" y="617"/>
                  <a:pt x="133" y="629"/>
                  <a:pt x="142" y="629"/>
                </a:cubicBezTo>
                <a:cubicBezTo>
                  <a:pt x="154" y="629"/>
                  <a:pt x="165" y="625"/>
                  <a:pt x="175" y="609"/>
                </a:cubicBezTo>
                <a:cubicBezTo>
                  <a:pt x="179" y="600"/>
                  <a:pt x="179" y="579"/>
                  <a:pt x="175" y="563"/>
                </a:cubicBezTo>
                <a:cubicBezTo>
                  <a:pt x="173" y="548"/>
                  <a:pt x="173" y="548"/>
                  <a:pt x="173" y="548"/>
                </a:cubicBezTo>
                <a:cubicBezTo>
                  <a:pt x="169" y="532"/>
                  <a:pt x="178" y="509"/>
                  <a:pt x="190" y="498"/>
                </a:cubicBezTo>
                <a:cubicBezTo>
                  <a:pt x="355" y="350"/>
                  <a:pt x="355" y="350"/>
                  <a:pt x="355" y="350"/>
                </a:cubicBezTo>
                <a:cubicBezTo>
                  <a:pt x="366" y="340"/>
                  <a:pt x="380" y="345"/>
                  <a:pt x="386" y="360"/>
                </a:cubicBezTo>
                <a:cubicBezTo>
                  <a:pt x="522" y="624"/>
                  <a:pt x="522" y="624"/>
                  <a:pt x="522" y="624"/>
                </a:cubicBezTo>
                <a:cubicBezTo>
                  <a:pt x="529" y="639"/>
                  <a:pt x="553" y="659"/>
                  <a:pt x="558" y="643"/>
                </a:cubicBezTo>
              </a:path>
            </a:pathLst>
          </a:custGeom>
          <a:solidFill>
            <a:schemeClr val="accent2"/>
          </a:solidFill>
          <a:ln w="114300">
            <a:solidFill>
              <a:schemeClr val="bg1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69EB27F-EDB4-C0E0-016D-22123D2C8BDA}"/>
              </a:ext>
            </a:extLst>
          </p:cNvPr>
          <p:cNvSpPr/>
          <p:nvPr/>
        </p:nvSpPr>
        <p:spPr bwMode="auto">
          <a:xfrm>
            <a:off x="4310808" y="4318276"/>
            <a:ext cx="825972" cy="802791"/>
          </a:xfrm>
          <a:custGeom>
            <a:avLst/>
            <a:gdLst>
              <a:gd name="T0" fmla="*/ 557 w 678"/>
              <a:gd name="T1" fmla="*/ 594 h 659"/>
              <a:gd name="T2" fmla="*/ 574 w 678"/>
              <a:gd name="T3" fmla="*/ 522 h 659"/>
              <a:gd name="T4" fmla="*/ 627 w 678"/>
              <a:gd name="T5" fmla="*/ 468 h 659"/>
              <a:gd name="T6" fmla="*/ 570 w 678"/>
              <a:gd name="T7" fmla="*/ 452 h 659"/>
              <a:gd name="T8" fmla="*/ 542 w 678"/>
              <a:gd name="T9" fmla="*/ 404 h 659"/>
              <a:gd name="T10" fmla="*/ 574 w 678"/>
              <a:gd name="T11" fmla="*/ 352 h 659"/>
              <a:gd name="T12" fmla="*/ 614 w 678"/>
              <a:gd name="T13" fmla="*/ 310 h 659"/>
              <a:gd name="T14" fmla="*/ 543 w 678"/>
              <a:gd name="T15" fmla="*/ 286 h 659"/>
              <a:gd name="T16" fmla="*/ 509 w 678"/>
              <a:gd name="T17" fmla="*/ 249 h 659"/>
              <a:gd name="T18" fmla="*/ 645 w 678"/>
              <a:gd name="T19" fmla="*/ 90 h 659"/>
              <a:gd name="T20" fmla="*/ 677 w 678"/>
              <a:gd name="T21" fmla="*/ 35 h 659"/>
              <a:gd name="T22" fmla="*/ 646 w 678"/>
              <a:gd name="T23" fmla="*/ 0 h 659"/>
              <a:gd name="T24" fmla="*/ 588 w 678"/>
              <a:gd name="T25" fmla="*/ 27 h 659"/>
              <a:gd name="T26" fmla="*/ 416 w 678"/>
              <a:gd name="T27" fmla="*/ 146 h 659"/>
              <a:gd name="T28" fmla="*/ 383 w 678"/>
              <a:gd name="T29" fmla="*/ 109 h 659"/>
              <a:gd name="T30" fmla="*/ 366 w 678"/>
              <a:gd name="T31" fmla="*/ 36 h 659"/>
              <a:gd name="T32" fmla="*/ 320 w 678"/>
              <a:gd name="T33" fmla="*/ 71 h 659"/>
              <a:gd name="T34" fmla="*/ 265 w 678"/>
              <a:gd name="T35" fmla="*/ 98 h 659"/>
              <a:gd name="T36" fmla="*/ 220 w 678"/>
              <a:gd name="T37" fmla="*/ 65 h 659"/>
              <a:gd name="T38" fmla="*/ 210 w 678"/>
              <a:gd name="T39" fmla="*/ 6 h 659"/>
              <a:gd name="T40" fmla="*/ 151 w 678"/>
              <a:gd name="T41" fmla="*/ 54 h 659"/>
              <a:gd name="T42" fmla="*/ 78 w 678"/>
              <a:gd name="T43" fmla="*/ 63 h 659"/>
              <a:gd name="T44" fmla="*/ 45 w 678"/>
              <a:gd name="T45" fmla="*/ 95 h 659"/>
              <a:gd name="T46" fmla="*/ 300 w 678"/>
              <a:gd name="T47" fmla="*/ 289 h 659"/>
              <a:gd name="T48" fmla="*/ 85 w 678"/>
              <a:gd name="T49" fmla="*/ 450 h 659"/>
              <a:gd name="T50" fmla="*/ 24 w 678"/>
              <a:gd name="T51" fmla="*/ 442 h 659"/>
              <a:gd name="T52" fmla="*/ 35 w 678"/>
              <a:gd name="T53" fmla="*/ 508 h 659"/>
              <a:gd name="T54" fmla="*/ 110 w 678"/>
              <a:gd name="T55" fmla="*/ 592 h 659"/>
              <a:gd name="T56" fmla="*/ 175 w 678"/>
              <a:gd name="T57" fmla="*/ 609 h 659"/>
              <a:gd name="T58" fmla="*/ 173 w 678"/>
              <a:gd name="T59" fmla="*/ 548 h 659"/>
              <a:gd name="T60" fmla="*/ 355 w 678"/>
              <a:gd name="T61" fmla="*/ 350 h 659"/>
              <a:gd name="T62" fmla="*/ 522 w 678"/>
              <a:gd name="T63" fmla="*/ 62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8" h="659">
                <a:moveTo>
                  <a:pt x="558" y="643"/>
                </a:moveTo>
                <a:cubicBezTo>
                  <a:pt x="560" y="634"/>
                  <a:pt x="561" y="619"/>
                  <a:pt x="557" y="594"/>
                </a:cubicBezTo>
                <a:cubicBezTo>
                  <a:pt x="557" y="594"/>
                  <a:pt x="556" y="582"/>
                  <a:pt x="554" y="567"/>
                </a:cubicBezTo>
                <a:cubicBezTo>
                  <a:pt x="553" y="553"/>
                  <a:pt x="562" y="532"/>
                  <a:pt x="574" y="522"/>
                </a:cubicBezTo>
                <a:cubicBezTo>
                  <a:pt x="612" y="491"/>
                  <a:pt x="612" y="491"/>
                  <a:pt x="612" y="491"/>
                </a:cubicBezTo>
                <a:cubicBezTo>
                  <a:pt x="612" y="491"/>
                  <a:pt x="623" y="483"/>
                  <a:pt x="627" y="468"/>
                </a:cubicBezTo>
                <a:cubicBezTo>
                  <a:pt x="632" y="453"/>
                  <a:pt x="620" y="433"/>
                  <a:pt x="610" y="435"/>
                </a:cubicBezTo>
                <a:cubicBezTo>
                  <a:pt x="600" y="436"/>
                  <a:pt x="583" y="446"/>
                  <a:pt x="570" y="452"/>
                </a:cubicBezTo>
                <a:cubicBezTo>
                  <a:pt x="557" y="459"/>
                  <a:pt x="545" y="450"/>
                  <a:pt x="544" y="434"/>
                </a:cubicBezTo>
                <a:cubicBezTo>
                  <a:pt x="542" y="404"/>
                  <a:pt x="542" y="404"/>
                  <a:pt x="542" y="404"/>
                </a:cubicBezTo>
                <a:cubicBezTo>
                  <a:pt x="541" y="388"/>
                  <a:pt x="551" y="367"/>
                  <a:pt x="565" y="359"/>
                </a:cubicBezTo>
                <a:cubicBezTo>
                  <a:pt x="574" y="352"/>
                  <a:pt x="574" y="352"/>
                  <a:pt x="574" y="352"/>
                </a:cubicBezTo>
                <a:cubicBezTo>
                  <a:pt x="588" y="343"/>
                  <a:pt x="609" y="326"/>
                  <a:pt x="614" y="310"/>
                </a:cubicBezTo>
                <a:cubicBezTo>
                  <a:pt x="614" y="310"/>
                  <a:pt x="614" y="310"/>
                  <a:pt x="614" y="310"/>
                </a:cubicBezTo>
                <a:cubicBezTo>
                  <a:pt x="619" y="294"/>
                  <a:pt x="603" y="275"/>
                  <a:pt x="591" y="274"/>
                </a:cubicBezTo>
                <a:cubicBezTo>
                  <a:pt x="580" y="273"/>
                  <a:pt x="558" y="282"/>
                  <a:pt x="543" y="286"/>
                </a:cubicBezTo>
                <a:cubicBezTo>
                  <a:pt x="527" y="290"/>
                  <a:pt x="513" y="280"/>
                  <a:pt x="511" y="264"/>
                </a:cubicBezTo>
                <a:cubicBezTo>
                  <a:pt x="509" y="249"/>
                  <a:pt x="509" y="249"/>
                  <a:pt x="509" y="249"/>
                </a:cubicBezTo>
                <a:cubicBezTo>
                  <a:pt x="508" y="232"/>
                  <a:pt x="516" y="210"/>
                  <a:pt x="528" y="199"/>
                </a:cubicBezTo>
                <a:cubicBezTo>
                  <a:pt x="645" y="90"/>
                  <a:pt x="645" y="90"/>
                  <a:pt x="645" y="90"/>
                </a:cubicBezTo>
                <a:cubicBezTo>
                  <a:pt x="657" y="78"/>
                  <a:pt x="675" y="58"/>
                  <a:pt x="677" y="42"/>
                </a:cubicBezTo>
                <a:cubicBezTo>
                  <a:pt x="677" y="39"/>
                  <a:pt x="677" y="37"/>
                  <a:pt x="677" y="35"/>
                </a:cubicBezTo>
                <a:cubicBezTo>
                  <a:pt x="678" y="27"/>
                  <a:pt x="673" y="19"/>
                  <a:pt x="667" y="13"/>
                </a:cubicBezTo>
                <a:cubicBezTo>
                  <a:pt x="661" y="6"/>
                  <a:pt x="654" y="1"/>
                  <a:pt x="646" y="0"/>
                </a:cubicBezTo>
                <a:cubicBezTo>
                  <a:pt x="644" y="0"/>
                  <a:pt x="642" y="0"/>
                  <a:pt x="639" y="0"/>
                </a:cubicBezTo>
                <a:cubicBezTo>
                  <a:pt x="623" y="1"/>
                  <a:pt x="601" y="16"/>
                  <a:pt x="588" y="27"/>
                </a:cubicBezTo>
                <a:cubicBezTo>
                  <a:pt x="468" y="132"/>
                  <a:pt x="468" y="132"/>
                  <a:pt x="468" y="132"/>
                </a:cubicBezTo>
                <a:cubicBezTo>
                  <a:pt x="455" y="143"/>
                  <a:pt x="432" y="149"/>
                  <a:pt x="416" y="146"/>
                </a:cubicBezTo>
                <a:cubicBezTo>
                  <a:pt x="402" y="143"/>
                  <a:pt x="402" y="143"/>
                  <a:pt x="402" y="143"/>
                </a:cubicBezTo>
                <a:cubicBezTo>
                  <a:pt x="385" y="139"/>
                  <a:pt x="377" y="124"/>
                  <a:pt x="383" y="109"/>
                </a:cubicBezTo>
                <a:cubicBezTo>
                  <a:pt x="389" y="94"/>
                  <a:pt x="399" y="73"/>
                  <a:pt x="399" y="62"/>
                </a:cubicBezTo>
                <a:cubicBezTo>
                  <a:pt x="400" y="50"/>
                  <a:pt x="382" y="32"/>
                  <a:pt x="366" y="36"/>
                </a:cubicBezTo>
                <a:cubicBezTo>
                  <a:pt x="366" y="36"/>
                  <a:pt x="366" y="36"/>
                  <a:pt x="366" y="36"/>
                </a:cubicBezTo>
                <a:cubicBezTo>
                  <a:pt x="350" y="39"/>
                  <a:pt x="330" y="58"/>
                  <a:pt x="320" y="71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02" y="92"/>
                  <a:pt x="281" y="101"/>
                  <a:pt x="265" y="98"/>
                </a:cubicBezTo>
                <a:cubicBezTo>
                  <a:pt x="236" y="92"/>
                  <a:pt x="236" y="92"/>
                  <a:pt x="236" y="92"/>
                </a:cubicBezTo>
                <a:cubicBezTo>
                  <a:pt x="219" y="90"/>
                  <a:pt x="212" y="77"/>
                  <a:pt x="220" y="65"/>
                </a:cubicBezTo>
                <a:cubicBezTo>
                  <a:pt x="227" y="52"/>
                  <a:pt x="239" y="36"/>
                  <a:pt x="241" y="27"/>
                </a:cubicBezTo>
                <a:cubicBezTo>
                  <a:pt x="244" y="17"/>
                  <a:pt x="225" y="4"/>
                  <a:pt x="210" y="6"/>
                </a:cubicBezTo>
                <a:cubicBezTo>
                  <a:pt x="195" y="9"/>
                  <a:pt x="186" y="19"/>
                  <a:pt x="186" y="19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39" y="65"/>
                  <a:pt x="118" y="72"/>
                  <a:pt x="104" y="69"/>
                </a:cubicBezTo>
                <a:cubicBezTo>
                  <a:pt x="89" y="66"/>
                  <a:pt x="78" y="63"/>
                  <a:pt x="78" y="63"/>
                </a:cubicBezTo>
                <a:cubicBezTo>
                  <a:pt x="53" y="57"/>
                  <a:pt x="38" y="56"/>
                  <a:pt x="29" y="58"/>
                </a:cubicBezTo>
                <a:cubicBezTo>
                  <a:pt x="13" y="61"/>
                  <a:pt x="30" y="87"/>
                  <a:pt x="45" y="95"/>
                </a:cubicBezTo>
                <a:cubicBezTo>
                  <a:pt x="293" y="257"/>
                  <a:pt x="293" y="257"/>
                  <a:pt x="293" y="257"/>
                </a:cubicBezTo>
                <a:cubicBezTo>
                  <a:pt x="308" y="265"/>
                  <a:pt x="311" y="280"/>
                  <a:pt x="300" y="289"/>
                </a:cubicBezTo>
                <a:cubicBezTo>
                  <a:pt x="136" y="438"/>
                  <a:pt x="136" y="438"/>
                  <a:pt x="136" y="438"/>
                </a:cubicBezTo>
                <a:cubicBezTo>
                  <a:pt x="124" y="449"/>
                  <a:pt x="100" y="456"/>
                  <a:pt x="85" y="450"/>
                </a:cubicBezTo>
                <a:cubicBezTo>
                  <a:pt x="70" y="447"/>
                  <a:pt x="70" y="447"/>
                  <a:pt x="70" y="447"/>
                </a:cubicBezTo>
                <a:cubicBezTo>
                  <a:pt x="54" y="441"/>
                  <a:pt x="33" y="439"/>
                  <a:pt x="24" y="442"/>
                </a:cubicBezTo>
                <a:cubicBezTo>
                  <a:pt x="8" y="450"/>
                  <a:pt x="2" y="461"/>
                  <a:pt x="1" y="473"/>
                </a:cubicBezTo>
                <a:cubicBezTo>
                  <a:pt x="0" y="482"/>
                  <a:pt x="10" y="500"/>
                  <a:pt x="35" y="508"/>
                </a:cubicBezTo>
                <a:cubicBezTo>
                  <a:pt x="50" y="516"/>
                  <a:pt x="70" y="521"/>
                  <a:pt x="88" y="536"/>
                </a:cubicBezTo>
                <a:cubicBezTo>
                  <a:pt x="101" y="555"/>
                  <a:pt x="104" y="576"/>
                  <a:pt x="110" y="592"/>
                </a:cubicBezTo>
                <a:cubicBezTo>
                  <a:pt x="116" y="617"/>
                  <a:pt x="133" y="629"/>
                  <a:pt x="142" y="629"/>
                </a:cubicBezTo>
                <a:cubicBezTo>
                  <a:pt x="154" y="629"/>
                  <a:pt x="165" y="625"/>
                  <a:pt x="175" y="609"/>
                </a:cubicBezTo>
                <a:cubicBezTo>
                  <a:pt x="179" y="600"/>
                  <a:pt x="179" y="579"/>
                  <a:pt x="175" y="563"/>
                </a:cubicBezTo>
                <a:cubicBezTo>
                  <a:pt x="173" y="548"/>
                  <a:pt x="173" y="548"/>
                  <a:pt x="173" y="548"/>
                </a:cubicBezTo>
                <a:cubicBezTo>
                  <a:pt x="169" y="532"/>
                  <a:pt x="178" y="509"/>
                  <a:pt x="190" y="498"/>
                </a:cubicBezTo>
                <a:cubicBezTo>
                  <a:pt x="355" y="350"/>
                  <a:pt x="355" y="350"/>
                  <a:pt x="355" y="350"/>
                </a:cubicBezTo>
                <a:cubicBezTo>
                  <a:pt x="366" y="340"/>
                  <a:pt x="380" y="345"/>
                  <a:pt x="386" y="360"/>
                </a:cubicBezTo>
                <a:cubicBezTo>
                  <a:pt x="522" y="624"/>
                  <a:pt x="522" y="624"/>
                  <a:pt x="522" y="624"/>
                </a:cubicBezTo>
                <a:cubicBezTo>
                  <a:pt x="529" y="639"/>
                  <a:pt x="553" y="659"/>
                  <a:pt x="558" y="643"/>
                </a:cubicBezTo>
              </a:path>
            </a:pathLst>
          </a:custGeom>
          <a:solidFill>
            <a:schemeClr val="bg1">
              <a:lumMod val="85000"/>
            </a:schemeClr>
          </a:solidFill>
          <a:ln w="114300">
            <a:solidFill>
              <a:schemeClr val="bg1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EACF6E2-2E08-9BF4-D218-E6A688DB3AFA}"/>
              </a:ext>
            </a:extLst>
          </p:cNvPr>
          <p:cNvSpPr/>
          <p:nvPr/>
        </p:nvSpPr>
        <p:spPr bwMode="auto">
          <a:xfrm>
            <a:off x="2866228" y="2421901"/>
            <a:ext cx="878104" cy="853459"/>
          </a:xfrm>
          <a:custGeom>
            <a:avLst/>
            <a:gdLst>
              <a:gd name="T0" fmla="*/ 557 w 678"/>
              <a:gd name="T1" fmla="*/ 594 h 659"/>
              <a:gd name="T2" fmla="*/ 574 w 678"/>
              <a:gd name="T3" fmla="*/ 522 h 659"/>
              <a:gd name="T4" fmla="*/ 627 w 678"/>
              <a:gd name="T5" fmla="*/ 468 h 659"/>
              <a:gd name="T6" fmla="*/ 570 w 678"/>
              <a:gd name="T7" fmla="*/ 452 h 659"/>
              <a:gd name="T8" fmla="*/ 542 w 678"/>
              <a:gd name="T9" fmla="*/ 404 h 659"/>
              <a:gd name="T10" fmla="*/ 574 w 678"/>
              <a:gd name="T11" fmla="*/ 352 h 659"/>
              <a:gd name="T12" fmla="*/ 614 w 678"/>
              <a:gd name="T13" fmla="*/ 310 h 659"/>
              <a:gd name="T14" fmla="*/ 543 w 678"/>
              <a:gd name="T15" fmla="*/ 286 h 659"/>
              <a:gd name="T16" fmla="*/ 509 w 678"/>
              <a:gd name="T17" fmla="*/ 249 h 659"/>
              <a:gd name="T18" fmla="*/ 645 w 678"/>
              <a:gd name="T19" fmla="*/ 90 h 659"/>
              <a:gd name="T20" fmla="*/ 677 w 678"/>
              <a:gd name="T21" fmla="*/ 35 h 659"/>
              <a:gd name="T22" fmla="*/ 646 w 678"/>
              <a:gd name="T23" fmla="*/ 0 h 659"/>
              <a:gd name="T24" fmla="*/ 588 w 678"/>
              <a:gd name="T25" fmla="*/ 27 h 659"/>
              <a:gd name="T26" fmla="*/ 416 w 678"/>
              <a:gd name="T27" fmla="*/ 146 h 659"/>
              <a:gd name="T28" fmla="*/ 383 w 678"/>
              <a:gd name="T29" fmla="*/ 109 h 659"/>
              <a:gd name="T30" fmla="*/ 366 w 678"/>
              <a:gd name="T31" fmla="*/ 36 h 659"/>
              <a:gd name="T32" fmla="*/ 320 w 678"/>
              <a:gd name="T33" fmla="*/ 71 h 659"/>
              <a:gd name="T34" fmla="*/ 265 w 678"/>
              <a:gd name="T35" fmla="*/ 98 h 659"/>
              <a:gd name="T36" fmla="*/ 220 w 678"/>
              <a:gd name="T37" fmla="*/ 65 h 659"/>
              <a:gd name="T38" fmla="*/ 210 w 678"/>
              <a:gd name="T39" fmla="*/ 6 h 659"/>
              <a:gd name="T40" fmla="*/ 151 w 678"/>
              <a:gd name="T41" fmla="*/ 54 h 659"/>
              <a:gd name="T42" fmla="*/ 78 w 678"/>
              <a:gd name="T43" fmla="*/ 63 h 659"/>
              <a:gd name="T44" fmla="*/ 45 w 678"/>
              <a:gd name="T45" fmla="*/ 95 h 659"/>
              <a:gd name="T46" fmla="*/ 300 w 678"/>
              <a:gd name="T47" fmla="*/ 289 h 659"/>
              <a:gd name="T48" fmla="*/ 85 w 678"/>
              <a:gd name="T49" fmla="*/ 450 h 659"/>
              <a:gd name="T50" fmla="*/ 24 w 678"/>
              <a:gd name="T51" fmla="*/ 442 h 659"/>
              <a:gd name="T52" fmla="*/ 35 w 678"/>
              <a:gd name="T53" fmla="*/ 508 h 659"/>
              <a:gd name="T54" fmla="*/ 110 w 678"/>
              <a:gd name="T55" fmla="*/ 592 h 659"/>
              <a:gd name="T56" fmla="*/ 175 w 678"/>
              <a:gd name="T57" fmla="*/ 609 h 659"/>
              <a:gd name="T58" fmla="*/ 173 w 678"/>
              <a:gd name="T59" fmla="*/ 548 h 659"/>
              <a:gd name="T60" fmla="*/ 355 w 678"/>
              <a:gd name="T61" fmla="*/ 350 h 659"/>
              <a:gd name="T62" fmla="*/ 522 w 678"/>
              <a:gd name="T63" fmla="*/ 62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8" h="659">
                <a:moveTo>
                  <a:pt x="558" y="643"/>
                </a:moveTo>
                <a:cubicBezTo>
                  <a:pt x="560" y="634"/>
                  <a:pt x="561" y="619"/>
                  <a:pt x="557" y="594"/>
                </a:cubicBezTo>
                <a:cubicBezTo>
                  <a:pt x="557" y="594"/>
                  <a:pt x="556" y="582"/>
                  <a:pt x="554" y="567"/>
                </a:cubicBezTo>
                <a:cubicBezTo>
                  <a:pt x="553" y="553"/>
                  <a:pt x="562" y="532"/>
                  <a:pt x="574" y="522"/>
                </a:cubicBezTo>
                <a:cubicBezTo>
                  <a:pt x="612" y="491"/>
                  <a:pt x="612" y="491"/>
                  <a:pt x="612" y="491"/>
                </a:cubicBezTo>
                <a:cubicBezTo>
                  <a:pt x="612" y="491"/>
                  <a:pt x="623" y="483"/>
                  <a:pt x="627" y="468"/>
                </a:cubicBezTo>
                <a:cubicBezTo>
                  <a:pt x="632" y="453"/>
                  <a:pt x="620" y="433"/>
                  <a:pt x="610" y="435"/>
                </a:cubicBezTo>
                <a:cubicBezTo>
                  <a:pt x="600" y="436"/>
                  <a:pt x="583" y="446"/>
                  <a:pt x="570" y="452"/>
                </a:cubicBezTo>
                <a:cubicBezTo>
                  <a:pt x="557" y="459"/>
                  <a:pt x="545" y="450"/>
                  <a:pt x="544" y="434"/>
                </a:cubicBezTo>
                <a:cubicBezTo>
                  <a:pt x="542" y="404"/>
                  <a:pt x="542" y="404"/>
                  <a:pt x="542" y="404"/>
                </a:cubicBezTo>
                <a:cubicBezTo>
                  <a:pt x="541" y="388"/>
                  <a:pt x="551" y="367"/>
                  <a:pt x="565" y="359"/>
                </a:cubicBezTo>
                <a:cubicBezTo>
                  <a:pt x="574" y="352"/>
                  <a:pt x="574" y="352"/>
                  <a:pt x="574" y="352"/>
                </a:cubicBezTo>
                <a:cubicBezTo>
                  <a:pt x="588" y="343"/>
                  <a:pt x="609" y="326"/>
                  <a:pt x="614" y="310"/>
                </a:cubicBezTo>
                <a:cubicBezTo>
                  <a:pt x="614" y="310"/>
                  <a:pt x="614" y="310"/>
                  <a:pt x="614" y="310"/>
                </a:cubicBezTo>
                <a:cubicBezTo>
                  <a:pt x="619" y="294"/>
                  <a:pt x="603" y="275"/>
                  <a:pt x="591" y="274"/>
                </a:cubicBezTo>
                <a:cubicBezTo>
                  <a:pt x="580" y="273"/>
                  <a:pt x="558" y="282"/>
                  <a:pt x="543" y="286"/>
                </a:cubicBezTo>
                <a:cubicBezTo>
                  <a:pt x="527" y="290"/>
                  <a:pt x="513" y="280"/>
                  <a:pt x="511" y="264"/>
                </a:cubicBezTo>
                <a:cubicBezTo>
                  <a:pt x="509" y="249"/>
                  <a:pt x="509" y="249"/>
                  <a:pt x="509" y="249"/>
                </a:cubicBezTo>
                <a:cubicBezTo>
                  <a:pt x="508" y="232"/>
                  <a:pt x="516" y="210"/>
                  <a:pt x="528" y="199"/>
                </a:cubicBezTo>
                <a:cubicBezTo>
                  <a:pt x="645" y="90"/>
                  <a:pt x="645" y="90"/>
                  <a:pt x="645" y="90"/>
                </a:cubicBezTo>
                <a:cubicBezTo>
                  <a:pt x="657" y="78"/>
                  <a:pt x="675" y="58"/>
                  <a:pt x="677" y="42"/>
                </a:cubicBezTo>
                <a:cubicBezTo>
                  <a:pt x="677" y="39"/>
                  <a:pt x="677" y="37"/>
                  <a:pt x="677" y="35"/>
                </a:cubicBezTo>
                <a:cubicBezTo>
                  <a:pt x="678" y="27"/>
                  <a:pt x="673" y="19"/>
                  <a:pt x="667" y="13"/>
                </a:cubicBezTo>
                <a:cubicBezTo>
                  <a:pt x="661" y="6"/>
                  <a:pt x="654" y="1"/>
                  <a:pt x="646" y="0"/>
                </a:cubicBezTo>
                <a:cubicBezTo>
                  <a:pt x="644" y="0"/>
                  <a:pt x="642" y="0"/>
                  <a:pt x="639" y="0"/>
                </a:cubicBezTo>
                <a:cubicBezTo>
                  <a:pt x="623" y="1"/>
                  <a:pt x="601" y="16"/>
                  <a:pt x="588" y="27"/>
                </a:cubicBezTo>
                <a:cubicBezTo>
                  <a:pt x="468" y="132"/>
                  <a:pt x="468" y="132"/>
                  <a:pt x="468" y="132"/>
                </a:cubicBezTo>
                <a:cubicBezTo>
                  <a:pt x="455" y="143"/>
                  <a:pt x="432" y="149"/>
                  <a:pt x="416" y="146"/>
                </a:cubicBezTo>
                <a:cubicBezTo>
                  <a:pt x="402" y="143"/>
                  <a:pt x="402" y="143"/>
                  <a:pt x="402" y="143"/>
                </a:cubicBezTo>
                <a:cubicBezTo>
                  <a:pt x="385" y="139"/>
                  <a:pt x="377" y="124"/>
                  <a:pt x="383" y="109"/>
                </a:cubicBezTo>
                <a:cubicBezTo>
                  <a:pt x="389" y="94"/>
                  <a:pt x="399" y="73"/>
                  <a:pt x="399" y="62"/>
                </a:cubicBezTo>
                <a:cubicBezTo>
                  <a:pt x="400" y="50"/>
                  <a:pt x="382" y="32"/>
                  <a:pt x="366" y="36"/>
                </a:cubicBezTo>
                <a:cubicBezTo>
                  <a:pt x="366" y="36"/>
                  <a:pt x="366" y="36"/>
                  <a:pt x="366" y="36"/>
                </a:cubicBezTo>
                <a:cubicBezTo>
                  <a:pt x="350" y="39"/>
                  <a:pt x="330" y="58"/>
                  <a:pt x="320" y="71"/>
                </a:cubicBezTo>
                <a:cubicBezTo>
                  <a:pt x="313" y="80"/>
                  <a:pt x="313" y="80"/>
                  <a:pt x="313" y="80"/>
                </a:cubicBezTo>
                <a:cubicBezTo>
                  <a:pt x="302" y="92"/>
                  <a:pt x="281" y="101"/>
                  <a:pt x="265" y="98"/>
                </a:cubicBezTo>
                <a:cubicBezTo>
                  <a:pt x="236" y="92"/>
                  <a:pt x="236" y="92"/>
                  <a:pt x="236" y="92"/>
                </a:cubicBezTo>
                <a:cubicBezTo>
                  <a:pt x="219" y="90"/>
                  <a:pt x="212" y="77"/>
                  <a:pt x="220" y="65"/>
                </a:cubicBezTo>
                <a:cubicBezTo>
                  <a:pt x="227" y="52"/>
                  <a:pt x="239" y="36"/>
                  <a:pt x="241" y="27"/>
                </a:cubicBezTo>
                <a:cubicBezTo>
                  <a:pt x="244" y="17"/>
                  <a:pt x="225" y="4"/>
                  <a:pt x="210" y="6"/>
                </a:cubicBezTo>
                <a:cubicBezTo>
                  <a:pt x="195" y="9"/>
                  <a:pt x="186" y="19"/>
                  <a:pt x="186" y="19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39" y="65"/>
                  <a:pt x="118" y="72"/>
                  <a:pt x="104" y="69"/>
                </a:cubicBezTo>
                <a:cubicBezTo>
                  <a:pt x="89" y="66"/>
                  <a:pt x="78" y="63"/>
                  <a:pt x="78" y="63"/>
                </a:cubicBezTo>
                <a:cubicBezTo>
                  <a:pt x="53" y="57"/>
                  <a:pt x="38" y="56"/>
                  <a:pt x="29" y="58"/>
                </a:cubicBezTo>
                <a:cubicBezTo>
                  <a:pt x="13" y="61"/>
                  <a:pt x="30" y="87"/>
                  <a:pt x="45" y="95"/>
                </a:cubicBezTo>
                <a:cubicBezTo>
                  <a:pt x="293" y="257"/>
                  <a:pt x="293" y="257"/>
                  <a:pt x="293" y="257"/>
                </a:cubicBezTo>
                <a:cubicBezTo>
                  <a:pt x="308" y="265"/>
                  <a:pt x="311" y="280"/>
                  <a:pt x="300" y="289"/>
                </a:cubicBezTo>
                <a:cubicBezTo>
                  <a:pt x="136" y="438"/>
                  <a:pt x="136" y="438"/>
                  <a:pt x="136" y="438"/>
                </a:cubicBezTo>
                <a:cubicBezTo>
                  <a:pt x="124" y="449"/>
                  <a:pt x="100" y="456"/>
                  <a:pt x="85" y="450"/>
                </a:cubicBezTo>
                <a:cubicBezTo>
                  <a:pt x="70" y="447"/>
                  <a:pt x="70" y="447"/>
                  <a:pt x="70" y="447"/>
                </a:cubicBezTo>
                <a:cubicBezTo>
                  <a:pt x="54" y="441"/>
                  <a:pt x="33" y="439"/>
                  <a:pt x="24" y="442"/>
                </a:cubicBezTo>
                <a:cubicBezTo>
                  <a:pt x="8" y="450"/>
                  <a:pt x="2" y="461"/>
                  <a:pt x="1" y="473"/>
                </a:cubicBezTo>
                <a:cubicBezTo>
                  <a:pt x="0" y="482"/>
                  <a:pt x="10" y="500"/>
                  <a:pt x="35" y="508"/>
                </a:cubicBezTo>
                <a:cubicBezTo>
                  <a:pt x="50" y="516"/>
                  <a:pt x="70" y="521"/>
                  <a:pt x="88" y="536"/>
                </a:cubicBezTo>
                <a:cubicBezTo>
                  <a:pt x="101" y="555"/>
                  <a:pt x="104" y="576"/>
                  <a:pt x="110" y="592"/>
                </a:cubicBezTo>
                <a:cubicBezTo>
                  <a:pt x="116" y="617"/>
                  <a:pt x="133" y="629"/>
                  <a:pt x="142" y="629"/>
                </a:cubicBezTo>
                <a:cubicBezTo>
                  <a:pt x="154" y="629"/>
                  <a:pt x="165" y="625"/>
                  <a:pt x="175" y="609"/>
                </a:cubicBezTo>
                <a:cubicBezTo>
                  <a:pt x="179" y="600"/>
                  <a:pt x="179" y="579"/>
                  <a:pt x="175" y="563"/>
                </a:cubicBezTo>
                <a:cubicBezTo>
                  <a:pt x="173" y="548"/>
                  <a:pt x="173" y="548"/>
                  <a:pt x="173" y="548"/>
                </a:cubicBezTo>
                <a:cubicBezTo>
                  <a:pt x="169" y="532"/>
                  <a:pt x="178" y="509"/>
                  <a:pt x="190" y="498"/>
                </a:cubicBezTo>
                <a:cubicBezTo>
                  <a:pt x="355" y="350"/>
                  <a:pt x="355" y="350"/>
                  <a:pt x="355" y="350"/>
                </a:cubicBezTo>
                <a:cubicBezTo>
                  <a:pt x="366" y="340"/>
                  <a:pt x="380" y="345"/>
                  <a:pt x="386" y="360"/>
                </a:cubicBezTo>
                <a:cubicBezTo>
                  <a:pt x="522" y="624"/>
                  <a:pt x="522" y="624"/>
                  <a:pt x="522" y="624"/>
                </a:cubicBezTo>
                <a:cubicBezTo>
                  <a:pt x="529" y="639"/>
                  <a:pt x="553" y="659"/>
                  <a:pt x="558" y="64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345BD8-D227-C353-67D8-0B58E4D56577}"/>
              </a:ext>
            </a:extLst>
          </p:cNvPr>
          <p:cNvGrpSpPr/>
          <p:nvPr/>
        </p:nvGrpSpPr>
        <p:grpSpPr>
          <a:xfrm>
            <a:off x="673100" y="3916247"/>
            <a:ext cx="3134019" cy="2230553"/>
            <a:chOff x="673100" y="3916247"/>
            <a:chExt cx="3134019" cy="2230553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D05D7E3-D53F-D893-95E9-31A34E1DF6D6}"/>
                </a:ext>
              </a:extLst>
            </p:cNvPr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5D7D18D-9E80-A9DC-9081-16BA0C447C2E}"/>
                </a:ext>
              </a:extLst>
            </p:cNvPr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BD6E36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9649C05-8B1E-8AC4-04DC-32B3D3D34EBE}"/>
              </a:ext>
            </a:extLst>
          </p:cNvPr>
          <p:cNvGrpSpPr/>
          <p:nvPr/>
        </p:nvGrpSpPr>
        <p:grpSpPr>
          <a:xfrm>
            <a:off x="2151553" y="4317009"/>
            <a:ext cx="2991567" cy="1839879"/>
            <a:chOff x="2151553" y="4317009"/>
            <a:chExt cx="2991567" cy="18398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FE97A0D-3AE2-EEF9-3E09-2198FC6D258F}"/>
                </a:ext>
              </a:extLst>
            </p:cNvPr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198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107700E-0875-FD70-F70A-4DE647B5C985}"/>
                </a:ext>
              </a:extLst>
            </p:cNvPr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3C6616-2DD3-0517-8DFA-3037EBFBA44E}"/>
              </a:ext>
            </a:extLst>
          </p:cNvPr>
          <p:cNvGrpSpPr/>
          <p:nvPr/>
        </p:nvGrpSpPr>
        <p:grpSpPr>
          <a:xfrm>
            <a:off x="6816234" y="1469611"/>
            <a:ext cx="4702666" cy="1295263"/>
            <a:chOff x="6816234" y="1469611"/>
            <a:chExt cx="4702666" cy="1295263"/>
          </a:xfrm>
        </p:grpSpPr>
        <p:sp>
          <p:nvSpPr>
            <p:cNvPr id="14" name="矩形">
              <a:extLst>
                <a:ext uri="{FF2B5EF4-FFF2-40B4-BE49-F238E27FC236}">
                  <a16:creationId xmlns:a16="http://schemas.microsoft.com/office/drawing/2014/main" id="{4431FCA4-6B89-3448-4E7D-01D0217FCDFC}"/>
                </a:ext>
              </a:extLst>
            </p:cNvPr>
            <p:cNvSpPr txBox="1"/>
            <p:nvPr/>
          </p:nvSpPr>
          <p:spPr bwMode="auto">
            <a:xfrm>
              <a:off x="6816234" y="1469611"/>
              <a:ext cx="4702666" cy="44180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hangingPunct="1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销售额目标</a:t>
              </a:r>
              <a:endParaRPr lang="en-US" altLang="zh-CN" b="1" dirty="0">
                <a:solidFill>
                  <a:schemeClr val="bg1">
                    <a:lumMod val="100000"/>
                  </a:schemeClr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15" name="Text1">
              <a:extLst>
                <a:ext uri="{FF2B5EF4-FFF2-40B4-BE49-F238E27FC236}">
                  <a16:creationId xmlns:a16="http://schemas.microsoft.com/office/drawing/2014/main" id="{C6D78D28-F7BA-7517-FDB9-47A8E731065A}"/>
                </a:ext>
              </a:extLst>
            </p:cNvPr>
            <p:cNvSpPr/>
            <p:nvPr/>
          </p:nvSpPr>
          <p:spPr bwMode="auto">
            <a:xfrm>
              <a:off x="6817915" y="1911416"/>
              <a:ext cx="4700985" cy="853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我们制定了具体的销售额目标，考虑到市场潜力和竞争状况，并根据预测的销售数据进行设定。我们将努力达到这一销售额目标，并根据市场反馈进行灵活调整。</a:t>
              </a:r>
              <a:endParaRPr lang="en-US" altLang="zh-CN" sz="1200" dirty="0">
                <a:latin typeface="+mn-ea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E30BFE-369A-FF9E-74D3-315E605F3BD5}"/>
              </a:ext>
            </a:extLst>
          </p:cNvPr>
          <p:cNvGrpSpPr/>
          <p:nvPr/>
        </p:nvGrpSpPr>
        <p:grpSpPr>
          <a:xfrm>
            <a:off x="6816234" y="3086179"/>
            <a:ext cx="4702666" cy="1295263"/>
            <a:chOff x="6816234" y="3086179"/>
            <a:chExt cx="4702666" cy="1295263"/>
          </a:xfrm>
        </p:grpSpPr>
        <p:sp>
          <p:nvSpPr>
            <p:cNvPr id="12" name="矩形3">
              <a:extLst>
                <a:ext uri="{FF2B5EF4-FFF2-40B4-BE49-F238E27FC236}">
                  <a16:creationId xmlns:a16="http://schemas.microsoft.com/office/drawing/2014/main" id="{13576A8B-0825-C4D9-928B-C2447A330789}"/>
                </a:ext>
              </a:extLst>
            </p:cNvPr>
            <p:cNvSpPr txBox="1"/>
            <p:nvPr/>
          </p:nvSpPr>
          <p:spPr bwMode="auto">
            <a:xfrm>
              <a:off x="6816234" y="3086179"/>
              <a:ext cx="4702666" cy="441805"/>
            </a:xfrm>
            <a:prstGeom prst="rect">
              <a:avLst/>
            </a:prstGeom>
            <a:solidFill>
              <a:srgbClr val="BD6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市场份额目标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13" name="Text2">
              <a:extLst>
                <a:ext uri="{FF2B5EF4-FFF2-40B4-BE49-F238E27FC236}">
                  <a16:creationId xmlns:a16="http://schemas.microsoft.com/office/drawing/2014/main" id="{603E4154-C3E9-F4EC-7115-B0CB4AD129A1}"/>
                </a:ext>
              </a:extLst>
            </p:cNvPr>
            <p:cNvSpPr/>
            <p:nvPr/>
          </p:nvSpPr>
          <p:spPr bwMode="auto">
            <a:xfrm>
              <a:off x="6817915" y="3527984"/>
              <a:ext cx="4700985" cy="853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我们希望在秋冬季服装市场中获得一定的市场份额。通过提供具有竞争力的产品和满足消费者需求的品牌形象，我们将努力增加我们的市场份额。</a:t>
              </a:r>
              <a:endParaRPr lang="en-US" altLang="zh-CN" sz="1200" dirty="0">
                <a:latin typeface="+mn-ea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888E43-E3D3-FCFE-6274-FBF882AA40AE}"/>
              </a:ext>
            </a:extLst>
          </p:cNvPr>
          <p:cNvGrpSpPr/>
          <p:nvPr/>
        </p:nvGrpSpPr>
        <p:grpSpPr>
          <a:xfrm>
            <a:off x="6816234" y="4702749"/>
            <a:ext cx="4702666" cy="1295263"/>
            <a:chOff x="6816234" y="4702749"/>
            <a:chExt cx="4702666" cy="1295263"/>
          </a:xfrm>
        </p:grpSpPr>
        <p:sp>
          <p:nvSpPr>
            <p:cNvPr id="10" name="矩形2">
              <a:extLst>
                <a:ext uri="{FF2B5EF4-FFF2-40B4-BE49-F238E27FC236}">
                  <a16:creationId xmlns:a16="http://schemas.microsoft.com/office/drawing/2014/main" id="{779FD650-E4F1-9E03-7F23-FC6534125C41}"/>
                </a:ext>
              </a:extLst>
            </p:cNvPr>
            <p:cNvSpPr txBox="1"/>
            <p:nvPr/>
          </p:nvSpPr>
          <p:spPr bwMode="auto">
            <a:xfrm>
              <a:off x="6816234" y="4702749"/>
              <a:ext cx="4702666" cy="441805"/>
            </a:xfrm>
            <a:prstGeom prst="rect">
              <a:avLst/>
            </a:prstGeom>
            <a:solidFill>
              <a:srgbClr val="E5C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新客户开拓目标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11" name="Text3">
              <a:extLst>
                <a:ext uri="{FF2B5EF4-FFF2-40B4-BE49-F238E27FC236}">
                  <a16:creationId xmlns:a16="http://schemas.microsoft.com/office/drawing/2014/main" id="{DBAA5285-782F-9C90-892E-2477AC1FBA05}"/>
                </a:ext>
              </a:extLst>
            </p:cNvPr>
            <p:cNvSpPr/>
            <p:nvPr/>
          </p:nvSpPr>
          <p:spPr bwMode="auto">
            <a:xfrm>
              <a:off x="6817915" y="5144554"/>
              <a:ext cx="4700985" cy="853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除了维持现有顾客的忠诚度，我们也将致力于开拓新的客户群体。通过市场推广、品牌合作和线上线下推广活动等手段，我们将吸引更多新客户的关注和购买。</a:t>
              </a:r>
              <a:endParaRPr lang="en-US" altLang="zh-CN" sz="1200" dirty="0">
                <a:latin typeface="+mn-ea"/>
                <a:cs typeface="+mn-ea"/>
                <a:sym typeface="Lemon" pitchFamily="2" charset="0"/>
              </a:endParaRPr>
            </a:p>
          </p:txBody>
        </p:sp>
      </p:grpSp>
      <p:sp>
        <p:nvSpPr>
          <p:cNvPr id="9" name="Title">
            <a:extLst>
              <a:ext uri="{FF2B5EF4-FFF2-40B4-BE49-F238E27FC236}">
                <a16:creationId xmlns:a16="http://schemas.microsoft.com/office/drawing/2014/main" id="{EC59B0E0-BE1D-CB31-D650-169BDCD3B806}"/>
              </a:ext>
            </a:extLst>
          </p:cNvPr>
          <p:cNvSpPr txBox="1"/>
          <p:nvPr/>
        </p:nvSpPr>
        <p:spPr>
          <a:xfrm>
            <a:off x="660400" y="1338051"/>
            <a:ext cx="5194300" cy="1082503"/>
          </a:xfrm>
          <a:prstGeom prst="rect">
            <a:avLst/>
          </a:prstGeom>
          <a:noFill/>
        </p:spPr>
        <p:txBody>
          <a:bodyPr vert="horz"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+mj-ea"/>
                <a:ea typeface="+mj-ea"/>
                <a:cs typeface="+mn-ea"/>
                <a:sym typeface="Lemon" pitchFamily="2" charset="0"/>
              </a:rPr>
              <a:t>进行了市场调研后制定了三个方面的销售目标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768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F8E5429-AD5D-81BD-FA91-BA0D1E3D6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200"/>
              </a:spcAft>
            </a:pPr>
            <a:r>
              <a:rPr lang="en-US" altLang="zh-CN" dirty="0">
                <a:ea typeface="寒蝉全圆体" panose="020F0500000000000000" pitchFamily="34" charset="-122"/>
                <a:cs typeface="+mn-ea"/>
                <a:sym typeface="Lemon" pitchFamily="2" charset="0"/>
              </a:rPr>
              <a:t>THANK YOU</a:t>
            </a:r>
            <a:endParaRPr lang="en-US" dirty="0"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33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矩形 148">
            <a:extLst>
              <a:ext uri="{FF2B5EF4-FFF2-40B4-BE49-F238E27FC236}">
                <a16:creationId xmlns:a16="http://schemas.microsoft.com/office/drawing/2014/main" id="{3E66FE61-6AEB-FCF4-9857-1592F54CCF0C}"/>
              </a:ext>
            </a:extLst>
          </p:cNvPr>
          <p:cNvSpPr/>
          <p:nvPr/>
        </p:nvSpPr>
        <p:spPr>
          <a:xfrm>
            <a:off x="5495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95D4D0C7-B505-D6E8-8E8C-7115C5309529}"/>
              </a:ext>
            </a:extLst>
          </p:cNvPr>
          <p:cNvGrpSpPr/>
          <p:nvPr/>
        </p:nvGrpSpPr>
        <p:grpSpPr>
          <a:xfrm>
            <a:off x="-877454" y="3598235"/>
            <a:ext cx="12326445" cy="2535865"/>
            <a:chOff x="-481495" y="3508800"/>
            <a:chExt cx="11496376" cy="2535865"/>
          </a:xfrm>
        </p:grpSpPr>
        <p:sp>
          <p:nvSpPr>
            <p:cNvPr id="151" name="矩形 7">
              <a:extLst>
                <a:ext uri="{FF2B5EF4-FFF2-40B4-BE49-F238E27FC236}">
                  <a16:creationId xmlns:a16="http://schemas.microsoft.com/office/drawing/2014/main" id="{4D3EFFC0-AC53-E776-73C3-D3E730938470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DEB3B49-24E5-BA9F-9FB1-BC1A29F2A151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03362D08-D1BD-DABC-15D1-4A3EE4C71C43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255" name="矩形 7">
                <a:extLst>
                  <a:ext uri="{FF2B5EF4-FFF2-40B4-BE49-F238E27FC236}">
                    <a16:creationId xmlns:a16="http://schemas.microsoft.com/office/drawing/2014/main" id="{D3B41E1C-8AF0-139D-4EFF-A7AD732680E1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256" name="文本框 255">
                <a:extLst>
                  <a:ext uri="{FF2B5EF4-FFF2-40B4-BE49-F238E27FC236}">
                    <a16:creationId xmlns:a16="http://schemas.microsoft.com/office/drawing/2014/main" id="{C7B6AEE8-DCD9-8AB7-E2FE-9316572ED9D4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</p:grpSp>
        <p:pic>
          <p:nvPicPr>
            <p:cNvPr id="154" name="图片 153">
              <a:extLst>
                <a:ext uri="{FF2B5EF4-FFF2-40B4-BE49-F238E27FC236}">
                  <a16:creationId xmlns:a16="http://schemas.microsoft.com/office/drawing/2014/main" id="{97743567-3B85-E57C-0555-B17711AC6DD4}"/>
                </a:ext>
              </a:extLst>
            </p:cNvPr>
            <p:cNvPicPr/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D38C3176-7803-D34A-6A99-A9593BDC1188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9A7537BF-FC62-1AF3-4DEA-D69CFB2FF4C9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>
                <a:extLst>
                  <a:ext uri="{FF2B5EF4-FFF2-40B4-BE49-F238E27FC236}">
                    <a16:creationId xmlns:a16="http://schemas.microsoft.com/office/drawing/2014/main" id="{33301706-B2DB-F87E-B4B7-89BC3FCAE9CA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6" name="组合 245">
                <a:extLst>
                  <a:ext uri="{FF2B5EF4-FFF2-40B4-BE49-F238E27FC236}">
                    <a16:creationId xmlns:a16="http://schemas.microsoft.com/office/drawing/2014/main" id="{9CFA5BE9-8AD7-9A70-BACA-53F5824C74F2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53" name="直接连接符 252">
                  <a:extLst>
                    <a:ext uri="{FF2B5EF4-FFF2-40B4-BE49-F238E27FC236}">
                      <a16:creationId xmlns:a16="http://schemas.microsoft.com/office/drawing/2014/main" id="{BDB5B3BF-7ACA-FC2E-1547-9303C9CE12C7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连接符 253">
                  <a:extLst>
                    <a:ext uri="{FF2B5EF4-FFF2-40B4-BE49-F238E27FC236}">
                      <a16:creationId xmlns:a16="http://schemas.microsoft.com/office/drawing/2014/main" id="{F483DD0F-4D18-402F-C2C7-D0D48F65B7C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7" name="组合 246">
                <a:extLst>
                  <a:ext uri="{FF2B5EF4-FFF2-40B4-BE49-F238E27FC236}">
                    <a16:creationId xmlns:a16="http://schemas.microsoft.com/office/drawing/2014/main" id="{785357A9-2E0B-956D-5DBC-692A9722DDF8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51" name="直接连接符 250">
                  <a:extLst>
                    <a:ext uri="{FF2B5EF4-FFF2-40B4-BE49-F238E27FC236}">
                      <a16:creationId xmlns:a16="http://schemas.microsoft.com/office/drawing/2014/main" id="{35057490-D367-87E3-4E7D-E78FBAEDB9B7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251">
                  <a:extLst>
                    <a:ext uri="{FF2B5EF4-FFF2-40B4-BE49-F238E27FC236}">
                      <a16:creationId xmlns:a16="http://schemas.microsoft.com/office/drawing/2014/main" id="{299412DB-4558-9D21-6742-C0924A59841D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2F3E9FFA-5B6F-73E0-DD8E-67D28F1BE78C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49" name="直接连接符 248">
                  <a:extLst>
                    <a:ext uri="{FF2B5EF4-FFF2-40B4-BE49-F238E27FC236}">
                      <a16:creationId xmlns:a16="http://schemas.microsoft.com/office/drawing/2014/main" id="{2032694D-AD52-F882-623B-D1DEF3EE5C46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249">
                  <a:extLst>
                    <a:ext uri="{FF2B5EF4-FFF2-40B4-BE49-F238E27FC236}">
                      <a16:creationId xmlns:a16="http://schemas.microsoft.com/office/drawing/2014/main" id="{EAC1A5C1-C7EB-BB59-B9DE-0CE00BBAD6E5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E44FB734-444D-DCBB-79C3-584022193BDC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3321E51B-0C00-33AF-99CD-FF141A2177B3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46CCC8E6-9A5E-1EC0-FE00-3032FDAC69E0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66" name="Rectangle 151">
                  <a:extLst>
                    <a:ext uri="{FF2B5EF4-FFF2-40B4-BE49-F238E27FC236}">
                      <a16:creationId xmlns:a16="http://schemas.microsoft.com/office/drawing/2014/main" id="{E29ADA67-995F-61AA-27AC-AAF1BD3B4EC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67" name="Rectangle 152">
                  <a:extLst>
                    <a:ext uri="{FF2B5EF4-FFF2-40B4-BE49-F238E27FC236}">
                      <a16:creationId xmlns:a16="http://schemas.microsoft.com/office/drawing/2014/main" id="{10237EBD-FC30-39CE-F82D-CE81169F31D8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68" name="Rectangle 153">
                  <a:extLst>
                    <a:ext uri="{FF2B5EF4-FFF2-40B4-BE49-F238E27FC236}">
                      <a16:creationId xmlns:a16="http://schemas.microsoft.com/office/drawing/2014/main" id="{AC86FFEC-B5BA-2C91-8788-4FB4E10DCC0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69" name="Rectangle 154">
                  <a:extLst>
                    <a:ext uri="{FF2B5EF4-FFF2-40B4-BE49-F238E27FC236}">
                      <a16:creationId xmlns:a16="http://schemas.microsoft.com/office/drawing/2014/main" id="{BEDE5E39-DA6B-A23B-AA8B-F4A8B0D3F5A4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0" name="Rectangle 155">
                  <a:extLst>
                    <a:ext uri="{FF2B5EF4-FFF2-40B4-BE49-F238E27FC236}">
                      <a16:creationId xmlns:a16="http://schemas.microsoft.com/office/drawing/2014/main" id="{12F618BF-D613-6A27-B29C-6FB283E47782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1" name="Rectangle 156">
                  <a:extLst>
                    <a:ext uri="{FF2B5EF4-FFF2-40B4-BE49-F238E27FC236}">
                      <a16:creationId xmlns:a16="http://schemas.microsoft.com/office/drawing/2014/main" id="{335BB7CC-61B9-640B-4507-856A948549F8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2" name="Rectangle 157">
                  <a:extLst>
                    <a:ext uri="{FF2B5EF4-FFF2-40B4-BE49-F238E27FC236}">
                      <a16:creationId xmlns:a16="http://schemas.microsoft.com/office/drawing/2014/main" id="{3AC3E219-47CE-6380-8235-F54F900A8C70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3" name="Rectangle 158">
                  <a:extLst>
                    <a:ext uri="{FF2B5EF4-FFF2-40B4-BE49-F238E27FC236}">
                      <a16:creationId xmlns:a16="http://schemas.microsoft.com/office/drawing/2014/main" id="{26450494-4925-7F67-35D6-404B3D3995EF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4" name="Rectangle 159">
                  <a:extLst>
                    <a:ext uri="{FF2B5EF4-FFF2-40B4-BE49-F238E27FC236}">
                      <a16:creationId xmlns:a16="http://schemas.microsoft.com/office/drawing/2014/main" id="{A371F43D-4A94-EAE5-E399-D7AA6962794D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5" name="Rectangle 160">
                  <a:extLst>
                    <a:ext uri="{FF2B5EF4-FFF2-40B4-BE49-F238E27FC236}">
                      <a16:creationId xmlns:a16="http://schemas.microsoft.com/office/drawing/2014/main" id="{1614D5BA-F488-9C83-03B5-784E132EDC17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6" name="Rectangle 161">
                  <a:extLst>
                    <a:ext uri="{FF2B5EF4-FFF2-40B4-BE49-F238E27FC236}">
                      <a16:creationId xmlns:a16="http://schemas.microsoft.com/office/drawing/2014/main" id="{7B06AB17-A78B-A61E-A125-7E60D2BD512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7" name="Rectangle 162">
                  <a:extLst>
                    <a:ext uri="{FF2B5EF4-FFF2-40B4-BE49-F238E27FC236}">
                      <a16:creationId xmlns:a16="http://schemas.microsoft.com/office/drawing/2014/main" id="{2B849387-DF2B-85C1-3947-9830D4E423D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8" name="Rectangle 163">
                  <a:extLst>
                    <a:ext uri="{FF2B5EF4-FFF2-40B4-BE49-F238E27FC236}">
                      <a16:creationId xmlns:a16="http://schemas.microsoft.com/office/drawing/2014/main" id="{FCA09D2E-5166-DF3A-44D1-41A01C61D448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9" name="Rectangle 164">
                  <a:extLst>
                    <a:ext uri="{FF2B5EF4-FFF2-40B4-BE49-F238E27FC236}">
                      <a16:creationId xmlns:a16="http://schemas.microsoft.com/office/drawing/2014/main" id="{829CAE6C-2A2F-C44D-1DA9-E31778CB9E44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0" name="Rectangle 165">
                  <a:extLst>
                    <a:ext uri="{FF2B5EF4-FFF2-40B4-BE49-F238E27FC236}">
                      <a16:creationId xmlns:a16="http://schemas.microsoft.com/office/drawing/2014/main" id="{6AE5ACB4-DDE1-F7BF-D5ED-F0F322794966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1" name="Rectangle 166">
                  <a:extLst>
                    <a:ext uri="{FF2B5EF4-FFF2-40B4-BE49-F238E27FC236}">
                      <a16:creationId xmlns:a16="http://schemas.microsoft.com/office/drawing/2014/main" id="{27AF2A3D-DFDB-6BAE-C963-0F388C74E8EA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2" name="Rectangle 167">
                  <a:extLst>
                    <a:ext uri="{FF2B5EF4-FFF2-40B4-BE49-F238E27FC236}">
                      <a16:creationId xmlns:a16="http://schemas.microsoft.com/office/drawing/2014/main" id="{3631B445-820D-01CC-1552-2845450541C3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3" name="Rectangle 168">
                  <a:extLst>
                    <a:ext uri="{FF2B5EF4-FFF2-40B4-BE49-F238E27FC236}">
                      <a16:creationId xmlns:a16="http://schemas.microsoft.com/office/drawing/2014/main" id="{11B829DD-CE7B-647B-FDDD-FB2B89855C4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4" name="Rectangle 169">
                  <a:extLst>
                    <a:ext uri="{FF2B5EF4-FFF2-40B4-BE49-F238E27FC236}">
                      <a16:creationId xmlns:a16="http://schemas.microsoft.com/office/drawing/2014/main" id="{DEE5644C-EA77-8185-D96D-5F7457686822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5" name="Rectangle 170">
                  <a:extLst>
                    <a:ext uri="{FF2B5EF4-FFF2-40B4-BE49-F238E27FC236}">
                      <a16:creationId xmlns:a16="http://schemas.microsoft.com/office/drawing/2014/main" id="{06470E19-76F7-53DA-6C73-2594F2A19577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6" name="Rectangle 171">
                  <a:extLst>
                    <a:ext uri="{FF2B5EF4-FFF2-40B4-BE49-F238E27FC236}">
                      <a16:creationId xmlns:a16="http://schemas.microsoft.com/office/drawing/2014/main" id="{64BE996B-124B-039F-1132-7D935A71F8BD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7" name="Rectangle 172">
                  <a:extLst>
                    <a:ext uri="{FF2B5EF4-FFF2-40B4-BE49-F238E27FC236}">
                      <a16:creationId xmlns:a16="http://schemas.microsoft.com/office/drawing/2014/main" id="{0BFDB94E-5211-D06C-4E2F-79FA68DCFBD7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8" name="Rectangle 173">
                  <a:extLst>
                    <a:ext uri="{FF2B5EF4-FFF2-40B4-BE49-F238E27FC236}">
                      <a16:creationId xmlns:a16="http://schemas.microsoft.com/office/drawing/2014/main" id="{8A5BA6FB-181E-BA99-870C-CA50EE3DB90D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9" name="Rectangle 174">
                  <a:extLst>
                    <a:ext uri="{FF2B5EF4-FFF2-40B4-BE49-F238E27FC236}">
                      <a16:creationId xmlns:a16="http://schemas.microsoft.com/office/drawing/2014/main" id="{639ED6DA-B7F1-9EFB-2A95-32ED9816E9CC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0" name="Rectangle 175">
                  <a:extLst>
                    <a:ext uri="{FF2B5EF4-FFF2-40B4-BE49-F238E27FC236}">
                      <a16:creationId xmlns:a16="http://schemas.microsoft.com/office/drawing/2014/main" id="{33356ECB-D60B-5CE7-81D4-1840061A5085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1" name="Rectangle 176">
                  <a:extLst>
                    <a:ext uri="{FF2B5EF4-FFF2-40B4-BE49-F238E27FC236}">
                      <a16:creationId xmlns:a16="http://schemas.microsoft.com/office/drawing/2014/main" id="{02E77B42-8807-EE9C-4811-4F8B213671A3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2" name="Rectangle 177">
                  <a:extLst>
                    <a:ext uri="{FF2B5EF4-FFF2-40B4-BE49-F238E27FC236}">
                      <a16:creationId xmlns:a16="http://schemas.microsoft.com/office/drawing/2014/main" id="{359F0094-4976-DE74-1D4E-79DCAC2A51A7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3" name="Rectangle 178">
                  <a:extLst>
                    <a:ext uri="{FF2B5EF4-FFF2-40B4-BE49-F238E27FC236}">
                      <a16:creationId xmlns:a16="http://schemas.microsoft.com/office/drawing/2014/main" id="{B052C609-D521-F708-BE35-59BB7B8A0861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4" name="Rectangle 179">
                  <a:extLst>
                    <a:ext uri="{FF2B5EF4-FFF2-40B4-BE49-F238E27FC236}">
                      <a16:creationId xmlns:a16="http://schemas.microsoft.com/office/drawing/2014/main" id="{F0387BD2-A060-442D-D35D-7C019CA89D57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5" name="Rectangle 180">
                  <a:extLst>
                    <a:ext uri="{FF2B5EF4-FFF2-40B4-BE49-F238E27FC236}">
                      <a16:creationId xmlns:a16="http://schemas.microsoft.com/office/drawing/2014/main" id="{6081FAEE-4CAF-35CA-F70A-0C2D422FABBE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6" name="Rectangle 181">
                  <a:extLst>
                    <a:ext uri="{FF2B5EF4-FFF2-40B4-BE49-F238E27FC236}">
                      <a16:creationId xmlns:a16="http://schemas.microsoft.com/office/drawing/2014/main" id="{94932460-F1FC-781B-D175-55308804F840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7" name="Rectangle 182">
                  <a:extLst>
                    <a:ext uri="{FF2B5EF4-FFF2-40B4-BE49-F238E27FC236}">
                      <a16:creationId xmlns:a16="http://schemas.microsoft.com/office/drawing/2014/main" id="{0E39C712-7F47-0040-2899-4595C8BAAEBE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8" name="Rectangle 183">
                  <a:extLst>
                    <a:ext uri="{FF2B5EF4-FFF2-40B4-BE49-F238E27FC236}">
                      <a16:creationId xmlns:a16="http://schemas.microsoft.com/office/drawing/2014/main" id="{2A42B734-518F-2B24-F90E-AA1943CF1FA1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9" name="Rectangle 184">
                  <a:extLst>
                    <a:ext uri="{FF2B5EF4-FFF2-40B4-BE49-F238E27FC236}">
                      <a16:creationId xmlns:a16="http://schemas.microsoft.com/office/drawing/2014/main" id="{8D2F125A-4CBB-1E20-69D5-01F81A5594C4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0" name="Rectangle 185">
                  <a:extLst>
                    <a:ext uri="{FF2B5EF4-FFF2-40B4-BE49-F238E27FC236}">
                      <a16:creationId xmlns:a16="http://schemas.microsoft.com/office/drawing/2014/main" id="{C8BBFEC7-4634-8CEF-8FA6-A9603B7BE5A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1" name="Rectangle 186">
                  <a:extLst>
                    <a:ext uri="{FF2B5EF4-FFF2-40B4-BE49-F238E27FC236}">
                      <a16:creationId xmlns:a16="http://schemas.microsoft.com/office/drawing/2014/main" id="{4F1C1D91-6D1B-B317-5323-D52DA386FB15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2" name="Rectangle 187">
                  <a:extLst>
                    <a:ext uri="{FF2B5EF4-FFF2-40B4-BE49-F238E27FC236}">
                      <a16:creationId xmlns:a16="http://schemas.microsoft.com/office/drawing/2014/main" id="{B708D700-1C09-8A90-6135-064EA24139A8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3" name="Rectangle 188">
                  <a:extLst>
                    <a:ext uri="{FF2B5EF4-FFF2-40B4-BE49-F238E27FC236}">
                      <a16:creationId xmlns:a16="http://schemas.microsoft.com/office/drawing/2014/main" id="{D96D9231-B3DA-42F4-B9C1-8F1A63CFFF20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4" name="Rectangle 189">
                  <a:extLst>
                    <a:ext uri="{FF2B5EF4-FFF2-40B4-BE49-F238E27FC236}">
                      <a16:creationId xmlns:a16="http://schemas.microsoft.com/office/drawing/2014/main" id="{A14C898F-5944-01BB-A85C-F8E506A74F8F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5" name="Rectangle 190">
                  <a:extLst>
                    <a:ext uri="{FF2B5EF4-FFF2-40B4-BE49-F238E27FC236}">
                      <a16:creationId xmlns:a16="http://schemas.microsoft.com/office/drawing/2014/main" id="{14E0EF8D-DF58-8266-1C3B-75E7ECF9B614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6" name="Rectangle 191">
                  <a:extLst>
                    <a:ext uri="{FF2B5EF4-FFF2-40B4-BE49-F238E27FC236}">
                      <a16:creationId xmlns:a16="http://schemas.microsoft.com/office/drawing/2014/main" id="{962968FE-66F3-3C2D-49B3-624EF636B106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7" name="Rectangle 192">
                  <a:extLst>
                    <a:ext uri="{FF2B5EF4-FFF2-40B4-BE49-F238E27FC236}">
                      <a16:creationId xmlns:a16="http://schemas.microsoft.com/office/drawing/2014/main" id="{E5DCB59C-A1AF-5635-5901-1E51DD7E0368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8" name="Rectangle 193">
                  <a:extLst>
                    <a:ext uri="{FF2B5EF4-FFF2-40B4-BE49-F238E27FC236}">
                      <a16:creationId xmlns:a16="http://schemas.microsoft.com/office/drawing/2014/main" id="{A71B556D-166D-E4AA-153A-6D19A17F2A62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9" name="Rectangle 194">
                  <a:extLst>
                    <a:ext uri="{FF2B5EF4-FFF2-40B4-BE49-F238E27FC236}">
                      <a16:creationId xmlns:a16="http://schemas.microsoft.com/office/drawing/2014/main" id="{65650873-28EF-4489-0DD4-90CF70CDA7E2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0" name="Rectangle 195">
                  <a:extLst>
                    <a:ext uri="{FF2B5EF4-FFF2-40B4-BE49-F238E27FC236}">
                      <a16:creationId xmlns:a16="http://schemas.microsoft.com/office/drawing/2014/main" id="{66478798-8D71-3864-81A1-9F8779243BFA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1" name="Rectangle 196">
                  <a:extLst>
                    <a:ext uri="{FF2B5EF4-FFF2-40B4-BE49-F238E27FC236}">
                      <a16:creationId xmlns:a16="http://schemas.microsoft.com/office/drawing/2014/main" id="{0A8E15F6-658D-FDCD-EE85-C931EAFC1C94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2" name="Rectangle 197">
                  <a:extLst>
                    <a:ext uri="{FF2B5EF4-FFF2-40B4-BE49-F238E27FC236}">
                      <a16:creationId xmlns:a16="http://schemas.microsoft.com/office/drawing/2014/main" id="{8BF7FD84-4DBB-B2A9-36CB-EECFF1D92901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3" name="Rectangle 198">
                  <a:extLst>
                    <a:ext uri="{FF2B5EF4-FFF2-40B4-BE49-F238E27FC236}">
                      <a16:creationId xmlns:a16="http://schemas.microsoft.com/office/drawing/2014/main" id="{C6E7AA22-F7FB-8672-E012-95C04AC93D96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4" name="Rectangle 199">
                  <a:extLst>
                    <a:ext uri="{FF2B5EF4-FFF2-40B4-BE49-F238E27FC236}">
                      <a16:creationId xmlns:a16="http://schemas.microsoft.com/office/drawing/2014/main" id="{0180AEE5-4F2D-AE5E-2C2F-9D08E92DBA53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5" name="Rectangle 200">
                  <a:extLst>
                    <a:ext uri="{FF2B5EF4-FFF2-40B4-BE49-F238E27FC236}">
                      <a16:creationId xmlns:a16="http://schemas.microsoft.com/office/drawing/2014/main" id="{03F60DD8-BD34-1B66-F49A-A9ED9611939C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6" name="Rectangle 201">
                  <a:extLst>
                    <a:ext uri="{FF2B5EF4-FFF2-40B4-BE49-F238E27FC236}">
                      <a16:creationId xmlns:a16="http://schemas.microsoft.com/office/drawing/2014/main" id="{A1029DFE-B4B5-BDA6-20A6-7B5FB54E3182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7" name="Rectangle 202">
                  <a:extLst>
                    <a:ext uri="{FF2B5EF4-FFF2-40B4-BE49-F238E27FC236}">
                      <a16:creationId xmlns:a16="http://schemas.microsoft.com/office/drawing/2014/main" id="{6CDC1C77-39A8-2A65-9B50-B712062D6ADB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8" name="Rectangle 203">
                  <a:extLst>
                    <a:ext uri="{FF2B5EF4-FFF2-40B4-BE49-F238E27FC236}">
                      <a16:creationId xmlns:a16="http://schemas.microsoft.com/office/drawing/2014/main" id="{68651D37-8678-C66D-DF26-D0C7E29A06D5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19" name="Rectangle 204">
                  <a:extLst>
                    <a:ext uri="{FF2B5EF4-FFF2-40B4-BE49-F238E27FC236}">
                      <a16:creationId xmlns:a16="http://schemas.microsoft.com/office/drawing/2014/main" id="{2BC0C684-A407-3290-E4C6-84C0636E99CF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0" name="Rectangle 205">
                  <a:extLst>
                    <a:ext uri="{FF2B5EF4-FFF2-40B4-BE49-F238E27FC236}">
                      <a16:creationId xmlns:a16="http://schemas.microsoft.com/office/drawing/2014/main" id="{B50242B4-2ADC-96B2-FCF8-094F8E81DD6F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1" name="Rectangle 206">
                  <a:extLst>
                    <a:ext uri="{FF2B5EF4-FFF2-40B4-BE49-F238E27FC236}">
                      <a16:creationId xmlns:a16="http://schemas.microsoft.com/office/drawing/2014/main" id="{62025DEF-2316-DC03-B818-6B31C17FC30E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2" name="Rectangle 207">
                  <a:extLst>
                    <a:ext uri="{FF2B5EF4-FFF2-40B4-BE49-F238E27FC236}">
                      <a16:creationId xmlns:a16="http://schemas.microsoft.com/office/drawing/2014/main" id="{B031D14B-A95D-5C71-0183-E3D289955005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3" name="Rectangle 208">
                  <a:extLst>
                    <a:ext uri="{FF2B5EF4-FFF2-40B4-BE49-F238E27FC236}">
                      <a16:creationId xmlns:a16="http://schemas.microsoft.com/office/drawing/2014/main" id="{5AC668B4-5E2B-B653-65EE-AED2B9A9EA8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4" name="Rectangle 209">
                  <a:extLst>
                    <a:ext uri="{FF2B5EF4-FFF2-40B4-BE49-F238E27FC236}">
                      <a16:creationId xmlns:a16="http://schemas.microsoft.com/office/drawing/2014/main" id="{75155320-620D-A03B-A4DB-1D6541FCA03F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5" name="Rectangle 210">
                  <a:extLst>
                    <a:ext uri="{FF2B5EF4-FFF2-40B4-BE49-F238E27FC236}">
                      <a16:creationId xmlns:a16="http://schemas.microsoft.com/office/drawing/2014/main" id="{363C2A68-7D27-CA93-FEC2-84AFAA3A82BF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6" name="Rectangle 211">
                  <a:extLst>
                    <a:ext uri="{FF2B5EF4-FFF2-40B4-BE49-F238E27FC236}">
                      <a16:creationId xmlns:a16="http://schemas.microsoft.com/office/drawing/2014/main" id="{C30C886E-0BDD-6F00-921A-8AA38D103BDD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7" name="Rectangle 212">
                  <a:extLst>
                    <a:ext uri="{FF2B5EF4-FFF2-40B4-BE49-F238E27FC236}">
                      <a16:creationId xmlns:a16="http://schemas.microsoft.com/office/drawing/2014/main" id="{249B9EE8-B4B5-DFFD-E31B-4AA02C277350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8" name="Rectangle 213">
                  <a:extLst>
                    <a:ext uri="{FF2B5EF4-FFF2-40B4-BE49-F238E27FC236}">
                      <a16:creationId xmlns:a16="http://schemas.microsoft.com/office/drawing/2014/main" id="{E7612F6E-8251-254F-9537-B3F8A7A1ABC1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29" name="Rectangle 214">
                  <a:extLst>
                    <a:ext uri="{FF2B5EF4-FFF2-40B4-BE49-F238E27FC236}">
                      <a16:creationId xmlns:a16="http://schemas.microsoft.com/office/drawing/2014/main" id="{BF85B81C-CCB3-906B-93A2-6AA81D1B4FED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0" name="Rectangle 215">
                  <a:extLst>
                    <a:ext uri="{FF2B5EF4-FFF2-40B4-BE49-F238E27FC236}">
                      <a16:creationId xmlns:a16="http://schemas.microsoft.com/office/drawing/2014/main" id="{E0E08A32-F878-CC04-0020-B1C2921F7A38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1" name="Rectangle 216">
                  <a:extLst>
                    <a:ext uri="{FF2B5EF4-FFF2-40B4-BE49-F238E27FC236}">
                      <a16:creationId xmlns:a16="http://schemas.microsoft.com/office/drawing/2014/main" id="{DB253CE4-B9C0-CBAA-4540-E899CE25F1D7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2" name="Rectangle 217">
                  <a:extLst>
                    <a:ext uri="{FF2B5EF4-FFF2-40B4-BE49-F238E27FC236}">
                      <a16:creationId xmlns:a16="http://schemas.microsoft.com/office/drawing/2014/main" id="{E5392C77-3572-325E-6B16-27939F3D680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3" name="Rectangle 218">
                  <a:extLst>
                    <a:ext uri="{FF2B5EF4-FFF2-40B4-BE49-F238E27FC236}">
                      <a16:creationId xmlns:a16="http://schemas.microsoft.com/office/drawing/2014/main" id="{887BB745-61FE-0FD1-719C-50092B5B6B35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4" name="Rectangle 219">
                  <a:extLst>
                    <a:ext uri="{FF2B5EF4-FFF2-40B4-BE49-F238E27FC236}">
                      <a16:creationId xmlns:a16="http://schemas.microsoft.com/office/drawing/2014/main" id="{CA0DE1E6-7609-DB99-270A-C5C176D90DC3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5" name="Rectangle 220">
                  <a:extLst>
                    <a:ext uri="{FF2B5EF4-FFF2-40B4-BE49-F238E27FC236}">
                      <a16:creationId xmlns:a16="http://schemas.microsoft.com/office/drawing/2014/main" id="{60FE6E56-8A4B-17AF-E1C0-C9124E9C7416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6" name="Rectangle 221">
                  <a:extLst>
                    <a:ext uri="{FF2B5EF4-FFF2-40B4-BE49-F238E27FC236}">
                      <a16:creationId xmlns:a16="http://schemas.microsoft.com/office/drawing/2014/main" id="{EF34E336-735C-93D7-50F1-86D67E1C06CA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7" name="Rectangle 222">
                  <a:extLst>
                    <a:ext uri="{FF2B5EF4-FFF2-40B4-BE49-F238E27FC236}">
                      <a16:creationId xmlns:a16="http://schemas.microsoft.com/office/drawing/2014/main" id="{24502955-4598-2F35-1228-755A85531E60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8" name="Rectangle 223">
                  <a:extLst>
                    <a:ext uri="{FF2B5EF4-FFF2-40B4-BE49-F238E27FC236}">
                      <a16:creationId xmlns:a16="http://schemas.microsoft.com/office/drawing/2014/main" id="{9640653F-3231-91AA-2EB2-B5942A77A4E3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39" name="Rectangle 224">
                  <a:extLst>
                    <a:ext uri="{FF2B5EF4-FFF2-40B4-BE49-F238E27FC236}">
                      <a16:creationId xmlns:a16="http://schemas.microsoft.com/office/drawing/2014/main" id="{B06B0AB2-0C3E-8F1E-01A3-1EB7E6A66F44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40" name="Rectangle 225">
                  <a:extLst>
                    <a:ext uri="{FF2B5EF4-FFF2-40B4-BE49-F238E27FC236}">
                      <a16:creationId xmlns:a16="http://schemas.microsoft.com/office/drawing/2014/main" id="{EA94AB9E-B813-B07F-71AE-E079B994B7E1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41" name="Rectangle 226">
                  <a:extLst>
                    <a:ext uri="{FF2B5EF4-FFF2-40B4-BE49-F238E27FC236}">
                      <a16:creationId xmlns:a16="http://schemas.microsoft.com/office/drawing/2014/main" id="{CD42BDA0-E9BA-516F-5B12-4F1A92A6D06F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42" name="Rectangle 227">
                  <a:extLst>
                    <a:ext uri="{FF2B5EF4-FFF2-40B4-BE49-F238E27FC236}">
                      <a16:creationId xmlns:a16="http://schemas.microsoft.com/office/drawing/2014/main" id="{821C6068-7904-0E6C-B7AC-A544724CE101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43" name="Rectangle 228">
                  <a:extLst>
                    <a:ext uri="{FF2B5EF4-FFF2-40B4-BE49-F238E27FC236}">
                      <a16:creationId xmlns:a16="http://schemas.microsoft.com/office/drawing/2014/main" id="{88FD76DB-2C70-DE8A-21D9-63D40F62476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6BB983B8-5E3A-4C93-0D18-9AFF9262A5AE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矩形 7">
              <a:extLst>
                <a:ext uri="{FF2B5EF4-FFF2-40B4-BE49-F238E27FC236}">
                  <a16:creationId xmlns:a16="http://schemas.microsoft.com/office/drawing/2014/main" id="{F35034F0-9478-D997-F168-83F216BC6E77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F95007D-48A2-6AD4-7452-D51C6D81AC4A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59" name="矩形 7">
              <a:extLst>
                <a:ext uri="{FF2B5EF4-FFF2-40B4-BE49-F238E27FC236}">
                  <a16:creationId xmlns:a16="http://schemas.microsoft.com/office/drawing/2014/main" id="{F00566DB-CED7-9CDD-EE88-94480463094F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7055D7F-58CA-7E5A-2FAC-C07D5DAAB6FF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0E4DEE4C-046C-BFF6-7EDB-65331CE80314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62" name="矩形 7">
              <a:extLst>
                <a:ext uri="{FF2B5EF4-FFF2-40B4-BE49-F238E27FC236}">
                  <a16:creationId xmlns:a16="http://schemas.microsoft.com/office/drawing/2014/main" id="{AA2F43B3-40D9-7249-A2A2-6CA419B49803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pic>
        <p:nvPicPr>
          <p:cNvPr id="259" name="图片 258">
            <a:extLst>
              <a:ext uri="{FF2B5EF4-FFF2-40B4-BE49-F238E27FC236}">
                <a16:creationId xmlns:a16="http://schemas.microsoft.com/office/drawing/2014/main" id="{12C356CD-F2D8-39E8-7BCD-3B27473E58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7105" y="691585"/>
            <a:ext cx="152872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D86B20D2-DB85-3E56-BB4D-6E07CA0876A6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999FEB85-9EA2-BC98-0EE0-1669D5B8A88C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62" name="Teardrop 15">
              <a:extLst>
                <a:ext uri="{FF2B5EF4-FFF2-40B4-BE49-F238E27FC236}">
                  <a16:creationId xmlns:a16="http://schemas.microsoft.com/office/drawing/2014/main" id="{DD7CDCF3-3069-5E0A-F193-6FE8FEA8813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63" name="Oval 16">
              <a:extLst>
                <a:ext uri="{FF2B5EF4-FFF2-40B4-BE49-F238E27FC236}">
                  <a16:creationId xmlns:a16="http://schemas.microsoft.com/office/drawing/2014/main" id="{7D09E4BC-7FDA-1366-224A-CE1D4F1DD93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B9921787-C1FB-7EFE-A536-2F9C43FB3E86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265" name="Teardrop 15">
              <a:extLst>
                <a:ext uri="{FF2B5EF4-FFF2-40B4-BE49-F238E27FC236}">
                  <a16:creationId xmlns:a16="http://schemas.microsoft.com/office/drawing/2014/main" id="{44EA6225-3B08-C7E6-435E-5B384F979375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66" name="Oval 16">
              <a:extLst>
                <a:ext uri="{FF2B5EF4-FFF2-40B4-BE49-F238E27FC236}">
                  <a16:creationId xmlns:a16="http://schemas.microsoft.com/office/drawing/2014/main" id="{0A745AC8-D2A8-8A9A-1F92-E4C78417BC78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0B87D3CE-EF64-B983-06E3-5395B71694F1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268" name="Teardrop 15">
              <a:extLst>
                <a:ext uri="{FF2B5EF4-FFF2-40B4-BE49-F238E27FC236}">
                  <a16:creationId xmlns:a16="http://schemas.microsoft.com/office/drawing/2014/main" id="{B10004CE-A7B7-88E4-8D90-748075355C5E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69" name="Oval 16">
              <a:extLst>
                <a:ext uri="{FF2B5EF4-FFF2-40B4-BE49-F238E27FC236}">
                  <a16:creationId xmlns:a16="http://schemas.microsoft.com/office/drawing/2014/main" id="{132B6D92-5F36-42E4-9572-8398F1D271BA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273" name="矩形 7">
            <a:extLst>
              <a:ext uri="{FF2B5EF4-FFF2-40B4-BE49-F238E27FC236}">
                <a16:creationId xmlns:a16="http://schemas.microsoft.com/office/drawing/2014/main" id="{BD5A584D-8A6B-2DBA-2523-E410D1842A47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74" name="矩形 7">
            <a:extLst>
              <a:ext uri="{FF2B5EF4-FFF2-40B4-BE49-F238E27FC236}">
                <a16:creationId xmlns:a16="http://schemas.microsoft.com/office/drawing/2014/main" id="{CD3CFBFB-CA82-52C4-B46B-9BBB2F34F9EA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2596810B-6E1F-9B73-DAF7-E1FCA72A95B5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5742011C-8B1E-93D5-911F-FE3A93921805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互联网资深从业者</a:t>
            </a: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A8985571-1BE7-DC61-389D-D48DB154F767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擅长职场实用型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制作</a:t>
            </a: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C1A62160-53EB-F8DD-8D68-C29782093F78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爱工作，爱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生活，爱学习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D8D8A6CE-B74C-78D9-28D8-DA929B16F072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jude-31</a:t>
            </a:r>
            <a:endParaRPr lang="zh-CN" altLang="en-US" sz="1400" spc="100" dirty="0">
              <a:solidFill>
                <a:srgbClr val="00FFFF"/>
              </a:solidFill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B4D3074E-F560-A6E8-0CC9-5B38CAAB5807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990EC967-DD62-BA65-B22C-7DD842C27A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D8163A33-25C2-DF2B-B27E-E45ABB951D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9F6DA698-E8A8-5CBA-9589-72B06E3EEDA0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B7DA1794-9370-98D8-8A97-AA2549180A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FA35D50B-84ED-DA92-C1E9-79805B9416F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id="{32E72239-78CF-4293-BEF8-6295680236B7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279DB999-C3E7-19F8-6A92-2AA7D20301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D904AB69-A13E-ECE1-678C-827BB881722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id="{CAB89A11-E917-0523-BDB1-C2BCB4E7A71A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365F5952-71DB-71DE-3A75-F80B1A6E66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EB54F093-AB72-294F-7D4B-7351120C3E0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4" name="文本框 293">
            <a:extLst>
              <a:ext uri="{FF2B5EF4-FFF2-40B4-BE49-F238E27FC236}">
                <a16:creationId xmlns:a16="http://schemas.microsoft.com/office/drawing/2014/main" id="{C633E13C-9F90-B19F-4F1B-F4ACD2BBCEC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FD8DDF-D4DD-E8B5-35D7-E20E18F75E12}"/>
              </a:ext>
            </a:extLst>
          </p:cNvPr>
          <p:cNvSpPr txBox="1"/>
          <p:nvPr/>
        </p:nvSpPr>
        <p:spPr>
          <a:xfrm>
            <a:off x="5879339" y="748997"/>
            <a:ext cx="26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Lemon" pitchFamily="2" charset="0"/>
              </a:rPr>
              <a:t>苏</a:t>
            </a:r>
          </a:p>
        </p:txBody>
      </p:sp>
    </p:spTree>
    <p:extLst>
      <p:ext uri="{BB962C8B-B14F-4D97-AF65-F5344CB8AC3E}">
        <p14:creationId xmlns:p14="http://schemas.microsoft.com/office/powerpoint/2010/main" val="2779647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61663" y="2185628"/>
            <a:ext cx="1468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EB77E9-8610-2394-E074-CB9B14EB5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sz="3500" dirty="0">
                <a:latin typeface="+mj-ea"/>
                <a:cs typeface="+mn-ea"/>
                <a:sym typeface="Lemon" pitchFamily="2" charset="0"/>
              </a:rPr>
              <a:t>目录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0C7A2C9D-B392-D690-94EA-1369E9EB4E67}"/>
              </a:ext>
            </a:extLst>
          </p:cNvPr>
          <p:cNvSpPr txBox="1"/>
          <p:nvPr/>
        </p:nvSpPr>
        <p:spPr>
          <a:xfrm>
            <a:off x="2241550" y="1402279"/>
            <a:ext cx="76835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b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200"/>
              </a:spcAft>
            </a:pPr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rPr>
              <a:t>2023</a:t>
            </a:r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Lemon" pitchFamily="2" charset="0"/>
              </a:rPr>
              <a:t>年秋冬产品策划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F7EAFA7-40EA-A402-5E55-3A53033E8955}"/>
              </a:ext>
            </a:extLst>
          </p:cNvPr>
          <p:cNvGrpSpPr/>
          <p:nvPr/>
        </p:nvGrpSpPr>
        <p:grpSpPr>
          <a:xfrm>
            <a:off x="660400" y="2307770"/>
            <a:ext cx="2509521" cy="3826330"/>
            <a:chOff x="660400" y="2307770"/>
            <a:chExt cx="2509521" cy="382633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3B084A8-F97B-9693-14A2-8B7EA2FEE80E}"/>
                </a:ext>
              </a:extLst>
            </p:cNvPr>
            <p:cNvSpPr/>
            <p:nvPr/>
          </p:nvSpPr>
          <p:spPr>
            <a:xfrm>
              <a:off x="660400" y="2307770"/>
              <a:ext cx="2509521" cy="3826329"/>
            </a:xfrm>
            <a:prstGeom prst="rect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Picture1">
              <a:extLst>
                <a:ext uri="{FF2B5EF4-FFF2-40B4-BE49-F238E27FC236}">
                  <a16:creationId xmlns:a16="http://schemas.microsoft.com/office/drawing/2014/main" id="{1C62740A-6CAC-56FF-2B42-501EDA2454FE}"/>
                </a:ext>
              </a:extLst>
            </p:cNvPr>
            <p:cNvSpPr/>
            <p:nvPr/>
          </p:nvSpPr>
          <p:spPr>
            <a:xfrm>
              <a:off x="660400" y="4624254"/>
              <a:ext cx="2509521" cy="1509846"/>
            </a:xfrm>
            <a:prstGeom prst="rect">
              <a:avLst/>
            </a:prstGeom>
            <a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0" name="Number1">
              <a:extLst>
                <a:ext uri="{FF2B5EF4-FFF2-40B4-BE49-F238E27FC236}">
                  <a16:creationId xmlns:a16="http://schemas.microsoft.com/office/drawing/2014/main" id="{374DA6F2-0660-95D3-3660-7F2E11EE126B}"/>
                </a:ext>
              </a:extLst>
            </p:cNvPr>
            <p:cNvSpPr txBox="1"/>
            <p:nvPr/>
          </p:nvSpPr>
          <p:spPr>
            <a:xfrm>
              <a:off x="872671" y="2394659"/>
              <a:ext cx="2084976" cy="100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01</a:t>
              </a:r>
              <a:r>
                <a:rPr lang="en-US" altLang="zh-CN" sz="4400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 </a:t>
              </a:r>
              <a:endParaRPr lang="zh-CN" altLang="en-US" sz="4400" dirty="0">
                <a:solidFill>
                  <a:schemeClr val="accent1"/>
                </a:solidFill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1" name="Bullet1">
              <a:extLst>
                <a:ext uri="{FF2B5EF4-FFF2-40B4-BE49-F238E27FC236}">
                  <a16:creationId xmlns:a16="http://schemas.microsoft.com/office/drawing/2014/main" id="{B7F0C10F-E626-1154-AF0C-3334DE5B05D2}"/>
                </a:ext>
              </a:extLst>
            </p:cNvPr>
            <p:cNvSpPr txBox="1"/>
            <p:nvPr/>
          </p:nvSpPr>
          <p:spPr>
            <a:xfrm>
              <a:off x="872671" y="3196345"/>
              <a:ext cx="2084976" cy="414985"/>
            </a:xfrm>
            <a:prstGeom prst="rect">
              <a:avLst/>
            </a:prstGeom>
            <a:noFill/>
          </p:spPr>
          <p:txBody>
            <a:bodyPr wrap="square" rtlCol="0" anchor="b" anchorCtr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b="1" dirty="0">
                  <a:latin typeface="+mn-ea"/>
                  <a:cs typeface="+mn-ea"/>
                  <a:sym typeface="Lemon" pitchFamily="2" charset="0"/>
                </a:rPr>
                <a:t>市场分析和趋势</a:t>
              </a:r>
              <a:endParaRPr kumimoji="1" lang="en-US" altLang="zh-CN" b="1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32" name="Text1">
              <a:extLst>
                <a:ext uri="{FF2B5EF4-FFF2-40B4-BE49-F238E27FC236}">
                  <a16:creationId xmlns:a16="http://schemas.microsoft.com/office/drawing/2014/main" id="{0FE2D017-F42E-0861-0F58-D126795F6E37}"/>
                </a:ext>
              </a:extLst>
            </p:cNvPr>
            <p:cNvSpPr txBox="1"/>
            <p:nvPr/>
          </p:nvSpPr>
          <p:spPr>
            <a:xfrm>
              <a:off x="872672" y="3607860"/>
              <a:ext cx="2084976" cy="547522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pt-BR" altLang="zh-CN" sz="1200" dirty="0">
                  <a:solidFill>
                    <a:schemeClr val="tx1"/>
                  </a:solidFill>
                  <a:ea typeface="寒蝉全圆体" panose="020F0500000000000000" pitchFamily="34" charset="-122"/>
                  <a:cs typeface="+mn-ea"/>
                  <a:sym typeface="Lemon" pitchFamily="2" charset="0"/>
                </a:rPr>
                <a:t>Market analysis and trends</a:t>
              </a:r>
              <a:endParaRPr kumimoji="1" lang="en-US" altLang="zh-CN" sz="1200" dirty="0">
                <a:solidFill>
                  <a:schemeClr val="tx1"/>
                </a:solidFill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55DE5AE-FBF6-E1B0-7566-9B0AF195CEB1}"/>
              </a:ext>
            </a:extLst>
          </p:cNvPr>
          <p:cNvGrpSpPr/>
          <p:nvPr/>
        </p:nvGrpSpPr>
        <p:grpSpPr>
          <a:xfrm>
            <a:off x="3421015" y="2307771"/>
            <a:ext cx="2509521" cy="3826329"/>
            <a:chOff x="3421015" y="2307771"/>
            <a:chExt cx="2509521" cy="382632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DD25AFF-F486-9839-65EA-ACFF56DA3EE3}"/>
                </a:ext>
              </a:extLst>
            </p:cNvPr>
            <p:cNvSpPr/>
            <p:nvPr/>
          </p:nvSpPr>
          <p:spPr>
            <a:xfrm>
              <a:off x="3421015" y="2307771"/>
              <a:ext cx="2509521" cy="3826329"/>
            </a:xfrm>
            <a:prstGeom prst="rect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2" name="Picture2">
              <a:extLst>
                <a:ext uri="{FF2B5EF4-FFF2-40B4-BE49-F238E27FC236}">
                  <a16:creationId xmlns:a16="http://schemas.microsoft.com/office/drawing/2014/main" id="{56B9B1AF-D7BB-3DD6-34E9-A0D86EB1DC4B}"/>
                </a:ext>
              </a:extLst>
            </p:cNvPr>
            <p:cNvSpPr/>
            <p:nvPr/>
          </p:nvSpPr>
          <p:spPr>
            <a:xfrm>
              <a:off x="3421015" y="4624253"/>
              <a:ext cx="2509521" cy="1509846"/>
            </a:xfrm>
            <a:prstGeom prst="rect">
              <a:avLst/>
            </a:prstGeom>
            <a:blipFill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7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4" name="Number2">
              <a:extLst>
                <a:ext uri="{FF2B5EF4-FFF2-40B4-BE49-F238E27FC236}">
                  <a16:creationId xmlns:a16="http://schemas.microsoft.com/office/drawing/2014/main" id="{193C383E-B071-C825-2C3D-372D2721D0B4}"/>
                </a:ext>
              </a:extLst>
            </p:cNvPr>
            <p:cNvSpPr txBox="1"/>
            <p:nvPr/>
          </p:nvSpPr>
          <p:spPr>
            <a:xfrm>
              <a:off x="3633286" y="2394659"/>
              <a:ext cx="2084976" cy="100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02</a:t>
              </a:r>
              <a:r>
                <a:rPr lang="en-US" altLang="zh-CN" sz="4400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 </a:t>
              </a:r>
              <a:endParaRPr lang="zh-CN" altLang="en-US" sz="4400" dirty="0">
                <a:solidFill>
                  <a:schemeClr val="accent1"/>
                </a:solidFill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5" name="Bullet2">
              <a:extLst>
                <a:ext uri="{FF2B5EF4-FFF2-40B4-BE49-F238E27FC236}">
                  <a16:creationId xmlns:a16="http://schemas.microsoft.com/office/drawing/2014/main" id="{779BAC90-BC65-D5B5-17FE-40635EB6C049}"/>
                </a:ext>
              </a:extLst>
            </p:cNvPr>
            <p:cNvSpPr txBox="1"/>
            <p:nvPr/>
          </p:nvSpPr>
          <p:spPr>
            <a:xfrm>
              <a:off x="3633287" y="3196345"/>
              <a:ext cx="2084976" cy="414985"/>
            </a:xfrm>
            <a:prstGeom prst="rect">
              <a:avLst/>
            </a:prstGeom>
            <a:noFill/>
          </p:spPr>
          <p:txBody>
            <a:bodyPr wrap="square" rtlCol="0" anchor="b" anchorCtr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rPr>
                <a:t>产品</a:t>
              </a:r>
              <a:r>
                <a:rPr kumimoji="1" lang="zh-CN" altLang="en-US" b="1" dirty="0">
                  <a:latin typeface="+mn-ea"/>
                  <a:cs typeface="+mn-ea"/>
                  <a:sym typeface="Lemon" pitchFamily="2" charset="0"/>
                </a:rPr>
                <a:t>定位与</a:t>
              </a:r>
              <a:r>
                <a:rPr kumimoji="1" lang="zh-CN" altLang="en-US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rPr>
                <a:t>策略</a:t>
              </a:r>
              <a:endParaRPr kumimoji="1" lang="en-US" altLang="zh-CN" b="1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26" name="Text2">
              <a:extLst>
                <a:ext uri="{FF2B5EF4-FFF2-40B4-BE49-F238E27FC236}">
                  <a16:creationId xmlns:a16="http://schemas.microsoft.com/office/drawing/2014/main" id="{D718F930-F83D-3D5E-3B41-B60B8B5E3B9B}"/>
                </a:ext>
              </a:extLst>
            </p:cNvPr>
            <p:cNvSpPr txBox="1"/>
            <p:nvPr/>
          </p:nvSpPr>
          <p:spPr>
            <a:xfrm>
              <a:off x="3633287" y="3607860"/>
              <a:ext cx="2084976" cy="547522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en-US" altLang="zh-CN" sz="1200" dirty="0">
                  <a:solidFill>
                    <a:schemeClr val="tx1"/>
                  </a:solidFill>
                  <a:cs typeface="+mn-ea"/>
                  <a:sym typeface="Lemon" pitchFamily="2" charset="0"/>
                </a:rPr>
                <a:t>Product strategy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A70247A-AEC8-C60A-263A-87A9B8A2AC47}"/>
              </a:ext>
            </a:extLst>
          </p:cNvPr>
          <p:cNvGrpSpPr/>
          <p:nvPr/>
        </p:nvGrpSpPr>
        <p:grpSpPr>
          <a:xfrm>
            <a:off x="6212023" y="2307771"/>
            <a:ext cx="2509521" cy="3826329"/>
            <a:chOff x="6212023" y="2307771"/>
            <a:chExt cx="2509521" cy="382632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366567D-B3E0-1BB4-D807-A85162091BD0}"/>
                </a:ext>
              </a:extLst>
            </p:cNvPr>
            <p:cNvSpPr/>
            <p:nvPr/>
          </p:nvSpPr>
          <p:spPr>
            <a:xfrm>
              <a:off x="6212023" y="2307771"/>
              <a:ext cx="2509521" cy="3826329"/>
            </a:xfrm>
            <a:prstGeom prst="rect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6" name="Picture3">
              <a:extLst>
                <a:ext uri="{FF2B5EF4-FFF2-40B4-BE49-F238E27FC236}">
                  <a16:creationId xmlns:a16="http://schemas.microsoft.com/office/drawing/2014/main" id="{61364A02-8132-6FB7-7110-993783B70997}"/>
                </a:ext>
              </a:extLst>
            </p:cNvPr>
            <p:cNvSpPr/>
            <p:nvPr/>
          </p:nvSpPr>
          <p:spPr>
            <a:xfrm>
              <a:off x="6212023" y="4624253"/>
              <a:ext cx="2509521" cy="1509846"/>
            </a:xfrm>
            <a:prstGeom prst="rect">
              <a:avLst/>
            </a:prstGeom>
            <a:blipFill>
              <a:blip r:embed="rId7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8" name="Number3">
              <a:extLst>
                <a:ext uri="{FF2B5EF4-FFF2-40B4-BE49-F238E27FC236}">
                  <a16:creationId xmlns:a16="http://schemas.microsoft.com/office/drawing/2014/main" id="{BC3BD819-3FBA-5DB1-A73D-B02CB7CC774D}"/>
                </a:ext>
              </a:extLst>
            </p:cNvPr>
            <p:cNvSpPr txBox="1"/>
            <p:nvPr/>
          </p:nvSpPr>
          <p:spPr>
            <a:xfrm>
              <a:off x="6424294" y="2394659"/>
              <a:ext cx="2084976" cy="100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03</a:t>
              </a:r>
              <a:r>
                <a:rPr lang="en-US" altLang="zh-CN" sz="4400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 </a:t>
              </a:r>
              <a:endParaRPr lang="zh-CN" altLang="en-US" sz="4400" dirty="0">
                <a:solidFill>
                  <a:schemeClr val="accent1"/>
                </a:solidFill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9" name="Bullet3">
              <a:extLst>
                <a:ext uri="{FF2B5EF4-FFF2-40B4-BE49-F238E27FC236}">
                  <a16:creationId xmlns:a16="http://schemas.microsoft.com/office/drawing/2014/main" id="{43BE4792-F896-EC02-46F1-6066EFDAE247}"/>
                </a:ext>
              </a:extLst>
            </p:cNvPr>
            <p:cNvSpPr txBox="1"/>
            <p:nvPr/>
          </p:nvSpPr>
          <p:spPr>
            <a:xfrm>
              <a:off x="6424295" y="3196345"/>
              <a:ext cx="2084976" cy="414985"/>
            </a:xfrm>
            <a:prstGeom prst="rect">
              <a:avLst/>
            </a:prstGeom>
            <a:noFill/>
          </p:spPr>
          <p:txBody>
            <a:bodyPr wrap="square" rtlCol="0" anchor="b" anchorCtr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rPr>
                <a:t>营销推广方式</a:t>
              </a:r>
              <a:endParaRPr kumimoji="1" lang="en-US" altLang="zh-CN" b="1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20" name="Text3">
              <a:extLst>
                <a:ext uri="{FF2B5EF4-FFF2-40B4-BE49-F238E27FC236}">
                  <a16:creationId xmlns:a16="http://schemas.microsoft.com/office/drawing/2014/main" id="{74692ECD-4659-366D-92AC-5A841EB4BA19}"/>
                </a:ext>
              </a:extLst>
            </p:cNvPr>
            <p:cNvSpPr txBox="1"/>
            <p:nvPr/>
          </p:nvSpPr>
          <p:spPr>
            <a:xfrm>
              <a:off x="6424295" y="3601569"/>
              <a:ext cx="2084976" cy="547522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pt-BR" altLang="zh-CN" sz="1200" dirty="0">
                  <a:solidFill>
                    <a:schemeClr val="tx1"/>
                  </a:solidFill>
                  <a:cs typeface="+mn-ea"/>
                  <a:sym typeface="Lemon" pitchFamily="2" charset="0"/>
                </a:rPr>
                <a:t>Marketing promotion</a:t>
              </a:r>
              <a:endParaRPr kumimoji="1" lang="en-US" altLang="zh-CN" sz="1200" dirty="0">
                <a:solidFill>
                  <a:schemeClr val="tx1"/>
                </a:solidFill>
                <a:cs typeface="+mn-ea"/>
                <a:sym typeface="Lemon" pitchFamily="2" charset="0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632A702-0BA5-59FB-C763-3A7B7934C646}"/>
              </a:ext>
            </a:extLst>
          </p:cNvPr>
          <p:cNvGrpSpPr/>
          <p:nvPr/>
        </p:nvGrpSpPr>
        <p:grpSpPr>
          <a:xfrm>
            <a:off x="9003030" y="2307771"/>
            <a:ext cx="2509521" cy="3826329"/>
            <a:chOff x="9003030" y="2307771"/>
            <a:chExt cx="2509521" cy="38263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C714A95-BA92-5FD2-579A-A7B23E189545}"/>
                </a:ext>
              </a:extLst>
            </p:cNvPr>
            <p:cNvSpPr/>
            <p:nvPr/>
          </p:nvSpPr>
          <p:spPr>
            <a:xfrm>
              <a:off x="9003030" y="2307771"/>
              <a:ext cx="2509521" cy="3826329"/>
            </a:xfrm>
            <a:prstGeom prst="rect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" name="Picture4">
              <a:extLst>
                <a:ext uri="{FF2B5EF4-FFF2-40B4-BE49-F238E27FC236}">
                  <a16:creationId xmlns:a16="http://schemas.microsoft.com/office/drawing/2014/main" id="{74CBB5DA-7F26-D17E-8AB3-9FD24F23896C}"/>
                </a:ext>
              </a:extLst>
            </p:cNvPr>
            <p:cNvSpPr/>
            <p:nvPr/>
          </p:nvSpPr>
          <p:spPr>
            <a:xfrm>
              <a:off x="9003030" y="4624254"/>
              <a:ext cx="2509521" cy="1509846"/>
            </a:xfrm>
            <a:prstGeom prst="rect">
              <a:avLst/>
            </a:prstGeom>
            <a:blipFill>
              <a:blip r:embed="rId8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lang="zh-CN" altLang="en-US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" name="Number4">
              <a:extLst>
                <a:ext uri="{FF2B5EF4-FFF2-40B4-BE49-F238E27FC236}">
                  <a16:creationId xmlns:a16="http://schemas.microsoft.com/office/drawing/2014/main" id="{42A890EE-E5BB-5D92-BEAA-013BFB90CD22}"/>
                </a:ext>
              </a:extLst>
            </p:cNvPr>
            <p:cNvSpPr txBox="1"/>
            <p:nvPr/>
          </p:nvSpPr>
          <p:spPr>
            <a:xfrm>
              <a:off x="9215301" y="2394659"/>
              <a:ext cx="2084976" cy="100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04</a:t>
              </a:r>
              <a:r>
                <a:rPr lang="en-US" altLang="zh-CN" sz="4400" dirty="0">
                  <a:solidFill>
                    <a:schemeClr val="accent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 </a:t>
              </a:r>
              <a:endParaRPr lang="zh-CN" altLang="en-US" sz="4400" dirty="0">
                <a:solidFill>
                  <a:schemeClr val="accent1"/>
                </a:solidFill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3" name="Bullet4">
              <a:extLst>
                <a:ext uri="{FF2B5EF4-FFF2-40B4-BE49-F238E27FC236}">
                  <a16:creationId xmlns:a16="http://schemas.microsoft.com/office/drawing/2014/main" id="{09CFA49D-E2FA-9E99-E5AF-556FB3E62584}"/>
                </a:ext>
              </a:extLst>
            </p:cNvPr>
            <p:cNvSpPr txBox="1"/>
            <p:nvPr/>
          </p:nvSpPr>
          <p:spPr>
            <a:xfrm>
              <a:off x="9215302" y="3196345"/>
              <a:ext cx="2084976" cy="414985"/>
            </a:xfrm>
            <a:prstGeom prst="rect">
              <a:avLst/>
            </a:prstGeom>
            <a:noFill/>
          </p:spPr>
          <p:txBody>
            <a:bodyPr wrap="square" rtlCol="0" anchor="b" anchorCtr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rPr>
                <a:t>销售预测和目标</a:t>
              </a:r>
              <a:endParaRPr kumimoji="1" lang="en-US" altLang="zh-CN" b="1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14" name="Text4">
              <a:extLst>
                <a:ext uri="{FF2B5EF4-FFF2-40B4-BE49-F238E27FC236}">
                  <a16:creationId xmlns:a16="http://schemas.microsoft.com/office/drawing/2014/main" id="{C41DAACD-8E33-30AD-49D1-E97B2248B93B}"/>
                </a:ext>
              </a:extLst>
            </p:cNvPr>
            <p:cNvSpPr txBox="1"/>
            <p:nvPr/>
          </p:nvSpPr>
          <p:spPr>
            <a:xfrm>
              <a:off x="9215302" y="3601569"/>
              <a:ext cx="2084976" cy="547522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pt-BR" altLang="zh-CN" sz="1200" dirty="0">
                  <a:solidFill>
                    <a:schemeClr val="tx1"/>
                  </a:solidFill>
                  <a:ea typeface="寒蝉全圆体" panose="020F0500000000000000" pitchFamily="34" charset="-122"/>
                  <a:cs typeface="+mn-ea"/>
                  <a:sym typeface="Lemon" pitchFamily="2" charset="0"/>
                </a:rPr>
                <a:t>Sales forecast and target</a:t>
              </a:r>
              <a:endParaRPr kumimoji="1" lang="en-US" altLang="zh-CN" sz="1200" dirty="0">
                <a:solidFill>
                  <a:schemeClr val="tx1"/>
                </a:solidFill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702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A1A9452-2146-C350-7840-5B5EF3BF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市场分析和趋势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5E2FB94-D5CF-5249-2ACC-C1E22F95958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zh-CN" sz="1800" b="0" i="0" dirty="0">
                <a:solidFill>
                  <a:srgbClr val="24292F"/>
                </a:solidFill>
                <a:effectLst/>
                <a:cs typeface="+mn-ea"/>
                <a:sym typeface="Lemon" pitchFamily="2" charset="0"/>
              </a:rPr>
              <a:t>1</a:t>
            </a:r>
            <a:r>
              <a:rPr lang="zh-CN" altLang="en-US" sz="18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、当前服装秋冬市场的规模和增长趋势</a:t>
            </a:r>
            <a:br>
              <a:rPr lang="zh-CN" altLang="en-US" sz="1800" dirty="0">
                <a:latin typeface="+mn-ea"/>
                <a:cs typeface="+mn-ea"/>
                <a:sym typeface="Lemon" pitchFamily="2" charset="0"/>
              </a:rPr>
            </a:br>
            <a:r>
              <a:rPr lang="en-US" altLang="zh-CN" sz="1800" dirty="0">
                <a:solidFill>
                  <a:srgbClr val="24292F"/>
                </a:solidFill>
                <a:cs typeface="+mn-ea"/>
                <a:sym typeface="Lemon" pitchFamily="2" charset="0"/>
              </a:rPr>
              <a:t>2</a:t>
            </a:r>
            <a:r>
              <a:rPr lang="zh-CN" altLang="en-US" sz="18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、市场对时尚、舒适、多功能服装的需求</a:t>
            </a:r>
            <a:br>
              <a:rPr lang="zh-CN" altLang="en-US" sz="1800" dirty="0">
                <a:latin typeface="+mn-ea"/>
                <a:cs typeface="+mn-ea"/>
                <a:sym typeface="Lemon" pitchFamily="2" charset="0"/>
              </a:rPr>
            </a:br>
            <a:r>
              <a:rPr lang="en-US" altLang="zh-CN" sz="1800" dirty="0">
                <a:solidFill>
                  <a:srgbClr val="24292F"/>
                </a:solidFill>
                <a:cs typeface="+mn-ea"/>
                <a:sym typeface="Lemon" pitchFamily="2" charset="0"/>
              </a:rPr>
              <a:t>3</a:t>
            </a:r>
            <a:r>
              <a:rPr lang="zh-CN" altLang="en-US" sz="18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、行业参考，分析公司在秋冬市场中的竞争优势</a:t>
            </a:r>
            <a:endParaRPr lang="en-US" sz="1800" dirty="0">
              <a:latin typeface="+mn-ea"/>
              <a:cs typeface="+mn-ea"/>
              <a:sym typeface="Lemon" pitchFamily="2" charset="0"/>
            </a:endParaRPr>
          </a:p>
        </p:txBody>
      </p:sp>
      <p:pic>
        <p:nvPicPr>
          <p:cNvPr id="6" name="图形 5" descr="徽章 1 纯色填充">
            <a:extLst>
              <a:ext uri="{FF2B5EF4-FFF2-40B4-BE49-F238E27FC236}">
                <a16:creationId xmlns:a16="http://schemas.microsoft.com/office/drawing/2014/main" id="{238E94C9-F018-EE27-92EC-0CD37C5CF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86349" y="2799104"/>
            <a:ext cx="914400" cy="914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0D085D4-C1BE-3683-DEE6-25A41A2CE5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116902"/>
            <a:ext cx="3387370" cy="2410819"/>
          </a:xfrm>
          <a:prstGeom prst="parallelogram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73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11D73F-4EBB-97A0-B24C-5A6B9B54C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一、市场分析和趋势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2030817-B59C-967B-76CA-71F46E5CF43D}"/>
              </a:ext>
            </a:extLst>
          </p:cNvPr>
          <p:cNvGrpSpPr/>
          <p:nvPr/>
        </p:nvGrpSpPr>
        <p:grpSpPr>
          <a:xfrm>
            <a:off x="1989932" y="2229035"/>
            <a:ext cx="8212140" cy="1822451"/>
            <a:chOff x="1989932" y="1675855"/>
            <a:chExt cx="8212140" cy="182245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C303ADD-96F5-1691-E6E3-3D6AA603DBF6}"/>
                </a:ext>
              </a:extLst>
            </p:cNvPr>
            <p:cNvSpPr/>
            <p:nvPr/>
          </p:nvSpPr>
          <p:spPr bwMode="auto">
            <a:xfrm>
              <a:off x="4436271" y="2704556"/>
              <a:ext cx="238125" cy="239713"/>
            </a:xfrm>
            <a:custGeom>
              <a:avLst/>
              <a:gdLst>
                <a:gd name="T0" fmla="*/ 5 w 33"/>
                <a:gd name="T1" fmla="*/ 27 h 33"/>
                <a:gd name="T2" fmla="*/ 5 w 33"/>
                <a:gd name="T3" fmla="*/ 6 h 33"/>
                <a:gd name="T4" fmla="*/ 26 w 33"/>
                <a:gd name="T5" fmla="*/ 6 h 33"/>
                <a:gd name="T6" fmla="*/ 27 w 33"/>
                <a:gd name="T7" fmla="*/ 27 h 33"/>
                <a:gd name="T8" fmla="*/ 5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5" y="27"/>
                  </a:move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32" y="11"/>
                    <a:pt x="33" y="21"/>
                    <a:pt x="27" y="27"/>
                  </a:cubicBezTo>
                  <a:cubicBezTo>
                    <a:pt x="21" y="33"/>
                    <a:pt x="11" y="33"/>
                    <a:pt x="5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5D275-7591-8491-36D0-77AF77248ED6}"/>
                </a:ext>
              </a:extLst>
            </p:cNvPr>
            <p:cNvSpPr/>
            <p:nvPr/>
          </p:nvSpPr>
          <p:spPr bwMode="auto">
            <a:xfrm>
              <a:off x="4191796" y="2915694"/>
              <a:ext cx="244475" cy="247650"/>
            </a:xfrm>
            <a:custGeom>
              <a:avLst/>
              <a:gdLst>
                <a:gd name="T0" fmla="*/ 5 w 34"/>
                <a:gd name="T1" fmla="*/ 26 h 34"/>
                <a:gd name="T2" fmla="*/ 7 w 34"/>
                <a:gd name="T3" fmla="*/ 5 h 34"/>
                <a:gd name="T4" fmla="*/ 28 w 34"/>
                <a:gd name="T5" fmla="*/ 8 h 34"/>
                <a:gd name="T6" fmla="*/ 26 w 34"/>
                <a:gd name="T7" fmla="*/ 29 h 34"/>
                <a:gd name="T8" fmla="*/ 5 w 34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6"/>
                  </a:moveTo>
                  <a:cubicBezTo>
                    <a:pt x="0" y="19"/>
                    <a:pt x="1" y="10"/>
                    <a:pt x="7" y="5"/>
                  </a:cubicBezTo>
                  <a:cubicBezTo>
                    <a:pt x="14" y="0"/>
                    <a:pt x="23" y="1"/>
                    <a:pt x="28" y="8"/>
                  </a:cubicBezTo>
                  <a:cubicBezTo>
                    <a:pt x="34" y="14"/>
                    <a:pt x="33" y="24"/>
                    <a:pt x="26" y="29"/>
                  </a:cubicBezTo>
                  <a:cubicBezTo>
                    <a:pt x="19" y="34"/>
                    <a:pt x="9" y="32"/>
                    <a:pt x="5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E669A0F-5816-1B96-5AD2-E9F5DA4313BF}"/>
                </a:ext>
              </a:extLst>
            </p:cNvPr>
            <p:cNvSpPr/>
            <p:nvPr/>
          </p:nvSpPr>
          <p:spPr bwMode="auto">
            <a:xfrm>
              <a:off x="3923507" y="3098256"/>
              <a:ext cx="246063" cy="247650"/>
            </a:xfrm>
            <a:custGeom>
              <a:avLst/>
              <a:gdLst>
                <a:gd name="T0" fmla="*/ 3 w 34"/>
                <a:gd name="T1" fmla="*/ 23 h 34"/>
                <a:gd name="T2" fmla="*/ 9 w 34"/>
                <a:gd name="T3" fmla="*/ 3 h 34"/>
                <a:gd name="T4" fmla="*/ 29 w 34"/>
                <a:gd name="T5" fmla="*/ 9 h 34"/>
                <a:gd name="T6" fmla="*/ 24 w 34"/>
                <a:gd name="T7" fmla="*/ 30 h 34"/>
                <a:gd name="T8" fmla="*/ 3 w 34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" y="23"/>
                  </a:moveTo>
                  <a:cubicBezTo>
                    <a:pt x="0" y="16"/>
                    <a:pt x="3" y="7"/>
                    <a:pt x="9" y="3"/>
                  </a:cubicBezTo>
                  <a:cubicBezTo>
                    <a:pt x="16" y="0"/>
                    <a:pt x="25" y="2"/>
                    <a:pt x="29" y="9"/>
                  </a:cubicBezTo>
                  <a:cubicBezTo>
                    <a:pt x="34" y="16"/>
                    <a:pt x="31" y="25"/>
                    <a:pt x="24" y="30"/>
                  </a:cubicBezTo>
                  <a:cubicBezTo>
                    <a:pt x="16" y="34"/>
                    <a:pt x="7" y="31"/>
                    <a:pt x="3" y="2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29D62B6-1CF6-079B-013A-681E234615B7}"/>
                </a:ext>
              </a:extLst>
            </p:cNvPr>
            <p:cNvSpPr/>
            <p:nvPr/>
          </p:nvSpPr>
          <p:spPr bwMode="auto">
            <a:xfrm>
              <a:off x="3636170" y="3228431"/>
              <a:ext cx="223838" cy="241300"/>
            </a:xfrm>
            <a:custGeom>
              <a:avLst/>
              <a:gdLst>
                <a:gd name="T0" fmla="*/ 1 w 31"/>
                <a:gd name="T1" fmla="*/ 19 h 33"/>
                <a:gd name="T2" fmla="*/ 11 w 31"/>
                <a:gd name="T3" fmla="*/ 1 h 33"/>
                <a:gd name="T4" fmla="*/ 22 w 31"/>
                <a:gd name="T5" fmla="*/ 3 h 33"/>
                <a:gd name="T6" fmla="*/ 30 w 31"/>
                <a:gd name="T7" fmla="*/ 11 h 33"/>
                <a:gd name="T8" fmla="*/ 29 w 31"/>
                <a:gd name="T9" fmla="*/ 23 h 33"/>
                <a:gd name="T10" fmla="*/ 20 w 31"/>
                <a:gd name="T11" fmla="*/ 30 h 33"/>
                <a:gd name="T12" fmla="*/ 1 w 31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1" y="19"/>
                  </a:moveTo>
                  <a:cubicBezTo>
                    <a:pt x="0" y="11"/>
                    <a:pt x="4" y="4"/>
                    <a:pt x="11" y="1"/>
                  </a:cubicBezTo>
                  <a:cubicBezTo>
                    <a:pt x="15" y="0"/>
                    <a:pt x="19" y="1"/>
                    <a:pt x="22" y="3"/>
                  </a:cubicBezTo>
                  <a:cubicBezTo>
                    <a:pt x="25" y="4"/>
                    <a:pt x="28" y="7"/>
                    <a:pt x="30" y="11"/>
                  </a:cubicBezTo>
                  <a:cubicBezTo>
                    <a:pt x="31" y="15"/>
                    <a:pt x="31" y="19"/>
                    <a:pt x="29" y="23"/>
                  </a:cubicBezTo>
                  <a:cubicBezTo>
                    <a:pt x="27" y="26"/>
                    <a:pt x="24" y="29"/>
                    <a:pt x="20" y="30"/>
                  </a:cubicBezTo>
                  <a:cubicBezTo>
                    <a:pt x="11" y="33"/>
                    <a:pt x="3" y="27"/>
                    <a:pt x="1" y="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F606790-1E33-FDEE-BC90-1E86F23E76C4}"/>
                </a:ext>
              </a:extLst>
            </p:cNvPr>
            <p:cNvSpPr/>
            <p:nvPr/>
          </p:nvSpPr>
          <p:spPr bwMode="auto">
            <a:xfrm>
              <a:off x="3318670" y="3279231"/>
              <a:ext cx="230188" cy="219075"/>
            </a:xfrm>
            <a:custGeom>
              <a:avLst/>
              <a:gdLst>
                <a:gd name="T0" fmla="*/ 1 w 32"/>
                <a:gd name="T1" fmla="*/ 14 h 30"/>
                <a:gd name="T2" fmla="*/ 16 w 32"/>
                <a:gd name="T3" fmla="*/ 0 h 30"/>
                <a:gd name="T4" fmla="*/ 31 w 32"/>
                <a:gd name="T5" fmla="*/ 14 h 30"/>
                <a:gd name="T6" fmla="*/ 16 w 32"/>
                <a:gd name="T7" fmla="*/ 30 h 30"/>
                <a:gd name="T8" fmla="*/ 1 w 32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1" y="14"/>
                  </a:moveTo>
                  <a:cubicBezTo>
                    <a:pt x="2" y="6"/>
                    <a:pt x="9" y="0"/>
                    <a:pt x="16" y="0"/>
                  </a:cubicBezTo>
                  <a:cubicBezTo>
                    <a:pt x="23" y="0"/>
                    <a:pt x="30" y="6"/>
                    <a:pt x="31" y="14"/>
                  </a:cubicBezTo>
                  <a:cubicBezTo>
                    <a:pt x="32" y="23"/>
                    <a:pt x="25" y="30"/>
                    <a:pt x="16" y="30"/>
                  </a:cubicBezTo>
                  <a:cubicBezTo>
                    <a:pt x="7" y="30"/>
                    <a:pt x="0" y="23"/>
                    <a:pt x="1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1D5EA25-DAA3-9405-43A0-3611F502F115}"/>
                </a:ext>
              </a:extLst>
            </p:cNvPr>
            <p:cNvSpPr/>
            <p:nvPr/>
          </p:nvSpPr>
          <p:spPr bwMode="auto">
            <a:xfrm>
              <a:off x="3001170" y="3228431"/>
              <a:ext cx="230188" cy="241300"/>
            </a:xfrm>
            <a:custGeom>
              <a:avLst/>
              <a:gdLst>
                <a:gd name="T0" fmla="*/ 2 w 32"/>
                <a:gd name="T1" fmla="*/ 11 h 33"/>
                <a:gd name="T2" fmla="*/ 9 w 32"/>
                <a:gd name="T3" fmla="*/ 3 h 33"/>
                <a:gd name="T4" fmla="*/ 20 w 32"/>
                <a:gd name="T5" fmla="*/ 1 h 33"/>
                <a:gd name="T6" fmla="*/ 30 w 32"/>
                <a:gd name="T7" fmla="*/ 19 h 33"/>
                <a:gd name="T8" fmla="*/ 12 w 32"/>
                <a:gd name="T9" fmla="*/ 30 h 33"/>
                <a:gd name="T10" fmla="*/ 2 w 32"/>
                <a:gd name="T11" fmla="*/ 23 h 33"/>
                <a:gd name="T12" fmla="*/ 2 w 32"/>
                <a:gd name="T1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2" y="11"/>
                  </a:moveTo>
                  <a:cubicBezTo>
                    <a:pt x="3" y="7"/>
                    <a:pt x="6" y="4"/>
                    <a:pt x="9" y="3"/>
                  </a:cubicBezTo>
                  <a:cubicBezTo>
                    <a:pt x="13" y="1"/>
                    <a:pt x="17" y="0"/>
                    <a:pt x="20" y="1"/>
                  </a:cubicBezTo>
                  <a:cubicBezTo>
                    <a:pt x="27" y="4"/>
                    <a:pt x="32" y="11"/>
                    <a:pt x="30" y="19"/>
                  </a:cubicBezTo>
                  <a:cubicBezTo>
                    <a:pt x="29" y="27"/>
                    <a:pt x="20" y="33"/>
                    <a:pt x="12" y="30"/>
                  </a:cubicBezTo>
                  <a:cubicBezTo>
                    <a:pt x="7" y="29"/>
                    <a:pt x="4" y="26"/>
                    <a:pt x="2" y="23"/>
                  </a:cubicBezTo>
                  <a:cubicBezTo>
                    <a:pt x="1" y="19"/>
                    <a:pt x="0" y="15"/>
                    <a:pt x="2" y="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1FF627-8223-5C6C-6DA2-1CBA4ED4112C}"/>
                </a:ext>
              </a:extLst>
            </p:cNvPr>
            <p:cNvSpPr/>
            <p:nvPr/>
          </p:nvSpPr>
          <p:spPr bwMode="auto">
            <a:xfrm>
              <a:off x="2697957" y="3098256"/>
              <a:ext cx="244475" cy="247650"/>
            </a:xfrm>
            <a:custGeom>
              <a:avLst/>
              <a:gdLst>
                <a:gd name="T0" fmla="*/ 4 w 34"/>
                <a:gd name="T1" fmla="*/ 9 h 34"/>
                <a:gd name="T2" fmla="*/ 24 w 34"/>
                <a:gd name="T3" fmla="*/ 3 h 34"/>
                <a:gd name="T4" fmla="*/ 30 w 34"/>
                <a:gd name="T5" fmla="*/ 23 h 34"/>
                <a:gd name="T6" fmla="*/ 10 w 34"/>
                <a:gd name="T7" fmla="*/ 30 h 34"/>
                <a:gd name="T8" fmla="*/ 4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9"/>
                  </a:moveTo>
                  <a:cubicBezTo>
                    <a:pt x="9" y="2"/>
                    <a:pt x="17" y="0"/>
                    <a:pt x="24" y="3"/>
                  </a:cubicBezTo>
                  <a:cubicBezTo>
                    <a:pt x="31" y="7"/>
                    <a:pt x="34" y="16"/>
                    <a:pt x="30" y="23"/>
                  </a:cubicBezTo>
                  <a:cubicBezTo>
                    <a:pt x="27" y="31"/>
                    <a:pt x="18" y="34"/>
                    <a:pt x="10" y="30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3A66252-1F1C-A9C6-F7BD-D7F051DA39B7}"/>
                </a:ext>
              </a:extLst>
            </p:cNvPr>
            <p:cNvSpPr/>
            <p:nvPr/>
          </p:nvSpPr>
          <p:spPr bwMode="auto">
            <a:xfrm>
              <a:off x="2431257" y="2915694"/>
              <a:ext cx="238125" cy="247650"/>
            </a:xfrm>
            <a:custGeom>
              <a:avLst/>
              <a:gdLst>
                <a:gd name="T0" fmla="*/ 5 w 33"/>
                <a:gd name="T1" fmla="*/ 8 h 34"/>
                <a:gd name="T2" fmla="*/ 26 w 33"/>
                <a:gd name="T3" fmla="*/ 5 h 34"/>
                <a:gd name="T4" fmla="*/ 29 w 33"/>
                <a:gd name="T5" fmla="*/ 26 h 34"/>
                <a:gd name="T6" fmla="*/ 8 w 33"/>
                <a:gd name="T7" fmla="*/ 29 h 34"/>
                <a:gd name="T8" fmla="*/ 5 w 33"/>
                <a:gd name="T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5" y="8"/>
                  </a:moveTo>
                  <a:cubicBezTo>
                    <a:pt x="11" y="1"/>
                    <a:pt x="20" y="0"/>
                    <a:pt x="26" y="5"/>
                  </a:cubicBezTo>
                  <a:cubicBezTo>
                    <a:pt x="32" y="10"/>
                    <a:pt x="33" y="19"/>
                    <a:pt x="29" y="26"/>
                  </a:cubicBezTo>
                  <a:cubicBezTo>
                    <a:pt x="24" y="32"/>
                    <a:pt x="14" y="34"/>
                    <a:pt x="8" y="29"/>
                  </a:cubicBezTo>
                  <a:cubicBezTo>
                    <a:pt x="1" y="24"/>
                    <a:pt x="0" y="14"/>
                    <a:pt x="5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DFE701E-366A-3728-D116-DD85489413E9}"/>
                </a:ext>
              </a:extLst>
            </p:cNvPr>
            <p:cNvSpPr/>
            <p:nvPr/>
          </p:nvSpPr>
          <p:spPr bwMode="auto">
            <a:xfrm>
              <a:off x="2193132" y="2704556"/>
              <a:ext cx="238125" cy="239713"/>
            </a:xfrm>
            <a:custGeom>
              <a:avLst/>
              <a:gdLst>
                <a:gd name="T0" fmla="*/ 6 w 33"/>
                <a:gd name="T1" fmla="*/ 6 h 33"/>
                <a:gd name="T2" fmla="*/ 27 w 33"/>
                <a:gd name="T3" fmla="*/ 6 h 33"/>
                <a:gd name="T4" fmla="*/ 27 w 33"/>
                <a:gd name="T5" fmla="*/ 27 h 33"/>
                <a:gd name="T6" fmla="*/ 6 w 33"/>
                <a:gd name="T7" fmla="*/ 27 h 33"/>
                <a:gd name="T8" fmla="*/ 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6"/>
                  </a:moveTo>
                  <a:cubicBezTo>
                    <a:pt x="12" y="0"/>
                    <a:pt x="21" y="0"/>
                    <a:pt x="27" y="6"/>
                  </a:cubicBezTo>
                  <a:cubicBezTo>
                    <a:pt x="32" y="11"/>
                    <a:pt x="33" y="21"/>
                    <a:pt x="27" y="27"/>
                  </a:cubicBezTo>
                  <a:cubicBezTo>
                    <a:pt x="22" y="33"/>
                    <a:pt x="12" y="33"/>
                    <a:pt x="6" y="27"/>
                  </a:cubicBezTo>
                  <a:cubicBezTo>
                    <a:pt x="0" y="21"/>
                    <a:pt x="0" y="11"/>
                    <a:pt x="6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3193F40-8556-F8BD-ACE4-AF79767E37EE}"/>
                </a:ext>
              </a:extLst>
            </p:cNvPr>
            <p:cNvSpPr/>
            <p:nvPr/>
          </p:nvSpPr>
          <p:spPr bwMode="auto">
            <a:xfrm>
              <a:off x="2193132" y="2260055"/>
              <a:ext cx="238125" cy="239713"/>
            </a:xfrm>
            <a:custGeom>
              <a:avLst/>
              <a:gdLst>
                <a:gd name="T0" fmla="*/ 27 w 33"/>
                <a:gd name="T1" fmla="*/ 6 h 33"/>
                <a:gd name="T2" fmla="*/ 27 w 33"/>
                <a:gd name="T3" fmla="*/ 27 h 33"/>
                <a:gd name="T4" fmla="*/ 6 w 33"/>
                <a:gd name="T5" fmla="*/ 27 h 33"/>
                <a:gd name="T6" fmla="*/ 6 w 33"/>
                <a:gd name="T7" fmla="*/ 6 h 33"/>
                <a:gd name="T8" fmla="*/ 27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6"/>
                  </a:moveTo>
                  <a:cubicBezTo>
                    <a:pt x="33" y="13"/>
                    <a:pt x="32" y="22"/>
                    <a:pt x="27" y="27"/>
                  </a:cubicBezTo>
                  <a:cubicBezTo>
                    <a:pt x="21" y="33"/>
                    <a:pt x="12" y="33"/>
                    <a:pt x="6" y="27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2" y="0"/>
                    <a:pt x="22" y="0"/>
                    <a:pt x="27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2C938C1-E894-3125-E425-22CC86469E34}"/>
                </a:ext>
              </a:extLst>
            </p:cNvPr>
            <p:cNvSpPr/>
            <p:nvPr/>
          </p:nvSpPr>
          <p:spPr bwMode="auto">
            <a:xfrm>
              <a:off x="2431257" y="2040980"/>
              <a:ext cx="238125" cy="247650"/>
            </a:xfrm>
            <a:custGeom>
              <a:avLst/>
              <a:gdLst>
                <a:gd name="T0" fmla="*/ 29 w 33"/>
                <a:gd name="T1" fmla="*/ 8 h 34"/>
                <a:gd name="T2" fmla="*/ 26 w 33"/>
                <a:gd name="T3" fmla="*/ 29 h 34"/>
                <a:gd name="T4" fmla="*/ 5 w 33"/>
                <a:gd name="T5" fmla="*/ 27 h 34"/>
                <a:gd name="T6" fmla="*/ 8 w 33"/>
                <a:gd name="T7" fmla="*/ 5 h 34"/>
                <a:gd name="T8" fmla="*/ 29 w 33"/>
                <a:gd name="T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29" y="8"/>
                  </a:moveTo>
                  <a:cubicBezTo>
                    <a:pt x="33" y="15"/>
                    <a:pt x="32" y="24"/>
                    <a:pt x="26" y="29"/>
                  </a:cubicBezTo>
                  <a:cubicBezTo>
                    <a:pt x="20" y="34"/>
                    <a:pt x="11" y="33"/>
                    <a:pt x="5" y="27"/>
                  </a:cubicBezTo>
                  <a:cubicBezTo>
                    <a:pt x="0" y="20"/>
                    <a:pt x="1" y="11"/>
                    <a:pt x="8" y="5"/>
                  </a:cubicBezTo>
                  <a:cubicBezTo>
                    <a:pt x="14" y="0"/>
                    <a:pt x="24" y="2"/>
                    <a:pt x="29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7CFF766-D1FE-D05D-3260-E5F38F2A6E64}"/>
                </a:ext>
              </a:extLst>
            </p:cNvPr>
            <p:cNvSpPr/>
            <p:nvPr/>
          </p:nvSpPr>
          <p:spPr bwMode="auto">
            <a:xfrm>
              <a:off x="2697957" y="1858418"/>
              <a:ext cx="244475" cy="247650"/>
            </a:xfrm>
            <a:custGeom>
              <a:avLst/>
              <a:gdLst>
                <a:gd name="T0" fmla="*/ 30 w 34"/>
                <a:gd name="T1" fmla="*/ 11 h 34"/>
                <a:gd name="T2" fmla="*/ 24 w 34"/>
                <a:gd name="T3" fmla="*/ 31 h 34"/>
                <a:gd name="T4" fmla="*/ 4 w 34"/>
                <a:gd name="T5" fmla="*/ 25 h 34"/>
                <a:gd name="T6" fmla="*/ 10 w 34"/>
                <a:gd name="T7" fmla="*/ 5 h 34"/>
                <a:gd name="T8" fmla="*/ 30 w 34"/>
                <a:gd name="T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11"/>
                  </a:moveTo>
                  <a:cubicBezTo>
                    <a:pt x="34" y="18"/>
                    <a:pt x="31" y="27"/>
                    <a:pt x="24" y="31"/>
                  </a:cubicBezTo>
                  <a:cubicBezTo>
                    <a:pt x="17" y="34"/>
                    <a:pt x="9" y="32"/>
                    <a:pt x="4" y="25"/>
                  </a:cubicBezTo>
                  <a:cubicBezTo>
                    <a:pt x="0" y="18"/>
                    <a:pt x="2" y="9"/>
                    <a:pt x="10" y="5"/>
                  </a:cubicBezTo>
                  <a:cubicBezTo>
                    <a:pt x="18" y="0"/>
                    <a:pt x="27" y="3"/>
                    <a:pt x="30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66315C5-D0EA-4C0E-D522-B87510E05EC5}"/>
                </a:ext>
              </a:extLst>
            </p:cNvPr>
            <p:cNvSpPr/>
            <p:nvPr/>
          </p:nvSpPr>
          <p:spPr bwMode="auto">
            <a:xfrm>
              <a:off x="3001170" y="1734593"/>
              <a:ext cx="230188" cy="241300"/>
            </a:xfrm>
            <a:custGeom>
              <a:avLst/>
              <a:gdLst>
                <a:gd name="T0" fmla="*/ 30 w 32"/>
                <a:gd name="T1" fmla="*/ 14 h 33"/>
                <a:gd name="T2" fmla="*/ 20 w 32"/>
                <a:gd name="T3" fmla="*/ 32 h 33"/>
                <a:gd name="T4" fmla="*/ 9 w 32"/>
                <a:gd name="T5" fmla="*/ 31 h 33"/>
                <a:gd name="T6" fmla="*/ 2 w 32"/>
                <a:gd name="T7" fmla="*/ 22 h 33"/>
                <a:gd name="T8" fmla="*/ 2 w 32"/>
                <a:gd name="T9" fmla="*/ 11 h 33"/>
                <a:gd name="T10" fmla="*/ 12 w 32"/>
                <a:gd name="T11" fmla="*/ 3 h 33"/>
                <a:gd name="T12" fmla="*/ 30 w 32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0" y="14"/>
                  </a:moveTo>
                  <a:cubicBezTo>
                    <a:pt x="32" y="22"/>
                    <a:pt x="27" y="29"/>
                    <a:pt x="20" y="32"/>
                  </a:cubicBezTo>
                  <a:cubicBezTo>
                    <a:pt x="17" y="33"/>
                    <a:pt x="13" y="32"/>
                    <a:pt x="9" y="31"/>
                  </a:cubicBezTo>
                  <a:cubicBezTo>
                    <a:pt x="6" y="29"/>
                    <a:pt x="3" y="26"/>
                    <a:pt x="2" y="22"/>
                  </a:cubicBezTo>
                  <a:cubicBezTo>
                    <a:pt x="0" y="18"/>
                    <a:pt x="1" y="14"/>
                    <a:pt x="2" y="11"/>
                  </a:cubicBezTo>
                  <a:cubicBezTo>
                    <a:pt x="4" y="7"/>
                    <a:pt x="7" y="4"/>
                    <a:pt x="12" y="3"/>
                  </a:cubicBezTo>
                  <a:cubicBezTo>
                    <a:pt x="20" y="0"/>
                    <a:pt x="29" y="6"/>
                    <a:pt x="30" y="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9A5BA71-4944-B4AA-AC7A-2CE0F855ED9E}"/>
                </a:ext>
              </a:extLst>
            </p:cNvPr>
            <p:cNvSpPr/>
            <p:nvPr/>
          </p:nvSpPr>
          <p:spPr bwMode="auto">
            <a:xfrm>
              <a:off x="3318670" y="1706018"/>
              <a:ext cx="230188" cy="219075"/>
            </a:xfrm>
            <a:custGeom>
              <a:avLst/>
              <a:gdLst>
                <a:gd name="T0" fmla="*/ 31 w 32"/>
                <a:gd name="T1" fmla="*/ 16 h 30"/>
                <a:gd name="T2" fmla="*/ 16 w 32"/>
                <a:gd name="T3" fmla="*/ 30 h 30"/>
                <a:gd name="T4" fmla="*/ 1 w 32"/>
                <a:gd name="T5" fmla="*/ 16 h 30"/>
                <a:gd name="T6" fmla="*/ 16 w 32"/>
                <a:gd name="T7" fmla="*/ 0 h 30"/>
                <a:gd name="T8" fmla="*/ 31 w 32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31" y="16"/>
                  </a:moveTo>
                  <a:cubicBezTo>
                    <a:pt x="30" y="24"/>
                    <a:pt x="23" y="30"/>
                    <a:pt x="16" y="30"/>
                  </a:cubicBezTo>
                  <a:cubicBezTo>
                    <a:pt x="9" y="30"/>
                    <a:pt x="2" y="24"/>
                    <a:pt x="1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1" y="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A4CE88B-97B4-A005-EB86-4CDE86391540}"/>
                </a:ext>
              </a:extLst>
            </p:cNvPr>
            <p:cNvSpPr/>
            <p:nvPr/>
          </p:nvSpPr>
          <p:spPr bwMode="auto">
            <a:xfrm>
              <a:off x="3636170" y="1734593"/>
              <a:ext cx="223838" cy="241300"/>
            </a:xfrm>
            <a:custGeom>
              <a:avLst/>
              <a:gdLst>
                <a:gd name="T0" fmla="*/ 30 w 31"/>
                <a:gd name="T1" fmla="*/ 22 h 33"/>
                <a:gd name="T2" fmla="*/ 22 w 31"/>
                <a:gd name="T3" fmla="*/ 31 h 33"/>
                <a:gd name="T4" fmla="*/ 11 w 31"/>
                <a:gd name="T5" fmla="*/ 32 h 33"/>
                <a:gd name="T6" fmla="*/ 1 w 31"/>
                <a:gd name="T7" fmla="*/ 14 h 33"/>
                <a:gd name="T8" fmla="*/ 20 w 31"/>
                <a:gd name="T9" fmla="*/ 3 h 33"/>
                <a:gd name="T10" fmla="*/ 29 w 31"/>
                <a:gd name="T11" fmla="*/ 11 h 33"/>
                <a:gd name="T12" fmla="*/ 30 w 31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22"/>
                  </a:moveTo>
                  <a:cubicBezTo>
                    <a:pt x="28" y="26"/>
                    <a:pt x="25" y="29"/>
                    <a:pt x="22" y="31"/>
                  </a:cubicBezTo>
                  <a:cubicBezTo>
                    <a:pt x="19" y="32"/>
                    <a:pt x="15" y="33"/>
                    <a:pt x="11" y="32"/>
                  </a:cubicBezTo>
                  <a:cubicBezTo>
                    <a:pt x="4" y="29"/>
                    <a:pt x="0" y="22"/>
                    <a:pt x="1" y="14"/>
                  </a:cubicBezTo>
                  <a:cubicBezTo>
                    <a:pt x="3" y="6"/>
                    <a:pt x="11" y="0"/>
                    <a:pt x="20" y="3"/>
                  </a:cubicBezTo>
                  <a:cubicBezTo>
                    <a:pt x="24" y="4"/>
                    <a:pt x="27" y="7"/>
                    <a:pt x="29" y="11"/>
                  </a:cubicBezTo>
                  <a:cubicBezTo>
                    <a:pt x="31" y="14"/>
                    <a:pt x="31" y="18"/>
                    <a:pt x="30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6B896D-F2A9-8D45-4F37-239A79DADC7C}"/>
                </a:ext>
              </a:extLst>
            </p:cNvPr>
            <p:cNvSpPr/>
            <p:nvPr/>
          </p:nvSpPr>
          <p:spPr bwMode="auto">
            <a:xfrm>
              <a:off x="3923507" y="1858418"/>
              <a:ext cx="246063" cy="247650"/>
            </a:xfrm>
            <a:custGeom>
              <a:avLst/>
              <a:gdLst>
                <a:gd name="T0" fmla="*/ 29 w 34"/>
                <a:gd name="T1" fmla="*/ 25 h 34"/>
                <a:gd name="T2" fmla="*/ 9 w 34"/>
                <a:gd name="T3" fmla="*/ 31 h 34"/>
                <a:gd name="T4" fmla="*/ 3 w 34"/>
                <a:gd name="T5" fmla="*/ 11 h 34"/>
                <a:gd name="T6" fmla="*/ 24 w 34"/>
                <a:gd name="T7" fmla="*/ 5 h 34"/>
                <a:gd name="T8" fmla="*/ 29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25"/>
                  </a:moveTo>
                  <a:cubicBezTo>
                    <a:pt x="25" y="32"/>
                    <a:pt x="16" y="34"/>
                    <a:pt x="9" y="31"/>
                  </a:cubicBezTo>
                  <a:cubicBezTo>
                    <a:pt x="3" y="27"/>
                    <a:pt x="0" y="18"/>
                    <a:pt x="3" y="11"/>
                  </a:cubicBezTo>
                  <a:cubicBezTo>
                    <a:pt x="7" y="3"/>
                    <a:pt x="16" y="0"/>
                    <a:pt x="24" y="5"/>
                  </a:cubicBezTo>
                  <a:cubicBezTo>
                    <a:pt x="31" y="9"/>
                    <a:pt x="34" y="18"/>
                    <a:pt x="29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A09DFC3-15A4-6715-BC42-251823B834C9}"/>
                </a:ext>
              </a:extLst>
            </p:cNvPr>
            <p:cNvSpPr/>
            <p:nvPr/>
          </p:nvSpPr>
          <p:spPr bwMode="auto">
            <a:xfrm>
              <a:off x="4191796" y="2040980"/>
              <a:ext cx="244475" cy="247650"/>
            </a:xfrm>
            <a:custGeom>
              <a:avLst/>
              <a:gdLst>
                <a:gd name="T0" fmla="*/ 28 w 34"/>
                <a:gd name="T1" fmla="*/ 27 h 34"/>
                <a:gd name="T2" fmla="*/ 7 w 34"/>
                <a:gd name="T3" fmla="*/ 29 h 34"/>
                <a:gd name="T4" fmla="*/ 5 w 34"/>
                <a:gd name="T5" fmla="*/ 8 h 34"/>
                <a:gd name="T6" fmla="*/ 26 w 34"/>
                <a:gd name="T7" fmla="*/ 5 h 34"/>
                <a:gd name="T8" fmla="*/ 28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8" y="27"/>
                  </a:moveTo>
                  <a:cubicBezTo>
                    <a:pt x="23" y="33"/>
                    <a:pt x="14" y="34"/>
                    <a:pt x="7" y="29"/>
                  </a:cubicBezTo>
                  <a:cubicBezTo>
                    <a:pt x="1" y="24"/>
                    <a:pt x="0" y="15"/>
                    <a:pt x="5" y="8"/>
                  </a:cubicBezTo>
                  <a:cubicBezTo>
                    <a:pt x="9" y="2"/>
                    <a:pt x="19" y="0"/>
                    <a:pt x="26" y="5"/>
                  </a:cubicBezTo>
                  <a:cubicBezTo>
                    <a:pt x="33" y="11"/>
                    <a:pt x="34" y="20"/>
                    <a:pt x="28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687D7C9-DE7F-196F-0604-753094F083DB}"/>
                </a:ext>
              </a:extLst>
            </p:cNvPr>
            <p:cNvSpPr/>
            <p:nvPr/>
          </p:nvSpPr>
          <p:spPr bwMode="auto">
            <a:xfrm>
              <a:off x="4436271" y="2260055"/>
              <a:ext cx="238125" cy="239713"/>
            </a:xfrm>
            <a:custGeom>
              <a:avLst/>
              <a:gdLst>
                <a:gd name="T0" fmla="*/ 26 w 33"/>
                <a:gd name="T1" fmla="*/ 27 h 33"/>
                <a:gd name="T2" fmla="*/ 5 w 33"/>
                <a:gd name="T3" fmla="*/ 27 h 33"/>
                <a:gd name="T4" fmla="*/ 5 w 33"/>
                <a:gd name="T5" fmla="*/ 6 h 33"/>
                <a:gd name="T6" fmla="*/ 27 w 33"/>
                <a:gd name="T7" fmla="*/ 6 h 33"/>
                <a:gd name="T8" fmla="*/ 26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27"/>
                  </a:moveTo>
                  <a:cubicBezTo>
                    <a:pt x="20" y="33"/>
                    <a:pt x="11" y="33"/>
                    <a:pt x="5" y="27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11" y="0"/>
                    <a:pt x="21" y="0"/>
                    <a:pt x="27" y="6"/>
                  </a:cubicBezTo>
                  <a:cubicBezTo>
                    <a:pt x="33" y="12"/>
                    <a:pt x="32" y="22"/>
                    <a:pt x="26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E842467-7EC1-33DB-4EB0-8B0A68637020}"/>
                </a:ext>
              </a:extLst>
            </p:cNvPr>
            <p:cNvSpPr/>
            <p:nvPr/>
          </p:nvSpPr>
          <p:spPr bwMode="auto">
            <a:xfrm>
              <a:off x="1989932" y="2477543"/>
              <a:ext cx="238125" cy="241300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6 w 33"/>
                <a:gd name="T5" fmla="*/ 7 h 33"/>
                <a:gd name="T6" fmla="*/ 27 w 33"/>
                <a:gd name="T7" fmla="*/ 7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1" y="33"/>
                    <a:pt x="12" y="33"/>
                    <a:pt x="6" y="28"/>
                  </a:cubicBezTo>
                  <a:cubicBezTo>
                    <a:pt x="1" y="22"/>
                    <a:pt x="0" y="13"/>
                    <a:pt x="6" y="7"/>
                  </a:cubicBezTo>
                  <a:cubicBezTo>
                    <a:pt x="12" y="1"/>
                    <a:pt x="21" y="0"/>
                    <a:pt x="27" y="7"/>
                  </a:cubicBezTo>
                  <a:cubicBezTo>
                    <a:pt x="33" y="13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8" name="直接连接符 37">
              <a:extLst>
                <a:ext uri="{FF2B5EF4-FFF2-40B4-BE49-F238E27FC236}">
                  <a16:creationId xmlns:a16="http://schemas.microsoft.com/office/drawing/2014/main" id="{9C3E5448-6E90-0241-E0B8-5C62F99945F2}"/>
                </a:ext>
              </a:extLst>
            </p:cNvPr>
            <p:cNvSpPr/>
            <p:nvPr/>
          </p:nvSpPr>
          <p:spPr bwMode="auto">
            <a:xfrm flipH="1" flipV="1">
              <a:off x="2307432" y="2595019"/>
              <a:ext cx="0" cy="276225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39" name="直接连接符 38">
              <a:extLst>
                <a:ext uri="{FF2B5EF4-FFF2-40B4-BE49-F238E27FC236}">
                  <a16:creationId xmlns:a16="http://schemas.microsoft.com/office/drawing/2014/main" id="{06180ADB-067C-7861-3867-3F55B7CA1098}"/>
                </a:ext>
              </a:extLst>
            </p:cNvPr>
            <p:cNvSpPr/>
            <p:nvPr/>
          </p:nvSpPr>
          <p:spPr bwMode="auto">
            <a:xfrm flipH="1" flipV="1">
              <a:off x="2307432" y="2310855"/>
              <a:ext cx="0" cy="284163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0" name="直接连接符 39">
              <a:extLst>
                <a:ext uri="{FF2B5EF4-FFF2-40B4-BE49-F238E27FC236}">
                  <a16:creationId xmlns:a16="http://schemas.microsoft.com/office/drawing/2014/main" id="{C017F921-4E22-1E84-2380-10A1A63C9000}"/>
                </a:ext>
              </a:extLst>
            </p:cNvPr>
            <p:cNvSpPr/>
            <p:nvPr/>
          </p:nvSpPr>
          <p:spPr bwMode="auto">
            <a:xfrm flipH="1" flipV="1">
              <a:off x="2553495" y="2595019"/>
              <a:ext cx="0" cy="393700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1" name="直接连接符 40">
              <a:extLst>
                <a:ext uri="{FF2B5EF4-FFF2-40B4-BE49-F238E27FC236}">
                  <a16:creationId xmlns:a16="http://schemas.microsoft.com/office/drawing/2014/main" id="{2921CE2D-7871-F839-AE64-30123DC66F23}"/>
                </a:ext>
              </a:extLst>
            </p:cNvPr>
            <p:cNvSpPr/>
            <p:nvPr/>
          </p:nvSpPr>
          <p:spPr bwMode="auto">
            <a:xfrm flipH="1" flipV="1">
              <a:off x="2553495" y="2128293"/>
              <a:ext cx="0" cy="466725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2" name="直接连接符 41">
              <a:extLst>
                <a:ext uri="{FF2B5EF4-FFF2-40B4-BE49-F238E27FC236}">
                  <a16:creationId xmlns:a16="http://schemas.microsoft.com/office/drawing/2014/main" id="{75D13D4D-FAA0-7CF2-3463-C601DF8D53AD}"/>
                </a:ext>
              </a:extLst>
            </p:cNvPr>
            <p:cNvSpPr/>
            <p:nvPr/>
          </p:nvSpPr>
          <p:spPr bwMode="auto">
            <a:xfrm flipH="1" flipV="1">
              <a:off x="2820195" y="2595019"/>
              <a:ext cx="0" cy="55403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3" name="直接连接符 42">
              <a:extLst>
                <a:ext uri="{FF2B5EF4-FFF2-40B4-BE49-F238E27FC236}">
                  <a16:creationId xmlns:a16="http://schemas.microsoft.com/office/drawing/2014/main" id="{0D3B75A4-6B29-B060-E8A2-237757EEDC28}"/>
                </a:ext>
              </a:extLst>
            </p:cNvPr>
            <p:cNvSpPr/>
            <p:nvPr/>
          </p:nvSpPr>
          <p:spPr bwMode="auto">
            <a:xfrm flipH="1" flipV="1">
              <a:off x="2820195" y="1967955"/>
              <a:ext cx="0" cy="627063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4" name="直接连接符 43">
              <a:extLst>
                <a:ext uri="{FF2B5EF4-FFF2-40B4-BE49-F238E27FC236}">
                  <a16:creationId xmlns:a16="http://schemas.microsoft.com/office/drawing/2014/main" id="{31A5D1A0-2AD5-8CE7-5123-E29653B6684E}"/>
                </a:ext>
              </a:extLst>
            </p:cNvPr>
            <p:cNvSpPr/>
            <p:nvPr/>
          </p:nvSpPr>
          <p:spPr bwMode="auto">
            <a:xfrm flipH="1" flipV="1">
              <a:off x="3115470" y="2595019"/>
              <a:ext cx="0" cy="663575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5" name="直接连接符 44">
              <a:extLst>
                <a:ext uri="{FF2B5EF4-FFF2-40B4-BE49-F238E27FC236}">
                  <a16:creationId xmlns:a16="http://schemas.microsoft.com/office/drawing/2014/main" id="{32255A3B-E283-AEF0-E705-374E815377FC}"/>
                </a:ext>
              </a:extLst>
            </p:cNvPr>
            <p:cNvSpPr/>
            <p:nvPr/>
          </p:nvSpPr>
          <p:spPr bwMode="auto">
            <a:xfrm flipH="1" flipV="1">
              <a:off x="3115470" y="1858418"/>
              <a:ext cx="0" cy="736600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6" name="直接连接符 45">
              <a:extLst>
                <a:ext uri="{FF2B5EF4-FFF2-40B4-BE49-F238E27FC236}">
                  <a16:creationId xmlns:a16="http://schemas.microsoft.com/office/drawing/2014/main" id="{E5F0E12B-14E4-8020-E3BF-7FF6873BDF84}"/>
                </a:ext>
              </a:extLst>
            </p:cNvPr>
            <p:cNvSpPr/>
            <p:nvPr/>
          </p:nvSpPr>
          <p:spPr bwMode="auto">
            <a:xfrm flipH="1" flipV="1">
              <a:off x="3432970" y="2595019"/>
              <a:ext cx="0" cy="728663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7" name="直接连接符 46">
              <a:extLst>
                <a:ext uri="{FF2B5EF4-FFF2-40B4-BE49-F238E27FC236}">
                  <a16:creationId xmlns:a16="http://schemas.microsoft.com/office/drawing/2014/main" id="{010E7220-2310-08BA-2826-26F27DEC7925}"/>
                </a:ext>
              </a:extLst>
            </p:cNvPr>
            <p:cNvSpPr/>
            <p:nvPr/>
          </p:nvSpPr>
          <p:spPr bwMode="auto">
            <a:xfrm flipH="1" flipV="1">
              <a:off x="3432970" y="1793330"/>
              <a:ext cx="0" cy="801688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8" name="直接连接符 47">
              <a:extLst>
                <a:ext uri="{FF2B5EF4-FFF2-40B4-BE49-F238E27FC236}">
                  <a16:creationId xmlns:a16="http://schemas.microsoft.com/office/drawing/2014/main" id="{846788C4-87B6-2C31-1CF8-13B328E4AAF9}"/>
                </a:ext>
              </a:extLst>
            </p:cNvPr>
            <p:cNvSpPr/>
            <p:nvPr/>
          </p:nvSpPr>
          <p:spPr bwMode="auto">
            <a:xfrm flipH="1" flipV="1">
              <a:off x="3750470" y="2595019"/>
              <a:ext cx="0" cy="714375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49" name="直接连接符 48">
              <a:extLst>
                <a:ext uri="{FF2B5EF4-FFF2-40B4-BE49-F238E27FC236}">
                  <a16:creationId xmlns:a16="http://schemas.microsoft.com/office/drawing/2014/main" id="{F132D7F6-F697-2EB1-FE49-2C587A3A9EF4}"/>
                </a:ext>
              </a:extLst>
            </p:cNvPr>
            <p:cNvSpPr/>
            <p:nvPr/>
          </p:nvSpPr>
          <p:spPr bwMode="auto">
            <a:xfrm flipH="1" flipV="1">
              <a:off x="3750470" y="1815555"/>
              <a:ext cx="0" cy="779463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0" name="直接连接符 49">
              <a:extLst>
                <a:ext uri="{FF2B5EF4-FFF2-40B4-BE49-F238E27FC236}">
                  <a16:creationId xmlns:a16="http://schemas.microsoft.com/office/drawing/2014/main" id="{2FE66BE1-48BD-5010-EBBD-4570FA28BD11}"/>
                </a:ext>
              </a:extLst>
            </p:cNvPr>
            <p:cNvSpPr/>
            <p:nvPr/>
          </p:nvSpPr>
          <p:spPr bwMode="auto">
            <a:xfrm flipH="1" flipV="1">
              <a:off x="4047333" y="2595019"/>
              <a:ext cx="0" cy="60483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1" name="直接连接符 50">
              <a:extLst>
                <a:ext uri="{FF2B5EF4-FFF2-40B4-BE49-F238E27FC236}">
                  <a16:creationId xmlns:a16="http://schemas.microsoft.com/office/drawing/2014/main" id="{91A23C1A-BAD3-3692-4308-6B6E1B57EE97}"/>
                </a:ext>
              </a:extLst>
            </p:cNvPr>
            <p:cNvSpPr/>
            <p:nvPr/>
          </p:nvSpPr>
          <p:spPr bwMode="auto">
            <a:xfrm flipH="1" flipV="1">
              <a:off x="4047333" y="2018755"/>
              <a:ext cx="0" cy="576263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2" name="直接连接符 51">
              <a:extLst>
                <a:ext uri="{FF2B5EF4-FFF2-40B4-BE49-F238E27FC236}">
                  <a16:creationId xmlns:a16="http://schemas.microsoft.com/office/drawing/2014/main" id="{490F966B-275E-5A55-AB86-F3AB952BC01D}"/>
                </a:ext>
              </a:extLst>
            </p:cNvPr>
            <p:cNvSpPr/>
            <p:nvPr/>
          </p:nvSpPr>
          <p:spPr bwMode="auto">
            <a:xfrm flipH="1" flipV="1">
              <a:off x="4314033" y="2587081"/>
              <a:ext cx="0" cy="525463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3" name="直接连接符 52">
              <a:extLst>
                <a:ext uri="{FF2B5EF4-FFF2-40B4-BE49-F238E27FC236}">
                  <a16:creationId xmlns:a16="http://schemas.microsoft.com/office/drawing/2014/main" id="{D6D0AA79-6AE4-A1E1-CAC2-292038BF58E5}"/>
                </a:ext>
              </a:extLst>
            </p:cNvPr>
            <p:cNvSpPr/>
            <p:nvPr/>
          </p:nvSpPr>
          <p:spPr bwMode="auto">
            <a:xfrm flipH="1" flipV="1">
              <a:off x="4314033" y="2099718"/>
              <a:ext cx="0" cy="487363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4" name="直接连接符 53">
              <a:extLst>
                <a:ext uri="{FF2B5EF4-FFF2-40B4-BE49-F238E27FC236}">
                  <a16:creationId xmlns:a16="http://schemas.microsoft.com/office/drawing/2014/main" id="{9E79CF53-C782-5234-6488-CBDD631AC568}"/>
                </a:ext>
              </a:extLst>
            </p:cNvPr>
            <p:cNvSpPr/>
            <p:nvPr/>
          </p:nvSpPr>
          <p:spPr bwMode="auto">
            <a:xfrm flipH="1" flipV="1">
              <a:off x="4552158" y="2595019"/>
              <a:ext cx="0" cy="30638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5" name="直接连接符 54">
              <a:extLst>
                <a:ext uri="{FF2B5EF4-FFF2-40B4-BE49-F238E27FC236}">
                  <a16:creationId xmlns:a16="http://schemas.microsoft.com/office/drawing/2014/main" id="{26DA236A-AF7A-4343-3647-F6FE8B5998FD}"/>
                </a:ext>
              </a:extLst>
            </p:cNvPr>
            <p:cNvSpPr/>
            <p:nvPr/>
          </p:nvSpPr>
          <p:spPr bwMode="auto">
            <a:xfrm flipH="1" flipV="1">
              <a:off x="4552158" y="2339430"/>
              <a:ext cx="0" cy="255588"/>
            </a:xfrm>
            <a:prstGeom prst="line">
              <a:avLst/>
            </a:prstGeom>
            <a:noFill/>
            <a:ln w="58738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03C1B5C-F6BA-9929-C6FE-DFD63803B8AD}"/>
                </a:ext>
              </a:extLst>
            </p:cNvPr>
            <p:cNvSpPr/>
            <p:nvPr/>
          </p:nvSpPr>
          <p:spPr bwMode="auto">
            <a:xfrm>
              <a:off x="7092158" y="2245768"/>
              <a:ext cx="238125" cy="239713"/>
            </a:xfrm>
            <a:custGeom>
              <a:avLst/>
              <a:gdLst>
                <a:gd name="T0" fmla="*/ 5 w 33"/>
                <a:gd name="T1" fmla="*/ 7 h 33"/>
                <a:gd name="T2" fmla="*/ 6 w 33"/>
                <a:gd name="T3" fmla="*/ 27 h 33"/>
                <a:gd name="T4" fmla="*/ 27 w 33"/>
                <a:gd name="T5" fmla="*/ 28 h 33"/>
                <a:gd name="T6" fmla="*/ 27 w 33"/>
                <a:gd name="T7" fmla="*/ 6 h 33"/>
                <a:gd name="T8" fmla="*/ 5 w 33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5" y="7"/>
                  </a:moveTo>
                  <a:cubicBezTo>
                    <a:pt x="0" y="13"/>
                    <a:pt x="0" y="22"/>
                    <a:pt x="6" y="27"/>
                  </a:cubicBezTo>
                  <a:cubicBezTo>
                    <a:pt x="11" y="33"/>
                    <a:pt x="20" y="33"/>
                    <a:pt x="27" y="28"/>
                  </a:cubicBezTo>
                  <a:cubicBezTo>
                    <a:pt x="33" y="22"/>
                    <a:pt x="33" y="12"/>
                    <a:pt x="27" y="6"/>
                  </a:cubicBezTo>
                  <a:cubicBezTo>
                    <a:pt x="21" y="0"/>
                    <a:pt x="11" y="1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EF22879-2A23-9EAE-0BAC-6EF93D7C0412}"/>
                </a:ext>
              </a:extLst>
            </p:cNvPr>
            <p:cNvSpPr/>
            <p:nvPr/>
          </p:nvSpPr>
          <p:spPr bwMode="auto">
            <a:xfrm>
              <a:off x="6846096" y="2026693"/>
              <a:ext cx="246063" cy="247650"/>
            </a:xfrm>
            <a:custGeom>
              <a:avLst/>
              <a:gdLst>
                <a:gd name="T0" fmla="*/ 5 w 34"/>
                <a:gd name="T1" fmla="*/ 9 h 34"/>
                <a:gd name="T2" fmla="*/ 8 w 34"/>
                <a:gd name="T3" fmla="*/ 29 h 34"/>
                <a:gd name="T4" fmla="*/ 28 w 34"/>
                <a:gd name="T5" fmla="*/ 27 h 34"/>
                <a:gd name="T6" fmla="*/ 26 w 34"/>
                <a:gd name="T7" fmla="*/ 6 h 34"/>
                <a:gd name="T8" fmla="*/ 5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9"/>
                  </a:moveTo>
                  <a:cubicBezTo>
                    <a:pt x="0" y="16"/>
                    <a:pt x="2" y="24"/>
                    <a:pt x="8" y="29"/>
                  </a:cubicBezTo>
                  <a:cubicBezTo>
                    <a:pt x="14" y="34"/>
                    <a:pt x="23" y="33"/>
                    <a:pt x="28" y="27"/>
                  </a:cubicBezTo>
                  <a:cubicBezTo>
                    <a:pt x="34" y="20"/>
                    <a:pt x="33" y="11"/>
                    <a:pt x="26" y="6"/>
                  </a:cubicBezTo>
                  <a:cubicBezTo>
                    <a:pt x="19" y="0"/>
                    <a:pt x="9" y="2"/>
                    <a:pt x="5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B898C98-2EAA-8C8D-89E4-03EBF97B1364}"/>
                </a:ext>
              </a:extLst>
            </p:cNvPr>
            <p:cNvSpPr/>
            <p:nvPr/>
          </p:nvSpPr>
          <p:spPr bwMode="auto">
            <a:xfrm>
              <a:off x="6579396" y="1852068"/>
              <a:ext cx="246063" cy="247650"/>
            </a:xfrm>
            <a:custGeom>
              <a:avLst/>
              <a:gdLst>
                <a:gd name="T0" fmla="*/ 3 w 34"/>
                <a:gd name="T1" fmla="*/ 10 h 34"/>
                <a:gd name="T2" fmla="*/ 9 w 34"/>
                <a:gd name="T3" fmla="*/ 30 h 34"/>
                <a:gd name="T4" fmla="*/ 29 w 34"/>
                <a:gd name="T5" fmla="*/ 24 h 34"/>
                <a:gd name="T6" fmla="*/ 24 w 34"/>
                <a:gd name="T7" fmla="*/ 4 h 34"/>
                <a:gd name="T8" fmla="*/ 3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" y="10"/>
                  </a:moveTo>
                  <a:cubicBezTo>
                    <a:pt x="0" y="18"/>
                    <a:pt x="3" y="27"/>
                    <a:pt x="9" y="30"/>
                  </a:cubicBezTo>
                  <a:cubicBezTo>
                    <a:pt x="16" y="34"/>
                    <a:pt x="25" y="32"/>
                    <a:pt x="29" y="24"/>
                  </a:cubicBezTo>
                  <a:cubicBezTo>
                    <a:pt x="34" y="18"/>
                    <a:pt x="32" y="8"/>
                    <a:pt x="24" y="4"/>
                  </a:cubicBezTo>
                  <a:cubicBezTo>
                    <a:pt x="16" y="0"/>
                    <a:pt x="7" y="3"/>
                    <a:pt x="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F5EB8D2-3A8C-6CE1-6F42-79165D9F93D1}"/>
                </a:ext>
              </a:extLst>
            </p:cNvPr>
            <p:cNvSpPr/>
            <p:nvPr/>
          </p:nvSpPr>
          <p:spPr bwMode="auto">
            <a:xfrm>
              <a:off x="6290471" y="1720305"/>
              <a:ext cx="223838" cy="239713"/>
            </a:xfrm>
            <a:custGeom>
              <a:avLst/>
              <a:gdLst>
                <a:gd name="T0" fmla="*/ 1 w 31"/>
                <a:gd name="T1" fmla="*/ 14 h 33"/>
                <a:gd name="T2" fmla="*/ 11 w 31"/>
                <a:gd name="T3" fmla="*/ 32 h 33"/>
                <a:gd name="T4" fmla="*/ 22 w 31"/>
                <a:gd name="T5" fmla="*/ 31 h 33"/>
                <a:gd name="T6" fmla="*/ 30 w 31"/>
                <a:gd name="T7" fmla="*/ 22 h 33"/>
                <a:gd name="T8" fmla="*/ 29 w 31"/>
                <a:gd name="T9" fmla="*/ 11 h 33"/>
                <a:gd name="T10" fmla="*/ 20 w 31"/>
                <a:gd name="T11" fmla="*/ 3 h 33"/>
                <a:gd name="T12" fmla="*/ 1 w 31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1" y="14"/>
                  </a:moveTo>
                  <a:cubicBezTo>
                    <a:pt x="0" y="23"/>
                    <a:pt x="4" y="30"/>
                    <a:pt x="11" y="32"/>
                  </a:cubicBezTo>
                  <a:cubicBezTo>
                    <a:pt x="15" y="33"/>
                    <a:pt x="19" y="33"/>
                    <a:pt x="22" y="31"/>
                  </a:cubicBezTo>
                  <a:cubicBezTo>
                    <a:pt x="25" y="29"/>
                    <a:pt x="28" y="26"/>
                    <a:pt x="30" y="22"/>
                  </a:cubicBezTo>
                  <a:cubicBezTo>
                    <a:pt x="31" y="19"/>
                    <a:pt x="31" y="14"/>
                    <a:pt x="29" y="11"/>
                  </a:cubicBezTo>
                  <a:cubicBezTo>
                    <a:pt x="28" y="7"/>
                    <a:pt x="24" y="5"/>
                    <a:pt x="20" y="3"/>
                  </a:cubicBezTo>
                  <a:cubicBezTo>
                    <a:pt x="11" y="0"/>
                    <a:pt x="3" y="6"/>
                    <a:pt x="1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921C2F1-1626-9158-7D5A-7AF3CB88675A}"/>
                </a:ext>
              </a:extLst>
            </p:cNvPr>
            <p:cNvSpPr/>
            <p:nvPr/>
          </p:nvSpPr>
          <p:spPr bwMode="auto">
            <a:xfrm>
              <a:off x="5972971" y="1691730"/>
              <a:ext cx="231775" cy="225425"/>
            </a:xfrm>
            <a:custGeom>
              <a:avLst/>
              <a:gdLst>
                <a:gd name="T0" fmla="*/ 1 w 32"/>
                <a:gd name="T1" fmla="*/ 16 h 31"/>
                <a:gd name="T2" fmla="*/ 16 w 32"/>
                <a:gd name="T3" fmla="*/ 30 h 31"/>
                <a:gd name="T4" fmla="*/ 31 w 32"/>
                <a:gd name="T5" fmla="*/ 16 h 31"/>
                <a:gd name="T6" fmla="*/ 16 w 32"/>
                <a:gd name="T7" fmla="*/ 0 h 31"/>
                <a:gd name="T8" fmla="*/ 1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" y="16"/>
                  </a:moveTo>
                  <a:cubicBezTo>
                    <a:pt x="2" y="24"/>
                    <a:pt x="9" y="31"/>
                    <a:pt x="16" y="30"/>
                  </a:cubicBezTo>
                  <a:cubicBezTo>
                    <a:pt x="23" y="31"/>
                    <a:pt x="30" y="24"/>
                    <a:pt x="31" y="16"/>
                  </a:cubicBezTo>
                  <a:cubicBezTo>
                    <a:pt x="32" y="8"/>
                    <a:pt x="25" y="1"/>
                    <a:pt x="16" y="0"/>
                  </a:cubicBezTo>
                  <a:cubicBezTo>
                    <a:pt x="7" y="1"/>
                    <a:pt x="0" y="8"/>
                    <a:pt x="1" y="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31D94D2-26A5-1F24-8067-A2276B30BDA1}"/>
                </a:ext>
              </a:extLst>
            </p:cNvPr>
            <p:cNvSpPr/>
            <p:nvPr/>
          </p:nvSpPr>
          <p:spPr bwMode="auto">
            <a:xfrm>
              <a:off x="5655471" y="1720305"/>
              <a:ext cx="231775" cy="239713"/>
            </a:xfrm>
            <a:custGeom>
              <a:avLst/>
              <a:gdLst>
                <a:gd name="T0" fmla="*/ 2 w 32"/>
                <a:gd name="T1" fmla="*/ 22 h 33"/>
                <a:gd name="T2" fmla="*/ 10 w 32"/>
                <a:gd name="T3" fmla="*/ 31 h 33"/>
                <a:gd name="T4" fmla="*/ 20 w 32"/>
                <a:gd name="T5" fmla="*/ 32 h 33"/>
                <a:gd name="T6" fmla="*/ 30 w 32"/>
                <a:gd name="T7" fmla="*/ 14 h 33"/>
                <a:gd name="T8" fmla="*/ 12 w 32"/>
                <a:gd name="T9" fmla="*/ 3 h 33"/>
                <a:gd name="T10" fmla="*/ 2 w 32"/>
                <a:gd name="T11" fmla="*/ 11 h 33"/>
                <a:gd name="T12" fmla="*/ 2 w 32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2" y="22"/>
                  </a:moveTo>
                  <a:cubicBezTo>
                    <a:pt x="3" y="26"/>
                    <a:pt x="6" y="29"/>
                    <a:pt x="10" y="31"/>
                  </a:cubicBezTo>
                  <a:cubicBezTo>
                    <a:pt x="13" y="33"/>
                    <a:pt x="17" y="33"/>
                    <a:pt x="20" y="32"/>
                  </a:cubicBezTo>
                  <a:cubicBezTo>
                    <a:pt x="27" y="30"/>
                    <a:pt x="32" y="23"/>
                    <a:pt x="30" y="14"/>
                  </a:cubicBezTo>
                  <a:cubicBezTo>
                    <a:pt x="29" y="6"/>
                    <a:pt x="20" y="0"/>
                    <a:pt x="12" y="3"/>
                  </a:cubicBezTo>
                  <a:cubicBezTo>
                    <a:pt x="8" y="5"/>
                    <a:pt x="4" y="7"/>
                    <a:pt x="2" y="11"/>
                  </a:cubicBezTo>
                  <a:cubicBezTo>
                    <a:pt x="1" y="14"/>
                    <a:pt x="0" y="19"/>
                    <a:pt x="2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40DFE69-856C-3F3F-0ECB-3477AB2BDA11}"/>
                </a:ext>
              </a:extLst>
            </p:cNvPr>
            <p:cNvSpPr/>
            <p:nvPr/>
          </p:nvSpPr>
          <p:spPr bwMode="auto">
            <a:xfrm>
              <a:off x="5352258" y="1852068"/>
              <a:ext cx="246063" cy="247650"/>
            </a:xfrm>
            <a:custGeom>
              <a:avLst/>
              <a:gdLst>
                <a:gd name="T0" fmla="*/ 4 w 34"/>
                <a:gd name="T1" fmla="*/ 24 h 34"/>
                <a:gd name="T2" fmla="*/ 24 w 34"/>
                <a:gd name="T3" fmla="*/ 30 h 34"/>
                <a:gd name="T4" fmla="*/ 30 w 34"/>
                <a:gd name="T5" fmla="*/ 10 h 34"/>
                <a:gd name="T6" fmla="*/ 10 w 34"/>
                <a:gd name="T7" fmla="*/ 4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9" y="32"/>
                    <a:pt x="18" y="34"/>
                    <a:pt x="24" y="30"/>
                  </a:cubicBezTo>
                  <a:cubicBezTo>
                    <a:pt x="31" y="27"/>
                    <a:pt x="34" y="18"/>
                    <a:pt x="30" y="10"/>
                  </a:cubicBezTo>
                  <a:cubicBezTo>
                    <a:pt x="27" y="3"/>
                    <a:pt x="18" y="0"/>
                    <a:pt x="10" y="4"/>
                  </a:cubicBezTo>
                  <a:cubicBezTo>
                    <a:pt x="2" y="8"/>
                    <a:pt x="0" y="18"/>
                    <a:pt x="4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2F67C26-4A01-64CB-7327-F71723C85B87}"/>
                </a:ext>
              </a:extLst>
            </p:cNvPr>
            <p:cNvSpPr/>
            <p:nvPr/>
          </p:nvSpPr>
          <p:spPr bwMode="auto">
            <a:xfrm>
              <a:off x="5085558" y="2026693"/>
              <a:ext cx="246063" cy="247650"/>
            </a:xfrm>
            <a:custGeom>
              <a:avLst/>
              <a:gdLst>
                <a:gd name="T0" fmla="*/ 5 w 34"/>
                <a:gd name="T1" fmla="*/ 27 h 34"/>
                <a:gd name="T2" fmla="*/ 26 w 34"/>
                <a:gd name="T3" fmla="*/ 29 h 34"/>
                <a:gd name="T4" fmla="*/ 29 w 34"/>
                <a:gd name="T5" fmla="*/ 9 h 34"/>
                <a:gd name="T6" fmla="*/ 8 w 34"/>
                <a:gd name="T7" fmla="*/ 6 h 34"/>
                <a:gd name="T8" fmla="*/ 5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7"/>
                  </a:moveTo>
                  <a:cubicBezTo>
                    <a:pt x="11" y="33"/>
                    <a:pt x="20" y="34"/>
                    <a:pt x="26" y="29"/>
                  </a:cubicBezTo>
                  <a:cubicBezTo>
                    <a:pt x="32" y="24"/>
                    <a:pt x="34" y="16"/>
                    <a:pt x="29" y="9"/>
                  </a:cubicBezTo>
                  <a:cubicBezTo>
                    <a:pt x="24" y="2"/>
                    <a:pt x="14" y="0"/>
                    <a:pt x="8" y="6"/>
                  </a:cubicBezTo>
                  <a:cubicBezTo>
                    <a:pt x="1" y="11"/>
                    <a:pt x="0" y="20"/>
                    <a:pt x="5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C003F68-B69A-4C79-BF73-783E7838644C}"/>
                </a:ext>
              </a:extLst>
            </p:cNvPr>
            <p:cNvSpPr/>
            <p:nvPr/>
          </p:nvSpPr>
          <p:spPr bwMode="auto">
            <a:xfrm>
              <a:off x="4847433" y="2245768"/>
              <a:ext cx="238125" cy="239713"/>
            </a:xfrm>
            <a:custGeom>
              <a:avLst/>
              <a:gdLst>
                <a:gd name="T0" fmla="*/ 6 w 33"/>
                <a:gd name="T1" fmla="*/ 28 h 33"/>
                <a:gd name="T2" fmla="*/ 27 w 33"/>
                <a:gd name="T3" fmla="*/ 27 h 33"/>
                <a:gd name="T4" fmla="*/ 27 w 33"/>
                <a:gd name="T5" fmla="*/ 7 h 33"/>
                <a:gd name="T6" fmla="*/ 6 w 33"/>
                <a:gd name="T7" fmla="*/ 6 h 33"/>
                <a:gd name="T8" fmla="*/ 6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28"/>
                  </a:moveTo>
                  <a:cubicBezTo>
                    <a:pt x="12" y="33"/>
                    <a:pt x="22" y="33"/>
                    <a:pt x="27" y="27"/>
                  </a:cubicBezTo>
                  <a:cubicBezTo>
                    <a:pt x="33" y="22"/>
                    <a:pt x="33" y="13"/>
                    <a:pt x="27" y="7"/>
                  </a:cubicBezTo>
                  <a:cubicBezTo>
                    <a:pt x="22" y="1"/>
                    <a:pt x="12" y="0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A6DB3C7-5B01-7CD9-2CD4-67F5A3162F40}"/>
                </a:ext>
              </a:extLst>
            </p:cNvPr>
            <p:cNvSpPr/>
            <p:nvPr/>
          </p:nvSpPr>
          <p:spPr bwMode="auto">
            <a:xfrm>
              <a:off x="4847433" y="2696619"/>
              <a:ext cx="238125" cy="241300"/>
            </a:xfrm>
            <a:custGeom>
              <a:avLst/>
              <a:gdLst>
                <a:gd name="T0" fmla="*/ 27 w 33"/>
                <a:gd name="T1" fmla="*/ 26 h 33"/>
                <a:gd name="T2" fmla="*/ 27 w 33"/>
                <a:gd name="T3" fmla="*/ 5 h 33"/>
                <a:gd name="T4" fmla="*/ 6 w 33"/>
                <a:gd name="T5" fmla="*/ 5 h 33"/>
                <a:gd name="T6" fmla="*/ 6 w 33"/>
                <a:gd name="T7" fmla="*/ 26 h 33"/>
                <a:gd name="T8" fmla="*/ 27 w 33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6"/>
                  </a:moveTo>
                  <a:cubicBezTo>
                    <a:pt x="33" y="20"/>
                    <a:pt x="33" y="11"/>
                    <a:pt x="27" y="5"/>
                  </a:cubicBezTo>
                  <a:cubicBezTo>
                    <a:pt x="22" y="0"/>
                    <a:pt x="12" y="0"/>
                    <a:pt x="6" y="5"/>
                  </a:cubicBezTo>
                  <a:cubicBezTo>
                    <a:pt x="0" y="11"/>
                    <a:pt x="0" y="20"/>
                    <a:pt x="6" y="26"/>
                  </a:cubicBezTo>
                  <a:cubicBezTo>
                    <a:pt x="12" y="33"/>
                    <a:pt x="22" y="32"/>
                    <a:pt x="27" y="2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7BB8720-11F2-EAFA-ED7F-98B907C0FF64}"/>
                </a:ext>
              </a:extLst>
            </p:cNvPr>
            <p:cNvSpPr/>
            <p:nvPr/>
          </p:nvSpPr>
          <p:spPr bwMode="auto">
            <a:xfrm>
              <a:off x="5085558" y="2907756"/>
              <a:ext cx="246063" cy="241300"/>
            </a:xfrm>
            <a:custGeom>
              <a:avLst/>
              <a:gdLst>
                <a:gd name="T0" fmla="*/ 29 w 34"/>
                <a:gd name="T1" fmla="*/ 25 h 33"/>
                <a:gd name="T2" fmla="*/ 26 w 34"/>
                <a:gd name="T3" fmla="*/ 4 h 33"/>
                <a:gd name="T4" fmla="*/ 5 w 34"/>
                <a:gd name="T5" fmla="*/ 7 h 33"/>
                <a:gd name="T6" fmla="*/ 8 w 34"/>
                <a:gd name="T7" fmla="*/ 28 h 33"/>
                <a:gd name="T8" fmla="*/ 29 w 34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25"/>
                  </a:moveTo>
                  <a:cubicBezTo>
                    <a:pt x="34" y="18"/>
                    <a:pt x="32" y="9"/>
                    <a:pt x="26" y="4"/>
                  </a:cubicBezTo>
                  <a:cubicBezTo>
                    <a:pt x="20" y="0"/>
                    <a:pt x="11" y="1"/>
                    <a:pt x="5" y="7"/>
                  </a:cubicBezTo>
                  <a:cubicBezTo>
                    <a:pt x="0" y="13"/>
                    <a:pt x="1" y="23"/>
                    <a:pt x="8" y="28"/>
                  </a:cubicBezTo>
                  <a:cubicBezTo>
                    <a:pt x="14" y="33"/>
                    <a:pt x="24" y="32"/>
                    <a:pt x="29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6FA7411-41C3-E5D8-D548-E76925E03E55}"/>
                </a:ext>
              </a:extLst>
            </p:cNvPr>
            <p:cNvSpPr/>
            <p:nvPr/>
          </p:nvSpPr>
          <p:spPr bwMode="auto">
            <a:xfrm>
              <a:off x="5352258" y="3083969"/>
              <a:ext cx="246063" cy="247650"/>
            </a:xfrm>
            <a:custGeom>
              <a:avLst/>
              <a:gdLst>
                <a:gd name="T0" fmla="*/ 30 w 34"/>
                <a:gd name="T1" fmla="*/ 24 h 34"/>
                <a:gd name="T2" fmla="*/ 24 w 34"/>
                <a:gd name="T3" fmla="*/ 4 h 34"/>
                <a:gd name="T4" fmla="*/ 4 w 34"/>
                <a:gd name="T5" fmla="*/ 9 h 34"/>
                <a:gd name="T6" fmla="*/ 10 w 34"/>
                <a:gd name="T7" fmla="*/ 30 h 34"/>
                <a:gd name="T8" fmla="*/ 30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24"/>
                  </a:moveTo>
                  <a:cubicBezTo>
                    <a:pt x="34" y="16"/>
                    <a:pt x="31" y="7"/>
                    <a:pt x="24" y="4"/>
                  </a:cubicBezTo>
                  <a:cubicBezTo>
                    <a:pt x="18" y="0"/>
                    <a:pt x="9" y="2"/>
                    <a:pt x="4" y="9"/>
                  </a:cubicBezTo>
                  <a:cubicBezTo>
                    <a:pt x="0" y="16"/>
                    <a:pt x="2" y="26"/>
                    <a:pt x="10" y="30"/>
                  </a:cubicBezTo>
                  <a:cubicBezTo>
                    <a:pt x="18" y="34"/>
                    <a:pt x="27" y="31"/>
                    <a:pt x="30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8A3028C-B7B1-E8DE-8D31-2584A1BF4188}"/>
                </a:ext>
              </a:extLst>
            </p:cNvPr>
            <p:cNvSpPr/>
            <p:nvPr/>
          </p:nvSpPr>
          <p:spPr bwMode="auto">
            <a:xfrm>
              <a:off x="5655471" y="3214144"/>
              <a:ext cx="231775" cy="241300"/>
            </a:xfrm>
            <a:custGeom>
              <a:avLst/>
              <a:gdLst>
                <a:gd name="T0" fmla="*/ 30 w 32"/>
                <a:gd name="T1" fmla="*/ 19 h 33"/>
                <a:gd name="T2" fmla="*/ 20 w 32"/>
                <a:gd name="T3" fmla="*/ 1 h 33"/>
                <a:gd name="T4" fmla="*/ 10 w 32"/>
                <a:gd name="T5" fmla="*/ 3 h 33"/>
                <a:gd name="T6" fmla="*/ 2 w 32"/>
                <a:gd name="T7" fmla="*/ 11 h 33"/>
                <a:gd name="T8" fmla="*/ 2 w 32"/>
                <a:gd name="T9" fmla="*/ 23 h 33"/>
                <a:gd name="T10" fmla="*/ 12 w 32"/>
                <a:gd name="T11" fmla="*/ 30 h 33"/>
                <a:gd name="T12" fmla="*/ 30 w 32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0" y="19"/>
                  </a:moveTo>
                  <a:cubicBezTo>
                    <a:pt x="32" y="11"/>
                    <a:pt x="27" y="4"/>
                    <a:pt x="20" y="1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6" y="5"/>
                    <a:pt x="3" y="7"/>
                    <a:pt x="2" y="11"/>
                  </a:cubicBezTo>
                  <a:cubicBezTo>
                    <a:pt x="0" y="15"/>
                    <a:pt x="1" y="19"/>
                    <a:pt x="2" y="23"/>
                  </a:cubicBezTo>
                  <a:cubicBezTo>
                    <a:pt x="4" y="26"/>
                    <a:pt x="8" y="29"/>
                    <a:pt x="12" y="30"/>
                  </a:cubicBezTo>
                  <a:cubicBezTo>
                    <a:pt x="20" y="33"/>
                    <a:pt x="29" y="27"/>
                    <a:pt x="30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4374723-D075-E3E0-D2B7-98999D12731E}"/>
                </a:ext>
              </a:extLst>
            </p:cNvPr>
            <p:cNvSpPr/>
            <p:nvPr/>
          </p:nvSpPr>
          <p:spPr bwMode="auto">
            <a:xfrm>
              <a:off x="5972971" y="3264944"/>
              <a:ext cx="231775" cy="227013"/>
            </a:xfrm>
            <a:custGeom>
              <a:avLst/>
              <a:gdLst>
                <a:gd name="T0" fmla="*/ 31 w 32"/>
                <a:gd name="T1" fmla="*/ 15 h 31"/>
                <a:gd name="T2" fmla="*/ 16 w 32"/>
                <a:gd name="T3" fmla="*/ 1 h 31"/>
                <a:gd name="T4" fmla="*/ 1 w 32"/>
                <a:gd name="T5" fmla="*/ 15 h 31"/>
                <a:gd name="T6" fmla="*/ 16 w 32"/>
                <a:gd name="T7" fmla="*/ 31 h 31"/>
                <a:gd name="T8" fmla="*/ 31 w 3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1" y="15"/>
                  </a:moveTo>
                  <a:cubicBezTo>
                    <a:pt x="30" y="6"/>
                    <a:pt x="23" y="0"/>
                    <a:pt x="16" y="1"/>
                  </a:cubicBezTo>
                  <a:cubicBezTo>
                    <a:pt x="9" y="0"/>
                    <a:pt x="2" y="6"/>
                    <a:pt x="1" y="15"/>
                  </a:cubicBezTo>
                  <a:cubicBezTo>
                    <a:pt x="0" y="23"/>
                    <a:pt x="7" y="30"/>
                    <a:pt x="16" y="31"/>
                  </a:cubicBezTo>
                  <a:cubicBezTo>
                    <a:pt x="25" y="30"/>
                    <a:pt x="32" y="23"/>
                    <a:pt x="31" y="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C449498-60BE-78BE-F937-02FC2C02E8DD}"/>
                </a:ext>
              </a:extLst>
            </p:cNvPr>
            <p:cNvSpPr/>
            <p:nvPr/>
          </p:nvSpPr>
          <p:spPr bwMode="auto">
            <a:xfrm>
              <a:off x="6290471" y="3214144"/>
              <a:ext cx="223838" cy="241300"/>
            </a:xfrm>
            <a:custGeom>
              <a:avLst/>
              <a:gdLst>
                <a:gd name="T0" fmla="*/ 30 w 31"/>
                <a:gd name="T1" fmla="*/ 11 h 33"/>
                <a:gd name="T2" fmla="*/ 22 w 31"/>
                <a:gd name="T3" fmla="*/ 3 h 33"/>
                <a:gd name="T4" fmla="*/ 11 w 31"/>
                <a:gd name="T5" fmla="*/ 1 h 33"/>
                <a:gd name="T6" fmla="*/ 1 w 31"/>
                <a:gd name="T7" fmla="*/ 19 h 33"/>
                <a:gd name="T8" fmla="*/ 20 w 31"/>
                <a:gd name="T9" fmla="*/ 30 h 33"/>
                <a:gd name="T10" fmla="*/ 29 w 31"/>
                <a:gd name="T11" fmla="*/ 23 h 33"/>
                <a:gd name="T12" fmla="*/ 30 w 31"/>
                <a:gd name="T1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11"/>
                  </a:moveTo>
                  <a:cubicBezTo>
                    <a:pt x="28" y="7"/>
                    <a:pt x="25" y="5"/>
                    <a:pt x="22" y="3"/>
                  </a:cubicBezTo>
                  <a:cubicBezTo>
                    <a:pt x="19" y="1"/>
                    <a:pt x="15" y="0"/>
                    <a:pt x="11" y="1"/>
                  </a:cubicBezTo>
                  <a:cubicBezTo>
                    <a:pt x="4" y="4"/>
                    <a:pt x="0" y="11"/>
                    <a:pt x="1" y="19"/>
                  </a:cubicBezTo>
                  <a:cubicBezTo>
                    <a:pt x="3" y="27"/>
                    <a:pt x="11" y="33"/>
                    <a:pt x="20" y="30"/>
                  </a:cubicBezTo>
                  <a:cubicBezTo>
                    <a:pt x="24" y="29"/>
                    <a:pt x="28" y="26"/>
                    <a:pt x="29" y="23"/>
                  </a:cubicBezTo>
                  <a:cubicBezTo>
                    <a:pt x="31" y="19"/>
                    <a:pt x="31" y="15"/>
                    <a:pt x="30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448C71C-7463-17F0-F18A-65CC1A7C480E}"/>
                </a:ext>
              </a:extLst>
            </p:cNvPr>
            <p:cNvSpPr/>
            <p:nvPr/>
          </p:nvSpPr>
          <p:spPr bwMode="auto">
            <a:xfrm>
              <a:off x="6579396" y="3083969"/>
              <a:ext cx="246063" cy="247650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3 w 34"/>
                <a:gd name="T5" fmla="*/ 24 h 34"/>
                <a:gd name="T6" fmla="*/ 24 w 34"/>
                <a:gd name="T7" fmla="*/ 30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3" y="7"/>
                    <a:pt x="0" y="16"/>
                    <a:pt x="3" y="24"/>
                  </a:cubicBezTo>
                  <a:cubicBezTo>
                    <a:pt x="7" y="31"/>
                    <a:pt x="16" y="34"/>
                    <a:pt x="24" y="30"/>
                  </a:cubicBezTo>
                  <a:cubicBezTo>
                    <a:pt x="32" y="26"/>
                    <a:pt x="34" y="16"/>
                    <a:pt x="29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CB98BD0-1CBE-2B66-0654-F43C17637CCA}"/>
                </a:ext>
              </a:extLst>
            </p:cNvPr>
            <p:cNvSpPr/>
            <p:nvPr/>
          </p:nvSpPr>
          <p:spPr bwMode="auto">
            <a:xfrm>
              <a:off x="6846096" y="2907756"/>
              <a:ext cx="246063" cy="241300"/>
            </a:xfrm>
            <a:custGeom>
              <a:avLst/>
              <a:gdLst>
                <a:gd name="T0" fmla="*/ 28 w 34"/>
                <a:gd name="T1" fmla="*/ 7 h 33"/>
                <a:gd name="T2" fmla="*/ 8 w 34"/>
                <a:gd name="T3" fmla="*/ 4 h 33"/>
                <a:gd name="T4" fmla="*/ 5 w 34"/>
                <a:gd name="T5" fmla="*/ 25 h 33"/>
                <a:gd name="T6" fmla="*/ 26 w 34"/>
                <a:gd name="T7" fmla="*/ 28 h 33"/>
                <a:gd name="T8" fmla="*/ 28 w 34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8" y="7"/>
                  </a:moveTo>
                  <a:cubicBezTo>
                    <a:pt x="23" y="1"/>
                    <a:pt x="14" y="0"/>
                    <a:pt x="8" y="4"/>
                  </a:cubicBezTo>
                  <a:cubicBezTo>
                    <a:pt x="2" y="9"/>
                    <a:pt x="0" y="18"/>
                    <a:pt x="5" y="25"/>
                  </a:cubicBezTo>
                  <a:cubicBezTo>
                    <a:pt x="9" y="32"/>
                    <a:pt x="19" y="33"/>
                    <a:pt x="26" y="28"/>
                  </a:cubicBezTo>
                  <a:cubicBezTo>
                    <a:pt x="33" y="23"/>
                    <a:pt x="34" y="13"/>
                    <a:pt x="28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455F4FA-5529-0E49-3FD5-74D6DFF28E97}"/>
                </a:ext>
              </a:extLst>
            </p:cNvPr>
            <p:cNvSpPr/>
            <p:nvPr/>
          </p:nvSpPr>
          <p:spPr bwMode="auto">
            <a:xfrm>
              <a:off x="7092158" y="2696619"/>
              <a:ext cx="238125" cy="241300"/>
            </a:xfrm>
            <a:custGeom>
              <a:avLst/>
              <a:gdLst>
                <a:gd name="T0" fmla="*/ 27 w 33"/>
                <a:gd name="T1" fmla="*/ 5 h 33"/>
                <a:gd name="T2" fmla="*/ 6 w 33"/>
                <a:gd name="T3" fmla="*/ 5 h 33"/>
                <a:gd name="T4" fmla="*/ 5 w 33"/>
                <a:gd name="T5" fmla="*/ 26 h 33"/>
                <a:gd name="T6" fmla="*/ 27 w 33"/>
                <a:gd name="T7" fmla="*/ 26 h 33"/>
                <a:gd name="T8" fmla="*/ 27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5"/>
                  </a:moveTo>
                  <a:cubicBezTo>
                    <a:pt x="20" y="0"/>
                    <a:pt x="11" y="0"/>
                    <a:pt x="6" y="5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2"/>
                    <a:pt x="21" y="33"/>
                    <a:pt x="27" y="26"/>
                  </a:cubicBezTo>
                  <a:cubicBezTo>
                    <a:pt x="33" y="20"/>
                    <a:pt x="33" y="11"/>
                    <a:pt x="27" y="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FD5B66C-72B7-3001-CCBD-05BE616CCC42}"/>
                </a:ext>
              </a:extLst>
            </p:cNvPr>
            <p:cNvSpPr/>
            <p:nvPr/>
          </p:nvSpPr>
          <p:spPr bwMode="auto">
            <a:xfrm>
              <a:off x="4653758" y="2471193"/>
              <a:ext cx="238125" cy="239713"/>
            </a:xfrm>
            <a:custGeom>
              <a:avLst/>
              <a:gdLst>
                <a:gd name="T0" fmla="*/ 26 w 33"/>
                <a:gd name="T1" fmla="*/ 6 h 33"/>
                <a:gd name="T2" fmla="*/ 5 w 33"/>
                <a:gd name="T3" fmla="*/ 6 h 33"/>
                <a:gd name="T4" fmla="*/ 5 w 33"/>
                <a:gd name="T5" fmla="*/ 26 h 33"/>
                <a:gd name="T6" fmla="*/ 27 w 33"/>
                <a:gd name="T7" fmla="*/ 27 h 33"/>
                <a:gd name="T8" fmla="*/ 2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6"/>
                  </a:moveTo>
                  <a:cubicBezTo>
                    <a:pt x="20" y="0"/>
                    <a:pt x="11" y="0"/>
                    <a:pt x="5" y="6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3"/>
                    <a:pt x="20" y="33"/>
                    <a:pt x="27" y="27"/>
                  </a:cubicBezTo>
                  <a:cubicBezTo>
                    <a:pt x="33" y="21"/>
                    <a:pt x="32" y="11"/>
                    <a:pt x="26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5" name="直接连接符 74">
              <a:extLst>
                <a:ext uri="{FF2B5EF4-FFF2-40B4-BE49-F238E27FC236}">
                  <a16:creationId xmlns:a16="http://schemas.microsoft.com/office/drawing/2014/main" id="{7B5EA97F-5022-686A-60BE-E9BFA08E4324}"/>
                </a:ext>
              </a:extLst>
            </p:cNvPr>
            <p:cNvSpPr/>
            <p:nvPr/>
          </p:nvSpPr>
          <p:spPr bwMode="auto">
            <a:xfrm flipH="1">
              <a:off x="4963321" y="2325143"/>
              <a:ext cx="0" cy="269875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6" name="直接连接符 75">
              <a:extLst>
                <a:ext uri="{FF2B5EF4-FFF2-40B4-BE49-F238E27FC236}">
                  <a16:creationId xmlns:a16="http://schemas.microsoft.com/office/drawing/2014/main" id="{C5838E10-1083-3E15-3E34-FBB7950A5BD5}"/>
                </a:ext>
              </a:extLst>
            </p:cNvPr>
            <p:cNvSpPr/>
            <p:nvPr/>
          </p:nvSpPr>
          <p:spPr bwMode="auto">
            <a:xfrm flipH="1">
              <a:off x="4963321" y="2595019"/>
              <a:ext cx="0" cy="292100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7" name="直接连接符 76">
              <a:extLst>
                <a:ext uri="{FF2B5EF4-FFF2-40B4-BE49-F238E27FC236}">
                  <a16:creationId xmlns:a16="http://schemas.microsoft.com/office/drawing/2014/main" id="{9251F00C-EE11-0EAB-EF71-AEEE7CA3835C}"/>
                </a:ext>
              </a:extLst>
            </p:cNvPr>
            <p:cNvSpPr/>
            <p:nvPr/>
          </p:nvSpPr>
          <p:spPr bwMode="auto">
            <a:xfrm flipH="1">
              <a:off x="5209383" y="2201318"/>
              <a:ext cx="0" cy="393700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8" name="直接连接符 77">
              <a:extLst>
                <a:ext uri="{FF2B5EF4-FFF2-40B4-BE49-F238E27FC236}">
                  <a16:creationId xmlns:a16="http://schemas.microsoft.com/office/drawing/2014/main" id="{29AA66CC-F725-C087-2F0D-5FF6E241EF02}"/>
                </a:ext>
              </a:extLst>
            </p:cNvPr>
            <p:cNvSpPr/>
            <p:nvPr/>
          </p:nvSpPr>
          <p:spPr bwMode="auto">
            <a:xfrm flipH="1">
              <a:off x="5209383" y="2595019"/>
              <a:ext cx="0" cy="466725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79" name="直接连接符 78">
              <a:extLst>
                <a:ext uri="{FF2B5EF4-FFF2-40B4-BE49-F238E27FC236}">
                  <a16:creationId xmlns:a16="http://schemas.microsoft.com/office/drawing/2014/main" id="{9024D2A1-E260-FD63-F811-1561700A84E7}"/>
                </a:ext>
              </a:extLst>
            </p:cNvPr>
            <p:cNvSpPr/>
            <p:nvPr/>
          </p:nvSpPr>
          <p:spPr bwMode="auto">
            <a:xfrm flipH="1">
              <a:off x="5476083" y="2040980"/>
              <a:ext cx="0" cy="554038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0" name="直接连接符 79">
              <a:extLst>
                <a:ext uri="{FF2B5EF4-FFF2-40B4-BE49-F238E27FC236}">
                  <a16:creationId xmlns:a16="http://schemas.microsoft.com/office/drawing/2014/main" id="{1A8C5AFD-1925-F083-A2A0-1D55F5CE789E}"/>
                </a:ext>
              </a:extLst>
            </p:cNvPr>
            <p:cNvSpPr/>
            <p:nvPr/>
          </p:nvSpPr>
          <p:spPr bwMode="auto">
            <a:xfrm flipH="1">
              <a:off x="5476083" y="2595019"/>
              <a:ext cx="0" cy="627063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1" name="直接连接符 80">
              <a:extLst>
                <a:ext uri="{FF2B5EF4-FFF2-40B4-BE49-F238E27FC236}">
                  <a16:creationId xmlns:a16="http://schemas.microsoft.com/office/drawing/2014/main" id="{A7FA2B1A-ED90-7AA4-0FF9-8975CE298E6E}"/>
                </a:ext>
              </a:extLst>
            </p:cNvPr>
            <p:cNvSpPr/>
            <p:nvPr/>
          </p:nvSpPr>
          <p:spPr bwMode="auto">
            <a:xfrm flipH="1">
              <a:off x="5771358" y="1931443"/>
              <a:ext cx="0" cy="663575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2" name="直接连接符 81">
              <a:extLst>
                <a:ext uri="{FF2B5EF4-FFF2-40B4-BE49-F238E27FC236}">
                  <a16:creationId xmlns:a16="http://schemas.microsoft.com/office/drawing/2014/main" id="{5D5C4334-068F-D8F4-959B-17BF072144CB}"/>
                </a:ext>
              </a:extLst>
            </p:cNvPr>
            <p:cNvSpPr/>
            <p:nvPr/>
          </p:nvSpPr>
          <p:spPr bwMode="auto">
            <a:xfrm flipH="1">
              <a:off x="5771358" y="2595019"/>
              <a:ext cx="0" cy="736600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3" name="直接连接符 82">
              <a:extLst>
                <a:ext uri="{FF2B5EF4-FFF2-40B4-BE49-F238E27FC236}">
                  <a16:creationId xmlns:a16="http://schemas.microsoft.com/office/drawing/2014/main" id="{73FB1C7E-B155-8F04-B302-65703A1F0277}"/>
                </a:ext>
              </a:extLst>
            </p:cNvPr>
            <p:cNvSpPr/>
            <p:nvPr/>
          </p:nvSpPr>
          <p:spPr bwMode="auto">
            <a:xfrm flipH="1">
              <a:off x="6088858" y="1866355"/>
              <a:ext cx="0" cy="728663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4" name="直接连接符 83">
              <a:extLst>
                <a:ext uri="{FF2B5EF4-FFF2-40B4-BE49-F238E27FC236}">
                  <a16:creationId xmlns:a16="http://schemas.microsoft.com/office/drawing/2014/main" id="{C416947C-C633-9405-0C08-341A3AFDA571}"/>
                </a:ext>
              </a:extLst>
            </p:cNvPr>
            <p:cNvSpPr/>
            <p:nvPr/>
          </p:nvSpPr>
          <p:spPr bwMode="auto">
            <a:xfrm flipH="1">
              <a:off x="6088858" y="2595019"/>
              <a:ext cx="0" cy="801688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5" name="直接连接符 84">
              <a:extLst>
                <a:ext uri="{FF2B5EF4-FFF2-40B4-BE49-F238E27FC236}">
                  <a16:creationId xmlns:a16="http://schemas.microsoft.com/office/drawing/2014/main" id="{ABF3508D-3E87-E67B-0E7F-2060A4D48437}"/>
                </a:ext>
              </a:extLst>
            </p:cNvPr>
            <p:cNvSpPr/>
            <p:nvPr/>
          </p:nvSpPr>
          <p:spPr bwMode="auto">
            <a:xfrm flipH="1">
              <a:off x="6406358" y="1888580"/>
              <a:ext cx="0" cy="706438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6" name="直接连接符 85">
              <a:extLst>
                <a:ext uri="{FF2B5EF4-FFF2-40B4-BE49-F238E27FC236}">
                  <a16:creationId xmlns:a16="http://schemas.microsoft.com/office/drawing/2014/main" id="{0EDB845B-4580-C331-2E58-1118630BFB84}"/>
                </a:ext>
              </a:extLst>
            </p:cNvPr>
            <p:cNvSpPr/>
            <p:nvPr/>
          </p:nvSpPr>
          <p:spPr bwMode="auto">
            <a:xfrm flipH="1">
              <a:off x="6406358" y="2595019"/>
              <a:ext cx="0" cy="787400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7" name="直接连接符 86">
              <a:extLst>
                <a:ext uri="{FF2B5EF4-FFF2-40B4-BE49-F238E27FC236}">
                  <a16:creationId xmlns:a16="http://schemas.microsoft.com/office/drawing/2014/main" id="{560623B2-935C-7E92-6CC4-357DF9BCA2A9}"/>
                </a:ext>
              </a:extLst>
            </p:cNvPr>
            <p:cNvSpPr/>
            <p:nvPr/>
          </p:nvSpPr>
          <p:spPr bwMode="auto">
            <a:xfrm flipH="1">
              <a:off x="6701633" y="1990180"/>
              <a:ext cx="0" cy="604838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8" name="直接连接符 87">
              <a:extLst>
                <a:ext uri="{FF2B5EF4-FFF2-40B4-BE49-F238E27FC236}">
                  <a16:creationId xmlns:a16="http://schemas.microsoft.com/office/drawing/2014/main" id="{7A5BFCA9-22AE-E762-2050-AB2EB43DE488}"/>
                </a:ext>
              </a:extLst>
            </p:cNvPr>
            <p:cNvSpPr/>
            <p:nvPr/>
          </p:nvSpPr>
          <p:spPr bwMode="auto">
            <a:xfrm flipH="1">
              <a:off x="6701633" y="2595019"/>
              <a:ext cx="0" cy="576263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89" name="直接连接符 88">
              <a:extLst>
                <a:ext uri="{FF2B5EF4-FFF2-40B4-BE49-F238E27FC236}">
                  <a16:creationId xmlns:a16="http://schemas.microsoft.com/office/drawing/2014/main" id="{27C54E26-051B-4757-E06C-43B81236AF67}"/>
                </a:ext>
              </a:extLst>
            </p:cNvPr>
            <p:cNvSpPr/>
            <p:nvPr/>
          </p:nvSpPr>
          <p:spPr bwMode="auto">
            <a:xfrm flipH="1">
              <a:off x="6969921" y="2085430"/>
              <a:ext cx="0" cy="515938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0" name="直接连接符 89">
              <a:extLst>
                <a:ext uri="{FF2B5EF4-FFF2-40B4-BE49-F238E27FC236}">
                  <a16:creationId xmlns:a16="http://schemas.microsoft.com/office/drawing/2014/main" id="{86369023-1509-F944-066B-618DC2C04152}"/>
                </a:ext>
              </a:extLst>
            </p:cNvPr>
            <p:cNvSpPr/>
            <p:nvPr/>
          </p:nvSpPr>
          <p:spPr bwMode="auto">
            <a:xfrm flipH="1">
              <a:off x="6969921" y="2601369"/>
              <a:ext cx="0" cy="496888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1" name="直接连接符 90">
              <a:extLst>
                <a:ext uri="{FF2B5EF4-FFF2-40B4-BE49-F238E27FC236}">
                  <a16:creationId xmlns:a16="http://schemas.microsoft.com/office/drawing/2014/main" id="{7A4B7F79-2A1C-60FA-7F71-1403D6A52FB1}"/>
                </a:ext>
              </a:extLst>
            </p:cNvPr>
            <p:cNvSpPr/>
            <p:nvPr/>
          </p:nvSpPr>
          <p:spPr bwMode="auto">
            <a:xfrm flipH="1">
              <a:off x="7208046" y="2296568"/>
              <a:ext cx="0" cy="298450"/>
            </a:xfrm>
            <a:prstGeom prst="line">
              <a:avLst/>
            </a:prstGeom>
            <a:noFill/>
            <a:ln w="587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2" name="直接连接符 91">
              <a:extLst>
                <a:ext uri="{FF2B5EF4-FFF2-40B4-BE49-F238E27FC236}">
                  <a16:creationId xmlns:a16="http://schemas.microsoft.com/office/drawing/2014/main" id="{80F17FED-8641-F690-D857-C6FA9662F8F8}"/>
                </a:ext>
              </a:extLst>
            </p:cNvPr>
            <p:cNvSpPr/>
            <p:nvPr/>
          </p:nvSpPr>
          <p:spPr bwMode="auto">
            <a:xfrm flipH="1">
              <a:off x="7208046" y="2595019"/>
              <a:ext cx="0" cy="255588"/>
            </a:xfrm>
            <a:prstGeom prst="line">
              <a:avLst/>
            </a:prstGeom>
            <a:noFill/>
            <a:ln w="58738" cap="flat">
              <a:solidFill>
                <a:schemeClr val="accent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1D3CB81-89E7-B8EA-7C58-1CD8C0721B9A}"/>
                </a:ext>
              </a:extLst>
            </p:cNvPr>
            <p:cNvSpPr/>
            <p:nvPr/>
          </p:nvSpPr>
          <p:spPr bwMode="auto">
            <a:xfrm>
              <a:off x="7293771" y="2477543"/>
              <a:ext cx="238125" cy="241300"/>
            </a:xfrm>
            <a:custGeom>
              <a:avLst/>
              <a:gdLst>
                <a:gd name="T0" fmla="*/ 26 w 33"/>
                <a:gd name="T1" fmla="*/ 6 h 33"/>
                <a:gd name="T2" fmla="*/ 5 w 33"/>
                <a:gd name="T3" fmla="*/ 6 h 33"/>
                <a:gd name="T4" fmla="*/ 5 w 33"/>
                <a:gd name="T5" fmla="*/ 26 h 33"/>
                <a:gd name="T6" fmla="*/ 27 w 33"/>
                <a:gd name="T7" fmla="*/ 27 h 33"/>
                <a:gd name="T8" fmla="*/ 2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6"/>
                  </a:moveTo>
                  <a:cubicBezTo>
                    <a:pt x="20" y="0"/>
                    <a:pt x="11" y="0"/>
                    <a:pt x="5" y="6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3"/>
                    <a:pt x="21" y="33"/>
                    <a:pt x="27" y="27"/>
                  </a:cubicBezTo>
                  <a:cubicBezTo>
                    <a:pt x="33" y="21"/>
                    <a:pt x="32" y="11"/>
                    <a:pt x="2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005703E-5D15-AAF6-D822-23B6904F572C}"/>
                </a:ext>
              </a:extLst>
            </p:cNvPr>
            <p:cNvSpPr/>
            <p:nvPr/>
          </p:nvSpPr>
          <p:spPr bwMode="auto">
            <a:xfrm>
              <a:off x="9748047" y="2682331"/>
              <a:ext cx="238125" cy="241300"/>
            </a:xfrm>
            <a:custGeom>
              <a:avLst/>
              <a:gdLst>
                <a:gd name="T0" fmla="*/ 6 w 33"/>
                <a:gd name="T1" fmla="*/ 26 h 33"/>
                <a:gd name="T2" fmla="*/ 6 w 33"/>
                <a:gd name="T3" fmla="*/ 5 h 33"/>
                <a:gd name="T4" fmla="*/ 27 w 33"/>
                <a:gd name="T5" fmla="*/ 5 h 33"/>
                <a:gd name="T6" fmla="*/ 27 w 33"/>
                <a:gd name="T7" fmla="*/ 27 h 33"/>
                <a:gd name="T8" fmla="*/ 6 w 33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26"/>
                  </a:move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1" y="0"/>
                    <a:pt x="27" y="5"/>
                  </a:cubicBezTo>
                  <a:cubicBezTo>
                    <a:pt x="33" y="11"/>
                    <a:pt x="33" y="21"/>
                    <a:pt x="27" y="27"/>
                  </a:cubicBezTo>
                  <a:cubicBezTo>
                    <a:pt x="21" y="33"/>
                    <a:pt x="11" y="32"/>
                    <a:pt x="6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B4A1C8A-D355-6F6D-1917-B9835B023D1F}"/>
                </a:ext>
              </a:extLst>
            </p:cNvPr>
            <p:cNvSpPr/>
            <p:nvPr/>
          </p:nvSpPr>
          <p:spPr bwMode="auto">
            <a:xfrm>
              <a:off x="9501984" y="2893469"/>
              <a:ext cx="246063" cy="247650"/>
            </a:xfrm>
            <a:custGeom>
              <a:avLst/>
              <a:gdLst>
                <a:gd name="T0" fmla="*/ 5 w 34"/>
                <a:gd name="T1" fmla="*/ 25 h 34"/>
                <a:gd name="T2" fmla="*/ 8 w 34"/>
                <a:gd name="T3" fmla="*/ 5 h 34"/>
                <a:gd name="T4" fmla="*/ 28 w 34"/>
                <a:gd name="T5" fmla="*/ 7 h 34"/>
                <a:gd name="T6" fmla="*/ 26 w 34"/>
                <a:gd name="T7" fmla="*/ 28 h 34"/>
                <a:gd name="T8" fmla="*/ 5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5"/>
                  </a:moveTo>
                  <a:cubicBezTo>
                    <a:pt x="0" y="18"/>
                    <a:pt x="2" y="9"/>
                    <a:pt x="8" y="5"/>
                  </a:cubicBezTo>
                  <a:cubicBezTo>
                    <a:pt x="14" y="0"/>
                    <a:pt x="23" y="1"/>
                    <a:pt x="28" y="7"/>
                  </a:cubicBezTo>
                  <a:cubicBezTo>
                    <a:pt x="34" y="13"/>
                    <a:pt x="33" y="23"/>
                    <a:pt x="26" y="28"/>
                  </a:cubicBezTo>
                  <a:cubicBezTo>
                    <a:pt x="19" y="34"/>
                    <a:pt x="10" y="32"/>
                    <a:pt x="5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B006143-A8CC-AC07-5E56-8E7DFBC9444D}"/>
                </a:ext>
              </a:extLst>
            </p:cNvPr>
            <p:cNvSpPr/>
            <p:nvPr/>
          </p:nvSpPr>
          <p:spPr bwMode="auto">
            <a:xfrm>
              <a:off x="9235284" y="3068094"/>
              <a:ext cx="244475" cy="247650"/>
            </a:xfrm>
            <a:custGeom>
              <a:avLst/>
              <a:gdLst>
                <a:gd name="T0" fmla="*/ 4 w 34"/>
                <a:gd name="T1" fmla="*/ 24 h 34"/>
                <a:gd name="T2" fmla="*/ 10 w 34"/>
                <a:gd name="T3" fmla="*/ 4 h 34"/>
                <a:gd name="T4" fmla="*/ 30 w 34"/>
                <a:gd name="T5" fmla="*/ 9 h 34"/>
                <a:gd name="T6" fmla="*/ 24 w 34"/>
                <a:gd name="T7" fmla="*/ 30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0" y="16"/>
                    <a:pt x="3" y="7"/>
                    <a:pt x="10" y="4"/>
                  </a:cubicBezTo>
                  <a:cubicBezTo>
                    <a:pt x="16" y="0"/>
                    <a:pt x="25" y="2"/>
                    <a:pt x="30" y="9"/>
                  </a:cubicBezTo>
                  <a:cubicBezTo>
                    <a:pt x="34" y="16"/>
                    <a:pt x="32" y="26"/>
                    <a:pt x="24" y="30"/>
                  </a:cubicBezTo>
                  <a:cubicBezTo>
                    <a:pt x="16" y="34"/>
                    <a:pt x="7" y="31"/>
                    <a:pt x="4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9CF8BE2-B011-DBBE-64DD-C1A755EACFA9}"/>
                </a:ext>
              </a:extLst>
            </p:cNvPr>
            <p:cNvSpPr/>
            <p:nvPr/>
          </p:nvSpPr>
          <p:spPr bwMode="auto">
            <a:xfrm>
              <a:off x="8946359" y="3207794"/>
              <a:ext cx="223838" cy="231775"/>
            </a:xfrm>
            <a:custGeom>
              <a:avLst/>
              <a:gdLst>
                <a:gd name="T0" fmla="*/ 1 w 31"/>
                <a:gd name="T1" fmla="*/ 19 h 32"/>
                <a:gd name="T2" fmla="*/ 12 w 31"/>
                <a:gd name="T3" fmla="*/ 1 h 32"/>
                <a:gd name="T4" fmla="*/ 22 w 31"/>
                <a:gd name="T5" fmla="*/ 2 h 32"/>
                <a:gd name="T6" fmla="*/ 30 w 31"/>
                <a:gd name="T7" fmla="*/ 10 h 32"/>
                <a:gd name="T8" fmla="*/ 29 w 31"/>
                <a:gd name="T9" fmla="*/ 22 h 32"/>
                <a:gd name="T10" fmla="*/ 20 w 31"/>
                <a:gd name="T11" fmla="*/ 30 h 32"/>
                <a:gd name="T12" fmla="*/ 1 w 31"/>
                <a:gd name="T1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" y="19"/>
                  </a:moveTo>
                  <a:cubicBezTo>
                    <a:pt x="0" y="10"/>
                    <a:pt x="5" y="3"/>
                    <a:pt x="12" y="1"/>
                  </a:cubicBezTo>
                  <a:cubicBezTo>
                    <a:pt x="15" y="0"/>
                    <a:pt x="19" y="0"/>
                    <a:pt x="22" y="2"/>
                  </a:cubicBezTo>
                  <a:cubicBezTo>
                    <a:pt x="26" y="4"/>
                    <a:pt x="28" y="7"/>
                    <a:pt x="30" y="10"/>
                  </a:cubicBezTo>
                  <a:cubicBezTo>
                    <a:pt x="31" y="14"/>
                    <a:pt x="31" y="19"/>
                    <a:pt x="29" y="22"/>
                  </a:cubicBezTo>
                  <a:cubicBezTo>
                    <a:pt x="28" y="25"/>
                    <a:pt x="24" y="28"/>
                    <a:pt x="20" y="30"/>
                  </a:cubicBezTo>
                  <a:cubicBezTo>
                    <a:pt x="12" y="32"/>
                    <a:pt x="3" y="27"/>
                    <a:pt x="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3F85DF1-2813-949D-AF10-5B423CF19372}"/>
                </a:ext>
              </a:extLst>
            </p:cNvPr>
            <p:cNvSpPr/>
            <p:nvPr/>
          </p:nvSpPr>
          <p:spPr bwMode="auto">
            <a:xfrm>
              <a:off x="8628859" y="3250656"/>
              <a:ext cx="230188" cy="225425"/>
            </a:xfrm>
            <a:custGeom>
              <a:avLst/>
              <a:gdLst>
                <a:gd name="T0" fmla="*/ 1 w 32"/>
                <a:gd name="T1" fmla="*/ 15 h 31"/>
                <a:gd name="T2" fmla="*/ 16 w 32"/>
                <a:gd name="T3" fmla="*/ 1 h 31"/>
                <a:gd name="T4" fmla="*/ 31 w 32"/>
                <a:gd name="T5" fmla="*/ 15 h 31"/>
                <a:gd name="T6" fmla="*/ 16 w 32"/>
                <a:gd name="T7" fmla="*/ 31 h 31"/>
                <a:gd name="T8" fmla="*/ 1 w 3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" y="15"/>
                  </a:moveTo>
                  <a:cubicBezTo>
                    <a:pt x="2" y="7"/>
                    <a:pt x="9" y="0"/>
                    <a:pt x="16" y="1"/>
                  </a:cubicBezTo>
                  <a:cubicBezTo>
                    <a:pt x="23" y="0"/>
                    <a:pt x="30" y="7"/>
                    <a:pt x="31" y="15"/>
                  </a:cubicBezTo>
                  <a:cubicBezTo>
                    <a:pt x="32" y="23"/>
                    <a:pt x="25" y="30"/>
                    <a:pt x="16" y="31"/>
                  </a:cubicBezTo>
                  <a:cubicBezTo>
                    <a:pt x="7" y="30"/>
                    <a:pt x="0" y="23"/>
                    <a:pt x="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9BBECE8-5EE0-8E93-7CDF-18229E1B196B}"/>
                </a:ext>
              </a:extLst>
            </p:cNvPr>
            <p:cNvSpPr/>
            <p:nvPr/>
          </p:nvSpPr>
          <p:spPr bwMode="auto">
            <a:xfrm>
              <a:off x="8319297" y="3207794"/>
              <a:ext cx="222250" cy="231775"/>
            </a:xfrm>
            <a:custGeom>
              <a:avLst/>
              <a:gdLst>
                <a:gd name="T0" fmla="*/ 1 w 31"/>
                <a:gd name="T1" fmla="*/ 10 h 32"/>
                <a:gd name="T2" fmla="*/ 9 w 31"/>
                <a:gd name="T3" fmla="*/ 2 h 32"/>
                <a:gd name="T4" fmla="*/ 19 w 31"/>
                <a:gd name="T5" fmla="*/ 1 h 32"/>
                <a:gd name="T6" fmla="*/ 30 w 31"/>
                <a:gd name="T7" fmla="*/ 19 h 32"/>
                <a:gd name="T8" fmla="*/ 11 w 31"/>
                <a:gd name="T9" fmla="*/ 30 h 32"/>
                <a:gd name="T10" fmla="*/ 2 w 31"/>
                <a:gd name="T11" fmla="*/ 22 h 32"/>
                <a:gd name="T12" fmla="*/ 1 w 31"/>
                <a:gd name="T13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" y="10"/>
                  </a:moveTo>
                  <a:cubicBezTo>
                    <a:pt x="3" y="7"/>
                    <a:pt x="5" y="4"/>
                    <a:pt x="9" y="2"/>
                  </a:cubicBezTo>
                  <a:cubicBezTo>
                    <a:pt x="12" y="0"/>
                    <a:pt x="16" y="0"/>
                    <a:pt x="19" y="1"/>
                  </a:cubicBezTo>
                  <a:cubicBezTo>
                    <a:pt x="26" y="3"/>
                    <a:pt x="31" y="10"/>
                    <a:pt x="30" y="19"/>
                  </a:cubicBezTo>
                  <a:cubicBezTo>
                    <a:pt x="28" y="27"/>
                    <a:pt x="19" y="32"/>
                    <a:pt x="11" y="30"/>
                  </a:cubicBezTo>
                  <a:cubicBezTo>
                    <a:pt x="7" y="28"/>
                    <a:pt x="3" y="25"/>
                    <a:pt x="2" y="22"/>
                  </a:cubicBezTo>
                  <a:cubicBezTo>
                    <a:pt x="0" y="19"/>
                    <a:pt x="0" y="14"/>
                    <a:pt x="1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9E44C28-D876-10DF-95E7-109D8DB1CB14}"/>
                </a:ext>
              </a:extLst>
            </p:cNvPr>
            <p:cNvSpPr/>
            <p:nvPr/>
          </p:nvSpPr>
          <p:spPr bwMode="auto">
            <a:xfrm>
              <a:off x="8008146" y="3068094"/>
              <a:ext cx="246063" cy="247650"/>
            </a:xfrm>
            <a:custGeom>
              <a:avLst/>
              <a:gdLst>
                <a:gd name="T0" fmla="*/ 4 w 34"/>
                <a:gd name="T1" fmla="*/ 9 h 34"/>
                <a:gd name="T2" fmla="*/ 24 w 34"/>
                <a:gd name="T3" fmla="*/ 4 h 34"/>
                <a:gd name="T4" fmla="*/ 30 w 34"/>
                <a:gd name="T5" fmla="*/ 24 h 34"/>
                <a:gd name="T6" fmla="*/ 10 w 34"/>
                <a:gd name="T7" fmla="*/ 30 h 34"/>
                <a:gd name="T8" fmla="*/ 4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9"/>
                  </a:moveTo>
                  <a:cubicBezTo>
                    <a:pt x="9" y="2"/>
                    <a:pt x="18" y="0"/>
                    <a:pt x="24" y="4"/>
                  </a:cubicBezTo>
                  <a:cubicBezTo>
                    <a:pt x="31" y="7"/>
                    <a:pt x="34" y="16"/>
                    <a:pt x="30" y="24"/>
                  </a:cubicBezTo>
                  <a:cubicBezTo>
                    <a:pt x="27" y="31"/>
                    <a:pt x="18" y="34"/>
                    <a:pt x="10" y="30"/>
                  </a:cubicBezTo>
                  <a:cubicBezTo>
                    <a:pt x="2" y="26"/>
                    <a:pt x="0" y="16"/>
                    <a:pt x="4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8AE16AE-C7B4-E891-3BE5-1DF49FCEC758}"/>
                </a:ext>
              </a:extLst>
            </p:cNvPr>
            <p:cNvSpPr/>
            <p:nvPr/>
          </p:nvSpPr>
          <p:spPr bwMode="auto">
            <a:xfrm>
              <a:off x="7741446" y="2893469"/>
              <a:ext cx="244475" cy="247650"/>
            </a:xfrm>
            <a:custGeom>
              <a:avLst/>
              <a:gdLst>
                <a:gd name="T0" fmla="*/ 6 w 34"/>
                <a:gd name="T1" fmla="*/ 7 h 34"/>
                <a:gd name="T2" fmla="*/ 26 w 34"/>
                <a:gd name="T3" fmla="*/ 5 h 34"/>
                <a:gd name="T4" fmla="*/ 29 w 34"/>
                <a:gd name="T5" fmla="*/ 25 h 34"/>
                <a:gd name="T6" fmla="*/ 8 w 34"/>
                <a:gd name="T7" fmla="*/ 28 h 34"/>
                <a:gd name="T8" fmla="*/ 6 w 34"/>
                <a:gd name="T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6" y="7"/>
                  </a:moveTo>
                  <a:cubicBezTo>
                    <a:pt x="11" y="1"/>
                    <a:pt x="20" y="0"/>
                    <a:pt x="26" y="5"/>
                  </a:cubicBezTo>
                  <a:cubicBezTo>
                    <a:pt x="32" y="9"/>
                    <a:pt x="34" y="18"/>
                    <a:pt x="29" y="25"/>
                  </a:cubicBezTo>
                  <a:cubicBezTo>
                    <a:pt x="24" y="32"/>
                    <a:pt x="15" y="34"/>
                    <a:pt x="8" y="28"/>
                  </a:cubicBezTo>
                  <a:cubicBezTo>
                    <a:pt x="1" y="23"/>
                    <a:pt x="0" y="13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43F3D62-B839-CC0E-A849-95695B1BC62B}"/>
                </a:ext>
              </a:extLst>
            </p:cNvPr>
            <p:cNvSpPr/>
            <p:nvPr/>
          </p:nvSpPr>
          <p:spPr bwMode="auto">
            <a:xfrm>
              <a:off x="7503321" y="2682331"/>
              <a:ext cx="238125" cy="241300"/>
            </a:xfrm>
            <a:custGeom>
              <a:avLst/>
              <a:gdLst>
                <a:gd name="T0" fmla="*/ 6 w 33"/>
                <a:gd name="T1" fmla="*/ 5 h 33"/>
                <a:gd name="T2" fmla="*/ 27 w 33"/>
                <a:gd name="T3" fmla="*/ 5 h 33"/>
                <a:gd name="T4" fmla="*/ 27 w 33"/>
                <a:gd name="T5" fmla="*/ 26 h 33"/>
                <a:gd name="T6" fmla="*/ 6 w 33"/>
                <a:gd name="T7" fmla="*/ 27 h 33"/>
                <a:gd name="T8" fmla="*/ 6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5"/>
                  </a:moveTo>
                  <a:cubicBezTo>
                    <a:pt x="12" y="0"/>
                    <a:pt x="22" y="0"/>
                    <a:pt x="27" y="5"/>
                  </a:cubicBezTo>
                  <a:cubicBezTo>
                    <a:pt x="33" y="11"/>
                    <a:pt x="33" y="20"/>
                    <a:pt x="27" y="26"/>
                  </a:cubicBezTo>
                  <a:cubicBezTo>
                    <a:pt x="22" y="32"/>
                    <a:pt x="12" y="33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5F2DE50-D818-D5BC-6628-0F280F380489}"/>
                </a:ext>
              </a:extLst>
            </p:cNvPr>
            <p:cNvSpPr/>
            <p:nvPr/>
          </p:nvSpPr>
          <p:spPr bwMode="auto">
            <a:xfrm>
              <a:off x="7503321" y="2229893"/>
              <a:ext cx="238125" cy="241300"/>
            </a:xfrm>
            <a:custGeom>
              <a:avLst/>
              <a:gdLst>
                <a:gd name="T0" fmla="*/ 27 w 33"/>
                <a:gd name="T1" fmla="*/ 7 h 33"/>
                <a:gd name="T2" fmla="*/ 27 w 33"/>
                <a:gd name="T3" fmla="*/ 28 h 33"/>
                <a:gd name="T4" fmla="*/ 6 w 33"/>
                <a:gd name="T5" fmla="*/ 28 h 33"/>
                <a:gd name="T6" fmla="*/ 6 w 33"/>
                <a:gd name="T7" fmla="*/ 6 h 33"/>
                <a:gd name="T8" fmla="*/ 27 w 33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7"/>
                  </a:moveTo>
                  <a:cubicBezTo>
                    <a:pt x="33" y="13"/>
                    <a:pt x="33" y="22"/>
                    <a:pt x="27" y="28"/>
                  </a:cubicBezTo>
                  <a:cubicBezTo>
                    <a:pt x="22" y="33"/>
                    <a:pt x="12" y="33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2" y="0"/>
                    <a:pt x="22" y="1"/>
                    <a:pt x="27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F27A329-B0C7-D2FB-4DDF-6D28AECE14BE}"/>
                </a:ext>
              </a:extLst>
            </p:cNvPr>
            <p:cNvSpPr/>
            <p:nvPr/>
          </p:nvSpPr>
          <p:spPr bwMode="auto">
            <a:xfrm>
              <a:off x="7741446" y="2012405"/>
              <a:ext cx="244475" cy="247650"/>
            </a:xfrm>
            <a:custGeom>
              <a:avLst/>
              <a:gdLst>
                <a:gd name="T0" fmla="*/ 29 w 34"/>
                <a:gd name="T1" fmla="*/ 9 h 34"/>
                <a:gd name="T2" fmla="*/ 26 w 34"/>
                <a:gd name="T3" fmla="*/ 30 h 34"/>
                <a:gd name="T4" fmla="*/ 6 w 34"/>
                <a:gd name="T5" fmla="*/ 27 h 34"/>
                <a:gd name="T6" fmla="*/ 8 w 34"/>
                <a:gd name="T7" fmla="*/ 6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34" y="16"/>
                    <a:pt x="32" y="25"/>
                    <a:pt x="26" y="30"/>
                  </a:cubicBezTo>
                  <a:cubicBezTo>
                    <a:pt x="20" y="34"/>
                    <a:pt x="11" y="33"/>
                    <a:pt x="6" y="27"/>
                  </a:cubicBezTo>
                  <a:cubicBezTo>
                    <a:pt x="0" y="21"/>
                    <a:pt x="1" y="11"/>
                    <a:pt x="8" y="6"/>
                  </a:cubicBezTo>
                  <a:cubicBezTo>
                    <a:pt x="15" y="0"/>
                    <a:pt x="24" y="2"/>
                    <a:pt x="29" y="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DBD251A-1707-07D7-2620-144C4EE27B32}"/>
                </a:ext>
              </a:extLst>
            </p:cNvPr>
            <p:cNvSpPr/>
            <p:nvPr/>
          </p:nvSpPr>
          <p:spPr bwMode="auto">
            <a:xfrm>
              <a:off x="8008146" y="1836193"/>
              <a:ext cx="246063" cy="249238"/>
            </a:xfrm>
            <a:custGeom>
              <a:avLst/>
              <a:gdLst>
                <a:gd name="T0" fmla="*/ 30 w 34"/>
                <a:gd name="T1" fmla="*/ 10 h 34"/>
                <a:gd name="T2" fmla="*/ 24 w 34"/>
                <a:gd name="T3" fmla="*/ 30 h 34"/>
                <a:gd name="T4" fmla="*/ 4 w 34"/>
                <a:gd name="T5" fmla="*/ 25 h 34"/>
                <a:gd name="T6" fmla="*/ 10 w 34"/>
                <a:gd name="T7" fmla="*/ 4 h 34"/>
                <a:gd name="T8" fmla="*/ 30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10"/>
                  </a:moveTo>
                  <a:cubicBezTo>
                    <a:pt x="34" y="18"/>
                    <a:pt x="31" y="27"/>
                    <a:pt x="24" y="30"/>
                  </a:cubicBezTo>
                  <a:cubicBezTo>
                    <a:pt x="18" y="34"/>
                    <a:pt x="9" y="32"/>
                    <a:pt x="4" y="25"/>
                  </a:cubicBezTo>
                  <a:cubicBezTo>
                    <a:pt x="0" y="18"/>
                    <a:pt x="2" y="8"/>
                    <a:pt x="10" y="4"/>
                  </a:cubicBezTo>
                  <a:cubicBezTo>
                    <a:pt x="18" y="0"/>
                    <a:pt x="27" y="3"/>
                    <a:pt x="30" y="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CC828A9-8069-B34A-D062-045464E5C8F2}"/>
                </a:ext>
              </a:extLst>
            </p:cNvPr>
            <p:cNvSpPr/>
            <p:nvPr/>
          </p:nvSpPr>
          <p:spPr bwMode="auto">
            <a:xfrm>
              <a:off x="8319297" y="1712368"/>
              <a:ext cx="222250" cy="241300"/>
            </a:xfrm>
            <a:custGeom>
              <a:avLst/>
              <a:gdLst>
                <a:gd name="T0" fmla="*/ 30 w 31"/>
                <a:gd name="T1" fmla="*/ 14 h 33"/>
                <a:gd name="T2" fmla="*/ 19 w 31"/>
                <a:gd name="T3" fmla="*/ 31 h 33"/>
                <a:gd name="T4" fmla="*/ 9 w 31"/>
                <a:gd name="T5" fmla="*/ 30 h 33"/>
                <a:gd name="T6" fmla="*/ 1 w 31"/>
                <a:gd name="T7" fmla="*/ 22 h 33"/>
                <a:gd name="T8" fmla="*/ 2 w 31"/>
                <a:gd name="T9" fmla="*/ 10 h 33"/>
                <a:gd name="T10" fmla="*/ 11 w 31"/>
                <a:gd name="T11" fmla="*/ 3 h 33"/>
                <a:gd name="T12" fmla="*/ 30 w 31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14"/>
                  </a:moveTo>
                  <a:cubicBezTo>
                    <a:pt x="31" y="22"/>
                    <a:pt x="26" y="29"/>
                    <a:pt x="19" y="31"/>
                  </a:cubicBezTo>
                  <a:cubicBezTo>
                    <a:pt x="16" y="33"/>
                    <a:pt x="12" y="32"/>
                    <a:pt x="9" y="30"/>
                  </a:cubicBezTo>
                  <a:cubicBezTo>
                    <a:pt x="5" y="28"/>
                    <a:pt x="3" y="26"/>
                    <a:pt x="1" y="22"/>
                  </a:cubicBezTo>
                  <a:cubicBezTo>
                    <a:pt x="0" y="18"/>
                    <a:pt x="0" y="14"/>
                    <a:pt x="2" y="10"/>
                  </a:cubicBezTo>
                  <a:cubicBezTo>
                    <a:pt x="3" y="7"/>
                    <a:pt x="7" y="4"/>
                    <a:pt x="11" y="3"/>
                  </a:cubicBezTo>
                  <a:cubicBezTo>
                    <a:pt x="19" y="0"/>
                    <a:pt x="28" y="5"/>
                    <a:pt x="30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B42A013-625E-398B-2EA8-F2953814B7BC}"/>
                </a:ext>
              </a:extLst>
            </p:cNvPr>
            <p:cNvSpPr/>
            <p:nvPr/>
          </p:nvSpPr>
          <p:spPr bwMode="auto">
            <a:xfrm>
              <a:off x="8628859" y="1675855"/>
              <a:ext cx="230188" cy="227013"/>
            </a:xfrm>
            <a:custGeom>
              <a:avLst/>
              <a:gdLst>
                <a:gd name="T0" fmla="*/ 31 w 32"/>
                <a:gd name="T1" fmla="*/ 16 h 31"/>
                <a:gd name="T2" fmla="*/ 16 w 32"/>
                <a:gd name="T3" fmla="*/ 30 h 31"/>
                <a:gd name="T4" fmla="*/ 1 w 32"/>
                <a:gd name="T5" fmla="*/ 16 h 31"/>
                <a:gd name="T6" fmla="*/ 16 w 32"/>
                <a:gd name="T7" fmla="*/ 0 h 31"/>
                <a:gd name="T8" fmla="*/ 31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1" y="16"/>
                  </a:moveTo>
                  <a:cubicBezTo>
                    <a:pt x="30" y="24"/>
                    <a:pt x="23" y="31"/>
                    <a:pt x="16" y="30"/>
                  </a:cubicBezTo>
                  <a:cubicBezTo>
                    <a:pt x="9" y="31"/>
                    <a:pt x="2" y="24"/>
                    <a:pt x="1" y="16"/>
                  </a:cubicBezTo>
                  <a:cubicBezTo>
                    <a:pt x="0" y="8"/>
                    <a:pt x="7" y="1"/>
                    <a:pt x="16" y="0"/>
                  </a:cubicBezTo>
                  <a:cubicBezTo>
                    <a:pt x="25" y="1"/>
                    <a:pt x="32" y="8"/>
                    <a:pt x="31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E3EF961-7CF2-EF4C-870F-67192BC2F819}"/>
                </a:ext>
              </a:extLst>
            </p:cNvPr>
            <p:cNvSpPr/>
            <p:nvPr/>
          </p:nvSpPr>
          <p:spPr bwMode="auto">
            <a:xfrm>
              <a:off x="8946359" y="1712368"/>
              <a:ext cx="223838" cy="241300"/>
            </a:xfrm>
            <a:custGeom>
              <a:avLst/>
              <a:gdLst>
                <a:gd name="T0" fmla="*/ 30 w 31"/>
                <a:gd name="T1" fmla="*/ 22 h 33"/>
                <a:gd name="T2" fmla="*/ 22 w 31"/>
                <a:gd name="T3" fmla="*/ 30 h 33"/>
                <a:gd name="T4" fmla="*/ 12 w 31"/>
                <a:gd name="T5" fmla="*/ 31 h 33"/>
                <a:gd name="T6" fmla="*/ 1 w 31"/>
                <a:gd name="T7" fmla="*/ 14 h 33"/>
                <a:gd name="T8" fmla="*/ 20 w 31"/>
                <a:gd name="T9" fmla="*/ 3 h 33"/>
                <a:gd name="T10" fmla="*/ 29 w 31"/>
                <a:gd name="T11" fmla="*/ 10 h 33"/>
                <a:gd name="T12" fmla="*/ 30 w 31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22"/>
                  </a:moveTo>
                  <a:cubicBezTo>
                    <a:pt x="28" y="26"/>
                    <a:pt x="26" y="28"/>
                    <a:pt x="22" y="30"/>
                  </a:cubicBezTo>
                  <a:cubicBezTo>
                    <a:pt x="19" y="32"/>
                    <a:pt x="15" y="33"/>
                    <a:pt x="12" y="31"/>
                  </a:cubicBezTo>
                  <a:cubicBezTo>
                    <a:pt x="5" y="29"/>
                    <a:pt x="0" y="22"/>
                    <a:pt x="1" y="14"/>
                  </a:cubicBezTo>
                  <a:cubicBezTo>
                    <a:pt x="3" y="5"/>
                    <a:pt x="12" y="0"/>
                    <a:pt x="20" y="3"/>
                  </a:cubicBezTo>
                  <a:cubicBezTo>
                    <a:pt x="24" y="4"/>
                    <a:pt x="28" y="7"/>
                    <a:pt x="29" y="10"/>
                  </a:cubicBezTo>
                  <a:cubicBezTo>
                    <a:pt x="31" y="14"/>
                    <a:pt x="31" y="18"/>
                    <a:pt x="30" y="2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F300FB0-4F2F-C35B-DAB9-3AE66F38DA5B}"/>
                </a:ext>
              </a:extLst>
            </p:cNvPr>
            <p:cNvSpPr/>
            <p:nvPr/>
          </p:nvSpPr>
          <p:spPr bwMode="auto">
            <a:xfrm>
              <a:off x="9235284" y="1836193"/>
              <a:ext cx="244475" cy="249238"/>
            </a:xfrm>
            <a:custGeom>
              <a:avLst/>
              <a:gdLst>
                <a:gd name="T0" fmla="*/ 30 w 34"/>
                <a:gd name="T1" fmla="*/ 25 h 34"/>
                <a:gd name="T2" fmla="*/ 10 w 34"/>
                <a:gd name="T3" fmla="*/ 30 h 34"/>
                <a:gd name="T4" fmla="*/ 4 w 34"/>
                <a:gd name="T5" fmla="*/ 10 h 34"/>
                <a:gd name="T6" fmla="*/ 24 w 34"/>
                <a:gd name="T7" fmla="*/ 4 h 34"/>
                <a:gd name="T8" fmla="*/ 30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25"/>
                  </a:moveTo>
                  <a:cubicBezTo>
                    <a:pt x="25" y="32"/>
                    <a:pt x="16" y="34"/>
                    <a:pt x="10" y="30"/>
                  </a:cubicBezTo>
                  <a:cubicBezTo>
                    <a:pt x="3" y="27"/>
                    <a:pt x="0" y="18"/>
                    <a:pt x="4" y="10"/>
                  </a:cubicBezTo>
                  <a:cubicBezTo>
                    <a:pt x="7" y="3"/>
                    <a:pt x="16" y="0"/>
                    <a:pt x="24" y="4"/>
                  </a:cubicBezTo>
                  <a:cubicBezTo>
                    <a:pt x="32" y="8"/>
                    <a:pt x="34" y="18"/>
                    <a:pt x="30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D257E00-EE69-BA47-0787-9C561FB50DBD}"/>
                </a:ext>
              </a:extLst>
            </p:cNvPr>
            <p:cNvSpPr/>
            <p:nvPr/>
          </p:nvSpPr>
          <p:spPr bwMode="auto">
            <a:xfrm>
              <a:off x="9501984" y="2012405"/>
              <a:ext cx="246063" cy="247650"/>
            </a:xfrm>
            <a:custGeom>
              <a:avLst/>
              <a:gdLst>
                <a:gd name="T0" fmla="*/ 28 w 34"/>
                <a:gd name="T1" fmla="*/ 27 h 34"/>
                <a:gd name="T2" fmla="*/ 8 w 34"/>
                <a:gd name="T3" fmla="*/ 30 h 34"/>
                <a:gd name="T4" fmla="*/ 5 w 34"/>
                <a:gd name="T5" fmla="*/ 9 h 34"/>
                <a:gd name="T6" fmla="*/ 26 w 34"/>
                <a:gd name="T7" fmla="*/ 6 h 34"/>
                <a:gd name="T8" fmla="*/ 28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8" y="27"/>
                  </a:moveTo>
                  <a:cubicBezTo>
                    <a:pt x="23" y="33"/>
                    <a:pt x="14" y="34"/>
                    <a:pt x="8" y="30"/>
                  </a:cubicBezTo>
                  <a:cubicBezTo>
                    <a:pt x="2" y="25"/>
                    <a:pt x="0" y="16"/>
                    <a:pt x="5" y="9"/>
                  </a:cubicBezTo>
                  <a:cubicBezTo>
                    <a:pt x="10" y="2"/>
                    <a:pt x="19" y="0"/>
                    <a:pt x="26" y="6"/>
                  </a:cubicBezTo>
                  <a:cubicBezTo>
                    <a:pt x="33" y="11"/>
                    <a:pt x="34" y="21"/>
                    <a:pt x="28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DB34C9B-0BEC-C33B-1CF0-928E7863DA0C}"/>
                </a:ext>
              </a:extLst>
            </p:cNvPr>
            <p:cNvSpPr/>
            <p:nvPr/>
          </p:nvSpPr>
          <p:spPr bwMode="auto">
            <a:xfrm>
              <a:off x="9748047" y="2229893"/>
              <a:ext cx="238125" cy="241300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6 w 33"/>
                <a:gd name="T5" fmla="*/ 7 h 33"/>
                <a:gd name="T6" fmla="*/ 27 w 33"/>
                <a:gd name="T7" fmla="*/ 6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1" y="33"/>
                    <a:pt x="11" y="33"/>
                    <a:pt x="6" y="28"/>
                  </a:cubicBezTo>
                  <a:cubicBezTo>
                    <a:pt x="0" y="22"/>
                    <a:pt x="0" y="13"/>
                    <a:pt x="6" y="7"/>
                  </a:cubicBezTo>
                  <a:cubicBezTo>
                    <a:pt x="11" y="1"/>
                    <a:pt x="21" y="0"/>
                    <a:pt x="27" y="6"/>
                  </a:cubicBezTo>
                  <a:cubicBezTo>
                    <a:pt x="33" y="12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2" name="直接连接符 111">
              <a:extLst>
                <a:ext uri="{FF2B5EF4-FFF2-40B4-BE49-F238E27FC236}">
                  <a16:creationId xmlns:a16="http://schemas.microsoft.com/office/drawing/2014/main" id="{119A20CB-A7F8-7F2F-72EC-4A60C626FAFE}"/>
                </a:ext>
              </a:extLst>
            </p:cNvPr>
            <p:cNvSpPr/>
            <p:nvPr/>
          </p:nvSpPr>
          <p:spPr bwMode="auto">
            <a:xfrm flipH="1" flipV="1">
              <a:off x="7625558" y="2572793"/>
              <a:ext cx="0" cy="269875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3" name="直接连接符 112">
              <a:extLst>
                <a:ext uri="{FF2B5EF4-FFF2-40B4-BE49-F238E27FC236}">
                  <a16:creationId xmlns:a16="http://schemas.microsoft.com/office/drawing/2014/main" id="{0E198769-5422-72F8-71E3-EDA326D21005}"/>
                </a:ext>
              </a:extLst>
            </p:cNvPr>
            <p:cNvSpPr/>
            <p:nvPr/>
          </p:nvSpPr>
          <p:spPr bwMode="auto">
            <a:xfrm flipH="1" flipV="1">
              <a:off x="7625558" y="2280693"/>
              <a:ext cx="0" cy="292100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4" name="直接连接符 113">
              <a:extLst>
                <a:ext uri="{FF2B5EF4-FFF2-40B4-BE49-F238E27FC236}">
                  <a16:creationId xmlns:a16="http://schemas.microsoft.com/office/drawing/2014/main" id="{5E10B62F-53DC-AC34-0C27-5B620A1E4460}"/>
                </a:ext>
              </a:extLst>
            </p:cNvPr>
            <p:cNvSpPr/>
            <p:nvPr/>
          </p:nvSpPr>
          <p:spPr bwMode="auto">
            <a:xfrm flipH="1" flipV="1">
              <a:off x="7863683" y="2572793"/>
              <a:ext cx="0" cy="393700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5" name="直接连接符 114">
              <a:extLst>
                <a:ext uri="{FF2B5EF4-FFF2-40B4-BE49-F238E27FC236}">
                  <a16:creationId xmlns:a16="http://schemas.microsoft.com/office/drawing/2014/main" id="{0113AD80-2E4D-04A6-5818-410F8FD1D253}"/>
                </a:ext>
              </a:extLst>
            </p:cNvPr>
            <p:cNvSpPr/>
            <p:nvPr/>
          </p:nvSpPr>
          <p:spPr bwMode="auto">
            <a:xfrm flipH="1" flipV="1">
              <a:off x="7863683" y="2106068"/>
              <a:ext cx="0" cy="466725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6" name="直接连接符 115">
              <a:extLst>
                <a:ext uri="{FF2B5EF4-FFF2-40B4-BE49-F238E27FC236}">
                  <a16:creationId xmlns:a16="http://schemas.microsoft.com/office/drawing/2014/main" id="{29BC4C64-902F-285E-183E-C4EC224C6351}"/>
                </a:ext>
              </a:extLst>
            </p:cNvPr>
            <p:cNvSpPr/>
            <p:nvPr/>
          </p:nvSpPr>
          <p:spPr bwMode="auto">
            <a:xfrm flipH="1" flipV="1">
              <a:off x="8130383" y="2572793"/>
              <a:ext cx="0" cy="554038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7" name="直接连接符 116">
              <a:extLst>
                <a:ext uri="{FF2B5EF4-FFF2-40B4-BE49-F238E27FC236}">
                  <a16:creationId xmlns:a16="http://schemas.microsoft.com/office/drawing/2014/main" id="{70EF3E6F-C107-72F9-104A-99AFB84AAB0F}"/>
                </a:ext>
              </a:extLst>
            </p:cNvPr>
            <p:cNvSpPr/>
            <p:nvPr/>
          </p:nvSpPr>
          <p:spPr bwMode="auto">
            <a:xfrm flipH="1" flipV="1">
              <a:off x="8130383" y="1945730"/>
              <a:ext cx="0" cy="627063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8" name="直接连接符 117">
              <a:extLst>
                <a:ext uri="{FF2B5EF4-FFF2-40B4-BE49-F238E27FC236}">
                  <a16:creationId xmlns:a16="http://schemas.microsoft.com/office/drawing/2014/main" id="{5F87F837-BC6C-77D2-6052-4E9C5FA22352}"/>
                </a:ext>
              </a:extLst>
            </p:cNvPr>
            <p:cNvSpPr/>
            <p:nvPr/>
          </p:nvSpPr>
          <p:spPr bwMode="auto">
            <a:xfrm flipH="1" flipV="1">
              <a:off x="8427247" y="2572793"/>
              <a:ext cx="0" cy="663575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19" name="直接连接符 118">
              <a:extLst>
                <a:ext uri="{FF2B5EF4-FFF2-40B4-BE49-F238E27FC236}">
                  <a16:creationId xmlns:a16="http://schemas.microsoft.com/office/drawing/2014/main" id="{69C73381-19B0-8216-3C66-4BE894A1F485}"/>
                </a:ext>
              </a:extLst>
            </p:cNvPr>
            <p:cNvSpPr/>
            <p:nvPr/>
          </p:nvSpPr>
          <p:spPr bwMode="auto">
            <a:xfrm flipH="1" flipV="1">
              <a:off x="8427247" y="1836193"/>
              <a:ext cx="0" cy="736600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0" name="直接连接符 119">
              <a:extLst>
                <a:ext uri="{FF2B5EF4-FFF2-40B4-BE49-F238E27FC236}">
                  <a16:creationId xmlns:a16="http://schemas.microsoft.com/office/drawing/2014/main" id="{4FED84DA-D247-3350-58AD-7AB9AD0A4F02}"/>
                </a:ext>
              </a:extLst>
            </p:cNvPr>
            <p:cNvSpPr/>
            <p:nvPr/>
          </p:nvSpPr>
          <p:spPr bwMode="auto">
            <a:xfrm flipH="1" flipV="1">
              <a:off x="8744747" y="2572793"/>
              <a:ext cx="0" cy="728663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1" name="直接连接符 120">
              <a:extLst>
                <a:ext uri="{FF2B5EF4-FFF2-40B4-BE49-F238E27FC236}">
                  <a16:creationId xmlns:a16="http://schemas.microsoft.com/office/drawing/2014/main" id="{7152EB6C-8CC0-F2D5-81D7-23723FD44149}"/>
                </a:ext>
              </a:extLst>
            </p:cNvPr>
            <p:cNvSpPr/>
            <p:nvPr/>
          </p:nvSpPr>
          <p:spPr bwMode="auto">
            <a:xfrm flipH="1" flipV="1">
              <a:off x="8744747" y="1771105"/>
              <a:ext cx="0" cy="80168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2" name="直接连接符 121">
              <a:extLst>
                <a:ext uri="{FF2B5EF4-FFF2-40B4-BE49-F238E27FC236}">
                  <a16:creationId xmlns:a16="http://schemas.microsoft.com/office/drawing/2014/main" id="{90B16CB7-0905-FB43-C081-9FA47C6FA3D0}"/>
                </a:ext>
              </a:extLst>
            </p:cNvPr>
            <p:cNvSpPr/>
            <p:nvPr/>
          </p:nvSpPr>
          <p:spPr bwMode="auto">
            <a:xfrm flipH="1" flipV="1">
              <a:off x="9062247" y="2572793"/>
              <a:ext cx="0" cy="706438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3" name="直接连接符 122">
              <a:extLst>
                <a:ext uri="{FF2B5EF4-FFF2-40B4-BE49-F238E27FC236}">
                  <a16:creationId xmlns:a16="http://schemas.microsoft.com/office/drawing/2014/main" id="{270B00AF-C358-2790-D921-228310FCBD26}"/>
                </a:ext>
              </a:extLst>
            </p:cNvPr>
            <p:cNvSpPr/>
            <p:nvPr/>
          </p:nvSpPr>
          <p:spPr bwMode="auto">
            <a:xfrm flipH="1" flipV="1">
              <a:off x="9062247" y="1785393"/>
              <a:ext cx="0" cy="787400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4" name="直接连接符 123">
              <a:extLst>
                <a:ext uri="{FF2B5EF4-FFF2-40B4-BE49-F238E27FC236}">
                  <a16:creationId xmlns:a16="http://schemas.microsoft.com/office/drawing/2014/main" id="{AC8A6E51-CB16-89D9-118D-311DC05FA833}"/>
                </a:ext>
              </a:extLst>
            </p:cNvPr>
            <p:cNvSpPr/>
            <p:nvPr/>
          </p:nvSpPr>
          <p:spPr bwMode="auto">
            <a:xfrm flipH="1" flipV="1">
              <a:off x="9357522" y="2572793"/>
              <a:ext cx="0" cy="604838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5" name="直接连接符 124">
              <a:extLst>
                <a:ext uri="{FF2B5EF4-FFF2-40B4-BE49-F238E27FC236}">
                  <a16:creationId xmlns:a16="http://schemas.microsoft.com/office/drawing/2014/main" id="{72E477C0-2C8C-E9EB-9128-858FC3644B2D}"/>
                </a:ext>
              </a:extLst>
            </p:cNvPr>
            <p:cNvSpPr/>
            <p:nvPr/>
          </p:nvSpPr>
          <p:spPr bwMode="auto">
            <a:xfrm flipH="1" flipV="1">
              <a:off x="9357522" y="1990180"/>
              <a:ext cx="0" cy="582613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6" name="直接连接符 125">
              <a:extLst>
                <a:ext uri="{FF2B5EF4-FFF2-40B4-BE49-F238E27FC236}">
                  <a16:creationId xmlns:a16="http://schemas.microsoft.com/office/drawing/2014/main" id="{3FB4E4FE-A89F-D9BC-AD22-DAA2AD64E1C6}"/>
                </a:ext>
              </a:extLst>
            </p:cNvPr>
            <p:cNvSpPr/>
            <p:nvPr/>
          </p:nvSpPr>
          <p:spPr bwMode="auto">
            <a:xfrm flipH="1" flipV="1">
              <a:off x="9624222" y="2566443"/>
              <a:ext cx="0" cy="517525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7" name="直接连接符 126">
              <a:extLst>
                <a:ext uri="{FF2B5EF4-FFF2-40B4-BE49-F238E27FC236}">
                  <a16:creationId xmlns:a16="http://schemas.microsoft.com/office/drawing/2014/main" id="{A1FFBADD-C2C0-C32A-9101-4EB554E54B88}"/>
                </a:ext>
              </a:extLst>
            </p:cNvPr>
            <p:cNvSpPr/>
            <p:nvPr/>
          </p:nvSpPr>
          <p:spPr bwMode="auto">
            <a:xfrm flipH="1" flipV="1">
              <a:off x="9624222" y="2069555"/>
              <a:ext cx="0" cy="49688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8" name="直接连接符 127">
              <a:extLst>
                <a:ext uri="{FF2B5EF4-FFF2-40B4-BE49-F238E27FC236}">
                  <a16:creationId xmlns:a16="http://schemas.microsoft.com/office/drawing/2014/main" id="{2DD3F4D4-2A31-C56E-F746-266F4AAF6BC9}"/>
                </a:ext>
              </a:extLst>
            </p:cNvPr>
            <p:cNvSpPr/>
            <p:nvPr/>
          </p:nvSpPr>
          <p:spPr bwMode="auto">
            <a:xfrm flipH="1" flipV="1">
              <a:off x="9862347" y="2572793"/>
              <a:ext cx="0" cy="298450"/>
            </a:xfrm>
            <a:prstGeom prst="line">
              <a:avLst/>
            </a:prstGeom>
            <a:noFill/>
            <a:ln w="587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29" name="直接连接符 128">
              <a:extLst>
                <a:ext uri="{FF2B5EF4-FFF2-40B4-BE49-F238E27FC236}">
                  <a16:creationId xmlns:a16="http://schemas.microsoft.com/office/drawing/2014/main" id="{62CF14CA-80A5-D655-AC9E-7B53F87D08AF}"/>
                </a:ext>
              </a:extLst>
            </p:cNvPr>
            <p:cNvSpPr/>
            <p:nvPr/>
          </p:nvSpPr>
          <p:spPr bwMode="auto">
            <a:xfrm flipH="1" flipV="1">
              <a:off x="9862347" y="2317205"/>
              <a:ext cx="0" cy="255588"/>
            </a:xfrm>
            <a:prstGeom prst="line">
              <a:avLst/>
            </a:prstGeom>
            <a:noFill/>
            <a:ln w="58738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3B30675-3205-E307-19FC-5F6D8F1274A7}"/>
                </a:ext>
              </a:extLst>
            </p:cNvPr>
            <p:cNvSpPr/>
            <p:nvPr/>
          </p:nvSpPr>
          <p:spPr bwMode="auto">
            <a:xfrm>
              <a:off x="9963947" y="2441030"/>
              <a:ext cx="238125" cy="241300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5 w 33"/>
                <a:gd name="T5" fmla="*/ 7 h 33"/>
                <a:gd name="T6" fmla="*/ 27 w 33"/>
                <a:gd name="T7" fmla="*/ 6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0" y="33"/>
                    <a:pt x="11" y="33"/>
                    <a:pt x="6" y="28"/>
                  </a:cubicBezTo>
                  <a:cubicBezTo>
                    <a:pt x="0" y="22"/>
                    <a:pt x="0" y="13"/>
                    <a:pt x="5" y="7"/>
                  </a:cubicBezTo>
                  <a:cubicBezTo>
                    <a:pt x="11" y="1"/>
                    <a:pt x="21" y="0"/>
                    <a:pt x="27" y="6"/>
                  </a:cubicBezTo>
                  <a:cubicBezTo>
                    <a:pt x="33" y="12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0F40594-EC88-9D8E-F3A6-A69DB9E336AE}"/>
              </a:ext>
            </a:extLst>
          </p:cNvPr>
          <p:cNvGrpSpPr/>
          <p:nvPr/>
        </p:nvGrpSpPr>
        <p:grpSpPr>
          <a:xfrm>
            <a:off x="1600200" y="4668836"/>
            <a:ext cx="2249197" cy="1465264"/>
            <a:chOff x="1600200" y="4115656"/>
            <a:chExt cx="2249197" cy="1465264"/>
          </a:xfrm>
        </p:grpSpPr>
        <p:sp>
          <p:nvSpPr>
            <p:cNvPr id="17" name="Bullet1">
              <a:extLst>
                <a:ext uri="{FF2B5EF4-FFF2-40B4-BE49-F238E27FC236}">
                  <a16:creationId xmlns:a16="http://schemas.microsoft.com/office/drawing/2014/main" id="{4236E60E-4432-CA0C-78D2-62B8DF251795}"/>
                </a:ext>
              </a:extLst>
            </p:cNvPr>
            <p:cNvSpPr txBox="1"/>
            <p:nvPr/>
          </p:nvSpPr>
          <p:spPr>
            <a:xfrm>
              <a:off x="1727709" y="4115656"/>
              <a:ext cx="1908462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lIns="90000" tIns="46800" rIns="90000" bIns="46800" anchor="ctr" anchorCtr="1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当前秋冬市场规模</a:t>
              </a:r>
            </a:p>
          </p:txBody>
        </p:sp>
        <p:sp>
          <p:nvSpPr>
            <p:cNvPr id="18" name="Text1">
              <a:extLst>
                <a:ext uri="{FF2B5EF4-FFF2-40B4-BE49-F238E27FC236}">
                  <a16:creationId xmlns:a16="http://schemas.microsoft.com/office/drawing/2014/main" id="{AEF28002-7A1E-87DA-960B-F5FDF833A24A}"/>
                </a:ext>
              </a:extLst>
            </p:cNvPr>
            <p:cNvSpPr txBox="1"/>
            <p:nvPr/>
          </p:nvSpPr>
          <p:spPr bwMode="auto">
            <a:xfrm>
              <a:off x="1600200" y="4522876"/>
              <a:ext cx="2249197" cy="1058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sz="12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rPr>
                <a:t>根据行业报告分析秋冬市场规模与，同比环比情况</a:t>
              </a:r>
              <a:endParaRPr lang="en-US" altLang="zh-CN" sz="120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9CEEDF-DB68-8672-D768-2937EF36338B}"/>
              </a:ext>
            </a:extLst>
          </p:cNvPr>
          <p:cNvGrpSpPr/>
          <p:nvPr/>
        </p:nvGrpSpPr>
        <p:grpSpPr>
          <a:xfrm>
            <a:off x="4943893" y="4668836"/>
            <a:ext cx="2334915" cy="1465264"/>
            <a:chOff x="4943893" y="4115656"/>
            <a:chExt cx="2334915" cy="1465264"/>
          </a:xfrm>
        </p:grpSpPr>
        <p:sp>
          <p:nvSpPr>
            <p:cNvPr id="15" name="Bullet2">
              <a:extLst>
                <a:ext uri="{FF2B5EF4-FFF2-40B4-BE49-F238E27FC236}">
                  <a16:creationId xmlns:a16="http://schemas.microsoft.com/office/drawing/2014/main" id="{78B15E11-37DC-4DD4-673D-F8DB62B3490C}"/>
                </a:ext>
              </a:extLst>
            </p:cNvPr>
            <p:cNvSpPr txBox="1"/>
            <p:nvPr/>
          </p:nvSpPr>
          <p:spPr>
            <a:xfrm>
              <a:off x="5157120" y="4115656"/>
              <a:ext cx="1908462" cy="340519"/>
            </a:xfrm>
            <a:prstGeom prst="roundRect">
              <a:avLst/>
            </a:prstGeom>
            <a:solidFill>
              <a:schemeClr val="accent5"/>
            </a:solidFill>
          </p:spPr>
          <p:txBody>
            <a:bodyPr wrap="square" lIns="90000" tIns="46800" rIns="90000" bIns="46800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行业背景分析</a:t>
              </a:r>
            </a:p>
          </p:txBody>
        </p:sp>
        <p:sp>
          <p:nvSpPr>
            <p:cNvPr id="16" name="Text2">
              <a:extLst>
                <a:ext uri="{FF2B5EF4-FFF2-40B4-BE49-F238E27FC236}">
                  <a16:creationId xmlns:a16="http://schemas.microsoft.com/office/drawing/2014/main" id="{0ABB6886-3EA2-535B-1F28-0EE3E0FA838A}"/>
                </a:ext>
              </a:extLst>
            </p:cNvPr>
            <p:cNvSpPr txBox="1"/>
            <p:nvPr/>
          </p:nvSpPr>
          <p:spPr bwMode="auto">
            <a:xfrm>
              <a:off x="4943893" y="4522876"/>
              <a:ext cx="2334915" cy="1058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全球市场规模逐年增长，预计市场规模将达到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XXXX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亿美元，充满机遇。</a:t>
              </a:r>
              <a:endParaRPr lang="en-US" altLang="zh-CN" sz="120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sz="1200" dirty="0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。</a:t>
              </a:r>
              <a:endParaRPr lang="en-US" altLang="zh-CN" sz="1200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2D71A3-CB57-E675-F72C-748556F4531F}"/>
              </a:ext>
            </a:extLst>
          </p:cNvPr>
          <p:cNvGrpSpPr/>
          <p:nvPr/>
        </p:nvGrpSpPr>
        <p:grpSpPr>
          <a:xfrm>
            <a:off x="8342603" y="4668836"/>
            <a:ext cx="2334915" cy="1465264"/>
            <a:chOff x="8342603" y="4115656"/>
            <a:chExt cx="2334915" cy="1465264"/>
          </a:xfrm>
        </p:grpSpPr>
        <p:sp>
          <p:nvSpPr>
            <p:cNvPr id="13" name="Bullet3">
              <a:extLst>
                <a:ext uri="{FF2B5EF4-FFF2-40B4-BE49-F238E27FC236}">
                  <a16:creationId xmlns:a16="http://schemas.microsoft.com/office/drawing/2014/main" id="{6C8172F4-AA27-8E94-8110-25FFF941BD9B}"/>
                </a:ext>
              </a:extLst>
            </p:cNvPr>
            <p:cNvSpPr txBox="1"/>
            <p:nvPr/>
          </p:nvSpPr>
          <p:spPr>
            <a:xfrm>
              <a:off x="8555830" y="4115656"/>
              <a:ext cx="1908462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square" lIns="90000" tIns="46800" rIns="90000" bIns="46800" anchor="ctr" anchorCtr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zh-CN" altLang="en-US" sz="1500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消费者增长需求</a:t>
              </a:r>
            </a:p>
          </p:txBody>
        </p:sp>
        <p:sp>
          <p:nvSpPr>
            <p:cNvPr id="14" name="Text3">
              <a:extLst>
                <a:ext uri="{FF2B5EF4-FFF2-40B4-BE49-F238E27FC236}">
                  <a16:creationId xmlns:a16="http://schemas.microsoft.com/office/drawing/2014/main" id="{E777916F-08F0-A132-B599-3E1BBCE9204D}"/>
                </a:ext>
              </a:extLst>
            </p:cNvPr>
            <p:cNvSpPr txBox="1"/>
            <p:nvPr/>
          </p:nvSpPr>
          <p:spPr bwMode="auto">
            <a:xfrm>
              <a:off x="8342603" y="4522876"/>
              <a:ext cx="2334915" cy="1058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对时尚趋势、消费者喜好和购买习惯等方面进行分析，为公司秋冬产品决策提供参考</a:t>
              </a:r>
              <a:endParaRPr lang="en-US" altLang="zh-CN" sz="120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2B8120-E7F4-4CBD-F91E-DA06FEFAC747}"/>
              </a:ext>
            </a:extLst>
          </p:cNvPr>
          <p:cNvGrpSpPr/>
          <p:nvPr/>
        </p:nvGrpSpPr>
        <p:grpSpPr>
          <a:xfrm>
            <a:off x="4373961" y="4561196"/>
            <a:ext cx="3444082" cy="1174130"/>
            <a:chOff x="4373961" y="4008016"/>
            <a:chExt cx="3444082" cy="117413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8E9AE07-6175-0444-B4F5-CFB3DB32CFAB}"/>
                </a:ext>
              </a:extLst>
            </p:cNvPr>
            <p:cNvCxnSpPr/>
            <p:nvPr/>
          </p:nvCxnSpPr>
          <p:spPr>
            <a:xfrm flipH="1">
              <a:off x="4373961" y="4008016"/>
              <a:ext cx="0" cy="117413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BEB2A68-D813-88D9-9A58-2D709DD0BEC3}"/>
                </a:ext>
              </a:extLst>
            </p:cNvPr>
            <p:cNvCxnSpPr/>
            <p:nvPr/>
          </p:nvCxnSpPr>
          <p:spPr>
            <a:xfrm flipH="1">
              <a:off x="7818043" y="4008016"/>
              <a:ext cx="0" cy="117413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FF6FCCA6-9A05-3030-C3B1-9206FDA26B9D}"/>
              </a:ext>
            </a:extLst>
          </p:cNvPr>
          <p:cNvSpPr txBox="1"/>
          <p:nvPr/>
        </p:nvSpPr>
        <p:spPr>
          <a:xfrm>
            <a:off x="660400" y="1130300"/>
            <a:ext cx="10858500" cy="461665"/>
          </a:xfrm>
          <a:prstGeom prst="rect">
            <a:avLst/>
          </a:prstGeom>
          <a:noFill/>
        </p:spPr>
        <p:txBody>
          <a:bodyPr vert="horz" wrap="square" rtlCol="0" anchor="b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latin typeface="+mj-ea"/>
                <a:ea typeface="+mj-ea"/>
                <a:cs typeface="+mn-ea"/>
                <a:sym typeface="Lemon" pitchFamily="2" charset="0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+mn-ea"/>
                <a:sym typeface="Lemon" pitchFamily="2" charset="0"/>
              </a:rPr>
              <a:t>、当前服装规模和增长趋势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37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B2F682-35AC-23EE-819E-53B70C281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一、市场分析和趋势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26F9BD-42FB-4C64-9EB5-AA2855528A7A}"/>
              </a:ext>
            </a:extLst>
          </p:cNvPr>
          <p:cNvSpPr>
            <a:spLocks/>
          </p:cNvSpPr>
          <p:nvPr/>
        </p:nvSpPr>
        <p:spPr>
          <a:xfrm>
            <a:off x="838200" y="1190331"/>
            <a:ext cx="108585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ctr">
              <a:buSzPct val="25000"/>
            </a:pPr>
            <a:r>
              <a:rPr lang="en-US" altLang="zh-CN" sz="24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rPr>
              <a:t>、市场对时尚、舒适、多功能服装的需求</a:t>
            </a:r>
            <a:endParaRPr lang="en-US" altLang="zh-CN" sz="2400" b="1" dirty="0">
              <a:solidFill>
                <a:schemeClr val="tx1"/>
              </a:solidFill>
              <a:latin typeface="+mj-ea"/>
              <a:ea typeface="+mj-ea"/>
              <a:cs typeface="+mn-ea"/>
              <a:sym typeface="Lemon" pitchFamily="2" charset="0"/>
            </a:endParaRP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35" name="图表 34">
                <a:extLst>
                  <a:ext uri="{FF2B5EF4-FFF2-40B4-BE49-F238E27FC236}">
                    <a16:creationId xmlns:a16="http://schemas.microsoft.com/office/drawing/2014/main" id="{57E8679A-3B00-1239-A773-F426114AC68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41039684"/>
                  </p:ext>
                </p:extLst>
              </p:nvPr>
            </p:nvGraphicFramePr>
            <p:xfrm>
              <a:off x="3492900" y="2337792"/>
              <a:ext cx="5272875" cy="320867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35" name="图表 34">
                <a:extLst>
                  <a:ext uri="{FF2B5EF4-FFF2-40B4-BE49-F238E27FC236}">
                    <a16:creationId xmlns:a16="http://schemas.microsoft.com/office/drawing/2014/main" id="{57E8679A-3B00-1239-A773-F426114AC6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92900" y="2337792"/>
                <a:ext cx="5272875" cy="3208676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组合 7">
            <a:extLst>
              <a:ext uri="{FF2B5EF4-FFF2-40B4-BE49-F238E27FC236}">
                <a16:creationId xmlns:a16="http://schemas.microsoft.com/office/drawing/2014/main" id="{B103E422-E125-E4FD-4E8E-32DECA8C931F}"/>
              </a:ext>
            </a:extLst>
          </p:cNvPr>
          <p:cNvGrpSpPr/>
          <p:nvPr/>
        </p:nvGrpSpPr>
        <p:grpSpPr>
          <a:xfrm>
            <a:off x="9567833" y="2337792"/>
            <a:ext cx="1957418" cy="2346009"/>
            <a:chOff x="9561483" y="2457469"/>
            <a:chExt cx="1957418" cy="234600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3553091-60BD-6CE4-781D-7DE1F3F9F79F}"/>
                </a:ext>
              </a:extLst>
            </p:cNvPr>
            <p:cNvGrpSpPr/>
            <p:nvPr/>
          </p:nvGrpSpPr>
          <p:grpSpPr>
            <a:xfrm>
              <a:off x="9561483" y="2457469"/>
              <a:ext cx="1957418" cy="629211"/>
              <a:chOff x="9561483" y="2457469"/>
              <a:chExt cx="1957418" cy="629211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CE7404A1-5888-4871-59B1-B15EE81F4E8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561483" y="2457469"/>
                <a:ext cx="1957418" cy="33855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r>
                  <a:rPr kumimoji="1" lang="zh-CN" altLang="en-US" sz="1600" b="1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舒适需求</a:t>
                </a:r>
                <a:endParaRPr kumimoji="1" lang="en-US" altLang="zh-CN" sz="1600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66711820-15F7-3240-2F11-D34F8244054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561483" y="2796023"/>
                <a:ext cx="1957418" cy="2906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1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对服装穿着场景需求</a:t>
                </a:r>
                <a:endParaRPr kumimoji="1" lang="en-US" altLang="zh-CN" sz="11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78EEACB-FEFD-3FF4-F625-5E467A172130}"/>
                </a:ext>
              </a:extLst>
            </p:cNvPr>
            <p:cNvGrpSpPr/>
            <p:nvPr/>
          </p:nvGrpSpPr>
          <p:grpSpPr>
            <a:xfrm>
              <a:off x="9561483" y="4175421"/>
              <a:ext cx="1957418" cy="628057"/>
              <a:chOff x="9561483" y="4175421"/>
              <a:chExt cx="1957418" cy="628057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6B63D94-5BFF-C964-E6FB-E216EAD521F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561483" y="4175421"/>
                <a:ext cx="1957418" cy="33855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r>
                  <a:rPr kumimoji="1" lang="zh-CN" altLang="en-US" sz="1600" b="1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流行款式需求</a:t>
                </a:r>
                <a:endParaRPr kumimoji="1" lang="en-US" altLang="zh-CN" sz="1600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FA1C9EC5-0EDA-81D2-5030-8C0E260B984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561483" y="4513975"/>
                <a:ext cx="1957418" cy="289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1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今年流行款式的需求</a:t>
                </a:r>
                <a:endParaRPr kumimoji="1" lang="en-US" altLang="zh-CN" sz="11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8B4859-955B-FBC0-82AF-08D6A768E53D}"/>
              </a:ext>
            </a:extLst>
          </p:cNvPr>
          <p:cNvGrpSpPr/>
          <p:nvPr/>
        </p:nvGrpSpPr>
        <p:grpSpPr>
          <a:xfrm>
            <a:off x="679449" y="2337792"/>
            <a:ext cx="2006633" cy="2346009"/>
            <a:chOff x="673099" y="2457469"/>
            <a:chExt cx="2006633" cy="234600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C6C24B1-6623-D027-E878-539388BD4C93}"/>
                </a:ext>
              </a:extLst>
            </p:cNvPr>
            <p:cNvGrpSpPr/>
            <p:nvPr/>
          </p:nvGrpSpPr>
          <p:grpSpPr>
            <a:xfrm>
              <a:off x="673099" y="2457469"/>
              <a:ext cx="2006633" cy="628057"/>
              <a:chOff x="673099" y="2457469"/>
              <a:chExt cx="2006633" cy="628057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B9304CD-71D8-34CF-5BA1-1C73EFFED6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3099" y="2457469"/>
                <a:ext cx="2006633" cy="33855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pPr algn="r"/>
                <a:r>
                  <a:rPr kumimoji="1" lang="zh-CN" altLang="en-US" sz="1600" b="1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色彩偏好</a:t>
                </a:r>
                <a:endParaRPr kumimoji="1" lang="en-US" altLang="zh-CN" sz="1600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05625BE5-160D-DC54-38E0-59AE77010BF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3099" y="2796023"/>
                <a:ext cx="2006633" cy="289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kumimoji="1" lang="zh-CN" altLang="en-US" sz="11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秋冬色彩偏好</a:t>
                </a:r>
                <a:endParaRPr kumimoji="1" lang="en-US" altLang="zh-CN" sz="11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81EDAEC-3BD2-EA36-A244-CC17156CEFCC}"/>
                </a:ext>
              </a:extLst>
            </p:cNvPr>
            <p:cNvGrpSpPr/>
            <p:nvPr/>
          </p:nvGrpSpPr>
          <p:grpSpPr>
            <a:xfrm>
              <a:off x="673099" y="4175421"/>
              <a:ext cx="2006633" cy="628057"/>
              <a:chOff x="673099" y="4175421"/>
              <a:chExt cx="2006633" cy="628057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7A41C6D-C69D-7998-2FEB-6A51E85DE5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3099" y="4175421"/>
                <a:ext cx="2006633" cy="33855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pPr algn="r"/>
                <a:r>
                  <a:rPr kumimoji="1" lang="zh-CN" altLang="en-US" sz="1600" b="1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多功能需求</a:t>
                </a:r>
                <a:endParaRPr kumimoji="1" lang="en-US" altLang="zh-CN" sz="1600" b="1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E01C03CB-BEE3-0E04-0DC2-0C3EC1722AF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3099" y="4513975"/>
                <a:ext cx="2006633" cy="289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kumimoji="1" lang="zh-CN" altLang="en-US" sz="11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对一衣多穿的需求</a:t>
                </a:r>
                <a:endParaRPr kumimoji="1" lang="en-US" altLang="zh-CN" sz="11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48D2A9-797C-D8C0-7CED-614CF43D2EA6}"/>
              </a:ext>
            </a:extLst>
          </p:cNvPr>
          <p:cNvGrpSpPr/>
          <p:nvPr/>
        </p:nvGrpSpPr>
        <p:grpSpPr>
          <a:xfrm>
            <a:off x="5460776" y="2010714"/>
            <a:ext cx="3711799" cy="3208676"/>
            <a:chOff x="5460776" y="2010714"/>
            <a:chExt cx="3711799" cy="320867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196DEFC-64DD-F977-1A63-C9BB0F38FD26}"/>
                </a:ext>
              </a:extLst>
            </p:cNvPr>
            <p:cNvSpPr/>
            <p:nvPr/>
          </p:nvSpPr>
          <p:spPr>
            <a:xfrm>
              <a:off x="5870035" y="2010714"/>
              <a:ext cx="3302540" cy="320867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graphicFrame>
          <p:nvGraphicFramePr>
            <p:cNvPr id="38" name="图表 37">
              <a:extLst>
                <a:ext uri="{FF2B5EF4-FFF2-40B4-BE49-F238E27FC236}">
                  <a16:creationId xmlns:a16="http://schemas.microsoft.com/office/drawing/2014/main" id="{46D63F45-7422-7451-B2A7-EC6F0CB2C3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00696277"/>
                </p:ext>
              </p:extLst>
            </p:nvPr>
          </p:nvGraphicFramePr>
          <p:xfrm>
            <a:off x="5460776" y="2674151"/>
            <a:ext cx="2498897" cy="1946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F045C8A-951A-C7F3-E5EE-3FC34CE3C1E2}"/>
                </a:ext>
              </a:extLst>
            </p:cNvPr>
            <p:cNvGrpSpPr>
              <a:grpSpLocks/>
            </p:cNvGrpSpPr>
            <p:nvPr/>
          </p:nvGrpSpPr>
          <p:grpSpPr>
            <a:xfrm>
              <a:off x="7545472" y="4016858"/>
              <a:ext cx="1463147" cy="721730"/>
              <a:chOff x="1652103" y="2434859"/>
              <a:chExt cx="2541350" cy="1076586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BA67565-3A6E-F07F-088C-A3FB4B87CC13}"/>
                  </a:ext>
                </a:extLst>
              </p:cNvPr>
              <p:cNvSpPr txBox="1"/>
              <p:nvPr/>
            </p:nvSpPr>
            <p:spPr>
              <a:xfrm>
                <a:off x="1715660" y="2434859"/>
                <a:ext cx="1393927" cy="596834"/>
              </a:xfrm>
              <a:prstGeom prst="rect">
                <a:avLst/>
              </a:prstGeom>
              <a:solidFill>
                <a:schemeClr val="accent5"/>
              </a:solidFill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FFFF"/>
                    </a:solidFill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15%</a:t>
                </a:r>
              </a:p>
            </p:txBody>
          </p:sp>
          <p:sp>
            <p:nvSpPr>
              <p:cNvPr id="46" name="文本框">
                <a:extLst>
                  <a:ext uri="{FF2B5EF4-FFF2-40B4-BE49-F238E27FC236}">
                    <a16:creationId xmlns:a16="http://schemas.microsoft.com/office/drawing/2014/main" id="{65E25E1C-99B8-7B24-7D51-A153D9C1D4C1}"/>
                  </a:ext>
                </a:extLst>
              </p:cNvPr>
              <p:cNvSpPr txBox="1"/>
              <p:nvPr/>
            </p:nvSpPr>
            <p:spPr>
              <a:xfrm>
                <a:off x="1652103" y="3071950"/>
                <a:ext cx="2541350" cy="439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lang="zh-CN" altLang="en-US" sz="1000" dirty="0">
                    <a:latin typeface="+mn-ea"/>
                    <a:cs typeface="+mn-ea"/>
                    <a:sym typeface="Lemon" pitchFamily="2" charset="0"/>
                  </a:rPr>
                  <a:t>编写数据分析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BAFB3F6-007D-11A6-AAE9-E552A9EE08D5}"/>
                </a:ext>
              </a:extLst>
            </p:cNvPr>
            <p:cNvGrpSpPr>
              <a:grpSpLocks/>
            </p:cNvGrpSpPr>
            <p:nvPr/>
          </p:nvGrpSpPr>
          <p:grpSpPr>
            <a:xfrm>
              <a:off x="7483420" y="2539368"/>
              <a:ext cx="1467113" cy="736469"/>
              <a:chOff x="1548095" y="4007588"/>
              <a:chExt cx="2541350" cy="1087675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C0057A5-549A-2951-E5D5-5A26369F310A}"/>
                  </a:ext>
                </a:extLst>
              </p:cNvPr>
              <p:cNvSpPr txBox="1"/>
              <p:nvPr/>
            </p:nvSpPr>
            <p:spPr>
              <a:xfrm>
                <a:off x="1667579" y="4007588"/>
                <a:ext cx="1390159" cy="590914"/>
              </a:xfrm>
              <a:prstGeom prst="rect">
                <a:avLst/>
              </a:prstGeom>
              <a:solidFill>
                <a:schemeClr val="accent4"/>
              </a:solidFill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FFFF"/>
                    </a:solidFill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5%</a:t>
                </a:r>
              </a:p>
            </p:txBody>
          </p:sp>
          <p:sp>
            <p:nvSpPr>
              <p:cNvPr id="44" name="文本框">
                <a:extLst>
                  <a:ext uri="{FF2B5EF4-FFF2-40B4-BE49-F238E27FC236}">
                    <a16:creationId xmlns:a16="http://schemas.microsoft.com/office/drawing/2014/main" id="{BF0BE070-1263-A99E-5947-623A085B31B7}"/>
                  </a:ext>
                </a:extLst>
              </p:cNvPr>
              <p:cNvSpPr txBox="1"/>
              <p:nvPr/>
            </p:nvSpPr>
            <p:spPr>
              <a:xfrm>
                <a:off x="1548095" y="4658516"/>
                <a:ext cx="2541350" cy="4367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ea"/>
                    <a:sym typeface="Lemon" pitchFamily="2" charset="0"/>
                  </a:rPr>
                  <a:t>编写数据分析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6E2FB1-0541-90FC-56CB-CD62AFADE79F}"/>
              </a:ext>
            </a:extLst>
          </p:cNvPr>
          <p:cNvGrpSpPr/>
          <p:nvPr/>
        </p:nvGrpSpPr>
        <p:grpSpPr>
          <a:xfrm>
            <a:off x="2905157" y="2010714"/>
            <a:ext cx="2884770" cy="3208676"/>
            <a:chOff x="2905157" y="2010714"/>
            <a:chExt cx="2884770" cy="320867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7345590-FDD8-9B11-4AB8-9A512D2F4BDB}"/>
                </a:ext>
              </a:extLst>
            </p:cNvPr>
            <p:cNvSpPr/>
            <p:nvPr/>
          </p:nvSpPr>
          <p:spPr>
            <a:xfrm>
              <a:off x="2905157" y="2010714"/>
              <a:ext cx="2884770" cy="320867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graphicFrame>
          <p:nvGraphicFramePr>
            <p:cNvPr id="42" name="图表 41">
              <a:extLst>
                <a:ext uri="{FF2B5EF4-FFF2-40B4-BE49-F238E27FC236}">
                  <a16:creationId xmlns:a16="http://schemas.microsoft.com/office/drawing/2014/main" id="{825B072B-2BF8-D4C0-5A82-67AEA02A67E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26094358"/>
                </p:ext>
              </p:extLst>
            </p:nvPr>
          </p:nvGraphicFramePr>
          <p:xfrm>
            <a:off x="3040295" y="2466888"/>
            <a:ext cx="2537301" cy="25517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</p:spTree>
    <p:custDataLst>
      <p:tags r:id="rId1"/>
    </p:custDataLst>
    <p:extLst>
      <p:ext uri="{BB962C8B-B14F-4D97-AF65-F5344CB8AC3E}">
        <p14:creationId xmlns:p14="http://schemas.microsoft.com/office/powerpoint/2010/main" val="343752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93A850-830C-14AD-9A47-2985591FE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  <a:cs typeface="+mn-ea"/>
                <a:sym typeface="Lemon" pitchFamily="2" charset="0"/>
              </a:rPr>
              <a:t>一、市场分析和趋势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10F3131-77FF-57CD-E3AC-58EC33123296}"/>
              </a:ext>
            </a:extLst>
          </p:cNvPr>
          <p:cNvGrpSpPr/>
          <p:nvPr/>
        </p:nvGrpSpPr>
        <p:grpSpPr>
          <a:xfrm>
            <a:off x="660401" y="5022957"/>
            <a:ext cx="9591675" cy="1212743"/>
            <a:chOff x="660401" y="5022957"/>
            <a:chExt cx="9591675" cy="121274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ECDFC6C-2865-CED1-9DDC-5AFB94F9C0AF}"/>
                </a:ext>
              </a:extLst>
            </p:cNvPr>
            <p:cNvGrpSpPr/>
            <p:nvPr/>
          </p:nvGrpSpPr>
          <p:grpSpPr>
            <a:xfrm>
              <a:off x="660401" y="5022957"/>
              <a:ext cx="9591675" cy="1212743"/>
              <a:chOff x="669925" y="4771712"/>
              <a:chExt cx="10850563" cy="1371913"/>
            </a:xfrm>
          </p:grpSpPr>
          <p:sp>
            <p:nvSpPr>
              <p:cNvPr id="14" name="Number5">
                <a:extLst>
                  <a:ext uri="{FF2B5EF4-FFF2-40B4-BE49-F238E27FC236}">
                    <a16:creationId xmlns:a16="http://schemas.microsoft.com/office/drawing/2014/main" id="{32BF24D4-173A-1D1B-6637-1E62C586631C}"/>
                  </a:ext>
                </a:extLst>
              </p:cNvPr>
              <p:cNvSpPr/>
              <p:nvPr/>
            </p:nvSpPr>
            <p:spPr bwMode="auto">
              <a:xfrm>
                <a:off x="669925" y="5233882"/>
                <a:ext cx="2267081" cy="909743"/>
              </a:xfrm>
              <a:custGeom>
                <a:avLst/>
                <a:gdLst>
                  <a:gd name="T0" fmla="*/ 1318 w 1318"/>
                  <a:gd name="T1" fmla="*/ 0 h 561"/>
                  <a:gd name="T2" fmla="*/ 0 w 1318"/>
                  <a:gd name="T3" fmla="*/ 0 h 561"/>
                  <a:gd name="T4" fmla="*/ 0 w 1318"/>
                  <a:gd name="T5" fmla="*/ 561 h 561"/>
                  <a:gd name="T6" fmla="*/ 1130 w 1318"/>
                  <a:gd name="T7" fmla="*/ 561 h 561"/>
                  <a:gd name="T8" fmla="*/ 1318 w 1318"/>
                  <a:gd name="T9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8" h="561">
                    <a:moveTo>
                      <a:pt x="1318" y="0"/>
                    </a:moveTo>
                    <a:lnTo>
                      <a:pt x="0" y="0"/>
                    </a:lnTo>
                    <a:lnTo>
                      <a:pt x="0" y="561"/>
                    </a:lnTo>
                    <a:lnTo>
                      <a:pt x="1130" y="561"/>
                    </a:lnTo>
                    <a:lnTo>
                      <a:pt x="131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4400" b="1" dirty="0">
                    <a:solidFill>
                      <a:schemeClr val="bg1"/>
                    </a:solidFill>
                    <a:latin typeface="+mj-lt"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5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CDA104C-C1F1-29C2-9A16-1F3979876A85}"/>
                  </a:ext>
                </a:extLst>
              </p:cNvPr>
              <p:cNvGrpSpPr/>
              <p:nvPr/>
            </p:nvGrpSpPr>
            <p:grpSpPr>
              <a:xfrm>
                <a:off x="2770157" y="4771712"/>
                <a:ext cx="1642688" cy="911365"/>
                <a:chOff x="2770157" y="4771712"/>
                <a:chExt cx="1642688" cy="911365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51E8B20A-CF87-5C66-E9C1-97C703B8E79C}"/>
                    </a:ext>
                  </a:extLst>
                </p:cNvPr>
                <p:cNvSpPr/>
                <p:nvPr/>
              </p:nvSpPr>
              <p:spPr bwMode="auto">
                <a:xfrm>
                  <a:off x="2770157" y="4771712"/>
                  <a:ext cx="1642688" cy="911365"/>
                </a:xfrm>
                <a:custGeom>
                  <a:avLst/>
                  <a:gdLst>
                    <a:gd name="T0" fmla="*/ 637 w 901"/>
                    <a:gd name="T1" fmla="*/ 534 h 534"/>
                    <a:gd name="T2" fmla="*/ 828 w 901"/>
                    <a:gd name="T3" fmla="*/ 351 h 534"/>
                    <a:gd name="T4" fmla="*/ 883 w 901"/>
                    <a:gd name="T5" fmla="*/ 299 h 534"/>
                    <a:gd name="T6" fmla="*/ 883 w 901"/>
                    <a:gd name="T7" fmla="*/ 236 h 534"/>
                    <a:gd name="T8" fmla="*/ 828 w 901"/>
                    <a:gd name="T9" fmla="*/ 184 h 534"/>
                    <a:gd name="T10" fmla="*/ 635 w 901"/>
                    <a:gd name="T11" fmla="*/ 0 h 534"/>
                    <a:gd name="T12" fmla="*/ 635 w 901"/>
                    <a:gd name="T13" fmla="*/ 0 h 534"/>
                    <a:gd name="T14" fmla="*/ 635 w 901"/>
                    <a:gd name="T15" fmla="*/ 0 h 534"/>
                    <a:gd name="T16" fmla="*/ 177 w 901"/>
                    <a:gd name="T17" fmla="*/ 0 h 534"/>
                    <a:gd name="T18" fmla="*/ 0 w 901"/>
                    <a:gd name="T19" fmla="*/ 534 h 534"/>
                    <a:gd name="T20" fmla="*/ 635 w 901"/>
                    <a:gd name="T21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1" h="534">
                      <a:moveTo>
                        <a:pt x="637" y="534"/>
                      </a:moveTo>
                      <a:cubicBezTo>
                        <a:pt x="828" y="351"/>
                        <a:pt x="828" y="351"/>
                        <a:pt x="828" y="351"/>
                      </a:cubicBezTo>
                      <a:cubicBezTo>
                        <a:pt x="883" y="299"/>
                        <a:pt x="883" y="299"/>
                        <a:pt x="883" y="299"/>
                      </a:cubicBezTo>
                      <a:cubicBezTo>
                        <a:pt x="901" y="282"/>
                        <a:pt x="901" y="253"/>
                        <a:pt x="883" y="236"/>
                      </a:cubicBezTo>
                      <a:cubicBezTo>
                        <a:pt x="828" y="184"/>
                        <a:pt x="828" y="184"/>
                        <a:pt x="828" y="184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0" y="534"/>
                        <a:pt x="0" y="534"/>
                        <a:pt x="0" y="534"/>
                      </a:cubicBezTo>
                      <a:cubicBezTo>
                        <a:pt x="635" y="534"/>
                        <a:pt x="635" y="534"/>
                        <a:pt x="635" y="534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5400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" name="图标">
                  <a:extLst>
                    <a:ext uri="{FF2B5EF4-FFF2-40B4-BE49-F238E27FC236}">
                      <a16:creationId xmlns:a16="http://schemas.microsoft.com/office/drawing/2014/main" id="{11E6B151-5B60-EE1D-11B6-D8639DB77D5D}"/>
                    </a:ext>
                  </a:extLst>
                </p:cNvPr>
                <p:cNvSpPr/>
                <p:nvPr/>
              </p:nvSpPr>
              <p:spPr bwMode="auto">
                <a:xfrm>
                  <a:off x="3316248" y="5023760"/>
                  <a:ext cx="550506" cy="407268"/>
                </a:xfrm>
                <a:custGeom>
                  <a:avLst/>
                  <a:gdLst>
                    <a:gd name="T0" fmla="*/ 278945 h 440259"/>
                    <a:gd name="T1" fmla="*/ 278945 h 440259"/>
                    <a:gd name="T2" fmla="*/ 278945 h 440259"/>
                    <a:gd name="T3" fmla="*/ 278945 h 440259"/>
                    <a:gd name="T4" fmla="*/ 278945 h 440259"/>
                    <a:gd name="T5" fmla="*/ 278945 h 440259"/>
                    <a:gd name="T6" fmla="*/ 278945 h 440259"/>
                    <a:gd name="T7" fmla="*/ 278945 h 440259"/>
                    <a:gd name="T8" fmla="*/ 278945 h 440259"/>
                    <a:gd name="T9" fmla="*/ 278945 h 440259"/>
                    <a:gd name="T10" fmla="*/ 278945 h 440259"/>
                    <a:gd name="T11" fmla="*/ 278945 h 440259"/>
                    <a:gd name="T12" fmla="*/ 278945 h 440259"/>
                    <a:gd name="T13" fmla="*/ 278945 h 440259"/>
                    <a:gd name="T14" fmla="*/ 278945 h 440259"/>
                    <a:gd name="T15" fmla="*/ 278945 h 440259"/>
                    <a:gd name="T16" fmla="*/ 278945 h 440259"/>
                    <a:gd name="T17" fmla="*/ 278945 h 440259"/>
                    <a:gd name="T18" fmla="*/ 278945 h 440259"/>
                    <a:gd name="T19" fmla="*/ 278945 h 440259"/>
                    <a:gd name="T20" fmla="*/ 278945 h 440259"/>
                    <a:gd name="T21" fmla="*/ 278945 h 440259"/>
                    <a:gd name="T22" fmla="*/ 278945 h 440259"/>
                    <a:gd name="T23" fmla="*/ 278945 h 440259"/>
                    <a:gd name="T24" fmla="*/ 278945 h 440259"/>
                    <a:gd name="T25" fmla="*/ 278945 h 440259"/>
                    <a:gd name="T26" fmla="*/ 278945 h 440259"/>
                    <a:gd name="T27" fmla="*/ 278945 h 440259"/>
                    <a:gd name="T28" fmla="*/ 278945 h 440259"/>
                    <a:gd name="T29" fmla="*/ 278945 h 440259"/>
                    <a:gd name="T30" fmla="*/ 88862 h 440259"/>
                    <a:gd name="T31" fmla="*/ 88862 h 440259"/>
                    <a:gd name="T32" fmla="*/ 278945 h 440259"/>
                    <a:gd name="T33" fmla="*/ 278945 h 440259"/>
                    <a:gd name="T34" fmla="*/ 278945 h 440259"/>
                    <a:gd name="T35" fmla="*/ 278945 h 440259"/>
                    <a:gd name="T36" fmla="*/ 278945 h 440259"/>
                    <a:gd name="T37" fmla="*/ 278945 h 440259"/>
                    <a:gd name="T38" fmla="*/ 278945 h 440259"/>
                    <a:gd name="T39" fmla="*/ 278945 h 440259"/>
                    <a:gd name="T40" fmla="*/ 278945 h 440259"/>
                    <a:gd name="T41" fmla="*/ 278945 h 440259"/>
                    <a:gd name="T42" fmla="*/ 278945 h 440259"/>
                    <a:gd name="T43" fmla="*/ 278945 h 440259"/>
                    <a:gd name="T44" fmla="*/ 278945 h 440259"/>
                    <a:gd name="T45" fmla="*/ 278945 h 440259"/>
                    <a:gd name="T46" fmla="*/ 278945 h 440259"/>
                    <a:gd name="T47" fmla="*/ 278945 h 440259"/>
                    <a:gd name="T48" fmla="*/ 278945 h 440259"/>
                    <a:gd name="T49" fmla="*/ 278945 h 440259"/>
                    <a:gd name="T50" fmla="*/ 278945 h 440259"/>
                    <a:gd name="T51" fmla="*/ 278945 h 440259"/>
                    <a:gd name="T52" fmla="*/ 278945 h 440259"/>
                    <a:gd name="T53" fmla="*/ 278945 h 440259"/>
                    <a:gd name="T54" fmla="*/ 278945 h 440259"/>
                    <a:gd name="T55" fmla="*/ 278945 h 440259"/>
                    <a:gd name="T56" fmla="*/ 278945 h 440259"/>
                    <a:gd name="T57" fmla="*/ 278945 h 440259"/>
                    <a:gd name="T58" fmla="*/ 278945 h 440259"/>
                    <a:gd name="T59" fmla="*/ 278945 h 440259"/>
                    <a:gd name="T60" fmla="*/ 278945 h 440259"/>
                    <a:gd name="T61" fmla="*/ 278945 h 440259"/>
                    <a:gd name="T62" fmla="*/ 278945 h 440259"/>
                    <a:gd name="T63" fmla="*/ 278945 h 440259"/>
                    <a:gd name="T64" fmla="*/ 278945 h 440259"/>
                    <a:gd name="T65" fmla="*/ 278945 h 440259"/>
                    <a:gd name="T66" fmla="*/ 278945 h 440259"/>
                    <a:gd name="T67" fmla="*/ 278945 h 440259"/>
                    <a:gd name="T68" fmla="*/ 278945 h 440259"/>
                    <a:gd name="T69" fmla="*/ 278945 h 440259"/>
                    <a:gd name="T70" fmla="*/ 278945 h 440259"/>
                    <a:gd name="T71" fmla="*/ 278945 h 440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06" h="4896">
                      <a:moveTo>
                        <a:pt x="6608" y="638"/>
                      </a:moveTo>
                      <a:lnTo>
                        <a:pt x="6608" y="2638"/>
                      </a:lnTo>
                      <a:cubicBezTo>
                        <a:pt x="6608" y="2638"/>
                        <a:pt x="6180" y="2723"/>
                        <a:pt x="6092" y="2734"/>
                      </a:cubicBezTo>
                      <a:cubicBezTo>
                        <a:pt x="6004" y="2745"/>
                        <a:pt x="5728" y="2834"/>
                        <a:pt x="5528" y="2642"/>
                      </a:cubicBezTo>
                      <a:cubicBezTo>
                        <a:pt x="5219" y="2346"/>
                        <a:pt x="4122" y="1254"/>
                        <a:pt x="4122" y="1254"/>
                      </a:cubicBezTo>
                      <a:cubicBezTo>
                        <a:pt x="4122" y="1254"/>
                        <a:pt x="3932" y="1069"/>
                        <a:pt x="3629" y="1229"/>
                      </a:cubicBezTo>
                      <a:cubicBezTo>
                        <a:pt x="3350" y="1376"/>
                        <a:pt x="2936" y="1592"/>
                        <a:pt x="2764" y="1675"/>
                      </a:cubicBezTo>
                      <a:cubicBezTo>
                        <a:pt x="2437" y="1849"/>
                        <a:pt x="2167" y="1574"/>
                        <a:pt x="2167" y="1364"/>
                      </a:cubicBezTo>
                      <a:cubicBezTo>
                        <a:pt x="2167" y="1201"/>
                        <a:pt x="2269" y="1090"/>
                        <a:pt x="2414" y="1009"/>
                      </a:cubicBezTo>
                      <a:cubicBezTo>
                        <a:pt x="2808" y="770"/>
                        <a:pt x="3637" y="305"/>
                        <a:pt x="3983" y="121"/>
                      </a:cubicBezTo>
                      <a:cubicBezTo>
                        <a:pt x="4193" y="9"/>
                        <a:pt x="4344" y="0"/>
                        <a:pt x="4633" y="243"/>
                      </a:cubicBezTo>
                      <a:cubicBezTo>
                        <a:pt x="4988" y="541"/>
                        <a:pt x="5304" y="814"/>
                        <a:pt x="5304" y="814"/>
                      </a:cubicBezTo>
                      <a:cubicBezTo>
                        <a:pt x="5304" y="814"/>
                        <a:pt x="5407" y="900"/>
                        <a:pt x="5571" y="865"/>
                      </a:cubicBezTo>
                      <a:cubicBezTo>
                        <a:pt x="5975" y="780"/>
                        <a:pt x="6608" y="638"/>
                        <a:pt x="6608" y="638"/>
                      </a:cubicBezTo>
                      <a:close/>
                      <a:moveTo>
                        <a:pt x="2241" y="4027"/>
                      </a:moveTo>
                      <a:cubicBezTo>
                        <a:pt x="2294" y="3891"/>
                        <a:pt x="2277" y="3738"/>
                        <a:pt x="2175" y="3633"/>
                      </a:cubicBezTo>
                      <a:cubicBezTo>
                        <a:pt x="2083" y="3540"/>
                        <a:pt x="1950" y="3515"/>
                        <a:pt x="1822" y="3544"/>
                      </a:cubicBezTo>
                      <a:cubicBezTo>
                        <a:pt x="1858" y="3418"/>
                        <a:pt x="1838" y="3283"/>
                        <a:pt x="1746" y="3188"/>
                      </a:cubicBezTo>
                      <a:cubicBezTo>
                        <a:pt x="1654" y="3095"/>
                        <a:pt x="1521" y="3070"/>
                        <a:pt x="1394" y="3099"/>
                      </a:cubicBezTo>
                      <a:cubicBezTo>
                        <a:pt x="1429" y="2973"/>
                        <a:pt x="1409" y="2838"/>
                        <a:pt x="1317" y="2744"/>
                      </a:cubicBezTo>
                      <a:cubicBezTo>
                        <a:pt x="1173" y="2596"/>
                        <a:pt x="924" y="2602"/>
                        <a:pt x="760" y="2758"/>
                      </a:cubicBezTo>
                      <a:cubicBezTo>
                        <a:pt x="597" y="2915"/>
                        <a:pt x="492" y="3198"/>
                        <a:pt x="638" y="3365"/>
                      </a:cubicBezTo>
                      <a:cubicBezTo>
                        <a:pt x="783" y="3531"/>
                        <a:pt x="950" y="3430"/>
                        <a:pt x="1077" y="3401"/>
                      </a:cubicBezTo>
                      <a:cubicBezTo>
                        <a:pt x="1042" y="3527"/>
                        <a:pt x="936" y="3645"/>
                        <a:pt x="1066" y="3810"/>
                      </a:cubicBezTo>
                      <a:cubicBezTo>
                        <a:pt x="1197" y="3975"/>
                        <a:pt x="1378" y="3875"/>
                        <a:pt x="1506" y="3846"/>
                      </a:cubicBezTo>
                      <a:cubicBezTo>
                        <a:pt x="1470" y="3972"/>
                        <a:pt x="1369" y="4101"/>
                        <a:pt x="1494" y="4254"/>
                      </a:cubicBezTo>
                      <a:cubicBezTo>
                        <a:pt x="1621" y="4408"/>
                        <a:pt x="1829" y="4326"/>
                        <a:pt x="1966" y="4283"/>
                      </a:cubicBezTo>
                      <a:cubicBezTo>
                        <a:pt x="1913" y="4419"/>
                        <a:pt x="1799" y="4566"/>
                        <a:pt x="1945" y="4730"/>
                      </a:cubicBezTo>
                      <a:cubicBezTo>
                        <a:pt x="2090" y="4896"/>
                        <a:pt x="2426" y="4819"/>
                        <a:pt x="2590" y="4663"/>
                      </a:cubicBezTo>
                      <a:cubicBezTo>
                        <a:pt x="2753" y="4506"/>
                        <a:pt x="2769" y="4258"/>
                        <a:pt x="2625" y="4110"/>
                      </a:cubicBezTo>
                      <a:cubicBezTo>
                        <a:pt x="2526" y="4008"/>
                        <a:pt x="2378" y="3985"/>
                        <a:pt x="2241" y="4027"/>
                      </a:cubicBezTo>
                      <a:close/>
                      <a:moveTo>
                        <a:pt x="5233" y="2987"/>
                      </a:moveTo>
                      <a:cubicBezTo>
                        <a:pt x="4047" y="1802"/>
                        <a:pt x="4605" y="2359"/>
                        <a:pt x="3967" y="1720"/>
                      </a:cubicBezTo>
                      <a:cubicBezTo>
                        <a:pt x="3967" y="1720"/>
                        <a:pt x="3775" y="1529"/>
                        <a:pt x="3523" y="1640"/>
                      </a:cubicBezTo>
                      <a:cubicBezTo>
                        <a:pt x="3346" y="1718"/>
                        <a:pt x="3117" y="1824"/>
                        <a:pt x="2945" y="1905"/>
                      </a:cubicBezTo>
                      <a:cubicBezTo>
                        <a:pt x="2757" y="2004"/>
                        <a:pt x="2621" y="2034"/>
                        <a:pt x="2557" y="2034"/>
                      </a:cubicBezTo>
                      <a:cubicBezTo>
                        <a:pt x="2192" y="2031"/>
                        <a:pt x="1896" y="1738"/>
                        <a:pt x="1896" y="1373"/>
                      </a:cubicBezTo>
                      <a:cubicBezTo>
                        <a:pt x="1896" y="1137"/>
                        <a:pt x="2022" y="931"/>
                        <a:pt x="2209" y="814"/>
                      </a:cubicBezTo>
                      <a:cubicBezTo>
                        <a:pt x="2472" y="632"/>
                        <a:pt x="3078" y="310"/>
                        <a:pt x="3078" y="310"/>
                      </a:cubicBezTo>
                      <a:cubicBezTo>
                        <a:pt x="3078" y="310"/>
                        <a:pt x="2894" y="76"/>
                        <a:pt x="2489" y="76"/>
                      </a:cubicBezTo>
                      <a:cubicBezTo>
                        <a:pt x="2085" y="76"/>
                        <a:pt x="1240" y="629"/>
                        <a:pt x="1240" y="629"/>
                      </a:cubicBezTo>
                      <a:cubicBezTo>
                        <a:pt x="1240" y="629"/>
                        <a:pt x="1000" y="783"/>
                        <a:pt x="659" y="644"/>
                      </a:cubicBezTo>
                      <a:lnTo>
                        <a:pt x="0" y="415"/>
                      </a:lnTo>
                      <a:lnTo>
                        <a:pt x="0" y="2704"/>
                      </a:lnTo>
                      <a:cubicBezTo>
                        <a:pt x="0" y="2704"/>
                        <a:pt x="188" y="2758"/>
                        <a:pt x="357" y="2827"/>
                      </a:cubicBezTo>
                      <a:cubicBezTo>
                        <a:pt x="395" y="2719"/>
                        <a:pt x="457" y="2618"/>
                        <a:pt x="542" y="2535"/>
                      </a:cubicBezTo>
                      <a:cubicBezTo>
                        <a:pt x="822" y="2268"/>
                        <a:pt x="1287" y="2265"/>
                        <a:pt x="1542" y="2528"/>
                      </a:cubicBezTo>
                      <a:cubicBezTo>
                        <a:pt x="1619" y="2608"/>
                        <a:pt x="1673" y="2703"/>
                        <a:pt x="1700" y="2808"/>
                      </a:cubicBezTo>
                      <a:cubicBezTo>
                        <a:pt x="1803" y="2840"/>
                        <a:pt x="1896" y="2896"/>
                        <a:pt x="1971" y="2973"/>
                      </a:cubicBezTo>
                      <a:cubicBezTo>
                        <a:pt x="2048" y="3053"/>
                        <a:pt x="2101" y="3148"/>
                        <a:pt x="2129" y="3253"/>
                      </a:cubicBezTo>
                      <a:cubicBezTo>
                        <a:pt x="2231" y="3285"/>
                        <a:pt x="2324" y="3341"/>
                        <a:pt x="2399" y="3418"/>
                      </a:cubicBezTo>
                      <a:cubicBezTo>
                        <a:pt x="2484" y="3505"/>
                        <a:pt x="2540" y="3611"/>
                        <a:pt x="2566" y="3725"/>
                      </a:cubicBezTo>
                      <a:cubicBezTo>
                        <a:pt x="2674" y="3756"/>
                        <a:pt x="2771" y="3814"/>
                        <a:pt x="2849" y="3894"/>
                      </a:cubicBezTo>
                      <a:cubicBezTo>
                        <a:pt x="3002" y="4051"/>
                        <a:pt x="3056" y="4265"/>
                        <a:pt x="3023" y="4471"/>
                      </a:cubicBezTo>
                      <a:cubicBezTo>
                        <a:pt x="3024" y="4471"/>
                        <a:pt x="3024" y="4471"/>
                        <a:pt x="3024" y="4472"/>
                      </a:cubicBezTo>
                      <a:cubicBezTo>
                        <a:pt x="3027" y="4475"/>
                        <a:pt x="3119" y="4578"/>
                        <a:pt x="3177" y="4636"/>
                      </a:cubicBezTo>
                      <a:cubicBezTo>
                        <a:pt x="3290" y="4749"/>
                        <a:pt x="3475" y="4749"/>
                        <a:pt x="3588" y="4636"/>
                      </a:cubicBezTo>
                      <a:cubicBezTo>
                        <a:pt x="3700" y="4523"/>
                        <a:pt x="3701" y="4339"/>
                        <a:pt x="3588" y="4225"/>
                      </a:cubicBezTo>
                      <a:cubicBezTo>
                        <a:pt x="3584" y="4221"/>
                        <a:pt x="3180" y="3799"/>
                        <a:pt x="3213" y="3766"/>
                      </a:cubicBezTo>
                      <a:cubicBezTo>
                        <a:pt x="3245" y="3734"/>
                        <a:pt x="3759" y="4269"/>
                        <a:pt x="3769" y="4279"/>
                      </a:cubicBezTo>
                      <a:cubicBezTo>
                        <a:pt x="3882" y="4391"/>
                        <a:pt x="4066" y="4391"/>
                        <a:pt x="4179" y="4279"/>
                      </a:cubicBezTo>
                      <a:cubicBezTo>
                        <a:pt x="4292" y="4166"/>
                        <a:pt x="4292" y="3981"/>
                        <a:pt x="4179" y="3868"/>
                      </a:cubicBezTo>
                      <a:cubicBezTo>
                        <a:pt x="4174" y="3863"/>
                        <a:pt x="4151" y="3841"/>
                        <a:pt x="4142" y="3832"/>
                      </a:cubicBezTo>
                      <a:cubicBezTo>
                        <a:pt x="4142" y="3832"/>
                        <a:pt x="3632" y="3378"/>
                        <a:pt x="3671" y="3339"/>
                      </a:cubicBezTo>
                      <a:cubicBezTo>
                        <a:pt x="3710" y="3300"/>
                        <a:pt x="4343" y="3891"/>
                        <a:pt x="4345" y="3891"/>
                      </a:cubicBezTo>
                      <a:cubicBezTo>
                        <a:pt x="4458" y="3993"/>
                        <a:pt x="4634" y="3992"/>
                        <a:pt x="4743" y="3883"/>
                      </a:cubicBezTo>
                      <a:cubicBezTo>
                        <a:pt x="4850" y="3776"/>
                        <a:pt x="4852" y="3608"/>
                        <a:pt x="4758" y="3494"/>
                      </a:cubicBezTo>
                      <a:cubicBezTo>
                        <a:pt x="4756" y="3488"/>
                        <a:pt x="4275" y="2986"/>
                        <a:pt x="4312" y="2948"/>
                      </a:cubicBezTo>
                      <a:cubicBezTo>
                        <a:pt x="4351" y="2910"/>
                        <a:pt x="4826" y="3400"/>
                        <a:pt x="4827" y="3401"/>
                      </a:cubicBezTo>
                      <a:cubicBezTo>
                        <a:pt x="4940" y="3513"/>
                        <a:pt x="5124" y="3513"/>
                        <a:pt x="5238" y="3401"/>
                      </a:cubicBezTo>
                      <a:cubicBezTo>
                        <a:pt x="5350" y="3288"/>
                        <a:pt x="5350" y="3103"/>
                        <a:pt x="5238" y="2990"/>
                      </a:cubicBezTo>
                      <a:cubicBezTo>
                        <a:pt x="5236" y="2989"/>
                        <a:pt x="5234" y="2988"/>
                        <a:pt x="5233" y="2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D3079A6-72C8-9266-3919-3AC860B79DE4}"/>
                  </a:ext>
                </a:extLst>
              </p:cNvPr>
              <p:cNvGrpSpPr/>
              <p:nvPr/>
            </p:nvGrpSpPr>
            <p:grpSpPr>
              <a:xfrm>
                <a:off x="4615040" y="4822469"/>
                <a:ext cx="6905448" cy="834761"/>
                <a:chOff x="4615040" y="4771712"/>
                <a:chExt cx="3825991" cy="834761"/>
              </a:xfrm>
            </p:grpSpPr>
            <p:sp>
              <p:nvSpPr>
                <p:cNvPr id="17" name="文本框2">
                  <a:extLst>
                    <a:ext uri="{FF2B5EF4-FFF2-40B4-BE49-F238E27FC236}">
                      <a16:creationId xmlns:a16="http://schemas.microsoft.com/office/drawing/2014/main" id="{0098B738-CFE9-34E4-6105-E5A932C334D4}"/>
                    </a:ext>
                  </a:extLst>
                </p:cNvPr>
                <p:cNvSpPr txBox="1"/>
                <p:nvPr/>
              </p:nvSpPr>
              <p:spPr>
                <a:xfrm>
                  <a:off x="4615042" y="5165102"/>
                  <a:ext cx="3825989" cy="44137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8" name="文本框1">
                  <a:extLst>
                    <a:ext uri="{FF2B5EF4-FFF2-40B4-BE49-F238E27FC236}">
                      <a16:creationId xmlns:a16="http://schemas.microsoft.com/office/drawing/2014/main" id="{E587EF68-8271-5288-5657-7EBC93386EE7}"/>
                    </a:ext>
                  </a:extLst>
                </p:cNvPr>
                <p:cNvSpPr txBox="1"/>
                <p:nvPr/>
              </p:nvSpPr>
              <p:spPr>
                <a:xfrm>
                  <a:off x="4615040" y="4771712"/>
                  <a:ext cx="3825991" cy="39338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B812639-91D7-8461-59D8-6D3D8F4A3FF9}"/>
                </a:ext>
              </a:extLst>
            </p:cNvPr>
            <p:cNvCxnSpPr>
              <a:cxnSpLocks/>
            </p:cNvCxnSpPr>
            <p:nvPr/>
          </p:nvCxnSpPr>
          <p:spPr>
            <a:xfrm>
              <a:off x="4540783" y="5034864"/>
              <a:ext cx="57112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48255B2-395F-87BD-6A66-F282A0C93C47}"/>
              </a:ext>
            </a:extLst>
          </p:cNvPr>
          <p:cNvGrpSpPr/>
          <p:nvPr/>
        </p:nvGrpSpPr>
        <p:grpSpPr>
          <a:xfrm>
            <a:off x="660401" y="4147178"/>
            <a:ext cx="9591675" cy="1284327"/>
            <a:chOff x="660401" y="4147178"/>
            <a:chExt cx="9591675" cy="1284327"/>
          </a:xfrm>
        </p:grpSpPr>
        <p:sp>
          <p:nvSpPr>
            <p:cNvPr id="21" name="Number4">
              <a:extLst>
                <a:ext uri="{FF2B5EF4-FFF2-40B4-BE49-F238E27FC236}">
                  <a16:creationId xmlns:a16="http://schemas.microsoft.com/office/drawing/2014/main" id="{BE4FE0FB-5724-6523-0345-0233541019E5}"/>
                </a:ext>
              </a:extLst>
            </p:cNvPr>
            <p:cNvSpPr/>
            <p:nvPr/>
          </p:nvSpPr>
          <p:spPr bwMode="auto">
            <a:xfrm>
              <a:off x="660401" y="4554293"/>
              <a:ext cx="2289913" cy="877212"/>
            </a:xfrm>
            <a:custGeom>
              <a:avLst/>
              <a:gdLst>
                <a:gd name="T0" fmla="*/ 1506 w 1506"/>
                <a:gd name="T1" fmla="*/ 0 h 561"/>
                <a:gd name="T2" fmla="*/ 0 w 1506"/>
                <a:gd name="T3" fmla="*/ 0 h 561"/>
                <a:gd name="T4" fmla="*/ 0 w 1506"/>
                <a:gd name="T5" fmla="*/ 561 h 561"/>
                <a:gd name="T6" fmla="*/ 1318 w 1506"/>
                <a:gd name="T7" fmla="*/ 561 h 561"/>
                <a:gd name="T8" fmla="*/ 1506 w 1506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" h="561">
                  <a:moveTo>
                    <a:pt x="1506" y="0"/>
                  </a:moveTo>
                  <a:lnTo>
                    <a:pt x="0" y="0"/>
                  </a:lnTo>
                  <a:lnTo>
                    <a:pt x="0" y="561"/>
                  </a:lnTo>
                  <a:lnTo>
                    <a:pt x="1318" y="561"/>
                  </a:lnTo>
                  <a:lnTo>
                    <a:pt x="150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4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CB5E104-AE92-164D-2A91-CCA2855ABECF}"/>
                </a:ext>
              </a:extLst>
            </p:cNvPr>
            <p:cNvGrpSpPr/>
            <p:nvPr/>
          </p:nvGrpSpPr>
          <p:grpSpPr>
            <a:xfrm>
              <a:off x="2802822" y="4147178"/>
              <a:ext cx="7449254" cy="877212"/>
              <a:chOff x="2802822" y="4147178"/>
              <a:chExt cx="7449254" cy="877212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E315EAC3-261B-FAD5-501F-68B25588AEF3}"/>
                  </a:ext>
                </a:extLst>
              </p:cNvPr>
              <p:cNvGrpSpPr/>
              <p:nvPr/>
            </p:nvGrpSpPr>
            <p:grpSpPr>
              <a:xfrm>
                <a:off x="2802822" y="4147178"/>
                <a:ext cx="1452102" cy="877212"/>
                <a:chOff x="3093534" y="3863590"/>
                <a:chExt cx="1642688" cy="909743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6B650A3E-750A-E614-2526-65302552CF47}"/>
                    </a:ext>
                  </a:extLst>
                </p:cNvPr>
                <p:cNvSpPr/>
                <p:nvPr/>
              </p:nvSpPr>
              <p:spPr bwMode="auto">
                <a:xfrm>
                  <a:off x="3093534" y="3863590"/>
                  <a:ext cx="1642688" cy="909743"/>
                </a:xfrm>
                <a:custGeom>
                  <a:avLst/>
                  <a:gdLst>
                    <a:gd name="T0" fmla="*/ 637 w 901"/>
                    <a:gd name="T1" fmla="*/ 534 h 534"/>
                    <a:gd name="T2" fmla="*/ 829 w 901"/>
                    <a:gd name="T3" fmla="*/ 351 h 534"/>
                    <a:gd name="T4" fmla="*/ 883 w 901"/>
                    <a:gd name="T5" fmla="*/ 299 h 534"/>
                    <a:gd name="T6" fmla="*/ 883 w 901"/>
                    <a:gd name="T7" fmla="*/ 236 h 534"/>
                    <a:gd name="T8" fmla="*/ 829 w 901"/>
                    <a:gd name="T9" fmla="*/ 184 h 534"/>
                    <a:gd name="T10" fmla="*/ 636 w 901"/>
                    <a:gd name="T11" fmla="*/ 0 h 534"/>
                    <a:gd name="T12" fmla="*/ 636 w 901"/>
                    <a:gd name="T13" fmla="*/ 0 h 534"/>
                    <a:gd name="T14" fmla="*/ 636 w 901"/>
                    <a:gd name="T15" fmla="*/ 0 h 534"/>
                    <a:gd name="T16" fmla="*/ 178 w 901"/>
                    <a:gd name="T17" fmla="*/ 0 h 534"/>
                    <a:gd name="T18" fmla="*/ 0 w 901"/>
                    <a:gd name="T19" fmla="*/ 534 h 534"/>
                    <a:gd name="T20" fmla="*/ 636 w 901"/>
                    <a:gd name="T21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1" h="534">
                      <a:moveTo>
                        <a:pt x="637" y="534"/>
                      </a:moveTo>
                      <a:cubicBezTo>
                        <a:pt x="829" y="351"/>
                        <a:pt x="829" y="351"/>
                        <a:pt x="829" y="351"/>
                      </a:cubicBezTo>
                      <a:cubicBezTo>
                        <a:pt x="883" y="299"/>
                        <a:pt x="883" y="299"/>
                        <a:pt x="883" y="299"/>
                      </a:cubicBezTo>
                      <a:cubicBezTo>
                        <a:pt x="901" y="282"/>
                        <a:pt x="901" y="253"/>
                        <a:pt x="883" y="236"/>
                      </a:cubicBezTo>
                      <a:cubicBezTo>
                        <a:pt x="829" y="184"/>
                        <a:pt x="829" y="184"/>
                        <a:pt x="829" y="184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0" y="534"/>
                        <a:pt x="0" y="534"/>
                        <a:pt x="0" y="534"/>
                      </a:cubicBezTo>
                      <a:cubicBezTo>
                        <a:pt x="636" y="534"/>
                        <a:pt x="636" y="534"/>
                        <a:pt x="636" y="53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5400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7" name="图标">
                  <a:extLst>
                    <a:ext uri="{FF2B5EF4-FFF2-40B4-BE49-F238E27FC236}">
                      <a16:creationId xmlns:a16="http://schemas.microsoft.com/office/drawing/2014/main" id="{83ECA8D3-4B2A-023F-211C-44B362570DC8}"/>
                    </a:ext>
                  </a:extLst>
                </p:cNvPr>
                <p:cNvSpPr/>
                <p:nvPr/>
              </p:nvSpPr>
              <p:spPr bwMode="auto">
                <a:xfrm>
                  <a:off x="3663948" y="4068000"/>
                  <a:ext cx="501860" cy="50092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78EFC279-1E28-6F43-C707-89329D1F894A}"/>
                  </a:ext>
                </a:extLst>
              </p:cNvPr>
              <p:cNvGrpSpPr/>
              <p:nvPr/>
            </p:nvGrpSpPr>
            <p:grpSpPr>
              <a:xfrm>
                <a:off x="4433660" y="4196989"/>
                <a:ext cx="5818416" cy="804912"/>
                <a:chOff x="4938417" y="3863590"/>
                <a:chExt cx="3825991" cy="834761"/>
              </a:xfrm>
            </p:grpSpPr>
            <p:sp>
              <p:nvSpPr>
                <p:cNvPr id="24" name="文本框4">
                  <a:extLst>
                    <a:ext uri="{FF2B5EF4-FFF2-40B4-BE49-F238E27FC236}">
                      <a16:creationId xmlns:a16="http://schemas.microsoft.com/office/drawing/2014/main" id="{63A946FB-FDDD-C55B-F3E4-965F72F8AA9B}"/>
                    </a:ext>
                  </a:extLst>
                </p:cNvPr>
                <p:cNvSpPr txBox="1"/>
                <p:nvPr/>
              </p:nvSpPr>
              <p:spPr>
                <a:xfrm>
                  <a:off x="4938419" y="4256980"/>
                  <a:ext cx="3825989" cy="44137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5" name="文本框3">
                  <a:extLst>
                    <a:ext uri="{FF2B5EF4-FFF2-40B4-BE49-F238E27FC236}">
                      <a16:creationId xmlns:a16="http://schemas.microsoft.com/office/drawing/2014/main" id="{E612EBD8-EB43-2648-5564-315B4F7BA97B}"/>
                    </a:ext>
                  </a:extLst>
                </p:cNvPr>
                <p:cNvSpPr txBox="1"/>
                <p:nvPr/>
              </p:nvSpPr>
              <p:spPr>
                <a:xfrm>
                  <a:off x="4938417" y="3863590"/>
                  <a:ext cx="3825991" cy="39338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</a:p>
              </p:txBody>
            </p:sp>
          </p:grp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94E3AF2-C3E5-2AA9-14C0-D395F1DD56A9}"/>
              </a:ext>
            </a:extLst>
          </p:cNvPr>
          <p:cNvGrpSpPr/>
          <p:nvPr/>
        </p:nvGrpSpPr>
        <p:grpSpPr>
          <a:xfrm>
            <a:off x="660401" y="3416002"/>
            <a:ext cx="9591675" cy="1211309"/>
            <a:chOff x="660401" y="3416002"/>
            <a:chExt cx="9591675" cy="121130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98A6FED-0A92-7759-70AB-F351B2FB3BD5}"/>
                </a:ext>
              </a:extLst>
            </p:cNvPr>
            <p:cNvGrpSpPr/>
            <p:nvPr/>
          </p:nvGrpSpPr>
          <p:grpSpPr>
            <a:xfrm>
              <a:off x="660401" y="3416002"/>
              <a:ext cx="9591675" cy="1211309"/>
              <a:chOff x="669925" y="2953847"/>
              <a:chExt cx="10850563" cy="1370291"/>
            </a:xfrm>
          </p:grpSpPr>
          <p:sp>
            <p:nvSpPr>
              <p:cNvPr id="28" name="Number3">
                <a:extLst>
                  <a:ext uri="{FF2B5EF4-FFF2-40B4-BE49-F238E27FC236}">
                    <a16:creationId xmlns:a16="http://schemas.microsoft.com/office/drawing/2014/main" id="{EAB85F0D-0AE1-7A7B-87A2-0E7372DC0A82}"/>
                  </a:ext>
                </a:extLst>
              </p:cNvPr>
              <p:cNvSpPr/>
              <p:nvPr/>
            </p:nvSpPr>
            <p:spPr bwMode="auto">
              <a:xfrm>
                <a:off x="669925" y="3414395"/>
                <a:ext cx="2915555" cy="909743"/>
              </a:xfrm>
              <a:custGeom>
                <a:avLst/>
                <a:gdLst>
                  <a:gd name="T0" fmla="*/ 1695 w 1695"/>
                  <a:gd name="T1" fmla="*/ 0 h 561"/>
                  <a:gd name="T2" fmla="*/ 0 w 1695"/>
                  <a:gd name="T3" fmla="*/ 0 h 561"/>
                  <a:gd name="T4" fmla="*/ 0 w 1695"/>
                  <a:gd name="T5" fmla="*/ 561 h 561"/>
                  <a:gd name="T6" fmla="*/ 1506 w 1695"/>
                  <a:gd name="T7" fmla="*/ 561 h 561"/>
                  <a:gd name="T8" fmla="*/ 1695 w 1695"/>
                  <a:gd name="T9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5" h="561">
                    <a:moveTo>
                      <a:pt x="1695" y="0"/>
                    </a:moveTo>
                    <a:lnTo>
                      <a:pt x="0" y="0"/>
                    </a:lnTo>
                    <a:lnTo>
                      <a:pt x="0" y="561"/>
                    </a:lnTo>
                    <a:lnTo>
                      <a:pt x="1506" y="561"/>
                    </a:lnTo>
                    <a:lnTo>
                      <a:pt x="169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4400" b="1" dirty="0">
                    <a:solidFill>
                      <a:schemeClr val="bg1"/>
                    </a:solidFill>
                    <a:latin typeface="+mj-lt"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3</a:t>
                </a: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2AE4DCE8-0C39-64B3-1A4F-B23BD3CB2AF6}"/>
                  </a:ext>
                </a:extLst>
              </p:cNvPr>
              <p:cNvGrpSpPr/>
              <p:nvPr/>
            </p:nvGrpSpPr>
            <p:grpSpPr>
              <a:xfrm>
                <a:off x="3418632" y="2953847"/>
                <a:ext cx="1640967" cy="909743"/>
                <a:chOff x="3418632" y="2953847"/>
                <a:chExt cx="1640967" cy="90974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4A3F6C1-7CEF-E503-89B7-9CCE1B0992EC}"/>
                    </a:ext>
                  </a:extLst>
                </p:cNvPr>
                <p:cNvSpPr/>
                <p:nvPr/>
              </p:nvSpPr>
              <p:spPr bwMode="auto">
                <a:xfrm>
                  <a:off x="3418632" y="2953847"/>
                  <a:ext cx="1640967" cy="909743"/>
                </a:xfrm>
                <a:custGeom>
                  <a:avLst/>
                  <a:gdLst>
                    <a:gd name="T0" fmla="*/ 637 w 901"/>
                    <a:gd name="T1" fmla="*/ 533 h 533"/>
                    <a:gd name="T2" fmla="*/ 828 w 901"/>
                    <a:gd name="T3" fmla="*/ 351 h 533"/>
                    <a:gd name="T4" fmla="*/ 883 w 901"/>
                    <a:gd name="T5" fmla="*/ 299 h 533"/>
                    <a:gd name="T6" fmla="*/ 883 w 901"/>
                    <a:gd name="T7" fmla="*/ 236 h 533"/>
                    <a:gd name="T8" fmla="*/ 828 w 901"/>
                    <a:gd name="T9" fmla="*/ 184 h 533"/>
                    <a:gd name="T10" fmla="*/ 636 w 901"/>
                    <a:gd name="T11" fmla="*/ 0 h 533"/>
                    <a:gd name="T12" fmla="*/ 636 w 901"/>
                    <a:gd name="T13" fmla="*/ 0 h 533"/>
                    <a:gd name="T14" fmla="*/ 636 w 901"/>
                    <a:gd name="T15" fmla="*/ 0 h 533"/>
                    <a:gd name="T16" fmla="*/ 178 w 901"/>
                    <a:gd name="T17" fmla="*/ 0 h 533"/>
                    <a:gd name="T18" fmla="*/ 0 w 901"/>
                    <a:gd name="T19" fmla="*/ 533 h 533"/>
                    <a:gd name="T20" fmla="*/ 636 w 901"/>
                    <a:gd name="T21" fmla="*/ 533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1" h="533">
                      <a:moveTo>
                        <a:pt x="637" y="533"/>
                      </a:moveTo>
                      <a:cubicBezTo>
                        <a:pt x="828" y="351"/>
                        <a:pt x="828" y="351"/>
                        <a:pt x="828" y="351"/>
                      </a:cubicBezTo>
                      <a:cubicBezTo>
                        <a:pt x="883" y="299"/>
                        <a:pt x="883" y="299"/>
                        <a:pt x="883" y="299"/>
                      </a:cubicBezTo>
                      <a:cubicBezTo>
                        <a:pt x="901" y="282"/>
                        <a:pt x="901" y="253"/>
                        <a:pt x="883" y="236"/>
                      </a:cubicBezTo>
                      <a:cubicBezTo>
                        <a:pt x="828" y="184"/>
                        <a:pt x="828" y="184"/>
                        <a:pt x="828" y="184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0" y="533"/>
                        <a:pt x="0" y="533"/>
                        <a:pt x="0" y="533"/>
                      </a:cubicBezTo>
                      <a:cubicBezTo>
                        <a:pt x="636" y="533"/>
                        <a:pt x="636" y="533"/>
                        <a:pt x="636" y="53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5400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34" name="图标">
                  <a:extLst>
                    <a:ext uri="{FF2B5EF4-FFF2-40B4-BE49-F238E27FC236}">
                      <a16:creationId xmlns:a16="http://schemas.microsoft.com/office/drawing/2014/main" id="{A1A04DAA-8B04-68F9-A134-A63498CDDA06}"/>
                    </a:ext>
                  </a:extLst>
                </p:cNvPr>
                <p:cNvSpPr/>
                <p:nvPr/>
              </p:nvSpPr>
              <p:spPr bwMode="auto">
                <a:xfrm>
                  <a:off x="3990318" y="3207340"/>
                  <a:ext cx="497594" cy="40275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D859F288-E006-D052-4DB5-A7435107D381}"/>
                  </a:ext>
                </a:extLst>
              </p:cNvPr>
              <p:cNvGrpSpPr/>
              <p:nvPr/>
            </p:nvGrpSpPr>
            <p:grpSpPr>
              <a:xfrm>
                <a:off x="5261794" y="3003794"/>
                <a:ext cx="6258694" cy="834760"/>
                <a:chOff x="5261794" y="2953848"/>
                <a:chExt cx="3825991" cy="834760"/>
              </a:xfrm>
            </p:grpSpPr>
            <p:sp>
              <p:nvSpPr>
                <p:cNvPr id="31" name="文本框6">
                  <a:extLst>
                    <a:ext uri="{FF2B5EF4-FFF2-40B4-BE49-F238E27FC236}">
                      <a16:creationId xmlns:a16="http://schemas.microsoft.com/office/drawing/2014/main" id="{0ABBC6BE-ABD8-9A06-A084-3ADA7C55E97C}"/>
                    </a:ext>
                  </a:extLst>
                </p:cNvPr>
                <p:cNvSpPr txBox="1"/>
                <p:nvPr/>
              </p:nvSpPr>
              <p:spPr>
                <a:xfrm>
                  <a:off x="5261796" y="3347237"/>
                  <a:ext cx="3825989" cy="44137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32" name="文本框5">
                  <a:extLst>
                    <a:ext uri="{FF2B5EF4-FFF2-40B4-BE49-F238E27FC236}">
                      <a16:creationId xmlns:a16="http://schemas.microsoft.com/office/drawing/2014/main" id="{E33E090E-6BE7-850E-70F0-73FC6B61F920}"/>
                    </a:ext>
                  </a:extLst>
                </p:cNvPr>
                <p:cNvSpPr txBox="1"/>
                <p:nvPr/>
              </p:nvSpPr>
              <p:spPr>
                <a:xfrm>
                  <a:off x="5261794" y="2953848"/>
                  <a:ext cx="3825991" cy="39338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751974D-3735-5216-FA72-EE4F6E8B967D}"/>
                </a:ext>
              </a:extLst>
            </p:cNvPr>
            <p:cNvCxnSpPr/>
            <p:nvPr/>
          </p:nvCxnSpPr>
          <p:spPr>
            <a:xfrm>
              <a:off x="4828163" y="4231027"/>
              <a:ext cx="54239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1BD995A-810D-CAC2-B04C-2101635E2ED2}"/>
              </a:ext>
            </a:extLst>
          </p:cNvPr>
          <p:cNvGrpSpPr/>
          <p:nvPr/>
        </p:nvGrpSpPr>
        <p:grpSpPr>
          <a:xfrm>
            <a:off x="660401" y="2613241"/>
            <a:ext cx="9591675" cy="1209876"/>
            <a:chOff x="660401" y="2613241"/>
            <a:chExt cx="9591675" cy="120987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6F8B23B-257F-3DC5-2EFF-722831F5E02A}"/>
                </a:ext>
              </a:extLst>
            </p:cNvPr>
            <p:cNvGrpSpPr/>
            <p:nvPr/>
          </p:nvGrpSpPr>
          <p:grpSpPr>
            <a:xfrm>
              <a:off x="660401" y="2613241"/>
              <a:ext cx="9591675" cy="1209876"/>
              <a:chOff x="669925" y="2045725"/>
              <a:chExt cx="10850563" cy="1368670"/>
            </a:xfrm>
          </p:grpSpPr>
          <p:sp>
            <p:nvSpPr>
              <p:cNvPr id="35" name="Number2">
                <a:extLst>
                  <a:ext uri="{FF2B5EF4-FFF2-40B4-BE49-F238E27FC236}">
                    <a16:creationId xmlns:a16="http://schemas.microsoft.com/office/drawing/2014/main" id="{F8253D3A-65CD-7B49-B9E4-B739EC8EF1EF}"/>
                  </a:ext>
                </a:extLst>
              </p:cNvPr>
              <p:cNvSpPr/>
              <p:nvPr/>
            </p:nvSpPr>
            <p:spPr bwMode="auto">
              <a:xfrm>
                <a:off x="669925" y="2506273"/>
                <a:ext cx="3240654" cy="908122"/>
              </a:xfrm>
              <a:custGeom>
                <a:avLst/>
                <a:gdLst>
                  <a:gd name="T0" fmla="*/ 1884 w 1884"/>
                  <a:gd name="T1" fmla="*/ 0 h 560"/>
                  <a:gd name="T2" fmla="*/ 0 w 1884"/>
                  <a:gd name="T3" fmla="*/ 0 h 560"/>
                  <a:gd name="T4" fmla="*/ 0 w 1884"/>
                  <a:gd name="T5" fmla="*/ 560 h 560"/>
                  <a:gd name="T6" fmla="*/ 1695 w 1884"/>
                  <a:gd name="T7" fmla="*/ 560 h 560"/>
                  <a:gd name="T8" fmla="*/ 1884 w 1884"/>
                  <a:gd name="T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4" h="560">
                    <a:moveTo>
                      <a:pt x="1884" y="0"/>
                    </a:moveTo>
                    <a:lnTo>
                      <a:pt x="0" y="0"/>
                    </a:lnTo>
                    <a:lnTo>
                      <a:pt x="0" y="560"/>
                    </a:lnTo>
                    <a:lnTo>
                      <a:pt x="1695" y="560"/>
                    </a:lnTo>
                    <a:lnTo>
                      <a:pt x="188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4400" b="1" dirty="0">
                    <a:latin typeface="+mj-lt"/>
                    <a:ea typeface="寒蝉全圆体" panose="020F0500000000000000" pitchFamily="34" charset="-122"/>
                    <a:cs typeface="+mn-ea"/>
                    <a:sym typeface="Lemon" pitchFamily="2" charset="0"/>
                  </a:rPr>
                  <a:t>2</a:t>
                </a: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DAB20446-2F37-EB76-F506-5DF92897ABD4}"/>
                  </a:ext>
                </a:extLst>
              </p:cNvPr>
              <p:cNvGrpSpPr/>
              <p:nvPr/>
            </p:nvGrpSpPr>
            <p:grpSpPr>
              <a:xfrm>
                <a:off x="3742009" y="2045725"/>
                <a:ext cx="1642688" cy="908122"/>
                <a:chOff x="3742009" y="2045725"/>
                <a:chExt cx="1642688" cy="908122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B67A6845-526D-258B-E5A0-3FE87D3B92F4}"/>
                    </a:ext>
                  </a:extLst>
                </p:cNvPr>
                <p:cNvSpPr/>
                <p:nvPr/>
              </p:nvSpPr>
              <p:spPr bwMode="auto">
                <a:xfrm>
                  <a:off x="3742009" y="2045725"/>
                  <a:ext cx="1642688" cy="908122"/>
                </a:xfrm>
                <a:custGeom>
                  <a:avLst/>
                  <a:gdLst>
                    <a:gd name="T0" fmla="*/ 637 w 901"/>
                    <a:gd name="T1" fmla="*/ 533 h 533"/>
                    <a:gd name="T2" fmla="*/ 828 w 901"/>
                    <a:gd name="T3" fmla="*/ 351 h 533"/>
                    <a:gd name="T4" fmla="*/ 883 w 901"/>
                    <a:gd name="T5" fmla="*/ 298 h 533"/>
                    <a:gd name="T6" fmla="*/ 883 w 901"/>
                    <a:gd name="T7" fmla="*/ 236 h 533"/>
                    <a:gd name="T8" fmla="*/ 828 w 901"/>
                    <a:gd name="T9" fmla="*/ 183 h 533"/>
                    <a:gd name="T10" fmla="*/ 635 w 901"/>
                    <a:gd name="T11" fmla="*/ 0 h 533"/>
                    <a:gd name="T12" fmla="*/ 635 w 901"/>
                    <a:gd name="T13" fmla="*/ 0 h 533"/>
                    <a:gd name="T14" fmla="*/ 635 w 901"/>
                    <a:gd name="T15" fmla="*/ 0 h 533"/>
                    <a:gd name="T16" fmla="*/ 178 w 901"/>
                    <a:gd name="T17" fmla="*/ 0 h 533"/>
                    <a:gd name="T18" fmla="*/ 0 w 901"/>
                    <a:gd name="T19" fmla="*/ 533 h 533"/>
                    <a:gd name="T20" fmla="*/ 635 w 901"/>
                    <a:gd name="T21" fmla="*/ 533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1" h="533">
                      <a:moveTo>
                        <a:pt x="637" y="533"/>
                      </a:moveTo>
                      <a:cubicBezTo>
                        <a:pt x="828" y="351"/>
                        <a:pt x="828" y="351"/>
                        <a:pt x="828" y="351"/>
                      </a:cubicBezTo>
                      <a:cubicBezTo>
                        <a:pt x="883" y="298"/>
                        <a:pt x="883" y="298"/>
                        <a:pt x="883" y="298"/>
                      </a:cubicBezTo>
                      <a:cubicBezTo>
                        <a:pt x="901" y="281"/>
                        <a:pt x="901" y="253"/>
                        <a:pt x="883" y="236"/>
                      </a:cubicBezTo>
                      <a:cubicBezTo>
                        <a:pt x="828" y="183"/>
                        <a:pt x="828" y="183"/>
                        <a:pt x="828" y="183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0" y="533"/>
                        <a:pt x="0" y="533"/>
                        <a:pt x="0" y="533"/>
                      </a:cubicBezTo>
                      <a:cubicBezTo>
                        <a:pt x="635" y="533"/>
                        <a:pt x="635" y="533"/>
                        <a:pt x="635" y="533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5400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1" name="图标">
                  <a:extLst>
                    <a:ext uri="{FF2B5EF4-FFF2-40B4-BE49-F238E27FC236}">
                      <a16:creationId xmlns:a16="http://schemas.microsoft.com/office/drawing/2014/main" id="{A450FACF-D9F0-9E5F-3CAE-4ACDFB17A350}"/>
                    </a:ext>
                  </a:extLst>
                </p:cNvPr>
                <p:cNvSpPr/>
                <p:nvPr/>
              </p:nvSpPr>
              <p:spPr bwMode="auto">
                <a:xfrm>
                  <a:off x="4302702" y="2249034"/>
                  <a:ext cx="521302" cy="501504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F0BEFB62-3E93-4462-DD5D-2B7F77AA5F38}"/>
                  </a:ext>
                </a:extLst>
              </p:cNvPr>
              <p:cNvGrpSpPr/>
              <p:nvPr/>
            </p:nvGrpSpPr>
            <p:grpSpPr>
              <a:xfrm>
                <a:off x="5586892" y="2094455"/>
                <a:ext cx="5933596" cy="834761"/>
                <a:chOff x="5586892" y="2045725"/>
                <a:chExt cx="3825991" cy="834761"/>
              </a:xfrm>
            </p:grpSpPr>
            <p:sp>
              <p:nvSpPr>
                <p:cNvPr id="38" name="文本框8">
                  <a:extLst>
                    <a:ext uri="{FF2B5EF4-FFF2-40B4-BE49-F238E27FC236}">
                      <a16:creationId xmlns:a16="http://schemas.microsoft.com/office/drawing/2014/main" id="{D8FE0B0A-AA51-28F2-65C4-7A68693EAA2C}"/>
                    </a:ext>
                  </a:extLst>
                </p:cNvPr>
                <p:cNvSpPr txBox="1"/>
                <p:nvPr/>
              </p:nvSpPr>
              <p:spPr>
                <a:xfrm>
                  <a:off x="5586894" y="2439115"/>
                  <a:ext cx="3825989" cy="44137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39" name="文本框7">
                  <a:extLst>
                    <a:ext uri="{FF2B5EF4-FFF2-40B4-BE49-F238E27FC236}">
                      <a16:creationId xmlns:a16="http://schemas.microsoft.com/office/drawing/2014/main" id="{513D3DA4-DE51-08A4-E09D-602E508AACA6}"/>
                    </a:ext>
                  </a:extLst>
                </p:cNvPr>
                <p:cNvSpPr txBox="1"/>
                <p:nvPr/>
              </p:nvSpPr>
              <p:spPr>
                <a:xfrm>
                  <a:off x="5586892" y="2045725"/>
                  <a:ext cx="3825991" cy="39338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39ED075-AB55-8581-9050-D16C2752A4BD}"/>
                </a:ext>
              </a:extLst>
            </p:cNvPr>
            <p:cNvCxnSpPr/>
            <p:nvPr/>
          </p:nvCxnSpPr>
          <p:spPr>
            <a:xfrm>
              <a:off x="5114020" y="3427191"/>
              <a:ext cx="513805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0C98976-5003-FB4E-9D15-BB5CFD3FDAF4}"/>
              </a:ext>
            </a:extLst>
          </p:cNvPr>
          <p:cNvGrpSpPr/>
          <p:nvPr/>
        </p:nvGrpSpPr>
        <p:grpSpPr>
          <a:xfrm>
            <a:off x="660401" y="1807613"/>
            <a:ext cx="9591675" cy="1212742"/>
            <a:chOff x="660401" y="1807613"/>
            <a:chExt cx="9591675" cy="121274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9D8061C-A070-1AFC-ACB7-69076CB691DA}"/>
                </a:ext>
              </a:extLst>
            </p:cNvPr>
            <p:cNvGrpSpPr/>
            <p:nvPr/>
          </p:nvGrpSpPr>
          <p:grpSpPr>
            <a:xfrm>
              <a:off x="660401" y="1807613"/>
              <a:ext cx="9591675" cy="1212742"/>
              <a:chOff x="669925" y="1134360"/>
              <a:chExt cx="10850563" cy="1371912"/>
            </a:xfrm>
          </p:grpSpPr>
          <p:sp>
            <p:nvSpPr>
              <p:cNvPr id="42" name="Number1">
                <a:extLst>
                  <a:ext uri="{FF2B5EF4-FFF2-40B4-BE49-F238E27FC236}">
                    <a16:creationId xmlns:a16="http://schemas.microsoft.com/office/drawing/2014/main" id="{79BF2DE7-C636-791E-50F2-ED5C1CA21936}"/>
                  </a:ext>
                </a:extLst>
              </p:cNvPr>
              <p:cNvSpPr/>
              <p:nvPr/>
            </p:nvSpPr>
            <p:spPr bwMode="auto">
              <a:xfrm>
                <a:off x="669925" y="1594907"/>
                <a:ext cx="3564028" cy="911365"/>
              </a:xfrm>
              <a:custGeom>
                <a:avLst/>
                <a:gdLst>
                  <a:gd name="T0" fmla="*/ 2072 w 2072"/>
                  <a:gd name="T1" fmla="*/ 0 h 562"/>
                  <a:gd name="T2" fmla="*/ 0 w 2072"/>
                  <a:gd name="T3" fmla="*/ 0 h 562"/>
                  <a:gd name="T4" fmla="*/ 0 w 2072"/>
                  <a:gd name="T5" fmla="*/ 562 h 562"/>
                  <a:gd name="T6" fmla="*/ 1884 w 2072"/>
                  <a:gd name="T7" fmla="*/ 562 h 562"/>
                  <a:gd name="T8" fmla="*/ 2072 w 2072"/>
                  <a:gd name="T9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2" h="562">
                    <a:moveTo>
                      <a:pt x="2072" y="0"/>
                    </a:moveTo>
                    <a:lnTo>
                      <a:pt x="0" y="0"/>
                    </a:lnTo>
                    <a:lnTo>
                      <a:pt x="0" y="562"/>
                    </a:lnTo>
                    <a:lnTo>
                      <a:pt x="1884" y="562"/>
                    </a:lnTo>
                    <a:lnTo>
                      <a:pt x="20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4400" b="1" dirty="0">
                    <a:solidFill>
                      <a:schemeClr val="bg1"/>
                    </a:solidFill>
                    <a:latin typeface="+mj-lt"/>
                    <a:ea typeface="+mj-ea"/>
                    <a:cs typeface="+mn-ea"/>
                    <a:sym typeface="Lemon" pitchFamily="2" charset="0"/>
                  </a:rPr>
                  <a:t>1</a:t>
                </a: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8EED03ED-11ED-2BB7-399B-678EB1DE86D1}"/>
                  </a:ext>
                </a:extLst>
              </p:cNvPr>
              <p:cNvGrpSpPr/>
              <p:nvPr/>
            </p:nvGrpSpPr>
            <p:grpSpPr>
              <a:xfrm>
                <a:off x="4067106" y="1134360"/>
                <a:ext cx="1640967" cy="911365"/>
                <a:chOff x="4067106" y="1134360"/>
                <a:chExt cx="1640967" cy="911365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6B877E8E-016A-61A0-CEDC-849720755D19}"/>
                    </a:ext>
                  </a:extLst>
                </p:cNvPr>
                <p:cNvSpPr/>
                <p:nvPr/>
              </p:nvSpPr>
              <p:spPr bwMode="auto">
                <a:xfrm>
                  <a:off x="4067106" y="1134360"/>
                  <a:ext cx="1640967" cy="911365"/>
                </a:xfrm>
                <a:custGeom>
                  <a:avLst/>
                  <a:gdLst>
                    <a:gd name="T0" fmla="*/ 637 w 901"/>
                    <a:gd name="T1" fmla="*/ 534 h 534"/>
                    <a:gd name="T2" fmla="*/ 828 w 901"/>
                    <a:gd name="T3" fmla="*/ 351 h 534"/>
                    <a:gd name="T4" fmla="*/ 883 w 901"/>
                    <a:gd name="T5" fmla="*/ 298 h 534"/>
                    <a:gd name="T6" fmla="*/ 883 w 901"/>
                    <a:gd name="T7" fmla="*/ 237 h 534"/>
                    <a:gd name="T8" fmla="*/ 828 w 901"/>
                    <a:gd name="T9" fmla="*/ 184 h 534"/>
                    <a:gd name="T10" fmla="*/ 635 w 901"/>
                    <a:gd name="T11" fmla="*/ 0 h 534"/>
                    <a:gd name="T12" fmla="*/ 635 w 901"/>
                    <a:gd name="T13" fmla="*/ 0 h 534"/>
                    <a:gd name="T14" fmla="*/ 635 w 901"/>
                    <a:gd name="T15" fmla="*/ 0 h 534"/>
                    <a:gd name="T16" fmla="*/ 177 w 901"/>
                    <a:gd name="T17" fmla="*/ 0 h 534"/>
                    <a:gd name="T18" fmla="*/ 0 w 901"/>
                    <a:gd name="T19" fmla="*/ 534 h 534"/>
                    <a:gd name="T20" fmla="*/ 635 w 901"/>
                    <a:gd name="T21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1" h="534">
                      <a:moveTo>
                        <a:pt x="637" y="534"/>
                      </a:moveTo>
                      <a:cubicBezTo>
                        <a:pt x="828" y="351"/>
                        <a:pt x="828" y="351"/>
                        <a:pt x="828" y="351"/>
                      </a:cubicBezTo>
                      <a:cubicBezTo>
                        <a:pt x="883" y="298"/>
                        <a:pt x="883" y="298"/>
                        <a:pt x="883" y="298"/>
                      </a:cubicBezTo>
                      <a:cubicBezTo>
                        <a:pt x="901" y="282"/>
                        <a:pt x="901" y="254"/>
                        <a:pt x="883" y="237"/>
                      </a:cubicBezTo>
                      <a:cubicBezTo>
                        <a:pt x="828" y="184"/>
                        <a:pt x="828" y="184"/>
                        <a:pt x="828" y="184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635" y="0"/>
                        <a:pt x="635" y="0"/>
                        <a:pt x="635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0" y="534"/>
                        <a:pt x="0" y="534"/>
                        <a:pt x="0" y="534"/>
                      </a:cubicBezTo>
                      <a:cubicBezTo>
                        <a:pt x="635" y="534"/>
                        <a:pt x="635" y="534"/>
                        <a:pt x="635" y="534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5400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8" name="图标">
                  <a:extLst>
                    <a:ext uri="{FF2B5EF4-FFF2-40B4-BE49-F238E27FC236}">
                      <a16:creationId xmlns:a16="http://schemas.microsoft.com/office/drawing/2014/main" id="{34CA1CA0-54C5-7296-0992-6B1093687715}"/>
                    </a:ext>
                  </a:extLst>
                </p:cNvPr>
                <p:cNvSpPr/>
                <p:nvPr/>
              </p:nvSpPr>
              <p:spPr bwMode="auto">
                <a:xfrm>
                  <a:off x="4638088" y="1350090"/>
                  <a:ext cx="499002" cy="479904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Lemon" pitchFamily="2" charset="0"/>
                    <a:ea typeface="寒蝉全圆体" panose="020F0500000000000000" pitchFamily="34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323D182C-2924-1827-9B2D-C0FB4CDC4E60}"/>
                  </a:ext>
                </a:extLst>
              </p:cNvPr>
              <p:cNvGrpSpPr/>
              <p:nvPr/>
            </p:nvGrpSpPr>
            <p:grpSpPr>
              <a:xfrm>
                <a:off x="5910268" y="1185117"/>
                <a:ext cx="5610220" cy="834761"/>
                <a:chOff x="5910268" y="1134360"/>
                <a:chExt cx="3825991" cy="834761"/>
              </a:xfrm>
            </p:grpSpPr>
            <p:sp>
              <p:nvSpPr>
                <p:cNvPr id="45" name="文本框10">
                  <a:extLst>
                    <a:ext uri="{FF2B5EF4-FFF2-40B4-BE49-F238E27FC236}">
                      <a16:creationId xmlns:a16="http://schemas.microsoft.com/office/drawing/2014/main" id="{E06500B3-7317-E11C-4AD2-D84B15FEB2B5}"/>
                    </a:ext>
                  </a:extLst>
                </p:cNvPr>
                <p:cNvSpPr txBox="1"/>
                <p:nvPr/>
              </p:nvSpPr>
              <p:spPr>
                <a:xfrm>
                  <a:off x="5910270" y="1527750"/>
                  <a:ext cx="3825989" cy="44137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6" name="文本框9">
                  <a:extLst>
                    <a:ext uri="{FF2B5EF4-FFF2-40B4-BE49-F238E27FC236}">
                      <a16:creationId xmlns:a16="http://schemas.microsoft.com/office/drawing/2014/main" id="{CED0BE72-02BE-6A50-4CDB-7E6977D062DD}"/>
                    </a:ext>
                  </a:extLst>
                </p:cNvPr>
                <p:cNvSpPr txBox="1"/>
                <p:nvPr/>
              </p:nvSpPr>
              <p:spPr>
                <a:xfrm>
                  <a:off x="5910268" y="1134360"/>
                  <a:ext cx="3825991" cy="39338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47075ED-247F-2F51-7F2A-327814C71906}"/>
                </a:ext>
              </a:extLst>
            </p:cNvPr>
            <p:cNvCxnSpPr/>
            <p:nvPr/>
          </p:nvCxnSpPr>
          <p:spPr>
            <a:xfrm>
              <a:off x="5391623" y="2623355"/>
              <a:ext cx="48604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">
            <a:extLst>
              <a:ext uri="{FF2B5EF4-FFF2-40B4-BE49-F238E27FC236}">
                <a16:creationId xmlns:a16="http://schemas.microsoft.com/office/drawing/2014/main" id="{44BD6FF0-962B-B381-85E1-56E8F55B43FB}"/>
              </a:ext>
            </a:extLst>
          </p:cNvPr>
          <p:cNvSpPr txBox="1"/>
          <p:nvPr/>
        </p:nvSpPr>
        <p:spPr>
          <a:xfrm>
            <a:off x="660400" y="1130299"/>
            <a:ext cx="10898187" cy="486611"/>
          </a:xfrm>
          <a:prstGeom prst="rect">
            <a:avLst/>
          </a:prstGeom>
          <a:noFill/>
        </p:spPr>
        <p:txBody>
          <a:bodyPr vert="horz"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j-ea"/>
                <a:ea typeface="+mj-ea"/>
                <a:cs typeface="+mn-ea"/>
                <a:sym typeface="Lemon" pitchFamily="2" charset="0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n-ea"/>
                <a:sym typeface="Lemon" pitchFamily="2" charset="0"/>
              </a:rPr>
              <a:t>、行业与公司在秋冬市场中的竞争优势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3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A1A9452-2146-C350-7840-5B5EF3BF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产品定位与策略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5E2FB94-D5CF-5249-2ACC-C1E22F95958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0" i="0" dirty="0">
                <a:solidFill>
                  <a:srgbClr val="24292F"/>
                </a:solidFill>
                <a:effectLst/>
                <a:latin typeface="+mj-lt"/>
                <a:cs typeface="+mn-ea"/>
                <a:sym typeface="Lemon" pitchFamily="2" charset="0"/>
              </a:rPr>
              <a:t>1</a:t>
            </a:r>
            <a:r>
              <a:rPr lang="zh-CN" altLang="en-US" sz="16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、定位与目标受众</a:t>
            </a:r>
            <a:br>
              <a:rPr lang="zh-CN" altLang="en-US" sz="1600" dirty="0">
                <a:latin typeface="+mn-ea"/>
                <a:cs typeface="+mn-ea"/>
                <a:sym typeface="Lemon" pitchFamily="2" charset="0"/>
              </a:rPr>
            </a:br>
            <a:r>
              <a:rPr lang="en-US" altLang="zh-CN" dirty="0">
                <a:solidFill>
                  <a:srgbClr val="24292F"/>
                </a:solidFill>
                <a:latin typeface="+mj-lt"/>
                <a:cs typeface="+mn-ea"/>
                <a:sym typeface="Lemon" pitchFamily="2" charset="0"/>
              </a:rPr>
              <a:t>2</a:t>
            </a:r>
            <a:r>
              <a:rPr lang="zh-CN" altLang="en-US" sz="16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、产品线规划</a:t>
            </a:r>
            <a:br>
              <a:rPr lang="zh-CN" altLang="en-US" sz="1600" dirty="0">
                <a:latin typeface="+mn-ea"/>
                <a:cs typeface="+mn-ea"/>
                <a:sym typeface="Lemon" pitchFamily="2" charset="0"/>
              </a:rPr>
            </a:br>
            <a:r>
              <a:rPr lang="en-US" altLang="zh-CN" dirty="0">
                <a:solidFill>
                  <a:srgbClr val="24292F"/>
                </a:solidFill>
                <a:latin typeface="+mj-lt"/>
                <a:cs typeface="+mn-ea"/>
                <a:sym typeface="Lemon" pitchFamily="2" charset="0"/>
              </a:rPr>
              <a:t>3</a:t>
            </a:r>
            <a:r>
              <a:rPr lang="zh-CN" altLang="en-US" sz="1600" b="0" i="0" dirty="0">
                <a:solidFill>
                  <a:srgbClr val="24292F"/>
                </a:solidFill>
                <a:effectLst/>
                <a:latin typeface="+mn-ea"/>
                <a:cs typeface="+mn-ea"/>
                <a:sym typeface="Lemon" pitchFamily="2" charset="0"/>
              </a:rPr>
              <a:t>、材质与工艺选择</a:t>
            </a:r>
            <a:endParaRPr lang="en-US" altLang="zh-CN" sz="1600" b="0" i="0" dirty="0">
              <a:solidFill>
                <a:srgbClr val="24292F"/>
              </a:solidFill>
              <a:effectLst/>
              <a:latin typeface="+mn-ea"/>
              <a:cs typeface="+mn-ea"/>
              <a:sym typeface="Lemon" pitchFamily="2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24292F"/>
                </a:solidFill>
                <a:latin typeface="+mj-lt"/>
                <a:cs typeface="+mn-ea"/>
                <a:sym typeface="Lemon" pitchFamily="2" charset="0"/>
              </a:rPr>
              <a:t>4</a:t>
            </a:r>
            <a:r>
              <a:rPr lang="zh-CN" altLang="en-US" dirty="0">
                <a:solidFill>
                  <a:srgbClr val="24292F"/>
                </a:solidFill>
                <a:latin typeface="+mn-ea"/>
                <a:cs typeface="+mn-ea"/>
                <a:sym typeface="Lemon" pitchFamily="2" charset="0"/>
              </a:rPr>
              <a:t>、流行趋势与色彩</a:t>
            </a:r>
            <a:endParaRPr lang="en-US" altLang="zh-CN" sz="1600" dirty="0">
              <a:latin typeface="+mn-ea"/>
              <a:cs typeface="+mn-ea"/>
              <a:sym typeface="Lemon" pitchFamily="2" charset="0"/>
            </a:endParaRPr>
          </a:p>
        </p:txBody>
      </p:sp>
      <p:pic>
        <p:nvPicPr>
          <p:cNvPr id="3" name="图形 2" descr="徽章 纯色填充">
            <a:extLst>
              <a:ext uri="{FF2B5EF4-FFF2-40B4-BE49-F238E27FC236}">
                <a16:creationId xmlns:a16="http://schemas.microsoft.com/office/drawing/2014/main" id="{9A4ECCAB-2F6E-3A9B-C670-8E12475E4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6825" y="2755078"/>
            <a:ext cx="914400" cy="9144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F8A60BD-0651-7E5F-98E1-3F50E9DFB3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7976" y="2131147"/>
            <a:ext cx="2849987" cy="2412000"/>
          </a:xfrm>
          <a:prstGeom prst="parallelogram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590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BF9E13A4-69AC-E4E3-0292-D4A1F7D7A7A5}"/>
              </a:ext>
            </a:extLst>
          </p:cNvPr>
          <p:cNvSpPr txBox="1"/>
          <p:nvPr/>
        </p:nvSpPr>
        <p:spPr>
          <a:xfrm>
            <a:off x="660401" y="1130300"/>
            <a:ext cx="2520949" cy="643569"/>
          </a:xfrm>
          <a:prstGeom prst="rect">
            <a:avLst/>
          </a:prstGeom>
          <a:noFill/>
        </p:spPr>
        <p:txBody>
          <a:bodyPr vert="horz" wrap="square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400" b="1" dirty="0"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rPr>
              <a:t>1</a:t>
            </a:r>
            <a:r>
              <a:rPr lang="zh-CN" altLang="en-US" sz="2400" b="1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、</a:t>
            </a:r>
            <a:r>
              <a:rPr lang="zh-CN" altLang="en-US" sz="2400" b="1" dirty="0">
                <a:latin typeface="+mj-ea"/>
                <a:ea typeface="+mj-ea"/>
                <a:cs typeface="+mn-ea"/>
                <a:sym typeface="Lemon" pitchFamily="2" charset="0"/>
              </a:rPr>
              <a:t>产品定位目标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FC4037C-CEE0-FF17-6FC7-D6A92808B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二、产品定位与策略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635DE96-F42B-26FA-C564-7718313D6832}"/>
              </a:ext>
            </a:extLst>
          </p:cNvPr>
          <p:cNvGrpSpPr/>
          <p:nvPr/>
        </p:nvGrpSpPr>
        <p:grpSpPr>
          <a:xfrm>
            <a:off x="5813539" y="2156155"/>
            <a:ext cx="5318330" cy="3296014"/>
            <a:chOff x="5813539" y="1768384"/>
            <a:chExt cx="5318330" cy="3296014"/>
          </a:xfrm>
        </p:grpSpPr>
        <p:sp>
          <p:nvSpPr>
            <p:cNvPr id="11" name="Number1">
              <a:extLst>
                <a:ext uri="{FF2B5EF4-FFF2-40B4-BE49-F238E27FC236}">
                  <a16:creationId xmlns:a16="http://schemas.microsoft.com/office/drawing/2014/main" id="{79798FFD-2CEA-A7E6-F404-BA8F3BB3705E}"/>
                </a:ext>
              </a:extLst>
            </p:cNvPr>
            <p:cNvSpPr/>
            <p:nvPr/>
          </p:nvSpPr>
          <p:spPr>
            <a:xfrm>
              <a:off x="5813539" y="1768384"/>
              <a:ext cx="2397220" cy="1438332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kern="1200" dirty="0">
                  <a:solidFill>
                    <a:schemeClr val="bg1"/>
                  </a:solidFill>
                  <a:latin typeface="+mn-ea"/>
                  <a:cs typeface="+mn-ea"/>
                  <a:sym typeface="Lemon" pitchFamily="2" charset="0"/>
                </a:rPr>
                <a:t>时尚与保暖</a:t>
              </a:r>
            </a:p>
          </p:txBody>
        </p:sp>
        <p:sp>
          <p:nvSpPr>
            <p:cNvPr id="15" name="Number3">
              <a:extLst>
                <a:ext uri="{FF2B5EF4-FFF2-40B4-BE49-F238E27FC236}">
                  <a16:creationId xmlns:a16="http://schemas.microsoft.com/office/drawing/2014/main" id="{82762903-9784-82D4-F778-963010EE8D60}"/>
                </a:ext>
              </a:extLst>
            </p:cNvPr>
            <p:cNvSpPr/>
            <p:nvPr/>
          </p:nvSpPr>
          <p:spPr>
            <a:xfrm>
              <a:off x="7334679" y="3626066"/>
              <a:ext cx="2397220" cy="1438332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Lemon" pitchFamily="2" charset="0"/>
                </a:rPr>
                <a:t>实用与舒适平衡</a:t>
              </a:r>
            </a:p>
          </p:txBody>
        </p:sp>
        <p:sp>
          <p:nvSpPr>
            <p:cNvPr id="16" name="Number4">
              <a:extLst>
                <a:ext uri="{FF2B5EF4-FFF2-40B4-BE49-F238E27FC236}">
                  <a16:creationId xmlns:a16="http://schemas.microsoft.com/office/drawing/2014/main" id="{A62B4A73-2384-6B3A-E102-87F36177306A}"/>
                </a:ext>
              </a:extLst>
            </p:cNvPr>
            <p:cNvSpPr/>
            <p:nvPr/>
          </p:nvSpPr>
          <p:spPr>
            <a:xfrm>
              <a:off x="8734649" y="1768384"/>
              <a:ext cx="2397220" cy="1438332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Lemon" pitchFamily="2" charset="0"/>
                </a:rPr>
                <a:t>先进材质与工艺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5F0B722-4DC3-AF4F-EF96-C0124B9177E3}"/>
              </a:ext>
            </a:extLst>
          </p:cNvPr>
          <p:cNvGrpSpPr/>
          <p:nvPr/>
        </p:nvGrpSpPr>
        <p:grpSpPr>
          <a:xfrm>
            <a:off x="660399" y="2183345"/>
            <a:ext cx="4741206" cy="838032"/>
            <a:chOff x="660399" y="2183345"/>
            <a:chExt cx="4741206" cy="83803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7682C39-B7C6-8ABF-22D5-1C3647900ADB}"/>
                </a:ext>
              </a:extLst>
            </p:cNvPr>
            <p:cNvGrpSpPr/>
            <p:nvPr/>
          </p:nvGrpSpPr>
          <p:grpSpPr>
            <a:xfrm>
              <a:off x="660399" y="2183345"/>
              <a:ext cx="4741206" cy="838032"/>
              <a:chOff x="660399" y="1668574"/>
              <a:chExt cx="4741206" cy="838032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16A0E39B-3B3A-B7A4-5097-E2A9391E9E9D}"/>
                  </a:ext>
                </a:extLst>
              </p:cNvPr>
              <p:cNvSpPr/>
              <p:nvPr/>
            </p:nvSpPr>
            <p:spPr>
              <a:xfrm>
                <a:off x="660399" y="1668574"/>
                <a:ext cx="621485" cy="621485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3" name="Bullet1">
                <a:extLst>
                  <a:ext uri="{FF2B5EF4-FFF2-40B4-BE49-F238E27FC236}">
                    <a16:creationId xmlns:a16="http://schemas.microsoft.com/office/drawing/2014/main" id="{AEA32983-DB78-E009-5419-16B19F0B3248}"/>
                  </a:ext>
                </a:extLst>
              </p:cNvPr>
              <p:cNvSpPr/>
              <p:nvPr/>
            </p:nvSpPr>
            <p:spPr>
              <a:xfrm>
                <a:off x="1491433" y="1743782"/>
                <a:ext cx="3910171" cy="3794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 sz="1800"/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时尚与保暖兼具</a:t>
                </a:r>
              </a:p>
            </p:txBody>
          </p:sp>
          <p:sp>
            <p:nvSpPr>
              <p:cNvPr id="34" name="Text1">
                <a:extLst>
                  <a:ext uri="{FF2B5EF4-FFF2-40B4-BE49-F238E27FC236}">
                    <a16:creationId xmlns:a16="http://schemas.microsoft.com/office/drawing/2014/main" id="{76800B11-5CE1-7918-A511-390798ED007D}"/>
                  </a:ext>
                </a:extLst>
              </p:cNvPr>
              <p:cNvSpPr/>
              <p:nvPr/>
            </p:nvSpPr>
            <p:spPr>
              <a:xfrm>
                <a:off x="1491434" y="2123207"/>
                <a:ext cx="3910171" cy="38339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时尚与保暖兼具的秋冬服装品牌</a:t>
                </a:r>
                <a:endParaRPr lang="en-US" altLang="zh-CN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pic>
          <p:nvPicPr>
            <p:cNvPr id="42" name="图形 41" descr="男侦探 轮廓">
              <a:extLst>
                <a:ext uri="{FF2B5EF4-FFF2-40B4-BE49-F238E27FC236}">
                  <a16:creationId xmlns:a16="http://schemas.microsoft.com/office/drawing/2014/main" id="{4795D1A1-94A7-E6F2-3787-86919BD81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0198" y="2253036"/>
              <a:ext cx="457200" cy="4572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7698F0-512A-2F29-9076-94D780806BC0}"/>
              </a:ext>
            </a:extLst>
          </p:cNvPr>
          <p:cNvGrpSpPr/>
          <p:nvPr/>
        </p:nvGrpSpPr>
        <p:grpSpPr>
          <a:xfrm>
            <a:off x="660399" y="3209771"/>
            <a:ext cx="4741206" cy="914554"/>
            <a:chOff x="660399" y="3209771"/>
            <a:chExt cx="4741206" cy="91455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093F5AF-1C6C-F2B8-5456-CF499452E518}"/>
                </a:ext>
              </a:extLst>
            </p:cNvPr>
            <p:cNvGrpSpPr/>
            <p:nvPr/>
          </p:nvGrpSpPr>
          <p:grpSpPr>
            <a:xfrm>
              <a:off x="660399" y="3209771"/>
              <a:ext cx="4741206" cy="914554"/>
              <a:chOff x="660399" y="2520970"/>
              <a:chExt cx="4741206" cy="914554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98009D15-092E-B9D8-FC94-64E8152E2104}"/>
                  </a:ext>
                </a:extLst>
              </p:cNvPr>
              <p:cNvSpPr/>
              <p:nvPr/>
            </p:nvSpPr>
            <p:spPr>
              <a:xfrm>
                <a:off x="660399" y="2520970"/>
                <a:ext cx="621485" cy="621485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>
                  <a:lnSpc>
                    <a:spcPct val="0"/>
                  </a:lnSpc>
                </a:pPr>
                <a:endParaRPr dirty="0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28" name="Bullet2">
                <a:extLst>
                  <a:ext uri="{FF2B5EF4-FFF2-40B4-BE49-F238E27FC236}">
                    <a16:creationId xmlns:a16="http://schemas.microsoft.com/office/drawing/2014/main" id="{2F764047-AB84-9AE4-D3BE-ABF84A711352}"/>
                  </a:ext>
                </a:extLst>
              </p:cNvPr>
              <p:cNvSpPr/>
              <p:nvPr/>
            </p:nvSpPr>
            <p:spPr>
              <a:xfrm>
                <a:off x="1491433" y="2578377"/>
                <a:ext cx="3910171" cy="3794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 sz="1800"/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先进材质与工艺</a:t>
                </a:r>
              </a:p>
            </p:txBody>
          </p:sp>
          <p:sp>
            <p:nvSpPr>
              <p:cNvPr id="29" name="Text2">
                <a:extLst>
                  <a:ext uri="{FF2B5EF4-FFF2-40B4-BE49-F238E27FC236}">
                    <a16:creationId xmlns:a16="http://schemas.microsoft.com/office/drawing/2014/main" id="{AEEA18C4-5E38-2248-38B0-0B4F1B279FCF}"/>
                  </a:ext>
                </a:extLst>
              </p:cNvPr>
              <p:cNvSpPr/>
              <p:nvPr/>
            </p:nvSpPr>
            <p:spPr>
              <a:xfrm>
                <a:off x="1491434" y="2957802"/>
                <a:ext cx="3910171" cy="47772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提供高质量的材质和先进的工艺，选用高品质的面料、纤维和工艺，确保产品的舒适度、耐久性和品质可靠</a:t>
                </a:r>
                <a:endParaRPr lang="en-US" altLang="zh-CN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pic>
          <p:nvPicPr>
            <p:cNvPr id="44" name="图形 43" descr="修改和剪裁 轮廓">
              <a:extLst>
                <a:ext uri="{FF2B5EF4-FFF2-40B4-BE49-F238E27FC236}">
                  <a16:creationId xmlns:a16="http://schemas.microsoft.com/office/drawing/2014/main" id="{E5C945BE-039C-9450-4295-734D57E26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0198" y="3291913"/>
              <a:ext cx="457200" cy="4572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39E213-67F0-C997-2CAC-8050B63C7773}"/>
              </a:ext>
            </a:extLst>
          </p:cNvPr>
          <p:cNvGrpSpPr/>
          <p:nvPr/>
        </p:nvGrpSpPr>
        <p:grpSpPr>
          <a:xfrm>
            <a:off x="660399" y="4193871"/>
            <a:ext cx="4741205" cy="1130863"/>
            <a:chOff x="660399" y="4193871"/>
            <a:chExt cx="4741205" cy="113086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D64AD25-0401-F003-AFDF-A734D5153FFC}"/>
                </a:ext>
              </a:extLst>
            </p:cNvPr>
            <p:cNvGrpSpPr/>
            <p:nvPr/>
          </p:nvGrpSpPr>
          <p:grpSpPr>
            <a:xfrm>
              <a:off x="660399" y="4193871"/>
              <a:ext cx="4741205" cy="1130863"/>
              <a:chOff x="660399" y="3373366"/>
              <a:chExt cx="4741205" cy="1130863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19F27445-7EC1-FA64-8FBB-1510D63C8332}"/>
                  </a:ext>
                </a:extLst>
              </p:cNvPr>
              <p:cNvSpPr/>
              <p:nvPr/>
            </p:nvSpPr>
            <p:spPr>
              <a:xfrm>
                <a:off x="660399" y="3373366"/>
                <a:ext cx="621485" cy="621485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Lemon" pitchFamily="2" charset="0"/>
                  <a:ea typeface="寒蝉全圆体" panose="020F0500000000000000" pitchFamily="34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23" name="Bullet3">
                <a:extLst>
                  <a:ext uri="{FF2B5EF4-FFF2-40B4-BE49-F238E27FC236}">
                    <a16:creationId xmlns:a16="http://schemas.microsoft.com/office/drawing/2014/main" id="{32C97687-09A3-740E-ABC0-C5444B9F9FAC}"/>
                  </a:ext>
                </a:extLst>
              </p:cNvPr>
              <p:cNvSpPr/>
              <p:nvPr/>
            </p:nvSpPr>
            <p:spPr>
              <a:xfrm>
                <a:off x="1491432" y="3503319"/>
                <a:ext cx="3910171" cy="3794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 sz="1800"/>
                </a:pPr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实用与舒适平衡</a:t>
                </a:r>
              </a:p>
            </p:txBody>
          </p:sp>
          <p:sp>
            <p:nvSpPr>
              <p:cNvPr id="24" name="Text3">
                <a:extLst>
                  <a:ext uri="{FF2B5EF4-FFF2-40B4-BE49-F238E27FC236}">
                    <a16:creationId xmlns:a16="http://schemas.microsoft.com/office/drawing/2014/main" id="{53DB57F1-D699-410B-FD01-7BBDFB51D340}"/>
                  </a:ext>
                </a:extLst>
              </p:cNvPr>
              <p:cNvSpPr/>
              <p:nvPr/>
            </p:nvSpPr>
            <p:spPr>
              <a:xfrm>
                <a:off x="1491433" y="3882744"/>
                <a:ext cx="3910171" cy="62148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"/>
                </a:ext>
              </a:extLst>
            </p:spPr>
            <p:txBody>
              <a:bodyPr wrap="squar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rgbClr val="24292F"/>
                    </a:solidFill>
                    <a:effectLst/>
                    <a:latin typeface="+mn-ea"/>
                    <a:cs typeface="+mn-ea"/>
                    <a:sym typeface="Lemon" pitchFamily="2" charset="0"/>
                  </a:rPr>
                  <a:t>融合流行元素，追求时尚与舒适的完美平衡，同时保证服装的舒适度与实用性</a:t>
                </a:r>
                <a:endParaRPr lang="en-US" altLang="zh-CN" sz="1200" dirty="0">
                  <a:latin typeface="+mn-ea"/>
                  <a:cs typeface="+mn-ea"/>
                  <a:sym typeface="Lemon" pitchFamily="2" charset="0"/>
                </a:endParaRPr>
              </a:p>
            </p:txBody>
          </p:sp>
        </p:grpSp>
        <p:pic>
          <p:nvPicPr>
            <p:cNvPr id="48" name="图形 47" descr="正式衬衫 轮廓">
              <a:extLst>
                <a:ext uri="{FF2B5EF4-FFF2-40B4-BE49-F238E27FC236}">
                  <a16:creationId xmlns:a16="http://schemas.microsoft.com/office/drawing/2014/main" id="{8B20CD9B-2E30-C63D-1AEB-BC4B6AACA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0198" y="4275803"/>
              <a:ext cx="457200" cy="4572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315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标题 68">
            <a:extLst>
              <a:ext uri="{FF2B5EF4-FFF2-40B4-BE49-F238E27FC236}">
                <a16:creationId xmlns:a16="http://schemas.microsoft.com/office/drawing/2014/main" id="{46CEE762-52F1-F05A-4B8E-26B1FB28C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200"/>
              </a:spcAft>
            </a:pPr>
            <a:r>
              <a:rPr lang="zh-CN" altLang="en-US" dirty="0">
                <a:latin typeface="+mj-ea"/>
                <a:cs typeface="+mn-ea"/>
                <a:sym typeface="Lemon" pitchFamily="2" charset="0"/>
              </a:rPr>
              <a:t>二、产品定位与策略</a:t>
            </a:r>
            <a:endParaRPr lang="en-US" dirty="0"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386C7CF-A3F1-D0EB-4AC4-F5C9ED3D505E}"/>
              </a:ext>
            </a:extLst>
          </p:cNvPr>
          <p:cNvSpPr/>
          <p:nvPr/>
        </p:nvSpPr>
        <p:spPr bwMode="auto">
          <a:xfrm>
            <a:off x="0" y="1028700"/>
            <a:ext cx="12192000" cy="5829300"/>
          </a:xfrm>
          <a:custGeom>
            <a:avLst/>
            <a:gdLst>
              <a:gd name="connsiteX0" fmla="*/ 6095999 w 12192000"/>
              <a:gd name="connsiteY0" fmla="*/ 0 h 6279156"/>
              <a:gd name="connsiteX1" fmla="*/ 10943934 w 12192000"/>
              <a:gd name="connsiteY1" fmla="*/ 1732149 h 6279156"/>
              <a:gd name="connsiteX2" fmla="*/ 11998718 w 12192000"/>
              <a:gd name="connsiteY2" fmla="*/ 2546084 h 6279156"/>
              <a:gd name="connsiteX3" fmla="*/ 12192000 w 12192000"/>
              <a:gd name="connsiteY3" fmla="*/ 2724355 h 6279156"/>
              <a:gd name="connsiteX4" fmla="*/ 12192000 w 12192000"/>
              <a:gd name="connsiteY4" fmla="*/ 6279156 h 6279156"/>
              <a:gd name="connsiteX5" fmla="*/ 0 w 12192000"/>
              <a:gd name="connsiteY5" fmla="*/ 6279156 h 6279156"/>
              <a:gd name="connsiteX6" fmla="*/ 0 w 12192000"/>
              <a:gd name="connsiteY6" fmla="*/ 2724353 h 6279156"/>
              <a:gd name="connsiteX7" fmla="*/ 193280 w 12192000"/>
              <a:gd name="connsiteY7" fmla="*/ 2546084 h 6279156"/>
              <a:gd name="connsiteX8" fmla="*/ 1248064 w 12192000"/>
              <a:gd name="connsiteY8" fmla="*/ 1732149 h 6279156"/>
              <a:gd name="connsiteX9" fmla="*/ 6095999 w 12192000"/>
              <a:gd name="connsiteY9" fmla="*/ 0 h 627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279156">
                <a:moveTo>
                  <a:pt x="6095999" y="0"/>
                </a:moveTo>
                <a:cubicBezTo>
                  <a:pt x="7529528" y="0"/>
                  <a:pt x="9354020" y="649556"/>
                  <a:pt x="10943934" y="1732149"/>
                </a:cubicBezTo>
                <a:cubicBezTo>
                  <a:pt x="11334896" y="1996429"/>
                  <a:pt x="11688392" y="2270262"/>
                  <a:pt x="11998718" y="2546084"/>
                </a:cubicBezTo>
                <a:lnTo>
                  <a:pt x="12192000" y="2724355"/>
                </a:lnTo>
                <a:lnTo>
                  <a:pt x="12192000" y="6279156"/>
                </a:lnTo>
                <a:lnTo>
                  <a:pt x="0" y="6279156"/>
                </a:lnTo>
                <a:lnTo>
                  <a:pt x="0" y="2724353"/>
                </a:lnTo>
                <a:lnTo>
                  <a:pt x="193280" y="2546084"/>
                </a:lnTo>
                <a:cubicBezTo>
                  <a:pt x="503607" y="2270262"/>
                  <a:pt x="857102" y="1996429"/>
                  <a:pt x="1248064" y="1732149"/>
                </a:cubicBezTo>
                <a:cubicBezTo>
                  <a:pt x="2837979" y="649556"/>
                  <a:pt x="4662470" y="0"/>
                  <a:pt x="6095999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  <a:spcAft>
                <a:spcPts val="200"/>
              </a:spcAft>
            </a:pPr>
            <a:endParaRPr lang="zh-CN" altLang="en-US" sz="3600" dirty="0">
              <a:solidFill>
                <a:schemeClr val="tx1"/>
              </a:solidFill>
              <a:latin typeface="Lemon" pitchFamily="2" charset="0"/>
              <a:ea typeface="寒蝉全圆体" panose="020F0500000000000000" pitchFamily="34" charset="-122"/>
              <a:cs typeface="+mn-ea"/>
              <a:sym typeface="Lemon" pitchFamily="2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AA77214-52AD-3E8D-14EA-A75606B5F08B}"/>
              </a:ext>
            </a:extLst>
          </p:cNvPr>
          <p:cNvGrpSpPr/>
          <p:nvPr/>
        </p:nvGrpSpPr>
        <p:grpSpPr>
          <a:xfrm>
            <a:off x="808990" y="2600242"/>
            <a:ext cx="10574021" cy="447426"/>
            <a:chOff x="808990" y="2600242"/>
            <a:chExt cx="10574021" cy="44742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82E5FA8-37FD-878D-7046-BE04FB56CE38}"/>
                </a:ext>
              </a:extLst>
            </p:cNvPr>
            <p:cNvSpPr txBox="1"/>
            <p:nvPr/>
          </p:nvSpPr>
          <p:spPr>
            <a:xfrm flipH="1" flipV="1">
              <a:off x="10751743" y="2600242"/>
              <a:ext cx="631268" cy="441211"/>
            </a:xfrm>
            <a:custGeom>
              <a:avLst/>
              <a:gdLst/>
              <a:ahLst/>
              <a:cxnLst/>
              <a:rect l="l" t="t" r="r" b="b"/>
              <a:pathLst>
                <a:path w="518207" h="362188">
                  <a:moveTo>
                    <a:pt x="409551" y="0"/>
                  </a:moveTo>
                  <a:cubicBezTo>
                    <a:pt x="419581" y="0"/>
                    <a:pt x="431654" y="4272"/>
                    <a:pt x="445770" y="12816"/>
                  </a:cubicBezTo>
                  <a:cubicBezTo>
                    <a:pt x="459886" y="21360"/>
                    <a:pt x="466944" y="30275"/>
                    <a:pt x="466944" y="39562"/>
                  </a:cubicBezTo>
                  <a:cubicBezTo>
                    <a:pt x="466944" y="48849"/>
                    <a:pt x="463229" y="60922"/>
                    <a:pt x="455799" y="75781"/>
                  </a:cubicBezTo>
                  <a:cubicBezTo>
                    <a:pt x="448370" y="90640"/>
                    <a:pt x="444655" y="103270"/>
                    <a:pt x="444655" y="113671"/>
                  </a:cubicBezTo>
                  <a:cubicBezTo>
                    <a:pt x="444655" y="124816"/>
                    <a:pt x="449484" y="133359"/>
                    <a:pt x="459143" y="139303"/>
                  </a:cubicBezTo>
                  <a:cubicBezTo>
                    <a:pt x="475488" y="148218"/>
                    <a:pt x="489418" y="162149"/>
                    <a:pt x="500934" y="181094"/>
                  </a:cubicBezTo>
                  <a:cubicBezTo>
                    <a:pt x="512449" y="200039"/>
                    <a:pt x="518207" y="219913"/>
                    <a:pt x="518207" y="240716"/>
                  </a:cubicBezTo>
                  <a:cubicBezTo>
                    <a:pt x="518207" y="273406"/>
                    <a:pt x="506877" y="301823"/>
                    <a:pt x="484217" y="325969"/>
                  </a:cubicBezTo>
                  <a:cubicBezTo>
                    <a:pt x="461557" y="350115"/>
                    <a:pt x="432582" y="362188"/>
                    <a:pt x="397292" y="362188"/>
                  </a:cubicBezTo>
                  <a:cubicBezTo>
                    <a:pt x="362002" y="362188"/>
                    <a:pt x="333213" y="350487"/>
                    <a:pt x="310924" y="327084"/>
                  </a:cubicBezTo>
                  <a:cubicBezTo>
                    <a:pt x="288636" y="303681"/>
                    <a:pt x="277491" y="276377"/>
                    <a:pt x="277491" y="245173"/>
                  </a:cubicBezTo>
                  <a:cubicBezTo>
                    <a:pt x="277491" y="230314"/>
                    <a:pt x="282321" y="210626"/>
                    <a:pt x="291979" y="186109"/>
                  </a:cubicBezTo>
                  <a:cubicBezTo>
                    <a:pt x="301637" y="161592"/>
                    <a:pt x="315568" y="129830"/>
                    <a:pt x="333770" y="90826"/>
                  </a:cubicBezTo>
                  <a:cubicBezTo>
                    <a:pt x="351972" y="51821"/>
                    <a:pt x="363674" y="28418"/>
                    <a:pt x="368874" y="20617"/>
                  </a:cubicBezTo>
                  <a:cubicBezTo>
                    <a:pt x="374075" y="12816"/>
                    <a:pt x="379647" y="7429"/>
                    <a:pt x="385591" y="4458"/>
                  </a:cubicBezTo>
                  <a:cubicBezTo>
                    <a:pt x="391534" y="1486"/>
                    <a:pt x="399521" y="0"/>
                    <a:pt x="409551" y="0"/>
                  </a:cubicBezTo>
                  <a:close/>
                  <a:moveTo>
                    <a:pt x="132059" y="0"/>
                  </a:moveTo>
                  <a:cubicBezTo>
                    <a:pt x="142089" y="0"/>
                    <a:pt x="154162" y="4272"/>
                    <a:pt x="168278" y="12816"/>
                  </a:cubicBezTo>
                  <a:cubicBezTo>
                    <a:pt x="182394" y="21360"/>
                    <a:pt x="189452" y="30275"/>
                    <a:pt x="189452" y="39562"/>
                  </a:cubicBezTo>
                  <a:cubicBezTo>
                    <a:pt x="189452" y="48849"/>
                    <a:pt x="185737" y="60922"/>
                    <a:pt x="178308" y="75781"/>
                  </a:cubicBezTo>
                  <a:cubicBezTo>
                    <a:pt x="170878" y="90640"/>
                    <a:pt x="167163" y="103270"/>
                    <a:pt x="167163" y="113671"/>
                  </a:cubicBezTo>
                  <a:cubicBezTo>
                    <a:pt x="167163" y="124816"/>
                    <a:pt x="171993" y="133359"/>
                    <a:pt x="181651" y="139303"/>
                  </a:cubicBezTo>
                  <a:cubicBezTo>
                    <a:pt x="197996" y="148218"/>
                    <a:pt x="211926" y="162149"/>
                    <a:pt x="223442" y="181094"/>
                  </a:cubicBezTo>
                  <a:cubicBezTo>
                    <a:pt x="234958" y="200039"/>
                    <a:pt x="240715" y="219913"/>
                    <a:pt x="240715" y="240716"/>
                  </a:cubicBezTo>
                  <a:cubicBezTo>
                    <a:pt x="240715" y="273406"/>
                    <a:pt x="229385" y="301823"/>
                    <a:pt x="206725" y="325969"/>
                  </a:cubicBezTo>
                  <a:cubicBezTo>
                    <a:pt x="184066" y="350115"/>
                    <a:pt x="155090" y="362188"/>
                    <a:pt x="119800" y="362188"/>
                  </a:cubicBezTo>
                  <a:cubicBezTo>
                    <a:pt x="84510" y="362188"/>
                    <a:pt x="55721" y="350487"/>
                    <a:pt x="33432" y="327084"/>
                  </a:cubicBezTo>
                  <a:cubicBezTo>
                    <a:pt x="11144" y="303681"/>
                    <a:pt x="0" y="276377"/>
                    <a:pt x="0" y="245173"/>
                  </a:cubicBezTo>
                  <a:cubicBezTo>
                    <a:pt x="0" y="230314"/>
                    <a:pt x="4829" y="210626"/>
                    <a:pt x="14487" y="186109"/>
                  </a:cubicBezTo>
                  <a:cubicBezTo>
                    <a:pt x="24145" y="161592"/>
                    <a:pt x="38076" y="129830"/>
                    <a:pt x="56278" y="90826"/>
                  </a:cubicBezTo>
                  <a:cubicBezTo>
                    <a:pt x="74480" y="51821"/>
                    <a:pt x="86182" y="28418"/>
                    <a:pt x="91382" y="20617"/>
                  </a:cubicBezTo>
                  <a:cubicBezTo>
                    <a:pt x="96583" y="12816"/>
                    <a:pt x="102155" y="7429"/>
                    <a:pt x="108099" y="4458"/>
                  </a:cubicBezTo>
                  <a:cubicBezTo>
                    <a:pt x="114042" y="1486"/>
                    <a:pt x="122029" y="0"/>
                    <a:pt x="13205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endParaRPr lang="zh-CN" altLang="en-US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FF8DAC3-8218-0222-C8D7-CDE6C1400635}"/>
                </a:ext>
              </a:extLst>
            </p:cNvPr>
            <p:cNvSpPr txBox="1"/>
            <p:nvPr/>
          </p:nvSpPr>
          <p:spPr>
            <a:xfrm>
              <a:off x="808990" y="2606457"/>
              <a:ext cx="631268" cy="441211"/>
            </a:xfrm>
            <a:custGeom>
              <a:avLst/>
              <a:gdLst/>
              <a:ahLst/>
              <a:cxnLst/>
              <a:rect l="l" t="t" r="r" b="b"/>
              <a:pathLst>
                <a:path w="518207" h="362188">
                  <a:moveTo>
                    <a:pt x="409551" y="0"/>
                  </a:moveTo>
                  <a:cubicBezTo>
                    <a:pt x="419581" y="0"/>
                    <a:pt x="431654" y="4272"/>
                    <a:pt x="445770" y="12816"/>
                  </a:cubicBezTo>
                  <a:cubicBezTo>
                    <a:pt x="459886" y="21360"/>
                    <a:pt x="466944" y="30275"/>
                    <a:pt x="466944" y="39562"/>
                  </a:cubicBezTo>
                  <a:cubicBezTo>
                    <a:pt x="466944" y="48849"/>
                    <a:pt x="463229" y="60922"/>
                    <a:pt x="455799" y="75781"/>
                  </a:cubicBezTo>
                  <a:cubicBezTo>
                    <a:pt x="448370" y="90640"/>
                    <a:pt x="444655" y="103270"/>
                    <a:pt x="444655" y="113671"/>
                  </a:cubicBezTo>
                  <a:cubicBezTo>
                    <a:pt x="444655" y="124816"/>
                    <a:pt x="449484" y="133359"/>
                    <a:pt x="459143" y="139303"/>
                  </a:cubicBezTo>
                  <a:cubicBezTo>
                    <a:pt x="475488" y="148218"/>
                    <a:pt x="489418" y="162149"/>
                    <a:pt x="500934" y="181094"/>
                  </a:cubicBezTo>
                  <a:cubicBezTo>
                    <a:pt x="512449" y="200039"/>
                    <a:pt x="518207" y="219913"/>
                    <a:pt x="518207" y="240716"/>
                  </a:cubicBezTo>
                  <a:cubicBezTo>
                    <a:pt x="518207" y="273406"/>
                    <a:pt x="506877" y="301823"/>
                    <a:pt x="484217" y="325969"/>
                  </a:cubicBezTo>
                  <a:cubicBezTo>
                    <a:pt x="461557" y="350115"/>
                    <a:pt x="432582" y="362188"/>
                    <a:pt x="397292" y="362188"/>
                  </a:cubicBezTo>
                  <a:cubicBezTo>
                    <a:pt x="362002" y="362188"/>
                    <a:pt x="333213" y="350487"/>
                    <a:pt x="310924" y="327084"/>
                  </a:cubicBezTo>
                  <a:cubicBezTo>
                    <a:pt x="288636" y="303681"/>
                    <a:pt x="277491" y="276377"/>
                    <a:pt x="277491" y="245173"/>
                  </a:cubicBezTo>
                  <a:cubicBezTo>
                    <a:pt x="277491" y="230314"/>
                    <a:pt x="282321" y="210626"/>
                    <a:pt x="291979" y="186109"/>
                  </a:cubicBezTo>
                  <a:cubicBezTo>
                    <a:pt x="301637" y="161592"/>
                    <a:pt x="315568" y="129830"/>
                    <a:pt x="333770" y="90826"/>
                  </a:cubicBezTo>
                  <a:cubicBezTo>
                    <a:pt x="351972" y="51821"/>
                    <a:pt x="363674" y="28418"/>
                    <a:pt x="368874" y="20617"/>
                  </a:cubicBezTo>
                  <a:cubicBezTo>
                    <a:pt x="374075" y="12816"/>
                    <a:pt x="379647" y="7429"/>
                    <a:pt x="385591" y="4458"/>
                  </a:cubicBezTo>
                  <a:cubicBezTo>
                    <a:pt x="391534" y="1486"/>
                    <a:pt x="399521" y="0"/>
                    <a:pt x="409551" y="0"/>
                  </a:cubicBezTo>
                  <a:close/>
                  <a:moveTo>
                    <a:pt x="132059" y="0"/>
                  </a:moveTo>
                  <a:cubicBezTo>
                    <a:pt x="142089" y="0"/>
                    <a:pt x="154162" y="4272"/>
                    <a:pt x="168278" y="12816"/>
                  </a:cubicBezTo>
                  <a:cubicBezTo>
                    <a:pt x="182394" y="21360"/>
                    <a:pt x="189452" y="30275"/>
                    <a:pt x="189452" y="39562"/>
                  </a:cubicBezTo>
                  <a:cubicBezTo>
                    <a:pt x="189452" y="48849"/>
                    <a:pt x="185737" y="60922"/>
                    <a:pt x="178308" y="75781"/>
                  </a:cubicBezTo>
                  <a:cubicBezTo>
                    <a:pt x="170878" y="90640"/>
                    <a:pt x="167163" y="103270"/>
                    <a:pt x="167163" y="113671"/>
                  </a:cubicBezTo>
                  <a:cubicBezTo>
                    <a:pt x="167163" y="124816"/>
                    <a:pt x="171993" y="133359"/>
                    <a:pt x="181651" y="139303"/>
                  </a:cubicBezTo>
                  <a:cubicBezTo>
                    <a:pt x="197996" y="148218"/>
                    <a:pt x="211926" y="162149"/>
                    <a:pt x="223442" y="181094"/>
                  </a:cubicBezTo>
                  <a:cubicBezTo>
                    <a:pt x="234958" y="200039"/>
                    <a:pt x="240715" y="219913"/>
                    <a:pt x="240715" y="240716"/>
                  </a:cubicBezTo>
                  <a:cubicBezTo>
                    <a:pt x="240715" y="273406"/>
                    <a:pt x="229385" y="301823"/>
                    <a:pt x="206725" y="325969"/>
                  </a:cubicBezTo>
                  <a:cubicBezTo>
                    <a:pt x="184066" y="350115"/>
                    <a:pt x="155090" y="362188"/>
                    <a:pt x="119800" y="362188"/>
                  </a:cubicBezTo>
                  <a:cubicBezTo>
                    <a:pt x="84510" y="362188"/>
                    <a:pt x="55721" y="350487"/>
                    <a:pt x="33432" y="327084"/>
                  </a:cubicBezTo>
                  <a:cubicBezTo>
                    <a:pt x="11144" y="303681"/>
                    <a:pt x="0" y="276377"/>
                    <a:pt x="0" y="245173"/>
                  </a:cubicBezTo>
                  <a:cubicBezTo>
                    <a:pt x="0" y="230314"/>
                    <a:pt x="4829" y="210626"/>
                    <a:pt x="14487" y="186109"/>
                  </a:cubicBezTo>
                  <a:cubicBezTo>
                    <a:pt x="24145" y="161592"/>
                    <a:pt x="38076" y="129830"/>
                    <a:pt x="56278" y="90826"/>
                  </a:cubicBezTo>
                  <a:cubicBezTo>
                    <a:pt x="74480" y="51821"/>
                    <a:pt x="86182" y="28418"/>
                    <a:pt x="91382" y="20617"/>
                  </a:cubicBezTo>
                  <a:cubicBezTo>
                    <a:pt x="96583" y="12816"/>
                    <a:pt x="102155" y="7429"/>
                    <a:pt x="108099" y="4458"/>
                  </a:cubicBezTo>
                  <a:cubicBezTo>
                    <a:pt x="114042" y="1486"/>
                    <a:pt x="122029" y="0"/>
                    <a:pt x="1320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endParaRPr lang="zh-CN" altLang="en-US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967CD5-3D91-166A-29C4-A03CCF096065}"/>
              </a:ext>
            </a:extLst>
          </p:cNvPr>
          <p:cNvGrpSpPr/>
          <p:nvPr/>
        </p:nvGrpSpPr>
        <p:grpSpPr>
          <a:xfrm>
            <a:off x="4887045" y="2481141"/>
            <a:ext cx="2417907" cy="3541218"/>
            <a:chOff x="4449958" y="2792161"/>
            <a:chExt cx="2560196" cy="374961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088BF05-3107-F3FA-CFB9-E0ED697FC89F}"/>
                </a:ext>
              </a:extLst>
            </p:cNvPr>
            <p:cNvSpPr/>
            <p:nvPr/>
          </p:nvSpPr>
          <p:spPr bwMode="auto">
            <a:xfrm>
              <a:off x="5172056" y="2792161"/>
              <a:ext cx="1116000" cy="111600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kumimoji="1" lang="zh-CN" altLang="en-US" dirty="0">
                <a:solidFill>
                  <a:schemeClr val="bg1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0A96331-6D27-A0FB-7D20-6A001E826606}"/>
                </a:ext>
              </a:extLst>
            </p:cNvPr>
            <p:cNvSpPr/>
            <p:nvPr/>
          </p:nvSpPr>
          <p:spPr>
            <a:xfrm>
              <a:off x="4545996" y="4181342"/>
              <a:ext cx="2368124" cy="5132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sz="2000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注重质感的消费者</a:t>
              </a:r>
              <a:endParaRPr kumimoji="1"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73A67DC-AFD6-A8EF-1994-A5E7A7CB62C6}"/>
                </a:ext>
              </a:extLst>
            </p:cNvPr>
            <p:cNvSpPr/>
            <p:nvPr/>
          </p:nvSpPr>
          <p:spPr>
            <a:xfrm>
              <a:off x="4449958" y="4773826"/>
              <a:ext cx="2560196" cy="17679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sz="1400" dirty="0">
                  <a:solidFill>
                    <a:srgbClr val="24292F"/>
                  </a:solidFill>
                  <a:latin typeface="+mn-ea"/>
                  <a:cs typeface="+mn-ea"/>
                  <a:sym typeface="Lemon" pitchFamily="2" charset="0"/>
                </a:rPr>
                <a:t>我们也重视中年人群的需求，他们注重服装的质感、工艺和耐久性。我们的产品能够满足他们的要求，让他们在细节和品质上感到满意。</a:t>
              </a:r>
              <a:endParaRPr lang="en-US" altLang="zh-CN" sz="1400" dirty="0">
                <a:solidFill>
                  <a:srgbClr val="24292F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C03B8EA-9166-2B32-E959-703DB829B063}"/>
                </a:ext>
              </a:extLst>
            </p:cNvPr>
            <p:cNvSpPr/>
            <p:nvPr/>
          </p:nvSpPr>
          <p:spPr>
            <a:xfrm>
              <a:off x="5396361" y="2934625"/>
              <a:ext cx="667393" cy="6236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en-US" altLang="zh-CN" sz="2400" b="1" dirty="0">
                  <a:solidFill>
                    <a:schemeClr val="bg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02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5D76AD-2049-D8DD-BEC3-C58EFF62BC80}"/>
              </a:ext>
            </a:extLst>
          </p:cNvPr>
          <p:cNvGrpSpPr/>
          <p:nvPr/>
        </p:nvGrpSpPr>
        <p:grpSpPr>
          <a:xfrm>
            <a:off x="1308100" y="2481141"/>
            <a:ext cx="2417908" cy="3218052"/>
            <a:chOff x="660400" y="2792161"/>
            <a:chExt cx="2560196" cy="3407427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DC5BC5D-0092-4239-5140-A728D9910CF9}"/>
                </a:ext>
              </a:extLst>
            </p:cNvPr>
            <p:cNvSpPr/>
            <p:nvPr/>
          </p:nvSpPr>
          <p:spPr bwMode="auto">
            <a:xfrm>
              <a:off x="1382498" y="2792161"/>
              <a:ext cx="1116000" cy="1116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kumimoji="1" lang="zh-CN" altLang="en-US" dirty="0">
                <a:solidFill>
                  <a:schemeClr val="bg1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F3D665E-039A-3B19-14BE-362B8DEFF072}"/>
                </a:ext>
              </a:extLst>
            </p:cNvPr>
            <p:cNvSpPr/>
            <p:nvPr/>
          </p:nvSpPr>
          <p:spPr>
            <a:xfrm>
              <a:off x="1163798" y="4166134"/>
              <a:ext cx="1553401" cy="5284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sz="2000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时尚爱好者</a:t>
              </a:r>
              <a:endParaRPr kumimoji="1"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0F44823-910E-EB44-DA1F-921C026E998C}"/>
                </a:ext>
              </a:extLst>
            </p:cNvPr>
            <p:cNvSpPr/>
            <p:nvPr/>
          </p:nvSpPr>
          <p:spPr>
            <a:xfrm>
              <a:off x="660400" y="4773826"/>
              <a:ext cx="2560196" cy="14257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sz="1400" b="0" i="0" dirty="0">
                  <a:solidFill>
                    <a:srgbClr val="24292F"/>
                  </a:solidFill>
                  <a:effectLst/>
                  <a:latin typeface="+mn-ea"/>
                  <a:cs typeface="+mn-ea"/>
                  <a:sym typeface="Lemon" pitchFamily="2" charset="0"/>
                </a:rPr>
                <a:t>作为时尚秋冬服装品牌，我们的目标是吸引追求流行趋势、注重个性与品味的年轻人群，设计独特且时尚感强。</a:t>
              </a:r>
              <a:endParaRPr kumimoji="1" lang="en-US" altLang="zh-CN" sz="1050" dirty="0">
                <a:solidFill>
                  <a:schemeClr val="tx1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11B8717-B473-F012-FC31-304A243A9AD9}"/>
                </a:ext>
              </a:extLst>
            </p:cNvPr>
            <p:cNvSpPr/>
            <p:nvPr/>
          </p:nvSpPr>
          <p:spPr>
            <a:xfrm>
              <a:off x="1630565" y="2934625"/>
              <a:ext cx="619867" cy="6236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en-US" altLang="zh-CN" sz="2400" b="1" dirty="0">
                  <a:solidFill>
                    <a:srgbClr val="FFFFFF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01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DE28BA-1B93-B04B-C611-C1969F67008D}"/>
              </a:ext>
            </a:extLst>
          </p:cNvPr>
          <p:cNvGrpSpPr/>
          <p:nvPr/>
        </p:nvGrpSpPr>
        <p:grpSpPr>
          <a:xfrm>
            <a:off x="8465992" y="2481141"/>
            <a:ext cx="2417908" cy="3864384"/>
            <a:chOff x="8239517" y="2792161"/>
            <a:chExt cx="2560196" cy="409179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270F983-1B76-0534-E3F3-A2244EFA6B30}"/>
                </a:ext>
              </a:extLst>
            </p:cNvPr>
            <p:cNvSpPr/>
            <p:nvPr/>
          </p:nvSpPr>
          <p:spPr bwMode="auto">
            <a:xfrm>
              <a:off x="8961615" y="2792161"/>
              <a:ext cx="1116000" cy="1116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524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endParaRPr kumimoji="1" lang="zh-CN" altLang="en-US" dirty="0">
                <a:solidFill>
                  <a:schemeClr val="bg1"/>
                </a:solidFill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D9F2341-4B7F-E232-747F-FD97CB27927B}"/>
                </a:ext>
              </a:extLst>
            </p:cNvPr>
            <p:cNvSpPr/>
            <p:nvPr/>
          </p:nvSpPr>
          <p:spPr>
            <a:xfrm>
              <a:off x="8607128" y="4166135"/>
              <a:ext cx="1824976" cy="5284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zh-CN" altLang="en-US" sz="2000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社交场合需求</a:t>
              </a:r>
              <a:endParaRPr kumimoji="1"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F08DC87-DCC2-BAEC-C716-092BC96593F4}"/>
                </a:ext>
              </a:extLst>
            </p:cNvPr>
            <p:cNvSpPr/>
            <p:nvPr/>
          </p:nvSpPr>
          <p:spPr>
            <a:xfrm>
              <a:off x="8239517" y="4773826"/>
              <a:ext cx="2560196" cy="21101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  <a:spcAft>
                  <a:spcPts val="200"/>
                </a:spcAft>
              </a:pPr>
              <a:r>
                <a:rPr lang="zh-CN" altLang="en-US" sz="1400" dirty="0">
                  <a:solidFill>
                    <a:srgbClr val="24292F"/>
                  </a:solidFill>
                  <a:latin typeface="+mn-ea"/>
                  <a:cs typeface="+mn-ea"/>
                  <a:sym typeface="Lemon" pitchFamily="2" charset="0"/>
                </a:rPr>
                <a:t>我们致力于提供适应不同场合的时尚服装需求，如聚会、商务场合等。无论是正式场合还是休闲聚会，我们的服装都能让顾客感到自信与舒适。</a:t>
              </a:r>
              <a:endParaRPr lang="en-US" altLang="zh-CN" sz="1400" dirty="0">
                <a:solidFill>
                  <a:srgbClr val="24292F"/>
                </a:solidFill>
                <a:latin typeface="+mn-ea"/>
                <a:cs typeface="+mn-ea"/>
                <a:sym typeface="Lemon" pitchFamily="2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8A40C70-5651-66BC-0107-FB19F0EE85C9}"/>
                </a:ext>
              </a:extLst>
            </p:cNvPr>
            <p:cNvSpPr/>
            <p:nvPr/>
          </p:nvSpPr>
          <p:spPr>
            <a:xfrm>
              <a:off x="9196103" y="2934626"/>
              <a:ext cx="647025" cy="6236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200"/>
                </a:spcAft>
              </a:pPr>
              <a:r>
                <a:rPr kumimoji="1" lang="en-US" altLang="zh-CN" sz="2400" b="1" dirty="0">
                  <a:solidFill>
                    <a:schemeClr val="bg1"/>
                  </a:solidFill>
                  <a:latin typeface="+mj-lt"/>
                  <a:ea typeface="寒蝉全圆体" panose="020F0500000000000000" pitchFamily="34" charset="-122"/>
                  <a:cs typeface="+mn-ea"/>
                  <a:sym typeface="Lemon" pitchFamily="2" charset="0"/>
                </a:rPr>
                <a:t>03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0C050B4-B60A-B156-6E76-F39F657ADF65}"/>
              </a:ext>
            </a:extLst>
          </p:cNvPr>
          <p:cNvSpPr txBox="1"/>
          <p:nvPr/>
        </p:nvSpPr>
        <p:spPr>
          <a:xfrm>
            <a:off x="660400" y="1352805"/>
            <a:ext cx="19526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latin typeface="+mj-lt"/>
                <a:ea typeface="寒蝉全圆体" panose="020F0500000000000000" pitchFamily="34" charset="-122"/>
                <a:cs typeface="+mn-ea"/>
                <a:sym typeface="Lemon" pitchFamily="2" charset="0"/>
              </a:rPr>
              <a:t>2</a:t>
            </a:r>
            <a:r>
              <a:rPr lang="zh-CN" altLang="en-US" sz="2400" b="1" dirty="0">
                <a:latin typeface="Lemon" pitchFamily="2" charset="0"/>
                <a:ea typeface="寒蝉全圆体" panose="020F0500000000000000" pitchFamily="34" charset="-122"/>
                <a:cs typeface="+mn-ea"/>
                <a:sym typeface="Lemon" pitchFamily="2" charset="0"/>
              </a:rPr>
              <a:t>、</a:t>
            </a:r>
            <a:r>
              <a:rPr lang="zh-CN" altLang="en-US" sz="2400" b="1" dirty="0">
                <a:latin typeface="+mj-ea"/>
                <a:ea typeface="+mj-ea"/>
                <a:cs typeface="+mn-ea"/>
                <a:sym typeface="Lemon" pitchFamily="2" charset="0"/>
              </a:rPr>
              <a:t>目标受众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11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54a1b01b-6e1d-57a9-3fe8-fa8ae0904e1f-20_133322209931713189.pptx"/>
  <p:tag name="ISLIDE.OUTLINE" val="71364"/>
  <p:tag name="ISLIDE.TEMPLATE" val="#10726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bd142c3d-b2ac-49d2-945d-a40ea7d68a02"/>
  <p:tag name="ISLIDE.OUTLINECONTENT" val="417798"/>
  <p:tag name="ISLIDE.TEMPLATE" val="c040fba5-52a0-4d06-94c7-93099d84c8e7.pptx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487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56289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4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bd142c3d-b2ac-49d2-945d-a40ea7d68a02"/>
  <p:tag name="ISLIDE.OUTLINECONTENT" val="417918"/>
  <p:tag name="ISLIDE.TEMPLATE" val="c33edc51-424e-4a09-a719-81eb3355efed.pptx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07547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1454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62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110285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0413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894;"/>
</p:tagLst>
</file>

<file path=ppt/theme/theme1.xml><?xml version="1.0" encoding="utf-8"?>
<a:theme xmlns:a="http://schemas.openxmlformats.org/drawingml/2006/main" name="office 主题">
  <a:themeElements>
    <a:clrScheme name="作品1棕色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F5120"/>
      </a:accent1>
      <a:accent2>
        <a:srgbClr val="BD6E36"/>
      </a:accent2>
      <a:accent3>
        <a:srgbClr val="DB9233"/>
      </a:accent3>
      <a:accent4>
        <a:srgbClr val="D49848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51模板1字体">
      <a:majorFont>
        <a:latin typeface="Lemon"/>
        <a:ea typeface="寒蝉全圆体"/>
        <a:cs typeface=""/>
      </a:majorFont>
      <a:minorFont>
        <a:latin typeface="Lemon"/>
        <a:ea typeface="寒蝉全圆体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</TotalTime>
  <Words>1124</Words>
  <Application>Microsoft Office PowerPoint</Application>
  <PresentationFormat>宽屏</PresentationFormat>
  <Paragraphs>141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Lemon</vt:lpstr>
      <vt:lpstr>OPPOSans H</vt:lpstr>
      <vt:lpstr>OPPOSans M</vt:lpstr>
      <vt:lpstr>阿里巴巴普惠体 2.0 55 Regular</vt:lpstr>
      <vt:lpstr>阿里巴巴普惠体 2.0 65 Medium</vt:lpstr>
      <vt:lpstr>等线</vt:lpstr>
      <vt:lpstr>寒蝉全圆体</vt:lpstr>
      <vt:lpstr>Arial</vt:lpstr>
      <vt:lpstr>office 主题</vt:lpstr>
      <vt:lpstr>2023 服装 秋冬产品策划</vt:lpstr>
      <vt:lpstr>目录</vt:lpstr>
      <vt:lpstr>市场分析和趋势</vt:lpstr>
      <vt:lpstr>一、市场分析和趋势</vt:lpstr>
      <vt:lpstr>一、市场分析和趋势</vt:lpstr>
      <vt:lpstr>一、市场分析和趋势</vt:lpstr>
      <vt:lpstr>产品定位与策略</vt:lpstr>
      <vt:lpstr>二、产品定位与策略</vt:lpstr>
      <vt:lpstr>二、产品定位与策略</vt:lpstr>
      <vt:lpstr>二、产品定位与策略</vt:lpstr>
      <vt:lpstr>二、产品定位与策略</vt:lpstr>
      <vt:lpstr>营销推广方式</vt:lpstr>
      <vt:lpstr>三、营销推广</vt:lpstr>
      <vt:lpstr>销售预测和目标</vt:lpstr>
      <vt:lpstr>销售预测</vt:lpstr>
      <vt:lpstr>销售目标</vt:lpstr>
      <vt:lpstr>THANK YOU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棕色简约服装产品策划ppt模板</dc:title>
  <dc:creator>©苏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</cp:revision>
  <dcterms:created xsi:type="dcterms:W3CDTF">2023-08-19T05:59:04Z</dcterms:created>
  <dcterms:modified xsi:type="dcterms:W3CDTF">2023-09-20T03:59:21Z</dcterms:modified>
</cp:coreProperties>
</file>