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ks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70" r:id="rId8"/>
    <p:sldId id="261" r:id="rId9"/>
    <p:sldId id="262" r:id="rId10"/>
    <p:sldId id="263" r:id="rId11"/>
    <p:sldId id="268" r:id="rId12"/>
    <p:sldId id="264" r:id="rId13"/>
    <p:sldId id="265" r:id="rId14"/>
    <p:sldId id="266" r:id="rId15"/>
    <p:sldId id="269" r:id="rId16"/>
    <p:sldId id="267" r:id="rId17"/>
    <p:sldId id="1126" r:id="rId18"/>
    <p:sldId id="2007578498" r:id="rId19"/>
  </p:sldIdLst>
  <p:sldSz cx="12192000" cy="6858000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20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Sheet1!$B$14</c:f>
              <c:strCache>
                <c:ptCount val="1"/>
                <c:pt idx="0">
                  <c:v>产品A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Sheet1!$A$15:$A$17</c:f>
              <c:strCache>
                <c:ptCount val="3"/>
                <c:pt idx="0">
                  <c:v>第一组</c:v>
                </c:pt>
                <c:pt idx="1">
                  <c:v>第二组</c:v>
                </c:pt>
                <c:pt idx="2">
                  <c:v>第三组</c:v>
                </c:pt>
              </c:strCache>
            </c:strRef>
          </c:cat>
          <c:val>
            <c:numRef>
              <c:f>Sheet1!$B$15:$B$17</c:f>
              <c:numCache>
                <c:formatCode>General</c:formatCode>
                <c:ptCount val="3"/>
                <c:pt idx="0">
                  <c:v>133</c:v>
                </c:pt>
                <c:pt idx="1">
                  <c:v>236</c:v>
                </c:pt>
                <c:pt idx="2">
                  <c:v>145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9C-4BB5-B722-D1BE1FC19E3C}"/>
            </c:ext>
          </c:extLst>
        </c:ser>
        <c:ser>
          <c:idx val="1"/>
          <c:order val="1"/>
          <c:tx>
            <c:strRef>
              <c:f>Sheet1!$C$14</c:f>
              <c:strCache>
                <c:ptCount val="1"/>
                <c:pt idx="0">
                  <c:v>产品B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Sheet1!$A$15:$A$17</c:f>
              <c:strCache>
                <c:ptCount val="3"/>
                <c:pt idx="0">
                  <c:v>第一组</c:v>
                </c:pt>
                <c:pt idx="1">
                  <c:v>第二组</c:v>
                </c:pt>
                <c:pt idx="2">
                  <c:v>第三组</c:v>
                </c:pt>
              </c:strCache>
            </c:strRef>
          </c:cat>
          <c:val>
            <c:numRef>
              <c:f>Sheet1!$C$15:$C$17</c:f>
              <c:numCache>
                <c:formatCode>General</c:formatCode>
                <c:ptCount val="3"/>
                <c:pt idx="0">
                  <c:v>152</c:v>
                </c:pt>
                <c:pt idx="1">
                  <c:v>88</c:v>
                </c:pt>
                <c:pt idx="2">
                  <c:v>132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9C-4BB5-B722-D1BE1FC19E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6692223"/>
        <c:axId val="256692639"/>
      </c:barChart>
      <c:catAx>
        <c:axId val="2566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56692639"/>
        <c:crosses val="autoZero"/>
        <c:auto val="1"/>
        <c:lblAlgn val="ctr"/>
        <c:lblOffset val="100"/>
        <c:noMultiLvlLbl val="0"/>
      </c:catAx>
      <c:valAx>
        <c:axId val="2566926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56692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5BC4F-730E-4D32-A85F-633171DE6EBF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70F99-EB7B-488A-9D89-6E9A3E2D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162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794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69008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1493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073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035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A186DA6C-03BA-6CB1-DFC9-7224E67228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8" b="78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lumMod val="75000"/>
                  <a:alpha val="31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216575" y="4902200"/>
            <a:ext cx="5967167" cy="8477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  <a:alpha val="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 flipH="1">
            <a:off x="-710450" y="998713"/>
            <a:ext cx="3574844" cy="284489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  <a:alpha val="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1287411" y="807831"/>
            <a:ext cx="1153107" cy="144000"/>
          </a:xfrm>
          <a:custGeom>
            <a:avLst/>
            <a:gdLst>
              <a:gd name="connsiteX0" fmla="*/ 216802 w 574775"/>
              <a:gd name="connsiteY0" fmla="*/ 14240 h 71778"/>
              <a:gd name="connsiteX1" fmla="*/ 213816 w 574775"/>
              <a:gd name="connsiteY1" fmla="*/ 17137 h 71778"/>
              <a:gd name="connsiteX2" fmla="*/ 213816 w 574775"/>
              <a:gd name="connsiteY2" fmla="*/ 17182 h 71778"/>
              <a:gd name="connsiteX3" fmla="*/ 213816 w 574775"/>
              <a:gd name="connsiteY3" fmla="*/ 31756 h 71778"/>
              <a:gd name="connsiteX4" fmla="*/ 216757 w 574775"/>
              <a:gd name="connsiteY4" fmla="*/ 34697 h 71778"/>
              <a:gd name="connsiteX5" fmla="*/ 216802 w 574775"/>
              <a:gd name="connsiteY5" fmla="*/ 34697 h 71778"/>
              <a:gd name="connsiteX6" fmla="*/ 235031 w 574775"/>
              <a:gd name="connsiteY6" fmla="*/ 34697 h 71778"/>
              <a:gd name="connsiteX7" fmla="*/ 245638 w 574775"/>
              <a:gd name="connsiteY7" fmla="*/ 24803 h 71778"/>
              <a:gd name="connsiteX8" fmla="*/ 235795 w 574775"/>
              <a:gd name="connsiteY8" fmla="*/ 14246 h 71778"/>
              <a:gd name="connsiteX9" fmla="*/ 235387 w 574775"/>
              <a:gd name="connsiteY9" fmla="*/ 14240 h 71778"/>
              <a:gd name="connsiteX10" fmla="*/ 539922 w 574775"/>
              <a:gd name="connsiteY10" fmla="*/ 13795 h 71778"/>
              <a:gd name="connsiteX11" fmla="*/ 539923 w 574775"/>
              <a:gd name="connsiteY11" fmla="*/ 13839 h 71778"/>
              <a:gd name="connsiteX12" fmla="*/ 516836 w 574775"/>
              <a:gd name="connsiteY12" fmla="*/ 36837 h 71778"/>
              <a:gd name="connsiteX13" fmla="*/ 539834 w 574775"/>
              <a:gd name="connsiteY13" fmla="*/ 59923 h 71778"/>
              <a:gd name="connsiteX14" fmla="*/ 562920 w 574775"/>
              <a:gd name="connsiteY14" fmla="*/ 36925 h 71778"/>
              <a:gd name="connsiteX15" fmla="*/ 562920 w 574775"/>
              <a:gd name="connsiteY15" fmla="*/ 36881 h 71778"/>
              <a:gd name="connsiteX16" fmla="*/ 539922 w 574775"/>
              <a:gd name="connsiteY16" fmla="*/ 13795 h 71778"/>
              <a:gd name="connsiteX17" fmla="*/ 391334 w 574775"/>
              <a:gd name="connsiteY17" fmla="*/ 12634 h 71778"/>
              <a:gd name="connsiteX18" fmla="*/ 391065 w 574775"/>
              <a:gd name="connsiteY18" fmla="*/ 12635 h 71778"/>
              <a:gd name="connsiteX19" fmla="*/ 368247 w 574775"/>
              <a:gd name="connsiteY19" fmla="*/ 35899 h 71778"/>
              <a:gd name="connsiteX20" fmla="*/ 391511 w 574775"/>
              <a:gd name="connsiteY20" fmla="*/ 58717 h 71778"/>
              <a:gd name="connsiteX21" fmla="*/ 414329 w 574775"/>
              <a:gd name="connsiteY21" fmla="*/ 35633 h 71778"/>
              <a:gd name="connsiteX22" fmla="*/ 391334 w 574775"/>
              <a:gd name="connsiteY22" fmla="*/ 12634 h 71778"/>
              <a:gd name="connsiteX23" fmla="*/ 93883 w 574775"/>
              <a:gd name="connsiteY23" fmla="*/ 12547 h 71778"/>
              <a:gd name="connsiteX24" fmla="*/ 93883 w 574775"/>
              <a:gd name="connsiteY24" fmla="*/ 12725 h 71778"/>
              <a:gd name="connsiteX25" fmla="*/ 70708 w 574775"/>
              <a:gd name="connsiteY25" fmla="*/ 35812 h 71778"/>
              <a:gd name="connsiteX26" fmla="*/ 93794 w 574775"/>
              <a:gd name="connsiteY26" fmla="*/ 58987 h 71778"/>
              <a:gd name="connsiteX27" fmla="*/ 116969 w 574775"/>
              <a:gd name="connsiteY27" fmla="*/ 35901 h 71778"/>
              <a:gd name="connsiteX28" fmla="*/ 116969 w 574775"/>
              <a:gd name="connsiteY28" fmla="*/ 35812 h 71778"/>
              <a:gd name="connsiteX29" fmla="*/ 93973 w 574775"/>
              <a:gd name="connsiteY29" fmla="*/ 12547 h 71778"/>
              <a:gd name="connsiteX30" fmla="*/ 93883 w 574775"/>
              <a:gd name="connsiteY30" fmla="*/ 12547 h 71778"/>
              <a:gd name="connsiteX31" fmla="*/ 204857 w 574775"/>
              <a:gd name="connsiteY31" fmla="*/ 2162 h 71778"/>
              <a:gd name="connsiteX32" fmla="*/ 234897 w 574775"/>
              <a:gd name="connsiteY32" fmla="*/ 2162 h 71778"/>
              <a:gd name="connsiteX33" fmla="*/ 250763 w 574775"/>
              <a:gd name="connsiteY33" fmla="*/ 8402 h 71778"/>
              <a:gd name="connsiteX34" fmla="*/ 257806 w 574775"/>
              <a:gd name="connsiteY34" fmla="*/ 23689 h 71778"/>
              <a:gd name="connsiteX35" fmla="*/ 247242 w 574775"/>
              <a:gd name="connsiteY35" fmla="*/ 43522 h 71778"/>
              <a:gd name="connsiteX36" fmla="*/ 246173 w 574775"/>
              <a:gd name="connsiteY36" fmla="*/ 47221 h 71778"/>
              <a:gd name="connsiteX37" fmla="*/ 254819 w 574775"/>
              <a:gd name="connsiteY37" fmla="*/ 65360 h 71778"/>
              <a:gd name="connsiteX38" fmla="*/ 253820 w 574775"/>
              <a:gd name="connsiteY38" fmla="*/ 69399 h 71778"/>
              <a:gd name="connsiteX39" fmla="*/ 252145 w 574775"/>
              <a:gd name="connsiteY39" fmla="*/ 69817 h 71778"/>
              <a:gd name="connsiteX40" fmla="*/ 245772 w 574775"/>
              <a:gd name="connsiteY40" fmla="*/ 69416 h 71778"/>
              <a:gd name="connsiteX41" fmla="*/ 243142 w 574775"/>
              <a:gd name="connsiteY41" fmla="*/ 67722 h 71778"/>
              <a:gd name="connsiteX42" fmla="*/ 233917 w 574775"/>
              <a:gd name="connsiteY42" fmla="*/ 48424 h 71778"/>
              <a:gd name="connsiteX43" fmla="*/ 231287 w 574775"/>
              <a:gd name="connsiteY43" fmla="*/ 46775 h 71778"/>
              <a:gd name="connsiteX44" fmla="*/ 216802 w 574775"/>
              <a:gd name="connsiteY44" fmla="*/ 46775 h 71778"/>
              <a:gd name="connsiteX45" fmla="*/ 213816 w 574775"/>
              <a:gd name="connsiteY45" fmla="*/ 49672 h 71778"/>
              <a:gd name="connsiteX46" fmla="*/ 213816 w 574775"/>
              <a:gd name="connsiteY46" fmla="*/ 49717 h 71778"/>
              <a:gd name="connsiteX47" fmla="*/ 213816 w 574775"/>
              <a:gd name="connsiteY47" fmla="*/ 66430 h 71778"/>
              <a:gd name="connsiteX48" fmla="*/ 210919 w 574775"/>
              <a:gd name="connsiteY48" fmla="*/ 69416 h 71778"/>
              <a:gd name="connsiteX49" fmla="*/ 210874 w 574775"/>
              <a:gd name="connsiteY49" fmla="*/ 69416 h 71778"/>
              <a:gd name="connsiteX50" fmla="*/ 204857 w 574775"/>
              <a:gd name="connsiteY50" fmla="*/ 69416 h 71778"/>
              <a:gd name="connsiteX51" fmla="*/ 201916 w 574775"/>
              <a:gd name="connsiteY51" fmla="*/ 66430 h 71778"/>
              <a:gd name="connsiteX52" fmla="*/ 201916 w 574775"/>
              <a:gd name="connsiteY52" fmla="*/ 5104 h 71778"/>
              <a:gd name="connsiteX53" fmla="*/ 204857 w 574775"/>
              <a:gd name="connsiteY53" fmla="*/ 2162 h 71778"/>
              <a:gd name="connsiteX54" fmla="*/ 137248 w 574775"/>
              <a:gd name="connsiteY54" fmla="*/ 2162 h 71778"/>
              <a:gd name="connsiteX55" fmla="*/ 143399 w 574775"/>
              <a:gd name="connsiteY55" fmla="*/ 2162 h 71778"/>
              <a:gd name="connsiteX56" fmla="*/ 146340 w 574775"/>
              <a:gd name="connsiteY56" fmla="*/ 5104 h 71778"/>
              <a:gd name="connsiteX57" fmla="*/ 146340 w 574775"/>
              <a:gd name="connsiteY57" fmla="*/ 38352 h 71778"/>
              <a:gd name="connsiteX58" fmla="*/ 164211 w 574775"/>
              <a:gd name="connsiteY58" fmla="*/ 58053 h 71778"/>
              <a:gd name="connsiteX59" fmla="*/ 183912 w 574775"/>
              <a:gd name="connsiteY59" fmla="*/ 40182 h 71778"/>
              <a:gd name="connsiteX60" fmla="*/ 183912 w 574775"/>
              <a:gd name="connsiteY60" fmla="*/ 38352 h 71778"/>
              <a:gd name="connsiteX61" fmla="*/ 183912 w 574775"/>
              <a:gd name="connsiteY61" fmla="*/ 5104 h 71778"/>
              <a:gd name="connsiteX62" fmla="*/ 186853 w 574775"/>
              <a:gd name="connsiteY62" fmla="*/ 2162 h 71778"/>
              <a:gd name="connsiteX63" fmla="*/ 193004 w 574775"/>
              <a:gd name="connsiteY63" fmla="*/ 2162 h 71778"/>
              <a:gd name="connsiteX64" fmla="*/ 195945 w 574775"/>
              <a:gd name="connsiteY64" fmla="*/ 5104 h 71778"/>
              <a:gd name="connsiteX65" fmla="*/ 195945 w 574775"/>
              <a:gd name="connsiteY65" fmla="*/ 38575 h 71778"/>
              <a:gd name="connsiteX66" fmla="*/ 165193 w 574775"/>
              <a:gd name="connsiteY66" fmla="*/ 69416 h 71778"/>
              <a:gd name="connsiteX67" fmla="*/ 165148 w 574775"/>
              <a:gd name="connsiteY67" fmla="*/ 69416 h 71778"/>
              <a:gd name="connsiteX68" fmla="*/ 134307 w 574775"/>
              <a:gd name="connsiteY68" fmla="*/ 38575 h 71778"/>
              <a:gd name="connsiteX69" fmla="*/ 134307 w 574775"/>
              <a:gd name="connsiteY69" fmla="*/ 5104 h 71778"/>
              <a:gd name="connsiteX70" fmla="*/ 137248 w 574775"/>
              <a:gd name="connsiteY70" fmla="*/ 2162 h 71778"/>
              <a:gd name="connsiteX71" fmla="*/ 53816 w 574775"/>
              <a:gd name="connsiteY71" fmla="*/ 2162 h 71778"/>
              <a:gd name="connsiteX72" fmla="*/ 59610 w 574775"/>
              <a:gd name="connsiteY72" fmla="*/ 2162 h 71778"/>
              <a:gd name="connsiteX73" fmla="*/ 62391 w 574775"/>
              <a:gd name="connsiteY73" fmla="*/ 5256 h 71778"/>
              <a:gd name="connsiteX74" fmla="*/ 61972 w 574775"/>
              <a:gd name="connsiteY74" fmla="*/ 6619 h 71778"/>
              <a:gd name="connsiteX75" fmla="*/ 37994 w 574775"/>
              <a:gd name="connsiteY75" fmla="*/ 39778 h 71778"/>
              <a:gd name="connsiteX76" fmla="*/ 37192 w 574775"/>
              <a:gd name="connsiteY76" fmla="*/ 42318 h 71778"/>
              <a:gd name="connsiteX77" fmla="*/ 37192 w 574775"/>
              <a:gd name="connsiteY77" fmla="*/ 66475 h 71778"/>
              <a:gd name="connsiteX78" fmla="*/ 34251 w 574775"/>
              <a:gd name="connsiteY78" fmla="*/ 69416 h 71778"/>
              <a:gd name="connsiteX79" fmla="*/ 28056 w 574775"/>
              <a:gd name="connsiteY79" fmla="*/ 69416 h 71778"/>
              <a:gd name="connsiteX80" fmla="*/ 25114 w 574775"/>
              <a:gd name="connsiteY80" fmla="*/ 66475 h 71778"/>
              <a:gd name="connsiteX81" fmla="*/ 25114 w 574775"/>
              <a:gd name="connsiteY81" fmla="*/ 42318 h 71778"/>
              <a:gd name="connsiteX82" fmla="*/ 24312 w 574775"/>
              <a:gd name="connsiteY82" fmla="*/ 39778 h 71778"/>
              <a:gd name="connsiteX83" fmla="*/ 423 w 574775"/>
              <a:gd name="connsiteY83" fmla="*/ 6842 h 71778"/>
              <a:gd name="connsiteX84" fmla="*/ 1422 w 574775"/>
              <a:gd name="connsiteY84" fmla="*/ 2804 h 71778"/>
              <a:gd name="connsiteX85" fmla="*/ 2785 w 574775"/>
              <a:gd name="connsiteY85" fmla="*/ 2385 h 71778"/>
              <a:gd name="connsiteX86" fmla="*/ 8757 w 574775"/>
              <a:gd name="connsiteY86" fmla="*/ 2385 h 71778"/>
              <a:gd name="connsiteX87" fmla="*/ 10986 w 574775"/>
              <a:gd name="connsiteY87" fmla="*/ 3410 h 71778"/>
              <a:gd name="connsiteX88" fmla="*/ 28813 w 574775"/>
              <a:gd name="connsiteY88" fmla="*/ 28591 h 71778"/>
              <a:gd name="connsiteX89" fmla="*/ 31220 w 574775"/>
              <a:gd name="connsiteY89" fmla="*/ 29795 h 71778"/>
              <a:gd name="connsiteX90" fmla="*/ 33582 w 574775"/>
              <a:gd name="connsiteY90" fmla="*/ 28591 h 71778"/>
              <a:gd name="connsiteX91" fmla="*/ 51410 w 574775"/>
              <a:gd name="connsiteY91" fmla="*/ 3410 h 71778"/>
              <a:gd name="connsiteX92" fmla="*/ 53816 w 574775"/>
              <a:gd name="connsiteY92" fmla="*/ 2162 h 71778"/>
              <a:gd name="connsiteX93" fmla="*/ 539745 w 574775"/>
              <a:gd name="connsiteY93" fmla="*/ 1895 h 71778"/>
              <a:gd name="connsiteX94" fmla="*/ 574775 w 574775"/>
              <a:gd name="connsiteY94" fmla="*/ 36748 h 71778"/>
              <a:gd name="connsiteX95" fmla="*/ 574775 w 574775"/>
              <a:gd name="connsiteY95" fmla="*/ 36837 h 71778"/>
              <a:gd name="connsiteX96" fmla="*/ 539923 w 574775"/>
              <a:gd name="connsiteY96" fmla="*/ 71778 h 71778"/>
              <a:gd name="connsiteX97" fmla="*/ 504892 w 574775"/>
              <a:gd name="connsiteY97" fmla="*/ 36926 h 71778"/>
              <a:gd name="connsiteX98" fmla="*/ 539745 w 574775"/>
              <a:gd name="connsiteY98" fmla="*/ 1895 h 71778"/>
              <a:gd name="connsiteX99" fmla="*/ 302062 w 574775"/>
              <a:gd name="connsiteY99" fmla="*/ 1583 h 71778"/>
              <a:gd name="connsiteX100" fmla="*/ 308479 w 574775"/>
              <a:gd name="connsiteY100" fmla="*/ 1583 h 71778"/>
              <a:gd name="connsiteX101" fmla="*/ 311421 w 574775"/>
              <a:gd name="connsiteY101" fmla="*/ 4525 h 71778"/>
              <a:gd name="connsiteX102" fmla="*/ 311421 w 574775"/>
              <a:gd name="connsiteY102" fmla="*/ 55109 h 71778"/>
              <a:gd name="connsiteX103" fmla="*/ 314362 w 574775"/>
              <a:gd name="connsiteY103" fmla="*/ 58051 h 71778"/>
              <a:gd name="connsiteX104" fmla="*/ 350775 w 574775"/>
              <a:gd name="connsiteY104" fmla="*/ 58051 h 71778"/>
              <a:gd name="connsiteX105" fmla="*/ 353716 w 574775"/>
              <a:gd name="connsiteY105" fmla="*/ 60992 h 71778"/>
              <a:gd name="connsiteX106" fmla="*/ 353716 w 574775"/>
              <a:gd name="connsiteY106" fmla="*/ 66920 h 71778"/>
              <a:gd name="connsiteX107" fmla="*/ 350865 w 574775"/>
              <a:gd name="connsiteY107" fmla="*/ 69861 h 71778"/>
              <a:gd name="connsiteX108" fmla="*/ 350775 w 574775"/>
              <a:gd name="connsiteY108" fmla="*/ 69861 h 71778"/>
              <a:gd name="connsiteX109" fmla="*/ 302062 w 574775"/>
              <a:gd name="connsiteY109" fmla="*/ 69861 h 71778"/>
              <a:gd name="connsiteX110" fmla="*/ 299120 w 574775"/>
              <a:gd name="connsiteY110" fmla="*/ 67010 h 71778"/>
              <a:gd name="connsiteX111" fmla="*/ 299120 w 574775"/>
              <a:gd name="connsiteY111" fmla="*/ 66920 h 71778"/>
              <a:gd name="connsiteX112" fmla="*/ 299120 w 574775"/>
              <a:gd name="connsiteY112" fmla="*/ 4525 h 71778"/>
              <a:gd name="connsiteX113" fmla="*/ 302062 w 574775"/>
              <a:gd name="connsiteY113" fmla="*/ 1583 h 71778"/>
              <a:gd name="connsiteX114" fmla="*/ 391065 w 574775"/>
              <a:gd name="connsiteY114" fmla="*/ 691 h 71778"/>
              <a:gd name="connsiteX115" fmla="*/ 426006 w 574775"/>
              <a:gd name="connsiteY115" fmla="*/ 35633 h 71778"/>
              <a:gd name="connsiteX116" fmla="*/ 391065 w 574775"/>
              <a:gd name="connsiteY116" fmla="*/ 70575 h 71778"/>
              <a:gd name="connsiteX117" fmla="*/ 356123 w 574775"/>
              <a:gd name="connsiteY117" fmla="*/ 35633 h 71778"/>
              <a:gd name="connsiteX118" fmla="*/ 391065 w 574775"/>
              <a:gd name="connsiteY118" fmla="*/ 691 h 71778"/>
              <a:gd name="connsiteX119" fmla="*/ 94240 w 574775"/>
              <a:gd name="connsiteY119" fmla="*/ 603 h 71778"/>
              <a:gd name="connsiteX120" fmla="*/ 129092 w 574775"/>
              <a:gd name="connsiteY120" fmla="*/ 35634 h 71778"/>
              <a:gd name="connsiteX121" fmla="*/ 94062 w 574775"/>
              <a:gd name="connsiteY121" fmla="*/ 70665 h 71778"/>
              <a:gd name="connsiteX122" fmla="*/ 93883 w 574775"/>
              <a:gd name="connsiteY122" fmla="*/ 70664 h 71778"/>
              <a:gd name="connsiteX123" fmla="*/ 59031 w 574775"/>
              <a:gd name="connsiteY123" fmla="*/ 35456 h 71778"/>
              <a:gd name="connsiteX124" fmla="*/ 94240 w 574775"/>
              <a:gd name="connsiteY124" fmla="*/ 603 h 71778"/>
              <a:gd name="connsiteX125" fmla="*/ 467054 w 574775"/>
              <a:gd name="connsiteY125" fmla="*/ 23 h 71778"/>
              <a:gd name="connsiteX126" fmla="*/ 487957 w 574775"/>
              <a:gd name="connsiteY126" fmla="*/ 6976 h 71778"/>
              <a:gd name="connsiteX127" fmla="*/ 492903 w 574775"/>
              <a:gd name="connsiteY127" fmla="*/ 11432 h 71778"/>
              <a:gd name="connsiteX128" fmla="*/ 492994 w 574775"/>
              <a:gd name="connsiteY128" fmla="*/ 11560 h 71778"/>
              <a:gd name="connsiteX129" fmla="*/ 492190 w 574775"/>
              <a:gd name="connsiteY129" fmla="*/ 15577 h 71778"/>
              <a:gd name="connsiteX130" fmla="*/ 487199 w 574775"/>
              <a:gd name="connsiteY130" fmla="*/ 19053 h 71778"/>
              <a:gd name="connsiteX131" fmla="*/ 483455 w 574775"/>
              <a:gd name="connsiteY131" fmla="*/ 18742 h 71778"/>
              <a:gd name="connsiteX132" fmla="*/ 482118 w 574775"/>
              <a:gd name="connsiteY132" fmla="*/ 17494 h 71778"/>
              <a:gd name="connsiteX133" fmla="*/ 481850 w 574775"/>
              <a:gd name="connsiteY133" fmla="*/ 17226 h 71778"/>
              <a:gd name="connsiteX134" fmla="*/ 467143 w 574775"/>
              <a:gd name="connsiteY134" fmla="*/ 11922 h 71778"/>
              <a:gd name="connsiteX135" fmla="*/ 466162 w 574775"/>
              <a:gd name="connsiteY135" fmla="*/ 11922 h 71778"/>
              <a:gd name="connsiteX136" fmla="*/ 464558 w 574775"/>
              <a:gd name="connsiteY136" fmla="*/ 11922 h 71778"/>
              <a:gd name="connsiteX137" fmla="*/ 460457 w 574775"/>
              <a:gd name="connsiteY137" fmla="*/ 12769 h 71778"/>
              <a:gd name="connsiteX138" fmla="*/ 444555 w 574775"/>
              <a:gd name="connsiteY138" fmla="*/ 29826 h 71778"/>
              <a:gd name="connsiteX139" fmla="*/ 462017 w 574775"/>
              <a:gd name="connsiteY139" fmla="*/ 57337 h 71778"/>
              <a:gd name="connsiteX140" fmla="*/ 463890 w 574775"/>
              <a:gd name="connsiteY140" fmla="*/ 57694 h 71778"/>
              <a:gd name="connsiteX141" fmla="*/ 464469 w 574775"/>
              <a:gd name="connsiteY141" fmla="*/ 57694 h 71778"/>
              <a:gd name="connsiteX142" fmla="*/ 468926 w 574775"/>
              <a:gd name="connsiteY142" fmla="*/ 57694 h 71778"/>
              <a:gd name="connsiteX143" fmla="*/ 472357 w 574775"/>
              <a:gd name="connsiteY143" fmla="*/ 57204 h 71778"/>
              <a:gd name="connsiteX144" fmla="*/ 472982 w 574775"/>
              <a:gd name="connsiteY144" fmla="*/ 57204 h 71778"/>
              <a:gd name="connsiteX145" fmla="*/ 473605 w 574775"/>
              <a:gd name="connsiteY145" fmla="*/ 57204 h 71778"/>
              <a:gd name="connsiteX146" fmla="*/ 476235 w 574775"/>
              <a:gd name="connsiteY146" fmla="*/ 56268 h 71778"/>
              <a:gd name="connsiteX147" fmla="*/ 476770 w 574775"/>
              <a:gd name="connsiteY147" fmla="*/ 56268 h 71778"/>
              <a:gd name="connsiteX148" fmla="*/ 477260 w 574775"/>
              <a:gd name="connsiteY148" fmla="*/ 56045 h 71778"/>
              <a:gd name="connsiteX149" fmla="*/ 477795 w 574775"/>
              <a:gd name="connsiteY149" fmla="*/ 55777 h 71778"/>
              <a:gd name="connsiteX150" fmla="*/ 478998 w 574775"/>
              <a:gd name="connsiteY150" fmla="*/ 55154 h 71778"/>
              <a:gd name="connsiteX151" fmla="*/ 479354 w 574775"/>
              <a:gd name="connsiteY151" fmla="*/ 55154 h 71778"/>
              <a:gd name="connsiteX152" fmla="*/ 487243 w 574775"/>
              <a:gd name="connsiteY152" fmla="*/ 45215 h 71778"/>
              <a:gd name="connsiteX153" fmla="*/ 486798 w 574775"/>
              <a:gd name="connsiteY153" fmla="*/ 42853 h 71778"/>
              <a:gd name="connsiteX154" fmla="*/ 484881 w 574775"/>
              <a:gd name="connsiteY154" fmla="*/ 42050 h 71778"/>
              <a:gd name="connsiteX155" fmla="*/ 472001 w 574775"/>
              <a:gd name="connsiteY155" fmla="*/ 42050 h 71778"/>
              <a:gd name="connsiteX156" fmla="*/ 469060 w 574775"/>
              <a:gd name="connsiteY156" fmla="*/ 39109 h 71778"/>
              <a:gd name="connsiteX157" fmla="*/ 469060 w 574775"/>
              <a:gd name="connsiteY157" fmla="*/ 33092 h 71778"/>
              <a:gd name="connsiteX158" fmla="*/ 472001 w 574775"/>
              <a:gd name="connsiteY158" fmla="*/ 30151 h 71778"/>
              <a:gd name="connsiteX159" fmla="*/ 498742 w 574775"/>
              <a:gd name="connsiteY159" fmla="*/ 30151 h 71778"/>
              <a:gd name="connsiteX160" fmla="*/ 499009 w 574775"/>
              <a:gd name="connsiteY160" fmla="*/ 30151 h 71778"/>
              <a:gd name="connsiteX161" fmla="*/ 500585 w 574775"/>
              <a:gd name="connsiteY161" fmla="*/ 30697 h 71778"/>
              <a:gd name="connsiteX162" fmla="*/ 501238 w 574775"/>
              <a:gd name="connsiteY162" fmla="*/ 34741 h 71778"/>
              <a:gd name="connsiteX163" fmla="*/ 501238 w 574775"/>
              <a:gd name="connsiteY163" fmla="*/ 37727 h 71778"/>
              <a:gd name="connsiteX164" fmla="*/ 489516 w 574775"/>
              <a:gd name="connsiteY164" fmla="*/ 63800 h 71778"/>
              <a:gd name="connsiteX165" fmla="*/ 488402 w 574775"/>
              <a:gd name="connsiteY165" fmla="*/ 64736 h 71778"/>
              <a:gd name="connsiteX166" fmla="*/ 487823 w 574775"/>
              <a:gd name="connsiteY166" fmla="*/ 65226 h 71778"/>
              <a:gd name="connsiteX167" fmla="*/ 486709 w 574775"/>
              <a:gd name="connsiteY167" fmla="*/ 66028 h 71778"/>
              <a:gd name="connsiteX168" fmla="*/ 486129 w 574775"/>
              <a:gd name="connsiteY168" fmla="*/ 66429 h 71778"/>
              <a:gd name="connsiteX169" fmla="*/ 485015 w 574775"/>
              <a:gd name="connsiteY169" fmla="*/ 67142 h 71778"/>
              <a:gd name="connsiteX170" fmla="*/ 484792 w 574775"/>
              <a:gd name="connsiteY170" fmla="*/ 67142 h 71778"/>
              <a:gd name="connsiteX171" fmla="*/ 484213 w 574775"/>
              <a:gd name="connsiteY171" fmla="*/ 67499 h 71778"/>
              <a:gd name="connsiteX172" fmla="*/ 483054 w 574775"/>
              <a:gd name="connsiteY172" fmla="*/ 68168 h 71778"/>
              <a:gd name="connsiteX173" fmla="*/ 482787 w 574775"/>
              <a:gd name="connsiteY173" fmla="*/ 68168 h 71778"/>
              <a:gd name="connsiteX174" fmla="*/ 480914 w 574775"/>
              <a:gd name="connsiteY174" fmla="*/ 69059 h 71778"/>
              <a:gd name="connsiteX175" fmla="*/ 480602 w 574775"/>
              <a:gd name="connsiteY175" fmla="*/ 69059 h 71778"/>
              <a:gd name="connsiteX176" fmla="*/ 479399 w 574775"/>
              <a:gd name="connsiteY176" fmla="*/ 69504 h 71778"/>
              <a:gd name="connsiteX177" fmla="*/ 478820 w 574775"/>
              <a:gd name="connsiteY177" fmla="*/ 69504 h 71778"/>
              <a:gd name="connsiteX178" fmla="*/ 478463 w 574775"/>
              <a:gd name="connsiteY178" fmla="*/ 69504 h 71778"/>
              <a:gd name="connsiteX179" fmla="*/ 477483 w 574775"/>
              <a:gd name="connsiteY179" fmla="*/ 69861 h 71778"/>
              <a:gd name="connsiteX180" fmla="*/ 477082 w 574775"/>
              <a:gd name="connsiteY180" fmla="*/ 69861 h 71778"/>
              <a:gd name="connsiteX181" fmla="*/ 476502 w 574775"/>
              <a:gd name="connsiteY181" fmla="*/ 69861 h 71778"/>
              <a:gd name="connsiteX182" fmla="*/ 476101 w 574775"/>
              <a:gd name="connsiteY182" fmla="*/ 69861 h 71778"/>
              <a:gd name="connsiteX183" fmla="*/ 475165 w 574775"/>
              <a:gd name="connsiteY183" fmla="*/ 69861 h 71778"/>
              <a:gd name="connsiteX184" fmla="*/ 474719 w 574775"/>
              <a:gd name="connsiteY184" fmla="*/ 69861 h 71778"/>
              <a:gd name="connsiteX185" fmla="*/ 474185 w 574775"/>
              <a:gd name="connsiteY185" fmla="*/ 69861 h 71778"/>
              <a:gd name="connsiteX186" fmla="*/ 473695 w 574775"/>
              <a:gd name="connsiteY186" fmla="*/ 69861 h 71778"/>
              <a:gd name="connsiteX187" fmla="*/ 472803 w 574775"/>
              <a:gd name="connsiteY187" fmla="*/ 69861 h 71778"/>
              <a:gd name="connsiteX188" fmla="*/ 472313 w 574775"/>
              <a:gd name="connsiteY188" fmla="*/ 69861 h 71778"/>
              <a:gd name="connsiteX189" fmla="*/ 471778 w 574775"/>
              <a:gd name="connsiteY189" fmla="*/ 69861 h 71778"/>
              <a:gd name="connsiteX190" fmla="*/ 471199 w 574775"/>
              <a:gd name="connsiteY190" fmla="*/ 69861 h 71778"/>
              <a:gd name="connsiteX191" fmla="*/ 470396 w 574775"/>
              <a:gd name="connsiteY191" fmla="*/ 69861 h 71778"/>
              <a:gd name="connsiteX192" fmla="*/ 467054 w 574775"/>
              <a:gd name="connsiteY192" fmla="*/ 69861 h 71778"/>
              <a:gd name="connsiteX193" fmla="*/ 464558 w 574775"/>
              <a:gd name="connsiteY193" fmla="*/ 69861 h 71778"/>
              <a:gd name="connsiteX194" fmla="*/ 430887 w 574775"/>
              <a:gd name="connsiteY194" fmla="*/ 33694 h 71778"/>
              <a:gd name="connsiteX195" fmla="*/ 467054 w 574775"/>
              <a:gd name="connsiteY195" fmla="*/ 23 h 71778"/>
            </a:gdLst>
            <a:ahLst/>
            <a:cxnLst/>
            <a:rect l="l" t="t" r="r" b="b"/>
            <a:pathLst>
              <a:path w="574775" h="71778">
                <a:moveTo>
                  <a:pt x="216802" y="14240"/>
                </a:moveTo>
                <a:cubicBezTo>
                  <a:pt x="215178" y="14215"/>
                  <a:pt x="213841" y="15512"/>
                  <a:pt x="213816" y="17137"/>
                </a:cubicBezTo>
                <a:cubicBezTo>
                  <a:pt x="213816" y="17152"/>
                  <a:pt x="213816" y="17167"/>
                  <a:pt x="213816" y="17182"/>
                </a:cubicBezTo>
                <a:lnTo>
                  <a:pt x="213816" y="31756"/>
                </a:lnTo>
                <a:cubicBezTo>
                  <a:pt x="213815" y="33380"/>
                  <a:pt x="215133" y="34697"/>
                  <a:pt x="216757" y="34697"/>
                </a:cubicBezTo>
                <a:cubicBezTo>
                  <a:pt x="216772" y="34697"/>
                  <a:pt x="216787" y="34697"/>
                  <a:pt x="216802" y="34697"/>
                </a:cubicBezTo>
                <a:lnTo>
                  <a:pt x="235031" y="34697"/>
                </a:lnTo>
                <a:cubicBezTo>
                  <a:pt x="240639" y="34754"/>
                  <a:pt x="245306" y="30401"/>
                  <a:pt x="245638" y="24803"/>
                </a:cubicBezTo>
                <a:cubicBezTo>
                  <a:pt x="245835" y="19170"/>
                  <a:pt x="241428" y="14443"/>
                  <a:pt x="235795" y="14246"/>
                </a:cubicBezTo>
                <a:cubicBezTo>
                  <a:pt x="235659" y="14242"/>
                  <a:pt x="235523" y="14239"/>
                  <a:pt x="235387" y="14240"/>
                </a:cubicBezTo>
                <a:close/>
                <a:moveTo>
                  <a:pt x="539922" y="13795"/>
                </a:moveTo>
                <a:lnTo>
                  <a:pt x="539923" y="13839"/>
                </a:lnTo>
                <a:cubicBezTo>
                  <a:pt x="527197" y="13815"/>
                  <a:pt x="516861" y="24111"/>
                  <a:pt x="516836" y="36837"/>
                </a:cubicBezTo>
                <a:cubicBezTo>
                  <a:pt x="516812" y="49562"/>
                  <a:pt x="527108" y="59898"/>
                  <a:pt x="539834" y="59923"/>
                </a:cubicBezTo>
                <a:cubicBezTo>
                  <a:pt x="552559" y="59947"/>
                  <a:pt x="562895" y="49651"/>
                  <a:pt x="562920" y="36925"/>
                </a:cubicBezTo>
                <a:cubicBezTo>
                  <a:pt x="562920" y="36911"/>
                  <a:pt x="562920" y="36896"/>
                  <a:pt x="562920" y="36881"/>
                </a:cubicBezTo>
                <a:cubicBezTo>
                  <a:pt x="562920" y="24166"/>
                  <a:pt x="552638" y="13844"/>
                  <a:pt x="539922" y="13795"/>
                </a:cubicBezTo>
                <a:close/>
                <a:moveTo>
                  <a:pt x="391334" y="12634"/>
                </a:moveTo>
                <a:cubicBezTo>
                  <a:pt x="391244" y="12634"/>
                  <a:pt x="391155" y="12634"/>
                  <a:pt x="391065" y="12635"/>
                </a:cubicBezTo>
                <a:cubicBezTo>
                  <a:pt x="378339" y="12758"/>
                  <a:pt x="368123" y="23174"/>
                  <a:pt x="368247" y="35899"/>
                </a:cubicBezTo>
                <a:cubicBezTo>
                  <a:pt x="368370" y="48624"/>
                  <a:pt x="378785" y="58840"/>
                  <a:pt x="391511" y="58717"/>
                </a:cubicBezTo>
                <a:cubicBezTo>
                  <a:pt x="404166" y="58595"/>
                  <a:pt x="414353" y="48288"/>
                  <a:pt x="414329" y="35633"/>
                </a:cubicBezTo>
                <a:cubicBezTo>
                  <a:pt x="414330" y="22932"/>
                  <a:pt x="404035" y="12634"/>
                  <a:pt x="391334" y="12634"/>
                </a:cubicBezTo>
                <a:close/>
                <a:moveTo>
                  <a:pt x="93883" y="12547"/>
                </a:moveTo>
                <a:lnTo>
                  <a:pt x="93883" y="12725"/>
                </a:lnTo>
                <a:cubicBezTo>
                  <a:pt x="81109" y="12701"/>
                  <a:pt x="70732" y="23037"/>
                  <a:pt x="70708" y="35812"/>
                </a:cubicBezTo>
                <a:cubicBezTo>
                  <a:pt x="70683" y="48587"/>
                  <a:pt x="81019" y="58963"/>
                  <a:pt x="93794" y="58987"/>
                </a:cubicBezTo>
                <a:cubicBezTo>
                  <a:pt x="106569" y="59012"/>
                  <a:pt x="116945" y="48676"/>
                  <a:pt x="116969" y="35901"/>
                </a:cubicBezTo>
                <a:cubicBezTo>
                  <a:pt x="116969" y="35871"/>
                  <a:pt x="116969" y="35841"/>
                  <a:pt x="116969" y="35812"/>
                </a:cubicBezTo>
                <a:cubicBezTo>
                  <a:pt x="117043" y="23037"/>
                  <a:pt x="106748" y="12621"/>
                  <a:pt x="93973" y="12547"/>
                </a:cubicBezTo>
                <a:cubicBezTo>
                  <a:pt x="93943" y="12547"/>
                  <a:pt x="93913" y="12547"/>
                  <a:pt x="93883" y="12547"/>
                </a:cubicBezTo>
                <a:close/>
                <a:moveTo>
                  <a:pt x="204857" y="2162"/>
                </a:moveTo>
                <a:lnTo>
                  <a:pt x="234897" y="2162"/>
                </a:lnTo>
                <a:cubicBezTo>
                  <a:pt x="240786" y="2155"/>
                  <a:pt x="246457" y="4385"/>
                  <a:pt x="250763" y="8402"/>
                </a:cubicBezTo>
                <a:cubicBezTo>
                  <a:pt x="255055" y="12355"/>
                  <a:pt x="257590" y="17858"/>
                  <a:pt x="257806" y="23689"/>
                </a:cubicBezTo>
                <a:cubicBezTo>
                  <a:pt x="258119" y="31721"/>
                  <a:pt x="254083" y="39300"/>
                  <a:pt x="247242" y="43522"/>
                </a:cubicBezTo>
                <a:cubicBezTo>
                  <a:pt x="245982" y="44292"/>
                  <a:pt x="245518" y="45897"/>
                  <a:pt x="246173" y="47221"/>
                </a:cubicBezTo>
                <a:lnTo>
                  <a:pt x="254819" y="65360"/>
                </a:lnTo>
                <a:cubicBezTo>
                  <a:pt x="255658" y="66751"/>
                  <a:pt x="255211" y="68559"/>
                  <a:pt x="253820" y="69399"/>
                </a:cubicBezTo>
                <a:cubicBezTo>
                  <a:pt x="253316" y="69702"/>
                  <a:pt x="252733" y="69848"/>
                  <a:pt x="252145" y="69817"/>
                </a:cubicBezTo>
                <a:lnTo>
                  <a:pt x="245772" y="69416"/>
                </a:lnTo>
                <a:cubicBezTo>
                  <a:pt x="244643" y="69403"/>
                  <a:pt x="243621" y="68745"/>
                  <a:pt x="243142" y="67722"/>
                </a:cubicBezTo>
                <a:lnTo>
                  <a:pt x="233917" y="48424"/>
                </a:lnTo>
                <a:cubicBezTo>
                  <a:pt x="233433" y="47412"/>
                  <a:pt x="232409" y="46769"/>
                  <a:pt x="231287" y="46775"/>
                </a:cubicBezTo>
                <a:lnTo>
                  <a:pt x="216802" y="46775"/>
                </a:lnTo>
                <a:cubicBezTo>
                  <a:pt x="215178" y="46751"/>
                  <a:pt x="213841" y="48047"/>
                  <a:pt x="213816" y="49672"/>
                </a:cubicBezTo>
                <a:cubicBezTo>
                  <a:pt x="213816" y="49687"/>
                  <a:pt x="213816" y="49702"/>
                  <a:pt x="213816" y="49717"/>
                </a:cubicBezTo>
                <a:lnTo>
                  <a:pt x="213816" y="66430"/>
                </a:lnTo>
                <a:cubicBezTo>
                  <a:pt x="213840" y="68054"/>
                  <a:pt x="212544" y="69391"/>
                  <a:pt x="210919" y="69416"/>
                </a:cubicBezTo>
                <a:cubicBezTo>
                  <a:pt x="210904" y="69416"/>
                  <a:pt x="210889" y="69416"/>
                  <a:pt x="210874" y="69416"/>
                </a:cubicBezTo>
                <a:lnTo>
                  <a:pt x="204857" y="69416"/>
                </a:lnTo>
                <a:cubicBezTo>
                  <a:pt x="203226" y="69391"/>
                  <a:pt x="201916" y="68062"/>
                  <a:pt x="201916" y="66430"/>
                </a:cubicBezTo>
                <a:lnTo>
                  <a:pt x="201916" y="5104"/>
                </a:lnTo>
                <a:cubicBezTo>
                  <a:pt x="201940" y="3489"/>
                  <a:pt x="203243" y="2186"/>
                  <a:pt x="204857" y="2162"/>
                </a:cubicBezTo>
                <a:close/>
                <a:moveTo>
                  <a:pt x="137248" y="2162"/>
                </a:moveTo>
                <a:lnTo>
                  <a:pt x="143399" y="2162"/>
                </a:lnTo>
                <a:cubicBezTo>
                  <a:pt x="145024" y="2162"/>
                  <a:pt x="146340" y="3479"/>
                  <a:pt x="146340" y="5104"/>
                </a:cubicBezTo>
                <a:lnTo>
                  <a:pt x="146340" y="38352"/>
                </a:lnTo>
                <a:cubicBezTo>
                  <a:pt x="145835" y="48727"/>
                  <a:pt x="153836" y="57547"/>
                  <a:pt x="164211" y="58053"/>
                </a:cubicBezTo>
                <a:cubicBezTo>
                  <a:pt x="174586" y="58558"/>
                  <a:pt x="183406" y="50557"/>
                  <a:pt x="183912" y="40182"/>
                </a:cubicBezTo>
                <a:cubicBezTo>
                  <a:pt x="183942" y="39573"/>
                  <a:pt x="183942" y="38961"/>
                  <a:pt x="183912" y="38352"/>
                </a:cubicBezTo>
                <a:lnTo>
                  <a:pt x="183912" y="5104"/>
                </a:lnTo>
                <a:cubicBezTo>
                  <a:pt x="183936" y="3489"/>
                  <a:pt x="185239" y="2186"/>
                  <a:pt x="186853" y="2162"/>
                </a:cubicBezTo>
                <a:lnTo>
                  <a:pt x="193004" y="2162"/>
                </a:lnTo>
                <a:cubicBezTo>
                  <a:pt x="194628" y="2162"/>
                  <a:pt x="195945" y="3479"/>
                  <a:pt x="195945" y="5104"/>
                </a:cubicBezTo>
                <a:lnTo>
                  <a:pt x="195945" y="38575"/>
                </a:lnTo>
                <a:cubicBezTo>
                  <a:pt x="195970" y="55583"/>
                  <a:pt x="182201" y="69392"/>
                  <a:pt x="165193" y="69416"/>
                </a:cubicBezTo>
                <a:cubicBezTo>
                  <a:pt x="165178" y="69416"/>
                  <a:pt x="165163" y="69416"/>
                  <a:pt x="165148" y="69416"/>
                </a:cubicBezTo>
                <a:cubicBezTo>
                  <a:pt x="148115" y="69416"/>
                  <a:pt x="134307" y="55608"/>
                  <a:pt x="134307" y="38575"/>
                </a:cubicBezTo>
                <a:lnTo>
                  <a:pt x="134307" y="5104"/>
                </a:lnTo>
                <a:cubicBezTo>
                  <a:pt x="134307" y="3479"/>
                  <a:pt x="135624" y="2162"/>
                  <a:pt x="137248" y="2162"/>
                </a:cubicBezTo>
                <a:close/>
                <a:moveTo>
                  <a:pt x="53816" y="2162"/>
                </a:moveTo>
                <a:lnTo>
                  <a:pt x="59610" y="2162"/>
                </a:lnTo>
                <a:cubicBezTo>
                  <a:pt x="61233" y="2249"/>
                  <a:pt x="62477" y="3634"/>
                  <a:pt x="62391" y="5256"/>
                </a:cubicBezTo>
                <a:cubicBezTo>
                  <a:pt x="62365" y="5738"/>
                  <a:pt x="62222" y="6206"/>
                  <a:pt x="61972" y="6619"/>
                </a:cubicBezTo>
                <a:lnTo>
                  <a:pt x="37994" y="39778"/>
                </a:lnTo>
                <a:cubicBezTo>
                  <a:pt x="37458" y="40515"/>
                  <a:pt x="37176" y="41407"/>
                  <a:pt x="37192" y="42318"/>
                </a:cubicBezTo>
                <a:lnTo>
                  <a:pt x="37192" y="66475"/>
                </a:lnTo>
                <a:cubicBezTo>
                  <a:pt x="37168" y="68089"/>
                  <a:pt x="35865" y="69392"/>
                  <a:pt x="34251" y="69416"/>
                </a:cubicBezTo>
                <a:lnTo>
                  <a:pt x="28056" y="69416"/>
                </a:lnTo>
                <a:cubicBezTo>
                  <a:pt x="26441" y="69392"/>
                  <a:pt x="25138" y="68089"/>
                  <a:pt x="25114" y="66475"/>
                </a:cubicBezTo>
                <a:lnTo>
                  <a:pt x="25114" y="42318"/>
                </a:lnTo>
                <a:cubicBezTo>
                  <a:pt x="25131" y="41407"/>
                  <a:pt x="24849" y="40515"/>
                  <a:pt x="24312" y="39778"/>
                </a:cubicBezTo>
                <a:lnTo>
                  <a:pt x="423" y="6842"/>
                </a:lnTo>
                <a:cubicBezTo>
                  <a:pt x="-416" y="5451"/>
                  <a:pt x="31" y="3643"/>
                  <a:pt x="1422" y="2804"/>
                </a:cubicBezTo>
                <a:cubicBezTo>
                  <a:pt x="1836" y="2554"/>
                  <a:pt x="2303" y="2410"/>
                  <a:pt x="2785" y="2385"/>
                </a:cubicBezTo>
                <a:lnTo>
                  <a:pt x="8757" y="2385"/>
                </a:lnTo>
                <a:cubicBezTo>
                  <a:pt x="9614" y="2386"/>
                  <a:pt x="10428" y="2760"/>
                  <a:pt x="10986" y="3410"/>
                </a:cubicBezTo>
                <a:lnTo>
                  <a:pt x="28813" y="28591"/>
                </a:lnTo>
                <a:cubicBezTo>
                  <a:pt x="29379" y="29351"/>
                  <a:pt x="30272" y="29798"/>
                  <a:pt x="31220" y="29795"/>
                </a:cubicBezTo>
                <a:cubicBezTo>
                  <a:pt x="32156" y="29798"/>
                  <a:pt x="33035" y="29350"/>
                  <a:pt x="33582" y="28591"/>
                </a:cubicBezTo>
                <a:lnTo>
                  <a:pt x="51410" y="3410"/>
                </a:lnTo>
                <a:cubicBezTo>
                  <a:pt x="51961" y="2627"/>
                  <a:pt x="52859" y="2162"/>
                  <a:pt x="53816" y="2162"/>
                </a:cubicBezTo>
                <a:close/>
                <a:moveTo>
                  <a:pt x="539745" y="1895"/>
                </a:moveTo>
                <a:cubicBezTo>
                  <a:pt x="559042" y="1846"/>
                  <a:pt x="574726" y="17450"/>
                  <a:pt x="574775" y="36748"/>
                </a:cubicBezTo>
                <a:cubicBezTo>
                  <a:pt x="574775" y="36777"/>
                  <a:pt x="574775" y="36807"/>
                  <a:pt x="574775" y="36837"/>
                </a:cubicBezTo>
                <a:cubicBezTo>
                  <a:pt x="574751" y="56089"/>
                  <a:pt x="559175" y="71705"/>
                  <a:pt x="539923" y="71778"/>
                </a:cubicBezTo>
                <a:cubicBezTo>
                  <a:pt x="520625" y="71827"/>
                  <a:pt x="504941" y="56223"/>
                  <a:pt x="504892" y="36926"/>
                </a:cubicBezTo>
                <a:cubicBezTo>
                  <a:pt x="504843" y="17628"/>
                  <a:pt x="520447" y="1944"/>
                  <a:pt x="539745" y="1895"/>
                </a:cubicBezTo>
                <a:close/>
                <a:moveTo>
                  <a:pt x="302062" y="1583"/>
                </a:moveTo>
                <a:lnTo>
                  <a:pt x="308479" y="1583"/>
                </a:lnTo>
                <a:cubicBezTo>
                  <a:pt x="310104" y="1583"/>
                  <a:pt x="311421" y="2900"/>
                  <a:pt x="311421" y="4525"/>
                </a:cubicBezTo>
                <a:lnTo>
                  <a:pt x="311421" y="55109"/>
                </a:lnTo>
                <a:cubicBezTo>
                  <a:pt x="311421" y="56734"/>
                  <a:pt x="312738" y="58051"/>
                  <a:pt x="314362" y="58051"/>
                </a:cubicBezTo>
                <a:lnTo>
                  <a:pt x="350775" y="58051"/>
                </a:lnTo>
                <a:cubicBezTo>
                  <a:pt x="352399" y="58051"/>
                  <a:pt x="353716" y="59367"/>
                  <a:pt x="353716" y="60992"/>
                </a:cubicBezTo>
                <a:lnTo>
                  <a:pt x="353716" y="66920"/>
                </a:lnTo>
                <a:cubicBezTo>
                  <a:pt x="353741" y="68519"/>
                  <a:pt x="352464" y="69836"/>
                  <a:pt x="350865" y="69861"/>
                </a:cubicBezTo>
                <a:cubicBezTo>
                  <a:pt x="350835" y="69862"/>
                  <a:pt x="350805" y="69862"/>
                  <a:pt x="350775" y="69861"/>
                </a:cubicBezTo>
                <a:lnTo>
                  <a:pt x="302062" y="69861"/>
                </a:lnTo>
                <a:cubicBezTo>
                  <a:pt x="300462" y="69886"/>
                  <a:pt x="299145" y="68609"/>
                  <a:pt x="299120" y="67010"/>
                </a:cubicBezTo>
                <a:cubicBezTo>
                  <a:pt x="299120" y="66980"/>
                  <a:pt x="299120" y="66950"/>
                  <a:pt x="299120" y="66920"/>
                </a:cubicBezTo>
                <a:lnTo>
                  <a:pt x="299120" y="4525"/>
                </a:lnTo>
                <a:cubicBezTo>
                  <a:pt x="299120" y="2900"/>
                  <a:pt x="300437" y="1583"/>
                  <a:pt x="302062" y="1583"/>
                </a:cubicBezTo>
                <a:close/>
                <a:moveTo>
                  <a:pt x="391065" y="691"/>
                </a:moveTo>
                <a:cubicBezTo>
                  <a:pt x="410362" y="691"/>
                  <a:pt x="426006" y="16335"/>
                  <a:pt x="426006" y="35633"/>
                </a:cubicBezTo>
                <a:cubicBezTo>
                  <a:pt x="426006" y="54930"/>
                  <a:pt x="410362" y="70575"/>
                  <a:pt x="391065" y="70575"/>
                </a:cubicBezTo>
                <a:cubicBezTo>
                  <a:pt x="371767" y="70575"/>
                  <a:pt x="356123" y="54930"/>
                  <a:pt x="356123" y="35633"/>
                </a:cubicBezTo>
                <a:cubicBezTo>
                  <a:pt x="356123" y="16335"/>
                  <a:pt x="371767" y="691"/>
                  <a:pt x="391065" y="691"/>
                </a:cubicBezTo>
                <a:close/>
                <a:moveTo>
                  <a:pt x="94240" y="603"/>
                </a:moveTo>
                <a:cubicBezTo>
                  <a:pt x="113517" y="702"/>
                  <a:pt x="129092" y="16356"/>
                  <a:pt x="129092" y="35634"/>
                </a:cubicBezTo>
                <a:cubicBezTo>
                  <a:pt x="129092" y="54980"/>
                  <a:pt x="113409" y="70664"/>
                  <a:pt x="94062" y="70665"/>
                </a:cubicBezTo>
                <a:cubicBezTo>
                  <a:pt x="94002" y="70665"/>
                  <a:pt x="93943" y="70665"/>
                  <a:pt x="93883" y="70664"/>
                </a:cubicBezTo>
                <a:cubicBezTo>
                  <a:pt x="74536" y="70566"/>
                  <a:pt x="58933" y="54802"/>
                  <a:pt x="59031" y="35456"/>
                </a:cubicBezTo>
                <a:cubicBezTo>
                  <a:pt x="59130" y="16109"/>
                  <a:pt x="74893" y="505"/>
                  <a:pt x="94240" y="603"/>
                </a:cubicBezTo>
                <a:close/>
                <a:moveTo>
                  <a:pt x="467054" y="23"/>
                </a:moveTo>
                <a:cubicBezTo>
                  <a:pt x="474588" y="32"/>
                  <a:pt x="481918" y="2471"/>
                  <a:pt x="487957" y="6976"/>
                </a:cubicBezTo>
                <a:cubicBezTo>
                  <a:pt x="489738" y="8307"/>
                  <a:pt x="491394" y="9798"/>
                  <a:pt x="492903" y="11432"/>
                </a:cubicBezTo>
                <a:cubicBezTo>
                  <a:pt x="492935" y="11474"/>
                  <a:pt x="492965" y="11516"/>
                  <a:pt x="492994" y="11560"/>
                </a:cubicBezTo>
                <a:cubicBezTo>
                  <a:pt x="493881" y="12891"/>
                  <a:pt x="493521" y="14690"/>
                  <a:pt x="492190" y="15577"/>
                </a:cubicBezTo>
                <a:lnTo>
                  <a:pt x="487199" y="19053"/>
                </a:lnTo>
                <a:cubicBezTo>
                  <a:pt x="486049" y="19902"/>
                  <a:pt x="484449" y="19769"/>
                  <a:pt x="483455" y="18742"/>
                </a:cubicBezTo>
                <a:lnTo>
                  <a:pt x="482118" y="17494"/>
                </a:lnTo>
                <a:lnTo>
                  <a:pt x="481850" y="17226"/>
                </a:lnTo>
                <a:cubicBezTo>
                  <a:pt x="477723" y="13785"/>
                  <a:pt x="472516" y="11907"/>
                  <a:pt x="467143" y="11922"/>
                </a:cubicBezTo>
                <a:lnTo>
                  <a:pt x="466162" y="11922"/>
                </a:lnTo>
                <a:lnTo>
                  <a:pt x="464558" y="11922"/>
                </a:lnTo>
                <a:cubicBezTo>
                  <a:pt x="463167" y="12072"/>
                  <a:pt x="461794" y="12355"/>
                  <a:pt x="460457" y="12769"/>
                </a:cubicBezTo>
                <a:cubicBezTo>
                  <a:pt x="452459" y="15155"/>
                  <a:pt x="446375" y="21680"/>
                  <a:pt x="444555" y="29826"/>
                </a:cubicBezTo>
                <a:cubicBezTo>
                  <a:pt x="441780" y="42245"/>
                  <a:pt x="449598" y="54562"/>
                  <a:pt x="462017" y="57337"/>
                </a:cubicBezTo>
                <a:lnTo>
                  <a:pt x="463890" y="57694"/>
                </a:lnTo>
                <a:lnTo>
                  <a:pt x="464469" y="57694"/>
                </a:lnTo>
                <a:lnTo>
                  <a:pt x="468926" y="57694"/>
                </a:lnTo>
                <a:cubicBezTo>
                  <a:pt x="470080" y="57615"/>
                  <a:pt x="471227" y="57451"/>
                  <a:pt x="472357" y="57204"/>
                </a:cubicBezTo>
                <a:lnTo>
                  <a:pt x="472982" y="57204"/>
                </a:lnTo>
                <a:lnTo>
                  <a:pt x="473605" y="57204"/>
                </a:lnTo>
                <a:lnTo>
                  <a:pt x="476235" y="56268"/>
                </a:lnTo>
                <a:lnTo>
                  <a:pt x="476770" y="56268"/>
                </a:lnTo>
                <a:lnTo>
                  <a:pt x="477260" y="56045"/>
                </a:lnTo>
                <a:lnTo>
                  <a:pt x="477795" y="55777"/>
                </a:lnTo>
                <a:lnTo>
                  <a:pt x="478998" y="55154"/>
                </a:lnTo>
                <a:lnTo>
                  <a:pt x="479354" y="55154"/>
                </a:lnTo>
                <a:cubicBezTo>
                  <a:pt x="482758" y="52536"/>
                  <a:pt x="485466" y="49123"/>
                  <a:pt x="487243" y="45215"/>
                </a:cubicBezTo>
                <a:cubicBezTo>
                  <a:pt x="487527" y="44405"/>
                  <a:pt x="487357" y="43504"/>
                  <a:pt x="486798" y="42853"/>
                </a:cubicBezTo>
                <a:cubicBezTo>
                  <a:pt x="486299" y="42329"/>
                  <a:pt x="485604" y="42038"/>
                  <a:pt x="484881" y="42050"/>
                </a:cubicBezTo>
                <a:lnTo>
                  <a:pt x="472001" y="42050"/>
                </a:lnTo>
                <a:cubicBezTo>
                  <a:pt x="470376" y="42050"/>
                  <a:pt x="469060" y="40734"/>
                  <a:pt x="469060" y="39109"/>
                </a:cubicBezTo>
                <a:lnTo>
                  <a:pt x="469060" y="33092"/>
                </a:lnTo>
                <a:cubicBezTo>
                  <a:pt x="469060" y="31468"/>
                  <a:pt x="470376" y="30151"/>
                  <a:pt x="472001" y="30151"/>
                </a:cubicBezTo>
                <a:lnTo>
                  <a:pt x="498742" y="30151"/>
                </a:lnTo>
                <a:lnTo>
                  <a:pt x="499009" y="30151"/>
                </a:lnTo>
                <a:cubicBezTo>
                  <a:pt x="499577" y="30174"/>
                  <a:pt x="500125" y="30364"/>
                  <a:pt x="500585" y="30697"/>
                </a:cubicBezTo>
                <a:cubicBezTo>
                  <a:pt x="501882" y="31633"/>
                  <a:pt x="502174" y="33444"/>
                  <a:pt x="501238" y="34741"/>
                </a:cubicBezTo>
                <a:lnTo>
                  <a:pt x="501238" y="37727"/>
                </a:lnTo>
                <a:cubicBezTo>
                  <a:pt x="501314" y="47711"/>
                  <a:pt x="497034" y="57231"/>
                  <a:pt x="489516" y="63800"/>
                </a:cubicBezTo>
                <a:lnTo>
                  <a:pt x="488402" y="64736"/>
                </a:lnTo>
                <a:lnTo>
                  <a:pt x="487823" y="65226"/>
                </a:lnTo>
                <a:cubicBezTo>
                  <a:pt x="487472" y="65522"/>
                  <a:pt x="487100" y="65790"/>
                  <a:pt x="486709" y="66028"/>
                </a:cubicBezTo>
                <a:lnTo>
                  <a:pt x="486129" y="66429"/>
                </a:lnTo>
                <a:lnTo>
                  <a:pt x="485015" y="67142"/>
                </a:lnTo>
                <a:lnTo>
                  <a:pt x="484792" y="67142"/>
                </a:lnTo>
                <a:lnTo>
                  <a:pt x="484213" y="67499"/>
                </a:lnTo>
                <a:lnTo>
                  <a:pt x="483054" y="68168"/>
                </a:lnTo>
                <a:lnTo>
                  <a:pt x="482787" y="68168"/>
                </a:lnTo>
                <a:lnTo>
                  <a:pt x="480914" y="69059"/>
                </a:lnTo>
                <a:lnTo>
                  <a:pt x="480602" y="69059"/>
                </a:lnTo>
                <a:lnTo>
                  <a:pt x="479399" y="69504"/>
                </a:lnTo>
                <a:lnTo>
                  <a:pt x="478820" y="69504"/>
                </a:lnTo>
                <a:lnTo>
                  <a:pt x="478463" y="69504"/>
                </a:lnTo>
                <a:lnTo>
                  <a:pt x="477483" y="69861"/>
                </a:lnTo>
                <a:lnTo>
                  <a:pt x="477082" y="69861"/>
                </a:lnTo>
                <a:lnTo>
                  <a:pt x="476502" y="69861"/>
                </a:lnTo>
                <a:lnTo>
                  <a:pt x="476101" y="69861"/>
                </a:lnTo>
                <a:lnTo>
                  <a:pt x="475165" y="69861"/>
                </a:lnTo>
                <a:lnTo>
                  <a:pt x="474719" y="69861"/>
                </a:lnTo>
                <a:lnTo>
                  <a:pt x="474185" y="69861"/>
                </a:lnTo>
                <a:lnTo>
                  <a:pt x="473695" y="69861"/>
                </a:lnTo>
                <a:lnTo>
                  <a:pt x="472803" y="69861"/>
                </a:lnTo>
                <a:lnTo>
                  <a:pt x="472313" y="69861"/>
                </a:lnTo>
                <a:lnTo>
                  <a:pt x="471778" y="69861"/>
                </a:lnTo>
                <a:lnTo>
                  <a:pt x="471199" y="69861"/>
                </a:lnTo>
                <a:lnTo>
                  <a:pt x="470396" y="69861"/>
                </a:lnTo>
                <a:lnTo>
                  <a:pt x="467054" y="69861"/>
                </a:lnTo>
                <a:cubicBezTo>
                  <a:pt x="466222" y="69891"/>
                  <a:pt x="465390" y="69891"/>
                  <a:pt x="464558" y="69861"/>
                </a:cubicBezTo>
                <a:cubicBezTo>
                  <a:pt x="445273" y="69172"/>
                  <a:pt x="430198" y="52979"/>
                  <a:pt x="430887" y="33694"/>
                </a:cubicBezTo>
                <a:cubicBezTo>
                  <a:pt x="431576" y="14409"/>
                  <a:pt x="447768" y="-666"/>
                  <a:pt x="467054" y="2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1216576" y="1556447"/>
            <a:ext cx="7603574" cy="198750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720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月度数据分析报告</a:t>
            </a:r>
            <a:endParaRPr kumimoji="1" lang="zh-CN" altLang="en-US" sz="32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1216575" y="3689964"/>
            <a:ext cx="6142692" cy="2883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600">
                <a:ln w="127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ASHAO create professional powerpoint  presentation design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1255839" y="5375470"/>
            <a:ext cx="2489464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20XX 年 XX 月 XX 日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1273075" y="4984948"/>
            <a:ext cx="2420244" cy="3077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ASHAO</a:t>
            </a:r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2FAD0F58-44C5-5064-9388-1C105C6318DC}"/>
              </a:ext>
            </a:extLst>
          </p:cNvPr>
          <p:cNvSpPr txBox="1"/>
          <p:nvPr/>
        </p:nvSpPr>
        <p:spPr>
          <a:xfrm>
            <a:off x="275063" y="392345"/>
            <a:ext cx="7530200" cy="612000"/>
          </a:xfrm>
          <a:prstGeom prst="rect">
            <a:avLst/>
          </a:prstGeom>
          <a:gradFill>
            <a:gsLst>
              <a:gs pos="5000">
                <a:schemeClr val="bg1">
                  <a:lumMod val="95000"/>
                </a:schemeClr>
              </a:gs>
              <a:gs pos="84000">
                <a:schemeClr val="bg1"/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EC2A1840-6137-139D-A94E-1287462F8D65}"/>
              </a:ext>
            </a:extLst>
          </p:cNvPr>
          <p:cNvSpPr txBox="1"/>
          <p:nvPr/>
        </p:nvSpPr>
        <p:spPr>
          <a:xfrm>
            <a:off x="444400" y="0"/>
            <a:ext cx="216000" cy="698810"/>
          </a:xfrm>
          <a:prstGeom prst="rect">
            <a:avLst/>
          </a:prstGeom>
          <a:solidFill>
            <a:schemeClr val="accent1"/>
          </a:solidFill>
          <a:ln w="254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CED8692B-66E9-C03B-A634-19A06A224331}"/>
              </a:ext>
            </a:extLst>
          </p:cNvPr>
          <p:cNvSpPr txBox="1"/>
          <p:nvPr/>
        </p:nvSpPr>
        <p:spPr>
          <a:xfrm>
            <a:off x="817756" y="464345"/>
            <a:ext cx="6002044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>
            <a:lvl1pPr>
              <a:defRPr kumimoji="1" sz="28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部门数据分析</a:t>
            </a: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F56A4468-CD50-F66D-2EF8-1E36163E902C}"/>
              </a:ext>
            </a:extLst>
          </p:cNvPr>
          <p:cNvGraphicFramePr>
            <a:graphicFrameLocks/>
          </p:cNvGraphicFramePr>
          <p:nvPr/>
        </p:nvGraphicFramePr>
        <p:xfrm>
          <a:off x="874713" y="1928910"/>
          <a:ext cx="5746220" cy="3894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4074E27A-18AA-1465-47B5-FF7CDE3822CA}"/>
              </a:ext>
            </a:extLst>
          </p:cNvPr>
          <p:cNvSpPr/>
          <p:nvPr/>
        </p:nvSpPr>
        <p:spPr>
          <a:xfrm>
            <a:off x="7035800" y="0"/>
            <a:ext cx="5156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2605B29-178C-3931-CC99-0A25E38A66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315" b="5315"/>
          <a:stretch/>
        </p:blipFill>
        <p:spPr>
          <a:xfrm>
            <a:off x="7577668" y="823971"/>
            <a:ext cx="4106333" cy="244686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1">
            <a:extLst>
              <a:ext uri="{FF2B5EF4-FFF2-40B4-BE49-F238E27FC236}">
                <a16:creationId xmlns:a16="http://schemas.microsoft.com/office/drawing/2014/main" id="{CD8A71DC-1617-0C76-C5A3-B07389FB9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7668" y="4543014"/>
            <a:ext cx="1395014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数据分析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" name="1">
            <a:extLst>
              <a:ext uri="{FF2B5EF4-FFF2-40B4-BE49-F238E27FC236}">
                <a16:creationId xmlns:a16="http://schemas.microsoft.com/office/drawing/2014/main" id="{9722177E-0311-9002-209F-0ED9E095A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7667" y="4967178"/>
            <a:ext cx="4199467" cy="80643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1">
            <a:extLst>
              <a:ext uri="{FF2B5EF4-FFF2-40B4-BE49-F238E27FC236}">
                <a16:creationId xmlns:a16="http://schemas.microsoft.com/office/drawing/2014/main" id="{1F9EDB28-BB99-6948-228B-7A8AC06EE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333" y="3581142"/>
            <a:ext cx="1820333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68%</a:t>
            </a:r>
          </a:p>
        </p:txBody>
      </p:sp>
    </p:spTree>
    <p:extLst>
      <p:ext uri="{BB962C8B-B14F-4D97-AF65-F5344CB8AC3E}">
        <p14:creationId xmlns:p14="http://schemas.microsoft.com/office/powerpoint/2010/main" val="3117143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92495007-C30B-CF03-180C-F2BAEFB52B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8" b="78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16200000">
            <a:off x="2667000" y="-2666999"/>
            <a:ext cx="6858000" cy="1219200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0" y="-1"/>
            <a:ext cx="3408218" cy="6858001"/>
          </a:xfrm>
          <a:prstGeom prst="rect">
            <a:avLst/>
          </a:prstGeom>
          <a:solidFill>
            <a:schemeClr val="accent2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090275" y="1470493"/>
            <a:ext cx="1973559" cy="9824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66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03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 rot="5400000">
            <a:off x="451262" y="1782549"/>
            <a:ext cx="415637" cy="358308"/>
          </a:xfrm>
          <a:prstGeom prst="triangle">
            <a:avLst/>
          </a:prstGeom>
          <a:solidFill>
            <a:schemeClr val="bg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 rot="1102944">
            <a:off x="5592159" y="3063402"/>
            <a:ext cx="1089433" cy="1089433"/>
          </a:xfrm>
          <a:prstGeom prst="ellipse">
            <a:avLst/>
          </a:prstGeom>
          <a:gradFill>
            <a:gsLst>
              <a:gs pos="0">
                <a:schemeClr val="bg1">
                  <a:alpha val="52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4318000" y="2169522"/>
            <a:ext cx="6489700" cy="14577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/>
            <a:r>
              <a:rPr kumimoji="1" lang="en-US" altLang="zh-CN" sz="40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用户数据分析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4819650" y="3812561"/>
            <a:ext cx="5486399" cy="3459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8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ASHAO powerpoint template design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413852" y="4362980"/>
            <a:ext cx="216000" cy="173810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11094508" y="1460521"/>
            <a:ext cx="437092" cy="252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bg1"/>
              </a:gs>
            </a:gsLst>
            <a:lin ang="16200000" scaled="1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标题 1"/>
          <p:cNvSpPr txBox="1"/>
          <p:nvPr/>
        </p:nvSpPr>
        <p:spPr>
          <a:xfrm flipV="1">
            <a:off x="7792835" y="1263650"/>
            <a:ext cx="3024000" cy="5003800"/>
          </a:xfrm>
          <a:prstGeom prst="roundRect">
            <a:avLst>
              <a:gd name="adj" fmla="val 50000"/>
            </a:avLst>
          </a:prstGeom>
          <a:blipFill>
            <a:blip r:embed="rId2"/>
            <a:srcRect/>
            <a:stretch>
              <a:fillRect l="-45238" t="-6250" r="-116666" b="-6250"/>
            </a:stretch>
          </a:blip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546596" y="1651813"/>
            <a:ext cx="5400000" cy="36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月度用户增长率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546596" y="2051568"/>
            <a:ext cx="5400000" cy="864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分析每月用户增长率的变化趋势，了解用户增长的速度。
根据趋势分析结果，制定相应的用户增长策略和目标。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60400" y="1651813"/>
            <a:ext cx="720000" cy="720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</a:gra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840400" y="1831812"/>
            <a:ext cx="360001" cy="36000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/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1546596" y="3134561"/>
            <a:ext cx="5400000" cy="36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不同渠道用户增长对比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1546596" y="3534315"/>
            <a:ext cx="5400000" cy="864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比较不同渠道的用户增长情况，找出用户增长较快和较慢的渠道。
根据对比结果，调整市场推广和用户获取策略，提高用户增长。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660400" y="3134562"/>
            <a:ext cx="720000" cy="720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</a:gra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840400" y="3328051"/>
            <a:ext cx="360000" cy="333023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/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546596" y="4615532"/>
            <a:ext cx="5400000" cy="36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用户流失率分析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1546596" y="5015287"/>
            <a:ext cx="5400000" cy="864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分析用户的流失率，找出流失率较高的原因和影响因素。
根据分析结果，改进产品和服务，降低用户流失率。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660400" y="4615536"/>
            <a:ext cx="720000" cy="720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</a:gradFill>
          <a:ln w="12700" cap="sq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858400" y="4813535"/>
            <a:ext cx="324000" cy="324000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275063" y="392345"/>
            <a:ext cx="7530200" cy="612000"/>
          </a:xfrm>
          <a:prstGeom prst="rect">
            <a:avLst/>
          </a:prstGeom>
          <a:gradFill>
            <a:gsLst>
              <a:gs pos="5000">
                <a:schemeClr val="bg1">
                  <a:lumMod val="95000"/>
                </a:schemeClr>
              </a:gs>
              <a:gs pos="84000">
                <a:schemeClr val="bg1"/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444400" y="0"/>
            <a:ext cx="216000" cy="698810"/>
          </a:xfrm>
          <a:prstGeom prst="rect">
            <a:avLst/>
          </a:prstGeom>
          <a:solidFill>
            <a:schemeClr val="accent1"/>
          </a:solidFill>
          <a:ln w="254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817756" y="464345"/>
            <a:ext cx="10701144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>
            <a:lvl1pPr>
              <a:defRPr kumimoji="1" sz="28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>
                <a:sym typeface="+mn-lt"/>
              </a:rPr>
              <a:t>用户增长趋势</a:t>
            </a:r>
            <a:endParaRPr lang="zh-CN" altLang="en-US"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92E994FC-4840-6F9D-30EB-29BC8235C86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2" t="7818" r="38958" b="7818"/>
          <a:stretch/>
        </p:blipFill>
        <p:spPr>
          <a:xfrm>
            <a:off x="660400" y="1292200"/>
            <a:ext cx="4680000" cy="4680000"/>
          </a:xfrm>
          <a:custGeom>
            <a:avLst/>
            <a:gdLst>
              <a:gd name="connsiteX0" fmla="*/ 175828 w 4680000"/>
              <a:gd name="connsiteY0" fmla="*/ 0 h 4680000"/>
              <a:gd name="connsiteX1" fmla="*/ 4504173 w 4680000"/>
              <a:gd name="connsiteY1" fmla="*/ 0 h 4680000"/>
              <a:gd name="connsiteX2" fmla="*/ 4680000 w 4680000"/>
              <a:gd name="connsiteY2" fmla="*/ 202878 h 4680000"/>
              <a:gd name="connsiteX3" fmla="*/ 4680000 w 4680000"/>
              <a:gd name="connsiteY3" fmla="*/ 4477122 h 4680000"/>
              <a:gd name="connsiteX4" fmla="*/ 4504173 w 4680000"/>
              <a:gd name="connsiteY4" fmla="*/ 4680000 h 4680000"/>
              <a:gd name="connsiteX5" fmla="*/ 175828 w 4680000"/>
              <a:gd name="connsiteY5" fmla="*/ 4680000 h 4680000"/>
              <a:gd name="connsiteX6" fmla="*/ 0 w 4680000"/>
              <a:gd name="connsiteY6" fmla="*/ 4477122 h 4680000"/>
              <a:gd name="connsiteX7" fmla="*/ 0 w 4680000"/>
              <a:gd name="connsiteY7" fmla="*/ 202878 h 4680000"/>
              <a:gd name="connsiteX8" fmla="*/ 175828 w 4680000"/>
              <a:gd name="connsiteY8" fmla="*/ 0 h 4680000"/>
            </a:gdLst>
            <a:ahLst/>
            <a:cxnLst/>
            <a:rect l="l" t="t" r="r" b="b"/>
            <a:pathLst>
              <a:path w="4680000" h="4680000">
                <a:moveTo>
                  <a:pt x="175828" y="0"/>
                </a:moveTo>
                <a:lnTo>
                  <a:pt x="4504173" y="0"/>
                </a:lnTo>
                <a:cubicBezTo>
                  <a:pt x="4601279" y="0"/>
                  <a:pt x="4680000" y="90832"/>
                  <a:pt x="4680000" y="202878"/>
                </a:cubicBezTo>
                <a:lnTo>
                  <a:pt x="4680000" y="4477122"/>
                </a:lnTo>
                <a:cubicBezTo>
                  <a:pt x="4680000" y="4589168"/>
                  <a:pt x="4601279" y="4680000"/>
                  <a:pt x="4504173" y="4680000"/>
                </a:cubicBezTo>
                <a:lnTo>
                  <a:pt x="175828" y="4680000"/>
                </a:lnTo>
                <a:cubicBezTo>
                  <a:pt x="78721" y="4680000"/>
                  <a:pt x="0" y="4589168"/>
                  <a:pt x="0" y="4477122"/>
                </a:cubicBezTo>
                <a:lnTo>
                  <a:pt x="0" y="202878"/>
                </a:lnTo>
                <a:cubicBezTo>
                  <a:pt x="0" y="90832"/>
                  <a:pt x="78721" y="0"/>
                  <a:pt x="175828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5340400" y="1292200"/>
            <a:ext cx="6178500" cy="4680000"/>
          </a:xfrm>
          <a:prstGeom prst="roundRect">
            <a:avLst>
              <a:gd name="adj" fmla="val 3530"/>
            </a:avLst>
          </a:pr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5846558" y="1701983"/>
            <a:ext cx="5400000" cy="36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用户活跃度分析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5846558" y="2102545"/>
            <a:ext cx="5400000" cy="79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分析用户的活跃度，了解用户的使用频次和时长。
根据分析结果，制定用户留存和活跃策略，提高用户黏性。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5846558" y="3075804"/>
            <a:ext cx="5400000" cy="36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用户偏好分析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846558" y="3476366"/>
            <a:ext cx="5400000" cy="79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分析用户的偏好和兴趣，了解用户的需求和喜好。
根据分析结果，优化产品功能和内容，提供更好的用户体验。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5846558" y="4449625"/>
            <a:ext cx="5400000" cy="36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用户转化率分析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5846558" y="4850187"/>
            <a:ext cx="5400000" cy="79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分析用户的转化率，了解用户从注册到购买的转化情况。
根据分析结果，优化用户转化路径和购买流程，提高转化率。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5026479" y="1676583"/>
            <a:ext cx="648000" cy="648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</a:gradFill>
          <a:ln w="12700" cap="sq">
            <a:noFill/>
            <a:prstDash val="solid"/>
            <a:miter/>
          </a:ln>
          <a:effectLst>
            <a:outerShdw blurRad="317500" dist="127000" dir="2700000" algn="tl" rotWithShape="0">
              <a:schemeClr val="tx1">
                <a:lumMod val="65000"/>
                <a:lumOff val="3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5206479" y="1856583"/>
            <a:ext cx="288001" cy="28800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/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5026479" y="3050405"/>
            <a:ext cx="648000" cy="648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</a:gradFill>
          <a:ln w="12700" cap="sq">
            <a:noFill/>
            <a:prstDash val="solid"/>
            <a:miter/>
          </a:ln>
          <a:effectLst>
            <a:outerShdw blurRad="317500" dist="127000" dir="2700000" algn="tl" rotWithShape="0">
              <a:schemeClr val="tx1">
                <a:lumMod val="65000"/>
                <a:lumOff val="3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5206479" y="3241196"/>
            <a:ext cx="288000" cy="266419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/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5026479" y="4424227"/>
            <a:ext cx="648000" cy="648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</a:gradFill>
          <a:ln w="12700" cap="sq">
            <a:noFill/>
            <a:prstDash val="solid"/>
            <a:miter/>
          </a:ln>
          <a:effectLst>
            <a:outerShdw blurRad="317500" dist="127000" dir="2700000" algn="tl" rotWithShape="0">
              <a:schemeClr val="tx1">
                <a:lumMod val="65000"/>
                <a:lumOff val="3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5206479" y="4604226"/>
            <a:ext cx="288000" cy="288000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275063" y="392345"/>
            <a:ext cx="7530200" cy="612000"/>
          </a:xfrm>
          <a:prstGeom prst="rect">
            <a:avLst/>
          </a:prstGeom>
          <a:gradFill>
            <a:gsLst>
              <a:gs pos="5000">
                <a:schemeClr val="bg1">
                  <a:lumMod val="95000"/>
                </a:schemeClr>
              </a:gs>
              <a:gs pos="84000">
                <a:schemeClr val="bg1"/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444400" y="0"/>
            <a:ext cx="216000" cy="698810"/>
          </a:xfrm>
          <a:prstGeom prst="rect">
            <a:avLst/>
          </a:prstGeom>
          <a:solidFill>
            <a:schemeClr val="accent1"/>
          </a:solidFill>
          <a:ln w="254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817756" y="464345"/>
            <a:ext cx="10701144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>
            <a:lvl1pPr>
              <a:defRPr kumimoji="1" sz="28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>
                <a:sym typeface="+mn-lt"/>
              </a:rPr>
              <a:t>用户行为分析</a:t>
            </a:r>
            <a:endParaRPr lang="zh-CN" altLang="en-US"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 txBox="1"/>
          <p:nvPr/>
        </p:nvSpPr>
        <p:spPr>
          <a:xfrm>
            <a:off x="275063" y="392345"/>
            <a:ext cx="7530200" cy="612000"/>
          </a:xfrm>
          <a:prstGeom prst="rect">
            <a:avLst/>
          </a:prstGeom>
          <a:gradFill>
            <a:gsLst>
              <a:gs pos="5000">
                <a:schemeClr val="bg1">
                  <a:lumMod val="95000"/>
                </a:schemeClr>
              </a:gs>
              <a:gs pos="84000">
                <a:schemeClr val="bg1"/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444400" y="0"/>
            <a:ext cx="216000" cy="698810"/>
          </a:xfrm>
          <a:prstGeom prst="rect">
            <a:avLst/>
          </a:prstGeom>
          <a:solidFill>
            <a:schemeClr val="accent1"/>
          </a:solidFill>
          <a:ln w="254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817756" y="464345"/>
            <a:ext cx="10701144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>
            <a:lvl1pPr>
              <a:defRPr kumimoji="1" sz="28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用户增长分析</a:t>
            </a:r>
          </a:p>
        </p:txBody>
      </p:sp>
      <p:sp>
        <p:nvSpPr>
          <p:cNvPr id="19" name="Text Box 5">
            <a:extLst>
              <a:ext uri="{FF2B5EF4-FFF2-40B4-BE49-F238E27FC236}">
                <a16:creationId xmlns:a16="http://schemas.microsoft.com/office/drawing/2014/main" id="{5D120C90-DE77-64CB-E0AC-8E196DE87F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345" y="1669257"/>
            <a:ext cx="2236510" cy="37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用户增长日趋乏力</a:t>
            </a:r>
          </a:p>
        </p:txBody>
      </p:sp>
      <p:sp>
        <p:nvSpPr>
          <p:cNvPr id="20" name="Text Box 6">
            <a:extLst>
              <a:ext uri="{FF2B5EF4-FFF2-40B4-BE49-F238E27FC236}">
                <a16:creationId xmlns:a16="http://schemas.microsoft.com/office/drawing/2014/main" id="{CA912437-EBB7-894C-0F98-55F5D99D2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2674" y="1669257"/>
            <a:ext cx="2824812" cy="37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 新增客户拉动作用减弱</a:t>
            </a:r>
          </a:p>
        </p:txBody>
      </p:sp>
      <p:sp>
        <p:nvSpPr>
          <p:cNvPr id="21" name="Rectangle 17">
            <a:extLst>
              <a:ext uri="{FF2B5EF4-FFF2-40B4-BE49-F238E27FC236}">
                <a16:creationId xmlns:a16="http://schemas.microsoft.com/office/drawing/2014/main" id="{3EBFAB3E-EC5A-DB1A-5ADA-155E02279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876" y="5702995"/>
            <a:ext cx="24684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集团用户在线</a:t>
            </a:r>
            <a:r>
              <a: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时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长增幅</a:t>
            </a:r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id="{36BF13B2-B5BA-B057-BC8F-C3C618CEA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2320" y="5702995"/>
            <a:ext cx="24684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事业部用户在线</a:t>
            </a:r>
            <a:r>
              <a: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时长增幅</a:t>
            </a:r>
          </a:p>
        </p:txBody>
      </p:sp>
      <p:sp>
        <p:nvSpPr>
          <p:cNvPr id="23" name="Rectangle 26">
            <a:extLst>
              <a:ext uri="{FF2B5EF4-FFF2-40B4-BE49-F238E27FC236}">
                <a16:creationId xmlns:a16="http://schemas.microsoft.com/office/drawing/2014/main" id="{15C14F9E-D11C-8482-1744-7B5E83E55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6792" y="5702995"/>
            <a:ext cx="30965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我公司新增客户收入增幅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950A212-5162-4C62-0322-23A372AEBE6E}"/>
              </a:ext>
            </a:extLst>
          </p:cNvPr>
          <p:cNvCxnSpPr/>
          <p:nvPr/>
        </p:nvCxnSpPr>
        <p:spPr bwMode="auto">
          <a:xfrm>
            <a:off x="685800" y="1342708"/>
            <a:ext cx="5273040" cy="0"/>
          </a:xfrm>
          <a:prstGeom prst="line">
            <a:avLst/>
          </a:prstGeom>
          <a:solidFill>
            <a:schemeClr val="accent1"/>
          </a:solidFill>
          <a:ln w="476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F37D2365-C051-D76E-3FDE-5136CAE66EB4}"/>
              </a:ext>
            </a:extLst>
          </p:cNvPr>
          <p:cNvCxnSpPr/>
          <p:nvPr/>
        </p:nvCxnSpPr>
        <p:spPr bwMode="auto">
          <a:xfrm>
            <a:off x="6258560" y="1342708"/>
            <a:ext cx="5273040" cy="0"/>
          </a:xfrm>
          <a:prstGeom prst="line">
            <a:avLst/>
          </a:prstGeom>
          <a:solidFill>
            <a:schemeClr val="accent1"/>
          </a:solidFill>
          <a:ln w="476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84547A62-1B3F-CC00-B31C-F06F96EDD06D}"/>
              </a:ext>
            </a:extLst>
          </p:cNvPr>
          <p:cNvSpPr/>
          <p:nvPr/>
        </p:nvSpPr>
        <p:spPr>
          <a:xfrm>
            <a:off x="1906431" y="3043780"/>
            <a:ext cx="1261876" cy="2564756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02B0F45D-6B2E-0FA7-D31A-9A5FD6DF38A4}"/>
              </a:ext>
            </a:extLst>
          </p:cNvPr>
          <p:cNvSpPr/>
          <p:nvPr/>
        </p:nvSpPr>
        <p:spPr>
          <a:xfrm>
            <a:off x="1102576" y="2437165"/>
            <a:ext cx="1261876" cy="317137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52BAC288-7BFC-91AA-71FB-5DE337DAB381}"/>
              </a:ext>
            </a:extLst>
          </p:cNvPr>
          <p:cNvSpPr/>
          <p:nvPr/>
        </p:nvSpPr>
        <p:spPr>
          <a:xfrm>
            <a:off x="4376581" y="3743191"/>
            <a:ext cx="1261876" cy="1865345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1F104C84-397E-E48C-2ACB-4771FF8181C7}"/>
              </a:ext>
            </a:extLst>
          </p:cNvPr>
          <p:cNvSpPr/>
          <p:nvPr/>
        </p:nvSpPr>
        <p:spPr>
          <a:xfrm>
            <a:off x="3572726" y="3302001"/>
            <a:ext cx="1261876" cy="230653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678CBC41-A239-E31D-1854-001B9D8D3D29}"/>
              </a:ext>
            </a:extLst>
          </p:cNvPr>
          <p:cNvSpPr/>
          <p:nvPr/>
        </p:nvSpPr>
        <p:spPr>
          <a:xfrm>
            <a:off x="8609118" y="3314753"/>
            <a:ext cx="1261876" cy="229378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DE7F1CFF-F587-2A43-0132-00D58278B14C}"/>
              </a:ext>
            </a:extLst>
          </p:cNvPr>
          <p:cNvSpPr/>
          <p:nvPr/>
        </p:nvSpPr>
        <p:spPr>
          <a:xfrm>
            <a:off x="7805263" y="2772229"/>
            <a:ext cx="1261876" cy="283630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4B6B1E6C-C5FC-7124-4E06-4E3893DC1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9250" y="2023758"/>
            <a:ext cx="708848" cy="37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42%</a:t>
            </a:r>
            <a:endParaRPr kumimoji="0" lang="zh-CN" altLang="zh-CN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id="{BC70A9D2-F271-DC6E-512D-58DFFA166E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2945" y="2622699"/>
            <a:ext cx="708848" cy="37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33%</a:t>
            </a:r>
            <a:endParaRPr kumimoji="0" lang="zh-CN" altLang="zh-CN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id="{3C84DCF2-F466-1F8D-2941-F06F597DB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413" y="2847846"/>
            <a:ext cx="708848" cy="37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36%</a:t>
            </a:r>
            <a:endParaRPr kumimoji="0" lang="zh-CN" altLang="zh-CN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3" name="Text Box 5">
            <a:extLst>
              <a:ext uri="{FF2B5EF4-FFF2-40B4-BE49-F238E27FC236}">
                <a16:creationId xmlns:a16="http://schemas.microsoft.com/office/drawing/2014/main" id="{E654BB6C-E50D-C444-5E71-38F812AEE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108" y="3275568"/>
            <a:ext cx="655949" cy="37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18%</a:t>
            </a:r>
            <a:endParaRPr kumimoji="0" lang="zh-CN" altLang="zh-CN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4" name="Text Box 5">
            <a:extLst>
              <a:ext uri="{FF2B5EF4-FFF2-40B4-BE49-F238E27FC236}">
                <a16:creationId xmlns:a16="http://schemas.microsoft.com/office/drawing/2014/main" id="{F408E918-7BC3-2999-C397-EED4B8DC11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076" y="2347535"/>
            <a:ext cx="708848" cy="37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25%</a:t>
            </a:r>
            <a:endParaRPr kumimoji="0" lang="zh-CN" altLang="zh-CN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5" name="Text Box 5">
            <a:extLst>
              <a:ext uri="{FF2B5EF4-FFF2-40B4-BE49-F238E27FC236}">
                <a16:creationId xmlns:a16="http://schemas.microsoft.com/office/drawing/2014/main" id="{65FA0BA8-992C-D80C-322F-9346FABD2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6771" y="2775257"/>
            <a:ext cx="655949" cy="37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10%</a:t>
            </a:r>
            <a:endParaRPr kumimoji="0" lang="zh-CN" altLang="zh-CN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26211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F4995583-D4D2-9BF1-C5F8-D03AC3C2C7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8" b="78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lumMod val="75000"/>
                  <a:alpha val="31000"/>
                </a:schemeClr>
              </a:gs>
            </a:gsLst>
            <a:lin ang="0" scaled="1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216575" y="4902200"/>
            <a:ext cx="5967167" cy="8477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  <a:alpha val="0"/>
                </a:schemeClr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 flipH="1">
            <a:off x="-710450" y="998713"/>
            <a:ext cx="3574844" cy="284489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  <a:alpha val="0"/>
                </a:schemeClr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1287411" y="807831"/>
            <a:ext cx="1153107" cy="144000"/>
          </a:xfrm>
          <a:custGeom>
            <a:avLst/>
            <a:gdLst>
              <a:gd name="connsiteX0" fmla="*/ 216802 w 574775"/>
              <a:gd name="connsiteY0" fmla="*/ 14240 h 71778"/>
              <a:gd name="connsiteX1" fmla="*/ 213816 w 574775"/>
              <a:gd name="connsiteY1" fmla="*/ 17137 h 71778"/>
              <a:gd name="connsiteX2" fmla="*/ 213816 w 574775"/>
              <a:gd name="connsiteY2" fmla="*/ 17182 h 71778"/>
              <a:gd name="connsiteX3" fmla="*/ 213816 w 574775"/>
              <a:gd name="connsiteY3" fmla="*/ 31756 h 71778"/>
              <a:gd name="connsiteX4" fmla="*/ 216757 w 574775"/>
              <a:gd name="connsiteY4" fmla="*/ 34697 h 71778"/>
              <a:gd name="connsiteX5" fmla="*/ 216802 w 574775"/>
              <a:gd name="connsiteY5" fmla="*/ 34697 h 71778"/>
              <a:gd name="connsiteX6" fmla="*/ 235031 w 574775"/>
              <a:gd name="connsiteY6" fmla="*/ 34697 h 71778"/>
              <a:gd name="connsiteX7" fmla="*/ 245638 w 574775"/>
              <a:gd name="connsiteY7" fmla="*/ 24803 h 71778"/>
              <a:gd name="connsiteX8" fmla="*/ 235795 w 574775"/>
              <a:gd name="connsiteY8" fmla="*/ 14246 h 71778"/>
              <a:gd name="connsiteX9" fmla="*/ 235387 w 574775"/>
              <a:gd name="connsiteY9" fmla="*/ 14240 h 71778"/>
              <a:gd name="connsiteX10" fmla="*/ 539922 w 574775"/>
              <a:gd name="connsiteY10" fmla="*/ 13795 h 71778"/>
              <a:gd name="connsiteX11" fmla="*/ 539923 w 574775"/>
              <a:gd name="connsiteY11" fmla="*/ 13839 h 71778"/>
              <a:gd name="connsiteX12" fmla="*/ 516836 w 574775"/>
              <a:gd name="connsiteY12" fmla="*/ 36837 h 71778"/>
              <a:gd name="connsiteX13" fmla="*/ 539834 w 574775"/>
              <a:gd name="connsiteY13" fmla="*/ 59923 h 71778"/>
              <a:gd name="connsiteX14" fmla="*/ 562920 w 574775"/>
              <a:gd name="connsiteY14" fmla="*/ 36925 h 71778"/>
              <a:gd name="connsiteX15" fmla="*/ 562920 w 574775"/>
              <a:gd name="connsiteY15" fmla="*/ 36881 h 71778"/>
              <a:gd name="connsiteX16" fmla="*/ 539922 w 574775"/>
              <a:gd name="connsiteY16" fmla="*/ 13795 h 71778"/>
              <a:gd name="connsiteX17" fmla="*/ 391334 w 574775"/>
              <a:gd name="connsiteY17" fmla="*/ 12634 h 71778"/>
              <a:gd name="connsiteX18" fmla="*/ 391065 w 574775"/>
              <a:gd name="connsiteY18" fmla="*/ 12635 h 71778"/>
              <a:gd name="connsiteX19" fmla="*/ 368247 w 574775"/>
              <a:gd name="connsiteY19" fmla="*/ 35899 h 71778"/>
              <a:gd name="connsiteX20" fmla="*/ 391511 w 574775"/>
              <a:gd name="connsiteY20" fmla="*/ 58717 h 71778"/>
              <a:gd name="connsiteX21" fmla="*/ 414329 w 574775"/>
              <a:gd name="connsiteY21" fmla="*/ 35633 h 71778"/>
              <a:gd name="connsiteX22" fmla="*/ 391334 w 574775"/>
              <a:gd name="connsiteY22" fmla="*/ 12634 h 71778"/>
              <a:gd name="connsiteX23" fmla="*/ 93883 w 574775"/>
              <a:gd name="connsiteY23" fmla="*/ 12547 h 71778"/>
              <a:gd name="connsiteX24" fmla="*/ 93883 w 574775"/>
              <a:gd name="connsiteY24" fmla="*/ 12725 h 71778"/>
              <a:gd name="connsiteX25" fmla="*/ 70708 w 574775"/>
              <a:gd name="connsiteY25" fmla="*/ 35812 h 71778"/>
              <a:gd name="connsiteX26" fmla="*/ 93794 w 574775"/>
              <a:gd name="connsiteY26" fmla="*/ 58987 h 71778"/>
              <a:gd name="connsiteX27" fmla="*/ 116969 w 574775"/>
              <a:gd name="connsiteY27" fmla="*/ 35901 h 71778"/>
              <a:gd name="connsiteX28" fmla="*/ 116969 w 574775"/>
              <a:gd name="connsiteY28" fmla="*/ 35812 h 71778"/>
              <a:gd name="connsiteX29" fmla="*/ 93973 w 574775"/>
              <a:gd name="connsiteY29" fmla="*/ 12547 h 71778"/>
              <a:gd name="connsiteX30" fmla="*/ 93883 w 574775"/>
              <a:gd name="connsiteY30" fmla="*/ 12547 h 71778"/>
              <a:gd name="connsiteX31" fmla="*/ 204857 w 574775"/>
              <a:gd name="connsiteY31" fmla="*/ 2162 h 71778"/>
              <a:gd name="connsiteX32" fmla="*/ 234897 w 574775"/>
              <a:gd name="connsiteY32" fmla="*/ 2162 h 71778"/>
              <a:gd name="connsiteX33" fmla="*/ 250763 w 574775"/>
              <a:gd name="connsiteY33" fmla="*/ 8402 h 71778"/>
              <a:gd name="connsiteX34" fmla="*/ 257806 w 574775"/>
              <a:gd name="connsiteY34" fmla="*/ 23689 h 71778"/>
              <a:gd name="connsiteX35" fmla="*/ 247242 w 574775"/>
              <a:gd name="connsiteY35" fmla="*/ 43522 h 71778"/>
              <a:gd name="connsiteX36" fmla="*/ 246173 w 574775"/>
              <a:gd name="connsiteY36" fmla="*/ 47221 h 71778"/>
              <a:gd name="connsiteX37" fmla="*/ 254819 w 574775"/>
              <a:gd name="connsiteY37" fmla="*/ 65360 h 71778"/>
              <a:gd name="connsiteX38" fmla="*/ 253820 w 574775"/>
              <a:gd name="connsiteY38" fmla="*/ 69399 h 71778"/>
              <a:gd name="connsiteX39" fmla="*/ 252145 w 574775"/>
              <a:gd name="connsiteY39" fmla="*/ 69817 h 71778"/>
              <a:gd name="connsiteX40" fmla="*/ 245772 w 574775"/>
              <a:gd name="connsiteY40" fmla="*/ 69416 h 71778"/>
              <a:gd name="connsiteX41" fmla="*/ 243142 w 574775"/>
              <a:gd name="connsiteY41" fmla="*/ 67722 h 71778"/>
              <a:gd name="connsiteX42" fmla="*/ 233917 w 574775"/>
              <a:gd name="connsiteY42" fmla="*/ 48424 h 71778"/>
              <a:gd name="connsiteX43" fmla="*/ 231287 w 574775"/>
              <a:gd name="connsiteY43" fmla="*/ 46775 h 71778"/>
              <a:gd name="connsiteX44" fmla="*/ 216802 w 574775"/>
              <a:gd name="connsiteY44" fmla="*/ 46775 h 71778"/>
              <a:gd name="connsiteX45" fmla="*/ 213816 w 574775"/>
              <a:gd name="connsiteY45" fmla="*/ 49672 h 71778"/>
              <a:gd name="connsiteX46" fmla="*/ 213816 w 574775"/>
              <a:gd name="connsiteY46" fmla="*/ 49717 h 71778"/>
              <a:gd name="connsiteX47" fmla="*/ 213816 w 574775"/>
              <a:gd name="connsiteY47" fmla="*/ 66430 h 71778"/>
              <a:gd name="connsiteX48" fmla="*/ 210919 w 574775"/>
              <a:gd name="connsiteY48" fmla="*/ 69416 h 71778"/>
              <a:gd name="connsiteX49" fmla="*/ 210874 w 574775"/>
              <a:gd name="connsiteY49" fmla="*/ 69416 h 71778"/>
              <a:gd name="connsiteX50" fmla="*/ 204857 w 574775"/>
              <a:gd name="connsiteY50" fmla="*/ 69416 h 71778"/>
              <a:gd name="connsiteX51" fmla="*/ 201916 w 574775"/>
              <a:gd name="connsiteY51" fmla="*/ 66430 h 71778"/>
              <a:gd name="connsiteX52" fmla="*/ 201916 w 574775"/>
              <a:gd name="connsiteY52" fmla="*/ 5104 h 71778"/>
              <a:gd name="connsiteX53" fmla="*/ 204857 w 574775"/>
              <a:gd name="connsiteY53" fmla="*/ 2162 h 71778"/>
              <a:gd name="connsiteX54" fmla="*/ 137248 w 574775"/>
              <a:gd name="connsiteY54" fmla="*/ 2162 h 71778"/>
              <a:gd name="connsiteX55" fmla="*/ 143399 w 574775"/>
              <a:gd name="connsiteY55" fmla="*/ 2162 h 71778"/>
              <a:gd name="connsiteX56" fmla="*/ 146340 w 574775"/>
              <a:gd name="connsiteY56" fmla="*/ 5104 h 71778"/>
              <a:gd name="connsiteX57" fmla="*/ 146340 w 574775"/>
              <a:gd name="connsiteY57" fmla="*/ 38352 h 71778"/>
              <a:gd name="connsiteX58" fmla="*/ 164211 w 574775"/>
              <a:gd name="connsiteY58" fmla="*/ 58053 h 71778"/>
              <a:gd name="connsiteX59" fmla="*/ 183912 w 574775"/>
              <a:gd name="connsiteY59" fmla="*/ 40182 h 71778"/>
              <a:gd name="connsiteX60" fmla="*/ 183912 w 574775"/>
              <a:gd name="connsiteY60" fmla="*/ 38352 h 71778"/>
              <a:gd name="connsiteX61" fmla="*/ 183912 w 574775"/>
              <a:gd name="connsiteY61" fmla="*/ 5104 h 71778"/>
              <a:gd name="connsiteX62" fmla="*/ 186853 w 574775"/>
              <a:gd name="connsiteY62" fmla="*/ 2162 h 71778"/>
              <a:gd name="connsiteX63" fmla="*/ 193004 w 574775"/>
              <a:gd name="connsiteY63" fmla="*/ 2162 h 71778"/>
              <a:gd name="connsiteX64" fmla="*/ 195945 w 574775"/>
              <a:gd name="connsiteY64" fmla="*/ 5104 h 71778"/>
              <a:gd name="connsiteX65" fmla="*/ 195945 w 574775"/>
              <a:gd name="connsiteY65" fmla="*/ 38575 h 71778"/>
              <a:gd name="connsiteX66" fmla="*/ 165193 w 574775"/>
              <a:gd name="connsiteY66" fmla="*/ 69416 h 71778"/>
              <a:gd name="connsiteX67" fmla="*/ 165148 w 574775"/>
              <a:gd name="connsiteY67" fmla="*/ 69416 h 71778"/>
              <a:gd name="connsiteX68" fmla="*/ 134307 w 574775"/>
              <a:gd name="connsiteY68" fmla="*/ 38575 h 71778"/>
              <a:gd name="connsiteX69" fmla="*/ 134307 w 574775"/>
              <a:gd name="connsiteY69" fmla="*/ 5104 h 71778"/>
              <a:gd name="connsiteX70" fmla="*/ 137248 w 574775"/>
              <a:gd name="connsiteY70" fmla="*/ 2162 h 71778"/>
              <a:gd name="connsiteX71" fmla="*/ 53816 w 574775"/>
              <a:gd name="connsiteY71" fmla="*/ 2162 h 71778"/>
              <a:gd name="connsiteX72" fmla="*/ 59610 w 574775"/>
              <a:gd name="connsiteY72" fmla="*/ 2162 h 71778"/>
              <a:gd name="connsiteX73" fmla="*/ 62391 w 574775"/>
              <a:gd name="connsiteY73" fmla="*/ 5256 h 71778"/>
              <a:gd name="connsiteX74" fmla="*/ 61972 w 574775"/>
              <a:gd name="connsiteY74" fmla="*/ 6619 h 71778"/>
              <a:gd name="connsiteX75" fmla="*/ 37994 w 574775"/>
              <a:gd name="connsiteY75" fmla="*/ 39778 h 71778"/>
              <a:gd name="connsiteX76" fmla="*/ 37192 w 574775"/>
              <a:gd name="connsiteY76" fmla="*/ 42318 h 71778"/>
              <a:gd name="connsiteX77" fmla="*/ 37192 w 574775"/>
              <a:gd name="connsiteY77" fmla="*/ 66475 h 71778"/>
              <a:gd name="connsiteX78" fmla="*/ 34251 w 574775"/>
              <a:gd name="connsiteY78" fmla="*/ 69416 h 71778"/>
              <a:gd name="connsiteX79" fmla="*/ 28056 w 574775"/>
              <a:gd name="connsiteY79" fmla="*/ 69416 h 71778"/>
              <a:gd name="connsiteX80" fmla="*/ 25114 w 574775"/>
              <a:gd name="connsiteY80" fmla="*/ 66475 h 71778"/>
              <a:gd name="connsiteX81" fmla="*/ 25114 w 574775"/>
              <a:gd name="connsiteY81" fmla="*/ 42318 h 71778"/>
              <a:gd name="connsiteX82" fmla="*/ 24312 w 574775"/>
              <a:gd name="connsiteY82" fmla="*/ 39778 h 71778"/>
              <a:gd name="connsiteX83" fmla="*/ 423 w 574775"/>
              <a:gd name="connsiteY83" fmla="*/ 6842 h 71778"/>
              <a:gd name="connsiteX84" fmla="*/ 1422 w 574775"/>
              <a:gd name="connsiteY84" fmla="*/ 2804 h 71778"/>
              <a:gd name="connsiteX85" fmla="*/ 2785 w 574775"/>
              <a:gd name="connsiteY85" fmla="*/ 2385 h 71778"/>
              <a:gd name="connsiteX86" fmla="*/ 8757 w 574775"/>
              <a:gd name="connsiteY86" fmla="*/ 2385 h 71778"/>
              <a:gd name="connsiteX87" fmla="*/ 10986 w 574775"/>
              <a:gd name="connsiteY87" fmla="*/ 3410 h 71778"/>
              <a:gd name="connsiteX88" fmla="*/ 28813 w 574775"/>
              <a:gd name="connsiteY88" fmla="*/ 28591 h 71778"/>
              <a:gd name="connsiteX89" fmla="*/ 31220 w 574775"/>
              <a:gd name="connsiteY89" fmla="*/ 29795 h 71778"/>
              <a:gd name="connsiteX90" fmla="*/ 33582 w 574775"/>
              <a:gd name="connsiteY90" fmla="*/ 28591 h 71778"/>
              <a:gd name="connsiteX91" fmla="*/ 51410 w 574775"/>
              <a:gd name="connsiteY91" fmla="*/ 3410 h 71778"/>
              <a:gd name="connsiteX92" fmla="*/ 53816 w 574775"/>
              <a:gd name="connsiteY92" fmla="*/ 2162 h 71778"/>
              <a:gd name="connsiteX93" fmla="*/ 539745 w 574775"/>
              <a:gd name="connsiteY93" fmla="*/ 1895 h 71778"/>
              <a:gd name="connsiteX94" fmla="*/ 574775 w 574775"/>
              <a:gd name="connsiteY94" fmla="*/ 36748 h 71778"/>
              <a:gd name="connsiteX95" fmla="*/ 574775 w 574775"/>
              <a:gd name="connsiteY95" fmla="*/ 36837 h 71778"/>
              <a:gd name="connsiteX96" fmla="*/ 539923 w 574775"/>
              <a:gd name="connsiteY96" fmla="*/ 71778 h 71778"/>
              <a:gd name="connsiteX97" fmla="*/ 504892 w 574775"/>
              <a:gd name="connsiteY97" fmla="*/ 36926 h 71778"/>
              <a:gd name="connsiteX98" fmla="*/ 539745 w 574775"/>
              <a:gd name="connsiteY98" fmla="*/ 1895 h 71778"/>
              <a:gd name="connsiteX99" fmla="*/ 302062 w 574775"/>
              <a:gd name="connsiteY99" fmla="*/ 1583 h 71778"/>
              <a:gd name="connsiteX100" fmla="*/ 308479 w 574775"/>
              <a:gd name="connsiteY100" fmla="*/ 1583 h 71778"/>
              <a:gd name="connsiteX101" fmla="*/ 311421 w 574775"/>
              <a:gd name="connsiteY101" fmla="*/ 4525 h 71778"/>
              <a:gd name="connsiteX102" fmla="*/ 311421 w 574775"/>
              <a:gd name="connsiteY102" fmla="*/ 55109 h 71778"/>
              <a:gd name="connsiteX103" fmla="*/ 314362 w 574775"/>
              <a:gd name="connsiteY103" fmla="*/ 58051 h 71778"/>
              <a:gd name="connsiteX104" fmla="*/ 350775 w 574775"/>
              <a:gd name="connsiteY104" fmla="*/ 58051 h 71778"/>
              <a:gd name="connsiteX105" fmla="*/ 353716 w 574775"/>
              <a:gd name="connsiteY105" fmla="*/ 60992 h 71778"/>
              <a:gd name="connsiteX106" fmla="*/ 353716 w 574775"/>
              <a:gd name="connsiteY106" fmla="*/ 66920 h 71778"/>
              <a:gd name="connsiteX107" fmla="*/ 350865 w 574775"/>
              <a:gd name="connsiteY107" fmla="*/ 69861 h 71778"/>
              <a:gd name="connsiteX108" fmla="*/ 350775 w 574775"/>
              <a:gd name="connsiteY108" fmla="*/ 69861 h 71778"/>
              <a:gd name="connsiteX109" fmla="*/ 302062 w 574775"/>
              <a:gd name="connsiteY109" fmla="*/ 69861 h 71778"/>
              <a:gd name="connsiteX110" fmla="*/ 299120 w 574775"/>
              <a:gd name="connsiteY110" fmla="*/ 67010 h 71778"/>
              <a:gd name="connsiteX111" fmla="*/ 299120 w 574775"/>
              <a:gd name="connsiteY111" fmla="*/ 66920 h 71778"/>
              <a:gd name="connsiteX112" fmla="*/ 299120 w 574775"/>
              <a:gd name="connsiteY112" fmla="*/ 4525 h 71778"/>
              <a:gd name="connsiteX113" fmla="*/ 302062 w 574775"/>
              <a:gd name="connsiteY113" fmla="*/ 1583 h 71778"/>
              <a:gd name="connsiteX114" fmla="*/ 391065 w 574775"/>
              <a:gd name="connsiteY114" fmla="*/ 691 h 71778"/>
              <a:gd name="connsiteX115" fmla="*/ 426006 w 574775"/>
              <a:gd name="connsiteY115" fmla="*/ 35633 h 71778"/>
              <a:gd name="connsiteX116" fmla="*/ 391065 w 574775"/>
              <a:gd name="connsiteY116" fmla="*/ 70575 h 71778"/>
              <a:gd name="connsiteX117" fmla="*/ 356123 w 574775"/>
              <a:gd name="connsiteY117" fmla="*/ 35633 h 71778"/>
              <a:gd name="connsiteX118" fmla="*/ 391065 w 574775"/>
              <a:gd name="connsiteY118" fmla="*/ 691 h 71778"/>
              <a:gd name="connsiteX119" fmla="*/ 94240 w 574775"/>
              <a:gd name="connsiteY119" fmla="*/ 603 h 71778"/>
              <a:gd name="connsiteX120" fmla="*/ 129092 w 574775"/>
              <a:gd name="connsiteY120" fmla="*/ 35634 h 71778"/>
              <a:gd name="connsiteX121" fmla="*/ 94062 w 574775"/>
              <a:gd name="connsiteY121" fmla="*/ 70665 h 71778"/>
              <a:gd name="connsiteX122" fmla="*/ 93883 w 574775"/>
              <a:gd name="connsiteY122" fmla="*/ 70664 h 71778"/>
              <a:gd name="connsiteX123" fmla="*/ 59031 w 574775"/>
              <a:gd name="connsiteY123" fmla="*/ 35456 h 71778"/>
              <a:gd name="connsiteX124" fmla="*/ 94240 w 574775"/>
              <a:gd name="connsiteY124" fmla="*/ 603 h 71778"/>
              <a:gd name="connsiteX125" fmla="*/ 467054 w 574775"/>
              <a:gd name="connsiteY125" fmla="*/ 23 h 71778"/>
              <a:gd name="connsiteX126" fmla="*/ 487957 w 574775"/>
              <a:gd name="connsiteY126" fmla="*/ 6976 h 71778"/>
              <a:gd name="connsiteX127" fmla="*/ 492903 w 574775"/>
              <a:gd name="connsiteY127" fmla="*/ 11432 h 71778"/>
              <a:gd name="connsiteX128" fmla="*/ 492994 w 574775"/>
              <a:gd name="connsiteY128" fmla="*/ 11560 h 71778"/>
              <a:gd name="connsiteX129" fmla="*/ 492190 w 574775"/>
              <a:gd name="connsiteY129" fmla="*/ 15577 h 71778"/>
              <a:gd name="connsiteX130" fmla="*/ 487199 w 574775"/>
              <a:gd name="connsiteY130" fmla="*/ 19053 h 71778"/>
              <a:gd name="connsiteX131" fmla="*/ 483455 w 574775"/>
              <a:gd name="connsiteY131" fmla="*/ 18742 h 71778"/>
              <a:gd name="connsiteX132" fmla="*/ 482118 w 574775"/>
              <a:gd name="connsiteY132" fmla="*/ 17494 h 71778"/>
              <a:gd name="connsiteX133" fmla="*/ 481850 w 574775"/>
              <a:gd name="connsiteY133" fmla="*/ 17226 h 71778"/>
              <a:gd name="connsiteX134" fmla="*/ 467143 w 574775"/>
              <a:gd name="connsiteY134" fmla="*/ 11922 h 71778"/>
              <a:gd name="connsiteX135" fmla="*/ 466162 w 574775"/>
              <a:gd name="connsiteY135" fmla="*/ 11922 h 71778"/>
              <a:gd name="connsiteX136" fmla="*/ 464558 w 574775"/>
              <a:gd name="connsiteY136" fmla="*/ 11922 h 71778"/>
              <a:gd name="connsiteX137" fmla="*/ 460457 w 574775"/>
              <a:gd name="connsiteY137" fmla="*/ 12769 h 71778"/>
              <a:gd name="connsiteX138" fmla="*/ 444555 w 574775"/>
              <a:gd name="connsiteY138" fmla="*/ 29826 h 71778"/>
              <a:gd name="connsiteX139" fmla="*/ 462017 w 574775"/>
              <a:gd name="connsiteY139" fmla="*/ 57337 h 71778"/>
              <a:gd name="connsiteX140" fmla="*/ 463890 w 574775"/>
              <a:gd name="connsiteY140" fmla="*/ 57694 h 71778"/>
              <a:gd name="connsiteX141" fmla="*/ 464469 w 574775"/>
              <a:gd name="connsiteY141" fmla="*/ 57694 h 71778"/>
              <a:gd name="connsiteX142" fmla="*/ 468926 w 574775"/>
              <a:gd name="connsiteY142" fmla="*/ 57694 h 71778"/>
              <a:gd name="connsiteX143" fmla="*/ 472357 w 574775"/>
              <a:gd name="connsiteY143" fmla="*/ 57204 h 71778"/>
              <a:gd name="connsiteX144" fmla="*/ 472982 w 574775"/>
              <a:gd name="connsiteY144" fmla="*/ 57204 h 71778"/>
              <a:gd name="connsiteX145" fmla="*/ 473605 w 574775"/>
              <a:gd name="connsiteY145" fmla="*/ 57204 h 71778"/>
              <a:gd name="connsiteX146" fmla="*/ 476235 w 574775"/>
              <a:gd name="connsiteY146" fmla="*/ 56268 h 71778"/>
              <a:gd name="connsiteX147" fmla="*/ 476770 w 574775"/>
              <a:gd name="connsiteY147" fmla="*/ 56268 h 71778"/>
              <a:gd name="connsiteX148" fmla="*/ 477260 w 574775"/>
              <a:gd name="connsiteY148" fmla="*/ 56045 h 71778"/>
              <a:gd name="connsiteX149" fmla="*/ 477795 w 574775"/>
              <a:gd name="connsiteY149" fmla="*/ 55777 h 71778"/>
              <a:gd name="connsiteX150" fmla="*/ 478998 w 574775"/>
              <a:gd name="connsiteY150" fmla="*/ 55154 h 71778"/>
              <a:gd name="connsiteX151" fmla="*/ 479354 w 574775"/>
              <a:gd name="connsiteY151" fmla="*/ 55154 h 71778"/>
              <a:gd name="connsiteX152" fmla="*/ 487243 w 574775"/>
              <a:gd name="connsiteY152" fmla="*/ 45215 h 71778"/>
              <a:gd name="connsiteX153" fmla="*/ 486798 w 574775"/>
              <a:gd name="connsiteY153" fmla="*/ 42853 h 71778"/>
              <a:gd name="connsiteX154" fmla="*/ 484881 w 574775"/>
              <a:gd name="connsiteY154" fmla="*/ 42050 h 71778"/>
              <a:gd name="connsiteX155" fmla="*/ 472001 w 574775"/>
              <a:gd name="connsiteY155" fmla="*/ 42050 h 71778"/>
              <a:gd name="connsiteX156" fmla="*/ 469060 w 574775"/>
              <a:gd name="connsiteY156" fmla="*/ 39109 h 71778"/>
              <a:gd name="connsiteX157" fmla="*/ 469060 w 574775"/>
              <a:gd name="connsiteY157" fmla="*/ 33092 h 71778"/>
              <a:gd name="connsiteX158" fmla="*/ 472001 w 574775"/>
              <a:gd name="connsiteY158" fmla="*/ 30151 h 71778"/>
              <a:gd name="connsiteX159" fmla="*/ 498742 w 574775"/>
              <a:gd name="connsiteY159" fmla="*/ 30151 h 71778"/>
              <a:gd name="connsiteX160" fmla="*/ 499009 w 574775"/>
              <a:gd name="connsiteY160" fmla="*/ 30151 h 71778"/>
              <a:gd name="connsiteX161" fmla="*/ 500585 w 574775"/>
              <a:gd name="connsiteY161" fmla="*/ 30697 h 71778"/>
              <a:gd name="connsiteX162" fmla="*/ 501238 w 574775"/>
              <a:gd name="connsiteY162" fmla="*/ 34741 h 71778"/>
              <a:gd name="connsiteX163" fmla="*/ 501238 w 574775"/>
              <a:gd name="connsiteY163" fmla="*/ 37727 h 71778"/>
              <a:gd name="connsiteX164" fmla="*/ 489516 w 574775"/>
              <a:gd name="connsiteY164" fmla="*/ 63800 h 71778"/>
              <a:gd name="connsiteX165" fmla="*/ 488402 w 574775"/>
              <a:gd name="connsiteY165" fmla="*/ 64736 h 71778"/>
              <a:gd name="connsiteX166" fmla="*/ 487823 w 574775"/>
              <a:gd name="connsiteY166" fmla="*/ 65226 h 71778"/>
              <a:gd name="connsiteX167" fmla="*/ 486709 w 574775"/>
              <a:gd name="connsiteY167" fmla="*/ 66028 h 71778"/>
              <a:gd name="connsiteX168" fmla="*/ 486129 w 574775"/>
              <a:gd name="connsiteY168" fmla="*/ 66429 h 71778"/>
              <a:gd name="connsiteX169" fmla="*/ 485015 w 574775"/>
              <a:gd name="connsiteY169" fmla="*/ 67142 h 71778"/>
              <a:gd name="connsiteX170" fmla="*/ 484792 w 574775"/>
              <a:gd name="connsiteY170" fmla="*/ 67142 h 71778"/>
              <a:gd name="connsiteX171" fmla="*/ 484213 w 574775"/>
              <a:gd name="connsiteY171" fmla="*/ 67499 h 71778"/>
              <a:gd name="connsiteX172" fmla="*/ 483054 w 574775"/>
              <a:gd name="connsiteY172" fmla="*/ 68168 h 71778"/>
              <a:gd name="connsiteX173" fmla="*/ 482787 w 574775"/>
              <a:gd name="connsiteY173" fmla="*/ 68168 h 71778"/>
              <a:gd name="connsiteX174" fmla="*/ 480914 w 574775"/>
              <a:gd name="connsiteY174" fmla="*/ 69059 h 71778"/>
              <a:gd name="connsiteX175" fmla="*/ 480602 w 574775"/>
              <a:gd name="connsiteY175" fmla="*/ 69059 h 71778"/>
              <a:gd name="connsiteX176" fmla="*/ 479399 w 574775"/>
              <a:gd name="connsiteY176" fmla="*/ 69504 h 71778"/>
              <a:gd name="connsiteX177" fmla="*/ 478820 w 574775"/>
              <a:gd name="connsiteY177" fmla="*/ 69504 h 71778"/>
              <a:gd name="connsiteX178" fmla="*/ 478463 w 574775"/>
              <a:gd name="connsiteY178" fmla="*/ 69504 h 71778"/>
              <a:gd name="connsiteX179" fmla="*/ 477483 w 574775"/>
              <a:gd name="connsiteY179" fmla="*/ 69861 h 71778"/>
              <a:gd name="connsiteX180" fmla="*/ 477082 w 574775"/>
              <a:gd name="connsiteY180" fmla="*/ 69861 h 71778"/>
              <a:gd name="connsiteX181" fmla="*/ 476502 w 574775"/>
              <a:gd name="connsiteY181" fmla="*/ 69861 h 71778"/>
              <a:gd name="connsiteX182" fmla="*/ 476101 w 574775"/>
              <a:gd name="connsiteY182" fmla="*/ 69861 h 71778"/>
              <a:gd name="connsiteX183" fmla="*/ 475165 w 574775"/>
              <a:gd name="connsiteY183" fmla="*/ 69861 h 71778"/>
              <a:gd name="connsiteX184" fmla="*/ 474719 w 574775"/>
              <a:gd name="connsiteY184" fmla="*/ 69861 h 71778"/>
              <a:gd name="connsiteX185" fmla="*/ 474185 w 574775"/>
              <a:gd name="connsiteY185" fmla="*/ 69861 h 71778"/>
              <a:gd name="connsiteX186" fmla="*/ 473695 w 574775"/>
              <a:gd name="connsiteY186" fmla="*/ 69861 h 71778"/>
              <a:gd name="connsiteX187" fmla="*/ 472803 w 574775"/>
              <a:gd name="connsiteY187" fmla="*/ 69861 h 71778"/>
              <a:gd name="connsiteX188" fmla="*/ 472313 w 574775"/>
              <a:gd name="connsiteY188" fmla="*/ 69861 h 71778"/>
              <a:gd name="connsiteX189" fmla="*/ 471778 w 574775"/>
              <a:gd name="connsiteY189" fmla="*/ 69861 h 71778"/>
              <a:gd name="connsiteX190" fmla="*/ 471199 w 574775"/>
              <a:gd name="connsiteY190" fmla="*/ 69861 h 71778"/>
              <a:gd name="connsiteX191" fmla="*/ 470396 w 574775"/>
              <a:gd name="connsiteY191" fmla="*/ 69861 h 71778"/>
              <a:gd name="connsiteX192" fmla="*/ 467054 w 574775"/>
              <a:gd name="connsiteY192" fmla="*/ 69861 h 71778"/>
              <a:gd name="connsiteX193" fmla="*/ 464558 w 574775"/>
              <a:gd name="connsiteY193" fmla="*/ 69861 h 71778"/>
              <a:gd name="connsiteX194" fmla="*/ 430887 w 574775"/>
              <a:gd name="connsiteY194" fmla="*/ 33694 h 71778"/>
              <a:gd name="connsiteX195" fmla="*/ 467054 w 574775"/>
              <a:gd name="connsiteY195" fmla="*/ 23 h 71778"/>
            </a:gdLst>
            <a:ahLst/>
            <a:cxnLst/>
            <a:rect l="l" t="t" r="r" b="b"/>
            <a:pathLst>
              <a:path w="574775" h="71778">
                <a:moveTo>
                  <a:pt x="216802" y="14240"/>
                </a:moveTo>
                <a:cubicBezTo>
                  <a:pt x="215178" y="14215"/>
                  <a:pt x="213841" y="15512"/>
                  <a:pt x="213816" y="17137"/>
                </a:cubicBezTo>
                <a:cubicBezTo>
                  <a:pt x="213816" y="17152"/>
                  <a:pt x="213816" y="17167"/>
                  <a:pt x="213816" y="17182"/>
                </a:cubicBezTo>
                <a:lnTo>
                  <a:pt x="213816" y="31756"/>
                </a:lnTo>
                <a:cubicBezTo>
                  <a:pt x="213815" y="33380"/>
                  <a:pt x="215133" y="34697"/>
                  <a:pt x="216757" y="34697"/>
                </a:cubicBezTo>
                <a:cubicBezTo>
                  <a:pt x="216772" y="34697"/>
                  <a:pt x="216787" y="34697"/>
                  <a:pt x="216802" y="34697"/>
                </a:cubicBezTo>
                <a:lnTo>
                  <a:pt x="235031" y="34697"/>
                </a:lnTo>
                <a:cubicBezTo>
                  <a:pt x="240639" y="34754"/>
                  <a:pt x="245306" y="30401"/>
                  <a:pt x="245638" y="24803"/>
                </a:cubicBezTo>
                <a:cubicBezTo>
                  <a:pt x="245835" y="19170"/>
                  <a:pt x="241428" y="14443"/>
                  <a:pt x="235795" y="14246"/>
                </a:cubicBezTo>
                <a:cubicBezTo>
                  <a:pt x="235659" y="14242"/>
                  <a:pt x="235523" y="14239"/>
                  <a:pt x="235387" y="14240"/>
                </a:cubicBezTo>
                <a:close/>
                <a:moveTo>
                  <a:pt x="539922" y="13795"/>
                </a:moveTo>
                <a:lnTo>
                  <a:pt x="539923" y="13839"/>
                </a:lnTo>
                <a:cubicBezTo>
                  <a:pt x="527197" y="13815"/>
                  <a:pt x="516861" y="24111"/>
                  <a:pt x="516836" y="36837"/>
                </a:cubicBezTo>
                <a:cubicBezTo>
                  <a:pt x="516812" y="49562"/>
                  <a:pt x="527108" y="59898"/>
                  <a:pt x="539834" y="59923"/>
                </a:cubicBezTo>
                <a:cubicBezTo>
                  <a:pt x="552559" y="59947"/>
                  <a:pt x="562895" y="49651"/>
                  <a:pt x="562920" y="36925"/>
                </a:cubicBezTo>
                <a:cubicBezTo>
                  <a:pt x="562920" y="36911"/>
                  <a:pt x="562920" y="36896"/>
                  <a:pt x="562920" y="36881"/>
                </a:cubicBezTo>
                <a:cubicBezTo>
                  <a:pt x="562920" y="24166"/>
                  <a:pt x="552638" y="13844"/>
                  <a:pt x="539922" y="13795"/>
                </a:cubicBezTo>
                <a:close/>
                <a:moveTo>
                  <a:pt x="391334" y="12634"/>
                </a:moveTo>
                <a:cubicBezTo>
                  <a:pt x="391244" y="12634"/>
                  <a:pt x="391155" y="12634"/>
                  <a:pt x="391065" y="12635"/>
                </a:cubicBezTo>
                <a:cubicBezTo>
                  <a:pt x="378339" y="12758"/>
                  <a:pt x="368123" y="23174"/>
                  <a:pt x="368247" y="35899"/>
                </a:cubicBezTo>
                <a:cubicBezTo>
                  <a:pt x="368370" y="48624"/>
                  <a:pt x="378785" y="58840"/>
                  <a:pt x="391511" y="58717"/>
                </a:cubicBezTo>
                <a:cubicBezTo>
                  <a:pt x="404166" y="58595"/>
                  <a:pt x="414353" y="48288"/>
                  <a:pt x="414329" y="35633"/>
                </a:cubicBezTo>
                <a:cubicBezTo>
                  <a:pt x="414330" y="22932"/>
                  <a:pt x="404035" y="12634"/>
                  <a:pt x="391334" y="12634"/>
                </a:cubicBezTo>
                <a:close/>
                <a:moveTo>
                  <a:pt x="93883" y="12547"/>
                </a:moveTo>
                <a:lnTo>
                  <a:pt x="93883" y="12725"/>
                </a:lnTo>
                <a:cubicBezTo>
                  <a:pt x="81109" y="12701"/>
                  <a:pt x="70732" y="23037"/>
                  <a:pt x="70708" y="35812"/>
                </a:cubicBezTo>
                <a:cubicBezTo>
                  <a:pt x="70683" y="48587"/>
                  <a:pt x="81019" y="58963"/>
                  <a:pt x="93794" y="58987"/>
                </a:cubicBezTo>
                <a:cubicBezTo>
                  <a:pt x="106569" y="59012"/>
                  <a:pt x="116945" y="48676"/>
                  <a:pt x="116969" y="35901"/>
                </a:cubicBezTo>
                <a:cubicBezTo>
                  <a:pt x="116969" y="35871"/>
                  <a:pt x="116969" y="35841"/>
                  <a:pt x="116969" y="35812"/>
                </a:cubicBezTo>
                <a:cubicBezTo>
                  <a:pt x="117043" y="23037"/>
                  <a:pt x="106748" y="12621"/>
                  <a:pt x="93973" y="12547"/>
                </a:cubicBezTo>
                <a:cubicBezTo>
                  <a:pt x="93943" y="12547"/>
                  <a:pt x="93913" y="12547"/>
                  <a:pt x="93883" y="12547"/>
                </a:cubicBezTo>
                <a:close/>
                <a:moveTo>
                  <a:pt x="204857" y="2162"/>
                </a:moveTo>
                <a:lnTo>
                  <a:pt x="234897" y="2162"/>
                </a:lnTo>
                <a:cubicBezTo>
                  <a:pt x="240786" y="2155"/>
                  <a:pt x="246457" y="4385"/>
                  <a:pt x="250763" y="8402"/>
                </a:cubicBezTo>
                <a:cubicBezTo>
                  <a:pt x="255055" y="12355"/>
                  <a:pt x="257590" y="17858"/>
                  <a:pt x="257806" y="23689"/>
                </a:cubicBezTo>
                <a:cubicBezTo>
                  <a:pt x="258119" y="31721"/>
                  <a:pt x="254083" y="39300"/>
                  <a:pt x="247242" y="43522"/>
                </a:cubicBezTo>
                <a:cubicBezTo>
                  <a:pt x="245982" y="44292"/>
                  <a:pt x="245518" y="45897"/>
                  <a:pt x="246173" y="47221"/>
                </a:cubicBezTo>
                <a:lnTo>
                  <a:pt x="254819" y="65360"/>
                </a:lnTo>
                <a:cubicBezTo>
                  <a:pt x="255658" y="66751"/>
                  <a:pt x="255211" y="68559"/>
                  <a:pt x="253820" y="69399"/>
                </a:cubicBezTo>
                <a:cubicBezTo>
                  <a:pt x="253316" y="69702"/>
                  <a:pt x="252733" y="69848"/>
                  <a:pt x="252145" y="69817"/>
                </a:cubicBezTo>
                <a:lnTo>
                  <a:pt x="245772" y="69416"/>
                </a:lnTo>
                <a:cubicBezTo>
                  <a:pt x="244643" y="69403"/>
                  <a:pt x="243621" y="68745"/>
                  <a:pt x="243142" y="67722"/>
                </a:cubicBezTo>
                <a:lnTo>
                  <a:pt x="233917" y="48424"/>
                </a:lnTo>
                <a:cubicBezTo>
                  <a:pt x="233433" y="47412"/>
                  <a:pt x="232409" y="46769"/>
                  <a:pt x="231287" y="46775"/>
                </a:cubicBezTo>
                <a:lnTo>
                  <a:pt x="216802" y="46775"/>
                </a:lnTo>
                <a:cubicBezTo>
                  <a:pt x="215178" y="46751"/>
                  <a:pt x="213841" y="48047"/>
                  <a:pt x="213816" y="49672"/>
                </a:cubicBezTo>
                <a:cubicBezTo>
                  <a:pt x="213816" y="49687"/>
                  <a:pt x="213816" y="49702"/>
                  <a:pt x="213816" y="49717"/>
                </a:cubicBezTo>
                <a:lnTo>
                  <a:pt x="213816" y="66430"/>
                </a:lnTo>
                <a:cubicBezTo>
                  <a:pt x="213840" y="68054"/>
                  <a:pt x="212544" y="69391"/>
                  <a:pt x="210919" y="69416"/>
                </a:cubicBezTo>
                <a:cubicBezTo>
                  <a:pt x="210904" y="69416"/>
                  <a:pt x="210889" y="69416"/>
                  <a:pt x="210874" y="69416"/>
                </a:cubicBezTo>
                <a:lnTo>
                  <a:pt x="204857" y="69416"/>
                </a:lnTo>
                <a:cubicBezTo>
                  <a:pt x="203226" y="69391"/>
                  <a:pt x="201916" y="68062"/>
                  <a:pt x="201916" y="66430"/>
                </a:cubicBezTo>
                <a:lnTo>
                  <a:pt x="201916" y="5104"/>
                </a:lnTo>
                <a:cubicBezTo>
                  <a:pt x="201940" y="3489"/>
                  <a:pt x="203243" y="2186"/>
                  <a:pt x="204857" y="2162"/>
                </a:cubicBezTo>
                <a:close/>
                <a:moveTo>
                  <a:pt x="137248" y="2162"/>
                </a:moveTo>
                <a:lnTo>
                  <a:pt x="143399" y="2162"/>
                </a:lnTo>
                <a:cubicBezTo>
                  <a:pt x="145024" y="2162"/>
                  <a:pt x="146340" y="3479"/>
                  <a:pt x="146340" y="5104"/>
                </a:cubicBezTo>
                <a:lnTo>
                  <a:pt x="146340" y="38352"/>
                </a:lnTo>
                <a:cubicBezTo>
                  <a:pt x="145835" y="48727"/>
                  <a:pt x="153836" y="57547"/>
                  <a:pt x="164211" y="58053"/>
                </a:cubicBezTo>
                <a:cubicBezTo>
                  <a:pt x="174586" y="58558"/>
                  <a:pt x="183406" y="50557"/>
                  <a:pt x="183912" y="40182"/>
                </a:cubicBezTo>
                <a:cubicBezTo>
                  <a:pt x="183942" y="39573"/>
                  <a:pt x="183942" y="38961"/>
                  <a:pt x="183912" y="38352"/>
                </a:cubicBezTo>
                <a:lnTo>
                  <a:pt x="183912" y="5104"/>
                </a:lnTo>
                <a:cubicBezTo>
                  <a:pt x="183936" y="3489"/>
                  <a:pt x="185239" y="2186"/>
                  <a:pt x="186853" y="2162"/>
                </a:cubicBezTo>
                <a:lnTo>
                  <a:pt x="193004" y="2162"/>
                </a:lnTo>
                <a:cubicBezTo>
                  <a:pt x="194628" y="2162"/>
                  <a:pt x="195945" y="3479"/>
                  <a:pt x="195945" y="5104"/>
                </a:cubicBezTo>
                <a:lnTo>
                  <a:pt x="195945" y="38575"/>
                </a:lnTo>
                <a:cubicBezTo>
                  <a:pt x="195970" y="55583"/>
                  <a:pt x="182201" y="69392"/>
                  <a:pt x="165193" y="69416"/>
                </a:cubicBezTo>
                <a:cubicBezTo>
                  <a:pt x="165178" y="69416"/>
                  <a:pt x="165163" y="69416"/>
                  <a:pt x="165148" y="69416"/>
                </a:cubicBezTo>
                <a:cubicBezTo>
                  <a:pt x="148115" y="69416"/>
                  <a:pt x="134307" y="55608"/>
                  <a:pt x="134307" y="38575"/>
                </a:cubicBezTo>
                <a:lnTo>
                  <a:pt x="134307" y="5104"/>
                </a:lnTo>
                <a:cubicBezTo>
                  <a:pt x="134307" y="3479"/>
                  <a:pt x="135624" y="2162"/>
                  <a:pt x="137248" y="2162"/>
                </a:cubicBezTo>
                <a:close/>
                <a:moveTo>
                  <a:pt x="53816" y="2162"/>
                </a:moveTo>
                <a:lnTo>
                  <a:pt x="59610" y="2162"/>
                </a:lnTo>
                <a:cubicBezTo>
                  <a:pt x="61233" y="2249"/>
                  <a:pt x="62477" y="3634"/>
                  <a:pt x="62391" y="5256"/>
                </a:cubicBezTo>
                <a:cubicBezTo>
                  <a:pt x="62365" y="5738"/>
                  <a:pt x="62222" y="6206"/>
                  <a:pt x="61972" y="6619"/>
                </a:cubicBezTo>
                <a:lnTo>
                  <a:pt x="37994" y="39778"/>
                </a:lnTo>
                <a:cubicBezTo>
                  <a:pt x="37458" y="40515"/>
                  <a:pt x="37176" y="41407"/>
                  <a:pt x="37192" y="42318"/>
                </a:cubicBezTo>
                <a:lnTo>
                  <a:pt x="37192" y="66475"/>
                </a:lnTo>
                <a:cubicBezTo>
                  <a:pt x="37168" y="68089"/>
                  <a:pt x="35865" y="69392"/>
                  <a:pt x="34251" y="69416"/>
                </a:cubicBezTo>
                <a:lnTo>
                  <a:pt x="28056" y="69416"/>
                </a:lnTo>
                <a:cubicBezTo>
                  <a:pt x="26441" y="69392"/>
                  <a:pt x="25138" y="68089"/>
                  <a:pt x="25114" y="66475"/>
                </a:cubicBezTo>
                <a:lnTo>
                  <a:pt x="25114" y="42318"/>
                </a:lnTo>
                <a:cubicBezTo>
                  <a:pt x="25131" y="41407"/>
                  <a:pt x="24849" y="40515"/>
                  <a:pt x="24312" y="39778"/>
                </a:cubicBezTo>
                <a:lnTo>
                  <a:pt x="423" y="6842"/>
                </a:lnTo>
                <a:cubicBezTo>
                  <a:pt x="-416" y="5451"/>
                  <a:pt x="31" y="3643"/>
                  <a:pt x="1422" y="2804"/>
                </a:cubicBezTo>
                <a:cubicBezTo>
                  <a:pt x="1836" y="2554"/>
                  <a:pt x="2303" y="2410"/>
                  <a:pt x="2785" y="2385"/>
                </a:cubicBezTo>
                <a:lnTo>
                  <a:pt x="8757" y="2385"/>
                </a:lnTo>
                <a:cubicBezTo>
                  <a:pt x="9614" y="2386"/>
                  <a:pt x="10428" y="2760"/>
                  <a:pt x="10986" y="3410"/>
                </a:cubicBezTo>
                <a:lnTo>
                  <a:pt x="28813" y="28591"/>
                </a:lnTo>
                <a:cubicBezTo>
                  <a:pt x="29379" y="29351"/>
                  <a:pt x="30272" y="29798"/>
                  <a:pt x="31220" y="29795"/>
                </a:cubicBezTo>
                <a:cubicBezTo>
                  <a:pt x="32156" y="29798"/>
                  <a:pt x="33035" y="29350"/>
                  <a:pt x="33582" y="28591"/>
                </a:cubicBezTo>
                <a:lnTo>
                  <a:pt x="51410" y="3410"/>
                </a:lnTo>
                <a:cubicBezTo>
                  <a:pt x="51961" y="2627"/>
                  <a:pt x="52859" y="2162"/>
                  <a:pt x="53816" y="2162"/>
                </a:cubicBezTo>
                <a:close/>
                <a:moveTo>
                  <a:pt x="539745" y="1895"/>
                </a:moveTo>
                <a:cubicBezTo>
                  <a:pt x="559042" y="1846"/>
                  <a:pt x="574726" y="17450"/>
                  <a:pt x="574775" y="36748"/>
                </a:cubicBezTo>
                <a:cubicBezTo>
                  <a:pt x="574775" y="36777"/>
                  <a:pt x="574775" y="36807"/>
                  <a:pt x="574775" y="36837"/>
                </a:cubicBezTo>
                <a:cubicBezTo>
                  <a:pt x="574751" y="56089"/>
                  <a:pt x="559175" y="71705"/>
                  <a:pt x="539923" y="71778"/>
                </a:cubicBezTo>
                <a:cubicBezTo>
                  <a:pt x="520625" y="71827"/>
                  <a:pt x="504941" y="56223"/>
                  <a:pt x="504892" y="36926"/>
                </a:cubicBezTo>
                <a:cubicBezTo>
                  <a:pt x="504843" y="17628"/>
                  <a:pt x="520447" y="1944"/>
                  <a:pt x="539745" y="1895"/>
                </a:cubicBezTo>
                <a:close/>
                <a:moveTo>
                  <a:pt x="302062" y="1583"/>
                </a:moveTo>
                <a:lnTo>
                  <a:pt x="308479" y="1583"/>
                </a:lnTo>
                <a:cubicBezTo>
                  <a:pt x="310104" y="1583"/>
                  <a:pt x="311421" y="2900"/>
                  <a:pt x="311421" y="4525"/>
                </a:cubicBezTo>
                <a:lnTo>
                  <a:pt x="311421" y="55109"/>
                </a:lnTo>
                <a:cubicBezTo>
                  <a:pt x="311421" y="56734"/>
                  <a:pt x="312738" y="58051"/>
                  <a:pt x="314362" y="58051"/>
                </a:cubicBezTo>
                <a:lnTo>
                  <a:pt x="350775" y="58051"/>
                </a:lnTo>
                <a:cubicBezTo>
                  <a:pt x="352399" y="58051"/>
                  <a:pt x="353716" y="59367"/>
                  <a:pt x="353716" y="60992"/>
                </a:cubicBezTo>
                <a:lnTo>
                  <a:pt x="353716" y="66920"/>
                </a:lnTo>
                <a:cubicBezTo>
                  <a:pt x="353741" y="68519"/>
                  <a:pt x="352464" y="69836"/>
                  <a:pt x="350865" y="69861"/>
                </a:cubicBezTo>
                <a:cubicBezTo>
                  <a:pt x="350835" y="69862"/>
                  <a:pt x="350805" y="69862"/>
                  <a:pt x="350775" y="69861"/>
                </a:cubicBezTo>
                <a:lnTo>
                  <a:pt x="302062" y="69861"/>
                </a:lnTo>
                <a:cubicBezTo>
                  <a:pt x="300462" y="69886"/>
                  <a:pt x="299145" y="68609"/>
                  <a:pt x="299120" y="67010"/>
                </a:cubicBezTo>
                <a:cubicBezTo>
                  <a:pt x="299120" y="66980"/>
                  <a:pt x="299120" y="66950"/>
                  <a:pt x="299120" y="66920"/>
                </a:cubicBezTo>
                <a:lnTo>
                  <a:pt x="299120" y="4525"/>
                </a:lnTo>
                <a:cubicBezTo>
                  <a:pt x="299120" y="2900"/>
                  <a:pt x="300437" y="1583"/>
                  <a:pt x="302062" y="1583"/>
                </a:cubicBezTo>
                <a:close/>
                <a:moveTo>
                  <a:pt x="391065" y="691"/>
                </a:moveTo>
                <a:cubicBezTo>
                  <a:pt x="410362" y="691"/>
                  <a:pt x="426006" y="16335"/>
                  <a:pt x="426006" y="35633"/>
                </a:cubicBezTo>
                <a:cubicBezTo>
                  <a:pt x="426006" y="54930"/>
                  <a:pt x="410362" y="70575"/>
                  <a:pt x="391065" y="70575"/>
                </a:cubicBezTo>
                <a:cubicBezTo>
                  <a:pt x="371767" y="70575"/>
                  <a:pt x="356123" y="54930"/>
                  <a:pt x="356123" y="35633"/>
                </a:cubicBezTo>
                <a:cubicBezTo>
                  <a:pt x="356123" y="16335"/>
                  <a:pt x="371767" y="691"/>
                  <a:pt x="391065" y="691"/>
                </a:cubicBezTo>
                <a:close/>
                <a:moveTo>
                  <a:pt x="94240" y="603"/>
                </a:moveTo>
                <a:cubicBezTo>
                  <a:pt x="113517" y="702"/>
                  <a:pt x="129092" y="16356"/>
                  <a:pt x="129092" y="35634"/>
                </a:cubicBezTo>
                <a:cubicBezTo>
                  <a:pt x="129092" y="54980"/>
                  <a:pt x="113409" y="70664"/>
                  <a:pt x="94062" y="70665"/>
                </a:cubicBezTo>
                <a:cubicBezTo>
                  <a:pt x="94002" y="70665"/>
                  <a:pt x="93943" y="70665"/>
                  <a:pt x="93883" y="70664"/>
                </a:cubicBezTo>
                <a:cubicBezTo>
                  <a:pt x="74536" y="70566"/>
                  <a:pt x="58933" y="54802"/>
                  <a:pt x="59031" y="35456"/>
                </a:cubicBezTo>
                <a:cubicBezTo>
                  <a:pt x="59130" y="16109"/>
                  <a:pt x="74893" y="505"/>
                  <a:pt x="94240" y="603"/>
                </a:cubicBezTo>
                <a:close/>
                <a:moveTo>
                  <a:pt x="467054" y="23"/>
                </a:moveTo>
                <a:cubicBezTo>
                  <a:pt x="474588" y="32"/>
                  <a:pt x="481918" y="2471"/>
                  <a:pt x="487957" y="6976"/>
                </a:cubicBezTo>
                <a:cubicBezTo>
                  <a:pt x="489738" y="8307"/>
                  <a:pt x="491394" y="9798"/>
                  <a:pt x="492903" y="11432"/>
                </a:cubicBezTo>
                <a:cubicBezTo>
                  <a:pt x="492935" y="11474"/>
                  <a:pt x="492965" y="11516"/>
                  <a:pt x="492994" y="11560"/>
                </a:cubicBezTo>
                <a:cubicBezTo>
                  <a:pt x="493881" y="12891"/>
                  <a:pt x="493521" y="14690"/>
                  <a:pt x="492190" y="15577"/>
                </a:cubicBezTo>
                <a:lnTo>
                  <a:pt x="487199" y="19053"/>
                </a:lnTo>
                <a:cubicBezTo>
                  <a:pt x="486049" y="19902"/>
                  <a:pt x="484449" y="19769"/>
                  <a:pt x="483455" y="18742"/>
                </a:cubicBezTo>
                <a:lnTo>
                  <a:pt x="482118" y="17494"/>
                </a:lnTo>
                <a:lnTo>
                  <a:pt x="481850" y="17226"/>
                </a:lnTo>
                <a:cubicBezTo>
                  <a:pt x="477723" y="13785"/>
                  <a:pt x="472516" y="11907"/>
                  <a:pt x="467143" y="11922"/>
                </a:cubicBezTo>
                <a:lnTo>
                  <a:pt x="466162" y="11922"/>
                </a:lnTo>
                <a:lnTo>
                  <a:pt x="464558" y="11922"/>
                </a:lnTo>
                <a:cubicBezTo>
                  <a:pt x="463167" y="12072"/>
                  <a:pt x="461794" y="12355"/>
                  <a:pt x="460457" y="12769"/>
                </a:cubicBezTo>
                <a:cubicBezTo>
                  <a:pt x="452459" y="15155"/>
                  <a:pt x="446375" y="21680"/>
                  <a:pt x="444555" y="29826"/>
                </a:cubicBezTo>
                <a:cubicBezTo>
                  <a:pt x="441780" y="42245"/>
                  <a:pt x="449598" y="54562"/>
                  <a:pt x="462017" y="57337"/>
                </a:cubicBezTo>
                <a:lnTo>
                  <a:pt x="463890" y="57694"/>
                </a:lnTo>
                <a:lnTo>
                  <a:pt x="464469" y="57694"/>
                </a:lnTo>
                <a:lnTo>
                  <a:pt x="468926" y="57694"/>
                </a:lnTo>
                <a:cubicBezTo>
                  <a:pt x="470080" y="57615"/>
                  <a:pt x="471227" y="57451"/>
                  <a:pt x="472357" y="57204"/>
                </a:cubicBezTo>
                <a:lnTo>
                  <a:pt x="472982" y="57204"/>
                </a:lnTo>
                <a:lnTo>
                  <a:pt x="473605" y="57204"/>
                </a:lnTo>
                <a:lnTo>
                  <a:pt x="476235" y="56268"/>
                </a:lnTo>
                <a:lnTo>
                  <a:pt x="476770" y="56268"/>
                </a:lnTo>
                <a:lnTo>
                  <a:pt x="477260" y="56045"/>
                </a:lnTo>
                <a:lnTo>
                  <a:pt x="477795" y="55777"/>
                </a:lnTo>
                <a:lnTo>
                  <a:pt x="478998" y="55154"/>
                </a:lnTo>
                <a:lnTo>
                  <a:pt x="479354" y="55154"/>
                </a:lnTo>
                <a:cubicBezTo>
                  <a:pt x="482758" y="52536"/>
                  <a:pt x="485466" y="49123"/>
                  <a:pt x="487243" y="45215"/>
                </a:cubicBezTo>
                <a:cubicBezTo>
                  <a:pt x="487527" y="44405"/>
                  <a:pt x="487357" y="43504"/>
                  <a:pt x="486798" y="42853"/>
                </a:cubicBezTo>
                <a:cubicBezTo>
                  <a:pt x="486299" y="42329"/>
                  <a:pt x="485604" y="42038"/>
                  <a:pt x="484881" y="42050"/>
                </a:cubicBezTo>
                <a:lnTo>
                  <a:pt x="472001" y="42050"/>
                </a:lnTo>
                <a:cubicBezTo>
                  <a:pt x="470376" y="42050"/>
                  <a:pt x="469060" y="40734"/>
                  <a:pt x="469060" y="39109"/>
                </a:cubicBezTo>
                <a:lnTo>
                  <a:pt x="469060" y="33092"/>
                </a:lnTo>
                <a:cubicBezTo>
                  <a:pt x="469060" y="31468"/>
                  <a:pt x="470376" y="30151"/>
                  <a:pt x="472001" y="30151"/>
                </a:cubicBezTo>
                <a:lnTo>
                  <a:pt x="498742" y="30151"/>
                </a:lnTo>
                <a:lnTo>
                  <a:pt x="499009" y="30151"/>
                </a:lnTo>
                <a:cubicBezTo>
                  <a:pt x="499577" y="30174"/>
                  <a:pt x="500125" y="30364"/>
                  <a:pt x="500585" y="30697"/>
                </a:cubicBezTo>
                <a:cubicBezTo>
                  <a:pt x="501882" y="31633"/>
                  <a:pt x="502174" y="33444"/>
                  <a:pt x="501238" y="34741"/>
                </a:cubicBezTo>
                <a:lnTo>
                  <a:pt x="501238" y="37727"/>
                </a:lnTo>
                <a:cubicBezTo>
                  <a:pt x="501314" y="47711"/>
                  <a:pt x="497034" y="57231"/>
                  <a:pt x="489516" y="63800"/>
                </a:cubicBezTo>
                <a:lnTo>
                  <a:pt x="488402" y="64736"/>
                </a:lnTo>
                <a:lnTo>
                  <a:pt x="487823" y="65226"/>
                </a:lnTo>
                <a:cubicBezTo>
                  <a:pt x="487472" y="65522"/>
                  <a:pt x="487100" y="65790"/>
                  <a:pt x="486709" y="66028"/>
                </a:cubicBezTo>
                <a:lnTo>
                  <a:pt x="486129" y="66429"/>
                </a:lnTo>
                <a:lnTo>
                  <a:pt x="485015" y="67142"/>
                </a:lnTo>
                <a:lnTo>
                  <a:pt x="484792" y="67142"/>
                </a:lnTo>
                <a:lnTo>
                  <a:pt x="484213" y="67499"/>
                </a:lnTo>
                <a:lnTo>
                  <a:pt x="483054" y="68168"/>
                </a:lnTo>
                <a:lnTo>
                  <a:pt x="482787" y="68168"/>
                </a:lnTo>
                <a:lnTo>
                  <a:pt x="480914" y="69059"/>
                </a:lnTo>
                <a:lnTo>
                  <a:pt x="480602" y="69059"/>
                </a:lnTo>
                <a:lnTo>
                  <a:pt x="479399" y="69504"/>
                </a:lnTo>
                <a:lnTo>
                  <a:pt x="478820" y="69504"/>
                </a:lnTo>
                <a:lnTo>
                  <a:pt x="478463" y="69504"/>
                </a:lnTo>
                <a:lnTo>
                  <a:pt x="477483" y="69861"/>
                </a:lnTo>
                <a:lnTo>
                  <a:pt x="477082" y="69861"/>
                </a:lnTo>
                <a:lnTo>
                  <a:pt x="476502" y="69861"/>
                </a:lnTo>
                <a:lnTo>
                  <a:pt x="476101" y="69861"/>
                </a:lnTo>
                <a:lnTo>
                  <a:pt x="475165" y="69861"/>
                </a:lnTo>
                <a:lnTo>
                  <a:pt x="474719" y="69861"/>
                </a:lnTo>
                <a:lnTo>
                  <a:pt x="474185" y="69861"/>
                </a:lnTo>
                <a:lnTo>
                  <a:pt x="473695" y="69861"/>
                </a:lnTo>
                <a:lnTo>
                  <a:pt x="472803" y="69861"/>
                </a:lnTo>
                <a:lnTo>
                  <a:pt x="472313" y="69861"/>
                </a:lnTo>
                <a:lnTo>
                  <a:pt x="471778" y="69861"/>
                </a:lnTo>
                <a:lnTo>
                  <a:pt x="471199" y="69861"/>
                </a:lnTo>
                <a:lnTo>
                  <a:pt x="470396" y="69861"/>
                </a:lnTo>
                <a:lnTo>
                  <a:pt x="467054" y="69861"/>
                </a:lnTo>
                <a:cubicBezTo>
                  <a:pt x="466222" y="69891"/>
                  <a:pt x="465390" y="69891"/>
                  <a:pt x="464558" y="69861"/>
                </a:cubicBezTo>
                <a:cubicBezTo>
                  <a:pt x="445273" y="69172"/>
                  <a:pt x="430198" y="52979"/>
                  <a:pt x="430887" y="33694"/>
                </a:cubicBezTo>
                <a:cubicBezTo>
                  <a:pt x="431576" y="14409"/>
                  <a:pt x="447768" y="-666"/>
                  <a:pt x="467054" y="2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1216576" y="1556447"/>
            <a:ext cx="7603574" cy="198750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96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谢谢大家</a:t>
            </a:r>
            <a:endParaRPr kumimoji="1" lang="zh-CN" altLang="en-US" sz="40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1216575" y="3689964"/>
            <a:ext cx="6142692" cy="2883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600">
                <a:ln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ASHAO create professional powerpoint  presentation design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1255839" y="5375470"/>
            <a:ext cx="2489464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000">
                <a:ln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20XX 年 XX 月 XX 日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1273075" y="4984948"/>
            <a:ext cx="2420244" cy="3077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000">
                <a:ln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ASHAO</a:t>
            </a:r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16284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阿绍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9989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ASHAO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117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3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年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副业成功变现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8W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sym typeface="+mn-lt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1000+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社群学员教学经验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sym typeface="+mn-lt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5504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小红书“阿绍老师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”分享实用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&amp;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有趣的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教程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sym typeface="+mn-lt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3" y="2379071"/>
            <a:ext cx="5987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PPT/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海报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/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视频定制联系工作室小红书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@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sym typeface="+mn-lt"/>
              </a:rPr>
              <a:t>壹冠演示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sym typeface="+mn-lt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100">
                <a:solidFill>
                  <a:srgbClr val="00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微信：</a:t>
            </a:r>
            <a:r>
              <a:rPr lang="en-US" altLang="zh-CN" sz="1400" spc="100">
                <a:solidFill>
                  <a:srgbClr val="00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ASHAOPPT</a:t>
            </a:r>
            <a:endParaRPr lang="zh-CN" altLang="en-US" sz="1400" spc="100" dirty="0">
              <a:solidFill>
                <a:srgbClr val="00FFFF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492614C-C9A2-9709-D132-1FA4C83FF1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阿绍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60400" y="2241670"/>
            <a:ext cx="3240000" cy="3600000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127000" algn="ctr" rotWithShape="0">
              <a:schemeClr val="tx1">
                <a:alpha val="16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840400" y="4307168"/>
            <a:ext cx="2880000" cy="118718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数据概述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595417" y="2671791"/>
            <a:ext cx="1369966" cy="136996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sq">
            <a:noFill/>
            <a:miter/>
          </a:ln>
          <a:effectLst>
            <a:outerShdw blurRad="254000" dist="76200" dir="3600000" algn="tl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943249" y="3019623"/>
            <a:ext cx="674303" cy="674303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6FAFD">
              <a:alpha val="100000"/>
            </a:srgbClr>
          </a:solidFill>
          <a:ln w="76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660400" y="5775313"/>
            <a:ext cx="3240000" cy="66357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/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469650" y="2241670"/>
            <a:ext cx="3240000" cy="3600000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127000" algn="ctr" rotWithShape="0">
              <a:schemeClr val="tx1">
                <a:alpha val="16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4649650" y="4307168"/>
            <a:ext cx="2880000" cy="118718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销售数据分析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5404667" y="2671791"/>
            <a:ext cx="1369966" cy="136996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sq">
            <a:noFill/>
            <a:miter/>
          </a:ln>
          <a:effectLst>
            <a:outerShdw blurRad="254000" dist="76200" dir="3600000" algn="tl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5794430" y="3019623"/>
            <a:ext cx="590440" cy="674303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/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rgbClr val="F6FAFD">
              <a:alpha val="100000"/>
            </a:srgbClr>
          </a:solidFill>
          <a:ln w="76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4469650" y="5775313"/>
            <a:ext cx="3240000" cy="66357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/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8278900" y="2241670"/>
            <a:ext cx="3240000" cy="3600000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127000" algn="ctr" rotWithShape="0">
              <a:schemeClr val="tx1">
                <a:alpha val="16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8458900" y="4307168"/>
            <a:ext cx="2880000" cy="118718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用户数据分析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9213917" y="2671791"/>
            <a:ext cx="1369966" cy="136996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12700" cap="sq">
            <a:noFill/>
            <a:miter/>
          </a:ln>
          <a:effectLst>
            <a:outerShdw blurRad="254000" dist="76200" dir="3600000" algn="tl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9561749" y="3061604"/>
            <a:ext cx="674303" cy="590342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/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rgbClr val="F6FAFD">
              <a:alpha val="100000"/>
            </a:srgbClr>
          </a:solidFill>
          <a:ln w="76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8278900" y="5775313"/>
            <a:ext cx="3240000" cy="66357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/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4774964" y="522861"/>
            <a:ext cx="264206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66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目 录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4929654" y="1477994"/>
            <a:ext cx="2332690" cy="501875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CONTENTS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32877793-2B46-FFC2-46C3-C46978406A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8" b="78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16200000">
            <a:off x="2667001" y="-2666999"/>
            <a:ext cx="6858000" cy="1219200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0" y="-1"/>
            <a:ext cx="3408218" cy="6858001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090275" y="1470493"/>
            <a:ext cx="1973559" cy="9824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660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 rot="5400000">
            <a:off x="451262" y="1782549"/>
            <a:ext cx="415637" cy="358308"/>
          </a:xfrm>
          <a:prstGeom prst="triangl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 rot="1102944">
            <a:off x="5592159" y="3063402"/>
            <a:ext cx="1089433" cy="1089433"/>
          </a:xfrm>
          <a:prstGeom prst="ellipse">
            <a:avLst/>
          </a:prstGeom>
          <a:gradFill>
            <a:gsLst>
              <a:gs pos="0">
                <a:schemeClr val="bg1">
                  <a:alpha val="52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4318000" y="2169522"/>
            <a:ext cx="6489700" cy="14577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/>
            <a:r>
              <a:rPr kumimoji="1" lang="en-US" altLang="zh-CN" sz="400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数据概述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4819650" y="3812561"/>
            <a:ext cx="5486399" cy="3459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ASHAO powerpoint template design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521403" y="1851074"/>
            <a:ext cx="1714050" cy="1714050"/>
          </a:xfrm>
          <a:prstGeom prst="ellipse">
            <a:avLst/>
          </a:prstGeom>
          <a:blipFill>
            <a:blip r:embed="rId2"/>
            <a:srcRect/>
            <a:stretch>
              <a:fillRect/>
            </a:stretch>
          </a:blipFill>
          <a:ln w="38100" cap="sq">
            <a:noFill/>
            <a:round/>
          </a:ln>
          <a:effectLst/>
        </p:spPr>
        <p:txBody>
          <a:bodyPr vert="horz" wrap="square" lIns="91440" tIns="45720" rIns="91440" bIns="45720" rtlCol="0" anchor="t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1521403" y="3770447"/>
            <a:ext cx="3968704" cy="1865726"/>
          </a:xfrm>
          <a:prstGeom prst="roundRect">
            <a:avLst>
              <a:gd name="adj" fmla="val 7649"/>
            </a:avLst>
          </a:prstGeom>
          <a:solidFill>
            <a:schemeClr val="tx1">
              <a:lumMod val="50000"/>
              <a:lumOff val="50000"/>
              <a:alpha val="5000"/>
            </a:schemeClr>
          </a:solidFill>
          <a:ln w="57150" cap="rnd">
            <a:noFill/>
            <a:round/>
          </a:ln>
          <a:effectLst>
            <a:outerShdw blurRad="50800" dist="50800" dir="5400000" algn="ctr" rotWithShape="0">
              <a:schemeClr val="accent3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6701893" y="1851074"/>
            <a:ext cx="1714050" cy="1714050"/>
          </a:xfrm>
          <a:prstGeom prst="ellipse">
            <a:avLst/>
          </a:prstGeom>
          <a:blipFill>
            <a:blip r:embed="rId2"/>
            <a:srcRect/>
            <a:stretch>
              <a:fillRect/>
            </a:stretch>
          </a:blipFill>
          <a:ln w="38100" cap="sq">
            <a:noFill/>
            <a:round/>
          </a:ln>
          <a:effectLst/>
        </p:spPr>
        <p:txBody>
          <a:bodyPr vert="horz" wrap="square" lIns="91440" tIns="45720" rIns="91440" bIns="45720" rtlCol="0" anchor="t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6701893" y="3770447"/>
            <a:ext cx="3968704" cy="1865726"/>
          </a:xfrm>
          <a:prstGeom prst="roundRect">
            <a:avLst>
              <a:gd name="adj" fmla="val 7649"/>
            </a:avLst>
          </a:prstGeom>
          <a:solidFill>
            <a:schemeClr val="tx1">
              <a:lumMod val="50000"/>
              <a:lumOff val="50000"/>
              <a:alpha val="5000"/>
            </a:schemeClr>
          </a:solidFill>
          <a:ln w="57150" cap="rnd">
            <a:noFill/>
            <a:round/>
          </a:ln>
          <a:effectLst>
            <a:outerShdw blurRad="50800" dist="50800" dir="5400000" algn="ctr" rotWithShape="0">
              <a:schemeClr val="accent3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496207" y="3170511"/>
            <a:ext cx="1993900" cy="394613"/>
          </a:xfrm>
          <a:prstGeom prst="roundRect">
            <a:avLst>
              <a:gd name="adj" fmla="val 18213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+mj-ea"/>
                <a:ea typeface="+mj-ea"/>
                <a:cs typeface="+mn-ea"/>
                <a:sym typeface="+mn-lt"/>
              </a:rPr>
              <a:t>Text here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8676696" y="3170510"/>
            <a:ext cx="1993901" cy="394613"/>
          </a:xfrm>
          <a:prstGeom prst="roundRect">
            <a:avLst>
              <a:gd name="adj" fmla="val 15424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60000">
                <a:schemeClr val="accent5"/>
              </a:gs>
            </a:gsLst>
            <a:lin ang="2700000" scaled="0"/>
          </a:gradFill>
          <a:ln w="57150" cap="rnd">
            <a:noFill/>
            <a:round/>
          </a:ln>
          <a:effectLst>
            <a:outerShdw blurRad="50800" dist="50800" dir="5400000" algn="ctr" rotWithShape="0">
              <a:schemeClr val="accent5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+mj-ea"/>
                <a:ea typeface="+mj-ea"/>
                <a:cs typeface="+mn-ea"/>
                <a:sym typeface="+mn-lt"/>
              </a:rPr>
              <a:t>Text here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3894798" y="2409679"/>
            <a:ext cx="710451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rtlCol="0" anchor="t">
            <a:spAutoFit/>
          </a:bodyPr>
          <a:lstStyle/>
          <a:p>
            <a:pPr algn="l"/>
            <a:r>
              <a:rPr kumimoji="1" lang="en-US" altLang="zh-CN" sz="3600">
                <a:ln w="12700">
                  <a:noFill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+mn-ea"/>
                <a:sym typeface="+mn-lt"/>
              </a:rPr>
              <a:t>01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9075288" y="2409678"/>
            <a:ext cx="79380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rtlCol="0" anchor="t">
            <a:spAutoFit/>
          </a:bodyPr>
          <a:lstStyle/>
          <a:p>
            <a:pPr algn="l"/>
            <a:r>
              <a:rPr kumimoji="1" lang="en-US" altLang="zh-CN" sz="3600">
                <a:ln w="12700">
                  <a:noFill/>
                </a:ln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60000">
                      <a:schemeClr val="accent5"/>
                    </a:gs>
                  </a:gsLst>
                  <a:lin ang="2700000" scaled="0"/>
                </a:gradFill>
                <a:latin typeface="+mj-ea"/>
                <a:ea typeface="+mj-ea"/>
                <a:cs typeface="+mn-ea"/>
                <a:sym typeface="+mn-lt"/>
              </a:rPr>
              <a:t>02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1899632" y="4029824"/>
            <a:ext cx="1803400" cy="27699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内部数据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7110088" y="4029824"/>
            <a:ext cx="1803400" cy="27699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外部数据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1899632" y="4457556"/>
            <a:ext cx="3149600" cy="8617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cs typeface="+mn-ea"/>
                <a:sym typeface="+mn-lt"/>
              </a:rPr>
              <a:t>数据来源于公司内部系统，包括销售数据、用户数据、产品数据等。
数据经过清洗和整理，确保准确性和完整性。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7110088" y="4457556"/>
            <a:ext cx="3225800" cy="8617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cs typeface="+mn-ea"/>
                <a:sym typeface="+mn-lt"/>
              </a:rPr>
              <a:t>数据来源于市场调研公司、行业报告、公开数据等。
外部数据用于补充和验证内部数据，提供更全面的分析依据。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275063" y="392345"/>
            <a:ext cx="7530200" cy="612000"/>
          </a:xfrm>
          <a:prstGeom prst="rect">
            <a:avLst/>
          </a:prstGeom>
          <a:gradFill>
            <a:gsLst>
              <a:gs pos="5000">
                <a:schemeClr val="bg1">
                  <a:lumMod val="95000"/>
                </a:schemeClr>
              </a:gs>
              <a:gs pos="8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444400" y="0"/>
            <a:ext cx="216000" cy="698810"/>
          </a:xfrm>
          <a:prstGeom prst="rect">
            <a:avLst/>
          </a:prstGeom>
          <a:solidFill>
            <a:schemeClr val="accent1"/>
          </a:solidFill>
          <a:ln w="254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829737" y="464345"/>
            <a:ext cx="10701144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数据来源</a:t>
            </a:r>
            <a:endParaRPr kumimoji="1" lang="zh-CN" altLang="en-US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0F8B9261-C8ED-C68A-2066-4EB968E586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13" r="15123"/>
          <a:stretch/>
        </p:blipFill>
        <p:spPr>
          <a:xfrm>
            <a:off x="9057278" y="1376840"/>
            <a:ext cx="2305186" cy="4250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D477258-39CD-248F-D260-561CD9C92A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7" r="56309"/>
          <a:stretch/>
        </p:blipFill>
        <p:spPr>
          <a:xfrm>
            <a:off x="5410269" y="1376840"/>
            <a:ext cx="2305186" cy="425002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8037536" y="2660859"/>
            <a:ext cx="2305186" cy="3275484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blurRad="596900" dist="215900" dir="5400000" sx="95000" sy="95000" algn="t" rotWithShape="0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4191250" y="2660859"/>
            <a:ext cx="2305186" cy="3275484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blurRad="596900" dist="215900" dir="5400000" sx="95000" sy="95000" algn="t" rotWithShape="0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cxnSp>
        <p:nvCxnSpPr>
          <p:cNvPr id="6" name="标题 1"/>
          <p:cNvCxnSpPr/>
          <p:nvPr/>
        </p:nvCxnSpPr>
        <p:spPr>
          <a:xfrm>
            <a:off x="904872" y="2885199"/>
            <a:ext cx="926691" cy="0"/>
          </a:xfrm>
          <a:prstGeom prst="line">
            <a:avLst/>
          </a:prstGeom>
          <a:noFill/>
          <a:ln w="12700" cap="sq">
            <a:solidFill>
              <a:schemeClr val="accent1"/>
            </a:solidFill>
            <a:prstDash val="solid"/>
            <a:miter/>
          </a:ln>
        </p:spPr>
      </p:cxnSp>
      <p:sp>
        <p:nvSpPr>
          <p:cNvPr id="7" name="标题 1"/>
          <p:cNvSpPr txBox="1"/>
          <p:nvPr/>
        </p:nvSpPr>
        <p:spPr>
          <a:xfrm>
            <a:off x="829536" y="3008176"/>
            <a:ext cx="3067535" cy="213722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2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cs typeface="+mn-ea"/>
                <a:sym typeface="+mn-lt"/>
              </a:rPr>
              <a:t>对数据进行去重、缺失值处理、异常值处理等。
清洗后的数据能够更好地反映真实情况，提高分析的准确性。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4324102" y="5346532"/>
            <a:ext cx="1098198" cy="28033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000">
                <a:ln w="12700">
                  <a:noFill/>
                </a:ln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More text here</a:t>
            </a:r>
            <a:endParaRPr kumimoji="1" lang="zh-CN" altLang="en-US">
              <a:cs typeface="+mn-ea"/>
              <a:sym typeface="+mn-lt"/>
            </a:endParaRPr>
          </a:p>
        </p:txBody>
      </p:sp>
      <p:cxnSp>
        <p:nvCxnSpPr>
          <p:cNvPr id="9" name="标题 1"/>
          <p:cNvCxnSpPr/>
          <p:nvPr/>
        </p:nvCxnSpPr>
        <p:spPr>
          <a:xfrm>
            <a:off x="4410631" y="5293075"/>
            <a:ext cx="419803" cy="0"/>
          </a:xfrm>
          <a:prstGeom prst="line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prstDash val="solid"/>
            <a:miter/>
          </a:ln>
        </p:spPr>
      </p:cxnSp>
      <p:sp>
        <p:nvSpPr>
          <p:cNvPr id="10" name="标题 1"/>
          <p:cNvSpPr txBox="1"/>
          <p:nvPr/>
        </p:nvSpPr>
        <p:spPr>
          <a:xfrm>
            <a:off x="8170388" y="5346532"/>
            <a:ext cx="1098198" cy="28033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000">
                <a:ln w="127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More text here</a:t>
            </a:r>
            <a:endParaRPr kumimoji="1" lang="zh-CN" altLang="en-US">
              <a:cs typeface="+mn-ea"/>
              <a:sym typeface="+mn-lt"/>
            </a:endParaRPr>
          </a:p>
        </p:txBody>
      </p:sp>
      <p:cxnSp>
        <p:nvCxnSpPr>
          <p:cNvPr id="11" name="标题 1"/>
          <p:cNvCxnSpPr/>
          <p:nvPr/>
        </p:nvCxnSpPr>
        <p:spPr>
          <a:xfrm>
            <a:off x="8256917" y="5293075"/>
            <a:ext cx="419803" cy="0"/>
          </a:xfrm>
          <a:prstGeom prst="line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prstDash val="solid"/>
            <a:miter/>
          </a:ln>
        </p:spPr>
      </p:cxnSp>
      <p:sp>
        <p:nvSpPr>
          <p:cNvPr id="12" name="标题 1"/>
          <p:cNvSpPr txBox="1"/>
          <p:nvPr/>
        </p:nvSpPr>
        <p:spPr>
          <a:xfrm>
            <a:off x="904872" y="5311772"/>
            <a:ext cx="1103086" cy="31509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1100">
                <a:ln w="127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More text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829536" y="1559467"/>
            <a:ext cx="2669038" cy="9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数据清洗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4417501" y="3329795"/>
            <a:ext cx="1991215" cy="24622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600">
                <a:ln w="12700"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数据转换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4417502" y="3848939"/>
            <a:ext cx="1755116" cy="12200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100">
                <a:ln w="12700">
                  <a:noFill/>
                </a:ln>
                <a:solidFill>
                  <a:schemeClr val="tx1"/>
                </a:solidFill>
                <a:cs typeface="+mn-ea"/>
                <a:sym typeface="+mn-lt"/>
              </a:rPr>
              <a:t>对数据进行格式转换、单位转换等。
转换后的数据方便进行计算和比较，便于分析师理解和使用。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8256916" y="3329795"/>
            <a:ext cx="1991215" cy="24622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60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数据分析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8256917" y="3848939"/>
            <a:ext cx="1817516" cy="12200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100">
                <a:ln w="127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使用统计学方法和数据挖掘技术对数据进行分析。
分析结果能够揭示数据背后的规律和趋势，为决策提供支持。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275063" y="392345"/>
            <a:ext cx="7530200" cy="612000"/>
          </a:xfrm>
          <a:prstGeom prst="rect">
            <a:avLst/>
          </a:prstGeom>
          <a:gradFill>
            <a:gsLst>
              <a:gs pos="5000">
                <a:schemeClr val="bg1">
                  <a:lumMod val="95000"/>
                </a:schemeClr>
              </a:gs>
              <a:gs pos="84000">
                <a:schemeClr val="bg1"/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444400" y="0"/>
            <a:ext cx="216000" cy="698810"/>
          </a:xfrm>
          <a:prstGeom prst="rect">
            <a:avLst/>
          </a:prstGeom>
          <a:solidFill>
            <a:schemeClr val="accent1"/>
          </a:solidFill>
          <a:ln w="254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817756" y="464345"/>
            <a:ext cx="10701144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>
            <a:lvl1pPr>
              <a:defRPr kumimoji="1" sz="28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>
                <a:sym typeface="+mn-lt"/>
              </a:rPr>
              <a:t>数据处理</a:t>
            </a:r>
            <a:endParaRPr lang="zh-CN" altLang="en-US"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456011" y="2103647"/>
            <a:ext cx="2305186" cy="3275484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blurRad="596900" dist="215900" dir="5400000" sx="95000" sy="95000" algn="t" rotWithShape="0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696685" y="2103647"/>
            <a:ext cx="2305186" cy="3275484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blurRad="596900" dist="215900" dir="5400000" sx="95000" sy="95000" algn="t" rotWithShape="0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829537" y="4789320"/>
            <a:ext cx="1098198" cy="28033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000">
                <a:ln w="12700">
                  <a:noFill/>
                </a:ln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More text here</a:t>
            </a:r>
            <a:endParaRPr kumimoji="1" lang="zh-CN" altLang="en-US">
              <a:cs typeface="+mn-ea"/>
              <a:sym typeface="+mn-lt"/>
            </a:endParaRPr>
          </a:p>
        </p:txBody>
      </p:sp>
      <p:cxnSp>
        <p:nvCxnSpPr>
          <p:cNvPr id="9" name="标题 1"/>
          <p:cNvCxnSpPr/>
          <p:nvPr/>
        </p:nvCxnSpPr>
        <p:spPr>
          <a:xfrm>
            <a:off x="916066" y="4735863"/>
            <a:ext cx="419803" cy="0"/>
          </a:xfrm>
          <a:prstGeom prst="line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prstDash val="solid"/>
            <a:miter/>
          </a:ln>
        </p:spPr>
      </p:cxnSp>
      <p:sp>
        <p:nvSpPr>
          <p:cNvPr id="10" name="标题 1"/>
          <p:cNvSpPr txBox="1"/>
          <p:nvPr/>
        </p:nvSpPr>
        <p:spPr>
          <a:xfrm>
            <a:off x="3588863" y="4789320"/>
            <a:ext cx="1098198" cy="28033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000">
                <a:ln w="127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More text here</a:t>
            </a:r>
            <a:endParaRPr kumimoji="1" lang="zh-CN" altLang="en-US">
              <a:cs typeface="+mn-ea"/>
              <a:sym typeface="+mn-lt"/>
            </a:endParaRPr>
          </a:p>
        </p:txBody>
      </p:sp>
      <p:cxnSp>
        <p:nvCxnSpPr>
          <p:cNvPr id="11" name="标题 1"/>
          <p:cNvCxnSpPr/>
          <p:nvPr/>
        </p:nvCxnSpPr>
        <p:spPr>
          <a:xfrm>
            <a:off x="3675392" y="4735863"/>
            <a:ext cx="419803" cy="0"/>
          </a:xfrm>
          <a:prstGeom prst="line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prstDash val="solid"/>
            <a:miter/>
          </a:ln>
        </p:spPr>
      </p:cxnSp>
      <p:sp>
        <p:nvSpPr>
          <p:cNvPr id="14" name="标题 1"/>
          <p:cNvSpPr txBox="1"/>
          <p:nvPr/>
        </p:nvSpPr>
        <p:spPr>
          <a:xfrm>
            <a:off x="922936" y="2772583"/>
            <a:ext cx="1991215" cy="24622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600">
                <a:ln w="12700"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数据</a:t>
            </a:r>
            <a:r>
              <a:rPr kumimoji="1" lang="zh-CN" altLang="en-US" sz="1600">
                <a:ln w="12700"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分析模型</a:t>
            </a:r>
            <a:r>
              <a:rPr kumimoji="1" lang="en-US" altLang="zh-CN" sz="1600">
                <a:ln w="12700"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1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922937" y="3291727"/>
            <a:ext cx="1755116" cy="12200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100">
                <a:ln w="12700">
                  <a:noFill/>
                </a:ln>
                <a:solidFill>
                  <a:schemeClr val="tx1"/>
                </a:solidFill>
                <a:cs typeface="+mn-ea"/>
                <a:sym typeface="+mn-lt"/>
              </a:rPr>
              <a:t>对数据进行格式转换、单位转换等。
转换后的数据方便进行计算和比较，便于分析师理解和使用。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3675391" y="2772583"/>
            <a:ext cx="1991215" cy="24622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60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数据</a:t>
            </a:r>
            <a:r>
              <a:rPr kumimoji="1" lang="zh-CN" altLang="en-US" sz="160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分析模型</a:t>
            </a:r>
            <a:r>
              <a:rPr kumimoji="1" lang="en-US" altLang="zh-CN" sz="160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</a:t>
            </a:r>
            <a:endParaRPr kumimoji="1" lang="zh-CN" altLang="en-US" sz="160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3675392" y="3291727"/>
            <a:ext cx="1817516" cy="12200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100">
                <a:ln w="127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使用统计学方法和数据挖掘技术对数据进行分析。
分析结果能够揭示数据背后的规律和趋势，为决策提供支持。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275063" y="392345"/>
            <a:ext cx="7530200" cy="612000"/>
          </a:xfrm>
          <a:prstGeom prst="rect">
            <a:avLst/>
          </a:prstGeom>
          <a:gradFill>
            <a:gsLst>
              <a:gs pos="5000">
                <a:schemeClr val="bg1">
                  <a:lumMod val="95000"/>
                </a:schemeClr>
              </a:gs>
              <a:gs pos="84000">
                <a:schemeClr val="bg1"/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444400" y="0"/>
            <a:ext cx="216000" cy="698810"/>
          </a:xfrm>
          <a:prstGeom prst="rect">
            <a:avLst/>
          </a:prstGeom>
          <a:solidFill>
            <a:schemeClr val="accent1"/>
          </a:solidFill>
          <a:ln w="254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817756" y="464345"/>
            <a:ext cx="10701144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>
            <a:lvl1pPr>
              <a:defRPr kumimoji="1" sz="28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>
                <a:sym typeface="+mn-lt"/>
              </a:rPr>
              <a:t>数据</a:t>
            </a:r>
            <a:r>
              <a:rPr lang="zh-CN" altLang="en-US">
                <a:sym typeface="+mn-lt"/>
              </a:rPr>
              <a:t>分析模型</a:t>
            </a: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7361D023-58EA-27F7-B550-08EEC26292DC}"/>
              </a:ext>
            </a:extLst>
          </p:cNvPr>
          <p:cNvSpPr txBox="1"/>
          <p:nvPr/>
        </p:nvSpPr>
        <p:spPr>
          <a:xfrm>
            <a:off x="6215337" y="2103647"/>
            <a:ext cx="2305186" cy="3275484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blurRad="596900" dist="215900" dir="5400000" sx="95000" sy="95000" algn="t" rotWithShape="0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7" name="标题 1">
            <a:extLst>
              <a:ext uri="{FF2B5EF4-FFF2-40B4-BE49-F238E27FC236}">
                <a16:creationId xmlns:a16="http://schemas.microsoft.com/office/drawing/2014/main" id="{0AD9AA90-61B6-B171-0299-4405B188E6C3}"/>
              </a:ext>
            </a:extLst>
          </p:cNvPr>
          <p:cNvSpPr txBox="1"/>
          <p:nvPr/>
        </p:nvSpPr>
        <p:spPr>
          <a:xfrm>
            <a:off x="6348189" y="4789320"/>
            <a:ext cx="1098198" cy="28033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000">
                <a:ln w="12700">
                  <a:noFill/>
                </a:ln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More text here</a:t>
            </a:r>
            <a:endParaRPr kumimoji="1" lang="zh-CN" altLang="en-US">
              <a:cs typeface="+mn-ea"/>
              <a:sym typeface="+mn-lt"/>
            </a:endParaRPr>
          </a:p>
        </p:txBody>
      </p:sp>
      <p:cxnSp>
        <p:nvCxnSpPr>
          <p:cNvPr id="28" name="标题 1">
            <a:extLst>
              <a:ext uri="{FF2B5EF4-FFF2-40B4-BE49-F238E27FC236}">
                <a16:creationId xmlns:a16="http://schemas.microsoft.com/office/drawing/2014/main" id="{49099047-BA79-3B67-B27F-F3C3580AC215}"/>
              </a:ext>
            </a:extLst>
          </p:cNvPr>
          <p:cNvCxnSpPr/>
          <p:nvPr/>
        </p:nvCxnSpPr>
        <p:spPr>
          <a:xfrm>
            <a:off x="6434718" y="4735863"/>
            <a:ext cx="419803" cy="0"/>
          </a:xfrm>
          <a:prstGeom prst="line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prstDash val="solid"/>
            <a:miter/>
          </a:ln>
        </p:spPr>
      </p:cxnSp>
      <p:sp>
        <p:nvSpPr>
          <p:cNvPr id="29" name="标题 1">
            <a:extLst>
              <a:ext uri="{FF2B5EF4-FFF2-40B4-BE49-F238E27FC236}">
                <a16:creationId xmlns:a16="http://schemas.microsoft.com/office/drawing/2014/main" id="{B16DCCBF-B6ED-99FB-803D-0FAF3EEC66A3}"/>
              </a:ext>
            </a:extLst>
          </p:cNvPr>
          <p:cNvSpPr txBox="1"/>
          <p:nvPr/>
        </p:nvSpPr>
        <p:spPr>
          <a:xfrm>
            <a:off x="6441588" y="2772583"/>
            <a:ext cx="1991215" cy="24622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600">
                <a:ln w="12700"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数据</a:t>
            </a:r>
            <a:r>
              <a:rPr kumimoji="1" lang="zh-CN" altLang="en-US" sz="1600">
                <a:ln w="12700"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分析模型</a:t>
            </a:r>
            <a:r>
              <a:rPr kumimoji="1" lang="en-US" altLang="zh-CN" sz="1600">
                <a:ln w="12700">
                  <a:noFill/>
                </a:ln>
                <a:latin typeface="+mj-ea"/>
                <a:ea typeface="+mj-ea"/>
                <a:cs typeface="+mn-ea"/>
                <a:sym typeface="+mn-lt"/>
              </a:rPr>
              <a:t>3</a:t>
            </a:r>
            <a:endParaRPr kumimoji="1" lang="zh-CN" altLang="en-US"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A6FBA59D-DA4D-6927-3639-F75D8F18C065}"/>
              </a:ext>
            </a:extLst>
          </p:cNvPr>
          <p:cNvSpPr txBox="1"/>
          <p:nvPr/>
        </p:nvSpPr>
        <p:spPr>
          <a:xfrm>
            <a:off x="6441589" y="3291727"/>
            <a:ext cx="1755116" cy="12200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100">
                <a:ln w="12700">
                  <a:noFill/>
                </a:ln>
                <a:solidFill>
                  <a:schemeClr val="tx1"/>
                </a:solidFill>
                <a:cs typeface="+mn-ea"/>
                <a:sym typeface="+mn-lt"/>
              </a:rPr>
              <a:t>对数据进行格式转换、单位转换等。
转换后的数据方便进行计算和比较，便于分析师理解和使用。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6" name="标题 1">
            <a:extLst>
              <a:ext uri="{FF2B5EF4-FFF2-40B4-BE49-F238E27FC236}">
                <a16:creationId xmlns:a16="http://schemas.microsoft.com/office/drawing/2014/main" id="{AEB4AAD2-9B75-9D67-A6ED-A3329A55912F}"/>
              </a:ext>
            </a:extLst>
          </p:cNvPr>
          <p:cNvSpPr txBox="1"/>
          <p:nvPr/>
        </p:nvSpPr>
        <p:spPr>
          <a:xfrm>
            <a:off x="9023374" y="2103647"/>
            <a:ext cx="2305186" cy="3275484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blurRad="596900" dist="215900" dir="5400000" sx="95000" sy="95000" algn="t" rotWithShape="0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id="{65574EA0-040E-90DF-04A9-B52E5B8BED3D}"/>
              </a:ext>
            </a:extLst>
          </p:cNvPr>
          <p:cNvSpPr txBox="1"/>
          <p:nvPr/>
        </p:nvSpPr>
        <p:spPr>
          <a:xfrm>
            <a:off x="9156226" y="4789320"/>
            <a:ext cx="1098198" cy="28033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000">
                <a:ln w="127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More text here</a:t>
            </a:r>
            <a:endParaRPr kumimoji="1" lang="zh-CN" altLang="en-US">
              <a:cs typeface="+mn-ea"/>
              <a:sym typeface="+mn-lt"/>
            </a:endParaRPr>
          </a:p>
        </p:txBody>
      </p:sp>
      <p:cxnSp>
        <p:nvCxnSpPr>
          <p:cNvPr id="38" name="标题 1">
            <a:extLst>
              <a:ext uri="{FF2B5EF4-FFF2-40B4-BE49-F238E27FC236}">
                <a16:creationId xmlns:a16="http://schemas.microsoft.com/office/drawing/2014/main" id="{08D554A9-A475-AAAB-7679-DA7E85030477}"/>
              </a:ext>
            </a:extLst>
          </p:cNvPr>
          <p:cNvCxnSpPr/>
          <p:nvPr/>
        </p:nvCxnSpPr>
        <p:spPr>
          <a:xfrm>
            <a:off x="9242755" y="4735863"/>
            <a:ext cx="419803" cy="0"/>
          </a:xfrm>
          <a:prstGeom prst="line">
            <a:avLst/>
          </a:prstGeom>
          <a:noFill/>
          <a:ln w="12700" cap="sq">
            <a:solidFill>
              <a:schemeClr val="bg1">
                <a:lumMod val="65000"/>
              </a:schemeClr>
            </a:solidFill>
            <a:prstDash val="solid"/>
            <a:miter/>
          </a:ln>
        </p:spPr>
      </p:cxnSp>
      <p:sp>
        <p:nvSpPr>
          <p:cNvPr id="39" name="标题 1">
            <a:extLst>
              <a:ext uri="{FF2B5EF4-FFF2-40B4-BE49-F238E27FC236}">
                <a16:creationId xmlns:a16="http://schemas.microsoft.com/office/drawing/2014/main" id="{320682DB-5C53-B72C-9594-980E807B4BF7}"/>
              </a:ext>
            </a:extLst>
          </p:cNvPr>
          <p:cNvSpPr txBox="1"/>
          <p:nvPr/>
        </p:nvSpPr>
        <p:spPr>
          <a:xfrm>
            <a:off x="9242754" y="2772583"/>
            <a:ext cx="1991215" cy="24622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60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数据</a:t>
            </a:r>
            <a:r>
              <a:rPr kumimoji="1" lang="zh-CN" altLang="en-US" sz="160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分析模型</a:t>
            </a:r>
            <a:r>
              <a:rPr kumimoji="1" lang="en-US" altLang="zh-CN" sz="160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4</a:t>
            </a:r>
            <a:endParaRPr kumimoji="1" lang="zh-CN" altLang="en-US" sz="160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0" name="标题 1">
            <a:extLst>
              <a:ext uri="{FF2B5EF4-FFF2-40B4-BE49-F238E27FC236}">
                <a16:creationId xmlns:a16="http://schemas.microsoft.com/office/drawing/2014/main" id="{9FEB6B9F-B1BA-1331-4131-D29A74D0E194}"/>
              </a:ext>
            </a:extLst>
          </p:cNvPr>
          <p:cNvSpPr txBox="1"/>
          <p:nvPr/>
        </p:nvSpPr>
        <p:spPr>
          <a:xfrm>
            <a:off x="9242755" y="3291727"/>
            <a:ext cx="1817516" cy="12200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100">
                <a:ln w="1270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使用统计学方法和数据挖掘技术对数据进行分析。
分析结果能够揭示数据背后的规律和趋势，为决策提供支持。</a:t>
            </a:r>
            <a:endParaRPr kumimoji="1"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62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5D15A26B-43B7-A608-8791-418A2929E0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8" b="78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 rot="16200000">
            <a:off x="2667001" y="-2667000"/>
            <a:ext cx="6858000" cy="1219200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0" y="-1"/>
            <a:ext cx="3408218" cy="6858001"/>
          </a:xfrm>
          <a:prstGeom prst="rect">
            <a:avLst/>
          </a:prstGeom>
          <a:solidFill>
            <a:schemeClr val="accent2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090275" y="1470493"/>
            <a:ext cx="1973559" cy="9824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66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 rot="5400000">
            <a:off x="451262" y="1782549"/>
            <a:ext cx="415637" cy="358308"/>
          </a:xfrm>
          <a:prstGeom prst="triangle">
            <a:avLst/>
          </a:prstGeom>
          <a:solidFill>
            <a:schemeClr val="bg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 rot="1102944">
            <a:off x="5592159" y="3063402"/>
            <a:ext cx="1089433" cy="1089433"/>
          </a:xfrm>
          <a:prstGeom prst="ellipse">
            <a:avLst/>
          </a:prstGeom>
          <a:gradFill>
            <a:gsLst>
              <a:gs pos="0">
                <a:schemeClr val="bg1">
                  <a:alpha val="52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4318000" y="2169522"/>
            <a:ext cx="6489700" cy="14577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/>
            <a:r>
              <a:rPr kumimoji="1" lang="en-US" altLang="zh-CN" sz="40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销售数据分析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4819650" y="3812561"/>
            <a:ext cx="5486399" cy="3459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800">
                <a:ln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ASHAO powerpoint template design</a:t>
            </a:r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1923628"/>
            <a:ext cx="12192000" cy="1505372"/>
          </a:xfrm>
          <a:custGeom>
            <a:avLst/>
            <a:gdLst>
              <a:gd name="connsiteX0" fmla="*/ 0 w 12973050"/>
              <a:gd name="connsiteY0" fmla="*/ 152298 h 1505372"/>
              <a:gd name="connsiteX1" fmla="*/ 2390775 w 12973050"/>
              <a:gd name="connsiteY1" fmla="*/ 1504848 h 1505372"/>
              <a:gd name="connsiteX2" fmla="*/ 8763000 w 12973050"/>
              <a:gd name="connsiteY2" fmla="*/ 18948 h 1505372"/>
              <a:gd name="connsiteX3" fmla="*/ 12973050 w 12973050"/>
              <a:gd name="connsiteY3" fmla="*/ 799998 h 1505372"/>
            </a:gdLst>
            <a:ahLst/>
            <a:cxnLst/>
            <a:rect l="l" t="t" r="r" b="b"/>
            <a:pathLst>
              <a:path w="12973050" h="1505372">
                <a:moveTo>
                  <a:pt x="0" y="152298"/>
                </a:moveTo>
                <a:cubicBezTo>
                  <a:pt x="465137" y="839685"/>
                  <a:pt x="930275" y="1527073"/>
                  <a:pt x="2390775" y="1504848"/>
                </a:cubicBezTo>
                <a:cubicBezTo>
                  <a:pt x="3851275" y="1482623"/>
                  <a:pt x="6999287" y="136423"/>
                  <a:pt x="8763000" y="18948"/>
                </a:cubicBezTo>
                <a:cubicBezTo>
                  <a:pt x="10526713" y="-98527"/>
                  <a:pt x="11749881" y="350735"/>
                  <a:pt x="12973050" y="799998"/>
                </a:cubicBezTo>
              </a:path>
            </a:pathLst>
          </a:custGeom>
          <a:noFill/>
          <a:ln w="25400" cap="sq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970099" y="3087000"/>
            <a:ext cx="304800" cy="304800"/>
          </a:xfrm>
          <a:prstGeom prst="ellipse">
            <a:avLst/>
          </a:prstGeom>
          <a:solidFill>
            <a:schemeClr val="accent1"/>
          </a:solidFill>
          <a:ln w="5715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903485" y="3460934"/>
            <a:ext cx="3060000" cy="78110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200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月度销售额趋势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903486" y="4342868"/>
            <a:ext cx="3060000" cy="15053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分析每月销售额的变化趋势，了解销售业绩的波动情况。
根据趋势分析结果，制定相应的销售策略和目标。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634931" y="2649311"/>
            <a:ext cx="304800" cy="304800"/>
          </a:xfrm>
          <a:prstGeom prst="ellipse">
            <a:avLst/>
          </a:prstGeom>
          <a:solidFill>
            <a:schemeClr val="accent1"/>
          </a:solidFill>
          <a:ln w="5715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563607" y="3070380"/>
            <a:ext cx="3060000" cy="78110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200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不同产品销售额对比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4555692" y="3929864"/>
            <a:ext cx="3060000" cy="15053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比较不同产品的销售额，找出销售额较高和较低的产品。
根据对比结果，调整产品组合和定价策略，提高销售额。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8305436" y="1772954"/>
            <a:ext cx="304800" cy="304800"/>
          </a:xfrm>
          <a:prstGeom prst="ellipse">
            <a:avLst/>
          </a:prstGeom>
          <a:solidFill>
            <a:schemeClr val="accent1"/>
          </a:solidFill>
          <a:ln w="5715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8215813" y="2196530"/>
            <a:ext cx="3060000" cy="78110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200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地区销售额分布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8215815" y="3061033"/>
            <a:ext cx="3060000" cy="15053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分析不同地区的销售额分布情况，找出销售额较高和较低的地区。
根据分布情况，调整市场推广和销售渠道，提升地区销售额。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275063" y="392345"/>
            <a:ext cx="7530200" cy="612000"/>
          </a:xfrm>
          <a:prstGeom prst="rect">
            <a:avLst/>
          </a:prstGeom>
          <a:gradFill>
            <a:gsLst>
              <a:gs pos="5000">
                <a:schemeClr val="bg1">
                  <a:lumMod val="95000"/>
                </a:schemeClr>
              </a:gs>
              <a:gs pos="84000">
                <a:schemeClr val="bg1"/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444400" y="0"/>
            <a:ext cx="216000" cy="698810"/>
          </a:xfrm>
          <a:prstGeom prst="rect">
            <a:avLst/>
          </a:prstGeom>
          <a:solidFill>
            <a:schemeClr val="accent1"/>
          </a:solidFill>
          <a:ln w="254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817756" y="464345"/>
            <a:ext cx="10701144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>
            <a:lvl1pPr>
              <a:defRPr kumimoji="1" sz="28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>
                <a:sym typeface="+mn-lt"/>
              </a:rPr>
              <a:t>销售额分析</a:t>
            </a:r>
            <a:endParaRPr lang="zh-CN" altLang="en-US"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918148" y="2182654"/>
            <a:ext cx="2357804" cy="3439636"/>
          </a:xfrm>
          <a:prstGeom prst="rect">
            <a:avLst/>
          </a:prstGeom>
          <a:solidFill>
            <a:schemeClr val="bg2"/>
          </a:solidFill>
          <a:ln w="12700" cap="sq">
            <a:noFill/>
            <a:prstDash val="solid"/>
            <a:miter/>
          </a:ln>
          <a:effectLst>
            <a:outerShdw blurRad="38100" dist="12700" dir="2700000" algn="tl" rotWithShape="0">
              <a:srgbClr val="000000">
                <a:alpha val="15000"/>
              </a:srgbClr>
            </a:outerShdw>
          </a:effectLst>
        </p:spPr>
        <p:txBody>
          <a:bodyPr vert="horz" wrap="square" lIns="251999" tIns="324000" rIns="180000" bIns="396000" rtlCol="0" anchor="t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7918149" y="2183894"/>
            <a:ext cx="2357803" cy="65971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251999" tIns="324000" rIns="180000" bIns="45720" rtlCol="0" anchor="t"/>
          <a:lstStyle/>
          <a:p>
            <a:pPr algn="l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7918149" y="5042327"/>
            <a:ext cx="2357803" cy="579963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0" tIns="64008" rIns="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857374" y="2182654"/>
            <a:ext cx="2357804" cy="3439636"/>
          </a:xfrm>
          <a:prstGeom prst="rect">
            <a:avLst/>
          </a:prstGeom>
          <a:solidFill>
            <a:schemeClr val="bg2"/>
          </a:solidFill>
          <a:ln w="12700" cap="sq">
            <a:noFill/>
            <a:prstDash val="solid"/>
            <a:miter/>
          </a:ln>
          <a:effectLst>
            <a:outerShdw blurRad="38100" dist="12700" dir="2700000" algn="tl" rotWithShape="0">
              <a:srgbClr val="000000">
                <a:alpha val="15000"/>
              </a:srgbClr>
            </a:outerShdw>
          </a:effectLst>
        </p:spPr>
        <p:txBody>
          <a:bodyPr vert="horz" wrap="square" lIns="251999" tIns="324000" rIns="180000" bIns="396000" rtlCol="0" anchor="t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857375" y="2183894"/>
            <a:ext cx="2357803" cy="65971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251999" tIns="324000" rIns="180000" bIns="45720" rtlCol="0" anchor="t"/>
          <a:lstStyle/>
          <a:p>
            <a:pPr algn="l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1857375" y="5042327"/>
            <a:ext cx="2357803" cy="579963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sq">
            <a:noFill/>
            <a:prstDash val="solid"/>
            <a:miter/>
          </a:ln>
        </p:spPr>
        <p:txBody>
          <a:bodyPr vert="horz" wrap="square" lIns="0" tIns="64008" rIns="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4921099" y="1619250"/>
            <a:ext cx="2357804" cy="4003040"/>
          </a:xfrm>
          <a:prstGeom prst="rect">
            <a:avLst/>
          </a:prstGeom>
          <a:solidFill>
            <a:schemeClr val="bg1"/>
          </a:solidFill>
          <a:ln w="12700" cap="sq">
            <a:noFill/>
            <a:prstDash val="solid"/>
            <a:miter/>
          </a:ln>
          <a:effectLst>
            <a:outerShdw blurRad="762000" dist="254000" dir="5400000" algn="t" rotWithShape="0">
              <a:srgbClr val="000000">
                <a:alpha val="30000"/>
              </a:srgbClr>
            </a:outerShdw>
          </a:effectLst>
        </p:spPr>
        <p:txBody>
          <a:bodyPr vert="horz" wrap="square" lIns="251999" tIns="540000" rIns="180000" bIns="396000" rtlCol="0" anchor="t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4921100" y="1619945"/>
            <a:ext cx="2357803" cy="65971"/>
          </a:xfrm>
          <a:prstGeom prst="rect">
            <a:avLst/>
          </a:prstGeom>
          <a:solidFill>
            <a:schemeClr val="accent1"/>
          </a:solidFill>
          <a:ln w="12700" cap="sq">
            <a:noFill/>
            <a:prstDash val="solid"/>
            <a:miter/>
          </a:ln>
        </p:spPr>
        <p:txBody>
          <a:bodyPr vert="horz" wrap="square" lIns="251999" tIns="324000" rIns="180000" bIns="45720" rtlCol="0" anchor="t"/>
          <a:lstStyle/>
          <a:p>
            <a:pPr algn="l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4921100" y="5042327"/>
            <a:ext cx="2357803" cy="579963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99000">
                <a:schemeClr val="accent1"/>
              </a:gs>
            </a:gsLst>
            <a:lin ang="13500000" scaled="1"/>
          </a:gradFill>
          <a:ln w="12700" cap="sq">
            <a:noFill/>
            <a:prstDash val="solid"/>
            <a:miter/>
          </a:ln>
        </p:spPr>
        <p:txBody>
          <a:bodyPr vert="horz" wrap="square" lIns="0" tIns="64008" rIns="0" bIns="45720"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cxnSp>
        <p:nvCxnSpPr>
          <p:cNvPr id="11" name="标题 1"/>
          <p:cNvCxnSpPr/>
          <p:nvPr/>
        </p:nvCxnSpPr>
        <p:spPr>
          <a:xfrm>
            <a:off x="5930817" y="3648739"/>
            <a:ext cx="338368" cy="0"/>
          </a:xfrm>
          <a:prstGeom prst="line">
            <a:avLst/>
          </a:prstGeom>
          <a:noFill/>
          <a:ln w="25400" cap="sq">
            <a:solidFill>
              <a:schemeClr val="accent1"/>
            </a:solidFill>
            <a:prstDash val="solid"/>
            <a:miter/>
          </a:ln>
        </p:spPr>
      </p:cxnSp>
      <p:cxnSp>
        <p:nvCxnSpPr>
          <p:cNvPr id="12" name="标题 1"/>
          <p:cNvCxnSpPr/>
          <p:nvPr/>
        </p:nvCxnSpPr>
        <p:spPr>
          <a:xfrm>
            <a:off x="8927866" y="3724939"/>
            <a:ext cx="338368" cy="0"/>
          </a:xfrm>
          <a:prstGeom prst="line">
            <a:avLst/>
          </a:prstGeom>
          <a:noFill/>
          <a:ln w="25400" cap="sq">
            <a:solidFill>
              <a:schemeClr val="tx1"/>
            </a:solidFill>
            <a:prstDash val="solid"/>
            <a:miter/>
          </a:ln>
        </p:spPr>
      </p:cxnSp>
      <p:sp>
        <p:nvSpPr>
          <p:cNvPr id="13" name="标题 1"/>
          <p:cNvSpPr txBox="1"/>
          <p:nvPr/>
        </p:nvSpPr>
        <p:spPr>
          <a:xfrm>
            <a:off x="5201377" y="2946496"/>
            <a:ext cx="1803400" cy="55399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kumimoji="1" lang="en-US" altLang="zh-CN" sz="180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客户购买行为分析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5179464" y="3910567"/>
            <a:ext cx="1841500" cy="73866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/>
            <a:r>
              <a:rPr kumimoji="1" lang="en-US" altLang="zh-CN" sz="1200">
                <a:ln>
                  <a:noFill/>
                </a:ln>
                <a:solidFill>
                  <a:schemeClr val="tx1"/>
                </a:solidFill>
                <a:cs typeface="+mn-ea"/>
                <a:sym typeface="+mn-lt"/>
              </a:rPr>
              <a:t>分析新客户和老客户的比例，了解客户来源和留存情况。
根据比例分析结果，制定相应的客户维护和开发策略。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8198426" y="3282125"/>
            <a:ext cx="1803400" cy="27699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kumimoji="1" lang="en-US" altLang="zh-CN" sz="1800">
                <a:ln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客户满意度调查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8198426" y="3910567"/>
            <a:ext cx="1803400" cy="110799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/>
            <a:r>
              <a:rPr kumimoji="1" lang="en-US" altLang="zh-CN" sz="1200">
                <a:ln>
                  <a:noFill/>
                </a:ln>
                <a:solidFill>
                  <a:schemeClr val="tx1"/>
                </a:solidFill>
                <a:cs typeface="+mn-ea"/>
                <a:sym typeface="+mn-lt"/>
              </a:rPr>
              <a:t>分析客户的购买频次、购买金额等行为指标，了解客户购买习惯。
根据分析结果，制定个性化的营销策略，提高客户忠诚度。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8807723" y="2448838"/>
            <a:ext cx="578655" cy="626823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tx1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5786590" y="2186901"/>
            <a:ext cx="626823" cy="626823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19" name="标题 1"/>
          <p:cNvCxnSpPr/>
          <p:nvPr/>
        </p:nvCxnSpPr>
        <p:spPr>
          <a:xfrm>
            <a:off x="2867092" y="3724939"/>
            <a:ext cx="338368" cy="0"/>
          </a:xfrm>
          <a:prstGeom prst="line">
            <a:avLst/>
          </a:prstGeom>
          <a:noFill/>
          <a:ln w="25400" cap="sq">
            <a:solidFill>
              <a:schemeClr val="tx1"/>
            </a:solidFill>
            <a:prstDash val="solid"/>
            <a:miter/>
          </a:ln>
        </p:spPr>
      </p:cxnSp>
      <p:sp>
        <p:nvSpPr>
          <p:cNvPr id="20" name="标题 1"/>
          <p:cNvSpPr txBox="1"/>
          <p:nvPr/>
        </p:nvSpPr>
        <p:spPr>
          <a:xfrm>
            <a:off x="2137652" y="3143625"/>
            <a:ext cx="1803400" cy="55399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kumimoji="1" lang="en-US" altLang="zh-CN" sz="1800">
                <a:ln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新客户与老客户比例</a:t>
            </a:r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137652" y="3910567"/>
            <a:ext cx="1803400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/>
            <a:r>
              <a:rPr kumimoji="1" lang="en-US" altLang="zh-CN" sz="1200">
                <a:ln>
                  <a:noFill/>
                </a:ln>
                <a:solidFill>
                  <a:schemeClr val="tx1"/>
                </a:solidFill>
                <a:cs typeface="+mn-ea"/>
                <a:sym typeface="+mn-lt"/>
              </a:rPr>
              <a:t>进行客户满意度调查，了解客户对产品和服务的评价。
根据调查结果，改进产品和服务，提升客户满意度。</a:t>
            </a:r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2722864" y="2472322"/>
            <a:ext cx="626823" cy="579855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/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tx1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275063" y="392345"/>
            <a:ext cx="7530200" cy="612000"/>
          </a:xfrm>
          <a:prstGeom prst="rect">
            <a:avLst/>
          </a:prstGeom>
          <a:gradFill>
            <a:gsLst>
              <a:gs pos="5000">
                <a:schemeClr val="bg1">
                  <a:lumMod val="95000"/>
                </a:schemeClr>
              </a:gs>
              <a:gs pos="84000">
                <a:schemeClr val="bg1"/>
              </a:gs>
            </a:gsLst>
            <a:lin ang="0" scaled="0"/>
          </a:gra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4" name="标题 1"/>
          <p:cNvSpPr txBox="1"/>
          <p:nvPr/>
        </p:nvSpPr>
        <p:spPr>
          <a:xfrm>
            <a:off x="444400" y="0"/>
            <a:ext cx="216000" cy="698810"/>
          </a:xfrm>
          <a:prstGeom prst="rect">
            <a:avLst/>
          </a:prstGeom>
          <a:solidFill>
            <a:schemeClr val="accent1"/>
          </a:solidFill>
          <a:ln w="254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817756" y="464345"/>
            <a:ext cx="10701144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>
            <a:lvl1pPr>
              <a:defRPr kumimoji="1" sz="2800">
                <a:ln w="12700"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>
                <a:sym typeface="+mn-lt"/>
              </a:rPr>
              <a:t>客户数据分析</a:t>
            </a:r>
            <a:endParaRPr lang="zh-CN" altLang="en-US">
              <a:sym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2983F2"/>
      </a:accent1>
      <a:accent2>
        <a:srgbClr val="0043F5"/>
      </a:accent2>
      <a:accent3>
        <a:srgbClr val="FB9318"/>
      </a:accent3>
      <a:accent4>
        <a:srgbClr val="F9BE8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商务基础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pufvkfb">
      <a:majorFont>
        <a:latin typeface="OPPOSans R"/>
        <a:ea typeface="OPPOSans R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537</Words>
  <Application>Microsoft Office PowerPoint</Application>
  <PresentationFormat>宽屏</PresentationFormat>
  <Paragraphs>112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等线</vt:lpstr>
      <vt:lpstr>思源黑体 CN Bold</vt:lpstr>
      <vt:lpstr>思源黑体 CN Light</vt:lpstr>
      <vt:lpstr>Arial</vt:lpstr>
      <vt:lpstr>Segoe UI Light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蓝色商务风数据分析报告ppt模板</dc:title>
  <dc:creator>©阿绍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16</cp:revision>
  <dcterms:created xsi:type="dcterms:W3CDTF">2023-07-25T07:52:50Z</dcterms:created>
  <dcterms:modified xsi:type="dcterms:W3CDTF">2023-11-01T13:18:42Z</dcterms:modified>
  <cp:contentStatus>蓝色商务风数据分析报告ppt模板，www.51pptmoban.com</cp:contentStatus>
  <cp:version>51pptmoban.com（V51-110105版）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F4F87C23CE09462F8E276616B86A7321_13</vt:lpwstr>
  </property>
  <property fmtid="{D5CDD505-2E9C-101B-9397-08002B2CF9AE}" pid="3" name="KSOProductBuildVer">
    <vt:lpwstr>2052-12.1.0.15120</vt:lpwstr>
  </property>
</Properties>
</file>