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</p:sldMasterIdLst>
  <p:notesMasterIdLst>
    <p:notesMasterId r:id="rId32"/>
  </p:notesMasterIdLst>
  <p:sldIdLst>
    <p:sldId id="289" r:id="rId3"/>
    <p:sldId id="258" r:id="rId4"/>
    <p:sldId id="284" r:id="rId5"/>
    <p:sldId id="259" r:id="rId6"/>
    <p:sldId id="265" r:id="rId7"/>
    <p:sldId id="285" r:id="rId8"/>
    <p:sldId id="260" r:id="rId9"/>
    <p:sldId id="286" r:id="rId10"/>
    <p:sldId id="261" r:id="rId11"/>
    <p:sldId id="263" r:id="rId12"/>
    <p:sldId id="264" r:id="rId13"/>
    <p:sldId id="28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8" r:id="rId25"/>
    <p:sldId id="279" r:id="rId26"/>
    <p:sldId id="280" r:id="rId27"/>
    <p:sldId id="281" r:id="rId28"/>
    <p:sldId id="283" r:id="rId29"/>
    <p:sldId id="1126" r:id="rId30"/>
    <p:sldId id="2007578498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7AE"/>
    <a:srgbClr val="DEC197"/>
    <a:srgbClr val="FADDB5"/>
    <a:srgbClr val="D7BA8F"/>
    <a:srgbClr val="E2C395"/>
    <a:srgbClr val="937F66"/>
    <a:srgbClr val="E1C393"/>
    <a:srgbClr val="B7A081"/>
    <a:srgbClr val="B39B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/>
    <p:restoredTop sz="95846"/>
  </p:normalViewPr>
  <p:slideViewPr>
    <p:cSldViewPr snapToObjects="1">
      <p:cViewPr varScale="1">
        <p:scale>
          <a:sx n="88" d="100"/>
          <a:sy n="88" d="100"/>
        </p:scale>
        <p:origin x="16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2BE-6E46-BA50-02CF79E6588F}"/>
              </c:ext>
            </c:extLst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347F424F-C59B-AF49-9301-EF912EF3BDF2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r>
                      <a:rPr lang="zh-CN" altLang="en-US" sz="1000" dirty="0">
                        <a:latin typeface="+mn-ea"/>
                        <a:ea typeface="+mn-ea"/>
                      </a:rPr>
                      <a:t>家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占比</a:t>
                    </a:r>
                    <a:r>
                      <a:rPr lang="en-US" altLang="zh-CN" sz="1000" dirty="0">
                        <a:latin typeface="+mn-ea"/>
                        <a:ea typeface="+mn-ea"/>
                      </a:rPr>
                      <a:t>5%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C2BE-6E46-BA50-02CF79E6588F}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347F2300-2446-694D-A869-D6918199813B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r>
                      <a:rPr lang="zh-CN" altLang="en-US" sz="1000" dirty="0">
                        <a:latin typeface="+mn-ea"/>
                        <a:ea typeface="+mn-ea"/>
                      </a:rPr>
                      <a:t>家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占比</a:t>
                    </a:r>
                    <a:r>
                      <a:rPr lang="en-US" altLang="zh-CN" sz="1000" dirty="0">
                        <a:latin typeface="+mn-ea"/>
                        <a:ea typeface="+mn-ea"/>
                      </a:rPr>
                      <a:t>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C2BE-6E46-BA50-02CF79E6588F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3D636639-F657-214B-9BE9-3A7E55D03D2D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r>
                      <a:rPr lang="zh-CN" altLang="en-US" sz="1000" dirty="0">
                        <a:latin typeface="+mn-ea"/>
                        <a:ea typeface="+mn-ea"/>
                      </a:rPr>
                      <a:t>家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占比</a:t>
                    </a:r>
                    <a:r>
                      <a:rPr lang="en-US" altLang="zh-CN" sz="1000" dirty="0">
                        <a:latin typeface="+mn-ea"/>
                        <a:ea typeface="+mn-ea"/>
                      </a:rPr>
                      <a:t>33%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C2BE-6E46-BA50-02CF79E6588F}"/>
                </c:ext>
              </c:extLst>
            </c:dLbl>
            <c:dLbl>
              <c:idx val="3"/>
              <c:layout>
                <c:manualLayout>
                  <c:x val="0.12304358931449659"/>
                  <c:y val="3.775201451421282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0B3DBF85-8B71-3C43-9D91-E0367A3473E4}" type="VALUE">
                      <a:rPr lang="en-US" altLang="zh-CN" sz="1200" smtClean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pPr>
                        <a:defRPr sz="1200" b="1">
                          <a:solidFill>
                            <a:schemeClr val="accent2"/>
                          </a:solidFill>
                          <a:latin typeface="+mn-ea"/>
                        </a:defRPr>
                      </a:pPr>
                      <a:t>[值]</a:t>
                    </a:fld>
                    <a:r>
                      <a:rPr lang="zh-CN" altLang="en-US" sz="1200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家</a:t>
                    </a:r>
                  </a:p>
                  <a:p>
                    <a:pPr>
                      <a:defRPr sz="1200" b="1">
                        <a:solidFill>
                          <a:schemeClr val="accent2"/>
                        </a:solidFill>
                        <a:latin typeface="+mn-ea"/>
                      </a:defRPr>
                    </a:pPr>
                    <a:r>
                      <a:rPr lang="zh-CN" altLang="en-US" sz="1200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占比</a:t>
                    </a:r>
                    <a:r>
                      <a:rPr lang="en-US" altLang="zh-CN" sz="1200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51%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2BE-6E46-BA50-02CF79E6588F}"/>
                </c:ext>
              </c:extLst>
            </c:dLbl>
            <c:dLbl>
              <c:idx val="4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0E6FD4F7-B8DE-C54D-BCC9-B314B9802FBE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r>
                      <a:rPr lang="zh-CN" altLang="en-US" sz="1000" dirty="0">
                        <a:latin typeface="+mn-ea"/>
                        <a:ea typeface="+mn-ea"/>
                      </a:rPr>
                      <a:t>家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占比</a:t>
                    </a:r>
                    <a:r>
                      <a:rPr lang="en-US" altLang="zh-CN" sz="1000" dirty="0">
                        <a:latin typeface="+mn-ea"/>
                        <a:ea typeface="+mn-ea"/>
                      </a:rPr>
                      <a:t>7%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C2BE-6E46-BA50-02CF79E6588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教育</c:v>
                </c:pt>
                <c:pt idx="1">
                  <c:v>酒家</c:v>
                </c:pt>
                <c:pt idx="2">
                  <c:v>餐饮</c:v>
                </c:pt>
                <c:pt idx="3">
                  <c:v>零售</c:v>
                </c:pt>
                <c:pt idx="4">
                  <c:v>娱乐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346</c:v>
                </c:pt>
                <c:pt idx="1">
                  <c:v>270</c:v>
                </c:pt>
                <c:pt idx="2">
                  <c:v>2415</c:v>
                </c:pt>
                <c:pt idx="3">
                  <c:v>3677</c:v>
                </c:pt>
                <c:pt idx="4">
                  <c:v>520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BE-6E46-BA50-02CF79E658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361919"/>
        <c:axId val="265681599"/>
      </c:barChart>
      <c:catAx>
        <c:axId val="2833619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5681599"/>
        <c:crosses val="autoZero"/>
        <c:auto val="1"/>
        <c:lblAlgn val="ctr"/>
        <c:lblOffset val="100"/>
        <c:noMultiLvlLbl val="0"/>
      </c:catAx>
      <c:valAx>
        <c:axId val="2656815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8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33619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D64-4446-99FC-ED41C5D2D407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D64-4446-99FC-ED41C5D2D407}"/>
              </c:ext>
            </c:extLst>
          </c:dPt>
          <c:dLbls>
            <c:dLbl>
              <c:idx val="0"/>
              <c:layout>
                <c:manualLayout>
                  <c:x val="0.12193364516542199"/>
                  <c:y val="-0.3234868241582060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男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fld id="{8FF934E1-351C-1043-AB31-8A0C9A75782A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85390616558873"/>
                      <c:h val="0.3518596534100045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D64-4446-99FC-ED41C5D2D407}"/>
                </c:ext>
              </c:extLst>
            </c:dLbl>
            <c:dLbl>
              <c:idx val="1"/>
              <c:layout>
                <c:manualLayout>
                  <c:x val="-8.0359551414013283E-2"/>
                  <c:y val="-0.334057534770790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50" b="1" i="0" u="none" strike="noStrike" kern="1200" baseline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050" dirty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</a:rPr>
                      <a:t>女</a:t>
                    </a:r>
                  </a:p>
                  <a:p>
                    <a:pPr>
                      <a:defRPr sz="1050" b="1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</a:defRPr>
                    </a:pPr>
                    <a:fld id="{5C83233E-C21D-C549-946D-2751C7346307}" type="VALUE">
                      <a:rPr lang="en-US" altLang="zh-CN" sz="1050" smtClean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</a:rPr>
                      <a:pPr>
                        <a:defRPr sz="1050" b="1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</a:gra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1" i="0" u="none" strike="noStrike" kern="1200" baseline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143525763355359"/>
                      <c:h val="0.2374502509249795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D64-4446-99FC-ED41C5D2D4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男</c:v>
                </c:pt>
                <c:pt idx="1">
                  <c:v>女</c:v>
                </c:pt>
              </c:strCache>
            </c:strRef>
          </c:cat>
          <c:val>
            <c:numRef>
              <c:f>Sheet1!$B$2:$B$3</c:f>
              <c:numCache>
                <c:formatCode>0.00%</c:formatCode>
                <c:ptCount val="2"/>
                <c:pt idx="0">
                  <c:v>0.51100000000000001</c:v>
                </c:pt>
                <c:pt idx="1">
                  <c:v>0.48899999999999999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D64-4446-99FC-ED41C5D2D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6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64A-A846-BBE6-61C5710F44E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64A-A846-BBE6-61C5710F44E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64A-A846-BBE6-61C5710F44E5}"/>
              </c:ext>
            </c:extLst>
          </c:dPt>
          <c:dPt>
            <c:idx val="3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64A-A846-BBE6-61C5710F44E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64A-A846-BBE6-61C5710F44E5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D64A-A846-BBE6-61C5710F44E5}"/>
              </c:ext>
            </c:extLst>
          </c:dPt>
          <c:dLbls>
            <c:dLbl>
              <c:idx val="3"/>
              <c:layout>
                <c:manualLayout>
                  <c:x val="4.147483196161586E-2"/>
                  <c:y val="-4.84743925433406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  <a:cs typeface="+mn-cs"/>
                      </a:defRPr>
                    </a:pPr>
                    <a:fld id="{3FCF46FD-F08A-418B-B7A9-83093422B207}" type="VALUE">
                      <a:rPr lang="en-US" altLang="zh-CN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</a:rPr>
                      <a:pPr>
                        <a:defRPr sz="1200" b="1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</a:gra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823600028477206"/>
                      <c:h val="0.2379015465154842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D64A-A846-BBE6-61C5710F4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18岁以下</c:v>
                </c:pt>
                <c:pt idx="1">
                  <c:v>19-24岁</c:v>
                </c:pt>
                <c:pt idx="2">
                  <c:v>25-34岁</c:v>
                </c:pt>
                <c:pt idx="3">
                  <c:v>35-44岁</c:v>
                </c:pt>
                <c:pt idx="4">
                  <c:v>45-54岁</c:v>
                </c:pt>
                <c:pt idx="5">
                  <c:v>55岁以上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0.11600000000000001</c:v>
                </c:pt>
                <c:pt idx="1">
                  <c:v>0.14299999999999999</c:v>
                </c:pt>
                <c:pt idx="2">
                  <c:v>0.19600000000000001</c:v>
                </c:pt>
                <c:pt idx="3">
                  <c:v>0.19900000000000001</c:v>
                </c:pt>
                <c:pt idx="4">
                  <c:v>0.156</c:v>
                </c:pt>
                <c:pt idx="5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64A-A846-BBE6-61C5710F4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96043151"/>
        <c:axId val="896313647"/>
      </c:barChart>
      <c:catAx>
        <c:axId val="896043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6313647"/>
        <c:crosses val="autoZero"/>
        <c:auto val="1"/>
        <c:lblAlgn val="ctr"/>
        <c:lblOffset val="100"/>
        <c:noMultiLvlLbl val="0"/>
      </c:catAx>
      <c:valAx>
        <c:axId val="896313647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896043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64A-A846-BBE6-61C5710F44E5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64A-A846-BBE6-61C5710F44E5}"/>
              </c:ext>
            </c:extLst>
          </c:dPt>
          <c:dPt>
            <c:idx val="2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64A-A846-BBE6-61C5710F44E5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D64A-A846-BBE6-61C5710F44E5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64A-A846-BBE6-61C5710F44E5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D64A-A846-BBE6-61C5710F44E5}"/>
              </c:ext>
            </c:extLst>
          </c:dPt>
          <c:dLbls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  <a:cs typeface="+mn-cs"/>
                      </a:defRPr>
                    </a:pPr>
                    <a:fld id="{9F01B6F0-1B7A-44C9-8C04-FB3203DC4DE1}" type="VALUE">
                      <a:rPr lang="en-US" altLang="zh-CN">
                        <a:gradFill>
                          <a:gsLst>
                            <a:gs pos="0">
                              <a:schemeClr val="accent2"/>
                            </a:gs>
                            <a:gs pos="100000">
                              <a:schemeClr val="accent1"/>
                            </a:gs>
                          </a:gsLst>
                          <a:lin ang="5400000" scaled="1"/>
                        </a:gradFill>
                        <a:latin typeface="+mn-ea"/>
                        <a:ea typeface="+mn-ea"/>
                      </a:rPr>
                      <a:pPr>
                        <a:defRPr sz="1200" b="1">
                          <a:gradFill>
                            <a:gsLst>
                              <a:gs pos="0">
                                <a:schemeClr val="accent2"/>
                              </a:gs>
                              <a:gs pos="100000">
                                <a:schemeClr val="accent1"/>
                              </a:gs>
                            </a:gsLst>
                            <a:lin ang="5400000" scaled="1"/>
                          </a:gra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gradFill>
                        <a:gsLst>
                          <a:gs pos="0">
                            <a:schemeClr val="accent2"/>
                          </a:gs>
                          <a:gs pos="100000">
                            <a:schemeClr val="accent1"/>
                          </a:gs>
                        </a:gsLst>
                        <a:lin ang="5400000" scaled="1"/>
                      </a:gra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D64A-A846-BBE6-61C5710F44E5}"/>
                </c:ext>
              </c:extLst>
            </c:dLbl>
            <c:dLbl>
              <c:idx val="4"/>
              <c:layout>
                <c:manualLayout>
                  <c:x val="8.2949663923231713E-3"/>
                  <c:y val="-4.847439254334069E-2"/>
                </c:manualLayout>
              </c:layout>
              <c:tx>
                <c:rich>
                  <a:bodyPr/>
                  <a:lstStyle/>
                  <a:p>
                    <a:fld id="{71C5DA4A-A335-4080-9858-769CB82D7D4B}" type="VALUE">
                      <a:rPr lang="en-US" altLang="zh-CN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D64A-A846-BBE6-61C5710F4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3000以下</c:v>
                </c:pt>
                <c:pt idx="1">
                  <c:v>3000-5000</c:v>
                </c:pt>
                <c:pt idx="2">
                  <c:v>5000-8000</c:v>
                </c:pt>
                <c:pt idx="3">
                  <c:v>8000-15000</c:v>
                </c:pt>
                <c:pt idx="4">
                  <c:v>15000-20000</c:v>
                </c:pt>
                <c:pt idx="5">
                  <c:v>20000以上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3.3000000000000002E-2</c:v>
                </c:pt>
                <c:pt idx="1">
                  <c:v>0.184</c:v>
                </c:pt>
                <c:pt idx="2">
                  <c:v>0.34899999999999998</c:v>
                </c:pt>
                <c:pt idx="3">
                  <c:v>0.33800000000000002</c:v>
                </c:pt>
                <c:pt idx="4">
                  <c:v>6.9000000000000006E-2</c:v>
                </c:pt>
                <c:pt idx="5">
                  <c:v>2.7E-2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64A-A846-BBE6-61C5710F4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96043151"/>
        <c:axId val="896313647"/>
      </c:barChart>
      <c:catAx>
        <c:axId val="896043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7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6313647"/>
        <c:crosses val="autoZero"/>
        <c:auto val="1"/>
        <c:lblAlgn val="ctr"/>
        <c:lblOffset val="100"/>
        <c:noMultiLvlLbl val="0"/>
      </c:catAx>
      <c:valAx>
        <c:axId val="896313647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896043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618-0547-ABCC-E77E6AA1B9D8}"/>
              </c:ext>
            </c:extLst>
          </c:dPt>
          <c:dPt>
            <c:idx val="1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18-0547-ABCC-E77E6AA1B9D8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618-0547-ABCC-E77E6AA1B9D8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F618-0547-ABCC-E77E6AA1B9D8}"/>
              </c:ext>
            </c:extLst>
          </c:dPt>
          <c:dPt>
            <c:idx val="4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618-0547-ABCC-E77E6AA1B9D8}"/>
              </c:ext>
            </c:extLst>
          </c:dPt>
          <c:dPt>
            <c:idx val="5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618-0547-ABCC-E77E6AA1B9D8}"/>
              </c:ext>
            </c:extLst>
          </c:dPt>
          <c:dLbls>
            <c:dLbl>
              <c:idx val="0"/>
              <c:layout>
                <c:manualLayout>
                  <c:x val="0.16264306782080257"/>
                  <c:y val="6.22887094904663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2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制造</a:t>
                    </a:r>
                  </a:p>
                  <a:p>
                    <a:pPr>
                      <a:defRPr sz="1200" b="1">
                        <a:solidFill>
                          <a:schemeClr val="accent2"/>
                        </a:solidFill>
                        <a:latin typeface="+mn-ea"/>
                      </a:defRPr>
                    </a:pPr>
                    <a:fld id="{D106F7E4-0409-D44D-B813-2E39F4E9C71B}" type="VALUE">
                      <a:rPr lang="en-US" altLang="zh-CN" sz="1200" b="1" smtClean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pPr>
                        <a:defRPr sz="1200" b="1">
                          <a:solidFill>
                            <a:schemeClr val="accent2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07350291716301"/>
                      <c:h val="0.282766487824875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618-0547-ABCC-E77E6AA1B9D8}"/>
                </c:ext>
              </c:extLst>
            </c:dLbl>
            <c:dLbl>
              <c:idx val="1"/>
              <c:layout>
                <c:manualLayout>
                  <c:x val="9.6630684871187519E-3"/>
                  <c:y val="0.1401495257429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dirty="0">
                        <a:latin typeface="+mn-ea"/>
                        <a:ea typeface="+mn-ea"/>
                      </a:rPr>
                      <a:t>零售</a:t>
                    </a:r>
                    <a:fld id="{8373885D-711C-D04B-9028-10EB1B997CE9}" type="VALUE">
                      <a:rPr lang="en-US" altLang="zh-CN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 dirty="0">
                      <a:latin typeface="+mn-ea"/>
                      <a:ea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956781518494256"/>
                      <c:h val="0.147807488466972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618-0547-ABCC-E77E6AA1B9D8}"/>
                </c:ext>
              </c:extLst>
            </c:dLbl>
            <c:dLbl>
              <c:idx val="2"/>
              <c:layout>
                <c:manualLayout>
                  <c:x val="-0.14534044104584082"/>
                  <c:y val="0.1297682686133678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t>教育</a:t>
                    </a:r>
                    <a:fld id="{3B9570CC-A423-EF47-B0DB-BD47F7D78421}" type="VALUE">
                      <a:rPr lang="en-US" altLang="zh-CN" smtClean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F618-0547-ABCC-E77E6AA1B9D8}"/>
                </c:ext>
              </c:extLst>
            </c:dLbl>
            <c:dLbl>
              <c:idx val="3"/>
              <c:layout>
                <c:manualLayout>
                  <c:x val="-0.18078032067539979"/>
                  <c:y val="1.145230515447737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000" dirty="0">
                        <a:latin typeface="+mn-ea"/>
                        <a:ea typeface="+mn-ea"/>
                      </a:rPr>
                      <a:t>水电煤气等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fld id="{BA0EAC81-F9F4-C744-859F-7ADC6A95583E}" type="VALUE">
                      <a:rPr lang="en-US" altLang="zh-CN" sz="1000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096537224482586"/>
                      <c:h val="0.2433827379183698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F618-0547-ABCC-E77E6AA1B9D8}"/>
                </c:ext>
              </c:extLst>
            </c:dLbl>
            <c:dLbl>
              <c:idx val="4"/>
              <c:layout>
                <c:manualLayout>
                  <c:x val="-0.17129422747223164"/>
                  <c:y val="-0.1213645981536530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dirty="0">
                        <a:latin typeface="+mn-ea"/>
                        <a:ea typeface="+mn-ea"/>
                      </a:rPr>
                      <a:t>商务服务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fld id="{64651BAD-4B0F-2E49-8B34-9D9641AC9870}" type="VALUE">
                      <a:rPr lang="en-US" altLang="zh-CN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13958894867689"/>
                      <c:h val="0.2723850263358059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618-0547-ABCC-E77E6AA1B9D8}"/>
                </c:ext>
              </c:extLst>
            </c:dLbl>
            <c:dLbl>
              <c:idx val="5"/>
              <c:layout>
                <c:manualLayout>
                  <c:x val="-0.13495884473150441"/>
                  <c:y val="-0.1183850369624988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t>其他</a:t>
                    </a:r>
                    <a:fld id="{31B9FE48-E6F9-4C4E-AC68-869749A6DF05}" type="VALUE">
                      <a:rPr lang="en-US" altLang="zh-CN" smtClean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383967129686321"/>
                      <c:h val="0.189333453311150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618-0547-ABCC-E77E6AA1B9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制造</c:v>
                </c:pt>
                <c:pt idx="1">
                  <c:v>零售</c:v>
                </c:pt>
                <c:pt idx="2">
                  <c:v>教育</c:v>
                </c:pt>
                <c:pt idx="3">
                  <c:v>水电煤气等</c:v>
                </c:pt>
                <c:pt idx="4">
                  <c:v>商务服务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0.00%</c:formatCode>
                <c:ptCount val="6"/>
                <c:pt idx="0">
                  <c:v>0.28699999999999998</c:v>
                </c:pt>
                <c:pt idx="1">
                  <c:v>0.14099999999999999</c:v>
                </c:pt>
                <c:pt idx="2" formatCode="0%">
                  <c:v>0.09</c:v>
                </c:pt>
                <c:pt idx="3">
                  <c:v>5.2999999999999999E-2</c:v>
                </c:pt>
                <c:pt idx="4">
                  <c:v>5.0999999999999997E-2</c:v>
                </c:pt>
                <c:pt idx="5">
                  <c:v>0.378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18-0547-ABCC-E77E6AA1B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59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>
                  <a:lumMod val="75000"/>
                  <a:alpha val="84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618-0547-ABCC-E77E6AA1B9D8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618-0547-ABCC-E77E6AA1B9D8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F618-0547-ABCC-E77E6AA1B9D8}"/>
              </c:ext>
            </c:extLst>
          </c:dPt>
          <c:dLbls>
            <c:dLbl>
              <c:idx val="0"/>
              <c:layout>
                <c:manualLayout>
                  <c:x val="0.16264306782080257"/>
                  <c:y val="6.2288709490466318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000" b="0" dirty="0">
                        <a:solidFill>
                          <a:schemeClr val="bg1"/>
                        </a:solidFill>
                        <a:latin typeface="+mn-ea"/>
                        <a:ea typeface="+mn-ea"/>
                      </a:rPr>
                      <a:t>专科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fld id="{D106F7E4-0409-D44D-B813-2E39F4E9C71B}" type="VALUE">
                      <a:rPr lang="en-US" altLang="zh-CN" sz="1000" b="0" smtClean="0">
                        <a:solidFill>
                          <a:schemeClr val="bg1"/>
                        </a:solidFill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107350291716301"/>
                      <c:h val="0.282766487824875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F618-0547-ABCC-E77E6AA1B9D8}"/>
                </c:ext>
              </c:extLst>
            </c:dLbl>
            <c:dLbl>
              <c:idx val="1"/>
              <c:layout>
                <c:manualLayout>
                  <c:x val="0.18568617363904769"/>
                  <c:y val="0.109844036933479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dirty="0">
                        <a:latin typeface="+mn-ea"/>
                        <a:ea typeface="+mn-ea"/>
                      </a:rPr>
                      <a:t>本科及以上</a:t>
                    </a:r>
                  </a:p>
                  <a:p>
                    <a:pPr>
                      <a:defRPr sz="1000">
                        <a:solidFill>
                          <a:schemeClr val="bg1"/>
                        </a:solidFill>
                        <a:latin typeface="+mn-ea"/>
                      </a:defRPr>
                    </a:pPr>
                    <a:fld id="{8373885D-711C-D04B-9028-10EB1B997CE9}" type="VALUE">
                      <a:rPr lang="en-US" altLang="zh-CN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147511555845716"/>
                      <c:h val="0.222155510205916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618-0547-ABCC-E77E6AA1B9D8}"/>
                </c:ext>
              </c:extLst>
            </c:dLbl>
            <c:dLbl>
              <c:idx val="2"/>
              <c:layout>
                <c:manualLayout>
                  <c:x val="-0.16316603469641994"/>
                  <c:y val="-0.27510872946033987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高中及以下</a:t>
                    </a:r>
                    <a:fld id="{3B9570CC-A423-EF47-B0DB-BD47F7D78421}" type="VALUE">
                      <a:rPr lang="en-US" altLang="zh-CN" sz="1100" b="1" smtClean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pPr>
                        <a:defRPr sz="1100" b="1">
                          <a:solidFill>
                            <a:schemeClr val="accent2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 sz="1100" b="1" dirty="0">
                      <a:solidFill>
                        <a:schemeClr val="accent2"/>
                      </a:solidFill>
                      <a:latin typeface="+mn-ea"/>
                      <a:ea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F618-0547-ABCC-E77E6AA1B9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专科</c:v>
                </c:pt>
                <c:pt idx="1">
                  <c:v>本科及以上</c:v>
                </c:pt>
                <c:pt idx="2">
                  <c:v>高中以下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0.27900000000000003</c:v>
                </c:pt>
                <c:pt idx="1">
                  <c:v>0.122</c:v>
                </c:pt>
                <c:pt idx="2">
                  <c:v>0.59899999999999998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18-0547-ABCC-E77E6AA1B9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1"/>
        <c:holeSize val="5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0"/>
                  </a:schemeClr>
                </a:gs>
              </a:gsLst>
              <a:lin ang="5400000" scaled="1"/>
            </a:gra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64A-A846-BBE6-61C5710F44E5}"/>
              </c:ext>
            </c:extLst>
          </c:dPt>
          <c:dPt>
            <c:idx val="1"/>
            <c:invertIfNegative val="0"/>
            <c:bubble3D val="0"/>
            <c:spPr>
              <a:gradFill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64A-A846-BBE6-61C5710F44E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64A-A846-BBE6-61C5710F44E5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D64A-A846-BBE6-61C5710F44E5}"/>
              </c:ext>
            </c:extLst>
          </c:dPt>
          <c:dLbls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200" b="1" i="0" u="none" strike="noStrike" kern="1200" baseline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fld id="{01699A77-DDC1-4324-848B-EF231DA920DD}" type="VALUE">
                      <a:rPr lang="en-US" altLang="zh-CN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pPr>
                        <a:defRPr sz="1200" b="1">
                          <a:solidFill>
                            <a:schemeClr val="accent2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64A-A846-BBE6-61C5710F44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人均50元以下</c:v>
                </c:pt>
                <c:pt idx="1">
                  <c:v>人均50-100元</c:v>
                </c:pt>
                <c:pt idx="2">
                  <c:v>人均100-300元</c:v>
                </c:pt>
                <c:pt idx="3">
                  <c:v>人均300元以上</c:v>
                </c:pt>
              </c:strCache>
            </c:strRef>
          </c:cat>
          <c:val>
            <c:numRef>
              <c:f>Sheet1!$B$2:$B$5</c:f>
              <c:numCache>
                <c:formatCode>0.00%</c:formatCode>
                <c:ptCount val="4"/>
                <c:pt idx="0">
                  <c:v>0.23100000000000001</c:v>
                </c:pt>
                <c:pt idx="1">
                  <c:v>0.47799999999999998</c:v>
                </c:pt>
                <c:pt idx="2">
                  <c:v>0.28599999999999998</c:v>
                </c:pt>
                <c:pt idx="3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64A-A846-BBE6-61C5710F44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896043151"/>
        <c:axId val="896313647"/>
      </c:barChart>
      <c:catAx>
        <c:axId val="89604315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896313647"/>
        <c:crosses val="autoZero"/>
        <c:auto val="1"/>
        <c:lblAlgn val="ctr"/>
        <c:lblOffset val="100"/>
        <c:noMultiLvlLbl val="0"/>
      </c:catAx>
      <c:valAx>
        <c:axId val="896313647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896043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BF7-7344-80F0-4E38D612EEE8}"/>
              </c:ext>
            </c:extLst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ABF7-7344-80F0-4E38D612EEE8}"/>
              </c:ext>
            </c:extLst>
          </c:dPt>
          <c:dPt>
            <c:idx val="2"/>
            <c:bubble3D val="0"/>
            <c:spPr>
              <a:solidFill>
                <a:schemeClr val="bg1">
                  <a:lumMod val="65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ABF7-7344-80F0-4E38D612EEE8}"/>
              </c:ext>
            </c:extLst>
          </c:dPt>
          <c:dPt>
            <c:idx val="3"/>
            <c:bubble3D val="0"/>
            <c:spPr>
              <a:solidFill>
                <a:schemeClr val="bg1">
                  <a:lumMod val="75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ABF7-7344-80F0-4E38D612EEE8}"/>
              </c:ext>
            </c:extLst>
          </c:dPt>
          <c:dPt>
            <c:idx val="4"/>
            <c:bubble3D val="0"/>
            <c:spPr>
              <a:solidFill>
                <a:schemeClr val="bg1">
                  <a:lumMod val="85000"/>
                </a:schemeClr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ABF7-7344-80F0-4E38D612EEE8}"/>
              </c:ext>
            </c:extLst>
          </c:dPt>
          <c:dLbls>
            <c:dLbl>
              <c:idx val="0"/>
              <c:layout>
                <c:manualLayout>
                  <c:x val="1.1306482056948185E-2"/>
                  <c:y val="-6.69938832714307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accent2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粥</a:t>
                    </a:r>
                    <a:r>
                      <a:rPr lang="en-US" altLang="zh-CN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/</a:t>
                    </a:r>
                    <a:r>
                      <a:rPr lang="zh-CN" altLang="en-US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粉</a:t>
                    </a:r>
                    <a:r>
                      <a:rPr lang="en-US" altLang="zh-CN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/</a:t>
                    </a:r>
                    <a:r>
                      <a:rPr lang="zh-CN" altLang="en-US" sz="1100" b="1" dirty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t>面</a:t>
                    </a:r>
                    <a:fld id="{E2FD868B-788E-0845-9D71-328540CB013E}" type="VALUE">
                      <a:rPr lang="en-US" altLang="zh-CN" sz="1100" b="1" smtClean="0">
                        <a:solidFill>
                          <a:schemeClr val="accent2"/>
                        </a:solidFill>
                        <a:latin typeface="+mn-ea"/>
                        <a:ea typeface="+mn-ea"/>
                      </a:rPr>
                      <a:pPr>
                        <a:defRPr sz="1100" b="1">
                          <a:solidFill>
                            <a:schemeClr val="accent2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 sz="1100" b="1" dirty="0">
                      <a:solidFill>
                        <a:schemeClr val="accent2"/>
                      </a:solidFill>
                      <a:latin typeface="+mn-ea"/>
                      <a:ea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accent2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0339486990616057"/>
                      <c:h val="0.3628632332101675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BF7-7344-80F0-4E38D612EEE8}"/>
                </c:ext>
              </c:extLst>
            </c:dLbl>
            <c:dLbl>
              <c:idx val="1"/>
              <c:layout>
                <c:manualLayout>
                  <c:x val="0.13398783079744325"/>
                  <c:y val="-7.3084236296106247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t>快餐厅</a:t>
                    </a:r>
                    <a:fld id="{446C3B71-1B07-7442-BB3E-2F8EE3E5B8B6}" type="VALUE">
                      <a:rPr lang="en-US" altLang="zh-CN" smtClean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BF7-7344-80F0-4E38D612EEE8}"/>
                </c:ext>
              </c:extLst>
            </c:dLbl>
            <c:dLbl>
              <c:idx val="2"/>
              <c:layout>
                <c:manualLayout>
                  <c:x val="3.8021459071994981E-3"/>
                  <c:y val="0.14258038614810217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t>其它小吃快餐</a:t>
                    </a:r>
                    <a:fld id="{9FCE11CD-001B-FD48-9C19-09B269762B4E}" type="VALUE">
                      <a:rPr lang="en-US" altLang="zh-CN" smtClean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BF7-7344-80F0-4E38D612EEE8}"/>
                </c:ext>
              </c:extLst>
            </c:dLbl>
            <c:dLbl>
              <c:idx val="3"/>
              <c:layout>
                <c:manualLayout>
                  <c:x val="-2.2812875443196989E-2"/>
                  <c:y val="1.996125406073430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baseline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cs"/>
                      </a:defRPr>
                    </a:pPr>
                    <a:r>
                      <a:rPr lang="zh-CN" altLang="en-US" dirty="0">
                        <a:latin typeface="+mn-ea"/>
                        <a:ea typeface="+mn-ea"/>
                      </a:rPr>
                      <a:t>卤味</a:t>
                    </a:r>
                    <a:fld id="{DDAE7238-9EA7-D24F-B607-36FD00D163E7}" type="VALUE">
                      <a:rPr lang="en-US" altLang="zh-CN" smtClean="0">
                        <a:latin typeface="+mn-ea"/>
                        <a:ea typeface="+mn-ea"/>
                      </a:rPr>
                      <a:pPr>
                        <a:defRPr sz="1000">
                          <a:solidFill>
                            <a:schemeClr val="bg1"/>
                          </a:solidFill>
                          <a:latin typeface="+mn-ea"/>
                        </a:defRPr>
                      </a:pPr>
                      <a:t>[值]</a:t>
                    </a:fld>
                    <a:endParaRPr lang="zh-CN" altLang="en-US" dirty="0">
                      <a:latin typeface="+mn-ea"/>
                      <a:ea typeface="+mn-ea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000" b="0" i="0" u="none" strike="noStrike" kern="1200" baseline="0">
                      <a:solidFill>
                        <a:schemeClr val="bg1"/>
                      </a:solidFill>
                      <a:latin typeface="+mn-ea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065225641371893"/>
                      <c:h val="0.21849018373335177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BF7-7344-80F0-4E38D612EEE8}"/>
                </c:ext>
              </c:extLst>
            </c:dLbl>
            <c:dLbl>
              <c:idx val="4"/>
              <c:layout>
                <c:manualLayout>
                  <c:x val="-2.99010334352328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t>烧烤</a:t>
                    </a:r>
                    <a:fld id="{DCB106B4-A325-CC45-A602-A9F4FAF5DAB9}" type="VALUE">
                      <a:rPr lang="en-US" altLang="zh-CN" smtClean="0">
                        <a:latin typeface="MiSans Normal" panose="00000500000000000000" pitchFamily="2" charset="-122"/>
                        <a:ea typeface="MiSans Normal" panose="00000500000000000000" pitchFamily="2" charset="-122"/>
                      </a:rPr>
                      <a:pPr/>
                      <a:t>[值]</a:t>
                    </a:fld>
                    <a:endParaRPr lang="zh-CN" altLang="en-US" dirty="0">
                      <a:latin typeface="MiSans Normal" panose="00000500000000000000" pitchFamily="2" charset="-122"/>
                      <a:ea typeface="MiSans Normal" panose="00000500000000000000" pitchFamily="2" charset="-122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BF7-7344-80F0-4E38D612EEE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0.30399999999999999</c:v>
                </c:pt>
                <c:pt idx="1">
                  <c:v>0.28999999999999998</c:v>
                </c:pt>
                <c:pt idx="2">
                  <c:v>0.183</c:v>
                </c:pt>
                <c:pt idx="3">
                  <c:v>0.112</c:v>
                </c:pt>
                <c:pt idx="4">
                  <c:v>0.111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F7-7344-80F0-4E38D612EE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53123783-E119-DD49-A8E4-B478148B9F5A}" type="datetimeFigureOut">
              <a:rPr kumimoji="1" lang="zh-CN" altLang="en-US" smtClean="0"/>
              <a:pPr/>
              <a:t>2023/11/18</a:t>
            </a:fld>
            <a:endParaRPr kumimoji="1"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55217EF0-3BBD-4A4C-9DEC-B84E18A28102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339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Normal" panose="00000500000000000000" pitchFamily="2" charset="-122"/>
        <a:ea typeface="MiSans Normal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25483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3246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47235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8600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46590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431098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65445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006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3295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719325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6049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745448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261865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60608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03283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000687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17868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37644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6069290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27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078797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648623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82081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72845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6498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206780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31751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217EF0-3BBD-4A4C-9DEC-B84E18A28102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3218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5537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C08B11-E242-9BF9-9CEC-D7D5C8A07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A781C98-D487-8496-E620-C5628652A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302725B-6E0C-6184-EA8E-3DE896515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9B62615-E015-0FB3-E1A4-EA39C483E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96E782D-C424-2842-8A81-B43D582B0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3AA0D2-A3E8-25BD-8F84-3CBF73B4C2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91838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AD7596-E27A-4612-6D6D-CBD60A99D1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0A6F0A-B3F8-27B8-64D5-1C98D3D487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D742FB-3913-B883-0DEB-38EC036A2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23C0BCA-780C-7713-5A0C-A871F0081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264A35-6AF9-325D-C4F3-EB729F8CD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3098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B5C3A48-696E-494E-AE09-3A98838B38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13F53AB-F223-D464-AE1F-AB463ABC5B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5F5CD4-D01D-EB11-14FE-9A0851BCD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8077A3A-F655-16E1-7FAA-6B47936B7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0AA6086-8156-C6EB-B6C3-A6126807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02678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72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MiSans Normal" panose="000005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iSans Normal" panose="00000500000000000000" pitchFamily="2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6514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MiSans Normal" panose="00000500000000000000" pitchFamily="2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Sans Normal" panose="00000500000000000000" pitchFamily="2" charset="-122"/>
                    <a:ea typeface="MiSans Normal" panose="00000500000000000000" pitchFamily="2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 Normal" panose="00000500000000000000" pitchFamily="2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MiSans Heavy" panose="00000A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021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2023/11/18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532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2482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B14924-15D6-D3F6-F190-9B89A4E30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9BABDD7-7C4D-A113-50F1-238B6E415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D343DB5-35E1-36FF-6DA5-E8A85426B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2674B3-AD08-1C1C-F52E-7670F8CD6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E2F968-D8F1-9FF6-9FDF-B512AF9E67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1815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339AC9-66F6-BBA0-133B-1060C0485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143A7FC-1574-FDEA-0F78-721AE8F65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B5A996-32C2-7C5D-9788-1E49F40BA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56575D-A059-5B2B-A4E5-CA176FC1C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0878F5-D551-3B87-9A8C-FEAA41E71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8079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FA80846-7D7B-3D26-CEC3-96D9C5E10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EEBEC63-7FA0-FD95-31D9-75CEBCB683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7F5FF8B-631C-9F66-A859-4C69181A76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A2BAFC7-35E1-CB55-25E7-382A34FE1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CE0A9A-D736-DD76-06B2-D5AAC5323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D6F1F8-EED2-88BC-6172-C3D3F2CDF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26660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B6C1A9-0505-BD4D-0E13-0796CBC74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A4CCB46-2F9B-F9A0-0C83-2549B7E56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7A71059-B068-26C3-BA63-84242694CC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97C7137-9164-1E77-C624-8975DB9545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CBCC2E8-BE4F-C909-323C-3A8B117598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A6508B1-8850-3CED-75D1-E7D3F5577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FB3AB9B3-9087-B9AD-6637-3E33CABA6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F1FDA6D-4CCC-0716-20ED-4F62C5815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9665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B3B8B5-CC05-5677-0D17-89A4537AC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1904E19-6F87-C345-4B9F-CA0B53F32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2095E8A-3C59-AC9A-C367-FD7519E4E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EFF554-E775-8394-26D6-1F8847DC1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94870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B4A1EBE-E5AE-915B-CB35-E41AB65CB6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DC5EBCB-D728-F793-BA85-04F7A87F0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E8C7C90-C785-7BB3-FE14-C54EA6336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2292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C43B9D-4B31-AFCF-D81A-F616AA4089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5EEF1F-C81B-59C8-C2CF-4A0614DB9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232A2E0-C5D4-E0ED-0925-7C6D8FAC7F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06D030B-5F7C-04F3-946A-423D0D5F54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5548E-7C72-EB46-83EA-BE82E4ED3BA1}" type="datetimeFigureOut">
              <a:rPr kumimoji="1" lang="zh-CN" altLang="en-US" smtClean="0"/>
              <a:t>2023/11/18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1FA8CC8-0ADB-D35E-6084-E549AACDD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233C8A-2B1B-5995-689C-9F990D32F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320C8-BE37-974A-A50E-DE4ECD3B466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8789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1E911D-3619-A3D0-F90F-0FD57229C0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B45D486-2602-40A7-09C4-E425FF0F01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0E8C91-0067-4DD1-4AED-AD3021748B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6F05548E-7C72-EB46-83EA-BE82E4ED3BA1}" type="datetimeFigureOut">
              <a:rPr kumimoji="1" lang="zh-CN" altLang="en-US" smtClean="0"/>
              <a:pPr/>
              <a:t>2023/11/18</a:t>
            </a:fld>
            <a:endParaRPr kumimoji="1"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6D46C2-7D3E-7779-CE95-6AFA69A0BE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329F68-6C15-5CEF-EB86-251E74BB65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  <a:ea typeface="MiSans Normal" panose="00000500000000000000" pitchFamily="2" charset="-122"/>
              </a:defRPr>
            </a:lvl1pPr>
          </a:lstStyle>
          <a:p>
            <a:fld id="{176320C8-BE37-974A-A50E-DE4ECD3B4664}" type="slidenum">
              <a:rPr kumimoji="1" lang="zh-CN" altLang="en-US" smtClean="0"/>
              <a:pPr/>
              <a:t>‹#›</a:t>
            </a:fld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5794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MiSans Normal" panose="00000500000000000000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2023/11/18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Sans Normal" panose="00000500000000000000" pitchFamily="2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07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Sans Heavy" panose="00000A00000000000000" pitchFamily="2" charset="-122"/>
          <a:ea typeface="MiSans Heavy" panose="00000A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Sans Normal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jpeg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64.jpeg"/><Relationship Id="rId10" Type="http://schemas.openxmlformats.org/officeDocument/2006/relationships/image" Target="../media/image69.pn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1.wdp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6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4.svg"/><Relationship Id="rId4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13" Type="http://schemas.microsoft.com/office/2007/relationships/hdphoto" Target="../media/hdphoto6.wdp"/><Relationship Id="rId1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17" Type="http://schemas.microsoft.com/office/2007/relationships/hdphoto" Target="../media/hdphoto8.wdp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11" Type="http://schemas.microsoft.com/office/2007/relationships/hdphoto" Target="../media/hdphoto5.wdp"/><Relationship Id="rId5" Type="http://schemas.openxmlformats.org/officeDocument/2006/relationships/image" Target="../media/image11.png"/><Relationship Id="rId15" Type="http://schemas.microsoft.com/office/2007/relationships/hdphoto" Target="../media/hdphoto7.wdp"/><Relationship Id="rId10" Type="http://schemas.openxmlformats.org/officeDocument/2006/relationships/image" Target="../media/image14.png"/><Relationship Id="rId19" Type="http://schemas.microsoft.com/office/2007/relationships/hdphoto" Target="../media/hdphoto9.wdp"/><Relationship Id="rId4" Type="http://schemas.microsoft.com/office/2007/relationships/hdphoto" Target="../media/hdphoto2.wdp"/><Relationship Id="rId9" Type="http://schemas.openxmlformats.org/officeDocument/2006/relationships/image" Target="../media/image13.png"/><Relationship Id="rId1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CFB55C-908A-7AF9-7D21-B5B2B9FD6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CE6D2DB-15D7-3297-F86E-F06E56A48F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9796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1" name="Rectangle 2">
            <a:extLst>
              <a:ext uri="{FF2B5EF4-FFF2-40B4-BE49-F238E27FC236}">
                <a16:creationId xmlns:a16="http://schemas.microsoft.com/office/drawing/2014/main" id="{778F51F9-B757-13F7-501A-A9FF44008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013" y="3424555"/>
            <a:ext cx="664797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上海安亭财富广场项目分析报告</a:t>
            </a:r>
            <a:endParaRPr kumimoji="0" lang="zh-CN" altLang="zh-CN" sz="4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1B24206-7F51-A59B-3B6F-A351928D2F2A}"/>
              </a:ext>
            </a:extLst>
          </p:cNvPr>
          <p:cNvSpPr txBox="1"/>
          <p:nvPr/>
        </p:nvSpPr>
        <p:spPr>
          <a:xfrm>
            <a:off x="2299416" y="4067780"/>
            <a:ext cx="7593169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" altLang="zh-CN" b="0" i="0" u="none" strike="noStrike" dirty="0">
                <a:solidFill>
                  <a:schemeClr val="bg1">
                    <a:alpha val="40000"/>
                  </a:schemeClr>
                </a:solidFill>
                <a:effectLst/>
                <a:ea typeface="MiSans Normal" panose="00000500000000000000" pitchFamily="2" charset="-122"/>
              </a:rPr>
              <a:t>SHANGHAI ANTING FORTUNE PLAZA PROJECT ANALYSIS REPORT</a:t>
            </a:r>
            <a:endParaRPr lang="zh-CN" altLang="en-US" dirty="0">
              <a:solidFill>
                <a:schemeClr val="bg1">
                  <a:alpha val="40000"/>
                </a:schemeClr>
              </a:solidFill>
              <a:ea typeface="MiSans Normal" panose="000005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63CDD37-D887-EB16-A097-7698212C89AA}"/>
              </a:ext>
            </a:extLst>
          </p:cNvPr>
          <p:cNvGrpSpPr/>
          <p:nvPr/>
        </p:nvGrpSpPr>
        <p:grpSpPr>
          <a:xfrm>
            <a:off x="1631504" y="3645183"/>
            <a:ext cx="1146177" cy="144016"/>
            <a:chOff x="1631504" y="3285143"/>
            <a:chExt cx="1146177" cy="144016"/>
          </a:xfrm>
        </p:grpSpPr>
        <p:sp>
          <p:nvSpPr>
            <p:cNvPr id="24" name="菱形 23">
              <a:extLst>
                <a:ext uri="{FF2B5EF4-FFF2-40B4-BE49-F238E27FC236}">
                  <a16:creationId xmlns:a16="http://schemas.microsoft.com/office/drawing/2014/main" id="{2AE86BE8-D18F-D6B8-5760-ECAE267012AD}"/>
                </a:ext>
              </a:extLst>
            </p:cNvPr>
            <p:cNvSpPr/>
            <p:nvPr/>
          </p:nvSpPr>
          <p:spPr>
            <a:xfrm>
              <a:off x="2633665" y="3285143"/>
              <a:ext cx="144016" cy="14401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26" name="直线连接符 25">
              <a:extLst>
                <a:ext uri="{FF2B5EF4-FFF2-40B4-BE49-F238E27FC236}">
                  <a16:creationId xmlns:a16="http://schemas.microsoft.com/office/drawing/2014/main" id="{CDE45A97-83FD-B285-C80C-47201DF7268D}"/>
                </a:ext>
              </a:extLst>
            </p:cNvPr>
            <p:cNvCxnSpPr/>
            <p:nvPr/>
          </p:nvCxnSpPr>
          <p:spPr>
            <a:xfrm>
              <a:off x="1631504" y="3357151"/>
              <a:ext cx="936104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E505AFD-6207-E09A-F592-62368C88486E}"/>
              </a:ext>
            </a:extLst>
          </p:cNvPr>
          <p:cNvGrpSpPr/>
          <p:nvPr/>
        </p:nvGrpSpPr>
        <p:grpSpPr>
          <a:xfrm flipH="1">
            <a:off x="9408368" y="3645183"/>
            <a:ext cx="1146177" cy="144016"/>
            <a:chOff x="9264352" y="3213135"/>
            <a:chExt cx="1146177" cy="144016"/>
          </a:xfrm>
        </p:grpSpPr>
        <p:sp>
          <p:nvSpPr>
            <p:cNvPr id="27" name="菱形 26">
              <a:extLst>
                <a:ext uri="{FF2B5EF4-FFF2-40B4-BE49-F238E27FC236}">
                  <a16:creationId xmlns:a16="http://schemas.microsoft.com/office/drawing/2014/main" id="{E7729916-34BA-A6AD-6011-EE853E52DF57}"/>
                </a:ext>
              </a:extLst>
            </p:cNvPr>
            <p:cNvSpPr/>
            <p:nvPr/>
          </p:nvSpPr>
          <p:spPr>
            <a:xfrm>
              <a:off x="10266513" y="3213135"/>
              <a:ext cx="144016" cy="144016"/>
            </a:xfrm>
            <a:prstGeom prst="diamond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cxnSp>
          <p:nvCxnSpPr>
            <p:cNvPr id="28" name="直线连接符 27">
              <a:extLst>
                <a:ext uri="{FF2B5EF4-FFF2-40B4-BE49-F238E27FC236}">
                  <a16:creationId xmlns:a16="http://schemas.microsoft.com/office/drawing/2014/main" id="{935C0752-FC7F-2FDA-1FA1-D57589EBF8E2}"/>
                </a:ext>
              </a:extLst>
            </p:cNvPr>
            <p:cNvCxnSpPr>
              <a:cxnSpLocks/>
            </p:cNvCxnSpPr>
            <p:nvPr/>
          </p:nvCxnSpPr>
          <p:spPr>
            <a:xfrm>
              <a:off x="9264352" y="3285143"/>
              <a:ext cx="936104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80B2867-2684-B6A3-07F5-D8D109AA6002}"/>
              </a:ext>
            </a:extLst>
          </p:cNvPr>
          <p:cNvGrpSpPr/>
          <p:nvPr/>
        </p:nvGrpSpPr>
        <p:grpSpPr>
          <a:xfrm>
            <a:off x="119336" y="4293096"/>
            <a:ext cx="631017" cy="3471069"/>
            <a:chOff x="113831" y="4301924"/>
            <a:chExt cx="631017" cy="3471069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E43587BD-DE02-BE20-A3D6-AFECD97D686E}"/>
                </a:ext>
              </a:extLst>
            </p:cNvPr>
            <p:cNvSpPr/>
            <p:nvPr/>
          </p:nvSpPr>
          <p:spPr>
            <a:xfrm rot="19357796">
              <a:off x="113831" y="446062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1BE070D4-C429-2278-ED81-809CF8A97591}"/>
                </a:ext>
              </a:extLst>
            </p:cNvPr>
            <p:cNvSpPr/>
            <p:nvPr/>
          </p:nvSpPr>
          <p:spPr>
            <a:xfrm rot="19357796">
              <a:off x="494781" y="4301924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8" name="Rectangle 1">
            <a:extLst>
              <a:ext uri="{FF2B5EF4-FFF2-40B4-BE49-F238E27FC236}">
                <a16:creationId xmlns:a16="http://schemas.microsoft.com/office/drawing/2014/main" id="{E1EE26A1-0A63-029F-9F93-F39EABF0F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421" y="1628800"/>
            <a:ext cx="5109091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9600" kern="100" dirty="0">
                <a:gradFill>
                  <a:gsLst>
                    <a:gs pos="99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ahoma" panose="020B0604030504040204" pitchFamily="34" charset="0"/>
              </a:rPr>
              <a:t>满</a:t>
            </a:r>
            <a:r>
              <a:rPr lang="zh-CN" altLang="en-US" sz="9600" kern="100" dirty="0">
                <a:gradFill>
                  <a:gsLst>
                    <a:gs pos="99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ahoma" panose="020B0604030504040204" pitchFamily="34" charset="0"/>
              </a:rPr>
              <a:t>怀信心</a:t>
            </a:r>
            <a:endParaRPr lang="zh-CN" altLang="zh-CN" sz="9600" kern="100" dirty="0">
              <a:gradFill>
                <a:gsLst>
                  <a:gs pos="99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Tahoma" panose="020B0604030504040204" pitchFamily="34" charset="0"/>
            </a:endParaRP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97B19D71-9E8D-0DAF-135B-7C63EBCA6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4488" y="1628800"/>
            <a:ext cx="5109091" cy="156966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9600" kern="100" dirty="0">
                <a:gradFill>
                  <a:gsLst>
                    <a:gs pos="99000">
                      <a:schemeClr val="accent1"/>
                    </a:gs>
                    <a:gs pos="0">
                      <a:schemeClr val="accent2"/>
                    </a:gs>
                  </a:gsLst>
                  <a:lin ang="54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Tahoma" panose="020B0604030504040204" pitchFamily="34" charset="0"/>
              </a:rPr>
              <a:t>共创未来</a:t>
            </a:r>
            <a:endParaRPr lang="zh-CN" altLang="zh-CN" sz="9600" kern="100" dirty="0">
              <a:gradFill>
                <a:gsLst>
                  <a:gs pos="99000">
                    <a:schemeClr val="accent1"/>
                  </a:gs>
                  <a:gs pos="0">
                    <a:schemeClr val="accent2"/>
                  </a:gs>
                </a:gsLst>
                <a:lin ang="5400000" scaled="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Tahoma" panose="020B060403050404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0BCF3B-FD1E-7331-16B7-1E13F205D60B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074D297-37A7-67BF-DD46-FEA986EEF056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67D4DE11-6025-FFBE-0B6E-06CCA084748E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5869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梯形 50">
            <a:extLst>
              <a:ext uri="{FF2B5EF4-FFF2-40B4-BE49-F238E27FC236}">
                <a16:creationId xmlns:a16="http://schemas.microsoft.com/office/drawing/2014/main" id="{6AFB255F-C86E-8875-77A2-9C5A1A9BE906}"/>
              </a:ext>
            </a:extLst>
          </p:cNvPr>
          <p:cNvSpPr/>
          <p:nvPr/>
        </p:nvSpPr>
        <p:spPr>
          <a:xfrm>
            <a:off x="335360" y="3010220"/>
            <a:ext cx="3419377" cy="592665"/>
          </a:xfrm>
          <a:prstGeom prst="trapezoid">
            <a:avLst>
              <a:gd name="adj" fmla="val 76517"/>
            </a:avLst>
          </a:prstGeom>
          <a:gradFill flip="none" rotWithShape="1">
            <a:gsLst>
              <a:gs pos="64000">
                <a:schemeClr val="accent2">
                  <a:alpha val="3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52" name="图表 51">
            <a:extLst>
              <a:ext uri="{FF2B5EF4-FFF2-40B4-BE49-F238E27FC236}">
                <a16:creationId xmlns:a16="http://schemas.microsoft.com/office/drawing/2014/main" id="{D73DC12D-86A4-F7F0-9B3B-3665D0D6CE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0327698"/>
              </p:ext>
            </p:extLst>
          </p:nvPr>
        </p:nvGraphicFramePr>
        <p:xfrm>
          <a:off x="651999" y="1268760"/>
          <a:ext cx="2795094" cy="23570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3" name="文本框 52">
            <a:extLst>
              <a:ext uri="{FF2B5EF4-FFF2-40B4-BE49-F238E27FC236}">
                <a16:creationId xmlns:a16="http://schemas.microsoft.com/office/drawing/2014/main" id="{67E1CFF0-A68A-5B95-05DE-7C370109C8DA}"/>
              </a:ext>
            </a:extLst>
          </p:cNvPr>
          <p:cNvSpPr txBox="1"/>
          <p:nvPr/>
        </p:nvSpPr>
        <p:spPr>
          <a:xfrm>
            <a:off x="1620775" y="2308799"/>
            <a:ext cx="84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性别比例</a:t>
            </a:r>
          </a:p>
        </p:txBody>
      </p:sp>
      <p:sp>
        <p:nvSpPr>
          <p:cNvPr id="54" name="梯形 53">
            <a:extLst>
              <a:ext uri="{FF2B5EF4-FFF2-40B4-BE49-F238E27FC236}">
                <a16:creationId xmlns:a16="http://schemas.microsoft.com/office/drawing/2014/main" id="{60EF2900-CAEE-99AD-A171-495A80120B1D}"/>
              </a:ext>
            </a:extLst>
          </p:cNvPr>
          <p:cNvSpPr/>
          <p:nvPr/>
        </p:nvSpPr>
        <p:spPr>
          <a:xfrm>
            <a:off x="335360" y="5826854"/>
            <a:ext cx="3725913" cy="592665"/>
          </a:xfrm>
          <a:prstGeom prst="trapezoid">
            <a:avLst>
              <a:gd name="adj" fmla="val 76517"/>
            </a:avLst>
          </a:prstGeom>
          <a:gradFill flip="none" rotWithShape="1">
            <a:gsLst>
              <a:gs pos="64000">
                <a:schemeClr val="accent2">
                  <a:alpha val="3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55" name="图表 54">
            <a:extLst>
              <a:ext uri="{FF2B5EF4-FFF2-40B4-BE49-F238E27FC236}">
                <a16:creationId xmlns:a16="http://schemas.microsoft.com/office/drawing/2014/main" id="{98FB1432-B9D5-F2C1-0BF5-57271D7D1D7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1023964"/>
              </p:ext>
            </p:extLst>
          </p:nvPr>
        </p:nvGraphicFramePr>
        <p:xfrm>
          <a:off x="667267" y="3802967"/>
          <a:ext cx="3062098" cy="2357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6" name="文本框 55">
            <a:extLst>
              <a:ext uri="{FF2B5EF4-FFF2-40B4-BE49-F238E27FC236}">
                <a16:creationId xmlns:a16="http://schemas.microsoft.com/office/drawing/2014/main" id="{FEDA37D7-A913-983E-FEB5-C32AA96CF12E}"/>
              </a:ext>
            </a:extLst>
          </p:cNvPr>
          <p:cNvSpPr txBox="1"/>
          <p:nvPr/>
        </p:nvSpPr>
        <p:spPr>
          <a:xfrm>
            <a:off x="3046776" y="6142520"/>
            <a:ext cx="84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年龄分布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365C9622-3EF6-6958-56C3-0ADCCF67B165}"/>
              </a:ext>
            </a:extLst>
          </p:cNvPr>
          <p:cNvGrpSpPr/>
          <p:nvPr/>
        </p:nvGrpSpPr>
        <p:grpSpPr>
          <a:xfrm>
            <a:off x="4207495" y="3808112"/>
            <a:ext cx="3725913" cy="2616552"/>
            <a:chOff x="4207495" y="3808112"/>
            <a:chExt cx="3725913" cy="2616552"/>
          </a:xfrm>
        </p:grpSpPr>
        <p:sp>
          <p:nvSpPr>
            <p:cNvPr id="57" name="梯形 56">
              <a:extLst>
                <a:ext uri="{FF2B5EF4-FFF2-40B4-BE49-F238E27FC236}">
                  <a16:creationId xmlns:a16="http://schemas.microsoft.com/office/drawing/2014/main" id="{BB72255C-FEBF-032F-AE5E-5F13649DB6E1}"/>
                </a:ext>
              </a:extLst>
            </p:cNvPr>
            <p:cNvSpPr/>
            <p:nvPr/>
          </p:nvSpPr>
          <p:spPr>
            <a:xfrm>
              <a:off x="4207495" y="5831999"/>
              <a:ext cx="3725913" cy="592665"/>
            </a:xfrm>
            <a:prstGeom prst="trapezoid">
              <a:avLst>
                <a:gd name="adj" fmla="val 76517"/>
              </a:avLst>
            </a:prstGeom>
            <a:gradFill flip="none" rotWithShape="1">
              <a:gsLst>
                <a:gs pos="64000">
                  <a:schemeClr val="accent2">
                    <a:alpha val="37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graphicFrame>
          <p:nvGraphicFramePr>
            <p:cNvPr id="58" name="图表 57">
              <a:extLst>
                <a:ext uri="{FF2B5EF4-FFF2-40B4-BE49-F238E27FC236}">
                  <a16:creationId xmlns:a16="http://schemas.microsoft.com/office/drawing/2014/main" id="{4F57D8B5-C04C-39EA-7920-84E36B183B4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614418751"/>
                </p:ext>
              </p:extLst>
            </p:nvPr>
          </p:nvGraphicFramePr>
          <p:xfrm>
            <a:off x="4207495" y="3808112"/>
            <a:ext cx="3670004" cy="235794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5451A1B-D4F6-5CBD-7EE5-2402727C972D}"/>
                </a:ext>
              </a:extLst>
            </p:cNvPr>
            <p:cNvSpPr txBox="1"/>
            <p:nvPr/>
          </p:nvSpPr>
          <p:spPr>
            <a:xfrm>
              <a:off x="6918911" y="6142520"/>
              <a:ext cx="84854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收入分布</a:t>
              </a:r>
            </a:p>
          </p:txBody>
        </p:sp>
      </p:grpSp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周边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62" name="直线连接符 61">
            <a:extLst>
              <a:ext uri="{FF2B5EF4-FFF2-40B4-BE49-F238E27FC236}">
                <a16:creationId xmlns:a16="http://schemas.microsoft.com/office/drawing/2014/main" id="{921B34D9-F62B-54B9-3451-071D83020828}"/>
              </a:ext>
            </a:extLst>
          </p:cNvPr>
          <p:cNvCxnSpPr>
            <a:cxnSpLocks/>
          </p:cNvCxnSpPr>
          <p:nvPr/>
        </p:nvCxnSpPr>
        <p:spPr>
          <a:xfrm>
            <a:off x="2423592" y="713165"/>
            <a:ext cx="144016" cy="0"/>
          </a:xfrm>
          <a:prstGeom prst="line">
            <a:avLst/>
          </a:prstGeom>
          <a:ln w="25400">
            <a:gradFill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5">
            <a:extLst>
              <a:ext uri="{FF2B5EF4-FFF2-40B4-BE49-F238E27FC236}">
                <a16:creationId xmlns:a16="http://schemas.microsoft.com/office/drawing/2014/main" id="{7213EC4F-EA09-9779-1EFD-E1303ED8E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608" y="438481"/>
            <a:ext cx="280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3</a:t>
            </a:r>
            <a:r>
              <a:rPr lang="en-US" altLang="zh-CN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km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客群画像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4" name="梯形 63">
            <a:extLst>
              <a:ext uri="{FF2B5EF4-FFF2-40B4-BE49-F238E27FC236}">
                <a16:creationId xmlns:a16="http://schemas.microsoft.com/office/drawing/2014/main" id="{DC82A9C0-F6F3-7F2D-3D85-F4CC688108B1}"/>
              </a:ext>
            </a:extLst>
          </p:cNvPr>
          <p:cNvSpPr/>
          <p:nvPr/>
        </p:nvSpPr>
        <p:spPr>
          <a:xfrm>
            <a:off x="4188991" y="3007429"/>
            <a:ext cx="3419377" cy="592665"/>
          </a:xfrm>
          <a:prstGeom prst="trapezoid">
            <a:avLst>
              <a:gd name="adj" fmla="val 76517"/>
            </a:avLst>
          </a:prstGeom>
          <a:gradFill flip="none" rotWithShape="1">
            <a:gsLst>
              <a:gs pos="64000">
                <a:schemeClr val="accent2">
                  <a:alpha val="3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55C2ABD7-CE44-6EAA-B370-5046030FDD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8598576"/>
              </p:ext>
            </p:extLst>
          </p:nvPr>
        </p:nvGraphicFramePr>
        <p:xfrm>
          <a:off x="4063676" y="1153425"/>
          <a:ext cx="3670004" cy="2446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1" name="文本框 70">
            <a:extLst>
              <a:ext uri="{FF2B5EF4-FFF2-40B4-BE49-F238E27FC236}">
                <a16:creationId xmlns:a16="http://schemas.microsoft.com/office/drawing/2014/main" id="{79989AD2-2298-BA0E-FAD0-552A8F3FA8FA}"/>
              </a:ext>
            </a:extLst>
          </p:cNvPr>
          <p:cNvSpPr txBox="1"/>
          <p:nvPr/>
        </p:nvSpPr>
        <p:spPr>
          <a:xfrm>
            <a:off x="5463285" y="2238259"/>
            <a:ext cx="84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职业分布</a:t>
            </a:r>
          </a:p>
        </p:txBody>
      </p:sp>
      <p:sp>
        <p:nvSpPr>
          <p:cNvPr id="72" name="梯形 71">
            <a:extLst>
              <a:ext uri="{FF2B5EF4-FFF2-40B4-BE49-F238E27FC236}">
                <a16:creationId xmlns:a16="http://schemas.microsoft.com/office/drawing/2014/main" id="{496D1698-D507-581F-4AE5-530379477464}"/>
              </a:ext>
            </a:extLst>
          </p:cNvPr>
          <p:cNvSpPr/>
          <p:nvPr/>
        </p:nvSpPr>
        <p:spPr>
          <a:xfrm>
            <a:off x="8167935" y="2981250"/>
            <a:ext cx="3419377" cy="592665"/>
          </a:xfrm>
          <a:prstGeom prst="trapezoid">
            <a:avLst>
              <a:gd name="adj" fmla="val 76517"/>
            </a:avLst>
          </a:prstGeom>
          <a:gradFill flip="none" rotWithShape="1">
            <a:gsLst>
              <a:gs pos="64000">
                <a:schemeClr val="accent2">
                  <a:alpha val="3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75" name="图表 74">
            <a:extLst>
              <a:ext uri="{FF2B5EF4-FFF2-40B4-BE49-F238E27FC236}">
                <a16:creationId xmlns:a16="http://schemas.microsoft.com/office/drawing/2014/main" id="{B2CD6ED1-084A-2DDD-3966-EB49932C1D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91060009"/>
              </p:ext>
            </p:extLst>
          </p:nvPr>
        </p:nvGraphicFramePr>
        <p:xfrm>
          <a:off x="8042620" y="1127246"/>
          <a:ext cx="3670004" cy="2446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6" name="文本框 75">
            <a:extLst>
              <a:ext uri="{FF2B5EF4-FFF2-40B4-BE49-F238E27FC236}">
                <a16:creationId xmlns:a16="http://schemas.microsoft.com/office/drawing/2014/main" id="{3C53E612-2430-FEFB-C04C-951ABE8ACB99}"/>
              </a:ext>
            </a:extLst>
          </p:cNvPr>
          <p:cNvSpPr txBox="1"/>
          <p:nvPr/>
        </p:nvSpPr>
        <p:spPr>
          <a:xfrm>
            <a:off x="9442229" y="2212080"/>
            <a:ext cx="8485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学历分布</a:t>
            </a:r>
          </a:p>
        </p:txBody>
      </p:sp>
      <p:sp>
        <p:nvSpPr>
          <p:cNvPr id="31" name="梯形 30">
            <a:extLst>
              <a:ext uri="{FF2B5EF4-FFF2-40B4-BE49-F238E27FC236}">
                <a16:creationId xmlns:a16="http://schemas.microsoft.com/office/drawing/2014/main" id="{7EC160BB-97A8-A1B4-3D20-9D64018BACC8}"/>
              </a:ext>
            </a:extLst>
          </p:cNvPr>
          <p:cNvSpPr/>
          <p:nvPr/>
        </p:nvSpPr>
        <p:spPr>
          <a:xfrm>
            <a:off x="8130727" y="5831999"/>
            <a:ext cx="3725913" cy="592665"/>
          </a:xfrm>
          <a:prstGeom prst="trapezoid">
            <a:avLst>
              <a:gd name="adj" fmla="val 76517"/>
            </a:avLst>
          </a:prstGeom>
          <a:gradFill flip="none" rotWithShape="1">
            <a:gsLst>
              <a:gs pos="64000">
                <a:schemeClr val="accent2">
                  <a:alpha val="3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aphicFrame>
        <p:nvGraphicFramePr>
          <p:cNvPr id="32" name="图表 31">
            <a:extLst>
              <a:ext uri="{FF2B5EF4-FFF2-40B4-BE49-F238E27FC236}">
                <a16:creationId xmlns:a16="http://schemas.microsoft.com/office/drawing/2014/main" id="{2FEF1349-C18C-5F4D-35BE-A7174B2B05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92062420"/>
              </p:ext>
            </p:extLst>
          </p:nvPr>
        </p:nvGraphicFramePr>
        <p:xfrm>
          <a:off x="8130727" y="3808112"/>
          <a:ext cx="3670004" cy="23579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3" name="文本框 32">
            <a:extLst>
              <a:ext uri="{FF2B5EF4-FFF2-40B4-BE49-F238E27FC236}">
                <a16:creationId xmlns:a16="http://schemas.microsoft.com/office/drawing/2014/main" id="{4B9C181E-2E5B-AD7E-A2B6-CC35192FB7B3}"/>
              </a:ext>
            </a:extLst>
          </p:cNvPr>
          <p:cNvSpPr txBox="1"/>
          <p:nvPr/>
        </p:nvSpPr>
        <p:spPr>
          <a:xfrm>
            <a:off x="10478871" y="6142520"/>
            <a:ext cx="1211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餐饮人均消费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FE3D43B-37D2-A2FB-7F82-CAA6BAF33076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1BEAD26-0923-7097-C2A9-5C4CE855F691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3439A80-2DBA-3E10-A4B8-1240489E27DD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400070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同侧圆角矩形 86">
            <a:extLst>
              <a:ext uri="{FF2B5EF4-FFF2-40B4-BE49-F238E27FC236}">
                <a16:creationId xmlns:a16="http://schemas.microsoft.com/office/drawing/2014/main" id="{96E4FECA-0C78-E767-EC68-8594978B21A5}"/>
              </a:ext>
            </a:extLst>
          </p:cNvPr>
          <p:cNvSpPr/>
          <p:nvPr/>
        </p:nvSpPr>
        <p:spPr>
          <a:xfrm>
            <a:off x="4924675" y="3703110"/>
            <a:ext cx="2342650" cy="398446"/>
          </a:xfrm>
          <a:prstGeom prst="round2SameRect">
            <a:avLst>
              <a:gd name="adj1" fmla="val 7864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周边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62" name="直线连接符 61">
            <a:extLst>
              <a:ext uri="{FF2B5EF4-FFF2-40B4-BE49-F238E27FC236}">
                <a16:creationId xmlns:a16="http://schemas.microsoft.com/office/drawing/2014/main" id="{921B34D9-F62B-54B9-3451-071D83020828}"/>
              </a:ext>
            </a:extLst>
          </p:cNvPr>
          <p:cNvCxnSpPr>
            <a:cxnSpLocks/>
          </p:cNvCxnSpPr>
          <p:nvPr/>
        </p:nvCxnSpPr>
        <p:spPr>
          <a:xfrm>
            <a:off x="2423592" y="713165"/>
            <a:ext cx="144016" cy="0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5">
            <a:extLst>
              <a:ext uri="{FF2B5EF4-FFF2-40B4-BE49-F238E27FC236}">
                <a16:creationId xmlns:a16="http://schemas.microsoft.com/office/drawing/2014/main" id="{7213EC4F-EA09-9779-1EFD-E1303ED8E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608" y="438481"/>
            <a:ext cx="280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3</a:t>
            </a:r>
            <a:r>
              <a:rPr lang="en-US" altLang="zh-CN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km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外卖概况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30" name="圆角矩形 29">
            <a:extLst>
              <a:ext uri="{FF2B5EF4-FFF2-40B4-BE49-F238E27FC236}">
                <a16:creationId xmlns:a16="http://schemas.microsoft.com/office/drawing/2014/main" id="{C06D9EE2-258C-DF8B-B79A-F7CE2A7F22F9}"/>
              </a:ext>
            </a:extLst>
          </p:cNvPr>
          <p:cNvSpPr/>
          <p:nvPr/>
        </p:nvSpPr>
        <p:spPr>
          <a:xfrm>
            <a:off x="634642" y="1299046"/>
            <a:ext cx="5317342" cy="936104"/>
          </a:xfrm>
          <a:prstGeom prst="roundRect">
            <a:avLst>
              <a:gd name="adj" fmla="val 5250"/>
            </a:avLst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230ED63-7E32-9038-B2F3-21A94E7D30E1}"/>
              </a:ext>
            </a:extLst>
          </p:cNvPr>
          <p:cNvSpPr txBox="1"/>
          <p:nvPr/>
        </p:nvSpPr>
        <p:spPr>
          <a:xfrm>
            <a:off x="969817" y="1432760"/>
            <a:ext cx="9381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rPr>
              <a:t>800</a:t>
            </a:r>
            <a:r>
              <a:rPr lang="zh-CN" altLang="en-US" sz="1800" kern="0" spc="10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effectLst/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家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8B7BE1D-EDBF-0D86-76AA-1E9E89E77B72}"/>
              </a:ext>
            </a:extLst>
          </p:cNvPr>
          <p:cNvSpPr txBox="1"/>
          <p:nvPr/>
        </p:nvSpPr>
        <p:spPr>
          <a:xfrm>
            <a:off x="886234" y="1814135"/>
            <a:ext cx="1105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外卖门店数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36" name="直线连接符 35">
            <a:extLst>
              <a:ext uri="{FF2B5EF4-FFF2-40B4-BE49-F238E27FC236}">
                <a16:creationId xmlns:a16="http://schemas.microsoft.com/office/drawing/2014/main" id="{E48C4363-51D1-991F-ED8F-416698B32234}"/>
              </a:ext>
            </a:extLst>
          </p:cNvPr>
          <p:cNvCxnSpPr>
            <a:cxnSpLocks/>
          </p:cNvCxnSpPr>
          <p:nvPr/>
        </p:nvCxnSpPr>
        <p:spPr>
          <a:xfrm>
            <a:off x="2211153" y="1635933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7C2842E4-77DA-FA0C-1157-FAF957D5D6ED}"/>
              </a:ext>
            </a:extLst>
          </p:cNvPr>
          <p:cNvSpPr txBox="1"/>
          <p:nvPr/>
        </p:nvSpPr>
        <p:spPr>
          <a:xfrm>
            <a:off x="2495600" y="1432760"/>
            <a:ext cx="11961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37.78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万</a:t>
            </a:r>
            <a:endParaRPr lang="zh-CN" altLang="en-US" dirty="0">
              <a:latin typeface="+mn-ea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6EB6C7F2-0B9C-4E8F-AE29-A0199AD72A49}"/>
              </a:ext>
            </a:extLst>
          </p:cNvPr>
          <p:cNvSpPr txBox="1"/>
          <p:nvPr/>
        </p:nvSpPr>
        <p:spPr>
          <a:xfrm>
            <a:off x="2541029" y="1814135"/>
            <a:ext cx="1105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月订单指数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39" name="直线连接符 38">
            <a:extLst>
              <a:ext uri="{FF2B5EF4-FFF2-40B4-BE49-F238E27FC236}">
                <a16:creationId xmlns:a16="http://schemas.microsoft.com/office/drawing/2014/main" id="{1F412721-97C2-C804-801E-9E4D6475D980}"/>
              </a:ext>
            </a:extLst>
          </p:cNvPr>
          <p:cNvCxnSpPr>
            <a:cxnSpLocks/>
          </p:cNvCxnSpPr>
          <p:nvPr/>
        </p:nvCxnSpPr>
        <p:spPr>
          <a:xfrm>
            <a:off x="4007768" y="1635933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>
            <a:extLst>
              <a:ext uri="{FF2B5EF4-FFF2-40B4-BE49-F238E27FC236}">
                <a16:creationId xmlns:a16="http://schemas.microsoft.com/office/drawing/2014/main" id="{AF180D2E-2C7B-1838-0A6E-09BF6AE20F1B}"/>
              </a:ext>
            </a:extLst>
          </p:cNvPr>
          <p:cNvSpPr txBox="1"/>
          <p:nvPr/>
        </p:nvSpPr>
        <p:spPr>
          <a:xfrm>
            <a:off x="4374016" y="1432760"/>
            <a:ext cx="12743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909.67</a:t>
            </a:r>
            <a:r>
              <a:rPr lang="zh-CN" altLang="en-US" sz="2000" b="1" kern="0" spc="5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万</a:t>
            </a:r>
            <a:endParaRPr lang="zh-CN" altLang="en-US" dirty="0">
              <a:latin typeface="+mn-ea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A7ECBBD-3B6E-9EB5-0C96-5A15ED8277F2}"/>
              </a:ext>
            </a:extLst>
          </p:cNvPr>
          <p:cNvSpPr txBox="1"/>
          <p:nvPr/>
        </p:nvSpPr>
        <p:spPr>
          <a:xfrm>
            <a:off x="4295800" y="1814135"/>
            <a:ext cx="13526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预估月销售额</a:t>
            </a:r>
            <a:endParaRPr lang="zh-CN" altLang="en-US" sz="3200" dirty="0">
              <a:latin typeface="+mn-ea"/>
            </a:endParaRPr>
          </a:p>
        </p:txBody>
      </p:sp>
      <p:sp>
        <p:nvSpPr>
          <p:cNvPr id="42" name="圆角矩形 41">
            <a:extLst>
              <a:ext uri="{FF2B5EF4-FFF2-40B4-BE49-F238E27FC236}">
                <a16:creationId xmlns:a16="http://schemas.microsoft.com/office/drawing/2014/main" id="{0AEB97AA-0810-B0FA-1077-8A4378F3E7E5}"/>
              </a:ext>
            </a:extLst>
          </p:cNvPr>
          <p:cNvSpPr/>
          <p:nvPr/>
        </p:nvSpPr>
        <p:spPr>
          <a:xfrm>
            <a:off x="634642" y="2348880"/>
            <a:ext cx="5317342" cy="936104"/>
          </a:xfrm>
          <a:prstGeom prst="roundRect">
            <a:avLst>
              <a:gd name="adj" fmla="val 2713"/>
            </a:avLst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0FF1DD0-B5E1-4C52-D9E2-8C0E55A803B1}"/>
              </a:ext>
            </a:extLst>
          </p:cNvPr>
          <p:cNvSpPr txBox="1"/>
          <p:nvPr/>
        </p:nvSpPr>
        <p:spPr>
          <a:xfrm>
            <a:off x="767408" y="2482594"/>
            <a:ext cx="11439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rPr>
              <a:t>28</a:t>
            </a:r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.</a:t>
            </a:r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rPr>
              <a:t>52</a:t>
            </a:r>
            <a:r>
              <a:rPr lang="zh-CN" altLang="en-US" sz="1800" kern="0" spc="10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effectLst/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latin typeface="+mn-ea"/>
              </a:rPr>
              <a:t>元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C0E5A99-5AA7-6981-3A08-1D9472DF4111}"/>
              </a:ext>
            </a:extLst>
          </p:cNvPr>
          <p:cNvSpPr txBox="1"/>
          <p:nvPr/>
        </p:nvSpPr>
        <p:spPr>
          <a:xfrm>
            <a:off x="786745" y="2863969"/>
            <a:ext cx="1105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单店客单价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45" name="直线连接符 44">
            <a:extLst>
              <a:ext uri="{FF2B5EF4-FFF2-40B4-BE49-F238E27FC236}">
                <a16:creationId xmlns:a16="http://schemas.microsoft.com/office/drawing/2014/main" id="{6D605DAB-37CB-915D-9773-487AFD4FE3FA}"/>
              </a:ext>
            </a:extLst>
          </p:cNvPr>
          <p:cNvCxnSpPr>
            <a:cxnSpLocks/>
          </p:cNvCxnSpPr>
          <p:nvPr/>
        </p:nvCxnSpPr>
        <p:spPr>
          <a:xfrm>
            <a:off x="1991544" y="2685767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45">
            <a:extLst>
              <a:ext uri="{FF2B5EF4-FFF2-40B4-BE49-F238E27FC236}">
                <a16:creationId xmlns:a16="http://schemas.microsoft.com/office/drawing/2014/main" id="{1FBD7704-16FD-87B7-43FD-22FB82005EE1}"/>
              </a:ext>
            </a:extLst>
          </p:cNvPr>
          <p:cNvSpPr txBox="1"/>
          <p:nvPr/>
        </p:nvSpPr>
        <p:spPr>
          <a:xfrm>
            <a:off x="2063552" y="2482594"/>
            <a:ext cx="11961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529</a:t>
            </a:r>
            <a:r>
              <a:rPr lang="en-US" altLang="zh-CN" sz="2000" b="1" kern="0" spc="5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latin typeface="+mn-ea"/>
              </a:rPr>
              <a:t>笔</a:t>
            </a:r>
            <a:r>
              <a:rPr lang="en-US" altLang="zh-CN" sz="1000" kern="0" spc="5" dirty="0">
                <a:solidFill>
                  <a:schemeClr val="bg1"/>
                </a:solidFill>
                <a:latin typeface="+mn-ea"/>
              </a:rPr>
              <a:t>/</a:t>
            </a:r>
            <a:r>
              <a:rPr lang="zh-CN" altLang="en-US" sz="1000" kern="0" spc="5" dirty="0">
                <a:solidFill>
                  <a:schemeClr val="bg1"/>
                </a:solidFill>
                <a:latin typeface="+mn-ea"/>
              </a:rPr>
              <a:t>月</a:t>
            </a:r>
            <a:endParaRPr lang="zh-CN" altLang="en-US" dirty="0">
              <a:latin typeface="+mn-ea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DD58E57-A475-1CC8-D4A5-71DCD5855E3F}"/>
              </a:ext>
            </a:extLst>
          </p:cNvPr>
          <p:cNvSpPr txBox="1"/>
          <p:nvPr/>
        </p:nvSpPr>
        <p:spPr>
          <a:xfrm>
            <a:off x="2108981" y="2863969"/>
            <a:ext cx="11053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店均订单量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48" name="直线连接符 47">
            <a:extLst>
              <a:ext uri="{FF2B5EF4-FFF2-40B4-BE49-F238E27FC236}">
                <a16:creationId xmlns:a16="http://schemas.microsoft.com/office/drawing/2014/main" id="{8F6048A1-C840-5655-05AA-6FF5871D5FC1}"/>
              </a:ext>
            </a:extLst>
          </p:cNvPr>
          <p:cNvCxnSpPr>
            <a:cxnSpLocks/>
          </p:cNvCxnSpPr>
          <p:nvPr/>
        </p:nvCxnSpPr>
        <p:spPr>
          <a:xfrm>
            <a:off x="3359696" y="2685767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>
            <a:extLst>
              <a:ext uri="{FF2B5EF4-FFF2-40B4-BE49-F238E27FC236}">
                <a16:creationId xmlns:a16="http://schemas.microsoft.com/office/drawing/2014/main" id="{C279B55E-A0FB-B82D-2BD0-42D2BEBD63A3}"/>
              </a:ext>
            </a:extLst>
          </p:cNvPr>
          <p:cNvSpPr txBox="1"/>
          <p:nvPr/>
        </p:nvSpPr>
        <p:spPr>
          <a:xfrm>
            <a:off x="3437913" y="2482594"/>
            <a:ext cx="11961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243</a:t>
            </a:r>
            <a:r>
              <a:rPr lang="zh-CN" altLang="en-US" sz="2000" b="1" kern="0" spc="5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笔</a:t>
            </a:r>
            <a:r>
              <a:rPr lang="en-US" altLang="zh-CN" sz="1000" kern="0" spc="5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月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029DD1D-9C53-BADD-65DE-D7635598C75E}"/>
              </a:ext>
            </a:extLst>
          </p:cNvPr>
          <p:cNvSpPr txBox="1"/>
          <p:nvPr/>
        </p:nvSpPr>
        <p:spPr>
          <a:xfrm>
            <a:off x="3359696" y="2863969"/>
            <a:ext cx="13526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订单中位数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68" name="直线连接符 67">
            <a:extLst>
              <a:ext uri="{FF2B5EF4-FFF2-40B4-BE49-F238E27FC236}">
                <a16:creationId xmlns:a16="http://schemas.microsoft.com/office/drawing/2014/main" id="{1261BA15-54CA-4153-8BE8-6564997B1EB9}"/>
              </a:ext>
            </a:extLst>
          </p:cNvPr>
          <p:cNvCxnSpPr>
            <a:cxnSpLocks/>
          </p:cNvCxnSpPr>
          <p:nvPr/>
        </p:nvCxnSpPr>
        <p:spPr>
          <a:xfrm>
            <a:off x="4655840" y="2685767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:a16="http://schemas.microsoft.com/office/drawing/2014/main" id="{01417A2B-8DA6-1410-3901-8A8351FD8AF0}"/>
              </a:ext>
            </a:extLst>
          </p:cNvPr>
          <p:cNvSpPr txBox="1"/>
          <p:nvPr/>
        </p:nvSpPr>
        <p:spPr>
          <a:xfrm>
            <a:off x="4734057" y="2482594"/>
            <a:ext cx="11961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1.28</a:t>
            </a:r>
            <a:r>
              <a:rPr lang="zh-CN" altLang="en-US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万</a:t>
            </a:r>
            <a:r>
              <a:rPr lang="en-US" altLang="zh-CN" sz="1000" kern="0" spc="5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月</a:t>
            </a:r>
            <a:endParaRPr lang="zh-CN" altLang="en-US" dirty="0">
              <a:latin typeface="+mn-ea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448158EA-A043-4AA8-C352-EC3BD95CC19B}"/>
              </a:ext>
            </a:extLst>
          </p:cNvPr>
          <p:cNvSpPr txBox="1"/>
          <p:nvPr/>
        </p:nvSpPr>
        <p:spPr>
          <a:xfrm>
            <a:off x="4655840" y="2863969"/>
            <a:ext cx="135260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店均销售额</a:t>
            </a:r>
            <a:endParaRPr lang="zh-CN" altLang="en-US" sz="3200" dirty="0">
              <a:latin typeface="+mn-ea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6EC057BA-7BEE-1A94-6CDE-C5EAD264F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1216158"/>
              </p:ext>
            </p:extLst>
          </p:nvPr>
        </p:nvGraphicFramePr>
        <p:xfrm>
          <a:off x="7498929" y="1215372"/>
          <a:ext cx="3436072" cy="222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4" name="圆角矩形 73">
            <a:extLst>
              <a:ext uri="{FF2B5EF4-FFF2-40B4-BE49-F238E27FC236}">
                <a16:creationId xmlns:a16="http://schemas.microsoft.com/office/drawing/2014/main" id="{B6E882FD-64C4-C8CD-A3FD-B7A3CCB094E4}"/>
              </a:ext>
            </a:extLst>
          </p:cNvPr>
          <p:cNvSpPr/>
          <p:nvPr/>
        </p:nvSpPr>
        <p:spPr>
          <a:xfrm>
            <a:off x="7289036" y="1124744"/>
            <a:ext cx="3933148" cy="2317442"/>
          </a:xfrm>
          <a:prstGeom prst="roundRect">
            <a:avLst>
              <a:gd name="adj" fmla="val 30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7" name="同侧圆角矩形 76">
            <a:extLst>
              <a:ext uri="{FF2B5EF4-FFF2-40B4-BE49-F238E27FC236}">
                <a16:creationId xmlns:a16="http://schemas.microsoft.com/office/drawing/2014/main" id="{049397A3-A0D0-467F-D96D-CF1B9305EF9D}"/>
              </a:ext>
            </a:extLst>
          </p:cNvPr>
          <p:cNvSpPr/>
          <p:nvPr/>
        </p:nvSpPr>
        <p:spPr>
          <a:xfrm rot="16200000">
            <a:off x="6021407" y="1983040"/>
            <a:ext cx="1848776" cy="691477"/>
          </a:xfrm>
          <a:prstGeom prst="round2SameRect">
            <a:avLst>
              <a:gd name="adj1" fmla="val 7864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8" name="Rectangle 5">
            <a:extLst>
              <a:ext uri="{FF2B5EF4-FFF2-40B4-BE49-F238E27FC236}">
                <a16:creationId xmlns:a16="http://schemas.microsoft.com/office/drawing/2014/main" id="{CC08B118-8D35-DAA5-D626-F56629B78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9436" y="1432760"/>
            <a:ext cx="400110" cy="1857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品类门店数量占比</a:t>
            </a:r>
            <a:endParaRPr lang="en-US" altLang="zh-CN" sz="1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13D3F73-EB5C-6285-8050-A02D23D41CC9}"/>
              </a:ext>
            </a:extLst>
          </p:cNvPr>
          <p:cNvSpPr txBox="1"/>
          <p:nvPr/>
        </p:nvSpPr>
        <p:spPr>
          <a:xfrm>
            <a:off x="6616742" y="1639726"/>
            <a:ext cx="400110" cy="1857482"/>
          </a:xfrm>
          <a:prstGeom prst="rect">
            <a:avLst/>
          </a:prstGeom>
          <a:noFill/>
        </p:spPr>
        <p:txBody>
          <a:bodyPr vert="eaVert"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（排名前   ）</a:t>
            </a:r>
            <a:endParaRPr lang="zh-CN" altLang="zh-CN" sz="1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2812554-6B2C-ED79-3E63-3304CAEB62E9}"/>
              </a:ext>
            </a:extLst>
          </p:cNvPr>
          <p:cNvSpPr txBox="1"/>
          <p:nvPr/>
        </p:nvSpPr>
        <p:spPr>
          <a:xfrm>
            <a:off x="6678730" y="2568467"/>
            <a:ext cx="34481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5</a:t>
            </a:r>
            <a:endParaRPr lang="zh-CN" altLang="en-US" sz="14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1" name="AutoShape 10">
            <a:extLst>
              <a:ext uri="{FF2B5EF4-FFF2-40B4-BE49-F238E27FC236}">
                <a16:creationId xmlns:a16="http://schemas.microsoft.com/office/drawing/2014/main" id="{4638D532-41A8-E5CF-8D5D-67EBF74BE9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40493" y="5153025"/>
            <a:ext cx="10414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dirty="0">
              <a:latin typeface="+mn-ea"/>
            </a:endParaRPr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7CD58A1C-9C14-3CB8-4F63-E756DF63AF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9301083"/>
              </p:ext>
            </p:extLst>
          </p:nvPr>
        </p:nvGraphicFramePr>
        <p:xfrm>
          <a:off x="341055" y="4039870"/>
          <a:ext cx="3812212" cy="2468880"/>
        </p:xfrm>
        <a:graphic>
          <a:graphicData uri="http://schemas.openxmlformats.org/drawingml/2006/table">
            <a:tbl>
              <a:tblPr/>
              <a:tblGrid>
                <a:gridCol w="1112212">
                  <a:extLst>
                    <a:ext uri="{9D8B030D-6E8A-4147-A177-3AD203B41FA5}">
                      <a16:colId xmlns:a16="http://schemas.microsoft.com/office/drawing/2014/main" val="21881809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0059334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676987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991106750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品类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门店数量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店均订单数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客单价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56141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粥</a:t>
                      </a:r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粉</a:t>
                      </a:r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457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19.85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90760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快餐厅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695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21.15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17884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其他小吃快餐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530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15.98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48605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烧烤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314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25.8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43705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卤味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190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24.9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3692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奶茶饮品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832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14.06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1806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包子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543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15.18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56996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炸鸡汉堡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1039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25.12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37154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面包甜点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320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68.88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542011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麻辣烫</a:t>
                      </a:r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冒菜</a:t>
                      </a:r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串串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888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23.79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89529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寿司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646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5223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新疆菜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1028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62347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粤菜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837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38778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日式拉面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783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84846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创意菜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775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79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466232"/>
                  </a:ext>
                </a:extLst>
              </a:tr>
            </a:tbl>
          </a:graphicData>
        </a:graphic>
      </p:graphicFrame>
      <p:graphicFrame>
        <p:nvGraphicFramePr>
          <p:cNvPr id="83" name="表格 82">
            <a:extLst>
              <a:ext uri="{FF2B5EF4-FFF2-40B4-BE49-F238E27FC236}">
                <a16:creationId xmlns:a16="http://schemas.microsoft.com/office/drawing/2014/main" id="{1D5CC4FE-0282-C8B0-DA6C-396A1E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736521"/>
              </p:ext>
            </p:extLst>
          </p:nvPr>
        </p:nvGraphicFramePr>
        <p:xfrm>
          <a:off x="4232216" y="4039870"/>
          <a:ext cx="3812212" cy="2468880"/>
        </p:xfrm>
        <a:graphic>
          <a:graphicData uri="http://schemas.openxmlformats.org/drawingml/2006/table">
            <a:tbl>
              <a:tblPr/>
              <a:tblGrid>
                <a:gridCol w="1112212">
                  <a:extLst>
                    <a:ext uri="{9D8B030D-6E8A-4147-A177-3AD203B41FA5}">
                      <a16:colId xmlns:a16="http://schemas.microsoft.com/office/drawing/2014/main" val="21881809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0059334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676987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991106750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品类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门店数量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店均订单数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客单价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56141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日式铁板烧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93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90760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私房菜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17884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西班牙菜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71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48605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泰国菜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43705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炸串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476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22.7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3692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川菜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235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27.21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1806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湘菜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872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56996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干锅</a:t>
                      </a:r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焖锅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31.17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37154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其他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20.31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542011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饺子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413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89529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咖啡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225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18.69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5223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馄饨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224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62347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披萨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1053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29.88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38778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东北菜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750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17.75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84846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火锅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7466232"/>
                  </a:ext>
                </a:extLst>
              </a:tr>
            </a:tbl>
          </a:graphicData>
        </a:graphic>
      </p:graphicFrame>
      <p:graphicFrame>
        <p:nvGraphicFramePr>
          <p:cNvPr id="84" name="表格 83">
            <a:extLst>
              <a:ext uri="{FF2B5EF4-FFF2-40B4-BE49-F238E27FC236}">
                <a16:creationId xmlns:a16="http://schemas.microsoft.com/office/drawing/2014/main" id="{546C5C2F-3CE4-3BB7-6B52-CFD81293EC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354046"/>
              </p:ext>
            </p:extLst>
          </p:nvPr>
        </p:nvGraphicFramePr>
        <p:xfrm>
          <a:off x="8116436" y="4039870"/>
          <a:ext cx="3812212" cy="2316480"/>
        </p:xfrm>
        <a:graphic>
          <a:graphicData uri="http://schemas.openxmlformats.org/drawingml/2006/table">
            <a:tbl>
              <a:tblPr/>
              <a:tblGrid>
                <a:gridCol w="1112212">
                  <a:extLst>
                    <a:ext uri="{9D8B030D-6E8A-4147-A177-3AD203B41FA5}">
                      <a16:colId xmlns:a16="http://schemas.microsoft.com/office/drawing/2014/main" val="218818098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70059334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367698719"/>
                    </a:ext>
                  </a:extLst>
                </a:gridCol>
                <a:gridCol w="900000">
                  <a:extLst>
                    <a:ext uri="{9D8B030D-6E8A-4147-A177-3AD203B41FA5}">
                      <a16:colId xmlns:a16="http://schemas.microsoft.com/office/drawing/2014/main" val="991106750"/>
                    </a:ext>
                  </a:extLst>
                </a:gridCol>
              </a:tblGrid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品类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门店数量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店均订单数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+mn-ea"/>
                          <a:ea typeface="+mn-ea"/>
                        </a:rPr>
                        <a:t>客单价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561416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沙拉轻食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843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20.33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907601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日式简餐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485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33.67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7178847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徽菜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478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21.5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248605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江河海鲜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264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40.67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843705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韩国料理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329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23.2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23692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上海菜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269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81806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其他日本料理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251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22.75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456996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北京菜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208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40.5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1371544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西北菜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415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26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542011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茶餐厅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332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44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895295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kern="1200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烤鱼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253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16.67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0522310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浙江菜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1159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32.5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2623472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家常菜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1019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2387783"/>
                  </a:ext>
                </a:extLst>
              </a:tr>
              <a:tr h="14400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意大利菜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650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ea"/>
                          <a:ea typeface="+mn-ea"/>
                        </a:rPr>
                        <a:t>64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8848465"/>
                  </a:ext>
                </a:extLst>
              </a:tr>
            </a:tbl>
          </a:graphicData>
        </a:graphic>
      </p:graphicFrame>
      <p:sp>
        <p:nvSpPr>
          <p:cNvPr id="88" name="Rectangle 5">
            <a:extLst>
              <a:ext uri="{FF2B5EF4-FFF2-40B4-BE49-F238E27FC236}">
                <a16:creationId xmlns:a16="http://schemas.microsoft.com/office/drawing/2014/main" id="{47E5D5C4-3359-4EDA-137E-8B4BF7D9A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013" y="3695123"/>
            <a:ext cx="18959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品类数据明细</a:t>
            </a:r>
            <a:endParaRPr lang="zh-CN" altLang="zh-CN" sz="16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8422201-1EC2-492A-967B-DFD3E76EBACB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4E487A89-E6BC-FD67-7CA0-D29B8FF366CB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3EA79C4-3CB2-3EFF-15A8-06CD116546BF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615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-528736" y="-423428"/>
            <a:ext cx="7704856" cy="7704856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789040"/>
            <a:ext cx="43204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72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8BF34BC-43DF-92DB-195C-7C2BA599AAF4}"/>
              </a:ext>
            </a:extLst>
          </p:cNvPr>
          <p:cNvCxnSpPr/>
          <p:nvPr/>
        </p:nvCxnSpPr>
        <p:spPr>
          <a:xfrm>
            <a:off x="5807968" y="496717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C17329-6DBD-7D45-30C7-41CF6CE4E835}"/>
              </a:ext>
            </a:extLst>
          </p:cNvPr>
          <p:cNvCxnSpPr>
            <a:cxnSpLocks/>
          </p:cNvCxnSpPr>
          <p:nvPr/>
        </p:nvCxnSpPr>
        <p:spPr>
          <a:xfrm flipH="1">
            <a:off x="9408368" y="378904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02EFA3-2EF6-3770-E8CB-171BDB0D8CBC}"/>
              </a:ext>
            </a:extLst>
          </p:cNvPr>
          <p:cNvSpPr txBox="1"/>
          <p:nvPr/>
        </p:nvSpPr>
        <p:spPr>
          <a:xfrm>
            <a:off x="1814304" y="1700808"/>
            <a:ext cx="3286477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1" lang="en-US" altLang="zh-CN" sz="199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a typeface="MiSans Normal" panose="00000500000000000000" pitchFamily="2" charset="-122"/>
                <a:cs typeface="Arial" panose="020B0604020202020204" pitchFamily="34" charset="0"/>
              </a:rPr>
              <a:t>04</a:t>
            </a:r>
            <a:endParaRPr kumimoji="1" lang="zh-CN" altLang="en-US" sz="199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6BE1CBF-9261-1CC5-509F-7EA4F268C3C4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53195501-A40B-3F72-BC0E-81B90489E30C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D0A980D-92BD-F7EA-495D-4C8F4A607C2A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81368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5" name="圆角矩形 54">
            <a:extLst>
              <a:ext uri="{FF2B5EF4-FFF2-40B4-BE49-F238E27FC236}">
                <a16:creationId xmlns:a16="http://schemas.microsoft.com/office/drawing/2014/main" id="{2CF43E2A-35E6-8228-4D2C-12DC01C8DE0D}"/>
              </a:ext>
            </a:extLst>
          </p:cNvPr>
          <p:cNvSpPr/>
          <p:nvPr/>
        </p:nvSpPr>
        <p:spPr>
          <a:xfrm>
            <a:off x="551384" y="2715511"/>
            <a:ext cx="4393117" cy="857904"/>
          </a:xfrm>
          <a:prstGeom prst="roundRect">
            <a:avLst>
              <a:gd name="adj" fmla="val 30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 useBgFill="1">
        <p:nvSpPr>
          <p:cNvPr id="56" name="Rectangle 5">
            <a:extLst>
              <a:ext uri="{FF2B5EF4-FFF2-40B4-BE49-F238E27FC236}">
                <a16:creationId xmlns:a16="http://schemas.microsoft.com/office/drawing/2014/main" id="{D0283DD6-3B14-A095-0628-755BD05E5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340" y="2478980"/>
            <a:ext cx="1645205" cy="40011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痛点和难点</a:t>
            </a:r>
            <a:endParaRPr lang="zh-CN" altLang="zh-CN" sz="20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EC67DDA-08E9-63F1-9FDC-B86D9528BEEF}"/>
              </a:ext>
            </a:extLst>
          </p:cNvPr>
          <p:cNvSpPr txBox="1"/>
          <p:nvPr/>
        </p:nvSpPr>
        <p:spPr>
          <a:xfrm>
            <a:off x="547366" y="2920816"/>
            <a:ext cx="4370411" cy="516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受疫情影响市场大环境每况愈下，中小企业面临崩溃边缘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周边存在多个商业综合体，竞争激烈</a:t>
            </a:r>
            <a:endParaRPr lang="zh-CN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8" name="圆角矩形 57">
            <a:extLst>
              <a:ext uri="{FF2B5EF4-FFF2-40B4-BE49-F238E27FC236}">
                <a16:creationId xmlns:a16="http://schemas.microsoft.com/office/drawing/2014/main" id="{F1544E01-F389-7EFF-A060-1D70FBC30FC0}"/>
              </a:ext>
            </a:extLst>
          </p:cNvPr>
          <p:cNvSpPr/>
          <p:nvPr/>
        </p:nvSpPr>
        <p:spPr>
          <a:xfrm>
            <a:off x="551384" y="3950774"/>
            <a:ext cx="4393117" cy="1372058"/>
          </a:xfrm>
          <a:prstGeom prst="roundRect">
            <a:avLst>
              <a:gd name="adj" fmla="val 30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 useBgFill="1">
        <p:nvSpPr>
          <p:cNvPr id="59" name="Rectangle 5">
            <a:extLst>
              <a:ext uri="{FF2B5EF4-FFF2-40B4-BE49-F238E27FC236}">
                <a16:creationId xmlns:a16="http://schemas.microsoft.com/office/drawing/2014/main" id="{7DF827A0-FEF5-7D1F-2645-1354F1A41C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4358" y="3726194"/>
            <a:ext cx="787168" cy="40011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优势</a:t>
            </a:r>
            <a:endParaRPr lang="zh-CN" altLang="zh-CN" sz="20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F5D2A300-119E-59E2-F07C-96601128A9B4}"/>
              </a:ext>
            </a:extLst>
          </p:cNvPr>
          <p:cNvSpPr txBox="1"/>
          <p:nvPr/>
        </p:nvSpPr>
        <p:spPr>
          <a:xfrm>
            <a:off x="580286" y="4209756"/>
            <a:ext cx="4075554" cy="11815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项目周边住宅，存有大量社区居民且交通便捷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项目开业至今已有一定年限，具备一定的客户基础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项目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步行商业街、餐饮、超市、银行、酒店一应俱全</a:t>
            </a: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+mn-ea"/>
              </a:rPr>
              <a:t>项目周边青中年人群居多，具备一定的消费能力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pPr marL="342900" indent="-342900">
              <a:lnSpc>
                <a:spcPct val="120000"/>
              </a:lnSpc>
              <a:buFont typeface="+mj-lt"/>
              <a:buAutoNum type="arabicPeriod"/>
            </a:pPr>
            <a:endParaRPr lang="zh-CN" alt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6" name="任意多边形: 形状 381">
            <a:extLst>
              <a:ext uri="{FF2B5EF4-FFF2-40B4-BE49-F238E27FC236}">
                <a16:creationId xmlns:a16="http://schemas.microsoft.com/office/drawing/2014/main" id="{0C18BE82-6ADC-8D48-C9B0-B44296DEA0D5}"/>
              </a:ext>
            </a:extLst>
          </p:cNvPr>
          <p:cNvSpPr/>
          <p:nvPr/>
        </p:nvSpPr>
        <p:spPr>
          <a:xfrm>
            <a:off x="6708085" y="4693709"/>
            <a:ext cx="457048" cy="162014"/>
          </a:xfrm>
          <a:custGeom>
            <a:avLst/>
            <a:gdLst>
              <a:gd name="connsiteX0" fmla="*/ 798203 w 801682"/>
              <a:gd name="connsiteY0" fmla="*/ 14710 h 284179"/>
              <a:gd name="connsiteX1" fmla="*/ 787154 w 801682"/>
              <a:gd name="connsiteY1" fmla="*/ 12519 h 284179"/>
              <a:gd name="connsiteX2" fmla="*/ 787154 w 801682"/>
              <a:gd name="connsiteY2" fmla="*/ 12519 h 284179"/>
              <a:gd name="connsiteX3" fmla="*/ 789249 w 801682"/>
              <a:gd name="connsiteY3" fmla="*/ 1375 h 284179"/>
              <a:gd name="connsiteX4" fmla="*/ 789249 w 801682"/>
              <a:gd name="connsiteY4" fmla="*/ 1375 h 284179"/>
              <a:gd name="connsiteX5" fmla="*/ 800298 w 801682"/>
              <a:gd name="connsiteY5" fmla="*/ 3566 h 284179"/>
              <a:gd name="connsiteX6" fmla="*/ 800298 w 801682"/>
              <a:gd name="connsiteY6" fmla="*/ 3566 h 284179"/>
              <a:gd name="connsiteX7" fmla="*/ 799346 w 801682"/>
              <a:gd name="connsiteY7" fmla="*/ 13662 h 284179"/>
              <a:gd name="connsiteX8" fmla="*/ 799346 w 801682"/>
              <a:gd name="connsiteY8" fmla="*/ 13662 h 284179"/>
              <a:gd name="connsiteX9" fmla="*/ 798203 w 801682"/>
              <a:gd name="connsiteY9" fmla="*/ 14710 h 284179"/>
              <a:gd name="connsiteX10" fmla="*/ 764675 w 801682"/>
              <a:gd name="connsiteY10" fmla="*/ 36808 h 284179"/>
              <a:gd name="connsiteX11" fmla="*/ 753626 w 801682"/>
              <a:gd name="connsiteY11" fmla="*/ 34331 h 284179"/>
              <a:gd name="connsiteX12" fmla="*/ 753626 w 801682"/>
              <a:gd name="connsiteY12" fmla="*/ 34331 h 284179"/>
              <a:gd name="connsiteX13" fmla="*/ 756102 w 801682"/>
              <a:gd name="connsiteY13" fmla="*/ 23282 h 284179"/>
              <a:gd name="connsiteX14" fmla="*/ 756102 w 801682"/>
              <a:gd name="connsiteY14" fmla="*/ 23282 h 284179"/>
              <a:gd name="connsiteX15" fmla="*/ 756102 w 801682"/>
              <a:gd name="connsiteY15" fmla="*/ 23282 h 284179"/>
              <a:gd name="connsiteX16" fmla="*/ 756102 w 801682"/>
              <a:gd name="connsiteY16" fmla="*/ 23282 h 284179"/>
              <a:gd name="connsiteX17" fmla="*/ 767151 w 801682"/>
              <a:gd name="connsiteY17" fmla="*/ 25759 h 284179"/>
              <a:gd name="connsiteX18" fmla="*/ 767151 w 801682"/>
              <a:gd name="connsiteY18" fmla="*/ 25759 h 284179"/>
              <a:gd name="connsiteX19" fmla="*/ 766008 w 801682"/>
              <a:gd name="connsiteY19" fmla="*/ 35760 h 284179"/>
              <a:gd name="connsiteX20" fmla="*/ 766008 w 801682"/>
              <a:gd name="connsiteY20" fmla="*/ 35760 h 284179"/>
              <a:gd name="connsiteX21" fmla="*/ 764675 w 801682"/>
              <a:gd name="connsiteY21" fmla="*/ 36808 h 284179"/>
              <a:gd name="connsiteX22" fmla="*/ 730575 w 801682"/>
              <a:gd name="connsiteY22" fmla="*/ 58144 h 284179"/>
              <a:gd name="connsiteX23" fmla="*/ 719622 w 801682"/>
              <a:gd name="connsiteY23" fmla="*/ 55382 h 284179"/>
              <a:gd name="connsiteX24" fmla="*/ 719622 w 801682"/>
              <a:gd name="connsiteY24" fmla="*/ 55382 h 284179"/>
              <a:gd name="connsiteX25" fmla="*/ 722289 w 801682"/>
              <a:gd name="connsiteY25" fmla="*/ 44428 h 284179"/>
              <a:gd name="connsiteX26" fmla="*/ 722289 w 801682"/>
              <a:gd name="connsiteY26" fmla="*/ 44428 h 284179"/>
              <a:gd name="connsiteX27" fmla="*/ 722289 w 801682"/>
              <a:gd name="connsiteY27" fmla="*/ 44428 h 284179"/>
              <a:gd name="connsiteX28" fmla="*/ 722289 w 801682"/>
              <a:gd name="connsiteY28" fmla="*/ 44428 h 284179"/>
              <a:gd name="connsiteX29" fmla="*/ 733338 w 801682"/>
              <a:gd name="connsiteY29" fmla="*/ 47095 h 284179"/>
              <a:gd name="connsiteX30" fmla="*/ 733338 w 801682"/>
              <a:gd name="connsiteY30" fmla="*/ 47095 h 284179"/>
              <a:gd name="connsiteX31" fmla="*/ 732195 w 801682"/>
              <a:gd name="connsiteY31" fmla="*/ 56905 h 284179"/>
              <a:gd name="connsiteX32" fmla="*/ 732195 w 801682"/>
              <a:gd name="connsiteY32" fmla="*/ 56905 h 284179"/>
              <a:gd name="connsiteX33" fmla="*/ 730575 w 801682"/>
              <a:gd name="connsiteY33" fmla="*/ 58144 h 284179"/>
              <a:gd name="connsiteX34" fmla="*/ 695999 w 801682"/>
              <a:gd name="connsiteY34" fmla="*/ 78527 h 284179"/>
              <a:gd name="connsiteX35" fmla="*/ 695999 w 801682"/>
              <a:gd name="connsiteY35" fmla="*/ 78527 h 284179"/>
              <a:gd name="connsiteX36" fmla="*/ 685046 w 801682"/>
              <a:gd name="connsiteY36" fmla="*/ 75574 h 284179"/>
              <a:gd name="connsiteX37" fmla="*/ 685046 w 801682"/>
              <a:gd name="connsiteY37" fmla="*/ 75574 h 284179"/>
              <a:gd name="connsiteX38" fmla="*/ 687999 w 801682"/>
              <a:gd name="connsiteY38" fmla="*/ 64621 h 284179"/>
              <a:gd name="connsiteX39" fmla="*/ 687999 w 801682"/>
              <a:gd name="connsiteY39" fmla="*/ 64621 h 284179"/>
              <a:gd name="connsiteX40" fmla="*/ 687999 w 801682"/>
              <a:gd name="connsiteY40" fmla="*/ 64621 h 284179"/>
              <a:gd name="connsiteX41" fmla="*/ 687999 w 801682"/>
              <a:gd name="connsiteY41" fmla="*/ 64621 h 284179"/>
              <a:gd name="connsiteX42" fmla="*/ 698857 w 801682"/>
              <a:gd name="connsiteY42" fmla="*/ 67574 h 284179"/>
              <a:gd name="connsiteX43" fmla="*/ 698857 w 801682"/>
              <a:gd name="connsiteY43" fmla="*/ 67574 h 284179"/>
              <a:gd name="connsiteX44" fmla="*/ 697619 w 801682"/>
              <a:gd name="connsiteY44" fmla="*/ 77194 h 284179"/>
              <a:gd name="connsiteX45" fmla="*/ 697619 w 801682"/>
              <a:gd name="connsiteY45" fmla="*/ 77194 h 284179"/>
              <a:gd name="connsiteX46" fmla="*/ 695999 w 801682"/>
              <a:gd name="connsiteY46" fmla="*/ 78527 h 284179"/>
              <a:gd name="connsiteX47" fmla="*/ 660852 w 801682"/>
              <a:gd name="connsiteY47" fmla="*/ 98053 h 284179"/>
              <a:gd name="connsiteX48" fmla="*/ 649899 w 801682"/>
              <a:gd name="connsiteY48" fmla="*/ 94815 h 284179"/>
              <a:gd name="connsiteX49" fmla="*/ 649899 w 801682"/>
              <a:gd name="connsiteY49" fmla="*/ 94815 h 284179"/>
              <a:gd name="connsiteX50" fmla="*/ 653137 w 801682"/>
              <a:gd name="connsiteY50" fmla="*/ 83957 h 284179"/>
              <a:gd name="connsiteX51" fmla="*/ 653137 w 801682"/>
              <a:gd name="connsiteY51" fmla="*/ 83957 h 284179"/>
              <a:gd name="connsiteX52" fmla="*/ 663996 w 801682"/>
              <a:gd name="connsiteY52" fmla="*/ 87195 h 284179"/>
              <a:gd name="connsiteX53" fmla="*/ 663996 w 801682"/>
              <a:gd name="connsiteY53" fmla="*/ 87195 h 284179"/>
              <a:gd name="connsiteX54" fmla="*/ 662567 w 801682"/>
              <a:gd name="connsiteY54" fmla="*/ 96625 h 284179"/>
              <a:gd name="connsiteX55" fmla="*/ 662567 w 801682"/>
              <a:gd name="connsiteY55" fmla="*/ 96625 h 284179"/>
              <a:gd name="connsiteX56" fmla="*/ 660852 w 801682"/>
              <a:gd name="connsiteY56" fmla="*/ 98053 h 284179"/>
              <a:gd name="connsiteX57" fmla="*/ 625229 w 801682"/>
              <a:gd name="connsiteY57" fmla="*/ 116723 h 284179"/>
              <a:gd name="connsiteX58" fmla="*/ 614466 w 801682"/>
              <a:gd name="connsiteY58" fmla="*/ 113198 h 284179"/>
              <a:gd name="connsiteX59" fmla="*/ 614466 w 801682"/>
              <a:gd name="connsiteY59" fmla="*/ 113198 h 284179"/>
              <a:gd name="connsiteX60" fmla="*/ 617990 w 801682"/>
              <a:gd name="connsiteY60" fmla="*/ 102435 h 284179"/>
              <a:gd name="connsiteX61" fmla="*/ 617990 w 801682"/>
              <a:gd name="connsiteY61" fmla="*/ 102435 h 284179"/>
              <a:gd name="connsiteX62" fmla="*/ 628658 w 801682"/>
              <a:gd name="connsiteY62" fmla="*/ 105959 h 284179"/>
              <a:gd name="connsiteX63" fmla="*/ 628658 w 801682"/>
              <a:gd name="connsiteY63" fmla="*/ 105959 h 284179"/>
              <a:gd name="connsiteX64" fmla="*/ 627229 w 801682"/>
              <a:gd name="connsiteY64" fmla="*/ 115199 h 284179"/>
              <a:gd name="connsiteX65" fmla="*/ 627229 w 801682"/>
              <a:gd name="connsiteY65" fmla="*/ 115199 h 284179"/>
              <a:gd name="connsiteX66" fmla="*/ 625229 w 801682"/>
              <a:gd name="connsiteY66" fmla="*/ 116723 h 284179"/>
              <a:gd name="connsiteX67" fmla="*/ 589129 w 801682"/>
              <a:gd name="connsiteY67" fmla="*/ 134439 h 284179"/>
              <a:gd name="connsiteX68" fmla="*/ 578461 w 801682"/>
              <a:gd name="connsiteY68" fmla="*/ 130629 h 284179"/>
              <a:gd name="connsiteX69" fmla="*/ 578461 w 801682"/>
              <a:gd name="connsiteY69" fmla="*/ 130629 h 284179"/>
              <a:gd name="connsiteX70" fmla="*/ 582271 w 801682"/>
              <a:gd name="connsiteY70" fmla="*/ 119961 h 284179"/>
              <a:gd name="connsiteX71" fmla="*/ 582271 w 801682"/>
              <a:gd name="connsiteY71" fmla="*/ 119961 h 284179"/>
              <a:gd name="connsiteX72" fmla="*/ 592939 w 801682"/>
              <a:gd name="connsiteY72" fmla="*/ 123771 h 284179"/>
              <a:gd name="connsiteX73" fmla="*/ 592939 w 801682"/>
              <a:gd name="connsiteY73" fmla="*/ 123771 h 284179"/>
              <a:gd name="connsiteX74" fmla="*/ 591320 w 801682"/>
              <a:gd name="connsiteY74" fmla="*/ 132915 h 284179"/>
              <a:gd name="connsiteX75" fmla="*/ 591320 w 801682"/>
              <a:gd name="connsiteY75" fmla="*/ 132915 h 284179"/>
              <a:gd name="connsiteX76" fmla="*/ 589129 w 801682"/>
              <a:gd name="connsiteY76" fmla="*/ 134439 h 284179"/>
              <a:gd name="connsiteX77" fmla="*/ 552553 w 801682"/>
              <a:gd name="connsiteY77" fmla="*/ 151203 h 284179"/>
              <a:gd name="connsiteX78" fmla="*/ 541980 w 801682"/>
              <a:gd name="connsiteY78" fmla="*/ 147107 h 284179"/>
              <a:gd name="connsiteX79" fmla="*/ 541980 w 801682"/>
              <a:gd name="connsiteY79" fmla="*/ 147107 h 284179"/>
              <a:gd name="connsiteX80" fmla="*/ 546076 w 801682"/>
              <a:gd name="connsiteY80" fmla="*/ 136534 h 284179"/>
              <a:gd name="connsiteX81" fmla="*/ 546076 w 801682"/>
              <a:gd name="connsiteY81" fmla="*/ 136534 h 284179"/>
              <a:gd name="connsiteX82" fmla="*/ 546076 w 801682"/>
              <a:gd name="connsiteY82" fmla="*/ 136534 h 284179"/>
              <a:gd name="connsiteX83" fmla="*/ 546076 w 801682"/>
              <a:gd name="connsiteY83" fmla="*/ 136534 h 284179"/>
              <a:gd name="connsiteX84" fmla="*/ 556649 w 801682"/>
              <a:gd name="connsiteY84" fmla="*/ 140630 h 284179"/>
              <a:gd name="connsiteX85" fmla="*/ 556649 w 801682"/>
              <a:gd name="connsiteY85" fmla="*/ 140630 h 284179"/>
              <a:gd name="connsiteX86" fmla="*/ 555030 w 801682"/>
              <a:gd name="connsiteY86" fmla="*/ 149488 h 284179"/>
              <a:gd name="connsiteX87" fmla="*/ 555030 w 801682"/>
              <a:gd name="connsiteY87" fmla="*/ 149488 h 284179"/>
              <a:gd name="connsiteX88" fmla="*/ 552553 w 801682"/>
              <a:gd name="connsiteY88" fmla="*/ 151203 h 284179"/>
              <a:gd name="connsiteX89" fmla="*/ 515596 w 801682"/>
              <a:gd name="connsiteY89" fmla="*/ 167015 h 284179"/>
              <a:gd name="connsiteX90" fmla="*/ 505119 w 801682"/>
              <a:gd name="connsiteY90" fmla="*/ 162728 h 284179"/>
              <a:gd name="connsiteX91" fmla="*/ 505119 w 801682"/>
              <a:gd name="connsiteY91" fmla="*/ 162728 h 284179"/>
              <a:gd name="connsiteX92" fmla="*/ 509500 w 801682"/>
              <a:gd name="connsiteY92" fmla="*/ 152251 h 284179"/>
              <a:gd name="connsiteX93" fmla="*/ 509500 w 801682"/>
              <a:gd name="connsiteY93" fmla="*/ 152251 h 284179"/>
              <a:gd name="connsiteX94" fmla="*/ 519882 w 801682"/>
              <a:gd name="connsiteY94" fmla="*/ 156537 h 284179"/>
              <a:gd name="connsiteX95" fmla="*/ 519882 w 801682"/>
              <a:gd name="connsiteY95" fmla="*/ 156537 h 284179"/>
              <a:gd name="connsiteX96" fmla="*/ 518168 w 801682"/>
              <a:gd name="connsiteY96" fmla="*/ 165300 h 284179"/>
              <a:gd name="connsiteX97" fmla="*/ 518168 w 801682"/>
              <a:gd name="connsiteY97" fmla="*/ 165300 h 284179"/>
              <a:gd name="connsiteX98" fmla="*/ 515596 w 801682"/>
              <a:gd name="connsiteY98" fmla="*/ 167015 h 284179"/>
              <a:gd name="connsiteX99" fmla="*/ 478258 w 801682"/>
              <a:gd name="connsiteY99" fmla="*/ 181969 h 284179"/>
              <a:gd name="connsiteX100" fmla="*/ 467876 w 801682"/>
              <a:gd name="connsiteY100" fmla="*/ 177397 h 284179"/>
              <a:gd name="connsiteX101" fmla="*/ 467876 w 801682"/>
              <a:gd name="connsiteY101" fmla="*/ 177397 h 284179"/>
              <a:gd name="connsiteX102" fmla="*/ 472448 w 801682"/>
              <a:gd name="connsiteY102" fmla="*/ 167015 h 284179"/>
              <a:gd name="connsiteX103" fmla="*/ 472448 w 801682"/>
              <a:gd name="connsiteY103" fmla="*/ 167015 h 284179"/>
              <a:gd name="connsiteX104" fmla="*/ 482830 w 801682"/>
              <a:gd name="connsiteY104" fmla="*/ 171682 h 284179"/>
              <a:gd name="connsiteX105" fmla="*/ 482830 w 801682"/>
              <a:gd name="connsiteY105" fmla="*/ 171682 h 284179"/>
              <a:gd name="connsiteX106" fmla="*/ 481020 w 801682"/>
              <a:gd name="connsiteY106" fmla="*/ 180159 h 284179"/>
              <a:gd name="connsiteX107" fmla="*/ 481020 w 801682"/>
              <a:gd name="connsiteY107" fmla="*/ 180159 h 284179"/>
              <a:gd name="connsiteX108" fmla="*/ 478258 w 801682"/>
              <a:gd name="connsiteY108" fmla="*/ 181969 h 284179"/>
              <a:gd name="connsiteX109" fmla="*/ 440634 w 801682"/>
              <a:gd name="connsiteY109" fmla="*/ 195875 h 284179"/>
              <a:gd name="connsiteX110" fmla="*/ 430347 w 801682"/>
              <a:gd name="connsiteY110" fmla="*/ 191017 h 284179"/>
              <a:gd name="connsiteX111" fmla="*/ 430347 w 801682"/>
              <a:gd name="connsiteY111" fmla="*/ 191017 h 284179"/>
              <a:gd name="connsiteX112" fmla="*/ 435110 w 801682"/>
              <a:gd name="connsiteY112" fmla="*/ 180730 h 284179"/>
              <a:gd name="connsiteX113" fmla="*/ 435110 w 801682"/>
              <a:gd name="connsiteY113" fmla="*/ 180730 h 284179"/>
              <a:gd name="connsiteX114" fmla="*/ 445397 w 801682"/>
              <a:gd name="connsiteY114" fmla="*/ 185588 h 284179"/>
              <a:gd name="connsiteX115" fmla="*/ 445397 w 801682"/>
              <a:gd name="connsiteY115" fmla="*/ 185588 h 284179"/>
              <a:gd name="connsiteX116" fmla="*/ 443492 w 801682"/>
              <a:gd name="connsiteY116" fmla="*/ 193875 h 284179"/>
              <a:gd name="connsiteX117" fmla="*/ 443492 w 801682"/>
              <a:gd name="connsiteY117" fmla="*/ 193875 h 284179"/>
              <a:gd name="connsiteX118" fmla="*/ 440634 w 801682"/>
              <a:gd name="connsiteY118" fmla="*/ 195875 h 284179"/>
              <a:gd name="connsiteX119" fmla="*/ 402534 w 801682"/>
              <a:gd name="connsiteY119" fmla="*/ 208829 h 284179"/>
              <a:gd name="connsiteX120" fmla="*/ 392438 w 801682"/>
              <a:gd name="connsiteY120" fmla="*/ 203686 h 284179"/>
              <a:gd name="connsiteX121" fmla="*/ 392438 w 801682"/>
              <a:gd name="connsiteY121" fmla="*/ 203686 h 284179"/>
              <a:gd name="connsiteX122" fmla="*/ 397581 w 801682"/>
              <a:gd name="connsiteY122" fmla="*/ 193589 h 284179"/>
              <a:gd name="connsiteX123" fmla="*/ 397581 w 801682"/>
              <a:gd name="connsiteY123" fmla="*/ 193589 h 284179"/>
              <a:gd name="connsiteX124" fmla="*/ 397581 w 801682"/>
              <a:gd name="connsiteY124" fmla="*/ 193589 h 284179"/>
              <a:gd name="connsiteX125" fmla="*/ 397581 w 801682"/>
              <a:gd name="connsiteY125" fmla="*/ 193589 h 284179"/>
              <a:gd name="connsiteX126" fmla="*/ 407678 w 801682"/>
              <a:gd name="connsiteY126" fmla="*/ 198733 h 284179"/>
              <a:gd name="connsiteX127" fmla="*/ 407678 w 801682"/>
              <a:gd name="connsiteY127" fmla="*/ 198733 h 284179"/>
              <a:gd name="connsiteX128" fmla="*/ 405678 w 801682"/>
              <a:gd name="connsiteY128" fmla="*/ 206829 h 284179"/>
              <a:gd name="connsiteX129" fmla="*/ 405678 w 801682"/>
              <a:gd name="connsiteY129" fmla="*/ 206829 h 284179"/>
              <a:gd name="connsiteX130" fmla="*/ 402534 w 801682"/>
              <a:gd name="connsiteY130" fmla="*/ 208829 h 284179"/>
              <a:gd name="connsiteX131" fmla="*/ 364149 w 801682"/>
              <a:gd name="connsiteY131" fmla="*/ 220926 h 284179"/>
              <a:gd name="connsiteX132" fmla="*/ 354147 w 801682"/>
              <a:gd name="connsiteY132" fmla="*/ 215592 h 284179"/>
              <a:gd name="connsiteX133" fmla="*/ 354147 w 801682"/>
              <a:gd name="connsiteY133" fmla="*/ 215592 h 284179"/>
              <a:gd name="connsiteX134" fmla="*/ 359577 w 801682"/>
              <a:gd name="connsiteY134" fmla="*/ 205591 h 284179"/>
              <a:gd name="connsiteX135" fmla="*/ 359577 w 801682"/>
              <a:gd name="connsiteY135" fmla="*/ 205591 h 284179"/>
              <a:gd name="connsiteX136" fmla="*/ 369482 w 801682"/>
              <a:gd name="connsiteY136" fmla="*/ 210925 h 284179"/>
              <a:gd name="connsiteX137" fmla="*/ 369482 w 801682"/>
              <a:gd name="connsiteY137" fmla="*/ 210925 h 284179"/>
              <a:gd name="connsiteX138" fmla="*/ 367482 w 801682"/>
              <a:gd name="connsiteY138" fmla="*/ 218926 h 284179"/>
              <a:gd name="connsiteX139" fmla="*/ 367482 w 801682"/>
              <a:gd name="connsiteY139" fmla="*/ 218926 h 284179"/>
              <a:gd name="connsiteX140" fmla="*/ 364149 w 801682"/>
              <a:gd name="connsiteY140" fmla="*/ 220926 h 284179"/>
              <a:gd name="connsiteX141" fmla="*/ 325477 w 801682"/>
              <a:gd name="connsiteY141" fmla="*/ 231880 h 284179"/>
              <a:gd name="connsiteX142" fmla="*/ 325477 w 801682"/>
              <a:gd name="connsiteY142" fmla="*/ 231880 h 284179"/>
              <a:gd name="connsiteX143" fmla="*/ 315666 w 801682"/>
              <a:gd name="connsiteY143" fmla="*/ 226260 h 284179"/>
              <a:gd name="connsiteX144" fmla="*/ 315666 w 801682"/>
              <a:gd name="connsiteY144" fmla="*/ 226260 h 284179"/>
              <a:gd name="connsiteX145" fmla="*/ 321286 w 801682"/>
              <a:gd name="connsiteY145" fmla="*/ 216449 h 284179"/>
              <a:gd name="connsiteX146" fmla="*/ 321286 w 801682"/>
              <a:gd name="connsiteY146" fmla="*/ 216449 h 284179"/>
              <a:gd name="connsiteX147" fmla="*/ 331097 w 801682"/>
              <a:gd name="connsiteY147" fmla="*/ 222069 h 284179"/>
              <a:gd name="connsiteX148" fmla="*/ 331097 w 801682"/>
              <a:gd name="connsiteY148" fmla="*/ 222069 h 284179"/>
              <a:gd name="connsiteX149" fmla="*/ 329001 w 801682"/>
              <a:gd name="connsiteY149" fmla="*/ 229784 h 284179"/>
              <a:gd name="connsiteX150" fmla="*/ 329001 w 801682"/>
              <a:gd name="connsiteY150" fmla="*/ 229784 h 284179"/>
              <a:gd name="connsiteX151" fmla="*/ 325477 w 801682"/>
              <a:gd name="connsiteY151" fmla="*/ 231880 h 284179"/>
              <a:gd name="connsiteX152" fmla="*/ 286520 w 801682"/>
              <a:gd name="connsiteY152" fmla="*/ 241976 h 284179"/>
              <a:gd name="connsiteX153" fmla="*/ 276804 w 801682"/>
              <a:gd name="connsiteY153" fmla="*/ 236166 h 284179"/>
              <a:gd name="connsiteX154" fmla="*/ 276804 w 801682"/>
              <a:gd name="connsiteY154" fmla="*/ 236166 h 284179"/>
              <a:gd name="connsiteX155" fmla="*/ 282710 w 801682"/>
              <a:gd name="connsiteY155" fmla="*/ 226450 h 284179"/>
              <a:gd name="connsiteX156" fmla="*/ 282710 w 801682"/>
              <a:gd name="connsiteY156" fmla="*/ 226450 h 284179"/>
              <a:gd name="connsiteX157" fmla="*/ 292330 w 801682"/>
              <a:gd name="connsiteY157" fmla="*/ 232356 h 284179"/>
              <a:gd name="connsiteX158" fmla="*/ 292330 w 801682"/>
              <a:gd name="connsiteY158" fmla="*/ 232356 h 284179"/>
              <a:gd name="connsiteX159" fmla="*/ 290235 w 801682"/>
              <a:gd name="connsiteY159" fmla="*/ 239881 h 284179"/>
              <a:gd name="connsiteX160" fmla="*/ 290235 w 801682"/>
              <a:gd name="connsiteY160" fmla="*/ 239881 h 284179"/>
              <a:gd name="connsiteX161" fmla="*/ 286520 w 801682"/>
              <a:gd name="connsiteY161" fmla="*/ 241976 h 284179"/>
              <a:gd name="connsiteX162" fmla="*/ 247372 w 801682"/>
              <a:gd name="connsiteY162" fmla="*/ 251025 h 284179"/>
              <a:gd name="connsiteX163" fmla="*/ 237847 w 801682"/>
              <a:gd name="connsiteY163" fmla="*/ 244834 h 284179"/>
              <a:gd name="connsiteX164" fmla="*/ 237847 w 801682"/>
              <a:gd name="connsiteY164" fmla="*/ 244834 h 284179"/>
              <a:gd name="connsiteX165" fmla="*/ 243943 w 801682"/>
              <a:gd name="connsiteY165" fmla="*/ 235309 h 284179"/>
              <a:gd name="connsiteX166" fmla="*/ 243943 w 801682"/>
              <a:gd name="connsiteY166" fmla="*/ 235309 h 284179"/>
              <a:gd name="connsiteX167" fmla="*/ 253468 w 801682"/>
              <a:gd name="connsiteY167" fmla="*/ 241500 h 284179"/>
              <a:gd name="connsiteX168" fmla="*/ 253468 w 801682"/>
              <a:gd name="connsiteY168" fmla="*/ 241500 h 284179"/>
              <a:gd name="connsiteX169" fmla="*/ 251277 w 801682"/>
              <a:gd name="connsiteY169" fmla="*/ 248834 h 284179"/>
              <a:gd name="connsiteX170" fmla="*/ 251277 w 801682"/>
              <a:gd name="connsiteY170" fmla="*/ 248834 h 284179"/>
              <a:gd name="connsiteX171" fmla="*/ 247372 w 801682"/>
              <a:gd name="connsiteY171" fmla="*/ 251025 h 284179"/>
              <a:gd name="connsiteX172" fmla="*/ 208034 w 801682"/>
              <a:gd name="connsiteY172" fmla="*/ 259026 h 284179"/>
              <a:gd name="connsiteX173" fmla="*/ 198604 w 801682"/>
              <a:gd name="connsiteY173" fmla="*/ 252644 h 284179"/>
              <a:gd name="connsiteX174" fmla="*/ 198604 w 801682"/>
              <a:gd name="connsiteY174" fmla="*/ 252644 h 284179"/>
              <a:gd name="connsiteX175" fmla="*/ 204986 w 801682"/>
              <a:gd name="connsiteY175" fmla="*/ 243215 h 284179"/>
              <a:gd name="connsiteX176" fmla="*/ 204986 w 801682"/>
              <a:gd name="connsiteY176" fmla="*/ 243215 h 284179"/>
              <a:gd name="connsiteX177" fmla="*/ 214415 w 801682"/>
              <a:gd name="connsiteY177" fmla="*/ 249596 h 284179"/>
              <a:gd name="connsiteX178" fmla="*/ 214415 w 801682"/>
              <a:gd name="connsiteY178" fmla="*/ 249596 h 284179"/>
              <a:gd name="connsiteX179" fmla="*/ 212225 w 801682"/>
              <a:gd name="connsiteY179" fmla="*/ 256740 h 284179"/>
              <a:gd name="connsiteX180" fmla="*/ 212225 w 801682"/>
              <a:gd name="connsiteY180" fmla="*/ 256740 h 284179"/>
              <a:gd name="connsiteX181" fmla="*/ 208034 w 801682"/>
              <a:gd name="connsiteY181" fmla="*/ 259026 h 284179"/>
              <a:gd name="connsiteX182" fmla="*/ 168410 w 801682"/>
              <a:gd name="connsiteY182" fmla="*/ 266075 h 284179"/>
              <a:gd name="connsiteX183" fmla="*/ 168410 w 801682"/>
              <a:gd name="connsiteY183" fmla="*/ 266075 h 284179"/>
              <a:gd name="connsiteX184" fmla="*/ 159266 w 801682"/>
              <a:gd name="connsiteY184" fmla="*/ 259502 h 284179"/>
              <a:gd name="connsiteX185" fmla="*/ 159266 w 801682"/>
              <a:gd name="connsiteY185" fmla="*/ 259502 h 284179"/>
              <a:gd name="connsiteX186" fmla="*/ 165743 w 801682"/>
              <a:gd name="connsiteY186" fmla="*/ 250263 h 284179"/>
              <a:gd name="connsiteX187" fmla="*/ 165743 w 801682"/>
              <a:gd name="connsiteY187" fmla="*/ 250263 h 284179"/>
              <a:gd name="connsiteX188" fmla="*/ 174982 w 801682"/>
              <a:gd name="connsiteY188" fmla="*/ 256930 h 284179"/>
              <a:gd name="connsiteX189" fmla="*/ 174982 w 801682"/>
              <a:gd name="connsiteY189" fmla="*/ 256930 h 284179"/>
              <a:gd name="connsiteX190" fmla="*/ 172791 w 801682"/>
              <a:gd name="connsiteY190" fmla="*/ 263884 h 284179"/>
              <a:gd name="connsiteX191" fmla="*/ 172791 w 801682"/>
              <a:gd name="connsiteY191" fmla="*/ 263884 h 284179"/>
              <a:gd name="connsiteX192" fmla="*/ 168410 w 801682"/>
              <a:gd name="connsiteY192" fmla="*/ 266075 h 284179"/>
              <a:gd name="connsiteX193" fmla="*/ 128595 w 801682"/>
              <a:gd name="connsiteY193" fmla="*/ 272075 h 284179"/>
              <a:gd name="connsiteX194" fmla="*/ 119642 w 801682"/>
              <a:gd name="connsiteY194" fmla="*/ 265217 h 284179"/>
              <a:gd name="connsiteX195" fmla="*/ 119642 w 801682"/>
              <a:gd name="connsiteY195" fmla="*/ 265217 h 284179"/>
              <a:gd name="connsiteX196" fmla="*/ 126500 w 801682"/>
              <a:gd name="connsiteY196" fmla="*/ 256264 h 284179"/>
              <a:gd name="connsiteX197" fmla="*/ 126500 w 801682"/>
              <a:gd name="connsiteY197" fmla="*/ 256264 h 284179"/>
              <a:gd name="connsiteX198" fmla="*/ 135453 w 801682"/>
              <a:gd name="connsiteY198" fmla="*/ 263122 h 284179"/>
              <a:gd name="connsiteX199" fmla="*/ 135453 w 801682"/>
              <a:gd name="connsiteY199" fmla="*/ 263122 h 284179"/>
              <a:gd name="connsiteX200" fmla="*/ 133167 w 801682"/>
              <a:gd name="connsiteY200" fmla="*/ 269884 h 284179"/>
              <a:gd name="connsiteX201" fmla="*/ 133167 w 801682"/>
              <a:gd name="connsiteY201" fmla="*/ 269884 h 284179"/>
              <a:gd name="connsiteX202" fmla="*/ 128595 w 801682"/>
              <a:gd name="connsiteY202" fmla="*/ 272075 h 284179"/>
              <a:gd name="connsiteX203" fmla="*/ 88686 w 801682"/>
              <a:gd name="connsiteY203" fmla="*/ 277124 h 284179"/>
              <a:gd name="connsiteX204" fmla="*/ 79827 w 801682"/>
              <a:gd name="connsiteY204" fmla="*/ 270075 h 284179"/>
              <a:gd name="connsiteX205" fmla="*/ 79827 w 801682"/>
              <a:gd name="connsiteY205" fmla="*/ 270075 h 284179"/>
              <a:gd name="connsiteX206" fmla="*/ 86876 w 801682"/>
              <a:gd name="connsiteY206" fmla="*/ 261217 h 284179"/>
              <a:gd name="connsiteX207" fmla="*/ 86876 w 801682"/>
              <a:gd name="connsiteY207" fmla="*/ 261217 h 284179"/>
              <a:gd name="connsiteX208" fmla="*/ 95734 w 801682"/>
              <a:gd name="connsiteY208" fmla="*/ 268265 h 284179"/>
              <a:gd name="connsiteX209" fmla="*/ 95734 w 801682"/>
              <a:gd name="connsiteY209" fmla="*/ 268265 h 284179"/>
              <a:gd name="connsiteX210" fmla="*/ 93448 w 801682"/>
              <a:gd name="connsiteY210" fmla="*/ 274933 h 284179"/>
              <a:gd name="connsiteX211" fmla="*/ 93448 w 801682"/>
              <a:gd name="connsiteY211" fmla="*/ 274933 h 284179"/>
              <a:gd name="connsiteX212" fmla="*/ 88686 w 801682"/>
              <a:gd name="connsiteY212" fmla="*/ 277124 h 284179"/>
              <a:gd name="connsiteX213" fmla="*/ 48681 w 801682"/>
              <a:gd name="connsiteY213" fmla="*/ 281124 h 284179"/>
              <a:gd name="connsiteX214" fmla="*/ 48681 w 801682"/>
              <a:gd name="connsiteY214" fmla="*/ 281124 h 284179"/>
              <a:gd name="connsiteX215" fmla="*/ 40013 w 801682"/>
              <a:gd name="connsiteY215" fmla="*/ 273790 h 284179"/>
              <a:gd name="connsiteX216" fmla="*/ 40013 w 801682"/>
              <a:gd name="connsiteY216" fmla="*/ 273790 h 284179"/>
              <a:gd name="connsiteX217" fmla="*/ 47252 w 801682"/>
              <a:gd name="connsiteY217" fmla="*/ 265217 h 284179"/>
              <a:gd name="connsiteX218" fmla="*/ 47252 w 801682"/>
              <a:gd name="connsiteY218" fmla="*/ 265217 h 284179"/>
              <a:gd name="connsiteX219" fmla="*/ 56015 w 801682"/>
              <a:gd name="connsiteY219" fmla="*/ 272456 h 284179"/>
              <a:gd name="connsiteX220" fmla="*/ 56015 w 801682"/>
              <a:gd name="connsiteY220" fmla="*/ 272456 h 284179"/>
              <a:gd name="connsiteX221" fmla="*/ 53729 w 801682"/>
              <a:gd name="connsiteY221" fmla="*/ 278838 h 284179"/>
              <a:gd name="connsiteX222" fmla="*/ 53729 w 801682"/>
              <a:gd name="connsiteY222" fmla="*/ 278838 h 284179"/>
              <a:gd name="connsiteX223" fmla="*/ 48681 w 801682"/>
              <a:gd name="connsiteY223" fmla="*/ 281124 h 284179"/>
              <a:gd name="connsiteX224" fmla="*/ 8580 w 801682"/>
              <a:gd name="connsiteY224" fmla="*/ 284172 h 284179"/>
              <a:gd name="connsiteX225" fmla="*/ 8 w 801682"/>
              <a:gd name="connsiteY225" fmla="*/ 276647 h 284179"/>
              <a:gd name="connsiteX226" fmla="*/ 8 w 801682"/>
              <a:gd name="connsiteY226" fmla="*/ 276647 h 284179"/>
              <a:gd name="connsiteX227" fmla="*/ 7437 w 801682"/>
              <a:gd name="connsiteY227" fmla="*/ 268170 h 284179"/>
              <a:gd name="connsiteX228" fmla="*/ 7437 w 801682"/>
              <a:gd name="connsiteY228" fmla="*/ 268170 h 284179"/>
              <a:gd name="connsiteX229" fmla="*/ 7532 w 801682"/>
              <a:gd name="connsiteY229" fmla="*/ 268170 h 284179"/>
              <a:gd name="connsiteX230" fmla="*/ 7532 w 801682"/>
              <a:gd name="connsiteY230" fmla="*/ 268170 h 284179"/>
              <a:gd name="connsiteX231" fmla="*/ 16010 w 801682"/>
              <a:gd name="connsiteY231" fmla="*/ 275695 h 284179"/>
              <a:gd name="connsiteX232" fmla="*/ 16010 w 801682"/>
              <a:gd name="connsiteY232" fmla="*/ 275695 h 284179"/>
              <a:gd name="connsiteX233" fmla="*/ 13724 w 801682"/>
              <a:gd name="connsiteY233" fmla="*/ 281886 h 284179"/>
              <a:gd name="connsiteX234" fmla="*/ 13724 w 801682"/>
              <a:gd name="connsiteY234" fmla="*/ 281886 h 284179"/>
              <a:gd name="connsiteX235" fmla="*/ 8580 w 801682"/>
              <a:gd name="connsiteY235" fmla="*/ 284172 h 28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801682" h="284179">
                <a:moveTo>
                  <a:pt x="798203" y="14710"/>
                </a:moveTo>
                <a:cubicBezTo>
                  <a:pt x="794488" y="17186"/>
                  <a:pt x="789630" y="16138"/>
                  <a:pt x="787154" y="12519"/>
                </a:cubicBezTo>
                <a:lnTo>
                  <a:pt x="787154" y="12519"/>
                </a:lnTo>
                <a:cubicBezTo>
                  <a:pt x="784582" y="8804"/>
                  <a:pt x="785630" y="3851"/>
                  <a:pt x="789249" y="1375"/>
                </a:cubicBezTo>
                <a:lnTo>
                  <a:pt x="789249" y="1375"/>
                </a:lnTo>
                <a:cubicBezTo>
                  <a:pt x="792964" y="-1102"/>
                  <a:pt x="797917" y="-149"/>
                  <a:pt x="800298" y="3566"/>
                </a:cubicBezTo>
                <a:lnTo>
                  <a:pt x="800298" y="3566"/>
                </a:lnTo>
                <a:cubicBezTo>
                  <a:pt x="802489" y="6804"/>
                  <a:pt x="802013" y="10995"/>
                  <a:pt x="799346" y="13662"/>
                </a:cubicBezTo>
                <a:lnTo>
                  <a:pt x="799346" y="13662"/>
                </a:lnTo>
                <a:cubicBezTo>
                  <a:pt x="798965" y="14043"/>
                  <a:pt x="798679" y="14424"/>
                  <a:pt x="798203" y="14710"/>
                </a:cubicBezTo>
                <a:close/>
                <a:moveTo>
                  <a:pt x="764675" y="36808"/>
                </a:moveTo>
                <a:cubicBezTo>
                  <a:pt x="760960" y="39189"/>
                  <a:pt x="756007" y="38141"/>
                  <a:pt x="753626" y="34331"/>
                </a:cubicBezTo>
                <a:lnTo>
                  <a:pt x="753626" y="34331"/>
                </a:lnTo>
                <a:cubicBezTo>
                  <a:pt x="751149" y="30616"/>
                  <a:pt x="752292" y="25663"/>
                  <a:pt x="756102" y="23282"/>
                </a:cubicBezTo>
                <a:lnTo>
                  <a:pt x="756102" y="23282"/>
                </a:lnTo>
                <a:lnTo>
                  <a:pt x="756102" y="23282"/>
                </a:lnTo>
                <a:lnTo>
                  <a:pt x="756102" y="23282"/>
                </a:lnTo>
                <a:cubicBezTo>
                  <a:pt x="759817" y="20901"/>
                  <a:pt x="764770" y="21949"/>
                  <a:pt x="767151" y="25759"/>
                </a:cubicBezTo>
                <a:lnTo>
                  <a:pt x="767151" y="25759"/>
                </a:lnTo>
                <a:cubicBezTo>
                  <a:pt x="769151" y="28902"/>
                  <a:pt x="768580" y="33093"/>
                  <a:pt x="766008" y="35760"/>
                </a:cubicBezTo>
                <a:lnTo>
                  <a:pt x="766008" y="35760"/>
                </a:lnTo>
                <a:cubicBezTo>
                  <a:pt x="765532" y="36141"/>
                  <a:pt x="765151" y="36522"/>
                  <a:pt x="764675" y="36808"/>
                </a:cubicBezTo>
                <a:close/>
                <a:moveTo>
                  <a:pt x="730575" y="58144"/>
                </a:moveTo>
                <a:cubicBezTo>
                  <a:pt x="726765" y="60430"/>
                  <a:pt x="721812" y="59287"/>
                  <a:pt x="719622" y="55382"/>
                </a:cubicBezTo>
                <a:lnTo>
                  <a:pt x="719622" y="55382"/>
                </a:lnTo>
                <a:cubicBezTo>
                  <a:pt x="717336" y="51667"/>
                  <a:pt x="718574" y="46714"/>
                  <a:pt x="722289" y="44428"/>
                </a:cubicBezTo>
                <a:lnTo>
                  <a:pt x="722289" y="44428"/>
                </a:lnTo>
                <a:lnTo>
                  <a:pt x="722289" y="44428"/>
                </a:lnTo>
                <a:lnTo>
                  <a:pt x="722289" y="44428"/>
                </a:lnTo>
                <a:cubicBezTo>
                  <a:pt x="726099" y="42142"/>
                  <a:pt x="730956" y="43285"/>
                  <a:pt x="733338" y="47095"/>
                </a:cubicBezTo>
                <a:lnTo>
                  <a:pt x="733338" y="47095"/>
                </a:lnTo>
                <a:cubicBezTo>
                  <a:pt x="735242" y="50238"/>
                  <a:pt x="734671" y="54334"/>
                  <a:pt x="732195" y="56905"/>
                </a:cubicBezTo>
                <a:lnTo>
                  <a:pt x="732195" y="56905"/>
                </a:lnTo>
                <a:cubicBezTo>
                  <a:pt x="731623" y="57382"/>
                  <a:pt x="731147" y="57763"/>
                  <a:pt x="730575" y="58144"/>
                </a:cubicBezTo>
                <a:close/>
                <a:moveTo>
                  <a:pt x="695999" y="78527"/>
                </a:moveTo>
                <a:lnTo>
                  <a:pt x="695999" y="78527"/>
                </a:lnTo>
                <a:cubicBezTo>
                  <a:pt x="692094" y="80718"/>
                  <a:pt x="687237" y="79384"/>
                  <a:pt x="685046" y="75574"/>
                </a:cubicBezTo>
                <a:lnTo>
                  <a:pt x="685046" y="75574"/>
                </a:lnTo>
                <a:cubicBezTo>
                  <a:pt x="682855" y="71669"/>
                  <a:pt x="684189" y="66811"/>
                  <a:pt x="687999" y="64621"/>
                </a:cubicBezTo>
                <a:lnTo>
                  <a:pt x="687999" y="64621"/>
                </a:lnTo>
                <a:lnTo>
                  <a:pt x="687999" y="64621"/>
                </a:lnTo>
                <a:lnTo>
                  <a:pt x="687999" y="64621"/>
                </a:lnTo>
                <a:cubicBezTo>
                  <a:pt x="691808" y="62430"/>
                  <a:pt x="696762" y="63763"/>
                  <a:pt x="698857" y="67574"/>
                </a:cubicBezTo>
                <a:lnTo>
                  <a:pt x="698857" y="67574"/>
                </a:lnTo>
                <a:cubicBezTo>
                  <a:pt x="700762" y="70812"/>
                  <a:pt x="700095" y="74717"/>
                  <a:pt x="697619" y="77194"/>
                </a:cubicBezTo>
                <a:lnTo>
                  <a:pt x="697619" y="77194"/>
                </a:lnTo>
                <a:cubicBezTo>
                  <a:pt x="697142" y="77765"/>
                  <a:pt x="696571" y="78241"/>
                  <a:pt x="695999" y="78527"/>
                </a:cubicBezTo>
                <a:close/>
                <a:moveTo>
                  <a:pt x="660852" y="98053"/>
                </a:moveTo>
                <a:cubicBezTo>
                  <a:pt x="656947" y="100149"/>
                  <a:pt x="652089" y="98720"/>
                  <a:pt x="649899" y="94815"/>
                </a:cubicBezTo>
                <a:lnTo>
                  <a:pt x="649899" y="94815"/>
                </a:lnTo>
                <a:cubicBezTo>
                  <a:pt x="647803" y="90910"/>
                  <a:pt x="649232" y="86052"/>
                  <a:pt x="653137" y="83957"/>
                </a:cubicBezTo>
                <a:lnTo>
                  <a:pt x="653137" y="83957"/>
                </a:lnTo>
                <a:cubicBezTo>
                  <a:pt x="657042" y="81861"/>
                  <a:pt x="661900" y="83290"/>
                  <a:pt x="663996" y="87195"/>
                </a:cubicBezTo>
                <a:lnTo>
                  <a:pt x="663996" y="87195"/>
                </a:lnTo>
                <a:cubicBezTo>
                  <a:pt x="665710" y="90338"/>
                  <a:pt x="665043" y="94243"/>
                  <a:pt x="662567" y="96625"/>
                </a:cubicBezTo>
                <a:lnTo>
                  <a:pt x="662567" y="96625"/>
                </a:lnTo>
                <a:cubicBezTo>
                  <a:pt x="662186" y="97196"/>
                  <a:pt x="661519" y="97768"/>
                  <a:pt x="660852" y="98053"/>
                </a:cubicBezTo>
                <a:close/>
                <a:moveTo>
                  <a:pt x="625229" y="116723"/>
                </a:moveTo>
                <a:cubicBezTo>
                  <a:pt x="621228" y="118627"/>
                  <a:pt x="616466" y="117103"/>
                  <a:pt x="614466" y="113198"/>
                </a:cubicBezTo>
                <a:lnTo>
                  <a:pt x="614466" y="113198"/>
                </a:lnTo>
                <a:cubicBezTo>
                  <a:pt x="612465" y="109198"/>
                  <a:pt x="613989" y="104340"/>
                  <a:pt x="617990" y="102435"/>
                </a:cubicBezTo>
                <a:lnTo>
                  <a:pt x="617990" y="102435"/>
                </a:lnTo>
                <a:cubicBezTo>
                  <a:pt x="621895" y="100435"/>
                  <a:pt x="626753" y="101959"/>
                  <a:pt x="628658" y="105959"/>
                </a:cubicBezTo>
                <a:lnTo>
                  <a:pt x="628658" y="105959"/>
                </a:lnTo>
                <a:cubicBezTo>
                  <a:pt x="630277" y="109102"/>
                  <a:pt x="629610" y="112817"/>
                  <a:pt x="627229" y="115199"/>
                </a:cubicBezTo>
                <a:lnTo>
                  <a:pt x="627229" y="115199"/>
                </a:lnTo>
                <a:cubicBezTo>
                  <a:pt x="626657" y="115865"/>
                  <a:pt x="625991" y="116341"/>
                  <a:pt x="625229" y="116723"/>
                </a:cubicBezTo>
                <a:close/>
                <a:moveTo>
                  <a:pt x="589129" y="134439"/>
                </a:moveTo>
                <a:cubicBezTo>
                  <a:pt x="585129" y="136344"/>
                  <a:pt x="580366" y="134629"/>
                  <a:pt x="578461" y="130629"/>
                </a:cubicBezTo>
                <a:lnTo>
                  <a:pt x="578461" y="130629"/>
                </a:lnTo>
                <a:cubicBezTo>
                  <a:pt x="576556" y="126628"/>
                  <a:pt x="578271" y="121866"/>
                  <a:pt x="582271" y="119961"/>
                </a:cubicBezTo>
                <a:lnTo>
                  <a:pt x="582271" y="119961"/>
                </a:lnTo>
                <a:cubicBezTo>
                  <a:pt x="586272" y="118056"/>
                  <a:pt x="591034" y="119770"/>
                  <a:pt x="592939" y="123771"/>
                </a:cubicBezTo>
                <a:lnTo>
                  <a:pt x="592939" y="123771"/>
                </a:lnTo>
                <a:cubicBezTo>
                  <a:pt x="594368" y="126914"/>
                  <a:pt x="593606" y="130534"/>
                  <a:pt x="591320" y="132915"/>
                </a:cubicBezTo>
                <a:lnTo>
                  <a:pt x="591320" y="132915"/>
                </a:lnTo>
                <a:cubicBezTo>
                  <a:pt x="590653" y="133486"/>
                  <a:pt x="589891" y="134058"/>
                  <a:pt x="589129" y="134439"/>
                </a:cubicBezTo>
                <a:close/>
                <a:moveTo>
                  <a:pt x="552553" y="151203"/>
                </a:moveTo>
                <a:cubicBezTo>
                  <a:pt x="548457" y="153013"/>
                  <a:pt x="543790" y="151108"/>
                  <a:pt x="541980" y="147107"/>
                </a:cubicBezTo>
                <a:lnTo>
                  <a:pt x="541980" y="147107"/>
                </a:lnTo>
                <a:cubicBezTo>
                  <a:pt x="540171" y="143107"/>
                  <a:pt x="541980" y="138344"/>
                  <a:pt x="546076" y="136534"/>
                </a:cubicBezTo>
                <a:lnTo>
                  <a:pt x="546076" y="136534"/>
                </a:lnTo>
                <a:lnTo>
                  <a:pt x="546076" y="136534"/>
                </a:lnTo>
                <a:lnTo>
                  <a:pt x="546076" y="136534"/>
                </a:lnTo>
                <a:cubicBezTo>
                  <a:pt x="550076" y="134820"/>
                  <a:pt x="554839" y="136630"/>
                  <a:pt x="556649" y="140630"/>
                </a:cubicBezTo>
                <a:lnTo>
                  <a:pt x="556649" y="140630"/>
                </a:lnTo>
                <a:cubicBezTo>
                  <a:pt x="557982" y="143678"/>
                  <a:pt x="557316" y="147202"/>
                  <a:pt x="555030" y="149488"/>
                </a:cubicBezTo>
                <a:lnTo>
                  <a:pt x="555030" y="149488"/>
                </a:lnTo>
                <a:cubicBezTo>
                  <a:pt x="554363" y="150250"/>
                  <a:pt x="553506" y="150727"/>
                  <a:pt x="552553" y="151203"/>
                </a:cubicBezTo>
                <a:close/>
                <a:moveTo>
                  <a:pt x="515596" y="167015"/>
                </a:moveTo>
                <a:cubicBezTo>
                  <a:pt x="511500" y="168729"/>
                  <a:pt x="506833" y="166824"/>
                  <a:pt x="505119" y="162728"/>
                </a:cubicBezTo>
                <a:lnTo>
                  <a:pt x="505119" y="162728"/>
                </a:lnTo>
                <a:cubicBezTo>
                  <a:pt x="503499" y="158633"/>
                  <a:pt x="505309" y="153870"/>
                  <a:pt x="509500" y="152251"/>
                </a:cubicBezTo>
                <a:lnTo>
                  <a:pt x="509500" y="152251"/>
                </a:lnTo>
                <a:cubicBezTo>
                  <a:pt x="513596" y="150536"/>
                  <a:pt x="518263" y="152441"/>
                  <a:pt x="519882" y="156537"/>
                </a:cubicBezTo>
                <a:lnTo>
                  <a:pt x="519882" y="156537"/>
                </a:lnTo>
                <a:cubicBezTo>
                  <a:pt x="521216" y="159680"/>
                  <a:pt x="520358" y="163014"/>
                  <a:pt x="518168" y="165300"/>
                </a:cubicBezTo>
                <a:lnTo>
                  <a:pt x="518168" y="165300"/>
                </a:lnTo>
                <a:cubicBezTo>
                  <a:pt x="517501" y="166062"/>
                  <a:pt x="516644" y="166633"/>
                  <a:pt x="515596" y="167015"/>
                </a:cubicBezTo>
                <a:close/>
                <a:moveTo>
                  <a:pt x="478258" y="181969"/>
                </a:moveTo>
                <a:cubicBezTo>
                  <a:pt x="474162" y="183588"/>
                  <a:pt x="469495" y="181492"/>
                  <a:pt x="467876" y="177397"/>
                </a:cubicBezTo>
                <a:lnTo>
                  <a:pt x="467876" y="177397"/>
                </a:lnTo>
                <a:cubicBezTo>
                  <a:pt x="466352" y="173301"/>
                  <a:pt x="468352" y="168634"/>
                  <a:pt x="472448" y="167015"/>
                </a:cubicBezTo>
                <a:lnTo>
                  <a:pt x="472448" y="167015"/>
                </a:lnTo>
                <a:cubicBezTo>
                  <a:pt x="476639" y="165395"/>
                  <a:pt x="481211" y="167491"/>
                  <a:pt x="482830" y="171682"/>
                </a:cubicBezTo>
                <a:lnTo>
                  <a:pt x="482830" y="171682"/>
                </a:lnTo>
                <a:cubicBezTo>
                  <a:pt x="483973" y="174730"/>
                  <a:pt x="483211" y="178063"/>
                  <a:pt x="481020" y="180159"/>
                </a:cubicBezTo>
                <a:lnTo>
                  <a:pt x="481020" y="180159"/>
                </a:lnTo>
                <a:cubicBezTo>
                  <a:pt x="480354" y="180921"/>
                  <a:pt x="479401" y="181588"/>
                  <a:pt x="478258" y="181969"/>
                </a:cubicBezTo>
                <a:close/>
                <a:moveTo>
                  <a:pt x="440634" y="195875"/>
                </a:moveTo>
                <a:cubicBezTo>
                  <a:pt x="436443" y="197304"/>
                  <a:pt x="431871" y="195208"/>
                  <a:pt x="430347" y="191017"/>
                </a:cubicBezTo>
                <a:lnTo>
                  <a:pt x="430347" y="191017"/>
                </a:lnTo>
                <a:cubicBezTo>
                  <a:pt x="428919" y="186826"/>
                  <a:pt x="431109" y="182254"/>
                  <a:pt x="435110" y="180730"/>
                </a:cubicBezTo>
                <a:lnTo>
                  <a:pt x="435110" y="180730"/>
                </a:lnTo>
                <a:cubicBezTo>
                  <a:pt x="439301" y="179302"/>
                  <a:pt x="443968" y="181397"/>
                  <a:pt x="445397" y="185588"/>
                </a:cubicBezTo>
                <a:lnTo>
                  <a:pt x="445397" y="185588"/>
                </a:lnTo>
                <a:cubicBezTo>
                  <a:pt x="446445" y="188541"/>
                  <a:pt x="445587" y="191779"/>
                  <a:pt x="443492" y="193875"/>
                </a:cubicBezTo>
                <a:lnTo>
                  <a:pt x="443492" y="193875"/>
                </a:lnTo>
                <a:cubicBezTo>
                  <a:pt x="442730" y="194827"/>
                  <a:pt x="441777" y="195494"/>
                  <a:pt x="440634" y="195875"/>
                </a:cubicBezTo>
                <a:close/>
                <a:moveTo>
                  <a:pt x="402534" y="208829"/>
                </a:moveTo>
                <a:cubicBezTo>
                  <a:pt x="398248" y="210258"/>
                  <a:pt x="393771" y="207877"/>
                  <a:pt x="392438" y="203686"/>
                </a:cubicBezTo>
                <a:lnTo>
                  <a:pt x="392438" y="203686"/>
                </a:lnTo>
                <a:cubicBezTo>
                  <a:pt x="391104" y="199495"/>
                  <a:pt x="393390" y="195018"/>
                  <a:pt x="397581" y="193589"/>
                </a:cubicBezTo>
                <a:lnTo>
                  <a:pt x="397581" y="193589"/>
                </a:lnTo>
                <a:lnTo>
                  <a:pt x="397581" y="193589"/>
                </a:lnTo>
                <a:lnTo>
                  <a:pt x="397581" y="193589"/>
                </a:lnTo>
                <a:cubicBezTo>
                  <a:pt x="401868" y="192160"/>
                  <a:pt x="406249" y="194446"/>
                  <a:pt x="407678" y="198733"/>
                </a:cubicBezTo>
                <a:lnTo>
                  <a:pt x="407678" y="198733"/>
                </a:lnTo>
                <a:cubicBezTo>
                  <a:pt x="408630" y="201590"/>
                  <a:pt x="407773" y="204829"/>
                  <a:pt x="405678" y="206829"/>
                </a:cubicBezTo>
                <a:lnTo>
                  <a:pt x="405678" y="206829"/>
                </a:lnTo>
                <a:cubicBezTo>
                  <a:pt x="404820" y="207782"/>
                  <a:pt x="403773" y="208543"/>
                  <a:pt x="402534" y="208829"/>
                </a:cubicBezTo>
                <a:close/>
                <a:moveTo>
                  <a:pt x="364149" y="220926"/>
                </a:moveTo>
                <a:cubicBezTo>
                  <a:pt x="359862" y="222164"/>
                  <a:pt x="355386" y="219783"/>
                  <a:pt x="354147" y="215592"/>
                </a:cubicBezTo>
                <a:lnTo>
                  <a:pt x="354147" y="215592"/>
                </a:lnTo>
                <a:cubicBezTo>
                  <a:pt x="352814" y="211306"/>
                  <a:pt x="355290" y="206924"/>
                  <a:pt x="359577" y="205591"/>
                </a:cubicBezTo>
                <a:lnTo>
                  <a:pt x="359577" y="205591"/>
                </a:lnTo>
                <a:cubicBezTo>
                  <a:pt x="363768" y="204352"/>
                  <a:pt x="368149" y="206734"/>
                  <a:pt x="369482" y="210925"/>
                </a:cubicBezTo>
                <a:lnTo>
                  <a:pt x="369482" y="210925"/>
                </a:lnTo>
                <a:cubicBezTo>
                  <a:pt x="370340" y="213877"/>
                  <a:pt x="369578" y="216830"/>
                  <a:pt x="367482" y="218926"/>
                </a:cubicBezTo>
                <a:lnTo>
                  <a:pt x="367482" y="218926"/>
                </a:lnTo>
                <a:cubicBezTo>
                  <a:pt x="366625" y="219783"/>
                  <a:pt x="365482" y="220450"/>
                  <a:pt x="364149" y="220926"/>
                </a:cubicBezTo>
                <a:close/>
                <a:moveTo>
                  <a:pt x="325477" y="231880"/>
                </a:moveTo>
                <a:lnTo>
                  <a:pt x="325477" y="231880"/>
                </a:lnTo>
                <a:cubicBezTo>
                  <a:pt x="321191" y="233118"/>
                  <a:pt x="316809" y="230546"/>
                  <a:pt x="315666" y="226260"/>
                </a:cubicBezTo>
                <a:lnTo>
                  <a:pt x="315666" y="226260"/>
                </a:lnTo>
                <a:cubicBezTo>
                  <a:pt x="314428" y="221974"/>
                  <a:pt x="317000" y="217592"/>
                  <a:pt x="321286" y="216449"/>
                </a:cubicBezTo>
                <a:lnTo>
                  <a:pt x="321286" y="216449"/>
                </a:lnTo>
                <a:cubicBezTo>
                  <a:pt x="325572" y="215211"/>
                  <a:pt x="329954" y="217783"/>
                  <a:pt x="331097" y="222069"/>
                </a:cubicBezTo>
                <a:lnTo>
                  <a:pt x="331097" y="222069"/>
                </a:lnTo>
                <a:cubicBezTo>
                  <a:pt x="331859" y="224926"/>
                  <a:pt x="331002" y="227879"/>
                  <a:pt x="329001" y="229784"/>
                </a:cubicBezTo>
                <a:lnTo>
                  <a:pt x="329001" y="229784"/>
                </a:lnTo>
                <a:cubicBezTo>
                  <a:pt x="328049" y="230832"/>
                  <a:pt x="326811" y="231499"/>
                  <a:pt x="325477" y="231880"/>
                </a:cubicBezTo>
                <a:close/>
                <a:moveTo>
                  <a:pt x="286520" y="241976"/>
                </a:moveTo>
                <a:cubicBezTo>
                  <a:pt x="282234" y="243024"/>
                  <a:pt x="277947" y="240357"/>
                  <a:pt x="276804" y="236166"/>
                </a:cubicBezTo>
                <a:lnTo>
                  <a:pt x="276804" y="236166"/>
                </a:lnTo>
                <a:cubicBezTo>
                  <a:pt x="275757" y="231784"/>
                  <a:pt x="278328" y="227498"/>
                  <a:pt x="282710" y="226450"/>
                </a:cubicBezTo>
                <a:lnTo>
                  <a:pt x="282710" y="226450"/>
                </a:lnTo>
                <a:cubicBezTo>
                  <a:pt x="286996" y="225403"/>
                  <a:pt x="291282" y="228070"/>
                  <a:pt x="292330" y="232356"/>
                </a:cubicBezTo>
                <a:lnTo>
                  <a:pt x="292330" y="232356"/>
                </a:lnTo>
                <a:cubicBezTo>
                  <a:pt x="292997" y="235213"/>
                  <a:pt x="292140" y="237976"/>
                  <a:pt x="290235" y="239881"/>
                </a:cubicBezTo>
                <a:lnTo>
                  <a:pt x="290235" y="239881"/>
                </a:lnTo>
                <a:cubicBezTo>
                  <a:pt x="289282" y="240833"/>
                  <a:pt x="288044" y="241595"/>
                  <a:pt x="286520" y="241976"/>
                </a:cubicBezTo>
                <a:close/>
                <a:moveTo>
                  <a:pt x="247372" y="251025"/>
                </a:moveTo>
                <a:cubicBezTo>
                  <a:pt x="242990" y="251977"/>
                  <a:pt x="238799" y="249215"/>
                  <a:pt x="237847" y="244834"/>
                </a:cubicBezTo>
                <a:lnTo>
                  <a:pt x="237847" y="244834"/>
                </a:lnTo>
                <a:cubicBezTo>
                  <a:pt x="236894" y="240548"/>
                  <a:pt x="239657" y="236357"/>
                  <a:pt x="243943" y="235309"/>
                </a:cubicBezTo>
                <a:lnTo>
                  <a:pt x="243943" y="235309"/>
                </a:lnTo>
                <a:cubicBezTo>
                  <a:pt x="248229" y="234356"/>
                  <a:pt x="252515" y="237118"/>
                  <a:pt x="253468" y="241500"/>
                </a:cubicBezTo>
                <a:lnTo>
                  <a:pt x="253468" y="241500"/>
                </a:lnTo>
                <a:cubicBezTo>
                  <a:pt x="254040" y="244262"/>
                  <a:pt x="253087" y="246929"/>
                  <a:pt x="251277" y="248834"/>
                </a:cubicBezTo>
                <a:lnTo>
                  <a:pt x="251277" y="248834"/>
                </a:lnTo>
                <a:cubicBezTo>
                  <a:pt x="250230" y="249882"/>
                  <a:pt x="248896" y="250644"/>
                  <a:pt x="247372" y="251025"/>
                </a:cubicBezTo>
                <a:close/>
                <a:moveTo>
                  <a:pt x="208034" y="259026"/>
                </a:moveTo>
                <a:cubicBezTo>
                  <a:pt x="203652" y="259883"/>
                  <a:pt x="199461" y="257026"/>
                  <a:pt x="198604" y="252644"/>
                </a:cubicBezTo>
                <a:lnTo>
                  <a:pt x="198604" y="252644"/>
                </a:lnTo>
                <a:cubicBezTo>
                  <a:pt x="197747" y="248263"/>
                  <a:pt x="200604" y="244072"/>
                  <a:pt x="204986" y="243215"/>
                </a:cubicBezTo>
                <a:lnTo>
                  <a:pt x="204986" y="243215"/>
                </a:lnTo>
                <a:cubicBezTo>
                  <a:pt x="209367" y="242357"/>
                  <a:pt x="213558" y="245215"/>
                  <a:pt x="214415" y="249596"/>
                </a:cubicBezTo>
                <a:lnTo>
                  <a:pt x="214415" y="249596"/>
                </a:lnTo>
                <a:cubicBezTo>
                  <a:pt x="214892" y="252358"/>
                  <a:pt x="214035" y="254930"/>
                  <a:pt x="212225" y="256740"/>
                </a:cubicBezTo>
                <a:lnTo>
                  <a:pt x="212225" y="256740"/>
                </a:lnTo>
                <a:cubicBezTo>
                  <a:pt x="210986" y="257978"/>
                  <a:pt x="209558" y="258645"/>
                  <a:pt x="208034" y="259026"/>
                </a:cubicBezTo>
                <a:close/>
                <a:moveTo>
                  <a:pt x="168410" y="266075"/>
                </a:moveTo>
                <a:lnTo>
                  <a:pt x="168410" y="266075"/>
                </a:lnTo>
                <a:cubicBezTo>
                  <a:pt x="164028" y="266836"/>
                  <a:pt x="159932" y="263788"/>
                  <a:pt x="159266" y="259502"/>
                </a:cubicBezTo>
                <a:lnTo>
                  <a:pt x="159266" y="259502"/>
                </a:lnTo>
                <a:cubicBezTo>
                  <a:pt x="158504" y="255121"/>
                  <a:pt x="161457" y="251025"/>
                  <a:pt x="165743" y="250263"/>
                </a:cubicBezTo>
                <a:lnTo>
                  <a:pt x="165743" y="250263"/>
                </a:lnTo>
                <a:cubicBezTo>
                  <a:pt x="170124" y="249596"/>
                  <a:pt x="174220" y="252549"/>
                  <a:pt x="174982" y="256930"/>
                </a:cubicBezTo>
                <a:lnTo>
                  <a:pt x="174982" y="256930"/>
                </a:lnTo>
                <a:cubicBezTo>
                  <a:pt x="175458" y="259502"/>
                  <a:pt x="174506" y="262169"/>
                  <a:pt x="172791" y="263884"/>
                </a:cubicBezTo>
                <a:lnTo>
                  <a:pt x="172791" y="263884"/>
                </a:lnTo>
                <a:cubicBezTo>
                  <a:pt x="171648" y="264932"/>
                  <a:pt x="170124" y="265789"/>
                  <a:pt x="168410" y="266075"/>
                </a:cubicBezTo>
                <a:close/>
                <a:moveTo>
                  <a:pt x="128595" y="272075"/>
                </a:moveTo>
                <a:cubicBezTo>
                  <a:pt x="124214" y="272742"/>
                  <a:pt x="120118" y="269599"/>
                  <a:pt x="119642" y="265217"/>
                </a:cubicBezTo>
                <a:lnTo>
                  <a:pt x="119642" y="265217"/>
                </a:lnTo>
                <a:cubicBezTo>
                  <a:pt x="118975" y="260836"/>
                  <a:pt x="122118" y="256835"/>
                  <a:pt x="126500" y="256264"/>
                </a:cubicBezTo>
                <a:lnTo>
                  <a:pt x="126500" y="256264"/>
                </a:lnTo>
                <a:cubicBezTo>
                  <a:pt x="130881" y="255597"/>
                  <a:pt x="134882" y="258740"/>
                  <a:pt x="135453" y="263122"/>
                </a:cubicBezTo>
                <a:lnTo>
                  <a:pt x="135453" y="263122"/>
                </a:lnTo>
                <a:cubicBezTo>
                  <a:pt x="135834" y="265693"/>
                  <a:pt x="134882" y="268075"/>
                  <a:pt x="133167" y="269884"/>
                </a:cubicBezTo>
                <a:lnTo>
                  <a:pt x="133167" y="269884"/>
                </a:lnTo>
                <a:cubicBezTo>
                  <a:pt x="131929" y="271027"/>
                  <a:pt x="130405" y="271885"/>
                  <a:pt x="128595" y="272075"/>
                </a:cubicBezTo>
                <a:close/>
                <a:moveTo>
                  <a:pt x="88686" y="277124"/>
                </a:moveTo>
                <a:cubicBezTo>
                  <a:pt x="84304" y="277600"/>
                  <a:pt x="80399" y="274457"/>
                  <a:pt x="79827" y="270075"/>
                </a:cubicBezTo>
                <a:lnTo>
                  <a:pt x="79827" y="270075"/>
                </a:lnTo>
                <a:cubicBezTo>
                  <a:pt x="79256" y="265693"/>
                  <a:pt x="82399" y="261693"/>
                  <a:pt x="86876" y="261217"/>
                </a:cubicBezTo>
                <a:lnTo>
                  <a:pt x="86876" y="261217"/>
                </a:lnTo>
                <a:cubicBezTo>
                  <a:pt x="91257" y="260741"/>
                  <a:pt x="95163" y="263884"/>
                  <a:pt x="95734" y="268265"/>
                </a:cubicBezTo>
                <a:lnTo>
                  <a:pt x="95734" y="268265"/>
                </a:lnTo>
                <a:cubicBezTo>
                  <a:pt x="96020" y="270837"/>
                  <a:pt x="95067" y="273218"/>
                  <a:pt x="93448" y="274933"/>
                </a:cubicBezTo>
                <a:lnTo>
                  <a:pt x="93448" y="274933"/>
                </a:lnTo>
                <a:cubicBezTo>
                  <a:pt x="92210" y="276076"/>
                  <a:pt x="90590" y="276933"/>
                  <a:pt x="88686" y="277124"/>
                </a:cubicBezTo>
                <a:close/>
                <a:moveTo>
                  <a:pt x="48681" y="281124"/>
                </a:moveTo>
                <a:lnTo>
                  <a:pt x="48681" y="281124"/>
                </a:lnTo>
                <a:cubicBezTo>
                  <a:pt x="44299" y="281505"/>
                  <a:pt x="40394" y="278266"/>
                  <a:pt x="40013" y="273790"/>
                </a:cubicBezTo>
                <a:lnTo>
                  <a:pt x="40013" y="273790"/>
                </a:lnTo>
                <a:cubicBezTo>
                  <a:pt x="39632" y="269408"/>
                  <a:pt x="42870" y="265503"/>
                  <a:pt x="47252" y="265217"/>
                </a:cubicBezTo>
                <a:lnTo>
                  <a:pt x="47252" y="265217"/>
                </a:lnTo>
                <a:cubicBezTo>
                  <a:pt x="51633" y="264741"/>
                  <a:pt x="55539" y="268075"/>
                  <a:pt x="56015" y="272456"/>
                </a:cubicBezTo>
                <a:lnTo>
                  <a:pt x="56015" y="272456"/>
                </a:lnTo>
                <a:cubicBezTo>
                  <a:pt x="56205" y="274933"/>
                  <a:pt x="55348" y="277219"/>
                  <a:pt x="53729" y="278838"/>
                </a:cubicBezTo>
                <a:lnTo>
                  <a:pt x="53729" y="278838"/>
                </a:lnTo>
                <a:cubicBezTo>
                  <a:pt x="52395" y="280171"/>
                  <a:pt x="50681" y="281029"/>
                  <a:pt x="48681" y="281124"/>
                </a:cubicBezTo>
                <a:close/>
                <a:moveTo>
                  <a:pt x="8580" y="284172"/>
                </a:moveTo>
                <a:cubicBezTo>
                  <a:pt x="4199" y="284362"/>
                  <a:pt x="389" y="281029"/>
                  <a:pt x="8" y="276647"/>
                </a:cubicBezTo>
                <a:lnTo>
                  <a:pt x="8" y="276647"/>
                </a:lnTo>
                <a:cubicBezTo>
                  <a:pt x="-183" y="272266"/>
                  <a:pt x="3151" y="268456"/>
                  <a:pt x="7437" y="268170"/>
                </a:cubicBezTo>
                <a:lnTo>
                  <a:pt x="7437" y="268170"/>
                </a:lnTo>
                <a:cubicBezTo>
                  <a:pt x="7437" y="268170"/>
                  <a:pt x="7437" y="268170"/>
                  <a:pt x="7532" y="268170"/>
                </a:cubicBezTo>
                <a:lnTo>
                  <a:pt x="7532" y="268170"/>
                </a:lnTo>
                <a:cubicBezTo>
                  <a:pt x="11914" y="267884"/>
                  <a:pt x="15724" y="271218"/>
                  <a:pt x="16010" y="275695"/>
                </a:cubicBezTo>
                <a:lnTo>
                  <a:pt x="16010" y="275695"/>
                </a:lnTo>
                <a:cubicBezTo>
                  <a:pt x="16105" y="278076"/>
                  <a:pt x="15248" y="280267"/>
                  <a:pt x="13724" y="281886"/>
                </a:cubicBezTo>
                <a:lnTo>
                  <a:pt x="13724" y="281886"/>
                </a:lnTo>
                <a:cubicBezTo>
                  <a:pt x="12486" y="283219"/>
                  <a:pt x="10581" y="284077"/>
                  <a:pt x="8580" y="284172"/>
                </a:cubicBezTo>
                <a:close/>
              </a:path>
            </a:pathLst>
          </a:custGeom>
          <a:solidFill>
            <a:srgbClr val="FFFFFF"/>
          </a:soli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7" name="任意多边形: 形状 382">
            <a:extLst>
              <a:ext uri="{FF2B5EF4-FFF2-40B4-BE49-F238E27FC236}">
                <a16:creationId xmlns:a16="http://schemas.microsoft.com/office/drawing/2014/main" id="{6D463578-4EA7-88FC-D460-50A02BF4564F}"/>
              </a:ext>
            </a:extLst>
          </p:cNvPr>
          <p:cNvSpPr/>
          <p:nvPr/>
        </p:nvSpPr>
        <p:spPr>
          <a:xfrm>
            <a:off x="6410889" y="4817815"/>
            <a:ext cx="247513" cy="36222"/>
          </a:xfrm>
          <a:custGeom>
            <a:avLst/>
            <a:gdLst>
              <a:gd name="connsiteX0" fmla="*/ 434150 w 434149"/>
              <a:gd name="connsiteY0" fmla="*/ 63532 h 63534"/>
              <a:gd name="connsiteX1" fmla="*/ 0 w 434149"/>
              <a:gd name="connsiteY1" fmla="*/ 3810 h 63534"/>
              <a:gd name="connsiteX2" fmla="*/ 1048 w 434149"/>
              <a:gd name="connsiteY2" fmla="*/ 0 h 63534"/>
              <a:gd name="connsiteX3" fmla="*/ 434054 w 434149"/>
              <a:gd name="connsiteY3" fmla="*/ 59531 h 63534"/>
              <a:gd name="connsiteX4" fmla="*/ 434150 w 434149"/>
              <a:gd name="connsiteY4" fmla="*/ 63532 h 6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149" h="63534">
                <a:moveTo>
                  <a:pt x="434150" y="63532"/>
                </a:moveTo>
                <a:cubicBezTo>
                  <a:pt x="287179" y="63818"/>
                  <a:pt x="141160" y="43720"/>
                  <a:pt x="0" y="3810"/>
                </a:cubicBezTo>
                <a:lnTo>
                  <a:pt x="1048" y="0"/>
                </a:lnTo>
                <a:cubicBezTo>
                  <a:pt x="141732" y="39815"/>
                  <a:pt x="287464" y="59817"/>
                  <a:pt x="434054" y="59531"/>
                </a:cubicBezTo>
                <a:lnTo>
                  <a:pt x="434150" y="63532"/>
                </a:lnTo>
                <a:close/>
              </a:path>
            </a:pathLst>
          </a:custGeom>
          <a:solidFill>
            <a:srgbClr val="FFFFFF"/>
          </a:soli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8" name="任意多边形: 形状 383">
            <a:extLst>
              <a:ext uri="{FF2B5EF4-FFF2-40B4-BE49-F238E27FC236}">
                <a16:creationId xmlns:a16="http://schemas.microsoft.com/office/drawing/2014/main" id="{DD5D61DC-4B07-D024-E50C-28B7AE7E1AE7}"/>
              </a:ext>
            </a:extLst>
          </p:cNvPr>
          <p:cNvSpPr/>
          <p:nvPr/>
        </p:nvSpPr>
        <p:spPr>
          <a:xfrm>
            <a:off x="6271111" y="4765467"/>
            <a:ext cx="45397" cy="21721"/>
          </a:xfrm>
          <a:custGeom>
            <a:avLst/>
            <a:gdLst>
              <a:gd name="connsiteX0" fmla="*/ 78105 w 79629"/>
              <a:gd name="connsiteY0" fmla="*/ 38100 h 38100"/>
              <a:gd name="connsiteX1" fmla="*/ 0 w 79629"/>
              <a:gd name="connsiteY1" fmla="*/ 3620 h 38100"/>
              <a:gd name="connsiteX2" fmla="*/ 1715 w 79629"/>
              <a:gd name="connsiteY2" fmla="*/ 0 h 38100"/>
              <a:gd name="connsiteX3" fmla="*/ 79629 w 79629"/>
              <a:gd name="connsiteY3" fmla="*/ 34385 h 38100"/>
              <a:gd name="connsiteX4" fmla="*/ 78105 w 79629"/>
              <a:gd name="connsiteY4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629" h="38100">
                <a:moveTo>
                  <a:pt x="78105" y="38100"/>
                </a:moveTo>
                <a:cubicBezTo>
                  <a:pt x="51911" y="27432"/>
                  <a:pt x="25717" y="15812"/>
                  <a:pt x="0" y="3620"/>
                </a:cubicBezTo>
                <a:lnTo>
                  <a:pt x="1715" y="0"/>
                </a:lnTo>
                <a:cubicBezTo>
                  <a:pt x="27337" y="12097"/>
                  <a:pt x="53530" y="23717"/>
                  <a:pt x="79629" y="34385"/>
                </a:cubicBezTo>
                <a:lnTo>
                  <a:pt x="78105" y="38100"/>
                </a:lnTo>
                <a:close/>
              </a:path>
            </a:pathLst>
          </a:custGeom>
          <a:solidFill>
            <a:srgbClr val="FFFFFF"/>
          </a:soli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9" name="任意多边形: 形状 384">
            <a:extLst>
              <a:ext uri="{FF2B5EF4-FFF2-40B4-BE49-F238E27FC236}">
                <a16:creationId xmlns:a16="http://schemas.microsoft.com/office/drawing/2014/main" id="{913829B4-F6D3-0288-6898-7204F73EC249}"/>
              </a:ext>
            </a:extLst>
          </p:cNvPr>
          <p:cNvSpPr/>
          <p:nvPr/>
        </p:nvSpPr>
        <p:spPr>
          <a:xfrm>
            <a:off x="5900384" y="4441114"/>
            <a:ext cx="371813" cy="326416"/>
          </a:xfrm>
          <a:custGeom>
            <a:avLst/>
            <a:gdLst>
              <a:gd name="connsiteX0" fmla="*/ 650367 w 652176"/>
              <a:gd name="connsiteY0" fmla="*/ 572548 h 572547"/>
              <a:gd name="connsiteX1" fmla="*/ 210026 w 652176"/>
              <a:gd name="connsiteY1" fmla="*/ 261556 h 572547"/>
              <a:gd name="connsiteX2" fmla="*/ 0 w 652176"/>
              <a:gd name="connsiteY2" fmla="*/ 2191 h 572547"/>
              <a:gd name="connsiteX3" fmla="*/ 3334 w 652176"/>
              <a:gd name="connsiteY3" fmla="*/ 0 h 572547"/>
              <a:gd name="connsiteX4" fmla="*/ 212884 w 652176"/>
              <a:gd name="connsiteY4" fmla="*/ 258794 h 572547"/>
              <a:gd name="connsiteX5" fmla="*/ 652177 w 652176"/>
              <a:gd name="connsiteY5" fmla="*/ 569023 h 572547"/>
              <a:gd name="connsiteX6" fmla="*/ 650367 w 652176"/>
              <a:gd name="connsiteY6" fmla="*/ 572548 h 57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176" h="572547">
                <a:moveTo>
                  <a:pt x="650367" y="572548"/>
                </a:moveTo>
                <a:cubicBezTo>
                  <a:pt x="487204" y="495205"/>
                  <a:pt x="338995" y="390525"/>
                  <a:pt x="210026" y="261556"/>
                </a:cubicBezTo>
                <a:cubicBezTo>
                  <a:pt x="130874" y="182404"/>
                  <a:pt x="60198" y="95155"/>
                  <a:pt x="0" y="2191"/>
                </a:cubicBezTo>
                <a:lnTo>
                  <a:pt x="3334" y="0"/>
                </a:lnTo>
                <a:cubicBezTo>
                  <a:pt x="63437" y="92773"/>
                  <a:pt x="133922" y="179832"/>
                  <a:pt x="212884" y="258794"/>
                </a:cubicBezTo>
                <a:cubicBezTo>
                  <a:pt x="341567" y="387477"/>
                  <a:pt x="489395" y="491871"/>
                  <a:pt x="652177" y="569023"/>
                </a:cubicBezTo>
                <a:lnTo>
                  <a:pt x="650367" y="572548"/>
                </a:lnTo>
                <a:close/>
              </a:path>
            </a:pathLst>
          </a:custGeom>
          <a:solidFill>
            <a:srgbClr val="FFFFFF"/>
          </a:soli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1" name="任意多边形: 形状 386">
            <a:extLst>
              <a:ext uri="{FF2B5EF4-FFF2-40B4-BE49-F238E27FC236}">
                <a16:creationId xmlns:a16="http://schemas.microsoft.com/office/drawing/2014/main" id="{93D21C23-DAD1-3D40-23D4-9D99516DF28B}"/>
              </a:ext>
            </a:extLst>
          </p:cNvPr>
          <p:cNvSpPr/>
          <p:nvPr/>
        </p:nvSpPr>
        <p:spPr>
          <a:xfrm>
            <a:off x="5818657" y="3816683"/>
            <a:ext cx="274556" cy="729509"/>
          </a:xfrm>
          <a:custGeom>
            <a:avLst/>
            <a:gdLst>
              <a:gd name="connsiteX0" fmla="*/ 481584 w 481583"/>
              <a:gd name="connsiteY0" fmla="*/ 1228630 h 1279588"/>
              <a:gd name="connsiteX1" fmla="*/ 430625 w 481583"/>
              <a:gd name="connsiteY1" fmla="*/ 1279589 h 1279588"/>
              <a:gd name="connsiteX2" fmla="*/ 419100 w 481583"/>
              <a:gd name="connsiteY2" fmla="*/ 1267968 h 1279588"/>
              <a:gd name="connsiteX3" fmla="*/ 470630 w 481583"/>
              <a:gd name="connsiteY3" fmla="*/ 1217581 h 1279588"/>
              <a:gd name="connsiteX4" fmla="*/ 481584 w 481583"/>
              <a:gd name="connsiteY4" fmla="*/ 1228630 h 1279588"/>
              <a:gd name="connsiteX5" fmla="*/ 449009 w 481583"/>
              <a:gd name="connsiteY5" fmla="*/ 1195006 h 1279588"/>
              <a:gd name="connsiteX6" fmla="*/ 396431 w 481583"/>
              <a:gd name="connsiteY6" fmla="*/ 1244251 h 1279588"/>
              <a:gd name="connsiteX7" fmla="*/ 385286 w 481583"/>
              <a:gd name="connsiteY7" fmla="*/ 1232249 h 1279588"/>
              <a:gd name="connsiteX8" fmla="*/ 438436 w 481583"/>
              <a:gd name="connsiteY8" fmla="*/ 1183577 h 1279588"/>
              <a:gd name="connsiteX9" fmla="*/ 449009 w 481583"/>
              <a:gd name="connsiteY9" fmla="*/ 1195006 h 1279588"/>
              <a:gd name="connsiteX10" fmla="*/ 417576 w 481583"/>
              <a:gd name="connsiteY10" fmla="*/ 1160240 h 1279588"/>
              <a:gd name="connsiteX11" fmla="*/ 363379 w 481583"/>
              <a:gd name="connsiteY11" fmla="*/ 1207675 h 1279588"/>
              <a:gd name="connsiteX12" fmla="*/ 352615 w 481583"/>
              <a:gd name="connsiteY12" fmla="*/ 1195292 h 1279588"/>
              <a:gd name="connsiteX13" fmla="*/ 407289 w 481583"/>
              <a:gd name="connsiteY13" fmla="*/ 1148429 h 1279588"/>
              <a:gd name="connsiteX14" fmla="*/ 417576 w 481583"/>
              <a:gd name="connsiteY14" fmla="*/ 1160240 h 1279588"/>
              <a:gd name="connsiteX15" fmla="*/ 387287 w 481583"/>
              <a:gd name="connsiteY15" fmla="*/ 1124522 h 1279588"/>
              <a:gd name="connsiteX16" fmla="*/ 331565 w 481583"/>
              <a:gd name="connsiteY16" fmla="*/ 1170146 h 1279588"/>
              <a:gd name="connsiteX17" fmla="*/ 321278 w 481583"/>
              <a:gd name="connsiteY17" fmla="*/ 1157383 h 1279588"/>
              <a:gd name="connsiteX18" fmla="*/ 377476 w 481583"/>
              <a:gd name="connsiteY18" fmla="*/ 1112330 h 1279588"/>
              <a:gd name="connsiteX19" fmla="*/ 387287 w 481583"/>
              <a:gd name="connsiteY19" fmla="*/ 1124522 h 1279588"/>
              <a:gd name="connsiteX20" fmla="*/ 358235 w 481583"/>
              <a:gd name="connsiteY20" fmla="*/ 1087850 h 1279588"/>
              <a:gd name="connsiteX21" fmla="*/ 300990 w 481583"/>
              <a:gd name="connsiteY21" fmla="*/ 1131665 h 1279588"/>
              <a:gd name="connsiteX22" fmla="*/ 291084 w 481583"/>
              <a:gd name="connsiteY22" fmla="*/ 1118616 h 1279588"/>
              <a:gd name="connsiteX23" fmla="*/ 348806 w 481583"/>
              <a:gd name="connsiteY23" fmla="*/ 1075468 h 1279588"/>
              <a:gd name="connsiteX24" fmla="*/ 358235 w 481583"/>
              <a:gd name="connsiteY24" fmla="*/ 1087850 h 1279588"/>
              <a:gd name="connsiteX25" fmla="*/ 330327 w 481583"/>
              <a:gd name="connsiteY25" fmla="*/ 1050131 h 1279588"/>
              <a:gd name="connsiteX26" fmla="*/ 271653 w 481583"/>
              <a:gd name="connsiteY26" fmla="*/ 1091946 h 1279588"/>
              <a:gd name="connsiteX27" fmla="*/ 262223 w 481583"/>
              <a:gd name="connsiteY27" fmla="*/ 1078516 h 1279588"/>
              <a:gd name="connsiteX28" fmla="*/ 321278 w 481583"/>
              <a:gd name="connsiteY28" fmla="*/ 1037368 h 1279588"/>
              <a:gd name="connsiteX29" fmla="*/ 330327 w 481583"/>
              <a:gd name="connsiteY29" fmla="*/ 1050131 h 1279588"/>
              <a:gd name="connsiteX30" fmla="*/ 303752 w 481583"/>
              <a:gd name="connsiteY30" fmla="*/ 1011460 h 1279588"/>
              <a:gd name="connsiteX31" fmla="*/ 243745 w 481583"/>
              <a:gd name="connsiteY31" fmla="*/ 1051274 h 1279588"/>
              <a:gd name="connsiteX32" fmla="*/ 234696 w 481583"/>
              <a:gd name="connsiteY32" fmla="*/ 1037463 h 1279588"/>
              <a:gd name="connsiteX33" fmla="*/ 295180 w 481583"/>
              <a:gd name="connsiteY33" fmla="*/ 998315 h 1279588"/>
              <a:gd name="connsiteX34" fmla="*/ 303752 w 481583"/>
              <a:gd name="connsiteY34" fmla="*/ 1011460 h 1279588"/>
              <a:gd name="connsiteX35" fmla="*/ 278416 w 481583"/>
              <a:gd name="connsiteY35" fmla="*/ 971836 h 1279588"/>
              <a:gd name="connsiteX36" fmla="*/ 217075 w 481583"/>
              <a:gd name="connsiteY36" fmla="*/ 1009650 h 1279588"/>
              <a:gd name="connsiteX37" fmla="*/ 208502 w 481583"/>
              <a:gd name="connsiteY37" fmla="*/ 995553 h 1279588"/>
              <a:gd name="connsiteX38" fmla="*/ 270319 w 481583"/>
              <a:gd name="connsiteY38" fmla="*/ 958501 h 1279588"/>
              <a:gd name="connsiteX39" fmla="*/ 278416 w 481583"/>
              <a:gd name="connsiteY39" fmla="*/ 971836 h 1279588"/>
              <a:gd name="connsiteX40" fmla="*/ 254508 w 481583"/>
              <a:gd name="connsiteY40" fmla="*/ 931545 h 1279588"/>
              <a:gd name="connsiteX41" fmla="*/ 191929 w 481583"/>
              <a:gd name="connsiteY41" fmla="*/ 967264 h 1279588"/>
              <a:gd name="connsiteX42" fmla="*/ 183833 w 481583"/>
              <a:gd name="connsiteY42" fmla="*/ 952881 h 1279588"/>
              <a:gd name="connsiteX43" fmla="*/ 246793 w 481583"/>
              <a:gd name="connsiteY43" fmla="*/ 917924 h 1279588"/>
              <a:gd name="connsiteX44" fmla="*/ 254508 w 481583"/>
              <a:gd name="connsiteY44" fmla="*/ 931545 h 1279588"/>
              <a:gd name="connsiteX45" fmla="*/ 232029 w 481583"/>
              <a:gd name="connsiteY45" fmla="*/ 890397 h 1279588"/>
              <a:gd name="connsiteX46" fmla="*/ 168307 w 481583"/>
              <a:gd name="connsiteY46" fmla="*/ 923925 h 1279588"/>
              <a:gd name="connsiteX47" fmla="*/ 160687 w 481583"/>
              <a:gd name="connsiteY47" fmla="*/ 909256 h 1279588"/>
              <a:gd name="connsiteX48" fmla="*/ 224790 w 481583"/>
              <a:gd name="connsiteY48" fmla="*/ 876490 h 1279588"/>
              <a:gd name="connsiteX49" fmla="*/ 232029 w 481583"/>
              <a:gd name="connsiteY49" fmla="*/ 890397 h 1279588"/>
              <a:gd name="connsiteX50" fmla="*/ 210884 w 481583"/>
              <a:gd name="connsiteY50" fmla="*/ 848487 h 1279588"/>
              <a:gd name="connsiteX51" fmla="*/ 146018 w 481583"/>
              <a:gd name="connsiteY51" fmla="*/ 879824 h 1279588"/>
              <a:gd name="connsiteX52" fmla="*/ 138970 w 481583"/>
              <a:gd name="connsiteY52" fmla="*/ 864965 h 1279588"/>
              <a:gd name="connsiteX53" fmla="*/ 204121 w 481583"/>
              <a:gd name="connsiteY53" fmla="*/ 834390 h 1279588"/>
              <a:gd name="connsiteX54" fmla="*/ 210884 w 481583"/>
              <a:gd name="connsiteY54" fmla="*/ 848487 h 1279588"/>
              <a:gd name="connsiteX55" fmla="*/ 191167 w 481583"/>
              <a:gd name="connsiteY55" fmla="*/ 805910 h 1279588"/>
              <a:gd name="connsiteX56" fmla="*/ 125254 w 481583"/>
              <a:gd name="connsiteY56" fmla="*/ 835057 h 1279588"/>
              <a:gd name="connsiteX57" fmla="*/ 118681 w 481583"/>
              <a:gd name="connsiteY57" fmla="*/ 820007 h 1279588"/>
              <a:gd name="connsiteX58" fmla="*/ 184880 w 481583"/>
              <a:gd name="connsiteY58" fmla="*/ 791623 h 1279588"/>
              <a:gd name="connsiteX59" fmla="*/ 191167 w 481583"/>
              <a:gd name="connsiteY59" fmla="*/ 805910 h 1279588"/>
              <a:gd name="connsiteX60" fmla="*/ 172879 w 481583"/>
              <a:gd name="connsiteY60" fmla="*/ 762762 h 1279588"/>
              <a:gd name="connsiteX61" fmla="*/ 106108 w 481583"/>
              <a:gd name="connsiteY61" fmla="*/ 789718 h 1279588"/>
              <a:gd name="connsiteX62" fmla="*/ 100013 w 481583"/>
              <a:gd name="connsiteY62" fmla="*/ 774382 h 1279588"/>
              <a:gd name="connsiteX63" fmla="*/ 167164 w 481583"/>
              <a:gd name="connsiteY63" fmla="*/ 748189 h 1279588"/>
              <a:gd name="connsiteX64" fmla="*/ 172879 w 481583"/>
              <a:gd name="connsiteY64" fmla="*/ 762762 h 1279588"/>
              <a:gd name="connsiteX65" fmla="*/ 156115 w 481583"/>
              <a:gd name="connsiteY65" fmla="*/ 718947 h 1279588"/>
              <a:gd name="connsiteX66" fmla="*/ 88392 w 481583"/>
              <a:gd name="connsiteY66" fmla="*/ 743617 h 1279588"/>
              <a:gd name="connsiteX67" fmla="*/ 82868 w 481583"/>
              <a:gd name="connsiteY67" fmla="*/ 728186 h 1279588"/>
              <a:gd name="connsiteX68" fmla="*/ 150781 w 481583"/>
              <a:gd name="connsiteY68" fmla="*/ 704279 h 1279588"/>
              <a:gd name="connsiteX69" fmla="*/ 156115 w 481583"/>
              <a:gd name="connsiteY69" fmla="*/ 718947 h 1279588"/>
              <a:gd name="connsiteX70" fmla="*/ 140875 w 481583"/>
              <a:gd name="connsiteY70" fmla="*/ 674656 h 1279588"/>
              <a:gd name="connsiteX71" fmla="*/ 72390 w 481583"/>
              <a:gd name="connsiteY71" fmla="*/ 697039 h 1279588"/>
              <a:gd name="connsiteX72" fmla="*/ 67342 w 481583"/>
              <a:gd name="connsiteY72" fmla="*/ 681323 h 1279588"/>
              <a:gd name="connsiteX73" fmla="*/ 136112 w 481583"/>
              <a:gd name="connsiteY73" fmla="*/ 659797 h 1279588"/>
              <a:gd name="connsiteX74" fmla="*/ 140875 w 481583"/>
              <a:gd name="connsiteY74" fmla="*/ 674656 h 1279588"/>
              <a:gd name="connsiteX75" fmla="*/ 127064 w 481583"/>
              <a:gd name="connsiteY75" fmla="*/ 629888 h 1279588"/>
              <a:gd name="connsiteX76" fmla="*/ 57912 w 481583"/>
              <a:gd name="connsiteY76" fmla="*/ 649891 h 1279588"/>
              <a:gd name="connsiteX77" fmla="*/ 53435 w 481583"/>
              <a:gd name="connsiteY77" fmla="*/ 634079 h 1279588"/>
              <a:gd name="connsiteX78" fmla="*/ 122873 w 481583"/>
              <a:gd name="connsiteY78" fmla="*/ 614839 h 1279588"/>
              <a:gd name="connsiteX79" fmla="*/ 127064 w 481583"/>
              <a:gd name="connsiteY79" fmla="*/ 629888 h 1279588"/>
              <a:gd name="connsiteX80" fmla="*/ 114776 w 481583"/>
              <a:gd name="connsiteY80" fmla="*/ 584644 h 1279588"/>
              <a:gd name="connsiteX81" fmla="*/ 44958 w 481583"/>
              <a:gd name="connsiteY81" fmla="*/ 602266 h 1279588"/>
              <a:gd name="connsiteX82" fmla="*/ 41053 w 481583"/>
              <a:gd name="connsiteY82" fmla="*/ 586359 h 1279588"/>
              <a:gd name="connsiteX83" fmla="*/ 111062 w 481583"/>
              <a:gd name="connsiteY83" fmla="*/ 569405 h 1279588"/>
              <a:gd name="connsiteX84" fmla="*/ 114776 w 481583"/>
              <a:gd name="connsiteY84" fmla="*/ 584644 h 1279588"/>
              <a:gd name="connsiteX85" fmla="*/ 104013 w 481583"/>
              <a:gd name="connsiteY85" fmla="*/ 539020 h 1279588"/>
              <a:gd name="connsiteX86" fmla="*/ 33623 w 481583"/>
              <a:gd name="connsiteY86" fmla="*/ 554355 h 1279588"/>
              <a:gd name="connsiteX87" fmla="*/ 30194 w 481583"/>
              <a:gd name="connsiteY87" fmla="*/ 538258 h 1279588"/>
              <a:gd name="connsiteX88" fmla="*/ 100775 w 481583"/>
              <a:gd name="connsiteY88" fmla="*/ 523780 h 1279588"/>
              <a:gd name="connsiteX89" fmla="*/ 104013 w 481583"/>
              <a:gd name="connsiteY89" fmla="*/ 539020 h 1279588"/>
              <a:gd name="connsiteX90" fmla="*/ 94869 w 481583"/>
              <a:gd name="connsiteY90" fmla="*/ 493109 h 1279588"/>
              <a:gd name="connsiteX91" fmla="*/ 24003 w 481583"/>
              <a:gd name="connsiteY91" fmla="*/ 506063 h 1279588"/>
              <a:gd name="connsiteX92" fmla="*/ 21146 w 481583"/>
              <a:gd name="connsiteY92" fmla="*/ 489871 h 1279588"/>
              <a:gd name="connsiteX93" fmla="*/ 92107 w 481583"/>
              <a:gd name="connsiteY93" fmla="*/ 477679 h 1279588"/>
              <a:gd name="connsiteX94" fmla="*/ 94869 w 481583"/>
              <a:gd name="connsiteY94" fmla="*/ 493109 h 1279588"/>
              <a:gd name="connsiteX95" fmla="*/ 87154 w 481583"/>
              <a:gd name="connsiteY95" fmla="*/ 446913 h 1279588"/>
              <a:gd name="connsiteX96" fmla="*/ 15907 w 481583"/>
              <a:gd name="connsiteY96" fmla="*/ 457581 h 1279588"/>
              <a:gd name="connsiteX97" fmla="*/ 13621 w 481583"/>
              <a:gd name="connsiteY97" fmla="*/ 441293 h 1279588"/>
              <a:gd name="connsiteX98" fmla="*/ 84963 w 481583"/>
              <a:gd name="connsiteY98" fmla="*/ 431482 h 1279588"/>
              <a:gd name="connsiteX99" fmla="*/ 87154 w 481583"/>
              <a:gd name="connsiteY99" fmla="*/ 446913 h 1279588"/>
              <a:gd name="connsiteX100" fmla="*/ 81058 w 481583"/>
              <a:gd name="connsiteY100" fmla="*/ 400526 h 1279588"/>
              <a:gd name="connsiteX101" fmla="*/ 9525 w 481583"/>
              <a:gd name="connsiteY101" fmla="*/ 408718 h 1279588"/>
              <a:gd name="connsiteX102" fmla="*/ 7715 w 481583"/>
              <a:gd name="connsiteY102" fmla="*/ 392430 h 1279588"/>
              <a:gd name="connsiteX103" fmla="*/ 79343 w 481583"/>
              <a:gd name="connsiteY103" fmla="*/ 385000 h 1279588"/>
              <a:gd name="connsiteX104" fmla="*/ 81058 w 481583"/>
              <a:gd name="connsiteY104" fmla="*/ 400526 h 1279588"/>
              <a:gd name="connsiteX105" fmla="*/ 76486 w 481583"/>
              <a:gd name="connsiteY105" fmla="*/ 353854 h 1279588"/>
              <a:gd name="connsiteX106" fmla="*/ 4667 w 481583"/>
              <a:gd name="connsiteY106" fmla="*/ 359664 h 1279588"/>
              <a:gd name="connsiteX107" fmla="*/ 3429 w 481583"/>
              <a:gd name="connsiteY107" fmla="*/ 343281 h 1279588"/>
              <a:gd name="connsiteX108" fmla="*/ 75248 w 481583"/>
              <a:gd name="connsiteY108" fmla="*/ 338233 h 1279588"/>
              <a:gd name="connsiteX109" fmla="*/ 76486 w 481583"/>
              <a:gd name="connsiteY109" fmla="*/ 353854 h 1279588"/>
              <a:gd name="connsiteX110" fmla="*/ 73533 w 481583"/>
              <a:gd name="connsiteY110" fmla="*/ 307181 h 1279588"/>
              <a:gd name="connsiteX111" fmla="*/ 1619 w 481583"/>
              <a:gd name="connsiteY111" fmla="*/ 310610 h 1279588"/>
              <a:gd name="connsiteX112" fmla="*/ 952 w 481583"/>
              <a:gd name="connsiteY112" fmla="*/ 294227 h 1279588"/>
              <a:gd name="connsiteX113" fmla="*/ 72962 w 481583"/>
              <a:gd name="connsiteY113" fmla="*/ 291655 h 1279588"/>
              <a:gd name="connsiteX114" fmla="*/ 73533 w 481583"/>
              <a:gd name="connsiteY114" fmla="*/ 307181 h 1279588"/>
              <a:gd name="connsiteX115" fmla="*/ 72104 w 481583"/>
              <a:gd name="connsiteY115" fmla="*/ 260413 h 1279588"/>
              <a:gd name="connsiteX116" fmla="*/ 95 w 481583"/>
              <a:gd name="connsiteY116" fmla="*/ 261366 h 1279588"/>
              <a:gd name="connsiteX117" fmla="*/ 0 w 481583"/>
              <a:gd name="connsiteY117" fmla="*/ 244983 h 1279588"/>
              <a:gd name="connsiteX118" fmla="*/ 72009 w 481583"/>
              <a:gd name="connsiteY118" fmla="*/ 244792 h 1279588"/>
              <a:gd name="connsiteX119" fmla="*/ 72104 w 481583"/>
              <a:gd name="connsiteY119" fmla="*/ 260413 h 1279588"/>
              <a:gd name="connsiteX120" fmla="*/ 72200 w 481583"/>
              <a:gd name="connsiteY120" fmla="*/ 213550 h 1279588"/>
              <a:gd name="connsiteX121" fmla="*/ 191 w 481583"/>
              <a:gd name="connsiteY121" fmla="*/ 212122 h 1279588"/>
              <a:gd name="connsiteX122" fmla="*/ 572 w 481583"/>
              <a:gd name="connsiteY122" fmla="*/ 195834 h 1279588"/>
              <a:gd name="connsiteX123" fmla="*/ 72580 w 481583"/>
              <a:gd name="connsiteY123" fmla="*/ 197929 h 1279588"/>
              <a:gd name="connsiteX124" fmla="*/ 72200 w 481583"/>
              <a:gd name="connsiteY124" fmla="*/ 213550 h 1279588"/>
              <a:gd name="connsiteX125" fmla="*/ 73914 w 481583"/>
              <a:gd name="connsiteY125" fmla="*/ 166783 h 1279588"/>
              <a:gd name="connsiteX126" fmla="*/ 2000 w 481583"/>
              <a:gd name="connsiteY126" fmla="*/ 162973 h 1279588"/>
              <a:gd name="connsiteX127" fmla="*/ 2953 w 481583"/>
              <a:gd name="connsiteY127" fmla="*/ 146590 h 1279588"/>
              <a:gd name="connsiteX128" fmla="*/ 74867 w 481583"/>
              <a:gd name="connsiteY128" fmla="*/ 151162 h 1279588"/>
              <a:gd name="connsiteX129" fmla="*/ 73914 w 481583"/>
              <a:gd name="connsiteY129" fmla="*/ 166783 h 1279588"/>
              <a:gd name="connsiteX130" fmla="*/ 77152 w 481583"/>
              <a:gd name="connsiteY130" fmla="*/ 120110 h 1279588"/>
              <a:gd name="connsiteX131" fmla="*/ 5429 w 481583"/>
              <a:gd name="connsiteY131" fmla="*/ 113919 h 1279588"/>
              <a:gd name="connsiteX132" fmla="*/ 6953 w 481583"/>
              <a:gd name="connsiteY132" fmla="*/ 97631 h 1279588"/>
              <a:gd name="connsiteX133" fmla="*/ 78677 w 481583"/>
              <a:gd name="connsiteY133" fmla="*/ 104584 h 1279588"/>
              <a:gd name="connsiteX134" fmla="*/ 77152 w 481583"/>
              <a:gd name="connsiteY134" fmla="*/ 120110 h 1279588"/>
              <a:gd name="connsiteX135" fmla="*/ 81915 w 481583"/>
              <a:gd name="connsiteY135" fmla="*/ 73533 h 1279588"/>
              <a:gd name="connsiteX136" fmla="*/ 10382 w 481583"/>
              <a:gd name="connsiteY136" fmla="*/ 64865 h 1279588"/>
              <a:gd name="connsiteX137" fmla="*/ 12382 w 481583"/>
              <a:gd name="connsiteY137" fmla="*/ 48577 h 1279588"/>
              <a:gd name="connsiteX138" fmla="*/ 83820 w 481583"/>
              <a:gd name="connsiteY138" fmla="*/ 58007 h 1279588"/>
              <a:gd name="connsiteX139" fmla="*/ 81915 w 481583"/>
              <a:gd name="connsiteY139" fmla="*/ 73533 h 1279588"/>
              <a:gd name="connsiteX140" fmla="*/ 88202 w 481583"/>
              <a:gd name="connsiteY140" fmla="*/ 27146 h 1279588"/>
              <a:gd name="connsiteX141" fmla="*/ 17050 w 481583"/>
              <a:gd name="connsiteY141" fmla="*/ 16192 h 1279588"/>
              <a:gd name="connsiteX142" fmla="*/ 19622 w 481583"/>
              <a:gd name="connsiteY142" fmla="*/ 0 h 1279588"/>
              <a:gd name="connsiteX143" fmla="*/ 90678 w 481583"/>
              <a:gd name="connsiteY143" fmla="*/ 11716 h 1279588"/>
              <a:gd name="connsiteX144" fmla="*/ 88202 w 481583"/>
              <a:gd name="connsiteY144" fmla="*/ 27146 h 127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81583" h="1279588">
                <a:moveTo>
                  <a:pt x="481584" y="1228630"/>
                </a:moveTo>
                <a:lnTo>
                  <a:pt x="430625" y="1279589"/>
                </a:lnTo>
                <a:cubicBezTo>
                  <a:pt x="426720" y="1275683"/>
                  <a:pt x="422910" y="1271873"/>
                  <a:pt x="419100" y="1267968"/>
                </a:cubicBezTo>
                <a:lnTo>
                  <a:pt x="470630" y="1217581"/>
                </a:lnTo>
                <a:cubicBezTo>
                  <a:pt x="474250" y="1221200"/>
                  <a:pt x="477869" y="1224915"/>
                  <a:pt x="481584" y="1228630"/>
                </a:cubicBezTo>
                <a:close/>
                <a:moveTo>
                  <a:pt x="449009" y="1195006"/>
                </a:moveTo>
                <a:lnTo>
                  <a:pt x="396431" y="1244251"/>
                </a:lnTo>
                <a:cubicBezTo>
                  <a:pt x="392716" y="1240250"/>
                  <a:pt x="389001" y="1236250"/>
                  <a:pt x="385286" y="1232249"/>
                </a:cubicBezTo>
                <a:lnTo>
                  <a:pt x="438436" y="1183577"/>
                </a:lnTo>
                <a:cubicBezTo>
                  <a:pt x="441865" y="1187387"/>
                  <a:pt x="445389" y="1191197"/>
                  <a:pt x="449009" y="1195006"/>
                </a:cubicBezTo>
                <a:close/>
                <a:moveTo>
                  <a:pt x="417576" y="1160240"/>
                </a:moveTo>
                <a:lnTo>
                  <a:pt x="363379" y="1207675"/>
                </a:lnTo>
                <a:cubicBezTo>
                  <a:pt x="359759" y="1203579"/>
                  <a:pt x="356140" y="1199388"/>
                  <a:pt x="352615" y="1195292"/>
                </a:cubicBezTo>
                <a:lnTo>
                  <a:pt x="407289" y="1148429"/>
                </a:lnTo>
                <a:cubicBezTo>
                  <a:pt x="410718" y="1152430"/>
                  <a:pt x="414147" y="1156335"/>
                  <a:pt x="417576" y="1160240"/>
                </a:cubicBezTo>
                <a:close/>
                <a:moveTo>
                  <a:pt x="387287" y="1124522"/>
                </a:moveTo>
                <a:lnTo>
                  <a:pt x="331565" y="1170146"/>
                </a:lnTo>
                <a:cubicBezTo>
                  <a:pt x="328136" y="1165955"/>
                  <a:pt x="324612" y="1161669"/>
                  <a:pt x="321278" y="1157383"/>
                </a:cubicBezTo>
                <a:lnTo>
                  <a:pt x="377476" y="1112330"/>
                </a:lnTo>
                <a:cubicBezTo>
                  <a:pt x="380714" y="1116425"/>
                  <a:pt x="383953" y="1120521"/>
                  <a:pt x="387287" y="1124522"/>
                </a:cubicBezTo>
                <a:close/>
                <a:moveTo>
                  <a:pt x="358235" y="1087850"/>
                </a:moveTo>
                <a:lnTo>
                  <a:pt x="300990" y="1131665"/>
                </a:lnTo>
                <a:cubicBezTo>
                  <a:pt x="297656" y="1127284"/>
                  <a:pt x="294323" y="1122998"/>
                  <a:pt x="291084" y="1118616"/>
                </a:cubicBezTo>
                <a:lnTo>
                  <a:pt x="348806" y="1075468"/>
                </a:lnTo>
                <a:cubicBezTo>
                  <a:pt x="351949" y="1079564"/>
                  <a:pt x="355092" y="1083659"/>
                  <a:pt x="358235" y="1087850"/>
                </a:cubicBezTo>
                <a:close/>
                <a:moveTo>
                  <a:pt x="330327" y="1050131"/>
                </a:moveTo>
                <a:lnTo>
                  <a:pt x="271653" y="1091946"/>
                </a:lnTo>
                <a:cubicBezTo>
                  <a:pt x="268510" y="1087469"/>
                  <a:pt x="265271" y="1082992"/>
                  <a:pt x="262223" y="1078516"/>
                </a:cubicBezTo>
                <a:lnTo>
                  <a:pt x="321278" y="1037368"/>
                </a:lnTo>
                <a:cubicBezTo>
                  <a:pt x="324326" y="1041559"/>
                  <a:pt x="327374" y="1045845"/>
                  <a:pt x="330327" y="1050131"/>
                </a:cubicBezTo>
                <a:close/>
                <a:moveTo>
                  <a:pt x="303752" y="1011460"/>
                </a:moveTo>
                <a:lnTo>
                  <a:pt x="243745" y="1051274"/>
                </a:lnTo>
                <a:cubicBezTo>
                  <a:pt x="240697" y="1046702"/>
                  <a:pt x="237649" y="1042130"/>
                  <a:pt x="234696" y="1037463"/>
                </a:cubicBezTo>
                <a:lnTo>
                  <a:pt x="295180" y="998315"/>
                </a:lnTo>
                <a:cubicBezTo>
                  <a:pt x="298037" y="1002697"/>
                  <a:pt x="300895" y="1007078"/>
                  <a:pt x="303752" y="1011460"/>
                </a:cubicBezTo>
                <a:close/>
                <a:moveTo>
                  <a:pt x="278416" y="971836"/>
                </a:moveTo>
                <a:lnTo>
                  <a:pt x="217075" y="1009650"/>
                </a:lnTo>
                <a:cubicBezTo>
                  <a:pt x="214217" y="1004983"/>
                  <a:pt x="211360" y="1000315"/>
                  <a:pt x="208502" y="995553"/>
                </a:cubicBezTo>
                <a:lnTo>
                  <a:pt x="270319" y="958501"/>
                </a:lnTo>
                <a:cubicBezTo>
                  <a:pt x="272987" y="962978"/>
                  <a:pt x="275749" y="967454"/>
                  <a:pt x="278416" y="971836"/>
                </a:cubicBezTo>
                <a:close/>
                <a:moveTo>
                  <a:pt x="254508" y="931545"/>
                </a:moveTo>
                <a:lnTo>
                  <a:pt x="191929" y="967264"/>
                </a:lnTo>
                <a:cubicBezTo>
                  <a:pt x="189167" y="962501"/>
                  <a:pt x="186500" y="957739"/>
                  <a:pt x="183833" y="952881"/>
                </a:cubicBezTo>
                <a:lnTo>
                  <a:pt x="246793" y="917924"/>
                </a:lnTo>
                <a:cubicBezTo>
                  <a:pt x="249365" y="922401"/>
                  <a:pt x="251936" y="926973"/>
                  <a:pt x="254508" y="931545"/>
                </a:cubicBezTo>
                <a:close/>
                <a:moveTo>
                  <a:pt x="232029" y="890397"/>
                </a:moveTo>
                <a:lnTo>
                  <a:pt x="168307" y="923925"/>
                </a:lnTo>
                <a:cubicBezTo>
                  <a:pt x="165735" y="919067"/>
                  <a:pt x="163259" y="914209"/>
                  <a:pt x="160687" y="909256"/>
                </a:cubicBezTo>
                <a:lnTo>
                  <a:pt x="224790" y="876490"/>
                </a:lnTo>
                <a:cubicBezTo>
                  <a:pt x="227171" y="881158"/>
                  <a:pt x="229552" y="885730"/>
                  <a:pt x="232029" y="890397"/>
                </a:cubicBezTo>
                <a:close/>
                <a:moveTo>
                  <a:pt x="210884" y="848487"/>
                </a:moveTo>
                <a:lnTo>
                  <a:pt x="146018" y="879824"/>
                </a:lnTo>
                <a:cubicBezTo>
                  <a:pt x="143637" y="874871"/>
                  <a:pt x="141256" y="869918"/>
                  <a:pt x="138970" y="864965"/>
                </a:cubicBezTo>
                <a:lnTo>
                  <a:pt x="204121" y="834390"/>
                </a:lnTo>
                <a:cubicBezTo>
                  <a:pt x="206312" y="839057"/>
                  <a:pt x="208598" y="843820"/>
                  <a:pt x="210884" y="848487"/>
                </a:cubicBezTo>
                <a:close/>
                <a:moveTo>
                  <a:pt x="191167" y="805910"/>
                </a:moveTo>
                <a:lnTo>
                  <a:pt x="125254" y="835057"/>
                </a:lnTo>
                <a:cubicBezTo>
                  <a:pt x="123063" y="830008"/>
                  <a:pt x="120872" y="824960"/>
                  <a:pt x="118681" y="820007"/>
                </a:cubicBezTo>
                <a:lnTo>
                  <a:pt x="184880" y="791623"/>
                </a:lnTo>
                <a:cubicBezTo>
                  <a:pt x="186976" y="796385"/>
                  <a:pt x="189071" y="801148"/>
                  <a:pt x="191167" y="805910"/>
                </a:cubicBezTo>
                <a:close/>
                <a:moveTo>
                  <a:pt x="172879" y="762762"/>
                </a:moveTo>
                <a:lnTo>
                  <a:pt x="106108" y="789718"/>
                </a:lnTo>
                <a:cubicBezTo>
                  <a:pt x="104013" y="784669"/>
                  <a:pt x="102013" y="779526"/>
                  <a:pt x="100013" y="774382"/>
                </a:cubicBezTo>
                <a:lnTo>
                  <a:pt x="167164" y="748189"/>
                </a:lnTo>
                <a:cubicBezTo>
                  <a:pt x="169069" y="753047"/>
                  <a:pt x="170974" y="757904"/>
                  <a:pt x="172879" y="762762"/>
                </a:cubicBezTo>
                <a:close/>
                <a:moveTo>
                  <a:pt x="156115" y="718947"/>
                </a:moveTo>
                <a:lnTo>
                  <a:pt x="88392" y="743617"/>
                </a:lnTo>
                <a:cubicBezTo>
                  <a:pt x="86487" y="738473"/>
                  <a:pt x="84677" y="733330"/>
                  <a:pt x="82868" y="728186"/>
                </a:cubicBezTo>
                <a:lnTo>
                  <a:pt x="150781" y="704279"/>
                </a:lnTo>
                <a:cubicBezTo>
                  <a:pt x="152591" y="709136"/>
                  <a:pt x="154400" y="714089"/>
                  <a:pt x="156115" y="718947"/>
                </a:cubicBezTo>
                <a:close/>
                <a:moveTo>
                  <a:pt x="140875" y="674656"/>
                </a:moveTo>
                <a:lnTo>
                  <a:pt x="72390" y="697039"/>
                </a:lnTo>
                <a:cubicBezTo>
                  <a:pt x="70676" y="691801"/>
                  <a:pt x="68961" y="686562"/>
                  <a:pt x="67342" y="681323"/>
                </a:cubicBezTo>
                <a:lnTo>
                  <a:pt x="136112" y="659797"/>
                </a:lnTo>
                <a:cubicBezTo>
                  <a:pt x="137636" y="664750"/>
                  <a:pt x="139255" y="669703"/>
                  <a:pt x="140875" y="674656"/>
                </a:cubicBezTo>
                <a:close/>
                <a:moveTo>
                  <a:pt x="127064" y="629888"/>
                </a:moveTo>
                <a:lnTo>
                  <a:pt x="57912" y="649891"/>
                </a:lnTo>
                <a:cubicBezTo>
                  <a:pt x="56388" y="644652"/>
                  <a:pt x="54864" y="639318"/>
                  <a:pt x="53435" y="634079"/>
                </a:cubicBezTo>
                <a:lnTo>
                  <a:pt x="122873" y="614839"/>
                </a:lnTo>
                <a:cubicBezTo>
                  <a:pt x="124206" y="619887"/>
                  <a:pt x="125635" y="624840"/>
                  <a:pt x="127064" y="629888"/>
                </a:cubicBezTo>
                <a:close/>
                <a:moveTo>
                  <a:pt x="114776" y="584644"/>
                </a:moveTo>
                <a:lnTo>
                  <a:pt x="44958" y="602266"/>
                </a:lnTo>
                <a:cubicBezTo>
                  <a:pt x="43625" y="596932"/>
                  <a:pt x="42291" y="591693"/>
                  <a:pt x="41053" y="586359"/>
                </a:cubicBezTo>
                <a:lnTo>
                  <a:pt x="111062" y="569405"/>
                </a:lnTo>
                <a:cubicBezTo>
                  <a:pt x="112300" y="574548"/>
                  <a:pt x="113538" y="579596"/>
                  <a:pt x="114776" y="584644"/>
                </a:cubicBezTo>
                <a:close/>
                <a:moveTo>
                  <a:pt x="104013" y="539020"/>
                </a:moveTo>
                <a:lnTo>
                  <a:pt x="33623" y="554355"/>
                </a:lnTo>
                <a:cubicBezTo>
                  <a:pt x="32480" y="549021"/>
                  <a:pt x="31337" y="543687"/>
                  <a:pt x="30194" y="538258"/>
                </a:cubicBezTo>
                <a:lnTo>
                  <a:pt x="100775" y="523780"/>
                </a:lnTo>
                <a:cubicBezTo>
                  <a:pt x="101822" y="528923"/>
                  <a:pt x="102965" y="533972"/>
                  <a:pt x="104013" y="539020"/>
                </a:cubicBezTo>
                <a:close/>
                <a:moveTo>
                  <a:pt x="94869" y="493109"/>
                </a:moveTo>
                <a:lnTo>
                  <a:pt x="24003" y="506063"/>
                </a:lnTo>
                <a:cubicBezTo>
                  <a:pt x="23051" y="500729"/>
                  <a:pt x="22098" y="495300"/>
                  <a:pt x="21146" y="489871"/>
                </a:cubicBezTo>
                <a:lnTo>
                  <a:pt x="92107" y="477679"/>
                </a:lnTo>
                <a:cubicBezTo>
                  <a:pt x="92964" y="482822"/>
                  <a:pt x="93917" y="487966"/>
                  <a:pt x="94869" y="493109"/>
                </a:cubicBezTo>
                <a:close/>
                <a:moveTo>
                  <a:pt x="87154" y="446913"/>
                </a:moveTo>
                <a:lnTo>
                  <a:pt x="15907" y="457581"/>
                </a:lnTo>
                <a:cubicBezTo>
                  <a:pt x="15145" y="452152"/>
                  <a:pt x="14288" y="446722"/>
                  <a:pt x="13621" y="441293"/>
                </a:cubicBezTo>
                <a:lnTo>
                  <a:pt x="84963" y="431482"/>
                </a:lnTo>
                <a:cubicBezTo>
                  <a:pt x="85725" y="436626"/>
                  <a:pt x="86392" y="441769"/>
                  <a:pt x="87154" y="446913"/>
                </a:cubicBezTo>
                <a:close/>
                <a:moveTo>
                  <a:pt x="81058" y="400526"/>
                </a:moveTo>
                <a:lnTo>
                  <a:pt x="9525" y="408718"/>
                </a:lnTo>
                <a:cubicBezTo>
                  <a:pt x="8858" y="403288"/>
                  <a:pt x="8287" y="397859"/>
                  <a:pt x="7715" y="392430"/>
                </a:cubicBezTo>
                <a:lnTo>
                  <a:pt x="79343" y="385000"/>
                </a:lnTo>
                <a:cubicBezTo>
                  <a:pt x="79915" y="390144"/>
                  <a:pt x="80486" y="395288"/>
                  <a:pt x="81058" y="400526"/>
                </a:cubicBezTo>
                <a:close/>
                <a:moveTo>
                  <a:pt x="76486" y="353854"/>
                </a:moveTo>
                <a:lnTo>
                  <a:pt x="4667" y="359664"/>
                </a:lnTo>
                <a:cubicBezTo>
                  <a:pt x="4191" y="354235"/>
                  <a:pt x="3810" y="348710"/>
                  <a:pt x="3429" y="343281"/>
                </a:cubicBezTo>
                <a:lnTo>
                  <a:pt x="75248" y="338233"/>
                </a:lnTo>
                <a:cubicBezTo>
                  <a:pt x="75724" y="343471"/>
                  <a:pt x="76105" y="348710"/>
                  <a:pt x="76486" y="353854"/>
                </a:cubicBezTo>
                <a:close/>
                <a:moveTo>
                  <a:pt x="73533" y="307181"/>
                </a:moveTo>
                <a:lnTo>
                  <a:pt x="1619" y="310610"/>
                </a:lnTo>
                <a:cubicBezTo>
                  <a:pt x="1333" y="305181"/>
                  <a:pt x="1143" y="299656"/>
                  <a:pt x="952" y="294227"/>
                </a:cubicBezTo>
                <a:lnTo>
                  <a:pt x="72962" y="291655"/>
                </a:lnTo>
                <a:cubicBezTo>
                  <a:pt x="73057" y="296799"/>
                  <a:pt x="73247" y="301942"/>
                  <a:pt x="73533" y="307181"/>
                </a:cubicBezTo>
                <a:close/>
                <a:moveTo>
                  <a:pt x="72104" y="260413"/>
                </a:moveTo>
                <a:lnTo>
                  <a:pt x="95" y="261366"/>
                </a:lnTo>
                <a:cubicBezTo>
                  <a:pt x="0" y="255937"/>
                  <a:pt x="0" y="250412"/>
                  <a:pt x="0" y="244983"/>
                </a:cubicBezTo>
                <a:lnTo>
                  <a:pt x="72009" y="244792"/>
                </a:lnTo>
                <a:cubicBezTo>
                  <a:pt x="71914" y="249936"/>
                  <a:pt x="72009" y="255175"/>
                  <a:pt x="72104" y="260413"/>
                </a:cubicBezTo>
                <a:close/>
                <a:moveTo>
                  <a:pt x="72200" y="213550"/>
                </a:moveTo>
                <a:lnTo>
                  <a:pt x="191" y="212122"/>
                </a:lnTo>
                <a:cubicBezTo>
                  <a:pt x="286" y="206692"/>
                  <a:pt x="476" y="201263"/>
                  <a:pt x="572" y="195834"/>
                </a:cubicBezTo>
                <a:lnTo>
                  <a:pt x="72580" y="197929"/>
                </a:lnTo>
                <a:cubicBezTo>
                  <a:pt x="72390" y="203168"/>
                  <a:pt x="72295" y="208312"/>
                  <a:pt x="72200" y="213550"/>
                </a:cubicBezTo>
                <a:close/>
                <a:moveTo>
                  <a:pt x="73914" y="166783"/>
                </a:moveTo>
                <a:lnTo>
                  <a:pt x="2000" y="162973"/>
                </a:lnTo>
                <a:cubicBezTo>
                  <a:pt x="2286" y="157543"/>
                  <a:pt x="2572" y="152019"/>
                  <a:pt x="2953" y="146590"/>
                </a:cubicBezTo>
                <a:lnTo>
                  <a:pt x="74867" y="151162"/>
                </a:lnTo>
                <a:cubicBezTo>
                  <a:pt x="74486" y="156400"/>
                  <a:pt x="74104" y="161544"/>
                  <a:pt x="73914" y="166783"/>
                </a:cubicBezTo>
                <a:close/>
                <a:moveTo>
                  <a:pt x="77152" y="120110"/>
                </a:moveTo>
                <a:lnTo>
                  <a:pt x="5429" y="113919"/>
                </a:lnTo>
                <a:cubicBezTo>
                  <a:pt x="5905" y="108490"/>
                  <a:pt x="6382" y="103060"/>
                  <a:pt x="6953" y="97631"/>
                </a:cubicBezTo>
                <a:lnTo>
                  <a:pt x="78677" y="104584"/>
                </a:lnTo>
                <a:cubicBezTo>
                  <a:pt x="78010" y="109728"/>
                  <a:pt x="77533" y="114871"/>
                  <a:pt x="77152" y="120110"/>
                </a:cubicBezTo>
                <a:close/>
                <a:moveTo>
                  <a:pt x="81915" y="73533"/>
                </a:moveTo>
                <a:lnTo>
                  <a:pt x="10382" y="64865"/>
                </a:lnTo>
                <a:cubicBezTo>
                  <a:pt x="11049" y="59436"/>
                  <a:pt x="11716" y="54007"/>
                  <a:pt x="12382" y="48577"/>
                </a:cubicBezTo>
                <a:lnTo>
                  <a:pt x="83820" y="58007"/>
                </a:lnTo>
                <a:cubicBezTo>
                  <a:pt x="83153" y="63246"/>
                  <a:pt x="82582" y="68389"/>
                  <a:pt x="81915" y="73533"/>
                </a:cubicBezTo>
                <a:close/>
                <a:moveTo>
                  <a:pt x="88202" y="27146"/>
                </a:moveTo>
                <a:lnTo>
                  <a:pt x="17050" y="16192"/>
                </a:lnTo>
                <a:cubicBezTo>
                  <a:pt x="17907" y="10763"/>
                  <a:pt x="18764" y="5429"/>
                  <a:pt x="19622" y="0"/>
                </a:cubicBezTo>
                <a:lnTo>
                  <a:pt x="90678" y="11716"/>
                </a:lnTo>
                <a:cubicBezTo>
                  <a:pt x="89821" y="16859"/>
                  <a:pt x="89059" y="22003"/>
                  <a:pt x="88202" y="27146"/>
                </a:cubicBezTo>
                <a:close/>
              </a:path>
            </a:pathLst>
          </a:custGeom>
          <a:solidFill>
            <a:srgbClr val="FFFFFF"/>
          </a:soli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2" name="任意多边形: 形状 387">
            <a:extLst>
              <a:ext uri="{FF2B5EF4-FFF2-40B4-BE49-F238E27FC236}">
                <a16:creationId xmlns:a16="http://schemas.microsoft.com/office/drawing/2014/main" id="{C384F3AF-2C22-25C8-EB72-6AAD7B6C67D5}"/>
              </a:ext>
            </a:extLst>
          </p:cNvPr>
          <p:cNvSpPr/>
          <p:nvPr/>
        </p:nvSpPr>
        <p:spPr>
          <a:xfrm>
            <a:off x="6247544" y="4649421"/>
            <a:ext cx="148736" cy="96496"/>
          </a:xfrm>
          <a:custGeom>
            <a:avLst/>
            <a:gdLst>
              <a:gd name="connsiteX0" fmla="*/ 237363 w 260889"/>
              <a:gd name="connsiteY0" fmla="*/ 169259 h 169259"/>
              <a:gd name="connsiteX1" fmla="*/ 0 w 260889"/>
              <a:gd name="connsiteY1" fmla="*/ 62865 h 169259"/>
              <a:gd name="connsiteX2" fmla="*/ 35242 w 260889"/>
              <a:gd name="connsiteY2" fmla="*/ 0 h 169259"/>
              <a:gd name="connsiteX3" fmla="*/ 260890 w 260889"/>
              <a:gd name="connsiteY3" fmla="*/ 101155 h 169259"/>
              <a:gd name="connsiteX4" fmla="*/ 237363 w 260889"/>
              <a:gd name="connsiteY4" fmla="*/ 169259 h 169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889" h="169259">
                <a:moveTo>
                  <a:pt x="237363" y="169259"/>
                </a:moveTo>
                <a:cubicBezTo>
                  <a:pt x="155448" y="140970"/>
                  <a:pt x="75629" y="105156"/>
                  <a:pt x="0" y="62865"/>
                </a:cubicBezTo>
                <a:lnTo>
                  <a:pt x="35242" y="0"/>
                </a:lnTo>
                <a:cubicBezTo>
                  <a:pt x="107061" y="40196"/>
                  <a:pt x="182975" y="74295"/>
                  <a:pt x="260890" y="101155"/>
                </a:cubicBezTo>
                <a:lnTo>
                  <a:pt x="237363" y="169259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3" name="任意多边形: 形状 388">
            <a:extLst>
              <a:ext uri="{FF2B5EF4-FFF2-40B4-BE49-F238E27FC236}">
                <a16:creationId xmlns:a16="http://schemas.microsoft.com/office/drawing/2014/main" id="{59A105D7-881E-8C82-BA25-68C0161B14EC}"/>
              </a:ext>
            </a:extLst>
          </p:cNvPr>
          <p:cNvSpPr/>
          <p:nvPr/>
        </p:nvSpPr>
        <p:spPr>
          <a:xfrm>
            <a:off x="6382868" y="4707037"/>
            <a:ext cx="81617" cy="60059"/>
          </a:xfrm>
          <a:custGeom>
            <a:avLst/>
            <a:gdLst>
              <a:gd name="connsiteX0" fmla="*/ 125825 w 143160"/>
              <a:gd name="connsiteY0" fmla="*/ 105346 h 105346"/>
              <a:gd name="connsiteX1" fmla="*/ 0 w 143160"/>
              <a:gd name="connsiteY1" fmla="*/ 68104 h 105346"/>
              <a:gd name="connsiteX2" fmla="*/ 23527 w 143160"/>
              <a:gd name="connsiteY2" fmla="*/ 0 h 105346"/>
              <a:gd name="connsiteX3" fmla="*/ 143161 w 143160"/>
              <a:gd name="connsiteY3" fmla="*/ 35433 h 105346"/>
              <a:gd name="connsiteX4" fmla="*/ 125825 w 143160"/>
              <a:gd name="connsiteY4" fmla="*/ 105346 h 1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160" h="105346">
                <a:moveTo>
                  <a:pt x="125825" y="105346"/>
                </a:moveTo>
                <a:cubicBezTo>
                  <a:pt x="83439" y="94869"/>
                  <a:pt x="41148" y="82296"/>
                  <a:pt x="0" y="68104"/>
                </a:cubicBezTo>
                <a:lnTo>
                  <a:pt x="23527" y="0"/>
                </a:lnTo>
                <a:cubicBezTo>
                  <a:pt x="62675" y="13526"/>
                  <a:pt x="102870" y="25432"/>
                  <a:pt x="143161" y="35433"/>
                </a:cubicBezTo>
                <a:lnTo>
                  <a:pt x="125825" y="105346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4" name="任意多边形: 形状 389">
            <a:extLst>
              <a:ext uri="{FF2B5EF4-FFF2-40B4-BE49-F238E27FC236}">
                <a16:creationId xmlns:a16="http://schemas.microsoft.com/office/drawing/2014/main" id="{39E483A8-510F-DEE5-771B-B73E3457BCB6}"/>
              </a:ext>
            </a:extLst>
          </p:cNvPr>
          <p:cNvSpPr/>
          <p:nvPr/>
        </p:nvSpPr>
        <p:spPr>
          <a:xfrm>
            <a:off x="6454657" y="4727292"/>
            <a:ext cx="217267" cy="64439"/>
          </a:xfrm>
          <a:custGeom>
            <a:avLst/>
            <a:gdLst>
              <a:gd name="connsiteX0" fmla="*/ 381095 w 381095"/>
              <a:gd name="connsiteY0" fmla="*/ 112776 h 113028"/>
              <a:gd name="connsiteX1" fmla="*/ 0 w 381095"/>
              <a:gd name="connsiteY1" fmla="*/ 69913 h 113028"/>
              <a:gd name="connsiteX2" fmla="*/ 17335 w 381095"/>
              <a:gd name="connsiteY2" fmla="*/ 0 h 113028"/>
              <a:gd name="connsiteX3" fmla="*/ 379857 w 381095"/>
              <a:gd name="connsiteY3" fmla="*/ 40767 h 113028"/>
              <a:gd name="connsiteX4" fmla="*/ 381095 w 381095"/>
              <a:gd name="connsiteY4" fmla="*/ 112776 h 11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95" h="113028">
                <a:moveTo>
                  <a:pt x="381095" y="112776"/>
                </a:moveTo>
                <a:cubicBezTo>
                  <a:pt x="252603" y="115157"/>
                  <a:pt x="124396" y="100679"/>
                  <a:pt x="0" y="69913"/>
                </a:cubicBezTo>
                <a:lnTo>
                  <a:pt x="17335" y="0"/>
                </a:lnTo>
                <a:cubicBezTo>
                  <a:pt x="135731" y="29337"/>
                  <a:pt x="257651" y="43053"/>
                  <a:pt x="379857" y="40767"/>
                </a:cubicBezTo>
                <a:lnTo>
                  <a:pt x="381095" y="112776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任意多边形: 形状 390">
            <a:extLst>
              <a:ext uri="{FF2B5EF4-FFF2-40B4-BE49-F238E27FC236}">
                <a16:creationId xmlns:a16="http://schemas.microsoft.com/office/drawing/2014/main" id="{42610943-FEA4-B237-CEC8-82491325DD19}"/>
              </a:ext>
            </a:extLst>
          </p:cNvPr>
          <p:cNvSpPr/>
          <p:nvPr/>
        </p:nvSpPr>
        <p:spPr>
          <a:xfrm>
            <a:off x="6839014" y="4374213"/>
            <a:ext cx="529292" cy="395327"/>
          </a:xfrm>
          <a:custGeom>
            <a:avLst/>
            <a:gdLst>
              <a:gd name="connsiteX0" fmla="*/ 718852 w 928401"/>
              <a:gd name="connsiteY0" fmla="*/ 301657 h 693420"/>
              <a:gd name="connsiteX1" fmla="*/ 16478 w 928401"/>
              <a:gd name="connsiteY1" fmla="*/ 693420 h 693420"/>
              <a:gd name="connsiteX2" fmla="*/ 0 w 928401"/>
              <a:gd name="connsiteY2" fmla="*/ 623316 h 693420"/>
              <a:gd name="connsiteX3" fmla="*/ 667893 w 928401"/>
              <a:gd name="connsiteY3" fmla="*/ 250698 h 693420"/>
              <a:gd name="connsiteX4" fmla="*/ 867251 w 928401"/>
              <a:gd name="connsiteY4" fmla="*/ 0 h 693420"/>
              <a:gd name="connsiteX5" fmla="*/ 928402 w 928401"/>
              <a:gd name="connsiteY5" fmla="*/ 38100 h 693420"/>
              <a:gd name="connsiteX6" fmla="*/ 718852 w 928401"/>
              <a:gd name="connsiteY6" fmla="*/ 301657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8401" h="693420">
                <a:moveTo>
                  <a:pt x="718852" y="301657"/>
                </a:moveTo>
                <a:cubicBezTo>
                  <a:pt x="524828" y="495681"/>
                  <a:pt x="281940" y="631127"/>
                  <a:pt x="16478" y="693420"/>
                </a:cubicBezTo>
                <a:lnTo>
                  <a:pt x="0" y="623316"/>
                </a:lnTo>
                <a:cubicBezTo>
                  <a:pt x="252413" y="564071"/>
                  <a:pt x="483394" y="435197"/>
                  <a:pt x="667893" y="250698"/>
                </a:cubicBezTo>
                <a:cubicBezTo>
                  <a:pt x="743903" y="174689"/>
                  <a:pt x="810958" y="90297"/>
                  <a:pt x="867251" y="0"/>
                </a:cubicBezTo>
                <a:lnTo>
                  <a:pt x="928402" y="38100"/>
                </a:lnTo>
                <a:cubicBezTo>
                  <a:pt x="869252" y="133064"/>
                  <a:pt x="798766" y="221742"/>
                  <a:pt x="718852" y="301657"/>
                </a:cubicBez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37" name="图形 2">
            <a:extLst>
              <a:ext uri="{FF2B5EF4-FFF2-40B4-BE49-F238E27FC236}">
                <a16:creationId xmlns:a16="http://schemas.microsoft.com/office/drawing/2014/main" id="{D1272844-0BC2-70B9-FCFB-FD861ADA7384}"/>
              </a:ext>
            </a:extLst>
          </p:cNvPr>
          <p:cNvGrpSpPr/>
          <p:nvPr/>
        </p:nvGrpSpPr>
        <p:grpSpPr>
          <a:xfrm>
            <a:off x="7219788" y="3361513"/>
            <a:ext cx="244364" cy="379850"/>
            <a:chOff x="7099363" y="2410396"/>
            <a:chExt cx="428625" cy="666273"/>
          </a:xfrm>
          <a:noFill/>
        </p:grpSpPr>
        <p:sp>
          <p:nvSpPr>
            <p:cNvPr id="159" name="任意多边形: 形状 412">
              <a:extLst>
                <a:ext uri="{FF2B5EF4-FFF2-40B4-BE49-F238E27FC236}">
                  <a16:creationId xmlns:a16="http://schemas.microsoft.com/office/drawing/2014/main" id="{24983458-C08A-36EB-6EA4-90401DB2E9DC}"/>
                </a:ext>
              </a:extLst>
            </p:cNvPr>
            <p:cNvSpPr/>
            <p:nvPr/>
          </p:nvSpPr>
          <p:spPr>
            <a:xfrm>
              <a:off x="7099363" y="2410396"/>
              <a:ext cx="62483" cy="62007"/>
            </a:xfrm>
            <a:custGeom>
              <a:avLst/>
              <a:gdLst>
                <a:gd name="connsiteX0" fmla="*/ 62484 w 62483"/>
                <a:gd name="connsiteY0" fmla="*/ 11621 h 62007"/>
                <a:gd name="connsiteX1" fmla="*/ 10954 w 62483"/>
                <a:gd name="connsiteY1" fmla="*/ 62008 h 62007"/>
                <a:gd name="connsiteX2" fmla="*/ 0 w 62483"/>
                <a:gd name="connsiteY2" fmla="*/ 50959 h 62007"/>
                <a:gd name="connsiteX3" fmla="*/ 50959 w 62483"/>
                <a:gd name="connsiteY3" fmla="*/ 0 h 62007"/>
                <a:gd name="connsiteX4" fmla="*/ 62484 w 62483"/>
                <a:gd name="connsiteY4" fmla="*/ 11621 h 6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83" h="62007">
                  <a:moveTo>
                    <a:pt x="62484" y="11621"/>
                  </a:moveTo>
                  <a:lnTo>
                    <a:pt x="10954" y="62008"/>
                  </a:lnTo>
                  <a:cubicBezTo>
                    <a:pt x="7334" y="58293"/>
                    <a:pt x="3620" y="54578"/>
                    <a:pt x="0" y="50959"/>
                  </a:cubicBezTo>
                  <a:lnTo>
                    <a:pt x="50959" y="0"/>
                  </a:lnTo>
                  <a:cubicBezTo>
                    <a:pt x="54864" y="3810"/>
                    <a:pt x="58674" y="7715"/>
                    <a:pt x="62484" y="11621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rgbClr val="FADDB5">
                      <a:alpha val="30000"/>
                    </a:srgbClr>
                  </a:gs>
                  <a:gs pos="100000">
                    <a:srgbClr val="FADDB5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60" name="任意多边形: 形状 413">
              <a:extLst>
                <a:ext uri="{FF2B5EF4-FFF2-40B4-BE49-F238E27FC236}">
                  <a16:creationId xmlns:a16="http://schemas.microsoft.com/office/drawing/2014/main" id="{68819FDB-87F8-1119-E3BA-A8366E504647}"/>
                </a:ext>
              </a:extLst>
            </p:cNvPr>
            <p:cNvSpPr/>
            <p:nvPr/>
          </p:nvSpPr>
          <p:spPr>
            <a:xfrm>
              <a:off x="7143464" y="2458688"/>
              <a:ext cx="365283" cy="557022"/>
            </a:xfrm>
            <a:custGeom>
              <a:avLst/>
              <a:gdLst>
                <a:gd name="connsiteX0" fmla="*/ 365284 w 365283"/>
                <a:gd name="connsiteY0" fmla="*/ 534734 h 557022"/>
                <a:gd name="connsiteX1" fmla="*/ 296799 w 365283"/>
                <a:gd name="connsiteY1" fmla="*/ 557022 h 557022"/>
                <a:gd name="connsiteX2" fmla="*/ 286512 w 365283"/>
                <a:gd name="connsiteY2" fmla="*/ 526637 h 557022"/>
                <a:gd name="connsiteX3" fmla="*/ 354425 w 365283"/>
                <a:gd name="connsiteY3" fmla="*/ 502730 h 557022"/>
                <a:gd name="connsiteX4" fmla="*/ 365284 w 365283"/>
                <a:gd name="connsiteY4" fmla="*/ 534734 h 557022"/>
                <a:gd name="connsiteX5" fmla="*/ 336899 w 365283"/>
                <a:gd name="connsiteY5" fmla="*/ 455390 h 557022"/>
                <a:gd name="connsiteX6" fmla="*/ 269843 w 365283"/>
                <a:gd name="connsiteY6" fmla="*/ 481584 h 557022"/>
                <a:gd name="connsiteX7" fmla="*/ 257842 w 365283"/>
                <a:gd name="connsiteY7" fmla="*/ 451866 h 557022"/>
                <a:gd name="connsiteX8" fmla="*/ 324326 w 365283"/>
                <a:gd name="connsiteY8" fmla="*/ 424148 h 557022"/>
                <a:gd name="connsiteX9" fmla="*/ 336899 w 365283"/>
                <a:gd name="connsiteY9" fmla="*/ 455390 h 557022"/>
                <a:gd name="connsiteX10" fmla="*/ 303943 w 365283"/>
                <a:gd name="connsiteY10" fmla="*/ 377761 h 557022"/>
                <a:gd name="connsiteX11" fmla="*/ 238506 w 365283"/>
                <a:gd name="connsiteY11" fmla="*/ 407765 h 557022"/>
                <a:gd name="connsiteX12" fmla="*/ 224790 w 365283"/>
                <a:gd name="connsiteY12" fmla="*/ 378809 h 557022"/>
                <a:gd name="connsiteX13" fmla="*/ 289560 w 365283"/>
                <a:gd name="connsiteY13" fmla="*/ 347282 h 557022"/>
                <a:gd name="connsiteX14" fmla="*/ 303943 w 365283"/>
                <a:gd name="connsiteY14" fmla="*/ 377761 h 557022"/>
                <a:gd name="connsiteX15" fmla="*/ 266605 w 365283"/>
                <a:gd name="connsiteY15" fmla="*/ 302228 h 557022"/>
                <a:gd name="connsiteX16" fmla="*/ 202978 w 365283"/>
                <a:gd name="connsiteY16" fmla="*/ 336042 h 557022"/>
                <a:gd name="connsiteX17" fmla="*/ 187643 w 365283"/>
                <a:gd name="connsiteY17" fmla="*/ 307943 h 557022"/>
                <a:gd name="connsiteX18" fmla="*/ 250412 w 365283"/>
                <a:gd name="connsiteY18" fmla="*/ 272701 h 557022"/>
                <a:gd name="connsiteX19" fmla="*/ 266605 w 365283"/>
                <a:gd name="connsiteY19" fmla="*/ 302228 h 557022"/>
                <a:gd name="connsiteX20" fmla="*/ 224885 w 365283"/>
                <a:gd name="connsiteY20" fmla="*/ 228981 h 557022"/>
                <a:gd name="connsiteX21" fmla="*/ 163354 w 365283"/>
                <a:gd name="connsiteY21" fmla="*/ 266414 h 557022"/>
                <a:gd name="connsiteX22" fmla="*/ 146399 w 365283"/>
                <a:gd name="connsiteY22" fmla="*/ 239173 h 557022"/>
                <a:gd name="connsiteX23" fmla="*/ 207073 w 365283"/>
                <a:gd name="connsiteY23" fmla="*/ 200406 h 557022"/>
                <a:gd name="connsiteX24" fmla="*/ 224885 w 365283"/>
                <a:gd name="connsiteY24" fmla="*/ 228981 h 557022"/>
                <a:gd name="connsiteX25" fmla="*/ 179070 w 365283"/>
                <a:gd name="connsiteY25" fmla="*/ 158210 h 557022"/>
                <a:gd name="connsiteX26" fmla="*/ 119729 w 365283"/>
                <a:gd name="connsiteY26" fmla="*/ 199073 h 557022"/>
                <a:gd name="connsiteX27" fmla="*/ 101251 w 365283"/>
                <a:gd name="connsiteY27" fmla="*/ 172879 h 557022"/>
                <a:gd name="connsiteX28" fmla="*/ 159639 w 365283"/>
                <a:gd name="connsiteY28" fmla="*/ 130683 h 557022"/>
                <a:gd name="connsiteX29" fmla="*/ 179070 w 365283"/>
                <a:gd name="connsiteY29" fmla="*/ 158210 h 557022"/>
                <a:gd name="connsiteX30" fmla="*/ 129254 w 365283"/>
                <a:gd name="connsiteY30" fmla="*/ 90202 h 557022"/>
                <a:gd name="connsiteX31" fmla="*/ 72390 w 365283"/>
                <a:gd name="connsiteY31" fmla="*/ 134398 h 557022"/>
                <a:gd name="connsiteX32" fmla="*/ 52388 w 365283"/>
                <a:gd name="connsiteY32" fmla="*/ 109347 h 557022"/>
                <a:gd name="connsiteX33" fmla="*/ 108204 w 365283"/>
                <a:gd name="connsiteY33" fmla="*/ 63818 h 557022"/>
                <a:gd name="connsiteX34" fmla="*/ 129254 w 365283"/>
                <a:gd name="connsiteY34" fmla="*/ 90202 h 557022"/>
                <a:gd name="connsiteX35" fmla="*/ 75629 w 365283"/>
                <a:gd name="connsiteY35" fmla="*/ 25146 h 557022"/>
                <a:gd name="connsiteX36" fmla="*/ 21336 w 365283"/>
                <a:gd name="connsiteY36" fmla="*/ 72485 h 557022"/>
                <a:gd name="connsiteX37" fmla="*/ 0 w 365283"/>
                <a:gd name="connsiteY37" fmla="*/ 48578 h 557022"/>
                <a:gd name="connsiteX38" fmla="*/ 53149 w 365283"/>
                <a:gd name="connsiteY38" fmla="*/ 0 h 557022"/>
                <a:gd name="connsiteX39" fmla="*/ 75629 w 365283"/>
                <a:gd name="connsiteY39" fmla="*/ 25146 h 55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5283" h="557022">
                  <a:moveTo>
                    <a:pt x="365284" y="534734"/>
                  </a:moveTo>
                  <a:lnTo>
                    <a:pt x="296799" y="557022"/>
                  </a:lnTo>
                  <a:cubicBezTo>
                    <a:pt x="293465" y="546926"/>
                    <a:pt x="290036" y="536734"/>
                    <a:pt x="286512" y="526637"/>
                  </a:cubicBezTo>
                  <a:lnTo>
                    <a:pt x="354425" y="502730"/>
                  </a:lnTo>
                  <a:cubicBezTo>
                    <a:pt x="358235" y="513398"/>
                    <a:pt x="361760" y="524065"/>
                    <a:pt x="365284" y="534734"/>
                  </a:cubicBezTo>
                  <a:close/>
                  <a:moveTo>
                    <a:pt x="336899" y="455390"/>
                  </a:moveTo>
                  <a:lnTo>
                    <a:pt x="269843" y="481584"/>
                  </a:lnTo>
                  <a:cubicBezTo>
                    <a:pt x="265938" y="471678"/>
                    <a:pt x="261938" y="461772"/>
                    <a:pt x="257842" y="451866"/>
                  </a:cubicBezTo>
                  <a:lnTo>
                    <a:pt x="324326" y="424148"/>
                  </a:lnTo>
                  <a:cubicBezTo>
                    <a:pt x="328613" y="434531"/>
                    <a:pt x="332804" y="444913"/>
                    <a:pt x="336899" y="455390"/>
                  </a:cubicBezTo>
                  <a:close/>
                  <a:moveTo>
                    <a:pt x="303943" y="377761"/>
                  </a:moveTo>
                  <a:lnTo>
                    <a:pt x="238506" y="407765"/>
                  </a:lnTo>
                  <a:cubicBezTo>
                    <a:pt x="234029" y="398050"/>
                    <a:pt x="229457" y="388430"/>
                    <a:pt x="224790" y="378809"/>
                  </a:cubicBezTo>
                  <a:lnTo>
                    <a:pt x="289560" y="347282"/>
                  </a:lnTo>
                  <a:cubicBezTo>
                    <a:pt x="294418" y="357378"/>
                    <a:pt x="299276" y="367570"/>
                    <a:pt x="303943" y="377761"/>
                  </a:cubicBezTo>
                  <a:close/>
                  <a:moveTo>
                    <a:pt x="266605" y="302228"/>
                  </a:moveTo>
                  <a:lnTo>
                    <a:pt x="202978" y="336042"/>
                  </a:lnTo>
                  <a:cubicBezTo>
                    <a:pt x="197929" y="326612"/>
                    <a:pt x="192881" y="317278"/>
                    <a:pt x="187643" y="307943"/>
                  </a:cubicBezTo>
                  <a:lnTo>
                    <a:pt x="250412" y="272701"/>
                  </a:lnTo>
                  <a:cubicBezTo>
                    <a:pt x="255937" y="282416"/>
                    <a:pt x="261271" y="292322"/>
                    <a:pt x="266605" y="302228"/>
                  </a:cubicBezTo>
                  <a:close/>
                  <a:moveTo>
                    <a:pt x="224885" y="228981"/>
                  </a:moveTo>
                  <a:lnTo>
                    <a:pt x="163354" y="266414"/>
                  </a:lnTo>
                  <a:cubicBezTo>
                    <a:pt x="157829" y="257270"/>
                    <a:pt x="152210" y="248222"/>
                    <a:pt x="146399" y="239173"/>
                  </a:cubicBezTo>
                  <a:lnTo>
                    <a:pt x="207073" y="200406"/>
                  </a:lnTo>
                  <a:cubicBezTo>
                    <a:pt x="213074" y="209836"/>
                    <a:pt x="219075" y="219361"/>
                    <a:pt x="224885" y="228981"/>
                  </a:cubicBezTo>
                  <a:close/>
                  <a:moveTo>
                    <a:pt x="179070" y="158210"/>
                  </a:moveTo>
                  <a:lnTo>
                    <a:pt x="119729" y="199073"/>
                  </a:lnTo>
                  <a:cubicBezTo>
                    <a:pt x="113633" y="190310"/>
                    <a:pt x="107537" y="181547"/>
                    <a:pt x="101251" y="172879"/>
                  </a:cubicBezTo>
                  <a:lnTo>
                    <a:pt x="159639" y="130683"/>
                  </a:lnTo>
                  <a:cubicBezTo>
                    <a:pt x="166211" y="139732"/>
                    <a:pt x="172688" y="148971"/>
                    <a:pt x="179070" y="158210"/>
                  </a:cubicBezTo>
                  <a:close/>
                  <a:moveTo>
                    <a:pt x="129254" y="90202"/>
                  </a:moveTo>
                  <a:lnTo>
                    <a:pt x="72390" y="134398"/>
                  </a:lnTo>
                  <a:cubicBezTo>
                    <a:pt x="65818" y="126016"/>
                    <a:pt x="59150" y="117634"/>
                    <a:pt x="52388" y="109347"/>
                  </a:cubicBezTo>
                  <a:lnTo>
                    <a:pt x="108204" y="63818"/>
                  </a:lnTo>
                  <a:cubicBezTo>
                    <a:pt x="115348" y="72581"/>
                    <a:pt x="122301" y="81344"/>
                    <a:pt x="129254" y="90202"/>
                  </a:cubicBezTo>
                  <a:close/>
                  <a:moveTo>
                    <a:pt x="75629" y="25146"/>
                  </a:moveTo>
                  <a:lnTo>
                    <a:pt x="21336" y="72485"/>
                  </a:lnTo>
                  <a:cubicBezTo>
                    <a:pt x="14288" y="64484"/>
                    <a:pt x="7144" y="56483"/>
                    <a:pt x="0" y="48578"/>
                  </a:cubicBezTo>
                  <a:lnTo>
                    <a:pt x="53149" y="0"/>
                  </a:lnTo>
                  <a:cubicBezTo>
                    <a:pt x="60770" y="8382"/>
                    <a:pt x="68199" y="16764"/>
                    <a:pt x="75629" y="25146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rgbClr val="FADDB5">
                      <a:alpha val="30000"/>
                    </a:srgbClr>
                  </a:gs>
                  <a:gs pos="100000">
                    <a:srgbClr val="FADDB5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61" name="任意多边形: 形状 414">
              <a:extLst>
                <a:ext uri="{FF2B5EF4-FFF2-40B4-BE49-F238E27FC236}">
                  <a16:creationId xmlns:a16="http://schemas.microsoft.com/office/drawing/2014/main" id="{464B8809-118E-01DE-FE14-8515EEA57FD3}"/>
                </a:ext>
              </a:extLst>
            </p:cNvPr>
            <p:cNvSpPr/>
            <p:nvPr/>
          </p:nvSpPr>
          <p:spPr>
            <a:xfrm>
              <a:off x="7454360" y="3041808"/>
              <a:ext cx="73628" cy="34861"/>
            </a:xfrm>
            <a:custGeom>
              <a:avLst/>
              <a:gdLst>
                <a:gd name="connsiteX0" fmla="*/ 73628 w 73628"/>
                <a:gd name="connsiteY0" fmla="*/ 15716 h 34861"/>
                <a:gd name="connsiteX1" fmla="*/ 4191 w 73628"/>
                <a:gd name="connsiteY1" fmla="*/ 34861 h 34861"/>
                <a:gd name="connsiteX2" fmla="*/ 0 w 73628"/>
                <a:gd name="connsiteY2" fmla="*/ 19907 h 34861"/>
                <a:gd name="connsiteX3" fmla="*/ 69247 w 73628"/>
                <a:gd name="connsiteY3" fmla="*/ 0 h 34861"/>
                <a:gd name="connsiteX4" fmla="*/ 73628 w 73628"/>
                <a:gd name="connsiteY4" fmla="*/ 15716 h 3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8" h="34861">
                  <a:moveTo>
                    <a:pt x="73628" y="15716"/>
                  </a:moveTo>
                  <a:lnTo>
                    <a:pt x="4191" y="34861"/>
                  </a:lnTo>
                  <a:cubicBezTo>
                    <a:pt x="2762" y="29813"/>
                    <a:pt x="1429" y="24860"/>
                    <a:pt x="0" y="19907"/>
                  </a:cubicBezTo>
                  <a:lnTo>
                    <a:pt x="69247" y="0"/>
                  </a:lnTo>
                  <a:cubicBezTo>
                    <a:pt x="70676" y="5143"/>
                    <a:pt x="72200" y="10382"/>
                    <a:pt x="73628" y="15716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rgbClr val="FADDB5">
                      <a:alpha val="30000"/>
                    </a:srgbClr>
                  </a:gs>
                  <a:gs pos="100000">
                    <a:srgbClr val="FADDB5">
                      <a:alpha val="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38" name="任意多边形: 形状 393">
            <a:extLst>
              <a:ext uri="{FF2B5EF4-FFF2-40B4-BE49-F238E27FC236}">
                <a16:creationId xmlns:a16="http://schemas.microsoft.com/office/drawing/2014/main" id="{6EF343B7-76AA-02D7-A990-A33A9842D4FC}"/>
              </a:ext>
            </a:extLst>
          </p:cNvPr>
          <p:cNvSpPr/>
          <p:nvPr/>
        </p:nvSpPr>
        <p:spPr>
          <a:xfrm>
            <a:off x="6064163" y="3115894"/>
            <a:ext cx="1078298" cy="274617"/>
          </a:xfrm>
          <a:custGeom>
            <a:avLst/>
            <a:gdLst>
              <a:gd name="connsiteX0" fmla="*/ 1849469 w 1891379"/>
              <a:gd name="connsiteY0" fmla="*/ 331194 h 481689"/>
              <a:gd name="connsiteX1" fmla="*/ 50959 w 1891379"/>
              <a:gd name="connsiteY1" fmla="*/ 481689 h 481689"/>
              <a:gd name="connsiteX2" fmla="*/ 0 w 1891379"/>
              <a:gd name="connsiteY2" fmla="*/ 430730 h 481689"/>
              <a:gd name="connsiteX3" fmla="*/ 923734 w 1891379"/>
              <a:gd name="connsiteY3" fmla="*/ 4487 h 481689"/>
              <a:gd name="connsiteX4" fmla="*/ 1891379 w 1891379"/>
              <a:gd name="connsiteY4" fmla="*/ 272425 h 481689"/>
              <a:gd name="connsiteX5" fmla="*/ 1849469 w 1891379"/>
              <a:gd name="connsiteY5" fmla="*/ 331194 h 48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379" h="481689">
                <a:moveTo>
                  <a:pt x="1849469" y="331194"/>
                </a:moveTo>
                <a:cubicBezTo>
                  <a:pt x="1292352" y="-66665"/>
                  <a:pt x="535972" y="-3419"/>
                  <a:pt x="50959" y="481689"/>
                </a:cubicBezTo>
                <a:lnTo>
                  <a:pt x="0" y="430730"/>
                </a:lnTo>
                <a:cubicBezTo>
                  <a:pt x="247555" y="183176"/>
                  <a:pt x="575596" y="31823"/>
                  <a:pt x="923734" y="4487"/>
                </a:cubicBezTo>
                <a:cubicBezTo>
                  <a:pt x="1267968" y="-22469"/>
                  <a:pt x="1611630" y="72686"/>
                  <a:pt x="1891379" y="272425"/>
                </a:cubicBezTo>
                <a:lnTo>
                  <a:pt x="1849469" y="331194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0" name="任意多边形: 形状 395">
            <a:extLst>
              <a:ext uri="{FF2B5EF4-FFF2-40B4-BE49-F238E27FC236}">
                <a16:creationId xmlns:a16="http://schemas.microsoft.com/office/drawing/2014/main" id="{04F65889-05BA-0E3D-69E3-37569AAE5114}"/>
              </a:ext>
            </a:extLst>
          </p:cNvPr>
          <p:cNvSpPr/>
          <p:nvPr/>
        </p:nvSpPr>
        <p:spPr>
          <a:xfrm>
            <a:off x="6708085" y="4693709"/>
            <a:ext cx="457048" cy="162014"/>
          </a:xfrm>
          <a:custGeom>
            <a:avLst/>
            <a:gdLst>
              <a:gd name="connsiteX0" fmla="*/ 798203 w 801682"/>
              <a:gd name="connsiteY0" fmla="*/ 14710 h 284179"/>
              <a:gd name="connsiteX1" fmla="*/ 787154 w 801682"/>
              <a:gd name="connsiteY1" fmla="*/ 12519 h 284179"/>
              <a:gd name="connsiteX2" fmla="*/ 787154 w 801682"/>
              <a:gd name="connsiteY2" fmla="*/ 12519 h 284179"/>
              <a:gd name="connsiteX3" fmla="*/ 789249 w 801682"/>
              <a:gd name="connsiteY3" fmla="*/ 1375 h 284179"/>
              <a:gd name="connsiteX4" fmla="*/ 789249 w 801682"/>
              <a:gd name="connsiteY4" fmla="*/ 1375 h 284179"/>
              <a:gd name="connsiteX5" fmla="*/ 800298 w 801682"/>
              <a:gd name="connsiteY5" fmla="*/ 3566 h 284179"/>
              <a:gd name="connsiteX6" fmla="*/ 800298 w 801682"/>
              <a:gd name="connsiteY6" fmla="*/ 3566 h 284179"/>
              <a:gd name="connsiteX7" fmla="*/ 799346 w 801682"/>
              <a:gd name="connsiteY7" fmla="*/ 13662 h 284179"/>
              <a:gd name="connsiteX8" fmla="*/ 799346 w 801682"/>
              <a:gd name="connsiteY8" fmla="*/ 13662 h 284179"/>
              <a:gd name="connsiteX9" fmla="*/ 798203 w 801682"/>
              <a:gd name="connsiteY9" fmla="*/ 14710 h 284179"/>
              <a:gd name="connsiteX10" fmla="*/ 764675 w 801682"/>
              <a:gd name="connsiteY10" fmla="*/ 36808 h 284179"/>
              <a:gd name="connsiteX11" fmla="*/ 753626 w 801682"/>
              <a:gd name="connsiteY11" fmla="*/ 34331 h 284179"/>
              <a:gd name="connsiteX12" fmla="*/ 753626 w 801682"/>
              <a:gd name="connsiteY12" fmla="*/ 34331 h 284179"/>
              <a:gd name="connsiteX13" fmla="*/ 756102 w 801682"/>
              <a:gd name="connsiteY13" fmla="*/ 23282 h 284179"/>
              <a:gd name="connsiteX14" fmla="*/ 756102 w 801682"/>
              <a:gd name="connsiteY14" fmla="*/ 23282 h 284179"/>
              <a:gd name="connsiteX15" fmla="*/ 756102 w 801682"/>
              <a:gd name="connsiteY15" fmla="*/ 23282 h 284179"/>
              <a:gd name="connsiteX16" fmla="*/ 756102 w 801682"/>
              <a:gd name="connsiteY16" fmla="*/ 23282 h 284179"/>
              <a:gd name="connsiteX17" fmla="*/ 767151 w 801682"/>
              <a:gd name="connsiteY17" fmla="*/ 25759 h 284179"/>
              <a:gd name="connsiteX18" fmla="*/ 767151 w 801682"/>
              <a:gd name="connsiteY18" fmla="*/ 25759 h 284179"/>
              <a:gd name="connsiteX19" fmla="*/ 766008 w 801682"/>
              <a:gd name="connsiteY19" fmla="*/ 35760 h 284179"/>
              <a:gd name="connsiteX20" fmla="*/ 766008 w 801682"/>
              <a:gd name="connsiteY20" fmla="*/ 35760 h 284179"/>
              <a:gd name="connsiteX21" fmla="*/ 764675 w 801682"/>
              <a:gd name="connsiteY21" fmla="*/ 36808 h 284179"/>
              <a:gd name="connsiteX22" fmla="*/ 730575 w 801682"/>
              <a:gd name="connsiteY22" fmla="*/ 58144 h 284179"/>
              <a:gd name="connsiteX23" fmla="*/ 719622 w 801682"/>
              <a:gd name="connsiteY23" fmla="*/ 55382 h 284179"/>
              <a:gd name="connsiteX24" fmla="*/ 719622 w 801682"/>
              <a:gd name="connsiteY24" fmla="*/ 55382 h 284179"/>
              <a:gd name="connsiteX25" fmla="*/ 722289 w 801682"/>
              <a:gd name="connsiteY25" fmla="*/ 44428 h 284179"/>
              <a:gd name="connsiteX26" fmla="*/ 722289 w 801682"/>
              <a:gd name="connsiteY26" fmla="*/ 44428 h 284179"/>
              <a:gd name="connsiteX27" fmla="*/ 722289 w 801682"/>
              <a:gd name="connsiteY27" fmla="*/ 44428 h 284179"/>
              <a:gd name="connsiteX28" fmla="*/ 722289 w 801682"/>
              <a:gd name="connsiteY28" fmla="*/ 44428 h 284179"/>
              <a:gd name="connsiteX29" fmla="*/ 733338 w 801682"/>
              <a:gd name="connsiteY29" fmla="*/ 47095 h 284179"/>
              <a:gd name="connsiteX30" fmla="*/ 733338 w 801682"/>
              <a:gd name="connsiteY30" fmla="*/ 47095 h 284179"/>
              <a:gd name="connsiteX31" fmla="*/ 732195 w 801682"/>
              <a:gd name="connsiteY31" fmla="*/ 56905 h 284179"/>
              <a:gd name="connsiteX32" fmla="*/ 732195 w 801682"/>
              <a:gd name="connsiteY32" fmla="*/ 56905 h 284179"/>
              <a:gd name="connsiteX33" fmla="*/ 730575 w 801682"/>
              <a:gd name="connsiteY33" fmla="*/ 58144 h 284179"/>
              <a:gd name="connsiteX34" fmla="*/ 695999 w 801682"/>
              <a:gd name="connsiteY34" fmla="*/ 78527 h 284179"/>
              <a:gd name="connsiteX35" fmla="*/ 695999 w 801682"/>
              <a:gd name="connsiteY35" fmla="*/ 78527 h 284179"/>
              <a:gd name="connsiteX36" fmla="*/ 685046 w 801682"/>
              <a:gd name="connsiteY36" fmla="*/ 75574 h 284179"/>
              <a:gd name="connsiteX37" fmla="*/ 685046 w 801682"/>
              <a:gd name="connsiteY37" fmla="*/ 75574 h 284179"/>
              <a:gd name="connsiteX38" fmla="*/ 687999 w 801682"/>
              <a:gd name="connsiteY38" fmla="*/ 64621 h 284179"/>
              <a:gd name="connsiteX39" fmla="*/ 687999 w 801682"/>
              <a:gd name="connsiteY39" fmla="*/ 64621 h 284179"/>
              <a:gd name="connsiteX40" fmla="*/ 687999 w 801682"/>
              <a:gd name="connsiteY40" fmla="*/ 64621 h 284179"/>
              <a:gd name="connsiteX41" fmla="*/ 687999 w 801682"/>
              <a:gd name="connsiteY41" fmla="*/ 64621 h 284179"/>
              <a:gd name="connsiteX42" fmla="*/ 698857 w 801682"/>
              <a:gd name="connsiteY42" fmla="*/ 67574 h 284179"/>
              <a:gd name="connsiteX43" fmla="*/ 698857 w 801682"/>
              <a:gd name="connsiteY43" fmla="*/ 67574 h 284179"/>
              <a:gd name="connsiteX44" fmla="*/ 697619 w 801682"/>
              <a:gd name="connsiteY44" fmla="*/ 77194 h 284179"/>
              <a:gd name="connsiteX45" fmla="*/ 697619 w 801682"/>
              <a:gd name="connsiteY45" fmla="*/ 77194 h 284179"/>
              <a:gd name="connsiteX46" fmla="*/ 695999 w 801682"/>
              <a:gd name="connsiteY46" fmla="*/ 78527 h 284179"/>
              <a:gd name="connsiteX47" fmla="*/ 660852 w 801682"/>
              <a:gd name="connsiteY47" fmla="*/ 98053 h 284179"/>
              <a:gd name="connsiteX48" fmla="*/ 649899 w 801682"/>
              <a:gd name="connsiteY48" fmla="*/ 94815 h 284179"/>
              <a:gd name="connsiteX49" fmla="*/ 649899 w 801682"/>
              <a:gd name="connsiteY49" fmla="*/ 94815 h 284179"/>
              <a:gd name="connsiteX50" fmla="*/ 653137 w 801682"/>
              <a:gd name="connsiteY50" fmla="*/ 83957 h 284179"/>
              <a:gd name="connsiteX51" fmla="*/ 653137 w 801682"/>
              <a:gd name="connsiteY51" fmla="*/ 83957 h 284179"/>
              <a:gd name="connsiteX52" fmla="*/ 663996 w 801682"/>
              <a:gd name="connsiteY52" fmla="*/ 87195 h 284179"/>
              <a:gd name="connsiteX53" fmla="*/ 663996 w 801682"/>
              <a:gd name="connsiteY53" fmla="*/ 87195 h 284179"/>
              <a:gd name="connsiteX54" fmla="*/ 662567 w 801682"/>
              <a:gd name="connsiteY54" fmla="*/ 96625 h 284179"/>
              <a:gd name="connsiteX55" fmla="*/ 662567 w 801682"/>
              <a:gd name="connsiteY55" fmla="*/ 96625 h 284179"/>
              <a:gd name="connsiteX56" fmla="*/ 660852 w 801682"/>
              <a:gd name="connsiteY56" fmla="*/ 98053 h 284179"/>
              <a:gd name="connsiteX57" fmla="*/ 625229 w 801682"/>
              <a:gd name="connsiteY57" fmla="*/ 116723 h 284179"/>
              <a:gd name="connsiteX58" fmla="*/ 614466 w 801682"/>
              <a:gd name="connsiteY58" fmla="*/ 113198 h 284179"/>
              <a:gd name="connsiteX59" fmla="*/ 614466 w 801682"/>
              <a:gd name="connsiteY59" fmla="*/ 113198 h 284179"/>
              <a:gd name="connsiteX60" fmla="*/ 617990 w 801682"/>
              <a:gd name="connsiteY60" fmla="*/ 102435 h 284179"/>
              <a:gd name="connsiteX61" fmla="*/ 617990 w 801682"/>
              <a:gd name="connsiteY61" fmla="*/ 102435 h 284179"/>
              <a:gd name="connsiteX62" fmla="*/ 628658 w 801682"/>
              <a:gd name="connsiteY62" fmla="*/ 105959 h 284179"/>
              <a:gd name="connsiteX63" fmla="*/ 628658 w 801682"/>
              <a:gd name="connsiteY63" fmla="*/ 105959 h 284179"/>
              <a:gd name="connsiteX64" fmla="*/ 627229 w 801682"/>
              <a:gd name="connsiteY64" fmla="*/ 115199 h 284179"/>
              <a:gd name="connsiteX65" fmla="*/ 627229 w 801682"/>
              <a:gd name="connsiteY65" fmla="*/ 115199 h 284179"/>
              <a:gd name="connsiteX66" fmla="*/ 625229 w 801682"/>
              <a:gd name="connsiteY66" fmla="*/ 116723 h 284179"/>
              <a:gd name="connsiteX67" fmla="*/ 589129 w 801682"/>
              <a:gd name="connsiteY67" fmla="*/ 134439 h 284179"/>
              <a:gd name="connsiteX68" fmla="*/ 578461 w 801682"/>
              <a:gd name="connsiteY68" fmla="*/ 130629 h 284179"/>
              <a:gd name="connsiteX69" fmla="*/ 578461 w 801682"/>
              <a:gd name="connsiteY69" fmla="*/ 130629 h 284179"/>
              <a:gd name="connsiteX70" fmla="*/ 582271 w 801682"/>
              <a:gd name="connsiteY70" fmla="*/ 119961 h 284179"/>
              <a:gd name="connsiteX71" fmla="*/ 582271 w 801682"/>
              <a:gd name="connsiteY71" fmla="*/ 119961 h 284179"/>
              <a:gd name="connsiteX72" fmla="*/ 592939 w 801682"/>
              <a:gd name="connsiteY72" fmla="*/ 123771 h 284179"/>
              <a:gd name="connsiteX73" fmla="*/ 592939 w 801682"/>
              <a:gd name="connsiteY73" fmla="*/ 123771 h 284179"/>
              <a:gd name="connsiteX74" fmla="*/ 591320 w 801682"/>
              <a:gd name="connsiteY74" fmla="*/ 132915 h 284179"/>
              <a:gd name="connsiteX75" fmla="*/ 591320 w 801682"/>
              <a:gd name="connsiteY75" fmla="*/ 132915 h 284179"/>
              <a:gd name="connsiteX76" fmla="*/ 589129 w 801682"/>
              <a:gd name="connsiteY76" fmla="*/ 134439 h 284179"/>
              <a:gd name="connsiteX77" fmla="*/ 552553 w 801682"/>
              <a:gd name="connsiteY77" fmla="*/ 151203 h 284179"/>
              <a:gd name="connsiteX78" fmla="*/ 541980 w 801682"/>
              <a:gd name="connsiteY78" fmla="*/ 147107 h 284179"/>
              <a:gd name="connsiteX79" fmla="*/ 541980 w 801682"/>
              <a:gd name="connsiteY79" fmla="*/ 147107 h 284179"/>
              <a:gd name="connsiteX80" fmla="*/ 546076 w 801682"/>
              <a:gd name="connsiteY80" fmla="*/ 136534 h 284179"/>
              <a:gd name="connsiteX81" fmla="*/ 546076 w 801682"/>
              <a:gd name="connsiteY81" fmla="*/ 136534 h 284179"/>
              <a:gd name="connsiteX82" fmla="*/ 546076 w 801682"/>
              <a:gd name="connsiteY82" fmla="*/ 136534 h 284179"/>
              <a:gd name="connsiteX83" fmla="*/ 546076 w 801682"/>
              <a:gd name="connsiteY83" fmla="*/ 136534 h 284179"/>
              <a:gd name="connsiteX84" fmla="*/ 556649 w 801682"/>
              <a:gd name="connsiteY84" fmla="*/ 140630 h 284179"/>
              <a:gd name="connsiteX85" fmla="*/ 556649 w 801682"/>
              <a:gd name="connsiteY85" fmla="*/ 140630 h 284179"/>
              <a:gd name="connsiteX86" fmla="*/ 555030 w 801682"/>
              <a:gd name="connsiteY86" fmla="*/ 149488 h 284179"/>
              <a:gd name="connsiteX87" fmla="*/ 555030 w 801682"/>
              <a:gd name="connsiteY87" fmla="*/ 149488 h 284179"/>
              <a:gd name="connsiteX88" fmla="*/ 552553 w 801682"/>
              <a:gd name="connsiteY88" fmla="*/ 151203 h 284179"/>
              <a:gd name="connsiteX89" fmla="*/ 515596 w 801682"/>
              <a:gd name="connsiteY89" fmla="*/ 167015 h 284179"/>
              <a:gd name="connsiteX90" fmla="*/ 505119 w 801682"/>
              <a:gd name="connsiteY90" fmla="*/ 162728 h 284179"/>
              <a:gd name="connsiteX91" fmla="*/ 505119 w 801682"/>
              <a:gd name="connsiteY91" fmla="*/ 162728 h 284179"/>
              <a:gd name="connsiteX92" fmla="*/ 509500 w 801682"/>
              <a:gd name="connsiteY92" fmla="*/ 152251 h 284179"/>
              <a:gd name="connsiteX93" fmla="*/ 509500 w 801682"/>
              <a:gd name="connsiteY93" fmla="*/ 152251 h 284179"/>
              <a:gd name="connsiteX94" fmla="*/ 519882 w 801682"/>
              <a:gd name="connsiteY94" fmla="*/ 156537 h 284179"/>
              <a:gd name="connsiteX95" fmla="*/ 519882 w 801682"/>
              <a:gd name="connsiteY95" fmla="*/ 156537 h 284179"/>
              <a:gd name="connsiteX96" fmla="*/ 518168 w 801682"/>
              <a:gd name="connsiteY96" fmla="*/ 165300 h 284179"/>
              <a:gd name="connsiteX97" fmla="*/ 518168 w 801682"/>
              <a:gd name="connsiteY97" fmla="*/ 165300 h 284179"/>
              <a:gd name="connsiteX98" fmla="*/ 515596 w 801682"/>
              <a:gd name="connsiteY98" fmla="*/ 167015 h 284179"/>
              <a:gd name="connsiteX99" fmla="*/ 478258 w 801682"/>
              <a:gd name="connsiteY99" fmla="*/ 181969 h 284179"/>
              <a:gd name="connsiteX100" fmla="*/ 467876 w 801682"/>
              <a:gd name="connsiteY100" fmla="*/ 177397 h 284179"/>
              <a:gd name="connsiteX101" fmla="*/ 467876 w 801682"/>
              <a:gd name="connsiteY101" fmla="*/ 177397 h 284179"/>
              <a:gd name="connsiteX102" fmla="*/ 472448 w 801682"/>
              <a:gd name="connsiteY102" fmla="*/ 167015 h 284179"/>
              <a:gd name="connsiteX103" fmla="*/ 472448 w 801682"/>
              <a:gd name="connsiteY103" fmla="*/ 167015 h 284179"/>
              <a:gd name="connsiteX104" fmla="*/ 482830 w 801682"/>
              <a:gd name="connsiteY104" fmla="*/ 171682 h 284179"/>
              <a:gd name="connsiteX105" fmla="*/ 482830 w 801682"/>
              <a:gd name="connsiteY105" fmla="*/ 171682 h 284179"/>
              <a:gd name="connsiteX106" fmla="*/ 481020 w 801682"/>
              <a:gd name="connsiteY106" fmla="*/ 180159 h 284179"/>
              <a:gd name="connsiteX107" fmla="*/ 481020 w 801682"/>
              <a:gd name="connsiteY107" fmla="*/ 180159 h 284179"/>
              <a:gd name="connsiteX108" fmla="*/ 478258 w 801682"/>
              <a:gd name="connsiteY108" fmla="*/ 181969 h 284179"/>
              <a:gd name="connsiteX109" fmla="*/ 440634 w 801682"/>
              <a:gd name="connsiteY109" fmla="*/ 195875 h 284179"/>
              <a:gd name="connsiteX110" fmla="*/ 430347 w 801682"/>
              <a:gd name="connsiteY110" fmla="*/ 191017 h 284179"/>
              <a:gd name="connsiteX111" fmla="*/ 430347 w 801682"/>
              <a:gd name="connsiteY111" fmla="*/ 191017 h 284179"/>
              <a:gd name="connsiteX112" fmla="*/ 435110 w 801682"/>
              <a:gd name="connsiteY112" fmla="*/ 180730 h 284179"/>
              <a:gd name="connsiteX113" fmla="*/ 435110 w 801682"/>
              <a:gd name="connsiteY113" fmla="*/ 180730 h 284179"/>
              <a:gd name="connsiteX114" fmla="*/ 445397 w 801682"/>
              <a:gd name="connsiteY114" fmla="*/ 185588 h 284179"/>
              <a:gd name="connsiteX115" fmla="*/ 445397 w 801682"/>
              <a:gd name="connsiteY115" fmla="*/ 185588 h 284179"/>
              <a:gd name="connsiteX116" fmla="*/ 443492 w 801682"/>
              <a:gd name="connsiteY116" fmla="*/ 193875 h 284179"/>
              <a:gd name="connsiteX117" fmla="*/ 443492 w 801682"/>
              <a:gd name="connsiteY117" fmla="*/ 193875 h 284179"/>
              <a:gd name="connsiteX118" fmla="*/ 440634 w 801682"/>
              <a:gd name="connsiteY118" fmla="*/ 195875 h 284179"/>
              <a:gd name="connsiteX119" fmla="*/ 402534 w 801682"/>
              <a:gd name="connsiteY119" fmla="*/ 208829 h 284179"/>
              <a:gd name="connsiteX120" fmla="*/ 392438 w 801682"/>
              <a:gd name="connsiteY120" fmla="*/ 203686 h 284179"/>
              <a:gd name="connsiteX121" fmla="*/ 392438 w 801682"/>
              <a:gd name="connsiteY121" fmla="*/ 203686 h 284179"/>
              <a:gd name="connsiteX122" fmla="*/ 397581 w 801682"/>
              <a:gd name="connsiteY122" fmla="*/ 193589 h 284179"/>
              <a:gd name="connsiteX123" fmla="*/ 397581 w 801682"/>
              <a:gd name="connsiteY123" fmla="*/ 193589 h 284179"/>
              <a:gd name="connsiteX124" fmla="*/ 397581 w 801682"/>
              <a:gd name="connsiteY124" fmla="*/ 193589 h 284179"/>
              <a:gd name="connsiteX125" fmla="*/ 397581 w 801682"/>
              <a:gd name="connsiteY125" fmla="*/ 193589 h 284179"/>
              <a:gd name="connsiteX126" fmla="*/ 407678 w 801682"/>
              <a:gd name="connsiteY126" fmla="*/ 198733 h 284179"/>
              <a:gd name="connsiteX127" fmla="*/ 407678 w 801682"/>
              <a:gd name="connsiteY127" fmla="*/ 198733 h 284179"/>
              <a:gd name="connsiteX128" fmla="*/ 405678 w 801682"/>
              <a:gd name="connsiteY128" fmla="*/ 206829 h 284179"/>
              <a:gd name="connsiteX129" fmla="*/ 405678 w 801682"/>
              <a:gd name="connsiteY129" fmla="*/ 206829 h 284179"/>
              <a:gd name="connsiteX130" fmla="*/ 402534 w 801682"/>
              <a:gd name="connsiteY130" fmla="*/ 208829 h 284179"/>
              <a:gd name="connsiteX131" fmla="*/ 364149 w 801682"/>
              <a:gd name="connsiteY131" fmla="*/ 220926 h 284179"/>
              <a:gd name="connsiteX132" fmla="*/ 354147 w 801682"/>
              <a:gd name="connsiteY132" fmla="*/ 215592 h 284179"/>
              <a:gd name="connsiteX133" fmla="*/ 354147 w 801682"/>
              <a:gd name="connsiteY133" fmla="*/ 215592 h 284179"/>
              <a:gd name="connsiteX134" fmla="*/ 359577 w 801682"/>
              <a:gd name="connsiteY134" fmla="*/ 205591 h 284179"/>
              <a:gd name="connsiteX135" fmla="*/ 359577 w 801682"/>
              <a:gd name="connsiteY135" fmla="*/ 205591 h 284179"/>
              <a:gd name="connsiteX136" fmla="*/ 369482 w 801682"/>
              <a:gd name="connsiteY136" fmla="*/ 210925 h 284179"/>
              <a:gd name="connsiteX137" fmla="*/ 369482 w 801682"/>
              <a:gd name="connsiteY137" fmla="*/ 210925 h 284179"/>
              <a:gd name="connsiteX138" fmla="*/ 367482 w 801682"/>
              <a:gd name="connsiteY138" fmla="*/ 218926 h 284179"/>
              <a:gd name="connsiteX139" fmla="*/ 367482 w 801682"/>
              <a:gd name="connsiteY139" fmla="*/ 218926 h 284179"/>
              <a:gd name="connsiteX140" fmla="*/ 364149 w 801682"/>
              <a:gd name="connsiteY140" fmla="*/ 220926 h 284179"/>
              <a:gd name="connsiteX141" fmla="*/ 325477 w 801682"/>
              <a:gd name="connsiteY141" fmla="*/ 231880 h 284179"/>
              <a:gd name="connsiteX142" fmla="*/ 325477 w 801682"/>
              <a:gd name="connsiteY142" fmla="*/ 231880 h 284179"/>
              <a:gd name="connsiteX143" fmla="*/ 315666 w 801682"/>
              <a:gd name="connsiteY143" fmla="*/ 226260 h 284179"/>
              <a:gd name="connsiteX144" fmla="*/ 315666 w 801682"/>
              <a:gd name="connsiteY144" fmla="*/ 226260 h 284179"/>
              <a:gd name="connsiteX145" fmla="*/ 321286 w 801682"/>
              <a:gd name="connsiteY145" fmla="*/ 216449 h 284179"/>
              <a:gd name="connsiteX146" fmla="*/ 321286 w 801682"/>
              <a:gd name="connsiteY146" fmla="*/ 216449 h 284179"/>
              <a:gd name="connsiteX147" fmla="*/ 331097 w 801682"/>
              <a:gd name="connsiteY147" fmla="*/ 222069 h 284179"/>
              <a:gd name="connsiteX148" fmla="*/ 331097 w 801682"/>
              <a:gd name="connsiteY148" fmla="*/ 222069 h 284179"/>
              <a:gd name="connsiteX149" fmla="*/ 329001 w 801682"/>
              <a:gd name="connsiteY149" fmla="*/ 229784 h 284179"/>
              <a:gd name="connsiteX150" fmla="*/ 329001 w 801682"/>
              <a:gd name="connsiteY150" fmla="*/ 229784 h 284179"/>
              <a:gd name="connsiteX151" fmla="*/ 325477 w 801682"/>
              <a:gd name="connsiteY151" fmla="*/ 231880 h 284179"/>
              <a:gd name="connsiteX152" fmla="*/ 286520 w 801682"/>
              <a:gd name="connsiteY152" fmla="*/ 241976 h 284179"/>
              <a:gd name="connsiteX153" fmla="*/ 276804 w 801682"/>
              <a:gd name="connsiteY153" fmla="*/ 236166 h 284179"/>
              <a:gd name="connsiteX154" fmla="*/ 276804 w 801682"/>
              <a:gd name="connsiteY154" fmla="*/ 236166 h 284179"/>
              <a:gd name="connsiteX155" fmla="*/ 282710 w 801682"/>
              <a:gd name="connsiteY155" fmla="*/ 226450 h 284179"/>
              <a:gd name="connsiteX156" fmla="*/ 282710 w 801682"/>
              <a:gd name="connsiteY156" fmla="*/ 226450 h 284179"/>
              <a:gd name="connsiteX157" fmla="*/ 292330 w 801682"/>
              <a:gd name="connsiteY157" fmla="*/ 232356 h 284179"/>
              <a:gd name="connsiteX158" fmla="*/ 292330 w 801682"/>
              <a:gd name="connsiteY158" fmla="*/ 232356 h 284179"/>
              <a:gd name="connsiteX159" fmla="*/ 290235 w 801682"/>
              <a:gd name="connsiteY159" fmla="*/ 239881 h 284179"/>
              <a:gd name="connsiteX160" fmla="*/ 290235 w 801682"/>
              <a:gd name="connsiteY160" fmla="*/ 239881 h 284179"/>
              <a:gd name="connsiteX161" fmla="*/ 286520 w 801682"/>
              <a:gd name="connsiteY161" fmla="*/ 241976 h 284179"/>
              <a:gd name="connsiteX162" fmla="*/ 247372 w 801682"/>
              <a:gd name="connsiteY162" fmla="*/ 251025 h 284179"/>
              <a:gd name="connsiteX163" fmla="*/ 237847 w 801682"/>
              <a:gd name="connsiteY163" fmla="*/ 244834 h 284179"/>
              <a:gd name="connsiteX164" fmla="*/ 237847 w 801682"/>
              <a:gd name="connsiteY164" fmla="*/ 244834 h 284179"/>
              <a:gd name="connsiteX165" fmla="*/ 243943 w 801682"/>
              <a:gd name="connsiteY165" fmla="*/ 235309 h 284179"/>
              <a:gd name="connsiteX166" fmla="*/ 243943 w 801682"/>
              <a:gd name="connsiteY166" fmla="*/ 235309 h 284179"/>
              <a:gd name="connsiteX167" fmla="*/ 253468 w 801682"/>
              <a:gd name="connsiteY167" fmla="*/ 241500 h 284179"/>
              <a:gd name="connsiteX168" fmla="*/ 253468 w 801682"/>
              <a:gd name="connsiteY168" fmla="*/ 241500 h 284179"/>
              <a:gd name="connsiteX169" fmla="*/ 251277 w 801682"/>
              <a:gd name="connsiteY169" fmla="*/ 248834 h 284179"/>
              <a:gd name="connsiteX170" fmla="*/ 251277 w 801682"/>
              <a:gd name="connsiteY170" fmla="*/ 248834 h 284179"/>
              <a:gd name="connsiteX171" fmla="*/ 247372 w 801682"/>
              <a:gd name="connsiteY171" fmla="*/ 251025 h 284179"/>
              <a:gd name="connsiteX172" fmla="*/ 208034 w 801682"/>
              <a:gd name="connsiteY172" fmla="*/ 259026 h 284179"/>
              <a:gd name="connsiteX173" fmla="*/ 198604 w 801682"/>
              <a:gd name="connsiteY173" fmla="*/ 252644 h 284179"/>
              <a:gd name="connsiteX174" fmla="*/ 198604 w 801682"/>
              <a:gd name="connsiteY174" fmla="*/ 252644 h 284179"/>
              <a:gd name="connsiteX175" fmla="*/ 204986 w 801682"/>
              <a:gd name="connsiteY175" fmla="*/ 243215 h 284179"/>
              <a:gd name="connsiteX176" fmla="*/ 204986 w 801682"/>
              <a:gd name="connsiteY176" fmla="*/ 243215 h 284179"/>
              <a:gd name="connsiteX177" fmla="*/ 214415 w 801682"/>
              <a:gd name="connsiteY177" fmla="*/ 249596 h 284179"/>
              <a:gd name="connsiteX178" fmla="*/ 214415 w 801682"/>
              <a:gd name="connsiteY178" fmla="*/ 249596 h 284179"/>
              <a:gd name="connsiteX179" fmla="*/ 212225 w 801682"/>
              <a:gd name="connsiteY179" fmla="*/ 256740 h 284179"/>
              <a:gd name="connsiteX180" fmla="*/ 212225 w 801682"/>
              <a:gd name="connsiteY180" fmla="*/ 256740 h 284179"/>
              <a:gd name="connsiteX181" fmla="*/ 208034 w 801682"/>
              <a:gd name="connsiteY181" fmla="*/ 259026 h 284179"/>
              <a:gd name="connsiteX182" fmla="*/ 168410 w 801682"/>
              <a:gd name="connsiteY182" fmla="*/ 266075 h 284179"/>
              <a:gd name="connsiteX183" fmla="*/ 168410 w 801682"/>
              <a:gd name="connsiteY183" fmla="*/ 266075 h 284179"/>
              <a:gd name="connsiteX184" fmla="*/ 159266 w 801682"/>
              <a:gd name="connsiteY184" fmla="*/ 259502 h 284179"/>
              <a:gd name="connsiteX185" fmla="*/ 159266 w 801682"/>
              <a:gd name="connsiteY185" fmla="*/ 259502 h 284179"/>
              <a:gd name="connsiteX186" fmla="*/ 165743 w 801682"/>
              <a:gd name="connsiteY186" fmla="*/ 250263 h 284179"/>
              <a:gd name="connsiteX187" fmla="*/ 165743 w 801682"/>
              <a:gd name="connsiteY187" fmla="*/ 250263 h 284179"/>
              <a:gd name="connsiteX188" fmla="*/ 174982 w 801682"/>
              <a:gd name="connsiteY188" fmla="*/ 256930 h 284179"/>
              <a:gd name="connsiteX189" fmla="*/ 174982 w 801682"/>
              <a:gd name="connsiteY189" fmla="*/ 256930 h 284179"/>
              <a:gd name="connsiteX190" fmla="*/ 172791 w 801682"/>
              <a:gd name="connsiteY190" fmla="*/ 263884 h 284179"/>
              <a:gd name="connsiteX191" fmla="*/ 172791 w 801682"/>
              <a:gd name="connsiteY191" fmla="*/ 263884 h 284179"/>
              <a:gd name="connsiteX192" fmla="*/ 168410 w 801682"/>
              <a:gd name="connsiteY192" fmla="*/ 266075 h 284179"/>
              <a:gd name="connsiteX193" fmla="*/ 128595 w 801682"/>
              <a:gd name="connsiteY193" fmla="*/ 272075 h 284179"/>
              <a:gd name="connsiteX194" fmla="*/ 119642 w 801682"/>
              <a:gd name="connsiteY194" fmla="*/ 265217 h 284179"/>
              <a:gd name="connsiteX195" fmla="*/ 119642 w 801682"/>
              <a:gd name="connsiteY195" fmla="*/ 265217 h 284179"/>
              <a:gd name="connsiteX196" fmla="*/ 126500 w 801682"/>
              <a:gd name="connsiteY196" fmla="*/ 256264 h 284179"/>
              <a:gd name="connsiteX197" fmla="*/ 126500 w 801682"/>
              <a:gd name="connsiteY197" fmla="*/ 256264 h 284179"/>
              <a:gd name="connsiteX198" fmla="*/ 135453 w 801682"/>
              <a:gd name="connsiteY198" fmla="*/ 263122 h 284179"/>
              <a:gd name="connsiteX199" fmla="*/ 135453 w 801682"/>
              <a:gd name="connsiteY199" fmla="*/ 263122 h 284179"/>
              <a:gd name="connsiteX200" fmla="*/ 133167 w 801682"/>
              <a:gd name="connsiteY200" fmla="*/ 269884 h 284179"/>
              <a:gd name="connsiteX201" fmla="*/ 133167 w 801682"/>
              <a:gd name="connsiteY201" fmla="*/ 269884 h 284179"/>
              <a:gd name="connsiteX202" fmla="*/ 128595 w 801682"/>
              <a:gd name="connsiteY202" fmla="*/ 272075 h 284179"/>
              <a:gd name="connsiteX203" fmla="*/ 88686 w 801682"/>
              <a:gd name="connsiteY203" fmla="*/ 277124 h 284179"/>
              <a:gd name="connsiteX204" fmla="*/ 79827 w 801682"/>
              <a:gd name="connsiteY204" fmla="*/ 270075 h 284179"/>
              <a:gd name="connsiteX205" fmla="*/ 79827 w 801682"/>
              <a:gd name="connsiteY205" fmla="*/ 270075 h 284179"/>
              <a:gd name="connsiteX206" fmla="*/ 86876 w 801682"/>
              <a:gd name="connsiteY206" fmla="*/ 261217 h 284179"/>
              <a:gd name="connsiteX207" fmla="*/ 86876 w 801682"/>
              <a:gd name="connsiteY207" fmla="*/ 261217 h 284179"/>
              <a:gd name="connsiteX208" fmla="*/ 95734 w 801682"/>
              <a:gd name="connsiteY208" fmla="*/ 268265 h 284179"/>
              <a:gd name="connsiteX209" fmla="*/ 95734 w 801682"/>
              <a:gd name="connsiteY209" fmla="*/ 268265 h 284179"/>
              <a:gd name="connsiteX210" fmla="*/ 93448 w 801682"/>
              <a:gd name="connsiteY210" fmla="*/ 274933 h 284179"/>
              <a:gd name="connsiteX211" fmla="*/ 93448 w 801682"/>
              <a:gd name="connsiteY211" fmla="*/ 274933 h 284179"/>
              <a:gd name="connsiteX212" fmla="*/ 88686 w 801682"/>
              <a:gd name="connsiteY212" fmla="*/ 277124 h 284179"/>
              <a:gd name="connsiteX213" fmla="*/ 48681 w 801682"/>
              <a:gd name="connsiteY213" fmla="*/ 281124 h 284179"/>
              <a:gd name="connsiteX214" fmla="*/ 48681 w 801682"/>
              <a:gd name="connsiteY214" fmla="*/ 281124 h 284179"/>
              <a:gd name="connsiteX215" fmla="*/ 40013 w 801682"/>
              <a:gd name="connsiteY215" fmla="*/ 273790 h 284179"/>
              <a:gd name="connsiteX216" fmla="*/ 40013 w 801682"/>
              <a:gd name="connsiteY216" fmla="*/ 273790 h 284179"/>
              <a:gd name="connsiteX217" fmla="*/ 47252 w 801682"/>
              <a:gd name="connsiteY217" fmla="*/ 265217 h 284179"/>
              <a:gd name="connsiteX218" fmla="*/ 47252 w 801682"/>
              <a:gd name="connsiteY218" fmla="*/ 265217 h 284179"/>
              <a:gd name="connsiteX219" fmla="*/ 56015 w 801682"/>
              <a:gd name="connsiteY219" fmla="*/ 272456 h 284179"/>
              <a:gd name="connsiteX220" fmla="*/ 56015 w 801682"/>
              <a:gd name="connsiteY220" fmla="*/ 272456 h 284179"/>
              <a:gd name="connsiteX221" fmla="*/ 53729 w 801682"/>
              <a:gd name="connsiteY221" fmla="*/ 278838 h 284179"/>
              <a:gd name="connsiteX222" fmla="*/ 53729 w 801682"/>
              <a:gd name="connsiteY222" fmla="*/ 278838 h 284179"/>
              <a:gd name="connsiteX223" fmla="*/ 48681 w 801682"/>
              <a:gd name="connsiteY223" fmla="*/ 281124 h 284179"/>
              <a:gd name="connsiteX224" fmla="*/ 8580 w 801682"/>
              <a:gd name="connsiteY224" fmla="*/ 284172 h 284179"/>
              <a:gd name="connsiteX225" fmla="*/ 8 w 801682"/>
              <a:gd name="connsiteY225" fmla="*/ 276647 h 284179"/>
              <a:gd name="connsiteX226" fmla="*/ 8 w 801682"/>
              <a:gd name="connsiteY226" fmla="*/ 276647 h 284179"/>
              <a:gd name="connsiteX227" fmla="*/ 7437 w 801682"/>
              <a:gd name="connsiteY227" fmla="*/ 268170 h 284179"/>
              <a:gd name="connsiteX228" fmla="*/ 7437 w 801682"/>
              <a:gd name="connsiteY228" fmla="*/ 268170 h 284179"/>
              <a:gd name="connsiteX229" fmla="*/ 7532 w 801682"/>
              <a:gd name="connsiteY229" fmla="*/ 268170 h 284179"/>
              <a:gd name="connsiteX230" fmla="*/ 7532 w 801682"/>
              <a:gd name="connsiteY230" fmla="*/ 268170 h 284179"/>
              <a:gd name="connsiteX231" fmla="*/ 16010 w 801682"/>
              <a:gd name="connsiteY231" fmla="*/ 275695 h 284179"/>
              <a:gd name="connsiteX232" fmla="*/ 16010 w 801682"/>
              <a:gd name="connsiteY232" fmla="*/ 275695 h 284179"/>
              <a:gd name="connsiteX233" fmla="*/ 13724 w 801682"/>
              <a:gd name="connsiteY233" fmla="*/ 281886 h 284179"/>
              <a:gd name="connsiteX234" fmla="*/ 13724 w 801682"/>
              <a:gd name="connsiteY234" fmla="*/ 281886 h 284179"/>
              <a:gd name="connsiteX235" fmla="*/ 8580 w 801682"/>
              <a:gd name="connsiteY235" fmla="*/ 284172 h 284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</a:cxnLst>
            <a:rect l="l" t="t" r="r" b="b"/>
            <a:pathLst>
              <a:path w="801682" h="284179">
                <a:moveTo>
                  <a:pt x="798203" y="14710"/>
                </a:moveTo>
                <a:cubicBezTo>
                  <a:pt x="794488" y="17186"/>
                  <a:pt x="789630" y="16138"/>
                  <a:pt x="787154" y="12519"/>
                </a:cubicBezTo>
                <a:lnTo>
                  <a:pt x="787154" y="12519"/>
                </a:lnTo>
                <a:cubicBezTo>
                  <a:pt x="784582" y="8804"/>
                  <a:pt x="785630" y="3851"/>
                  <a:pt x="789249" y="1375"/>
                </a:cubicBezTo>
                <a:lnTo>
                  <a:pt x="789249" y="1375"/>
                </a:lnTo>
                <a:cubicBezTo>
                  <a:pt x="792964" y="-1102"/>
                  <a:pt x="797917" y="-149"/>
                  <a:pt x="800298" y="3566"/>
                </a:cubicBezTo>
                <a:lnTo>
                  <a:pt x="800298" y="3566"/>
                </a:lnTo>
                <a:cubicBezTo>
                  <a:pt x="802489" y="6804"/>
                  <a:pt x="802013" y="10995"/>
                  <a:pt x="799346" y="13662"/>
                </a:cubicBezTo>
                <a:lnTo>
                  <a:pt x="799346" y="13662"/>
                </a:lnTo>
                <a:cubicBezTo>
                  <a:pt x="798965" y="14043"/>
                  <a:pt x="798679" y="14424"/>
                  <a:pt x="798203" y="14710"/>
                </a:cubicBezTo>
                <a:close/>
                <a:moveTo>
                  <a:pt x="764675" y="36808"/>
                </a:moveTo>
                <a:cubicBezTo>
                  <a:pt x="760960" y="39189"/>
                  <a:pt x="756007" y="38141"/>
                  <a:pt x="753626" y="34331"/>
                </a:cubicBezTo>
                <a:lnTo>
                  <a:pt x="753626" y="34331"/>
                </a:lnTo>
                <a:cubicBezTo>
                  <a:pt x="751149" y="30616"/>
                  <a:pt x="752292" y="25663"/>
                  <a:pt x="756102" y="23282"/>
                </a:cubicBezTo>
                <a:lnTo>
                  <a:pt x="756102" y="23282"/>
                </a:lnTo>
                <a:lnTo>
                  <a:pt x="756102" y="23282"/>
                </a:lnTo>
                <a:lnTo>
                  <a:pt x="756102" y="23282"/>
                </a:lnTo>
                <a:cubicBezTo>
                  <a:pt x="759817" y="20901"/>
                  <a:pt x="764770" y="21949"/>
                  <a:pt x="767151" y="25759"/>
                </a:cubicBezTo>
                <a:lnTo>
                  <a:pt x="767151" y="25759"/>
                </a:lnTo>
                <a:cubicBezTo>
                  <a:pt x="769151" y="28902"/>
                  <a:pt x="768580" y="33093"/>
                  <a:pt x="766008" y="35760"/>
                </a:cubicBezTo>
                <a:lnTo>
                  <a:pt x="766008" y="35760"/>
                </a:lnTo>
                <a:cubicBezTo>
                  <a:pt x="765532" y="36141"/>
                  <a:pt x="765151" y="36522"/>
                  <a:pt x="764675" y="36808"/>
                </a:cubicBezTo>
                <a:close/>
                <a:moveTo>
                  <a:pt x="730575" y="58144"/>
                </a:moveTo>
                <a:cubicBezTo>
                  <a:pt x="726765" y="60430"/>
                  <a:pt x="721812" y="59287"/>
                  <a:pt x="719622" y="55382"/>
                </a:cubicBezTo>
                <a:lnTo>
                  <a:pt x="719622" y="55382"/>
                </a:lnTo>
                <a:cubicBezTo>
                  <a:pt x="717336" y="51667"/>
                  <a:pt x="718574" y="46714"/>
                  <a:pt x="722289" y="44428"/>
                </a:cubicBezTo>
                <a:lnTo>
                  <a:pt x="722289" y="44428"/>
                </a:lnTo>
                <a:lnTo>
                  <a:pt x="722289" y="44428"/>
                </a:lnTo>
                <a:lnTo>
                  <a:pt x="722289" y="44428"/>
                </a:lnTo>
                <a:cubicBezTo>
                  <a:pt x="726099" y="42142"/>
                  <a:pt x="730956" y="43285"/>
                  <a:pt x="733338" y="47095"/>
                </a:cubicBezTo>
                <a:lnTo>
                  <a:pt x="733338" y="47095"/>
                </a:lnTo>
                <a:cubicBezTo>
                  <a:pt x="735242" y="50238"/>
                  <a:pt x="734671" y="54334"/>
                  <a:pt x="732195" y="56905"/>
                </a:cubicBezTo>
                <a:lnTo>
                  <a:pt x="732195" y="56905"/>
                </a:lnTo>
                <a:cubicBezTo>
                  <a:pt x="731623" y="57382"/>
                  <a:pt x="731147" y="57763"/>
                  <a:pt x="730575" y="58144"/>
                </a:cubicBezTo>
                <a:close/>
                <a:moveTo>
                  <a:pt x="695999" y="78527"/>
                </a:moveTo>
                <a:lnTo>
                  <a:pt x="695999" y="78527"/>
                </a:lnTo>
                <a:cubicBezTo>
                  <a:pt x="692094" y="80718"/>
                  <a:pt x="687237" y="79384"/>
                  <a:pt x="685046" y="75574"/>
                </a:cubicBezTo>
                <a:lnTo>
                  <a:pt x="685046" y="75574"/>
                </a:lnTo>
                <a:cubicBezTo>
                  <a:pt x="682855" y="71669"/>
                  <a:pt x="684189" y="66811"/>
                  <a:pt x="687999" y="64621"/>
                </a:cubicBezTo>
                <a:lnTo>
                  <a:pt x="687999" y="64621"/>
                </a:lnTo>
                <a:lnTo>
                  <a:pt x="687999" y="64621"/>
                </a:lnTo>
                <a:lnTo>
                  <a:pt x="687999" y="64621"/>
                </a:lnTo>
                <a:cubicBezTo>
                  <a:pt x="691808" y="62430"/>
                  <a:pt x="696762" y="63763"/>
                  <a:pt x="698857" y="67574"/>
                </a:cubicBezTo>
                <a:lnTo>
                  <a:pt x="698857" y="67574"/>
                </a:lnTo>
                <a:cubicBezTo>
                  <a:pt x="700762" y="70812"/>
                  <a:pt x="700095" y="74717"/>
                  <a:pt x="697619" y="77194"/>
                </a:cubicBezTo>
                <a:lnTo>
                  <a:pt x="697619" y="77194"/>
                </a:lnTo>
                <a:cubicBezTo>
                  <a:pt x="697142" y="77765"/>
                  <a:pt x="696571" y="78241"/>
                  <a:pt x="695999" y="78527"/>
                </a:cubicBezTo>
                <a:close/>
                <a:moveTo>
                  <a:pt x="660852" y="98053"/>
                </a:moveTo>
                <a:cubicBezTo>
                  <a:pt x="656947" y="100149"/>
                  <a:pt x="652089" y="98720"/>
                  <a:pt x="649899" y="94815"/>
                </a:cubicBezTo>
                <a:lnTo>
                  <a:pt x="649899" y="94815"/>
                </a:lnTo>
                <a:cubicBezTo>
                  <a:pt x="647803" y="90910"/>
                  <a:pt x="649232" y="86052"/>
                  <a:pt x="653137" y="83957"/>
                </a:cubicBezTo>
                <a:lnTo>
                  <a:pt x="653137" y="83957"/>
                </a:lnTo>
                <a:cubicBezTo>
                  <a:pt x="657042" y="81861"/>
                  <a:pt x="661900" y="83290"/>
                  <a:pt x="663996" y="87195"/>
                </a:cubicBezTo>
                <a:lnTo>
                  <a:pt x="663996" y="87195"/>
                </a:lnTo>
                <a:cubicBezTo>
                  <a:pt x="665710" y="90338"/>
                  <a:pt x="665043" y="94243"/>
                  <a:pt x="662567" y="96625"/>
                </a:cubicBezTo>
                <a:lnTo>
                  <a:pt x="662567" y="96625"/>
                </a:lnTo>
                <a:cubicBezTo>
                  <a:pt x="662186" y="97196"/>
                  <a:pt x="661519" y="97768"/>
                  <a:pt x="660852" y="98053"/>
                </a:cubicBezTo>
                <a:close/>
                <a:moveTo>
                  <a:pt x="625229" y="116723"/>
                </a:moveTo>
                <a:cubicBezTo>
                  <a:pt x="621228" y="118627"/>
                  <a:pt x="616466" y="117103"/>
                  <a:pt x="614466" y="113198"/>
                </a:cubicBezTo>
                <a:lnTo>
                  <a:pt x="614466" y="113198"/>
                </a:lnTo>
                <a:cubicBezTo>
                  <a:pt x="612465" y="109198"/>
                  <a:pt x="613989" y="104340"/>
                  <a:pt x="617990" y="102435"/>
                </a:cubicBezTo>
                <a:lnTo>
                  <a:pt x="617990" y="102435"/>
                </a:lnTo>
                <a:cubicBezTo>
                  <a:pt x="621895" y="100435"/>
                  <a:pt x="626753" y="101959"/>
                  <a:pt x="628658" y="105959"/>
                </a:cubicBezTo>
                <a:lnTo>
                  <a:pt x="628658" y="105959"/>
                </a:lnTo>
                <a:cubicBezTo>
                  <a:pt x="630277" y="109102"/>
                  <a:pt x="629610" y="112817"/>
                  <a:pt x="627229" y="115199"/>
                </a:cubicBezTo>
                <a:lnTo>
                  <a:pt x="627229" y="115199"/>
                </a:lnTo>
                <a:cubicBezTo>
                  <a:pt x="626657" y="115865"/>
                  <a:pt x="625991" y="116341"/>
                  <a:pt x="625229" y="116723"/>
                </a:cubicBezTo>
                <a:close/>
                <a:moveTo>
                  <a:pt x="589129" y="134439"/>
                </a:moveTo>
                <a:cubicBezTo>
                  <a:pt x="585129" y="136344"/>
                  <a:pt x="580366" y="134629"/>
                  <a:pt x="578461" y="130629"/>
                </a:cubicBezTo>
                <a:lnTo>
                  <a:pt x="578461" y="130629"/>
                </a:lnTo>
                <a:cubicBezTo>
                  <a:pt x="576556" y="126628"/>
                  <a:pt x="578271" y="121866"/>
                  <a:pt x="582271" y="119961"/>
                </a:cubicBezTo>
                <a:lnTo>
                  <a:pt x="582271" y="119961"/>
                </a:lnTo>
                <a:cubicBezTo>
                  <a:pt x="586272" y="118056"/>
                  <a:pt x="591034" y="119770"/>
                  <a:pt x="592939" y="123771"/>
                </a:cubicBezTo>
                <a:lnTo>
                  <a:pt x="592939" y="123771"/>
                </a:lnTo>
                <a:cubicBezTo>
                  <a:pt x="594368" y="126914"/>
                  <a:pt x="593606" y="130534"/>
                  <a:pt x="591320" y="132915"/>
                </a:cubicBezTo>
                <a:lnTo>
                  <a:pt x="591320" y="132915"/>
                </a:lnTo>
                <a:cubicBezTo>
                  <a:pt x="590653" y="133486"/>
                  <a:pt x="589891" y="134058"/>
                  <a:pt x="589129" y="134439"/>
                </a:cubicBezTo>
                <a:close/>
                <a:moveTo>
                  <a:pt x="552553" y="151203"/>
                </a:moveTo>
                <a:cubicBezTo>
                  <a:pt x="548457" y="153013"/>
                  <a:pt x="543790" y="151108"/>
                  <a:pt x="541980" y="147107"/>
                </a:cubicBezTo>
                <a:lnTo>
                  <a:pt x="541980" y="147107"/>
                </a:lnTo>
                <a:cubicBezTo>
                  <a:pt x="540171" y="143107"/>
                  <a:pt x="541980" y="138344"/>
                  <a:pt x="546076" y="136534"/>
                </a:cubicBezTo>
                <a:lnTo>
                  <a:pt x="546076" y="136534"/>
                </a:lnTo>
                <a:lnTo>
                  <a:pt x="546076" y="136534"/>
                </a:lnTo>
                <a:lnTo>
                  <a:pt x="546076" y="136534"/>
                </a:lnTo>
                <a:cubicBezTo>
                  <a:pt x="550076" y="134820"/>
                  <a:pt x="554839" y="136630"/>
                  <a:pt x="556649" y="140630"/>
                </a:cubicBezTo>
                <a:lnTo>
                  <a:pt x="556649" y="140630"/>
                </a:lnTo>
                <a:cubicBezTo>
                  <a:pt x="557982" y="143678"/>
                  <a:pt x="557316" y="147202"/>
                  <a:pt x="555030" y="149488"/>
                </a:cubicBezTo>
                <a:lnTo>
                  <a:pt x="555030" y="149488"/>
                </a:lnTo>
                <a:cubicBezTo>
                  <a:pt x="554363" y="150250"/>
                  <a:pt x="553506" y="150727"/>
                  <a:pt x="552553" y="151203"/>
                </a:cubicBezTo>
                <a:close/>
                <a:moveTo>
                  <a:pt x="515596" y="167015"/>
                </a:moveTo>
                <a:cubicBezTo>
                  <a:pt x="511500" y="168729"/>
                  <a:pt x="506833" y="166824"/>
                  <a:pt x="505119" y="162728"/>
                </a:cubicBezTo>
                <a:lnTo>
                  <a:pt x="505119" y="162728"/>
                </a:lnTo>
                <a:cubicBezTo>
                  <a:pt x="503499" y="158633"/>
                  <a:pt x="505309" y="153870"/>
                  <a:pt x="509500" y="152251"/>
                </a:cubicBezTo>
                <a:lnTo>
                  <a:pt x="509500" y="152251"/>
                </a:lnTo>
                <a:cubicBezTo>
                  <a:pt x="513596" y="150536"/>
                  <a:pt x="518263" y="152441"/>
                  <a:pt x="519882" y="156537"/>
                </a:cubicBezTo>
                <a:lnTo>
                  <a:pt x="519882" y="156537"/>
                </a:lnTo>
                <a:cubicBezTo>
                  <a:pt x="521216" y="159680"/>
                  <a:pt x="520358" y="163014"/>
                  <a:pt x="518168" y="165300"/>
                </a:cubicBezTo>
                <a:lnTo>
                  <a:pt x="518168" y="165300"/>
                </a:lnTo>
                <a:cubicBezTo>
                  <a:pt x="517501" y="166062"/>
                  <a:pt x="516644" y="166633"/>
                  <a:pt x="515596" y="167015"/>
                </a:cubicBezTo>
                <a:close/>
                <a:moveTo>
                  <a:pt x="478258" y="181969"/>
                </a:moveTo>
                <a:cubicBezTo>
                  <a:pt x="474162" y="183588"/>
                  <a:pt x="469495" y="181492"/>
                  <a:pt x="467876" y="177397"/>
                </a:cubicBezTo>
                <a:lnTo>
                  <a:pt x="467876" y="177397"/>
                </a:lnTo>
                <a:cubicBezTo>
                  <a:pt x="466352" y="173301"/>
                  <a:pt x="468352" y="168634"/>
                  <a:pt x="472448" y="167015"/>
                </a:cubicBezTo>
                <a:lnTo>
                  <a:pt x="472448" y="167015"/>
                </a:lnTo>
                <a:cubicBezTo>
                  <a:pt x="476639" y="165395"/>
                  <a:pt x="481211" y="167491"/>
                  <a:pt x="482830" y="171682"/>
                </a:cubicBezTo>
                <a:lnTo>
                  <a:pt x="482830" y="171682"/>
                </a:lnTo>
                <a:cubicBezTo>
                  <a:pt x="483973" y="174730"/>
                  <a:pt x="483211" y="178063"/>
                  <a:pt x="481020" y="180159"/>
                </a:cubicBezTo>
                <a:lnTo>
                  <a:pt x="481020" y="180159"/>
                </a:lnTo>
                <a:cubicBezTo>
                  <a:pt x="480354" y="180921"/>
                  <a:pt x="479401" y="181588"/>
                  <a:pt x="478258" y="181969"/>
                </a:cubicBezTo>
                <a:close/>
                <a:moveTo>
                  <a:pt x="440634" y="195875"/>
                </a:moveTo>
                <a:cubicBezTo>
                  <a:pt x="436443" y="197304"/>
                  <a:pt x="431871" y="195208"/>
                  <a:pt x="430347" y="191017"/>
                </a:cubicBezTo>
                <a:lnTo>
                  <a:pt x="430347" y="191017"/>
                </a:lnTo>
                <a:cubicBezTo>
                  <a:pt x="428919" y="186826"/>
                  <a:pt x="431109" y="182254"/>
                  <a:pt x="435110" y="180730"/>
                </a:cubicBezTo>
                <a:lnTo>
                  <a:pt x="435110" y="180730"/>
                </a:lnTo>
                <a:cubicBezTo>
                  <a:pt x="439301" y="179302"/>
                  <a:pt x="443968" y="181397"/>
                  <a:pt x="445397" y="185588"/>
                </a:cubicBezTo>
                <a:lnTo>
                  <a:pt x="445397" y="185588"/>
                </a:lnTo>
                <a:cubicBezTo>
                  <a:pt x="446445" y="188541"/>
                  <a:pt x="445587" y="191779"/>
                  <a:pt x="443492" y="193875"/>
                </a:cubicBezTo>
                <a:lnTo>
                  <a:pt x="443492" y="193875"/>
                </a:lnTo>
                <a:cubicBezTo>
                  <a:pt x="442730" y="194827"/>
                  <a:pt x="441777" y="195494"/>
                  <a:pt x="440634" y="195875"/>
                </a:cubicBezTo>
                <a:close/>
                <a:moveTo>
                  <a:pt x="402534" y="208829"/>
                </a:moveTo>
                <a:cubicBezTo>
                  <a:pt x="398248" y="210258"/>
                  <a:pt x="393771" y="207877"/>
                  <a:pt x="392438" y="203686"/>
                </a:cubicBezTo>
                <a:lnTo>
                  <a:pt x="392438" y="203686"/>
                </a:lnTo>
                <a:cubicBezTo>
                  <a:pt x="391104" y="199495"/>
                  <a:pt x="393390" y="195018"/>
                  <a:pt x="397581" y="193589"/>
                </a:cubicBezTo>
                <a:lnTo>
                  <a:pt x="397581" y="193589"/>
                </a:lnTo>
                <a:lnTo>
                  <a:pt x="397581" y="193589"/>
                </a:lnTo>
                <a:lnTo>
                  <a:pt x="397581" y="193589"/>
                </a:lnTo>
                <a:cubicBezTo>
                  <a:pt x="401868" y="192160"/>
                  <a:pt x="406249" y="194446"/>
                  <a:pt x="407678" y="198733"/>
                </a:cubicBezTo>
                <a:lnTo>
                  <a:pt x="407678" y="198733"/>
                </a:lnTo>
                <a:cubicBezTo>
                  <a:pt x="408630" y="201590"/>
                  <a:pt x="407773" y="204829"/>
                  <a:pt x="405678" y="206829"/>
                </a:cubicBezTo>
                <a:lnTo>
                  <a:pt x="405678" y="206829"/>
                </a:lnTo>
                <a:cubicBezTo>
                  <a:pt x="404820" y="207782"/>
                  <a:pt x="403773" y="208543"/>
                  <a:pt x="402534" y="208829"/>
                </a:cubicBezTo>
                <a:close/>
                <a:moveTo>
                  <a:pt x="364149" y="220926"/>
                </a:moveTo>
                <a:cubicBezTo>
                  <a:pt x="359862" y="222164"/>
                  <a:pt x="355386" y="219783"/>
                  <a:pt x="354147" y="215592"/>
                </a:cubicBezTo>
                <a:lnTo>
                  <a:pt x="354147" y="215592"/>
                </a:lnTo>
                <a:cubicBezTo>
                  <a:pt x="352814" y="211306"/>
                  <a:pt x="355290" y="206924"/>
                  <a:pt x="359577" y="205591"/>
                </a:cubicBezTo>
                <a:lnTo>
                  <a:pt x="359577" y="205591"/>
                </a:lnTo>
                <a:cubicBezTo>
                  <a:pt x="363768" y="204352"/>
                  <a:pt x="368149" y="206734"/>
                  <a:pt x="369482" y="210925"/>
                </a:cubicBezTo>
                <a:lnTo>
                  <a:pt x="369482" y="210925"/>
                </a:lnTo>
                <a:cubicBezTo>
                  <a:pt x="370340" y="213877"/>
                  <a:pt x="369578" y="216830"/>
                  <a:pt x="367482" y="218926"/>
                </a:cubicBezTo>
                <a:lnTo>
                  <a:pt x="367482" y="218926"/>
                </a:lnTo>
                <a:cubicBezTo>
                  <a:pt x="366625" y="219783"/>
                  <a:pt x="365482" y="220450"/>
                  <a:pt x="364149" y="220926"/>
                </a:cubicBezTo>
                <a:close/>
                <a:moveTo>
                  <a:pt x="325477" y="231880"/>
                </a:moveTo>
                <a:lnTo>
                  <a:pt x="325477" y="231880"/>
                </a:lnTo>
                <a:cubicBezTo>
                  <a:pt x="321191" y="233118"/>
                  <a:pt x="316809" y="230546"/>
                  <a:pt x="315666" y="226260"/>
                </a:cubicBezTo>
                <a:lnTo>
                  <a:pt x="315666" y="226260"/>
                </a:lnTo>
                <a:cubicBezTo>
                  <a:pt x="314428" y="221974"/>
                  <a:pt x="317000" y="217592"/>
                  <a:pt x="321286" y="216449"/>
                </a:cubicBezTo>
                <a:lnTo>
                  <a:pt x="321286" y="216449"/>
                </a:lnTo>
                <a:cubicBezTo>
                  <a:pt x="325572" y="215211"/>
                  <a:pt x="329954" y="217783"/>
                  <a:pt x="331097" y="222069"/>
                </a:cubicBezTo>
                <a:lnTo>
                  <a:pt x="331097" y="222069"/>
                </a:lnTo>
                <a:cubicBezTo>
                  <a:pt x="331859" y="224926"/>
                  <a:pt x="331002" y="227879"/>
                  <a:pt x="329001" y="229784"/>
                </a:cubicBezTo>
                <a:lnTo>
                  <a:pt x="329001" y="229784"/>
                </a:lnTo>
                <a:cubicBezTo>
                  <a:pt x="328049" y="230832"/>
                  <a:pt x="326811" y="231499"/>
                  <a:pt x="325477" y="231880"/>
                </a:cubicBezTo>
                <a:close/>
                <a:moveTo>
                  <a:pt x="286520" y="241976"/>
                </a:moveTo>
                <a:cubicBezTo>
                  <a:pt x="282234" y="243024"/>
                  <a:pt x="277947" y="240357"/>
                  <a:pt x="276804" y="236166"/>
                </a:cubicBezTo>
                <a:lnTo>
                  <a:pt x="276804" y="236166"/>
                </a:lnTo>
                <a:cubicBezTo>
                  <a:pt x="275757" y="231784"/>
                  <a:pt x="278328" y="227498"/>
                  <a:pt x="282710" y="226450"/>
                </a:cubicBezTo>
                <a:lnTo>
                  <a:pt x="282710" y="226450"/>
                </a:lnTo>
                <a:cubicBezTo>
                  <a:pt x="286996" y="225403"/>
                  <a:pt x="291282" y="228070"/>
                  <a:pt x="292330" y="232356"/>
                </a:cubicBezTo>
                <a:lnTo>
                  <a:pt x="292330" y="232356"/>
                </a:lnTo>
                <a:cubicBezTo>
                  <a:pt x="292997" y="235213"/>
                  <a:pt x="292140" y="237976"/>
                  <a:pt x="290235" y="239881"/>
                </a:cubicBezTo>
                <a:lnTo>
                  <a:pt x="290235" y="239881"/>
                </a:lnTo>
                <a:cubicBezTo>
                  <a:pt x="289282" y="240833"/>
                  <a:pt x="288044" y="241595"/>
                  <a:pt x="286520" y="241976"/>
                </a:cubicBezTo>
                <a:close/>
                <a:moveTo>
                  <a:pt x="247372" y="251025"/>
                </a:moveTo>
                <a:cubicBezTo>
                  <a:pt x="242990" y="251977"/>
                  <a:pt x="238799" y="249215"/>
                  <a:pt x="237847" y="244834"/>
                </a:cubicBezTo>
                <a:lnTo>
                  <a:pt x="237847" y="244834"/>
                </a:lnTo>
                <a:cubicBezTo>
                  <a:pt x="236894" y="240548"/>
                  <a:pt x="239657" y="236357"/>
                  <a:pt x="243943" y="235309"/>
                </a:cubicBezTo>
                <a:lnTo>
                  <a:pt x="243943" y="235309"/>
                </a:lnTo>
                <a:cubicBezTo>
                  <a:pt x="248229" y="234356"/>
                  <a:pt x="252515" y="237118"/>
                  <a:pt x="253468" y="241500"/>
                </a:cubicBezTo>
                <a:lnTo>
                  <a:pt x="253468" y="241500"/>
                </a:lnTo>
                <a:cubicBezTo>
                  <a:pt x="254040" y="244262"/>
                  <a:pt x="253087" y="246929"/>
                  <a:pt x="251277" y="248834"/>
                </a:cubicBezTo>
                <a:lnTo>
                  <a:pt x="251277" y="248834"/>
                </a:lnTo>
                <a:cubicBezTo>
                  <a:pt x="250230" y="249882"/>
                  <a:pt x="248896" y="250644"/>
                  <a:pt x="247372" y="251025"/>
                </a:cubicBezTo>
                <a:close/>
                <a:moveTo>
                  <a:pt x="208034" y="259026"/>
                </a:moveTo>
                <a:cubicBezTo>
                  <a:pt x="203652" y="259883"/>
                  <a:pt x="199461" y="257026"/>
                  <a:pt x="198604" y="252644"/>
                </a:cubicBezTo>
                <a:lnTo>
                  <a:pt x="198604" y="252644"/>
                </a:lnTo>
                <a:cubicBezTo>
                  <a:pt x="197747" y="248263"/>
                  <a:pt x="200604" y="244072"/>
                  <a:pt x="204986" y="243215"/>
                </a:cubicBezTo>
                <a:lnTo>
                  <a:pt x="204986" y="243215"/>
                </a:lnTo>
                <a:cubicBezTo>
                  <a:pt x="209367" y="242357"/>
                  <a:pt x="213558" y="245215"/>
                  <a:pt x="214415" y="249596"/>
                </a:cubicBezTo>
                <a:lnTo>
                  <a:pt x="214415" y="249596"/>
                </a:lnTo>
                <a:cubicBezTo>
                  <a:pt x="214892" y="252358"/>
                  <a:pt x="214035" y="254930"/>
                  <a:pt x="212225" y="256740"/>
                </a:cubicBezTo>
                <a:lnTo>
                  <a:pt x="212225" y="256740"/>
                </a:lnTo>
                <a:cubicBezTo>
                  <a:pt x="210986" y="257978"/>
                  <a:pt x="209558" y="258645"/>
                  <a:pt x="208034" y="259026"/>
                </a:cubicBezTo>
                <a:close/>
                <a:moveTo>
                  <a:pt x="168410" y="266075"/>
                </a:moveTo>
                <a:lnTo>
                  <a:pt x="168410" y="266075"/>
                </a:lnTo>
                <a:cubicBezTo>
                  <a:pt x="164028" y="266836"/>
                  <a:pt x="159932" y="263788"/>
                  <a:pt x="159266" y="259502"/>
                </a:cubicBezTo>
                <a:lnTo>
                  <a:pt x="159266" y="259502"/>
                </a:lnTo>
                <a:cubicBezTo>
                  <a:pt x="158504" y="255121"/>
                  <a:pt x="161457" y="251025"/>
                  <a:pt x="165743" y="250263"/>
                </a:cubicBezTo>
                <a:lnTo>
                  <a:pt x="165743" y="250263"/>
                </a:lnTo>
                <a:cubicBezTo>
                  <a:pt x="170124" y="249596"/>
                  <a:pt x="174220" y="252549"/>
                  <a:pt x="174982" y="256930"/>
                </a:cubicBezTo>
                <a:lnTo>
                  <a:pt x="174982" y="256930"/>
                </a:lnTo>
                <a:cubicBezTo>
                  <a:pt x="175458" y="259502"/>
                  <a:pt x="174506" y="262169"/>
                  <a:pt x="172791" y="263884"/>
                </a:cubicBezTo>
                <a:lnTo>
                  <a:pt x="172791" y="263884"/>
                </a:lnTo>
                <a:cubicBezTo>
                  <a:pt x="171648" y="264932"/>
                  <a:pt x="170124" y="265789"/>
                  <a:pt x="168410" y="266075"/>
                </a:cubicBezTo>
                <a:close/>
                <a:moveTo>
                  <a:pt x="128595" y="272075"/>
                </a:moveTo>
                <a:cubicBezTo>
                  <a:pt x="124214" y="272742"/>
                  <a:pt x="120118" y="269599"/>
                  <a:pt x="119642" y="265217"/>
                </a:cubicBezTo>
                <a:lnTo>
                  <a:pt x="119642" y="265217"/>
                </a:lnTo>
                <a:cubicBezTo>
                  <a:pt x="118975" y="260836"/>
                  <a:pt x="122118" y="256835"/>
                  <a:pt x="126500" y="256264"/>
                </a:cubicBezTo>
                <a:lnTo>
                  <a:pt x="126500" y="256264"/>
                </a:lnTo>
                <a:cubicBezTo>
                  <a:pt x="130881" y="255597"/>
                  <a:pt x="134882" y="258740"/>
                  <a:pt x="135453" y="263122"/>
                </a:cubicBezTo>
                <a:lnTo>
                  <a:pt x="135453" y="263122"/>
                </a:lnTo>
                <a:cubicBezTo>
                  <a:pt x="135834" y="265693"/>
                  <a:pt x="134882" y="268075"/>
                  <a:pt x="133167" y="269884"/>
                </a:cubicBezTo>
                <a:lnTo>
                  <a:pt x="133167" y="269884"/>
                </a:lnTo>
                <a:cubicBezTo>
                  <a:pt x="131929" y="271027"/>
                  <a:pt x="130405" y="271885"/>
                  <a:pt x="128595" y="272075"/>
                </a:cubicBezTo>
                <a:close/>
                <a:moveTo>
                  <a:pt x="88686" y="277124"/>
                </a:moveTo>
                <a:cubicBezTo>
                  <a:pt x="84304" y="277600"/>
                  <a:pt x="80399" y="274457"/>
                  <a:pt x="79827" y="270075"/>
                </a:cubicBezTo>
                <a:lnTo>
                  <a:pt x="79827" y="270075"/>
                </a:lnTo>
                <a:cubicBezTo>
                  <a:pt x="79256" y="265693"/>
                  <a:pt x="82399" y="261693"/>
                  <a:pt x="86876" y="261217"/>
                </a:cubicBezTo>
                <a:lnTo>
                  <a:pt x="86876" y="261217"/>
                </a:lnTo>
                <a:cubicBezTo>
                  <a:pt x="91257" y="260741"/>
                  <a:pt x="95163" y="263884"/>
                  <a:pt x="95734" y="268265"/>
                </a:cubicBezTo>
                <a:lnTo>
                  <a:pt x="95734" y="268265"/>
                </a:lnTo>
                <a:cubicBezTo>
                  <a:pt x="96020" y="270837"/>
                  <a:pt x="95067" y="273218"/>
                  <a:pt x="93448" y="274933"/>
                </a:cubicBezTo>
                <a:lnTo>
                  <a:pt x="93448" y="274933"/>
                </a:lnTo>
                <a:cubicBezTo>
                  <a:pt x="92210" y="276076"/>
                  <a:pt x="90590" y="276933"/>
                  <a:pt x="88686" y="277124"/>
                </a:cubicBezTo>
                <a:close/>
                <a:moveTo>
                  <a:pt x="48681" y="281124"/>
                </a:moveTo>
                <a:lnTo>
                  <a:pt x="48681" y="281124"/>
                </a:lnTo>
                <a:cubicBezTo>
                  <a:pt x="44299" y="281505"/>
                  <a:pt x="40394" y="278266"/>
                  <a:pt x="40013" y="273790"/>
                </a:cubicBezTo>
                <a:lnTo>
                  <a:pt x="40013" y="273790"/>
                </a:lnTo>
                <a:cubicBezTo>
                  <a:pt x="39632" y="269408"/>
                  <a:pt x="42870" y="265503"/>
                  <a:pt x="47252" y="265217"/>
                </a:cubicBezTo>
                <a:lnTo>
                  <a:pt x="47252" y="265217"/>
                </a:lnTo>
                <a:cubicBezTo>
                  <a:pt x="51633" y="264741"/>
                  <a:pt x="55539" y="268075"/>
                  <a:pt x="56015" y="272456"/>
                </a:cubicBezTo>
                <a:lnTo>
                  <a:pt x="56015" y="272456"/>
                </a:lnTo>
                <a:cubicBezTo>
                  <a:pt x="56205" y="274933"/>
                  <a:pt x="55348" y="277219"/>
                  <a:pt x="53729" y="278838"/>
                </a:cubicBezTo>
                <a:lnTo>
                  <a:pt x="53729" y="278838"/>
                </a:lnTo>
                <a:cubicBezTo>
                  <a:pt x="52395" y="280171"/>
                  <a:pt x="50681" y="281029"/>
                  <a:pt x="48681" y="281124"/>
                </a:cubicBezTo>
                <a:close/>
                <a:moveTo>
                  <a:pt x="8580" y="284172"/>
                </a:moveTo>
                <a:cubicBezTo>
                  <a:pt x="4199" y="284362"/>
                  <a:pt x="389" y="281029"/>
                  <a:pt x="8" y="276647"/>
                </a:cubicBezTo>
                <a:lnTo>
                  <a:pt x="8" y="276647"/>
                </a:lnTo>
                <a:cubicBezTo>
                  <a:pt x="-183" y="272266"/>
                  <a:pt x="3151" y="268456"/>
                  <a:pt x="7437" y="268170"/>
                </a:cubicBezTo>
                <a:lnTo>
                  <a:pt x="7437" y="268170"/>
                </a:lnTo>
                <a:cubicBezTo>
                  <a:pt x="7437" y="268170"/>
                  <a:pt x="7437" y="268170"/>
                  <a:pt x="7532" y="268170"/>
                </a:cubicBezTo>
                <a:lnTo>
                  <a:pt x="7532" y="268170"/>
                </a:lnTo>
                <a:cubicBezTo>
                  <a:pt x="11914" y="267884"/>
                  <a:pt x="15724" y="271218"/>
                  <a:pt x="16010" y="275695"/>
                </a:cubicBezTo>
                <a:lnTo>
                  <a:pt x="16010" y="275695"/>
                </a:lnTo>
                <a:cubicBezTo>
                  <a:pt x="16105" y="278076"/>
                  <a:pt x="15248" y="280267"/>
                  <a:pt x="13724" y="281886"/>
                </a:cubicBezTo>
                <a:lnTo>
                  <a:pt x="13724" y="281886"/>
                </a:lnTo>
                <a:cubicBezTo>
                  <a:pt x="12486" y="283219"/>
                  <a:pt x="10581" y="284077"/>
                  <a:pt x="8580" y="284172"/>
                </a:cubicBez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1" name="任意多边形: 形状 396">
            <a:extLst>
              <a:ext uri="{FF2B5EF4-FFF2-40B4-BE49-F238E27FC236}">
                <a16:creationId xmlns:a16="http://schemas.microsoft.com/office/drawing/2014/main" id="{4438A977-6916-245C-CC11-9883C11F90E9}"/>
              </a:ext>
            </a:extLst>
          </p:cNvPr>
          <p:cNvSpPr/>
          <p:nvPr/>
        </p:nvSpPr>
        <p:spPr>
          <a:xfrm>
            <a:off x="6410889" y="4817815"/>
            <a:ext cx="247513" cy="36222"/>
          </a:xfrm>
          <a:custGeom>
            <a:avLst/>
            <a:gdLst>
              <a:gd name="connsiteX0" fmla="*/ 434150 w 434149"/>
              <a:gd name="connsiteY0" fmla="*/ 63532 h 63534"/>
              <a:gd name="connsiteX1" fmla="*/ 0 w 434149"/>
              <a:gd name="connsiteY1" fmla="*/ 3810 h 63534"/>
              <a:gd name="connsiteX2" fmla="*/ 1048 w 434149"/>
              <a:gd name="connsiteY2" fmla="*/ 0 h 63534"/>
              <a:gd name="connsiteX3" fmla="*/ 434054 w 434149"/>
              <a:gd name="connsiteY3" fmla="*/ 59531 h 63534"/>
              <a:gd name="connsiteX4" fmla="*/ 434150 w 434149"/>
              <a:gd name="connsiteY4" fmla="*/ 63532 h 63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4149" h="63534">
                <a:moveTo>
                  <a:pt x="434150" y="63532"/>
                </a:moveTo>
                <a:cubicBezTo>
                  <a:pt x="287179" y="63818"/>
                  <a:pt x="141160" y="43720"/>
                  <a:pt x="0" y="3810"/>
                </a:cubicBezTo>
                <a:lnTo>
                  <a:pt x="1048" y="0"/>
                </a:lnTo>
                <a:cubicBezTo>
                  <a:pt x="141732" y="39815"/>
                  <a:pt x="287464" y="59817"/>
                  <a:pt x="434054" y="59531"/>
                </a:cubicBezTo>
                <a:lnTo>
                  <a:pt x="434150" y="63532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2" name="任意多边形: 形状 397">
            <a:extLst>
              <a:ext uri="{FF2B5EF4-FFF2-40B4-BE49-F238E27FC236}">
                <a16:creationId xmlns:a16="http://schemas.microsoft.com/office/drawing/2014/main" id="{C087FE3C-BE69-970E-6AFC-B81E568E4865}"/>
              </a:ext>
            </a:extLst>
          </p:cNvPr>
          <p:cNvSpPr/>
          <p:nvPr/>
        </p:nvSpPr>
        <p:spPr>
          <a:xfrm>
            <a:off x="6271111" y="4765467"/>
            <a:ext cx="45397" cy="21721"/>
          </a:xfrm>
          <a:custGeom>
            <a:avLst/>
            <a:gdLst>
              <a:gd name="connsiteX0" fmla="*/ 78105 w 79629"/>
              <a:gd name="connsiteY0" fmla="*/ 38100 h 38100"/>
              <a:gd name="connsiteX1" fmla="*/ 0 w 79629"/>
              <a:gd name="connsiteY1" fmla="*/ 3620 h 38100"/>
              <a:gd name="connsiteX2" fmla="*/ 1715 w 79629"/>
              <a:gd name="connsiteY2" fmla="*/ 0 h 38100"/>
              <a:gd name="connsiteX3" fmla="*/ 79629 w 79629"/>
              <a:gd name="connsiteY3" fmla="*/ 34385 h 38100"/>
              <a:gd name="connsiteX4" fmla="*/ 78105 w 79629"/>
              <a:gd name="connsiteY4" fmla="*/ 38100 h 3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9629" h="38100">
                <a:moveTo>
                  <a:pt x="78105" y="38100"/>
                </a:moveTo>
                <a:cubicBezTo>
                  <a:pt x="51911" y="27432"/>
                  <a:pt x="25717" y="15812"/>
                  <a:pt x="0" y="3620"/>
                </a:cubicBezTo>
                <a:lnTo>
                  <a:pt x="1715" y="0"/>
                </a:lnTo>
                <a:cubicBezTo>
                  <a:pt x="27337" y="12097"/>
                  <a:pt x="53530" y="23717"/>
                  <a:pt x="79629" y="34385"/>
                </a:cubicBezTo>
                <a:lnTo>
                  <a:pt x="78105" y="38100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任意多边形: 形状 398">
            <a:extLst>
              <a:ext uri="{FF2B5EF4-FFF2-40B4-BE49-F238E27FC236}">
                <a16:creationId xmlns:a16="http://schemas.microsoft.com/office/drawing/2014/main" id="{BE0DF41C-DD59-5F1F-78DC-54A02D1D9F5C}"/>
              </a:ext>
            </a:extLst>
          </p:cNvPr>
          <p:cNvSpPr/>
          <p:nvPr/>
        </p:nvSpPr>
        <p:spPr>
          <a:xfrm>
            <a:off x="5900384" y="4441114"/>
            <a:ext cx="371813" cy="326416"/>
          </a:xfrm>
          <a:custGeom>
            <a:avLst/>
            <a:gdLst>
              <a:gd name="connsiteX0" fmla="*/ 650367 w 652176"/>
              <a:gd name="connsiteY0" fmla="*/ 572548 h 572547"/>
              <a:gd name="connsiteX1" fmla="*/ 210026 w 652176"/>
              <a:gd name="connsiteY1" fmla="*/ 261556 h 572547"/>
              <a:gd name="connsiteX2" fmla="*/ 0 w 652176"/>
              <a:gd name="connsiteY2" fmla="*/ 2191 h 572547"/>
              <a:gd name="connsiteX3" fmla="*/ 3334 w 652176"/>
              <a:gd name="connsiteY3" fmla="*/ 0 h 572547"/>
              <a:gd name="connsiteX4" fmla="*/ 212884 w 652176"/>
              <a:gd name="connsiteY4" fmla="*/ 258794 h 572547"/>
              <a:gd name="connsiteX5" fmla="*/ 652177 w 652176"/>
              <a:gd name="connsiteY5" fmla="*/ 569023 h 572547"/>
              <a:gd name="connsiteX6" fmla="*/ 650367 w 652176"/>
              <a:gd name="connsiteY6" fmla="*/ 572548 h 572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2176" h="572547">
                <a:moveTo>
                  <a:pt x="650367" y="572548"/>
                </a:moveTo>
                <a:cubicBezTo>
                  <a:pt x="487204" y="495205"/>
                  <a:pt x="338995" y="390525"/>
                  <a:pt x="210026" y="261556"/>
                </a:cubicBezTo>
                <a:cubicBezTo>
                  <a:pt x="130874" y="182404"/>
                  <a:pt x="60198" y="95155"/>
                  <a:pt x="0" y="2191"/>
                </a:cubicBezTo>
                <a:lnTo>
                  <a:pt x="3334" y="0"/>
                </a:lnTo>
                <a:cubicBezTo>
                  <a:pt x="63437" y="92773"/>
                  <a:pt x="133922" y="179832"/>
                  <a:pt x="212884" y="258794"/>
                </a:cubicBezTo>
                <a:cubicBezTo>
                  <a:pt x="341567" y="387477"/>
                  <a:pt x="489395" y="491871"/>
                  <a:pt x="652177" y="569023"/>
                </a:cubicBezTo>
                <a:lnTo>
                  <a:pt x="650367" y="572548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任意多边形: 形状 400">
            <a:extLst>
              <a:ext uri="{FF2B5EF4-FFF2-40B4-BE49-F238E27FC236}">
                <a16:creationId xmlns:a16="http://schemas.microsoft.com/office/drawing/2014/main" id="{3B911BD0-9440-8F0D-0FE0-DE66AC248B81}"/>
              </a:ext>
            </a:extLst>
          </p:cNvPr>
          <p:cNvSpPr/>
          <p:nvPr/>
        </p:nvSpPr>
        <p:spPr>
          <a:xfrm>
            <a:off x="5818657" y="3816683"/>
            <a:ext cx="274556" cy="729509"/>
          </a:xfrm>
          <a:custGeom>
            <a:avLst/>
            <a:gdLst>
              <a:gd name="connsiteX0" fmla="*/ 481584 w 481583"/>
              <a:gd name="connsiteY0" fmla="*/ 1228630 h 1279588"/>
              <a:gd name="connsiteX1" fmla="*/ 430625 w 481583"/>
              <a:gd name="connsiteY1" fmla="*/ 1279589 h 1279588"/>
              <a:gd name="connsiteX2" fmla="*/ 419100 w 481583"/>
              <a:gd name="connsiteY2" fmla="*/ 1267968 h 1279588"/>
              <a:gd name="connsiteX3" fmla="*/ 470630 w 481583"/>
              <a:gd name="connsiteY3" fmla="*/ 1217581 h 1279588"/>
              <a:gd name="connsiteX4" fmla="*/ 481584 w 481583"/>
              <a:gd name="connsiteY4" fmla="*/ 1228630 h 1279588"/>
              <a:gd name="connsiteX5" fmla="*/ 449009 w 481583"/>
              <a:gd name="connsiteY5" fmla="*/ 1195006 h 1279588"/>
              <a:gd name="connsiteX6" fmla="*/ 396431 w 481583"/>
              <a:gd name="connsiteY6" fmla="*/ 1244251 h 1279588"/>
              <a:gd name="connsiteX7" fmla="*/ 385286 w 481583"/>
              <a:gd name="connsiteY7" fmla="*/ 1232249 h 1279588"/>
              <a:gd name="connsiteX8" fmla="*/ 438436 w 481583"/>
              <a:gd name="connsiteY8" fmla="*/ 1183577 h 1279588"/>
              <a:gd name="connsiteX9" fmla="*/ 449009 w 481583"/>
              <a:gd name="connsiteY9" fmla="*/ 1195006 h 1279588"/>
              <a:gd name="connsiteX10" fmla="*/ 417576 w 481583"/>
              <a:gd name="connsiteY10" fmla="*/ 1160240 h 1279588"/>
              <a:gd name="connsiteX11" fmla="*/ 363379 w 481583"/>
              <a:gd name="connsiteY11" fmla="*/ 1207675 h 1279588"/>
              <a:gd name="connsiteX12" fmla="*/ 352615 w 481583"/>
              <a:gd name="connsiteY12" fmla="*/ 1195292 h 1279588"/>
              <a:gd name="connsiteX13" fmla="*/ 407289 w 481583"/>
              <a:gd name="connsiteY13" fmla="*/ 1148429 h 1279588"/>
              <a:gd name="connsiteX14" fmla="*/ 417576 w 481583"/>
              <a:gd name="connsiteY14" fmla="*/ 1160240 h 1279588"/>
              <a:gd name="connsiteX15" fmla="*/ 387287 w 481583"/>
              <a:gd name="connsiteY15" fmla="*/ 1124522 h 1279588"/>
              <a:gd name="connsiteX16" fmla="*/ 331565 w 481583"/>
              <a:gd name="connsiteY16" fmla="*/ 1170146 h 1279588"/>
              <a:gd name="connsiteX17" fmla="*/ 321278 w 481583"/>
              <a:gd name="connsiteY17" fmla="*/ 1157383 h 1279588"/>
              <a:gd name="connsiteX18" fmla="*/ 377476 w 481583"/>
              <a:gd name="connsiteY18" fmla="*/ 1112330 h 1279588"/>
              <a:gd name="connsiteX19" fmla="*/ 387287 w 481583"/>
              <a:gd name="connsiteY19" fmla="*/ 1124522 h 1279588"/>
              <a:gd name="connsiteX20" fmla="*/ 358235 w 481583"/>
              <a:gd name="connsiteY20" fmla="*/ 1087850 h 1279588"/>
              <a:gd name="connsiteX21" fmla="*/ 300990 w 481583"/>
              <a:gd name="connsiteY21" fmla="*/ 1131665 h 1279588"/>
              <a:gd name="connsiteX22" fmla="*/ 291084 w 481583"/>
              <a:gd name="connsiteY22" fmla="*/ 1118616 h 1279588"/>
              <a:gd name="connsiteX23" fmla="*/ 348806 w 481583"/>
              <a:gd name="connsiteY23" fmla="*/ 1075468 h 1279588"/>
              <a:gd name="connsiteX24" fmla="*/ 358235 w 481583"/>
              <a:gd name="connsiteY24" fmla="*/ 1087850 h 1279588"/>
              <a:gd name="connsiteX25" fmla="*/ 330327 w 481583"/>
              <a:gd name="connsiteY25" fmla="*/ 1050131 h 1279588"/>
              <a:gd name="connsiteX26" fmla="*/ 271653 w 481583"/>
              <a:gd name="connsiteY26" fmla="*/ 1091946 h 1279588"/>
              <a:gd name="connsiteX27" fmla="*/ 262223 w 481583"/>
              <a:gd name="connsiteY27" fmla="*/ 1078516 h 1279588"/>
              <a:gd name="connsiteX28" fmla="*/ 321278 w 481583"/>
              <a:gd name="connsiteY28" fmla="*/ 1037368 h 1279588"/>
              <a:gd name="connsiteX29" fmla="*/ 330327 w 481583"/>
              <a:gd name="connsiteY29" fmla="*/ 1050131 h 1279588"/>
              <a:gd name="connsiteX30" fmla="*/ 303752 w 481583"/>
              <a:gd name="connsiteY30" fmla="*/ 1011460 h 1279588"/>
              <a:gd name="connsiteX31" fmla="*/ 243745 w 481583"/>
              <a:gd name="connsiteY31" fmla="*/ 1051274 h 1279588"/>
              <a:gd name="connsiteX32" fmla="*/ 234696 w 481583"/>
              <a:gd name="connsiteY32" fmla="*/ 1037463 h 1279588"/>
              <a:gd name="connsiteX33" fmla="*/ 295180 w 481583"/>
              <a:gd name="connsiteY33" fmla="*/ 998315 h 1279588"/>
              <a:gd name="connsiteX34" fmla="*/ 303752 w 481583"/>
              <a:gd name="connsiteY34" fmla="*/ 1011460 h 1279588"/>
              <a:gd name="connsiteX35" fmla="*/ 278416 w 481583"/>
              <a:gd name="connsiteY35" fmla="*/ 971836 h 1279588"/>
              <a:gd name="connsiteX36" fmla="*/ 217075 w 481583"/>
              <a:gd name="connsiteY36" fmla="*/ 1009650 h 1279588"/>
              <a:gd name="connsiteX37" fmla="*/ 208502 w 481583"/>
              <a:gd name="connsiteY37" fmla="*/ 995553 h 1279588"/>
              <a:gd name="connsiteX38" fmla="*/ 270319 w 481583"/>
              <a:gd name="connsiteY38" fmla="*/ 958501 h 1279588"/>
              <a:gd name="connsiteX39" fmla="*/ 278416 w 481583"/>
              <a:gd name="connsiteY39" fmla="*/ 971836 h 1279588"/>
              <a:gd name="connsiteX40" fmla="*/ 254508 w 481583"/>
              <a:gd name="connsiteY40" fmla="*/ 931545 h 1279588"/>
              <a:gd name="connsiteX41" fmla="*/ 191929 w 481583"/>
              <a:gd name="connsiteY41" fmla="*/ 967264 h 1279588"/>
              <a:gd name="connsiteX42" fmla="*/ 183833 w 481583"/>
              <a:gd name="connsiteY42" fmla="*/ 952881 h 1279588"/>
              <a:gd name="connsiteX43" fmla="*/ 246793 w 481583"/>
              <a:gd name="connsiteY43" fmla="*/ 917924 h 1279588"/>
              <a:gd name="connsiteX44" fmla="*/ 254508 w 481583"/>
              <a:gd name="connsiteY44" fmla="*/ 931545 h 1279588"/>
              <a:gd name="connsiteX45" fmla="*/ 232029 w 481583"/>
              <a:gd name="connsiteY45" fmla="*/ 890397 h 1279588"/>
              <a:gd name="connsiteX46" fmla="*/ 168307 w 481583"/>
              <a:gd name="connsiteY46" fmla="*/ 923925 h 1279588"/>
              <a:gd name="connsiteX47" fmla="*/ 160687 w 481583"/>
              <a:gd name="connsiteY47" fmla="*/ 909256 h 1279588"/>
              <a:gd name="connsiteX48" fmla="*/ 224790 w 481583"/>
              <a:gd name="connsiteY48" fmla="*/ 876490 h 1279588"/>
              <a:gd name="connsiteX49" fmla="*/ 232029 w 481583"/>
              <a:gd name="connsiteY49" fmla="*/ 890397 h 1279588"/>
              <a:gd name="connsiteX50" fmla="*/ 210884 w 481583"/>
              <a:gd name="connsiteY50" fmla="*/ 848487 h 1279588"/>
              <a:gd name="connsiteX51" fmla="*/ 146018 w 481583"/>
              <a:gd name="connsiteY51" fmla="*/ 879824 h 1279588"/>
              <a:gd name="connsiteX52" fmla="*/ 138970 w 481583"/>
              <a:gd name="connsiteY52" fmla="*/ 864965 h 1279588"/>
              <a:gd name="connsiteX53" fmla="*/ 204121 w 481583"/>
              <a:gd name="connsiteY53" fmla="*/ 834390 h 1279588"/>
              <a:gd name="connsiteX54" fmla="*/ 210884 w 481583"/>
              <a:gd name="connsiteY54" fmla="*/ 848487 h 1279588"/>
              <a:gd name="connsiteX55" fmla="*/ 191167 w 481583"/>
              <a:gd name="connsiteY55" fmla="*/ 805910 h 1279588"/>
              <a:gd name="connsiteX56" fmla="*/ 125254 w 481583"/>
              <a:gd name="connsiteY56" fmla="*/ 835057 h 1279588"/>
              <a:gd name="connsiteX57" fmla="*/ 118681 w 481583"/>
              <a:gd name="connsiteY57" fmla="*/ 820007 h 1279588"/>
              <a:gd name="connsiteX58" fmla="*/ 184880 w 481583"/>
              <a:gd name="connsiteY58" fmla="*/ 791623 h 1279588"/>
              <a:gd name="connsiteX59" fmla="*/ 191167 w 481583"/>
              <a:gd name="connsiteY59" fmla="*/ 805910 h 1279588"/>
              <a:gd name="connsiteX60" fmla="*/ 172879 w 481583"/>
              <a:gd name="connsiteY60" fmla="*/ 762762 h 1279588"/>
              <a:gd name="connsiteX61" fmla="*/ 106108 w 481583"/>
              <a:gd name="connsiteY61" fmla="*/ 789718 h 1279588"/>
              <a:gd name="connsiteX62" fmla="*/ 100013 w 481583"/>
              <a:gd name="connsiteY62" fmla="*/ 774382 h 1279588"/>
              <a:gd name="connsiteX63" fmla="*/ 167164 w 481583"/>
              <a:gd name="connsiteY63" fmla="*/ 748189 h 1279588"/>
              <a:gd name="connsiteX64" fmla="*/ 172879 w 481583"/>
              <a:gd name="connsiteY64" fmla="*/ 762762 h 1279588"/>
              <a:gd name="connsiteX65" fmla="*/ 156115 w 481583"/>
              <a:gd name="connsiteY65" fmla="*/ 718947 h 1279588"/>
              <a:gd name="connsiteX66" fmla="*/ 88392 w 481583"/>
              <a:gd name="connsiteY66" fmla="*/ 743617 h 1279588"/>
              <a:gd name="connsiteX67" fmla="*/ 82868 w 481583"/>
              <a:gd name="connsiteY67" fmla="*/ 728186 h 1279588"/>
              <a:gd name="connsiteX68" fmla="*/ 150781 w 481583"/>
              <a:gd name="connsiteY68" fmla="*/ 704279 h 1279588"/>
              <a:gd name="connsiteX69" fmla="*/ 156115 w 481583"/>
              <a:gd name="connsiteY69" fmla="*/ 718947 h 1279588"/>
              <a:gd name="connsiteX70" fmla="*/ 140875 w 481583"/>
              <a:gd name="connsiteY70" fmla="*/ 674656 h 1279588"/>
              <a:gd name="connsiteX71" fmla="*/ 72390 w 481583"/>
              <a:gd name="connsiteY71" fmla="*/ 697039 h 1279588"/>
              <a:gd name="connsiteX72" fmla="*/ 67342 w 481583"/>
              <a:gd name="connsiteY72" fmla="*/ 681323 h 1279588"/>
              <a:gd name="connsiteX73" fmla="*/ 136112 w 481583"/>
              <a:gd name="connsiteY73" fmla="*/ 659797 h 1279588"/>
              <a:gd name="connsiteX74" fmla="*/ 140875 w 481583"/>
              <a:gd name="connsiteY74" fmla="*/ 674656 h 1279588"/>
              <a:gd name="connsiteX75" fmla="*/ 127064 w 481583"/>
              <a:gd name="connsiteY75" fmla="*/ 629888 h 1279588"/>
              <a:gd name="connsiteX76" fmla="*/ 57912 w 481583"/>
              <a:gd name="connsiteY76" fmla="*/ 649891 h 1279588"/>
              <a:gd name="connsiteX77" fmla="*/ 53435 w 481583"/>
              <a:gd name="connsiteY77" fmla="*/ 634079 h 1279588"/>
              <a:gd name="connsiteX78" fmla="*/ 122873 w 481583"/>
              <a:gd name="connsiteY78" fmla="*/ 614839 h 1279588"/>
              <a:gd name="connsiteX79" fmla="*/ 127064 w 481583"/>
              <a:gd name="connsiteY79" fmla="*/ 629888 h 1279588"/>
              <a:gd name="connsiteX80" fmla="*/ 114776 w 481583"/>
              <a:gd name="connsiteY80" fmla="*/ 584644 h 1279588"/>
              <a:gd name="connsiteX81" fmla="*/ 44958 w 481583"/>
              <a:gd name="connsiteY81" fmla="*/ 602266 h 1279588"/>
              <a:gd name="connsiteX82" fmla="*/ 41053 w 481583"/>
              <a:gd name="connsiteY82" fmla="*/ 586359 h 1279588"/>
              <a:gd name="connsiteX83" fmla="*/ 111062 w 481583"/>
              <a:gd name="connsiteY83" fmla="*/ 569405 h 1279588"/>
              <a:gd name="connsiteX84" fmla="*/ 114776 w 481583"/>
              <a:gd name="connsiteY84" fmla="*/ 584644 h 1279588"/>
              <a:gd name="connsiteX85" fmla="*/ 104013 w 481583"/>
              <a:gd name="connsiteY85" fmla="*/ 539020 h 1279588"/>
              <a:gd name="connsiteX86" fmla="*/ 33623 w 481583"/>
              <a:gd name="connsiteY86" fmla="*/ 554355 h 1279588"/>
              <a:gd name="connsiteX87" fmla="*/ 30194 w 481583"/>
              <a:gd name="connsiteY87" fmla="*/ 538258 h 1279588"/>
              <a:gd name="connsiteX88" fmla="*/ 100775 w 481583"/>
              <a:gd name="connsiteY88" fmla="*/ 523780 h 1279588"/>
              <a:gd name="connsiteX89" fmla="*/ 104013 w 481583"/>
              <a:gd name="connsiteY89" fmla="*/ 539020 h 1279588"/>
              <a:gd name="connsiteX90" fmla="*/ 94869 w 481583"/>
              <a:gd name="connsiteY90" fmla="*/ 493109 h 1279588"/>
              <a:gd name="connsiteX91" fmla="*/ 24003 w 481583"/>
              <a:gd name="connsiteY91" fmla="*/ 506063 h 1279588"/>
              <a:gd name="connsiteX92" fmla="*/ 21146 w 481583"/>
              <a:gd name="connsiteY92" fmla="*/ 489871 h 1279588"/>
              <a:gd name="connsiteX93" fmla="*/ 92107 w 481583"/>
              <a:gd name="connsiteY93" fmla="*/ 477679 h 1279588"/>
              <a:gd name="connsiteX94" fmla="*/ 94869 w 481583"/>
              <a:gd name="connsiteY94" fmla="*/ 493109 h 1279588"/>
              <a:gd name="connsiteX95" fmla="*/ 87154 w 481583"/>
              <a:gd name="connsiteY95" fmla="*/ 446913 h 1279588"/>
              <a:gd name="connsiteX96" fmla="*/ 15907 w 481583"/>
              <a:gd name="connsiteY96" fmla="*/ 457581 h 1279588"/>
              <a:gd name="connsiteX97" fmla="*/ 13621 w 481583"/>
              <a:gd name="connsiteY97" fmla="*/ 441293 h 1279588"/>
              <a:gd name="connsiteX98" fmla="*/ 84963 w 481583"/>
              <a:gd name="connsiteY98" fmla="*/ 431482 h 1279588"/>
              <a:gd name="connsiteX99" fmla="*/ 87154 w 481583"/>
              <a:gd name="connsiteY99" fmla="*/ 446913 h 1279588"/>
              <a:gd name="connsiteX100" fmla="*/ 81058 w 481583"/>
              <a:gd name="connsiteY100" fmla="*/ 400526 h 1279588"/>
              <a:gd name="connsiteX101" fmla="*/ 9525 w 481583"/>
              <a:gd name="connsiteY101" fmla="*/ 408718 h 1279588"/>
              <a:gd name="connsiteX102" fmla="*/ 7715 w 481583"/>
              <a:gd name="connsiteY102" fmla="*/ 392430 h 1279588"/>
              <a:gd name="connsiteX103" fmla="*/ 79343 w 481583"/>
              <a:gd name="connsiteY103" fmla="*/ 385000 h 1279588"/>
              <a:gd name="connsiteX104" fmla="*/ 81058 w 481583"/>
              <a:gd name="connsiteY104" fmla="*/ 400526 h 1279588"/>
              <a:gd name="connsiteX105" fmla="*/ 76486 w 481583"/>
              <a:gd name="connsiteY105" fmla="*/ 353854 h 1279588"/>
              <a:gd name="connsiteX106" fmla="*/ 4667 w 481583"/>
              <a:gd name="connsiteY106" fmla="*/ 359664 h 1279588"/>
              <a:gd name="connsiteX107" fmla="*/ 3429 w 481583"/>
              <a:gd name="connsiteY107" fmla="*/ 343281 h 1279588"/>
              <a:gd name="connsiteX108" fmla="*/ 75248 w 481583"/>
              <a:gd name="connsiteY108" fmla="*/ 338233 h 1279588"/>
              <a:gd name="connsiteX109" fmla="*/ 76486 w 481583"/>
              <a:gd name="connsiteY109" fmla="*/ 353854 h 1279588"/>
              <a:gd name="connsiteX110" fmla="*/ 73533 w 481583"/>
              <a:gd name="connsiteY110" fmla="*/ 307181 h 1279588"/>
              <a:gd name="connsiteX111" fmla="*/ 1619 w 481583"/>
              <a:gd name="connsiteY111" fmla="*/ 310610 h 1279588"/>
              <a:gd name="connsiteX112" fmla="*/ 952 w 481583"/>
              <a:gd name="connsiteY112" fmla="*/ 294227 h 1279588"/>
              <a:gd name="connsiteX113" fmla="*/ 72962 w 481583"/>
              <a:gd name="connsiteY113" fmla="*/ 291655 h 1279588"/>
              <a:gd name="connsiteX114" fmla="*/ 73533 w 481583"/>
              <a:gd name="connsiteY114" fmla="*/ 307181 h 1279588"/>
              <a:gd name="connsiteX115" fmla="*/ 72104 w 481583"/>
              <a:gd name="connsiteY115" fmla="*/ 260413 h 1279588"/>
              <a:gd name="connsiteX116" fmla="*/ 95 w 481583"/>
              <a:gd name="connsiteY116" fmla="*/ 261366 h 1279588"/>
              <a:gd name="connsiteX117" fmla="*/ 0 w 481583"/>
              <a:gd name="connsiteY117" fmla="*/ 244983 h 1279588"/>
              <a:gd name="connsiteX118" fmla="*/ 72009 w 481583"/>
              <a:gd name="connsiteY118" fmla="*/ 244792 h 1279588"/>
              <a:gd name="connsiteX119" fmla="*/ 72104 w 481583"/>
              <a:gd name="connsiteY119" fmla="*/ 260413 h 1279588"/>
              <a:gd name="connsiteX120" fmla="*/ 72200 w 481583"/>
              <a:gd name="connsiteY120" fmla="*/ 213550 h 1279588"/>
              <a:gd name="connsiteX121" fmla="*/ 191 w 481583"/>
              <a:gd name="connsiteY121" fmla="*/ 212122 h 1279588"/>
              <a:gd name="connsiteX122" fmla="*/ 572 w 481583"/>
              <a:gd name="connsiteY122" fmla="*/ 195834 h 1279588"/>
              <a:gd name="connsiteX123" fmla="*/ 72580 w 481583"/>
              <a:gd name="connsiteY123" fmla="*/ 197929 h 1279588"/>
              <a:gd name="connsiteX124" fmla="*/ 72200 w 481583"/>
              <a:gd name="connsiteY124" fmla="*/ 213550 h 1279588"/>
              <a:gd name="connsiteX125" fmla="*/ 73914 w 481583"/>
              <a:gd name="connsiteY125" fmla="*/ 166783 h 1279588"/>
              <a:gd name="connsiteX126" fmla="*/ 2000 w 481583"/>
              <a:gd name="connsiteY126" fmla="*/ 162973 h 1279588"/>
              <a:gd name="connsiteX127" fmla="*/ 2953 w 481583"/>
              <a:gd name="connsiteY127" fmla="*/ 146590 h 1279588"/>
              <a:gd name="connsiteX128" fmla="*/ 74867 w 481583"/>
              <a:gd name="connsiteY128" fmla="*/ 151162 h 1279588"/>
              <a:gd name="connsiteX129" fmla="*/ 73914 w 481583"/>
              <a:gd name="connsiteY129" fmla="*/ 166783 h 1279588"/>
              <a:gd name="connsiteX130" fmla="*/ 77152 w 481583"/>
              <a:gd name="connsiteY130" fmla="*/ 120110 h 1279588"/>
              <a:gd name="connsiteX131" fmla="*/ 5429 w 481583"/>
              <a:gd name="connsiteY131" fmla="*/ 113919 h 1279588"/>
              <a:gd name="connsiteX132" fmla="*/ 6953 w 481583"/>
              <a:gd name="connsiteY132" fmla="*/ 97631 h 1279588"/>
              <a:gd name="connsiteX133" fmla="*/ 78677 w 481583"/>
              <a:gd name="connsiteY133" fmla="*/ 104584 h 1279588"/>
              <a:gd name="connsiteX134" fmla="*/ 77152 w 481583"/>
              <a:gd name="connsiteY134" fmla="*/ 120110 h 1279588"/>
              <a:gd name="connsiteX135" fmla="*/ 81915 w 481583"/>
              <a:gd name="connsiteY135" fmla="*/ 73533 h 1279588"/>
              <a:gd name="connsiteX136" fmla="*/ 10382 w 481583"/>
              <a:gd name="connsiteY136" fmla="*/ 64865 h 1279588"/>
              <a:gd name="connsiteX137" fmla="*/ 12382 w 481583"/>
              <a:gd name="connsiteY137" fmla="*/ 48577 h 1279588"/>
              <a:gd name="connsiteX138" fmla="*/ 83820 w 481583"/>
              <a:gd name="connsiteY138" fmla="*/ 58007 h 1279588"/>
              <a:gd name="connsiteX139" fmla="*/ 81915 w 481583"/>
              <a:gd name="connsiteY139" fmla="*/ 73533 h 1279588"/>
              <a:gd name="connsiteX140" fmla="*/ 88202 w 481583"/>
              <a:gd name="connsiteY140" fmla="*/ 27146 h 1279588"/>
              <a:gd name="connsiteX141" fmla="*/ 17050 w 481583"/>
              <a:gd name="connsiteY141" fmla="*/ 16192 h 1279588"/>
              <a:gd name="connsiteX142" fmla="*/ 19622 w 481583"/>
              <a:gd name="connsiteY142" fmla="*/ 0 h 1279588"/>
              <a:gd name="connsiteX143" fmla="*/ 90678 w 481583"/>
              <a:gd name="connsiteY143" fmla="*/ 11716 h 1279588"/>
              <a:gd name="connsiteX144" fmla="*/ 88202 w 481583"/>
              <a:gd name="connsiteY144" fmla="*/ 27146 h 127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481583" h="1279588">
                <a:moveTo>
                  <a:pt x="481584" y="1228630"/>
                </a:moveTo>
                <a:lnTo>
                  <a:pt x="430625" y="1279589"/>
                </a:lnTo>
                <a:cubicBezTo>
                  <a:pt x="426720" y="1275683"/>
                  <a:pt x="422910" y="1271873"/>
                  <a:pt x="419100" y="1267968"/>
                </a:cubicBezTo>
                <a:lnTo>
                  <a:pt x="470630" y="1217581"/>
                </a:lnTo>
                <a:cubicBezTo>
                  <a:pt x="474250" y="1221200"/>
                  <a:pt x="477869" y="1224915"/>
                  <a:pt x="481584" y="1228630"/>
                </a:cubicBezTo>
                <a:close/>
                <a:moveTo>
                  <a:pt x="449009" y="1195006"/>
                </a:moveTo>
                <a:lnTo>
                  <a:pt x="396431" y="1244251"/>
                </a:lnTo>
                <a:cubicBezTo>
                  <a:pt x="392716" y="1240250"/>
                  <a:pt x="389001" y="1236250"/>
                  <a:pt x="385286" y="1232249"/>
                </a:cubicBezTo>
                <a:lnTo>
                  <a:pt x="438436" y="1183577"/>
                </a:lnTo>
                <a:cubicBezTo>
                  <a:pt x="441865" y="1187387"/>
                  <a:pt x="445389" y="1191197"/>
                  <a:pt x="449009" y="1195006"/>
                </a:cubicBezTo>
                <a:close/>
                <a:moveTo>
                  <a:pt x="417576" y="1160240"/>
                </a:moveTo>
                <a:lnTo>
                  <a:pt x="363379" y="1207675"/>
                </a:lnTo>
                <a:cubicBezTo>
                  <a:pt x="359759" y="1203579"/>
                  <a:pt x="356140" y="1199388"/>
                  <a:pt x="352615" y="1195292"/>
                </a:cubicBezTo>
                <a:lnTo>
                  <a:pt x="407289" y="1148429"/>
                </a:lnTo>
                <a:cubicBezTo>
                  <a:pt x="410718" y="1152430"/>
                  <a:pt x="414147" y="1156335"/>
                  <a:pt x="417576" y="1160240"/>
                </a:cubicBezTo>
                <a:close/>
                <a:moveTo>
                  <a:pt x="387287" y="1124522"/>
                </a:moveTo>
                <a:lnTo>
                  <a:pt x="331565" y="1170146"/>
                </a:lnTo>
                <a:cubicBezTo>
                  <a:pt x="328136" y="1165955"/>
                  <a:pt x="324612" y="1161669"/>
                  <a:pt x="321278" y="1157383"/>
                </a:cubicBezTo>
                <a:lnTo>
                  <a:pt x="377476" y="1112330"/>
                </a:lnTo>
                <a:cubicBezTo>
                  <a:pt x="380714" y="1116425"/>
                  <a:pt x="383953" y="1120521"/>
                  <a:pt x="387287" y="1124522"/>
                </a:cubicBezTo>
                <a:close/>
                <a:moveTo>
                  <a:pt x="358235" y="1087850"/>
                </a:moveTo>
                <a:lnTo>
                  <a:pt x="300990" y="1131665"/>
                </a:lnTo>
                <a:cubicBezTo>
                  <a:pt x="297656" y="1127284"/>
                  <a:pt x="294323" y="1122998"/>
                  <a:pt x="291084" y="1118616"/>
                </a:cubicBezTo>
                <a:lnTo>
                  <a:pt x="348806" y="1075468"/>
                </a:lnTo>
                <a:cubicBezTo>
                  <a:pt x="351949" y="1079564"/>
                  <a:pt x="355092" y="1083659"/>
                  <a:pt x="358235" y="1087850"/>
                </a:cubicBezTo>
                <a:close/>
                <a:moveTo>
                  <a:pt x="330327" y="1050131"/>
                </a:moveTo>
                <a:lnTo>
                  <a:pt x="271653" y="1091946"/>
                </a:lnTo>
                <a:cubicBezTo>
                  <a:pt x="268510" y="1087469"/>
                  <a:pt x="265271" y="1082992"/>
                  <a:pt x="262223" y="1078516"/>
                </a:cubicBezTo>
                <a:lnTo>
                  <a:pt x="321278" y="1037368"/>
                </a:lnTo>
                <a:cubicBezTo>
                  <a:pt x="324326" y="1041559"/>
                  <a:pt x="327374" y="1045845"/>
                  <a:pt x="330327" y="1050131"/>
                </a:cubicBezTo>
                <a:close/>
                <a:moveTo>
                  <a:pt x="303752" y="1011460"/>
                </a:moveTo>
                <a:lnTo>
                  <a:pt x="243745" y="1051274"/>
                </a:lnTo>
                <a:cubicBezTo>
                  <a:pt x="240697" y="1046702"/>
                  <a:pt x="237649" y="1042130"/>
                  <a:pt x="234696" y="1037463"/>
                </a:cubicBezTo>
                <a:lnTo>
                  <a:pt x="295180" y="998315"/>
                </a:lnTo>
                <a:cubicBezTo>
                  <a:pt x="298037" y="1002697"/>
                  <a:pt x="300895" y="1007078"/>
                  <a:pt x="303752" y="1011460"/>
                </a:cubicBezTo>
                <a:close/>
                <a:moveTo>
                  <a:pt x="278416" y="971836"/>
                </a:moveTo>
                <a:lnTo>
                  <a:pt x="217075" y="1009650"/>
                </a:lnTo>
                <a:cubicBezTo>
                  <a:pt x="214217" y="1004983"/>
                  <a:pt x="211360" y="1000315"/>
                  <a:pt x="208502" y="995553"/>
                </a:cubicBezTo>
                <a:lnTo>
                  <a:pt x="270319" y="958501"/>
                </a:lnTo>
                <a:cubicBezTo>
                  <a:pt x="272987" y="962978"/>
                  <a:pt x="275749" y="967454"/>
                  <a:pt x="278416" y="971836"/>
                </a:cubicBezTo>
                <a:close/>
                <a:moveTo>
                  <a:pt x="254508" y="931545"/>
                </a:moveTo>
                <a:lnTo>
                  <a:pt x="191929" y="967264"/>
                </a:lnTo>
                <a:cubicBezTo>
                  <a:pt x="189167" y="962501"/>
                  <a:pt x="186500" y="957739"/>
                  <a:pt x="183833" y="952881"/>
                </a:cubicBezTo>
                <a:lnTo>
                  <a:pt x="246793" y="917924"/>
                </a:lnTo>
                <a:cubicBezTo>
                  <a:pt x="249365" y="922401"/>
                  <a:pt x="251936" y="926973"/>
                  <a:pt x="254508" y="931545"/>
                </a:cubicBezTo>
                <a:close/>
                <a:moveTo>
                  <a:pt x="232029" y="890397"/>
                </a:moveTo>
                <a:lnTo>
                  <a:pt x="168307" y="923925"/>
                </a:lnTo>
                <a:cubicBezTo>
                  <a:pt x="165735" y="919067"/>
                  <a:pt x="163259" y="914209"/>
                  <a:pt x="160687" y="909256"/>
                </a:cubicBezTo>
                <a:lnTo>
                  <a:pt x="224790" y="876490"/>
                </a:lnTo>
                <a:cubicBezTo>
                  <a:pt x="227171" y="881158"/>
                  <a:pt x="229552" y="885730"/>
                  <a:pt x="232029" y="890397"/>
                </a:cubicBezTo>
                <a:close/>
                <a:moveTo>
                  <a:pt x="210884" y="848487"/>
                </a:moveTo>
                <a:lnTo>
                  <a:pt x="146018" y="879824"/>
                </a:lnTo>
                <a:cubicBezTo>
                  <a:pt x="143637" y="874871"/>
                  <a:pt x="141256" y="869918"/>
                  <a:pt x="138970" y="864965"/>
                </a:cubicBezTo>
                <a:lnTo>
                  <a:pt x="204121" y="834390"/>
                </a:lnTo>
                <a:cubicBezTo>
                  <a:pt x="206312" y="839057"/>
                  <a:pt x="208598" y="843820"/>
                  <a:pt x="210884" y="848487"/>
                </a:cubicBezTo>
                <a:close/>
                <a:moveTo>
                  <a:pt x="191167" y="805910"/>
                </a:moveTo>
                <a:lnTo>
                  <a:pt x="125254" y="835057"/>
                </a:lnTo>
                <a:cubicBezTo>
                  <a:pt x="123063" y="830008"/>
                  <a:pt x="120872" y="824960"/>
                  <a:pt x="118681" y="820007"/>
                </a:cubicBezTo>
                <a:lnTo>
                  <a:pt x="184880" y="791623"/>
                </a:lnTo>
                <a:cubicBezTo>
                  <a:pt x="186976" y="796385"/>
                  <a:pt x="189071" y="801148"/>
                  <a:pt x="191167" y="805910"/>
                </a:cubicBezTo>
                <a:close/>
                <a:moveTo>
                  <a:pt x="172879" y="762762"/>
                </a:moveTo>
                <a:lnTo>
                  <a:pt x="106108" y="789718"/>
                </a:lnTo>
                <a:cubicBezTo>
                  <a:pt x="104013" y="784669"/>
                  <a:pt x="102013" y="779526"/>
                  <a:pt x="100013" y="774382"/>
                </a:cubicBezTo>
                <a:lnTo>
                  <a:pt x="167164" y="748189"/>
                </a:lnTo>
                <a:cubicBezTo>
                  <a:pt x="169069" y="753047"/>
                  <a:pt x="170974" y="757904"/>
                  <a:pt x="172879" y="762762"/>
                </a:cubicBezTo>
                <a:close/>
                <a:moveTo>
                  <a:pt x="156115" y="718947"/>
                </a:moveTo>
                <a:lnTo>
                  <a:pt x="88392" y="743617"/>
                </a:lnTo>
                <a:cubicBezTo>
                  <a:pt x="86487" y="738473"/>
                  <a:pt x="84677" y="733330"/>
                  <a:pt x="82868" y="728186"/>
                </a:cubicBezTo>
                <a:lnTo>
                  <a:pt x="150781" y="704279"/>
                </a:lnTo>
                <a:cubicBezTo>
                  <a:pt x="152591" y="709136"/>
                  <a:pt x="154400" y="714089"/>
                  <a:pt x="156115" y="718947"/>
                </a:cubicBezTo>
                <a:close/>
                <a:moveTo>
                  <a:pt x="140875" y="674656"/>
                </a:moveTo>
                <a:lnTo>
                  <a:pt x="72390" y="697039"/>
                </a:lnTo>
                <a:cubicBezTo>
                  <a:pt x="70676" y="691801"/>
                  <a:pt x="68961" y="686562"/>
                  <a:pt x="67342" y="681323"/>
                </a:cubicBezTo>
                <a:lnTo>
                  <a:pt x="136112" y="659797"/>
                </a:lnTo>
                <a:cubicBezTo>
                  <a:pt x="137636" y="664750"/>
                  <a:pt x="139255" y="669703"/>
                  <a:pt x="140875" y="674656"/>
                </a:cubicBezTo>
                <a:close/>
                <a:moveTo>
                  <a:pt x="127064" y="629888"/>
                </a:moveTo>
                <a:lnTo>
                  <a:pt x="57912" y="649891"/>
                </a:lnTo>
                <a:cubicBezTo>
                  <a:pt x="56388" y="644652"/>
                  <a:pt x="54864" y="639318"/>
                  <a:pt x="53435" y="634079"/>
                </a:cubicBezTo>
                <a:lnTo>
                  <a:pt x="122873" y="614839"/>
                </a:lnTo>
                <a:cubicBezTo>
                  <a:pt x="124206" y="619887"/>
                  <a:pt x="125635" y="624840"/>
                  <a:pt x="127064" y="629888"/>
                </a:cubicBezTo>
                <a:close/>
                <a:moveTo>
                  <a:pt x="114776" y="584644"/>
                </a:moveTo>
                <a:lnTo>
                  <a:pt x="44958" y="602266"/>
                </a:lnTo>
                <a:cubicBezTo>
                  <a:pt x="43625" y="596932"/>
                  <a:pt x="42291" y="591693"/>
                  <a:pt x="41053" y="586359"/>
                </a:cubicBezTo>
                <a:lnTo>
                  <a:pt x="111062" y="569405"/>
                </a:lnTo>
                <a:cubicBezTo>
                  <a:pt x="112300" y="574548"/>
                  <a:pt x="113538" y="579596"/>
                  <a:pt x="114776" y="584644"/>
                </a:cubicBezTo>
                <a:close/>
                <a:moveTo>
                  <a:pt x="104013" y="539020"/>
                </a:moveTo>
                <a:lnTo>
                  <a:pt x="33623" y="554355"/>
                </a:lnTo>
                <a:cubicBezTo>
                  <a:pt x="32480" y="549021"/>
                  <a:pt x="31337" y="543687"/>
                  <a:pt x="30194" y="538258"/>
                </a:cubicBezTo>
                <a:lnTo>
                  <a:pt x="100775" y="523780"/>
                </a:lnTo>
                <a:cubicBezTo>
                  <a:pt x="101822" y="528923"/>
                  <a:pt x="102965" y="533972"/>
                  <a:pt x="104013" y="539020"/>
                </a:cubicBezTo>
                <a:close/>
                <a:moveTo>
                  <a:pt x="94869" y="493109"/>
                </a:moveTo>
                <a:lnTo>
                  <a:pt x="24003" y="506063"/>
                </a:lnTo>
                <a:cubicBezTo>
                  <a:pt x="23051" y="500729"/>
                  <a:pt x="22098" y="495300"/>
                  <a:pt x="21146" y="489871"/>
                </a:cubicBezTo>
                <a:lnTo>
                  <a:pt x="92107" y="477679"/>
                </a:lnTo>
                <a:cubicBezTo>
                  <a:pt x="92964" y="482822"/>
                  <a:pt x="93917" y="487966"/>
                  <a:pt x="94869" y="493109"/>
                </a:cubicBezTo>
                <a:close/>
                <a:moveTo>
                  <a:pt x="87154" y="446913"/>
                </a:moveTo>
                <a:lnTo>
                  <a:pt x="15907" y="457581"/>
                </a:lnTo>
                <a:cubicBezTo>
                  <a:pt x="15145" y="452152"/>
                  <a:pt x="14288" y="446722"/>
                  <a:pt x="13621" y="441293"/>
                </a:cubicBezTo>
                <a:lnTo>
                  <a:pt x="84963" y="431482"/>
                </a:lnTo>
                <a:cubicBezTo>
                  <a:pt x="85725" y="436626"/>
                  <a:pt x="86392" y="441769"/>
                  <a:pt x="87154" y="446913"/>
                </a:cubicBezTo>
                <a:close/>
                <a:moveTo>
                  <a:pt x="81058" y="400526"/>
                </a:moveTo>
                <a:lnTo>
                  <a:pt x="9525" y="408718"/>
                </a:lnTo>
                <a:cubicBezTo>
                  <a:pt x="8858" y="403288"/>
                  <a:pt x="8287" y="397859"/>
                  <a:pt x="7715" y="392430"/>
                </a:cubicBezTo>
                <a:lnTo>
                  <a:pt x="79343" y="385000"/>
                </a:lnTo>
                <a:cubicBezTo>
                  <a:pt x="79915" y="390144"/>
                  <a:pt x="80486" y="395288"/>
                  <a:pt x="81058" y="400526"/>
                </a:cubicBezTo>
                <a:close/>
                <a:moveTo>
                  <a:pt x="76486" y="353854"/>
                </a:moveTo>
                <a:lnTo>
                  <a:pt x="4667" y="359664"/>
                </a:lnTo>
                <a:cubicBezTo>
                  <a:pt x="4191" y="354235"/>
                  <a:pt x="3810" y="348710"/>
                  <a:pt x="3429" y="343281"/>
                </a:cubicBezTo>
                <a:lnTo>
                  <a:pt x="75248" y="338233"/>
                </a:lnTo>
                <a:cubicBezTo>
                  <a:pt x="75724" y="343471"/>
                  <a:pt x="76105" y="348710"/>
                  <a:pt x="76486" y="353854"/>
                </a:cubicBezTo>
                <a:close/>
                <a:moveTo>
                  <a:pt x="73533" y="307181"/>
                </a:moveTo>
                <a:lnTo>
                  <a:pt x="1619" y="310610"/>
                </a:lnTo>
                <a:cubicBezTo>
                  <a:pt x="1333" y="305181"/>
                  <a:pt x="1143" y="299656"/>
                  <a:pt x="952" y="294227"/>
                </a:cubicBezTo>
                <a:lnTo>
                  <a:pt x="72962" y="291655"/>
                </a:lnTo>
                <a:cubicBezTo>
                  <a:pt x="73057" y="296799"/>
                  <a:pt x="73247" y="301942"/>
                  <a:pt x="73533" y="307181"/>
                </a:cubicBezTo>
                <a:close/>
                <a:moveTo>
                  <a:pt x="72104" y="260413"/>
                </a:moveTo>
                <a:lnTo>
                  <a:pt x="95" y="261366"/>
                </a:lnTo>
                <a:cubicBezTo>
                  <a:pt x="0" y="255937"/>
                  <a:pt x="0" y="250412"/>
                  <a:pt x="0" y="244983"/>
                </a:cubicBezTo>
                <a:lnTo>
                  <a:pt x="72009" y="244792"/>
                </a:lnTo>
                <a:cubicBezTo>
                  <a:pt x="71914" y="249936"/>
                  <a:pt x="72009" y="255175"/>
                  <a:pt x="72104" y="260413"/>
                </a:cubicBezTo>
                <a:close/>
                <a:moveTo>
                  <a:pt x="72200" y="213550"/>
                </a:moveTo>
                <a:lnTo>
                  <a:pt x="191" y="212122"/>
                </a:lnTo>
                <a:cubicBezTo>
                  <a:pt x="286" y="206692"/>
                  <a:pt x="476" y="201263"/>
                  <a:pt x="572" y="195834"/>
                </a:cubicBezTo>
                <a:lnTo>
                  <a:pt x="72580" y="197929"/>
                </a:lnTo>
                <a:cubicBezTo>
                  <a:pt x="72390" y="203168"/>
                  <a:pt x="72295" y="208312"/>
                  <a:pt x="72200" y="213550"/>
                </a:cubicBezTo>
                <a:close/>
                <a:moveTo>
                  <a:pt x="73914" y="166783"/>
                </a:moveTo>
                <a:lnTo>
                  <a:pt x="2000" y="162973"/>
                </a:lnTo>
                <a:cubicBezTo>
                  <a:pt x="2286" y="157543"/>
                  <a:pt x="2572" y="152019"/>
                  <a:pt x="2953" y="146590"/>
                </a:cubicBezTo>
                <a:lnTo>
                  <a:pt x="74867" y="151162"/>
                </a:lnTo>
                <a:cubicBezTo>
                  <a:pt x="74486" y="156400"/>
                  <a:pt x="74104" y="161544"/>
                  <a:pt x="73914" y="166783"/>
                </a:cubicBezTo>
                <a:close/>
                <a:moveTo>
                  <a:pt x="77152" y="120110"/>
                </a:moveTo>
                <a:lnTo>
                  <a:pt x="5429" y="113919"/>
                </a:lnTo>
                <a:cubicBezTo>
                  <a:pt x="5905" y="108490"/>
                  <a:pt x="6382" y="103060"/>
                  <a:pt x="6953" y="97631"/>
                </a:cubicBezTo>
                <a:lnTo>
                  <a:pt x="78677" y="104584"/>
                </a:lnTo>
                <a:cubicBezTo>
                  <a:pt x="78010" y="109728"/>
                  <a:pt x="77533" y="114871"/>
                  <a:pt x="77152" y="120110"/>
                </a:cubicBezTo>
                <a:close/>
                <a:moveTo>
                  <a:pt x="81915" y="73533"/>
                </a:moveTo>
                <a:lnTo>
                  <a:pt x="10382" y="64865"/>
                </a:lnTo>
                <a:cubicBezTo>
                  <a:pt x="11049" y="59436"/>
                  <a:pt x="11716" y="54007"/>
                  <a:pt x="12382" y="48577"/>
                </a:cubicBezTo>
                <a:lnTo>
                  <a:pt x="83820" y="58007"/>
                </a:lnTo>
                <a:cubicBezTo>
                  <a:pt x="83153" y="63246"/>
                  <a:pt x="82582" y="68389"/>
                  <a:pt x="81915" y="73533"/>
                </a:cubicBezTo>
                <a:close/>
                <a:moveTo>
                  <a:pt x="88202" y="27146"/>
                </a:moveTo>
                <a:lnTo>
                  <a:pt x="17050" y="16192"/>
                </a:lnTo>
                <a:cubicBezTo>
                  <a:pt x="17907" y="10763"/>
                  <a:pt x="18764" y="5429"/>
                  <a:pt x="19622" y="0"/>
                </a:cubicBezTo>
                <a:lnTo>
                  <a:pt x="90678" y="11716"/>
                </a:lnTo>
                <a:cubicBezTo>
                  <a:pt x="89821" y="16859"/>
                  <a:pt x="89059" y="22003"/>
                  <a:pt x="88202" y="27146"/>
                </a:cubicBez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6" name="任意多边形: 形状 401">
            <a:extLst>
              <a:ext uri="{FF2B5EF4-FFF2-40B4-BE49-F238E27FC236}">
                <a16:creationId xmlns:a16="http://schemas.microsoft.com/office/drawing/2014/main" id="{2653710A-D0AB-3156-4572-D589115787EF}"/>
              </a:ext>
            </a:extLst>
          </p:cNvPr>
          <p:cNvSpPr/>
          <p:nvPr/>
        </p:nvSpPr>
        <p:spPr>
          <a:xfrm>
            <a:off x="6247544" y="4649421"/>
            <a:ext cx="148736" cy="96496"/>
          </a:xfrm>
          <a:custGeom>
            <a:avLst/>
            <a:gdLst>
              <a:gd name="connsiteX0" fmla="*/ 237363 w 260889"/>
              <a:gd name="connsiteY0" fmla="*/ 169259 h 169259"/>
              <a:gd name="connsiteX1" fmla="*/ 0 w 260889"/>
              <a:gd name="connsiteY1" fmla="*/ 62865 h 169259"/>
              <a:gd name="connsiteX2" fmla="*/ 35242 w 260889"/>
              <a:gd name="connsiteY2" fmla="*/ 0 h 169259"/>
              <a:gd name="connsiteX3" fmla="*/ 260890 w 260889"/>
              <a:gd name="connsiteY3" fmla="*/ 101155 h 169259"/>
              <a:gd name="connsiteX4" fmla="*/ 237363 w 260889"/>
              <a:gd name="connsiteY4" fmla="*/ 169259 h 169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0889" h="169259">
                <a:moveTo>
                  <a:pt x="237363" y="169259"/>
                </a:moveTo>
                <a:cubicBezTo>
                  <a:pt x="155448" y="140970"/>
                  <a:pt x="75629" y="105156"/>
                  <a:pt x="0" y="62865"/>
                </a:cubicBezTo>
                <a:lnTo>
                  <a:pt x="35242" y="0"/>
                </a:lnTo>
                <a:cubicBezTo>
                  <a:pt x="107061" y="40196"/>
                  <a:pt x="182975" y="74295"/>
                  <a:pt x="260890" y="101155"/>
                </a:cubicBezTo>
                <a:lnTo>
                  <a:pt x="237363" y="169259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7" name="任意多边形: 形状 402">
            <a:extLst>
              <a:ext uri="{FF2B5EF4-FFF2-40B4-BE49-F238E27FC236}">
                <a16:creationId xmlns:a16="http://schemas.microsoft.com/office/drawing/2014/main" id="{9A930857-D7B0-2B34-DB9B-497ED317A37F}"/>
              </a:ext>
            </a:extLst>
          </p:cNvPr>
          <p:cNvSpPr/>
          <p:nvPr/>
        </p:nvSpPr>
        <p:spPr>
          <a:xfrm>
            <a:off x="6382868" y="4707037"/>
            <a:ext cx="81617" cy="60059"/>
          </a:xfrm>
          <a:custGeom>
            <a:avLst/>
            <a:gdLst>
              <a:gd name="connsiteX0" fmla="*/ 125825 w 143160"/>
              <a:gd name="connsiteY0" fmla="*/ 105346 h 105346"/>
              <a:gd name="connsiteX1" fmla="*/ 0 w 143160"/>
              <a:gd name="connsiteY1" fmla="*/ 68104 h 105346"/>
              <a:gd name="connsiteX2" fmla="*/ 23527 w 143160"/>
              <a:gd name="connsiteY2" fmla="*/ 0 h 105346"/>
              <a:gd name="connsiteX3" fmla="*/ 143161 w 143160"/>
              <a:gd name="connsiteY3" fmla="*/ 35433 h 105346"/>
              <a:gd name="connsiteX4" fmla="*/ 125825 w 143160"/>
              <a:gd name="connsiteY4" fmla="*/ 105346 h 1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160" h="105346">
                <a:moveTo>
                  <a:pt x="125825" y="105346"/>
                </a:moveTo>
                <a:cubicBezTo>
                  <a:pt x="83439" y="94869"/>
                  <a:pt x="41148" y="82296"/>
                  <a:pt x="0" y="68104"/>
                </a:cubicBezTo>
                <a:lnTo>
                  <a:pt x="23527" y="0"/>
                </a:lnTo>
                <a:cubicBezTo>
                  <a:pt x="62675" y="13526"/>
                  <a:pt x="102870" y="25432"/>
                  <a:pt x="143161" y="35433"/>
                </a:cubicBezTo>
                <a:lnTo>
                  <a:pt x="125825" y="105346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任意多边形: 形状 403">
            <a:extLst>
              <a:ext uri="{FF2B5EF4-FFF2-40B4-BE49-F238E27FC236}">
                <a16:creationId xmlns:a16="http://schemas.microsoft.com/office/drawing/2014/main" id="{FAC2D55B-B400-B0A8-6A5A-8E390D4F14B8}"/>
              </a:ext>
            </a:extLst>
          </p:cNvPr>
          <p:cNvSpPr/>
          <p:nvPr/>
        </p:nvSpPr>
        <p:spPr>
          <a:xfrm>
            <a:off x="6454657" y="4727292"/>
            <a:ext cx="217267" cy="64439"/>
          </a:xfrm>
          <a:custGeom>
            <a:avLst/>
            <a:gdLst>
              <a:gd name="connsiteX0" fmla="*/ 381095 w 381095"/>
              <a:gd name="connsiteY0" fmla="*/ 112776 h 113028"/>
              <a:gd name="connsiteX1" fmla="*/ 0 w 381095"/>
              <a:gd name="connsiteY1" fmla="*/ 69913 h 113028"/>
              <a:gd name="connsiteX2" fmla="*/ 17335 w 381095"/>
              <a:gd name="connsiteY2" fmla="*/ 0 h 113028"/>
              <a:gd name="connsiteX3" fmla="*/ 379857 w 381095"/>
              <a:gd name="connsiteY3" fmla="*/ 40767 h 113028"/>
              <a:gd name="connsiteX4" fmla="*/ 381095 w 381095"/>
              <a:gd name="connsiteY4" fmla="*/ 112776 h 113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95" h="113028">
                <a:moveTo>
                  <a:pt x="381095" y="112776"/>
                </a:moveTo>
                <a:cubicBezTo>
                  <a:pt x="252603" y="115157"/>
                  <a:pt x="124396" y="100679"/>
                  <a:pt x="0" y="69913"/>
                </a:cubicBezTo>
                <a:lnTo>
                  <a:pt x="17335" y="0"/>
                </a:lnTo>
                <a:cubicBezTo>
                  <a:pt x="135731" y="29337"/>
                  <a:pt x="257651" y="43053"/>
                  <a:pt x="379857" y="40767"/>
                </a:cubicBezTo>
                <a:lnTo>
                  <a:pt x="381095" y="112776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2"/>
              </a:gs>
            </a:gsLst>
            <a:path path="circle">
              <a:fillToRect r="100000" b="100000"/>
            </a:path>
          </a:gradFill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9" name="任意多边形: 形状 404">
            <a:extLst>
              <a:ext uri="{FF2B5EF4-FFF2-40B4-BE49-F238E27FC236}">
                <a16:creationId xmlns:a16="http://schemas.microsoft.com/office/drawing/2014/main" id="{F90E59EB-339B-30A3-A26F-804C28E38990}"/>
              </a:ext>
            </a:extLst>
          </p:cNvPr>
          <p:cNvSpPr/>
          <p:nvPr/>
        </p:nvSpPr>
        <p:spPr>
          <a:xfrm>
            <a:off x="6839014" y="4374213"/>
            <a:ext cx="529292" cy="395327"/>
          </a:xfrm>
          <a:custGeom>
            <a:avLst/>
            <a:gdLst>
              <a:gd name="connsiteX0" fmla="*/ 718852 w 928401"/>
              <a:gd name="connsiteY0" fmla="*/ 301657 h 693420"/>
              <a:gd name="connsiteX1" fmla="*/ 16478 w 928401"/>
              <a:gd name="connsiteY1" fmla="*/ 693420 h 693420"/>
              <a:gd name="connsiteX2" fmla="*/ 0 w 928401"/>
              <a:gd name="connsiteY2" fmla="*/ 623316 h 693420"/>
              <a:gd name="connsiteX3" fmla="*/ 667893 w 928401"/>
              <a:gd name="connsiteY3" fmla="*/ 250698 h 693420"/>
              <a:gd name="connsiteX4" fmla="*/ 867251 w 928401"/>
              <a:gd name="connsiteY4" fmla="*/ 0 h 693420"/>
              <a:gd name="connsiteX5" fmla="*/ 928402 w 928401"/>
              <a:gd name="connsiteY5" fmla="*/ 38100 h 693420"/>
              <a:gd name="connsiteX6" fmla="*/ 718852 w 928401"/>
              <a:gd name="connsiteY6" fmla="*/ 301657 h 693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28401" h="693420">
                <a:moveTo>
                  <a:pt x="718852" y="301657"/>
                </a:moveTo>
                <a:cubicBezTo>
                  <a:pt x="524828" y="495681"/>
                  <a:pt x="281940" y="631127"/>
                  <a:pt x="16478" y="693420"/>
                </a:cubicBezTo>
                <a:lnTo>
                  <a:pt x="0" y="623316"/>
                </a:lnTo>
                <a:cubicBezTo>
                  <a:pt x="252413" y="564071"/>
                  <a:pt x="483394" y="435197"/>
                  <a:pt x="667893" y="250698"/>
                </a:cubicBezTo>
                <a:cubicBezTo>
                  <a:pt x="743903" y="174689"/>
                  <a:pt x="810958" y="90297"/>
                  <a:pt x="867251" y="0"/>
                </a:cubicBezTo>
                <a:lnTo>
                  <a:pt x="928402" y="38100"/>
                </a:lnTo>
                <a:cubicBezTo>
                  <a:pt x="869252" y="133064"/>
                  <a:pt x="798766" y="221742"/>
                  <a:pt x="718852" y="301657"/>
                </a:cubicBez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62" name="图形 2">
            <a:extLst>
              <a:ext uri="{FF2B5EF4-FFF2-40B4-BE49-F238E27FC236}">
                <a16:creationId xmlns:a16="http://schemas.microsoft.com/office/drawing/2014/main" id="{C4DDFC82-2868-B3D1-5BE6-4512AF25DA9C}"/>
              </a:ext>
            </a:extLst>
          </p:cNvPr>
          <p:cNvGrpSpPr/>
          <p:nvPr/>
        </p:nvGrpSpPr>
        <p:grpSpPr>
          <a:xfrm>
            <a:off x="7219788" y="3361513"/>
            <a:ext cx="244364" cy="379850"/>
            <a:chOff x="7099363" y="2410396"/>
            <a:chExt cx="428625" cy="666273"/>
          </a:xfrm>
          <a:noFill/>
        </p:grpSpPr>
        <p:sp>
          <p:nvSpPr>
            <p:cNvPr id="156" name="任意多边形: 形状 409">
              <a:extLst>
                <a:ext uri="{FF2B5EF4-FFF2-40B4-BE49-F238E27FC236}">
                  <a16:creationId xmlns:a16="http://schemas.microsoft.com/office/drawing/2014/main" id="{1FB86559-0AB6-4944-CAA0-E1F2B16E8549}"/>
                </a:ext>
              </a:extLst>
            </p:cNvPr>
            <p:cNvSpPr/>
            <p:nvPr/>
          </p:nvSpPr>
          <p:spPr>
            <a:xfrm>
              <a:off x="7099363" y="2410396"/>
              <a:ext cx="62483" cy="62007"/>
            </a:xfrm>
            <a:custGeom>
              <a:avLst/>
              <a:gdLst>
                <a:gd name="connsiteX0" fmla="*/ 62484 w 62483"/>
                <a:gd name="connsiteY0" fmla="*/ 11621 h 62007"/>
                <a:gd name="connsiteX1" fmla="*/ 10954 w 62483"/>
                <a:gd name="connsiteY1" fmla="*/ 62008 h 62007"/>
                <a:gd name="connsiteX2" fmla="*/ 0 w 62483"/>
                <a:gd name="connsiteY2" fmla="*/ 50959 h 62007"/>
                <a:gd name="connsiteX3" fmla="*/ 50959 w 62483"/>
                <a:gd name="connsiteY3" fmla="*/ 0 h 62007"/>
                <a:gd name="connsiteX4" fmla="*/ 62484 w 62483"/>
                <a:gd name="connsiteY4" fmla="*/ 11621 h 62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83" h="62007">
                  <a:moveTo>
                    <a:pt x="62484" y="11621"/>
                  </a:moveTo>
                  <a:lnTo>
                    <a:pt x="10954" y="62008"/>
                  </a:lnTo>
                  <a:cubicBezTo>
                    <a:pt x="7334" y="58293"/>
                    <a:pt x="3620" y="54578"/>
                    <a:pt x="0" y="50959"/>
                  </a:cubicBezTo>
                  <a:lnTo>
                    <a:pt x="50959" y="0"/>
                  </a:lnTo>
                  <a:cubicBezTo>
                    <a:pt x="54864" y="3810"/>
                    <a:pt x="58674" y="7715"/>
                    <a:pt x="62484" y="11621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chemeClr val="accent2">
                      <a:alpha val="3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57" name="任意多边形: 形状 410">
              <a:extLst>
                <a:ext uri="{FF2B5EF4-FFF2-40B4-BE49-F238E27FC236}">
                  <a16:creationId xmlns:a16="http://schemas.microsoft.com/office/drawing/2014/main" id="{D2A0C152-4FB0-0138-36F6-41AE03848878}"/>
                </a:ext>
              </a:extLst>
            </p:cNvPr>
            <p:cNvSpPr/>
            <p:nvPr/>
          </p:nvSpPr>
          <p:spPr>
            <a:xfrm>
              <a:off x="7143464" y="2458688"/>
              <a:ext cx="365283" cy="557022"/>
            </a:xfrm>
            <a:custGeom>
              <a:avLst/>
              <a:gdLst>
                <a:gd name="connsiteX0" fmla="*/ 365284 w 365283"/>
                <a:gd name="connsiteY0" fmla="*/ 534734 h 557022"/>
                <a:gd name="connsiteX1" fmla="*/ 296799 w 365283"/>
                <a:gd name="connsiteY1" fmla="*/ 557022 h 557022"/>
                <a:gd name="connsiteX2" fmla="*/ 286512 w 365283"/>
                <a:gd name="connsiteY2" fmla="*/ 526637 h 557022"/>
                <a:gd name="connsiteX3" fmla="*/ 354425 w 365283"/>
                <a:gd name="connsiteY3" fmla="*/ 502730 h 557022"/>
                <a:gd name="connsiteX4" fmla="*/ 365284 w 365283"/>
                <a:gd name="connsiteY4" fmla="*/ 534734 h 557022"/>
                <a:gd name="connsiteX5" fmla="*/ 336899 w 365283"/>
                <a:gd name="connsiteY5" fmla="*/ 455390 h 557022"/>
                <a:gd name="connsiteX6" fmla="*/ 269843 w 365283"/>
                <a:gd name="connsiteY6" fmla="*/ 481584 h 557022"/>
                <a:gd name="connsiteX7" fmla="*/ 257842 w 365283"/>
                <a:gd name="connsiteY7" fmla="*/ 451866 h 557022"/>
                <a:gd name="connsiteX8" fmla="*/ 324326 w 365283"/>
                <a:gd name="connsiteY8" fmla="*/ 424148 h 557022"/>
                <a:gd name="connsiteX9" fmla="*/ 336899 w 365283"/>
                <a:gd name="connsiteY9" fmla="*/ 455390 h 557022"/>
                <a:gd name="connsiteX10" fmla="*/ 303943 w 365283"/>
                <a:gd name="connsiteY10" fmla="*/ 377761 h 557022"/>
                <a:gd name="connsiteX11" fmla="*/ 238506 w 365283"/>
                <a:gd name="connsiteY11" fmla="*/ 407765 h 557022"/>
                <a:gd name="connsiteX12" fmla="*/ 224790 w 365283"/>
                <a:gd name="connsiteY12" fmla="*/ 378809 h 557022"/>
                <a:gd name="connsiteX13" fmla="*/ 289560 w 365283"/>
                <a:gd name="connsiteY13" fmla="*/ 347282 h 557022"/>
                <a:gd name="connsiteX14" fmla="*/ 303943 w 365283"/>
                <a:gd name="connsiteY14" fmla="*/ 377761 h 557022"/>
                <a:gd name="connsiteX15" fmla="*/ 266605 w 365283"/>
                <a:gd name="connsiteY15" fmla="*/ 302228 h 557022"/>
                <a:gd name="connsiteX16" fmla="*/ 202978 w 365283"/>
                <a:gd name="connsiteY16" fmla="*/ 336042 h 557022"/>
                <a:gd name="connsiteX17" fmla="*/ 187643 w 365283"/>
                <a:gd name="connsiteY17" fmla="*/ 307943 h 557022"/>
                <a:gd name="connsiteX18" fmla="*/ 250412 w 365283"/>
                <a:gd name="connsiteY18" fmla="*/ 272701 h 557022"/>
                <a:gd name="connsiteX19" fmla="*/ 266605 w 365283"/>
                <a:gd name="connsiteY19" fmla="*/ 302228 h 557022"/>
                <a:gd name="connsiteX20" fmla="*/ 224885 w 365283"/>
                <a:gd name="connsiteY20" fmla="*/ 228981 h 557022"/>
                <a:gd name="connsiteX21" fmla="*/ 163354 w 365283"/>
                <a:gd name="connsiteY21" fmla="*/ 266414 h 557022"/>
                <a:gd name="connsiteX22" fmla="*/ 146399 w 365283"/>
                <a:gd name="connsiteY22" fmla="*/ 239173 h 557022"/>
                <a:gd name="connsiteX23" fmla="*/ 207073 w 365283"/>
                <a:gd name="connsiteY23" fmla="*/ 200406 h 557022"/>
                <a:gd name="connsiteX24" fmla="*/ 224885 w 365283"/>
                <a:gd name="connsiteY24" fmla="*/ 228981 h 557022"/>
                <a:gd name="connsiteX25" fmla="*/ 179070 w 365283"/>
                <a:gd name="connsiteY25" fmla="*/ 158210 h 557022"/>
                <a:gd name="connsiteX26" fmla="*/ 119729 w 365283"/>
                <a:gd name="connsiteY26" fmla="*/ 199073 h 557022"/>
                <a:gd name="connsiteX27" fmla="*/ 101251 w 365283"/>
                <a:gd name="connsiteY27" fmla="*/ 172879 h 557022"/>
                <a:gd name="connsiteX28" fmla="*/ 159639 w 365283"/>
                <a:gd name="connsiteY28" fmla="*/ 130683 h 557022"/>
                <a:gd name="connsiteX29" fmla="*/ 179070 w 365283"/>
                <a:gd name="connsiteY29" fmla="*/ 158210 h 557022"/>
                <a:gd name="connsiteX30" fmla="*/ 129254 w 365283"/>
                <a:gd name="connsiteY30" fmla="*/ 90202 h 557022"/>
                <a:gd name="connsiteX31" fmla="*/ 72390 w 365283"/>
                <a:gd name="connsiteY31" fmla="*/ 134398 h 557022"/>
                <a:gd name="connsiteX32" fmla="*/ 52388 w 365283"/>
                <a:gd name="connsiteY32" fmla="*/ 109347 h 557022"/>
                <a:gd name="connsiteX33" fmla="*/ 108204 w 365283"/>
                <a:gd name="connsiteY33" fmla="*/ 63818 h 557022"/>
                <a:gd name="connsiteX34" fmla="*/ 129254 w 365283"/>
                <a:gd name="connsiteY34" fmla="*/ 90202 h 557022"/>
                <a:gd name="connsiteX35" fmla="*/ 75629 w 365283"/>
                <a:gd name="connsiteY35" fmla="*/ 25146 h 557022"/>
                <a:gd name="connsiteX36" fmla="*/ 21336 w 365283"/>
                <a:gd name="connsiteY36" fmla="*/ 72485 h 557022"/>
                <a:gd name="connsiteX37" fmla="*/ 0 w 365283"/>
                <a:gd name="connsiteY37" fmla="*/ 48578 h 557022"/>
                <a:gd name="connsiteX38" fmla="*/ 53149 w 365283"/>
                <a:gd name="connsiteY38" fmla="*/ 0 h 557022"/>
                <a:gd name="connsiteX39" fmla="*/ 75629 w 365283"/>
                <a:gd name="connsiteY39" fmla="*/ 25146 h 55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65283" h="557022">
                  <a:moveTo>
                    <a:pt x="365284" y="534734"/>
                  </a:moveTo>
                  <a:lnTo>
                    <a:pt x="296799" y="557022"/>
                  </a:lnTo>
                  <a:cubicBezTo>
                    <a:pt x="293465" y="546926"/>
                    <a:pt x="290036" y="536734"/>
                    <a:pt x="286512" y="526637"/>
                  </a:cubicBezTo>
                  <a:lnTo>
                    <a:pt x="354425" y="502730"/>
                  </a:lnTo>
                  <a:cubicBezTo>
                    <a:pt x="358235" y="513398"/>
                    <a:pt x="361760" y="524065"/>
                    <a:pt x="365284" y="534734"/>
                  </a:cubicBezTo>
                  <a:close/>
                  <a:moveTo>
                    <a:pt x="336899" y="455390"/>
                  </a:moveTo>
                  <a:lnTo>
                    <a:pt x="269843" y="481584"/>
                  </a:lnTo>
                  <a:cubicBezTo>
                    <a:pt x="265938" y="471678"/>
                    <a:pt x="261938" y="461772"/>
                    <a:pt x="257842" y="451866"/>
                  </a:cubicBezTo>
                  <a:lnTo>
                    <a:pt x="324326" y="424148"/>
                  </a:lnTo>
                  <a:cubicBezTo>
                    <a:pt x="328613" y="434531"/>
                    <a:pt x="332804" y="444913"/>
                    <a:pt x="336899" y="455390"/>
                  </a:cubicBezTo>
                  <a:close/>
                  <a:moveTo>
                    <a:pt x="303943" y="377761"/>
                  </a:moveTo>
                  <a:lnTo>
                    <a:pt x="238506" y="407765"/>
                  </a:lnTo>
                  <a:cubicBezTo>
                    <a:pt x="234029" y="398050"/>
                    <a:pt x="229457" y="388430"/>
                    <a:pt x="224790" y="378809"/>
                  </a:cubicBezTo>
                  <a:lnTo>
                    <a:pt x="289560" y="347282"/>
                  </a:lnTo>
                  <a:cubicBezTo>
                    <a:pt x="294418" y="357378"/>
                    <a:pt x="299276" y="367570"/>
                    <a:pt x="303943" y="377761"/>
                  </a:cubicBezTo>
                  <a:close/>
                  <a:moveTo>
                    <a:pt x="266605" y="302228"/>
                  </a:moveTo>
                  <a:lnTo>
                    <a:pt x="202978" y="336042"/>
                  </a:lnTo>
                  <a:cubicBezTo>
                    <a:pt x="197929" y="326612"/>
                    <a:pt x="192881" y="317278"/>
                    <a:pt x="187643" y="307943"/>
                  </a:cubicBezTo>
                  <a:lnTo>
                    <a:pt x="250412" y="272701"/>
                  </a:lnTo>
                  <a:cubicBezTo>
                    <a:pt x="255937" y="282416"/>
                    <a:pt x="261271" y="292322"/>
                    <a:pt x="266605" y="302228"/>
                  </a:cubicBezTo>
                  <a:close/>
                  <a:moveTo>
                    <a:pt x="224885" y="228981"/>
                  </a:moveTo>
                  <a:lnTo>
                    <a:pt x="163354" y="266414"/>
                  </a:lnTo>
                  <a:cubicBezTo>
                    <a:pt x="157829" y="257270"/>
                    <a:pt x="152210" y="248222"/>
                    <a:pt x="146399" y="239173"/>
                  </a:cubicBezTo>
                  <a:lnTo>
                    <a:pt x="207073" y="200406"/>
                  </a:lnTo>
                  <a:cubicBezTo>
                    <a:pt x="213074" y="209836"/>
                    <a:pt x="219075" y="219361"/>
                    <a:pt x="224885" y="228981"/>
                  </a:cubicBezTo>
                  <a:close/>
                  <a:moveTo>
                    <a:pt x="179070" y="158210"/>
                  </a:moveTo>
                  <a:lnTo>
                    <a:pt x="119729" y="199073"/>
                  </a:lnTo>
                  <a:cubicBezTo>
                    <a:pt x="113633" y="190310"/>
                    <a:pt x="107537" y="181547"/>
                    <a:pt x="101251" y="172879"/>
                  </a:cubicBezTo>
                  <a:lnTo>
                    <a:pt x="159639" y="130683"/>
                  </a:lnTo>
                  <a:cubicBezTo>
                    <a:pt x="166211" y="139732"/>
                    <a:pt x="172688" y="148971"/>
                    <a:pt x="179070" y="158210"/>
                  </a:cubicBezTo>
                  <a:close/>
                  <a:moveTo>
                    <a:pt x="129254" y="90202"/>
                  </a:moveTo>
                  <a:lnTo>
                    <a:pt x="72390" y="134398"/>
                  </a:lnTo>
                  <a:cubicBezTo>
                    <a:pt x="65818" y="126016"/>
                    <a:pt x="59150" y="117634"/>
                    <a:pt x="52388" y="109347"/>
                  </a:cubicBezTo>
                  <a:lnTo>
                    <a:pt x="108204" y="63818"/>
                  </a:lnTo>
                  <a:cubicBezTo>
                    <a:pt x="115348" y="72581"/>
                    <a:pt x="122301" y="81344"/>
                    <a:pt x="129254" y="90202"/>
                  </a:cubicBezTo>
                  <a:close/>
                  <a:moveTo>
                    <a:pt x="75629" y="25146"/>
                  </a:moveTo>
                  <a:lnTo>
                    <a:pt x="21336" y="72485"/>
                  </a:lnTo>
                  <a:cubicBezTo>
                    <a:pt x="14288" y="64484"/>
                    <a:pt x="7144" y="56483"/>
                    <a:pt x="0" y="48578"/>
                  </a:cubicBezTo>
                  <a:lnTo>
                    <a:pt x="53149" y="0"/>
                  </a:lnTo>
                  <a:cubicBezTo>
                    <a:pt x="60770" y="8382"/>
                    <a:pt x="68199" y="16764"/>
                    <a:pt x="75629" y="25146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chemeClr val="accent2">
                      <a:alpha val="3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58" name="任意多边形: 形状 411">
              <a:extLst>
                <a:ext uri="{FF2B5EF4-FFF2-40B4-BE49-F238E27FC236}">
                  <a16:creationId xmlns:a16="http://schemas.microsoft.com/office/drawing/2014/main" id="{97CEA8EA-6A21-7479-4F1C-6EAF4B0E1E52}"/>
                </a:ext>
              </a:extLst>
            </p:cNvPr>
            <p:cNvSpPr/>
            <p:nvPr/>
          </p:nvSpPr>
          <p:spPr>
            <a:xfrm>
              <a:off x="7454360" y="3041808"/>
              <a:ext cx="73628" cy="34861"/>
            </a:xfrm>
            <a:custGeom>
              <a:avLst/>
              <a:gdLst>
                <a:gd name="connsiteX0" fmla="*/ 73628 w 73628"/>
                <a:gd name="connsiteY0" fmla="*/ 15716 h 34861"/>
                <a:gd name="connsiteX1" fmla="*/ 4191 w 73628"/>
                <a:gd name="connsiteY1" fmla="*/ 34861 h 34861"/>
                <a:gd name="connsiteX2" fmla="*/ 0 w 73628"/>
                <a:gd name="connsiteY2" fmla="*/ 19907 h 34861"/>
                <a:gd name="connsiteX3" fmla="*/ 69247 w 73628"/>
                <a:gd name="connsiteY3" fmla="*/ 0 h 34861"/>
                <a:gd name="connsiteX4" fmla="*/ 73628 w 73628"/>
                <a:gd name="connsiteY4" fmla="*/ 15716 h 34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628" h="34861">
                  <a:moveTo>
                    <a:pt x="73628" y="15716"/>
                  </a:moveTo>
                  <a:lnTo>
                    <a:pt x="4191" y="34861"/>
                  </a:lnTo>
                  <a:cubicBezTo>
                    <a:pt x="2762" y="29813"/>
                    <a:pt x="1429" y="24860"/>
                    <a:pt x="0" y="19907"/>
                  </a:cubicBezTo>
                  <a:lnTo>
                    <a:pt x="69247" y="0"/>
                  </a:lnTo>
                  <a:cubicBezTo>
                    <a:pt x="70676" y="5143"/>
                    <a:pt x="72200" y="10382"/>
                    <a:pt x="73628" y="15716"/>
                  </a:cubicBezTo>
                  <a:close/>
                </a:path>
              </a:pathLst>
            </a:custGeom>
            <a:grpFill/>
            <a:ln w="9525" cap="flat">
              <a:gradFill flip="none" rotWithShape="1">
                <a:gsLst>
                  <a:gs pos="0">
                    <a:schemeClr val="accent2">
                      <a:alpha val="3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63" name="任意多边形: 形状 407">
            <a:extLst>
              <a:ext uri="{FF2B5EF4-FFF2-40B4-BE49-F238E27FC236}">
                <a16:creationId xmlns:a16="http://schemas.microsoft.com/office/drawing/2014/main" id="{2C4BDCB7-EC2A-033D-0E6A-A7614D037B25}"/>
              </a:ext>
            </a:extLst>
          </p:cNvPr>
          <p:cNvSpPr/>
          <p:nvPr/>
        </p:nvSpPr>
        <p:spPr>
          <a:xfrm>
            <a:off x="6064163" y="3115894"/>
            <a:ext cx="1078298" cy="274617"/>
          </a:xfrm>
          <a:custGeom>
            <a:avLst/>
            <a:gdLst>
              <a:gd name="connsiteX0" fmla="*/ 1849469 w 1891379"/>
              <a:gd name="connsiteY0" fmla="*/ 331194 h 481689"/>
              <a:gd name="connsiteX1" fmla="*/ 50959 w 1891379"/>
              <a:gd name="connsiteY1" fmla="*/ 481689 h 481689"/>
              <a:gd name="connsiteX2" fmla="*/ 0 w 1891379"/>
              <a:gd name="connsiteY2" fmla="*/ 430730 h 481689"/>
              <a:gd name="connsiteX3" fmla="*/ 923734 w 1891379"/>
              <a:gd name="connsiteY3" fmla="*/ 4487 h 481689"/>
              <a:gd name="connsiteX4" fmla="*/ 1891379 w 1891379"/>
              <a:gd name="connsiteY4" fmla="*/ 272425 h 481689"/>
              <a:gd name="connsiteX5" fmla="*/ 1849469 w 1891379"/>
              <a:gd name="connsiteY5" fmla="*/ 331194 h 48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91379" h="481689">
                <a:moveTo>
                  <a:pt x="1849469" y="331194"/>
                </a:moveTo>
                <a:cubicBezTo>
                  <a:pt x="1292352" y="-66665"/>
                  <a:pt x="535972" y="-3419"/>
                  <a:pt x="50959" y="481689"/>
                </a:cubicBezTo>
                <a:lnTo>
                  <a:pt x="0" y="430730"/>
                </a:lnTo>
                <a:cubicBezTo>
                  <a:pt x="247555" y="183176"/>
                  <a:pt x="575596" y="31823"/>
                  <a:pt x="923734" y="4487"/>
                </a:cubicBezTo>
                <a:cubicBezTo>
                  <a:pt x="1267968" y="-22469"/>
                  <a:pt x="1611630" y="72686"/>
                  <a:pt x="1891379" y="272425"/>
                </a:cubicBezTo>
                <a:lnTo>
                  <a:pt x="1849469" y="331194"/>
                </a:lnTo>
                <a:close/>
              </a:path>
            </a:pathLst>
          </a:custGeom>
          <a:noFill/>
          <a:ln w="9525" cap="flat">
            <a:gradFill flip="none" rotWithShape="1">
              <a:gsLst>
                <a:gs pos="0">
                  <a:schemeClr val="accent2">
                    <a:alpha val="3000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8" name="任意多边形: 形状 408">
            <a:extLst>
              <a:ext uri="{FF2B5EF4-FFF2-40B4-BE49-F238E27FC236}">
                <a16:creationId xmlns:a16="http://schemas.microsoft.com/office/drawing/2014/main" id="{E1FD04A7-476E-0D15-ED5D-1B1390F8F759}"/>
              </a:ext>
            </a:extLst>
          </p:cNvPr>
          <p:cNvSpPr/>
          <p:nvPr/>
        </p:nvSpPr>
        <p:spPr>
          <a:xfrm>
            <a:off x="5919770" y="3217012"/>
            <a:ext cx="1473516" cy="1473570"/>
          </a:xfrm>
          <a:custGeom>
            <a:avLst/>
            <a:gdLst>
              <a:gd name="connsiteX0" fmla="*/ 2205895 w 2584608"/>
              <a:gd name="connsiteY0" fmla="*/ 2205990 h 2584703"/>
              <a:gd name="connsiteX1" fmla="*/ 1292257 w 2584608"/>
              <a:gd name="connsiteY1" fmla="*/ 2584704 h 2584703"/>
              <a:gd name="connsiteX2" fmla="*/ 378714 w 2584608"/>
              <a:gd name="connsiteY2" fmla="*/ 2205990 h 2584703"/>
              <a:gd name="connsiteX3" fmla="*/ 0 w 2584608"/>
              <a:gd name="connsiteY3" fmla="*/ 1292352 h 2584703"/>
              <a:gd name="connsiteX4" fmla="*/ 378714 w 2584608"/>
              <a:gd name="connsiteY4" fmla="*/ 378714 h 2584703"/>
              <a:gd name="connsiteX5" fmla="*/ 1292257 w 2584608"/>
              <a:gd name="connsiteY5" fmla="*/ 0 h 2584703"/>
              <a:gd name="connsiteX6" fmla="*/ 2205895 w 2584608"/>
              <a:gd name="connsiteY6" fmla="*/ 378714 h 2584703"/>
              <a:gd name="connsiteX7" fmla="*/ 2584609 w 2584608"/>
              <a:gd name="connsiteY7" fmla="*/ 1292352 h 2584703"/>
              <a:gd name="connsiteX8" fmla="*/ 2205895 w 2584608"/>
              <a:gd name="connsiteY8" fmla="*/ 2205990 h 2584703"/>
              <a:gd name="connsiteX9" fmla="*/ 381476 w 2584608"/>
              <a:gd name="connsiteY9" fmla="*/ 381667 h 2584703"/>
              <a:gd name="connsiteX10" fmla="*/ 381476 w 2584608"/>
              <a:gd name="connsiteY10" fmla="*/ 2203228 h 2584703"/>
              <a:gd name="connsiteX11" fmla="*/ 2203037 w 2584608"/>
              <a:gd name="connsiteY11" fmla="*/ 2203228 h 2584703"/>
              <a:gd name="connsiteX12" fmla="*/ 2203037 w 2584608"/>
              <a:gd name="connsiteY12" fmla="*/ 381667 h 2584703"/>
              <a:gd name="connsiteX13" fmla="*/ 381476 w 2584608"/>
              <a:gd name="connsiteY13" fmla="*/ 381667 h 2584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584608" h="2584703">
                <a:moveTo>
                  <a:pt x="2205895" y="2205990"/>
                </a:moveTo>
                <a:cubicBezTo>
                  <a:pt x="1961674" y="2450211"/>
                  <a:pt x="1637252" y="2584704"/>
                  <a:pt x="1292257" y="2584704"/>
                </a:cubicBezTo>
                <a:cubicBezTo>
                  <a:pt x="947356" y="2584704"/>
                  <a:pt x="622935" y="2450211"/>
                  <a:pt x="378714" y="2205990"/>
                </a:cubicBezTo>
                <a:cubicBezTo>
                  <a:pt x="134493" y="1961769"/>
                  <a:pt x="0" y="1637348"/>
                  <a:pt x="0" y="1292352"/>
                </a:cubicBezTo>
                <a:cubicBezTo>
                  <a:pt x="0" y="947452"/>
                  <a:pt x="134493" y="623030"/>
                  <a:pt x="378714" y="378714"/>
                </a:cubicBezTo>
                <a:cubicBezTo>
                  <a:pt x="622935" y="134493"/>
                  <a:pt x="947356" y="0"/>
                  <a:pt x="1292257" y="0"/>
                </a:cubicBezTo>
                <a:cubicBezTo>
                  <a:pt x="1637157" y="0"/>
                  <a:pt x="1961579" y="134493"/>
                  <a:pt x="2205895" y="378714"/>
                </a:cubicBezTo>
                <a:cubicBezTo>
                  <a:pt x="2450116" y="622935"/>
                  <a:pt x="2584609" y="947357"/>
                  <a:pt x="2584609" y="1292352"/>
                </a:cubicBezTo>
                <a:cubicBezTo>
                  <a:pt x="2584609" y="1637348"/>
                  <a:pt x="2450116" y="1961769"/>
                  <a:pt x="2205895" y="2205990"/>
                </a:cubicBezTo>
                <a:close/>
                <a:moveTo>
                  <a:pt x="381476" y="381667"/>
                </a:moveTo>
                <a:cubicBezTo>
                  <a:pt x="-120682" y="883825"/>
                  <a:pt x="-120682" y="1700975"/>
                  <a:pt x="381476" y="2203228"/>
                </a:cubicBezTo>
                <a:cubicBezTo>
                  <a:pt x="883634" y="2705386"/>
                  <a:pt x="1700784" y="2705386"/>
                  <a:pt x="2203037" y="2203228"/>
                </a:cubicBezTo>
                <a:cubicBezTo>
                  <a:pt x="2705195" y="1701070"/>
                  <a:pt x="2705195" y="883920"/>
                  <a:pt x="2203037" y="381667"/>
                </a:cubicBezTo>
                <a:cubicBezTo>
                  <a:pt x="1700784" y="-120587"/>
                  <a:pt x="883730" y="-120587"/>
                  <a:pt x="381476" y="381667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r="100000" b="100000"/>
            </a:path>
          </a:gradFill>
          <a:ln w="9525" cap="flat">
            <a:gradFill flip="none" rotWithShape="1">
              <a:gsLst>
                <a:gs pos="0">
                  <a:srgbClr val="FADDB5">
                    <a:alpha val="30000"/>
                  </a:srgbClr>
                </a:gs>
                <a:gs pos="100000">
                  <a:srgbClr val="FADDB5">
                    <a:alpha val="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C4F74CA4-5D07-2E29-B3D8-FD08B3A43807}"/>
              </a:ext>
            </a:extLst>
          </p:cNvPr>
          <p:cNvSpPr/>
          <p:nvPr/>
        </p:nvSpPr>
        <p:spPr>
          <a:xfrm>
            <a:off x="5999103" y="3291570"/>
            <a:ext cx="1318406" cy="1318405"/>
          </a:xfrm>
          <a:prstGeom prst="ellipse">
            <a:avLst/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lt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103" name="图形 102">
            <a:extLst>
              <a:ext uri="{FF2B5EF4-FFF2-40B4-BE49-F238E27FC236}">
                <a16:creationId xmlns:a16="http://schemas.microsoft.com/office/drawing/2014/main" id="{1B2167A6-46DE-0DBD-C9E5-5DE54F85A3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030973" y="3347688"/>
            <a:ext cx="1260329" cy="1198504"/>
          </a:xfrm>
          <a:prstGeom prst="rect">
            <a:avLst/>
          </a:prstGeom>
        </p:spPr>
      </p:pic>
      <p:sp>
        <p:nvSpPr>
          <p:cNvPr id="104" name="文本框 103">
            <a:extLst>
              <a:ext uri="{FF2B5EF4-FFF2-40B4-BE49-F238E27FC236}">
                <a16:creationId xmlns:a16="http://schemas.microsoft.com/office/drawing/2014/main" id="{50D7B36E-0F05-43D5-9911-902A89FEA7C0}"/>
              </a:ext>
            </a:extLst>
          </p:cNvPr>
          <p:cNvSpPr txBox="1"/>
          <p:nvPr/>
        </p:nvSpPr>
        <p:spPr>
          <a:xfrm>
            <a:off x="6217946" y="3911935"/>
            <a:ext cx="87716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思考</a:t>
            </a:r>
          </a:p>
        </p:txBody>
      </p:sp>
      <p:sp>
        <p:nvSpPr>
          <p:cNvPr id="3" name="弧 2">
            <a:extLst>
              <a:ext uri="{FF2B5EF4-FFF2-40B4-BE49-F238E27FC236}">
                <a16:creationId xmlns:a16="http://schemas.microsoft.com/office/drawing/2014/main" id="{45675EA5-76CE-5E57-F007-07862F383D6A}"/>
              </a:ext>
            </a:extLst>
          </p:cNvPr>
          <p:cNvSpPr/>
          <p:nvPr/>
        </p:nvSpPr>
        <p:spPr>
          <a:xfrm>
            <a:off x="4079776" y="2132856"/>
            <a:ext cx="3849786" cy="3849786"/>
          </a:xfrm>
          <a:prstGeom prst="arc">
            <a:avLst>
              <a:gd name="adj1" fmla="val 18342979"/>
              <a:gd name="adj2" fmla="val 3218962"/>
            </a:avLst>
          </a:prstGeom>
          <a:ln>
            <a:gradFill>
              <a:gsLst>
                <a:gs pos="47000">
                  <a:schemeClr val="accent1">
                    <a:alpha val="82000"/>
                  </a:schemeClr>
                </a:gs>
                <a:gs pos="0">
                  <a:schemeClr val="accent2">
                    <a:alpha val="32000"/>
                  </a:schemeClr>
                </a:gs>
                <a:gs pos="100000">
                  <a:schemeClr val="accent2">
                    <a:alpha val="32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162" name="组合 161">
            <a:extLst>
              <a:ext uri="{FF2B5EF4-FFF2-40B4-BE49-F238E27FC236}">
                <a16:creationId xmlns:a16="http://schemas.microsoft.com/office/drawing/2014/main" id="{1E1DA80F-E981-08C2-988C-31FD44B4D5AB}"/>
              </a:ext>
            </a:extLst>
          </p:cNvPr>
          <p:cNvGrpSpPr/>
          <p:nvPr/>
        </p:nvGrpSpPr>
        <p:grpSpPr>
          <a:xfrm>
            <a:off x="7453463" y="2812135"/>
            <a:ext cx="124420" cy="124420"/>
            <a:chOff x="5986398" y="438215"/>
            <a:chExt cx="124420" cy="124420"/>
          </a:xfrm>
        </p:grpSpPr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id="{6E30B3A1-21B5-9829-1744-C297DACC1D1B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id="{E35F1A62-47B7-96D5-25FC-69601B41CE5B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CD258EAC-5ECE-F280-4772-473BFDCFD711}"/>
              </a:ext>
            </a:extLst>
          </p:cNvPr>
          <p:cNvGrpSpPr/>
          <p:nvPr/>
        </p:nvGrpSpPr>
        <p:grpSpPr>
          <a:xfrm>
            <a:off x="7529005" y="5085184"/>
            <a:ext cx="124420" cy="124420"/>
            <a:chOff x="5986398" y="438215"/>
            <a:chExt cx="124420" cy="124420"/>
          </a:xfrm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13372F84-0814-DE74-35B0-3F81E7FB12AE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0023D55D-0C3E-639E-5C27-005E28290C9B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168" name="组合 167">
            <a:extLst>
              <a:ext uri="{FF2B5EF4-FFF2-40B4-BE49-F238E27FC236}">
                <a16:creationId xmlns:a16="http://schemas.microsoft.com/office/drawing/2014/main" id="{2926FA50-C1D3-5980-71FE-42CF9BBC4979}"/>
              </a:ext>
            </a:extLst>
          </p:cNvPr>
          <p:cNvGrpSpPr/>
          <p:nvPr/>
        </p:nvGrpSpPr>
        <p:grpSpPr>
          <a:xfrm>
            <a:off x="7752184" y="3356992"/>
            <a:ext cx="124420" cy="124420"/>
            <a:chOff x="5986398" y="438215"/>
            <a:chExt cx="124420" cy="124420"/>
          </a:xfrm>
        </p:grpSpPr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2130A99D-4EE6-B909-76FA-EFB330387391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70" name="椭圆 169">
              <a:extLst>
                <a:ext uri="{FF2B5EF4-FFF2-40B4-BE49-F238E27FC236}">
                  <a16:creationId xmlns:a16="http://schemas.microsoft.com/office/drawing/2014/main" id="{A6D20BAB-4355-5E4B-7A44-3F70985F9374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D0F3EB97-0099-32DC-01E9-F6414AFA0F0A}"/>
              </a:ext>
            </a:extLst>
          </p:cNvPr>
          <p:cNvGrpSpPr/>
          <p:nvPr/>
        </p:nvGrpSpPr>
        <p:grpSpPr>
          <a:xfrm>
            <a:off x="7867352" y="3897523"/>
            <a:ext cx="124420" cy="124420"/>
            <a:chOff x="5986398" y="438215"/>
            <a:chExt cx="124420" cy="124420"/>
          </a:xfrm>
        </p:grpSpPr>
        <p:sp>
          <p:nvSpPr>
            <p:cNvPr id="172" name="椭圆 171">
              <a:extLst>
                <a:ext uri="{FF2B5EF4-FFF2-40B4-BE49-F238E27FC236}">
                  <a16:creationId xmlns:a16="http://schemas.microsoft.com/office/drawing/2014/main" id="{822B4E45-20F8-69C1-6220-A55F610E2B19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id="{811222E6-C04D-C534-2ED3-05C986C92EE6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592F245-BBEB-05CF-680B-54AA73556434}"/>
              </a:ext>
            </a:extLst>
          </p:cNvPr>
          <p:cNvSpPr txBox="1"/>
          <p:nvPr/>
        </p:nvSpPr>
        <p:spPr>
          <a:xfrm>
            <a:off x="7663734" y="2745219"/>
            <a:ext cx="3051569" cy="332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FADDB5"/>
              </a:buClr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根植于社区，  做足做透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3</a:t>
            </a:r>
            <a:r>
              <a:rPr lang="en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km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生活圈</a:t>
            </a:r>
            <a:endParaRPr lang="en-US" altLang="zh-CN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id="{F289ADD8-88EF-DCB0-47B1-74542CF532E0}"/>
              </a:ext>
            </a:extLst>
          </p:cNvPr>
          <p:cNvSpPr txBox="1"/>
          <p:nvPr/>
        </p:nvSpPr>
        <p:spPr>
          <a:xfrm>
            <a:off x="7941484" y="3264080"/>
            <a:ext cx="3631721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FADDB5"/>
              </a:buClr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周边无大型体育娱乐业态，  迫切急需提升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932D2EFF-E10F-5DBB-870C-F51B9EBBBEB4}"/>
              </a:ext>
            </a:extLst>
          </p:cNvPr>
          <p:cNvSpPr txBox="1"/>
          <p:nvPr/>
        </p:nvSpPr>
        <p:spPr>
          <a:xfrm>
            <a:off x="8043523" y="3772406"/>
            <a:ext cx="4002417" cy="3334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FADDB5"/>
              </a:buClr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优化项目业态配比，提供温暖的社区配套商业</a:t>
            </a:r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F3584B9F-BCD4-0AAC-A7E3-24CBAA206526}"/>
              </a:ext>
            </a:extLst>
          </p:cNvPr>
          <p:cNvSpPr txBox="1"/>
          <p:nvPr/>
        </p:nvSpPr>
        <p:spPr>
          <a:xfrm>
            <a:off x="7941484" y="4276685"/>
            <a:ext cx="4238190" cy="5874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FADDB5"/>
              </a:buClr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针对濒临破产的租户给予扶持政策（例如：免租、免费提供广告宣传点位等）</a:t>
            </a:r>
          </a:p>
        </p:txBody>
      </p:sp>
      <p:sp>
        <p:nvSpPr>
          <p:cNvPr id="5" name="燕尾形 4">
            <a:extLst>
              <a:ext uri="{FF2B5EF4-FFF2-40B4-BE49-F238E27FC236}">
                <a16:creationId xmlns:a16="http://schemas.microsoft.com/office/drawing/2014/main" id="{076D7DF4-ED69-5D43-5DA2-E41A35844336}"/>
              </a:ext>
            </a:extLst>
          </p:cNvPr>
          <p:cNvSpPr/>
          <p:nvPr/>
        </p:nvSpPr>
        <p:spPr>
          <a:xfrm>
            <a:off x="5231316" y="3842760"/>
            <a:ext cx="236432" cy="216024"/>
          </a:xfrm>
          <a:prstGeom prst="chevron">
            <a:avLst/>
          </a:prstGeom>
          <a:gradFill>
            <a:gsLst>
              <a:gs pos="47000">
                <a:schemeClr val="accent1">
                  <a:alpha val="82000"/>
                </a:schemeClr>
              </a:gs>
              <a:gs pos="0">
                <a:schemeClr val="accent2">
                  <a:alpha val="32000"/>
                </a:schemeClr>
              </a:gs>
              <a:gs pos="100000">
                <a:schemeClr val="accent2">
                  <a:alpha val="3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82" name="燕尾形 181">
            <a:extLst>
              <a:ext uri="{FF2B5EF4-FFF2-40B4-BE49-F238E27FC236}">
                <a16:creationId xmlns:a16="http://schemas.microsoft.com/office/drawing/2014/main" id="{95505171-29E8-A2DD-0B02-E2AB905A0009}"/>
              </a:ext>
            </a:extLst>
          </p:cNvPr>
          <p:cNvSpPr/>
          <p:nvPr/>
        </p:nvSpPr>
        <p:spPr>
          <a:xfrm rot="16200000">
            <a:off x="6513002" y="2554700"/>
            <a:ext cx="236432" cy="216024"/>
          </a:xfrm>
          <a:prstGeom prst="chevron">
            <a:avLst/>
          </a:prstGeom>
          <a:gradFill>
            <a:gsLst>
              <a:gs pos="47000">
                <a:schemeClr val="accent1">
                  <a:alpha val="82000"/>
                </a:schemeClr>
              </a:gs>
              <a:gs pos="0">
                <a:schemeClr val="accent2">
                  <a:alpha val="32000"/>
                </a:schemeClr>
              </a:gs>
              <a:gs pos="100000">
                <a:schemeClr val="accent2">
                  <a:alpha val="3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83" name="圆角矩形 182">
            <a:extLst>
              <a:ext uri="{FF2B5EF4-FFF2-40B4-BE49-F238E27FC236}">
                <a16:creationId xmlns:a16="http://schemas.microsoft.com/office/drawing/2014/main" id="{96DD90CA-03C6-605B-8E69-E05AA8826CC8}"/>
              </a:ext>
            </a:extLst>
          </p:cNvPr>
          <p:cNvSpPr/>
          <p:nvPr/>
        </p:nvSpPr>
        <p:spPr>
          <a:xfrm>
            <a:off x="4344270" y="1041335"/>
            <a:ext cx="4555958" cy="1185023"/>
          </a:xfrm>
          <a:prstGeom prst="roundRect">
            <a:avLst>
              <a:gd name="adj" fmla="val 30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 useBgFill="1">
        <p:nvSpPr>
          <p:cNvPr id="184" name="Rectangle 5">
            <a:extLst>
              <a:ext uri="{FF2B5EF4-FFF2-40B4-BE49-F238E27FC236}">
                <a16:creationId xmlns:a16="http://schemas.microsoft.com/office/drawing/2014/main" id="{17503256-5A20-0C9A-18DE-13647B467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3694" y="841278"/>
            <a:ext cx="1097111" cy="40011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机会点</a:t>
            </a:r>
            <a:endParaRPr lang="zh-CN" altLang="zh-CN" sz="20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85" name="文本框 184">
            <a:extLst>
              <a:ext uri="{FF2B5EF4-FFF2-40B4-BE49-F238E27FC236}">
                <a16:creationId xmlns:a16="http://schemas.microsoft.com/office/drawing/2014/main" id="{04523001-F72B-721E-7437-BBC1D6489201}"/>
              </a:ext>
            </a:extLst>
          </p:cNvPr>
          <p:cNvSpPr txBox="1"/>
          <p:nvPr/>
        </p:nvSpPr>
        <p:spPr>
          <a:xfrm>
            <a:off x="4393136" y="1324840"/>
            <a:ext cx="4503074" cy="846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20000"/>
              </a:lnSpc>
              <a:buClr>
                <a:schemeClr val="accent2"/>
              </a:buClr>
              <a:buFont typeface="Wingdings" pitchFamily="2" charset="2"/>
              <a:buChar char="ü"/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深耕本片区，  以小型社区商业为定位出发，吸引品牌商户入驻  ，丰富并提升餐饮能级，提供更多精细化服务，增强片区整体竞争力</a:t>
            </a:r>
            <a:endParaRPr lang="en-US" altLang="zh-CN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86" name="thinking_151421">
            <a:extLst>
              <a:ext uri="{FF2B5EF4-FFF2-40B4-BE49-F238E27FC236}">
                <a16:creationId xmlns:a16="http://schemas.microsoft.com/office/drawing/2014/main" id="{5F4C871B-BCF5-23C4-DB71-6269ED750A36}"/>
              </a:ext>
            </a:extLst>
          </p:cNvPr>
          <p:cNvSpPr>
            <a:spLocks noChangeAspect="1"/>
          </p:cNvSpPr>
          <p:nvPr/>
        </p:nvSpPr>
        <p:spPr>
          <a:xfrm>
            <a:off x="6469136" y="3464082"/>
            <a:ext cx="319259" cy="421769"/>
          </a:xfrm>
          <a:custGeom>
            <a:avLst/>
            <a:gdLst>
              <a:gd name="connsiteX0" fmla="*/ 227211 w 460766"/>
              <a:gd name="connsiteY0" fmla="*/ 104062 h 608712"/>
              <a:gd name="connsiteX1" fmla="*/ 249692 w 460766"/>
              <a:gd name="connsiteY1" fmla="*/ 116855 h 608712"/>
              <a:gd name="connsiteX2" fmla="*/ 209188 w 460766"/>
              <a:gd name="connsiteY2" fmla="*/ 187641 h 608712"/>
              <a:gd name="connsiteX3" fmla="*/ 258324 w 460766"/>
              <a:gd name="connsiteY3" fmla="*/ 187641 h 608712"/>
              <a:gd name="connsiteX4" fmla="*/ 269422 w 460766"/>
              <a:gd name="connsiteY4" fmla="*/ 193990 h 608712"/>
              <a:gd name="connsiteX5" fmla="*/ 269706 w 460766"/>
              <a:gd name="connsiteY5" fmla="*/ 206687 h 608712"/>
              <a:gd name="connsiteX6" fmla="*/ 216777 w 460766"/>
              <a:gd name="connsiteY6" fmla="*/ 306091 h 608712"/>
              <a:gd name="connsiteX7" fmla="*/ 193917 w 460766"/>
              <a:gd name="connsiteY7" fmla="*/ 293962 h 608712"/>
              <a:gd name="connsiteX8" fmla="*/ 236697 w 460766"/>
              <a:gd name="connsiteY8" fmla="*/ 213510 h 608712"/>
              <a:gd name="connsiteX9" fmla="*/ 186803 w 460766"/>
              <a:gd name="connsiteY9" fmla="*/ 213510 h 608712"/>
              <a:gd name="connsiteX10" fmla="*/ 175610 w 460766"/>
              <a:gd name="connsiteY10" fmla="*/ 207066 h 608712"/>
              <a:gd name="connsiteX11" fmla="*/ 175610 w 460766"/>
              <a:gd name="connsiteY11" fmla="*/ 194179 h 608712"/>
              <a:gd name="connsiteX12" fmla="*/ 207700 w 460766"/>
              <a:gd name="connsiteY12" fmla="*/ 26413 h 608712"/>
              <a:gd name="connsiteX13" fmla="*/ 201361 w 460766"/>
              <a:gd name="connsiteY13" fmla="*/ 26549 h 608712"/>
              <a:gd name="connsiteX14" fmla="*/ 25905 w 460766"/>
              <a:gd name="connsiteY14" fmla="*/ 206216 h 608712"/>
              <a:gd name="connsiteX15" fmla="*/ 63008 w 460766"/>
              <a:gd name="connsiteY15" fmla="*/ 316708 h 608712"/>
              <a:gd name="connsiteX16" fmla="*/ 110928 w 460766"/>
              <a:gd name="connsiteY16" fmla="*/ 466620 h 608712"/>
              <a:gd name="connsiteX17" fmla="*/ 109315 w 460766"/>
              <a:gd name="connsiteY17" fmla="*/ 512958 h 608712"/>
              <a:gd name="connsiteX18" fmla="*/ 107797 w 460766"/>
              <a:gd name="connsiteY18" fmla="*/ 553895 h 608712"/>
              <a:gd name="connsiteX19" fmla="*/ 118994 w 460766"/>
              <a:gd name="connsiteY19" fmla="*/ 563466 h 608712"/>
              <a:gd name="connsiteX20" fmla="*/ 251179 w 460766"/>
              <a:gd name="connsiteY20" fmla="*/ 580902 h 608712"/>
              <a:gd name="connsiteX21" fmla="*/ 269208 w 460766"/>
              <a:gd name="connsiteY21" fmla="*/ 520539 h 608712"/>
              <a:gd name="connsiteX22" fmla="*/ 352523 w 460766"/>
              <a:gd name="connsiteY22" fmla="*/ 496849 h 608712"/>
              <a:gd name="connsiteX23" fmla="*/ 362867 w 460766"/>
              <a:gd name="connsiteY23" fmla="*/ 473917 h 608712"/>
              <a:gd name="connsiteX24" fmla="*/ 370078 w 460766"/>
              <a:gd name="connsiteY24" fmla="*/ 424072 h 608712"/>
              <a:gd name="connsiteX25" fmla="*/ 359071 w 460766"/>
              <a:gd name="connsiteY25" fmla="*/ 413080 h 608712"/>
              <a:gd name="connsiteX26" fmla="*/ 363056 w 460766"/>
              <a:gd name="connsiteY26" fmla="*/ 397350 h 608712"/>
              <a:gd name="connsiteX27" fmla="*/ 385546 w 460766"/>
              <a:gd name="connsiteY27" fmla="*/ 388442 h 608712"/>
              <a:gd name="connsiteX28" fmla="*/ 395604 w 460766"/>
              <a:gd name="connsiteY28" fmla="*/ 354233 h 608712"/>
              <a:gd name="connsiteX29" fmla="*/ 435079 w 460766"/>
              <a:gd name="connsiteY29" fmla="*/ 340872 h 608712"/>
              <a:gd name="connsiteX30" fmla="*/ 421320 w 460766"/>
              <a:gd name="connsiteY30" fmla="*/ 295860 h 608712"/>
              <a:gd name="connsiteX31" fmla="*/ 411167 w 460766"/>
              <a:gd name="connsiteY31" fmla="*/ 210481 h 608712"/>
              <a:gd name="connsiteX32" fmla="*/ 396363 w 460766"/>
              <a:gd name="connsiteY32" fmla="*/ 124248 h 608712"/>
              <a:gd name="connsiteX33" fmla="*/ 207700 w 460766"/>
              <a:gd name="connsiteY33" fmla="*/ 26413 h 608712"/>
              <a:gd name="connsiteX34" fmla="*/ 223516 w 460766"/>
              <a:gd name="connsiteY34" fmla="*/ 133 h 608712"/>
              <a:gd name="connsiteX35" fmla="*/ 419422 w 460766"/>
              <a:gd name="connsiteY35" fmla="*/ 112403 h 608712"/>
              <a:gd name="connsiteX36" fmla="*/ 437072 w 460766"/>
              <a:gd name="connsiteY36" fmla="*/ 210481 h 608712"/>
              <a:gd name="connsiteX37" fmla="*/ 446751 w 460766"/>
              <a:gd name="connsiteY37" fmla="*/ 290743 h 608712"/>
              <a:gd name="connsiteX38" fmla="*/ 460415 w 460766"/>
              <a:gd name="connsiteY38" fmla="*/ 350064 h 608712"/>
              <a:gd name="connsiteX39" fmla="*/ 410123 w 460766"/>
              <a:gd name="connsiteY39" fmla="*/ 375555 h 608712"/>
              <a:gd name="connsiteX40" fmla="*/ 406517 w 460766"/>
              <a:gd name="connsiteY40" fmla="*/ 404457 h 608712"/>
              <a:gd name="connsiteX41" fmla="*/ 397123 w 460766"/>
              <a:gd name="connsiteY41" fmla="*/ 411659 h 608712"/>
              <a:gd name="connsiteX42" fmla="*/ 400823 w 460766"/>
              <a:gd name="connsiteY42" fmla="*/ 429947 h 608712"/>
              <a:gd name="connsiteX43" fmla="*/ 387918 w 460766"/>
              <a:gd name="connsiteY43" fmla="*/ 443498 h 608712"/>
              <a:gd name="connsiteX44" fmla="*/ 388487 w 460766"/>
              <a:gd name="connsiteY44" fmla="*/ 469652 h 608712"/>
              <a:gd name="connsiteX45" fmla="*/ 357078 w 460766"/>
              <a:gd name="connsiteY45" fmla="*/ 522340 h 608712"/>
              <a:gd name="connsiteX46" fmla="*/ 290749 w 460766"/>
              <a:gd name="connsiteY46" fmla="*/ 535038 h 608712"/>
              <a:gd name="connsiteX47" fmla="*/ 276989 w 460766"/>
              <a:gd name="connsiteY47" fmla="*/ 589241 h 608712"/>
              <a:gd name="connsiteX48" fmla="*/ 263515 w 460766"/>
              <a:gd name="connsiteY48" fmla="*/ 608667 h 608712"/>
              <a:gd name="connsiteX49" fmla="*/ 111782 w 460766"/>
              <a:gd name="connsiteY49" fmla="*/ 588672 h 608712"/>
              <a:gd name="connsiteX50" fmla="*/ 105045 w 460766"/>
              <a:gd name="connsiteY50" fmla="*/ 585640 h 608712"/>
              <a:gd name="connsiteX51" fmla="*/ 86541 w 460766"/>
              <a:gd name="connsiteY51" fmla="*/ 569720 h 608712"/>
              <a:gd name="connsiteX52" fmla="*/ 81986 w 460766"/>
              <a:gd name="connsiteY52" fmla="*/ 560244 h 608712"/>
              <a:gd name="connsiteX53" fmla="*/ 83410 w 460766"/>
              <a:gd name="connsiteY53" fmla="*/ 511537 h 608712"/>
              <a:gd name="connsiteX54" fmla="*/ 85023 w 460766"/>
              <a:gd name="connsiteY54" fmla="*/ 466620 h 608712"/>
              <a:gd name="connsiteX55" fmla="*/ 41183 w 460766"/>
              <a:gd name="connsiteY55" fmla="*/ 330733 h 608712"/>
              <a:gd name="connsiteX56" fmla="*/ 0 w 460766"/>
              <a:gd name="connsiteY56" fmla="*/ 206216 h 608712"/>
              <a:gd name="connsiteX57" fmla="*/ 198893 w 460766"/>
              <a:gd name="connsiteY57" fmla="*/ 680 h 608712"/>
              <a:gd name="connsiteX58" fmla="*/ 223516 w 460766"/>
              <a:gd name="connsiteY58" fmla="*/ 133 h 60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460766" h="608712">
                <a:moveTo>
                  <a:pt x="227211" y="104062"/>
                </a:moveTo>
                <a:lnTo>
                  <a:pt x="249692" y="116855"/>
                </a:lnTo>
                <a:lnTo>
                  <a:pt x="209188" y="187641"/>
                </a:lnTo>
                <a:lnTo>
                  <a:pt x="258324" y="187641"/>
                </a:lnTo>
                <a:cubicBezTo>
                  <a:pt x="262782" y="187641"/>
                  <a:pt x="267050" y="190010"/>
                  <a:pt x="269422" y="193990"/>
                </a:cubicBezTo>
                <a:cubicBezTo>
                  <a:pt x="271698" y="197875"/>
                  <a:pt x="271888" y="202707"/>
                  <a:pt x="269706" y="206687"/>
                </a:cubicBezTo>
                <a:lnTo>
                  <a:pt x="216777" y="306091"/>
                </a:lnTo>
                <a:lnTo>
                  <a:pt x="193917" y="293962"/>
                </a:lnTo>
                <a:lnTo>
                  <a:pt x="236697" y="213510"/>
                </a:lnTo>
                <a:lnTo>
                  <a:pt x="186803" y="213510"/>
                </a:lnTo>
                <a:cubicBezTo>
                  <a:pt x="182249" y="213510"/>
                  <a:pt x="177886" y="211141"/>
                  <a:pt x="175610" y="207066"/>
                </a:cubicBezTo>
                <a:cubicBezTo>
                  <a:pt x="173333" y="203087"/>
                  <a:pt x="173238" y="198159"/>
                  <a:pt x="175610" y="194179"/>
                </a:cubicBezTo>
                <a:close/>
                <a:moveTo>
                  <a:pt x="207700" y="26413"/>
                </a:moveTo>
                <a:cubicBezTo>
                  <a:pt x="203693" y="26425"/>
                  <a:pt x="201432" y="26549"/>
                  <a:pt x="201361" y="26549"/>
                </a:cubicBezTo>
                <a:cubicBezTo>
                  <a:pt x="102958" y="27971"/>
                  <a:pt x="25905" y="106907"/>
                  <a:pt x="25905" y="206216"/>
                </a:cubicBezTo>
                <a:cubicBezTo>
                  <a:pt x="25905" y="246490"/>
                  <a:pt x="38716" y="284679"/>
                  <a:pt x="63008" y="316708"/>
                </a:cubicBezTo>
                <a:cubicBezTo>
                  <a:pt x="63483" y="317182"/>
                  <a:pt x="110928" y="372048"/>
                  <a:pt x="110928" y="466620"/>
                </a:cubicBezTo>
                <a:cubicBezTo>
                  <a:pt x="110928" y="483203"/>
                  <a:pt x="110074" y="498365"/>
                  <a:pt x="109315" y="512958"/>
                </a:cubicBezTo>
                <a:cubicBezTo>
                  <a:pt x="108461" y="527078"/>
                  <a:pt x="107797" y="540439"/>
                  <a:pt x="107797" y="553895"/>
                </a:cubicBezTo>
                <a:lnTo>
                  <a:pt x="118994" y="563466"/>
                </a:lnTo>
                <a:lnTo>
                  <a:pt x="251179" y="580902"/>
                </a:lnTo>
                <a:cubicBezTo>
                  <a:pt x="252223" y="558538"/>
                  <a:pt x="259055" y="535701"/>
                  <a:pt x="269208" y="520539"/>
                </a:cubicBezTo>
                <a:cubicBezTo>
                  <a:pt x="292267" y="486330"/>
                  <a:pt x="345691" y="498081"/>
                  <a:pt x="352523" y="496849"/>
                </a:cubicBezTo>
                <a:cubicBezTo>
                  <a:pt x="365998" y="494480"/>
                  <a:pt x="365998" y="492679"/>
                  <a:pt x="362867" y="473917"/>
                </a:cubicBezTo>
                <a:cubicBezTo>
                  <a:pt x="361823" y="467568"/>
                  <a:pt x="355465" y="434306"/>
                  <a:pt x="370078" y="424072"/>
                </a:cubicBezTo>
                <a:cubicBezTo>
                  <a:pt x="365998" y="421798"/>
                  <a:pt x="361538" y="418576"/>
                  <a:pt x="359071" y="413080"/>
                </a:cubicBezTo>
                <a:cubicBezTo>
                  <a:pt x="356509" y="407584"/>
                  <a:pt x="358122" y="400951"/>
                  <a:pt x="363056" y="397350"/>
                </a:cubicBezTo>
                <a:cubicBezTo>
                  <a:pt x="367326" y="394128"/>
                  <a:pt x="383648" y="389200"/>
                  <a:pt x="385546" y="388442"/>
                </a:cubicBezTo>
                <a:cubicBezTo>
                  <a:pt x="385451" y="387305"/>
                  <a:pt x="379662" y="366078"/>
                  <a:pt x="395604" y="354233"/>
                </a:cubicBezTo>
                <a:cubicBezTo>
                  <a:pt x="404904" y="347410"/>
                  <a:pt x="430999" y="348074"/>
                  <a:pt x="435079" y="340872"/>
                </a:cubicBezTo>
                <a:cubicBezTo>
                  <a:pt x="436123" y="338977"/>
                  <a:pt x="422933" y="303536"/>
                  <a:pt x="421320" y="295860"/>
                </a:cubicBezTo>
                <a:cubicBezTo>
                  <a:pt x="416101" y="269327"/>
                  <a:pt x="411167" y="240615"/>
                  <a:pt x="411167" y="210481"/>
                </a:cubicBezTo>
                <a:cubicBezTo>
                  <a:pt x="411167" y="180062"/>
                  <a:pt x="409838" y="150686"/>
                  <a:pt x="396363" y="124248"/>
                </a:cubicBezTo>
                <a:cubicBezTo>
                  <a:pt x="349368" y="31796"/>
                  <a:pt x="235751" y="26334"/>
                  <a:pt x="207700" y="26413"/>
                </a:cubicBezTo>
                <a:close/>
                <a:moveTo>
                  <a:pt x="223516" y="133"/>
                </a:moveTo>
                <a:cubicBezTo>
                  <a:pt x="268829" y="1604"/>
                  <a:pt x="365690" y="16600"/>
                  <a:pt x="419422" y="112403"/>
                </a:cubicBezTo>
                <a:cubicBezTo>
                  <a:pt x="436787" y="143295"/>
                  <a:pt x="437072" y="178072"/>
                  <a:pt x="437072" y="210481"/>
                </a:cubicBezTo>
                <a:cubicBezTo>
                  <a:pt x="437072" y="238340"/>
                  <a:pt x="441722" y="265537"/>
                  <a:pt x="446751" y="290743"/>
                </a:cubicBezTo>
                <a:cubicBezTo>
                  <a:pt x="447890" y="296145"/>
                  <a:pt x="463262" y="331396"/>
                  <a:pt x="460415" y="350064"/>
                </a:cubicBezTo>
                <a:cubicBezTo>
                  <a:pt x="459846" y="353665"/>
                  <a:pt x="447131" y="373849"/>
                  <a:pt x="410123" y="375555"/>
                </a:cubicBezTo>
                <a:cubicBezTo>
                  <a:pt x="410407" y="376123"/>
                  <a:pt x="413918" y="394791"/>
                  <a:pt x="406517" y="404457"/>
                </a:cubicBezTo>
                <a:cubicBezTo>
                  <a:pt x="404145" y="407679"/>
                  <a:pt x="400823" y="409953"/>
                  <a:pt x="397123" y="411659"/>
                </a:cubicBezTo>
                <a:cubicBezTo>
                  <a:pt x="400634" y="415923"/>
                  <a:pt x="402911" y="421798"/>
                  <a:pt x="400823" y="429947"/>
                </a:cubicBezTo>
                <a:cubicBezTo>
                  <a:pt x="398831" y="437907"/>
                  <a:pt x="391714" y="440845"/>
                  <a:pt x="387918" y="443498"/>
                </a:cubicBezTo>
                <a:cubicBezTo>
                  <a:pt x="384976" y="445678"/>
                  <a:pt x="387538" y="463967"/>
                  <a:pt x="388487" y="469652"/>
                </a:cubicBezTo>
                <a:cubicBezTo>
                  <a:pt x="391144" y="485667"/>
                  <a:pt x="396079" y="515422"/>
                  <a:pt x="357078" y="522340"/>
                </a:cubicBezTo>
                <a:cubicBezTo>
                  <a:pt x="348158" y="523950"/>
                  <a:pt x="305647" y="514853"/>
                  <a:pt x="290749" y="535038"/>
                </a:cubicBezTo>
                <a:cubicBezTo>
                  <a:pt x="281544" y="547451"/>
                  <a:pt x="276515" y="569530"/>
                  <a:pt x="276989" y="589241"/>
                </a:cubicBezTo>
                <a:cubicBezTo>
                  <a:pt x="276989" y="589241"/>
                  <a:pt x="280500" y="609804"/>
                  <a:pt x="263515" y="608667"/>
                </a:cubicBezTo>
                <a:lnTo>
                  <a:pt x="111782" y="588672"/>
                </a:lnTo>
                <a:cubicBezTo>
                  <a:pt x="109220" y="588293"/>
                  <a:pt x="106943" y="587251"/>
                  <a:pt x="105045" y="585640"/>
                </a:cubicBezTo>
                <a:lnTo>
                  <a:pt x="86541" y="569720"/>
                </a:lnTo>
                <a:cubicBezTo>
                  <a:pt x="83694" y="567351"/>
                  <a:pt x="82081" y="563845"/>
                  <a:pt x="81986" y="560244"/>
                </a:cubicBezTo>
                <a:cubicBezTo>
                  <a:pt x="81607" y="543850"/>
                  <a:pt x="82461" y="528120"/>
                  <a:pt x="83410" y="511537"/>
                </a:cubicBezTo>
                <a:cubicBezTo>
                  <a:pt x="84169" y="497228"/>
                  <a:pt x="85023" y="482445"/>
                  <a:pt x="85023" y="466620"/>
                </a:cubicBezTo>
                <a:cubicBezTo>
                  <a:pt x="85023" y="380672"/>
                  <a:pt x="41468" y="331206"/>
                  <a:pt x="41183" y="330733"/>
                </a:cubicBezTo>
                <a:cubicBezTo>
                  <a:pt x="14234" y="294534"/>
                  <a:pt x="0" y="251607"/>
                  <a:pt x="0" y="206216"/>
                </a:cubicBezTo>
                <a:cubicBezTo>
                  <a:pt x="0" y="93261"/>
                  <a:pt x="87205" y="3428"/>
                  <a:pt x="198893" y="680"/>
                </a:cubicBezTo>
                <a:cubicBezTo>
                  <a:pt x="199036" y="656"/>
                  <a:pt x="208412" y="-357"/>
                  <a:pt x="223516" y="133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1107EDF-2D80-8BDE-C058-A0A218715249}"/>
              </a:ext>
            </a:extLst>
          </p:cNvPr>
          <p:cNvGrpSpPr/>
          <p:nvPr/>
        </p:nvGrpSpPr>
        <p:grpSpPr>
          <a:xfrm>
            <a:off x="7818623" y="4490855"/>
            <a:ext cx="124420" cy="124420"/>
            <a:chOff x="5986398" y="438215"/>
            <a:chExt cx="124420" cy="124420"/>
          </a:xfrm>
        </p:grpSpPr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0E94127-4796-26A4-624A-F29048C267C5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30A1BE72-C6CC-2136-61A2-DAFCBFB20122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73B2A761-2DA9-2EA0-52F0-79ED443EA750}"/>
              </a:ext>
            </a:extLst>
          </p:cNvPr>
          <p:cNvSpPr txBox="1"/>
          <p:nvPr/>
        </p:nvSpPr>
        <p:spPr>
          <a:xfrm>
            <a:off x="7663734" y="5013176"/>
            <a:ext cx="4238190" cy="11045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FADDB5"/>
              </a:buClr>
            </a:pP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纵观周边外卖销售的大数据分析得出，能排进前五的均属轻餐饮。在当下受疫情影响，堂吃还未大规模开放的前提下，外卖成了主要销售渠道，建议重餐饮租户推出卖特价套餐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50547787-5B73-8743-D028-71062CB22587}"/>
              </a:ext>
            </a:extLst>
          </p:cNvPr>
          <p:cNvGrpSpPr/>
          <p:nvPr/>
        </p:nvGrpSpPr>
        <p:grpSpPr>
          <a:xfrm>
            <a:off x="119336" y="4293096"/>
            <a:ext cx="631017" cy="3471069"/>
            <a:chOff x="113831" y="4301924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EB990A7E-0D82-6334-E44F-91C6D1F57A38}"/>
                </a:ext>
              </a:extLst>
            </p:cNvPr>
            <p:cNvSpPr/>
            <p:nvPr/>
          </p:nvSpPr>
          <p:spPr>
            <a:xfrm rot="19357796">
              <a:off x="113831" y="446062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13AE937-EDEC-1F57-856B-02C0F76C062E}"/>
                </a:ext>
              </a:extLst>
            </p:cNvPr>
            <p:cNvSpPr/>
            <p:nvPr/>
          </p:nvSpPr>
          <p:spPr>
            <a:xfrm rot="19357796">
              <a:off x="494781" y="4301924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6423D4-D624-EA0B-AE0E-5E17EEDE1B55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CCB486DC-4C94-F55B-B144-D3A9A10749F8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62AF756-7410-BC70-EE19-B76FD35D4A89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83622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7473371-5F0D-9C1A-93C4-8BF1CFB1C5BE}"/>
              </a:ext>
            </a:extLst>
          </p:cNvPr>
          <p:cNvGrpSpPr/>
          <p:nvPr/>
        </p:nvGrpSpPr>
        <p:grpSpPr>
          <a:xfrm flipV="1">
            <a:off x="1291772" y="2375661"/>
            <a:ext cx="9608461" cy="3969852"/>
            <a:chOff x="9875965" y="-11166233"/>
            <a:chExt cx="17408650" cy="4512249"/>
          </a:xfrm>
          <a:gradFill flip="none" rotWithShape="1">
            <a:gsLst>
              <a:gs pos="0">
                <a:srgbClr val="FADDB5"/>
              </a:gs>
              <a:gs pos="100000">
                <a:srgbClr val="D7BA8F">
                  <a:alpha val="0"/>
                </a:srgbClr>
              </a:gs>
            </a:gsLst>
            <a:lin ang="5400000" scaled="1"/>
            <a:tileRect/>
          </a:gradFill>
          <a:scene3d>
            <a:camera prst="perspectiveRelaxed" fov="4500000"/>
            <a:lightRig rig="threePt" dir="t"/>
          </a:scene3d>
        </p:grpSpPr>
        <p:sp>
          <p:nvSpPr>
            <p:cNvPr id="85" name="矩形 84">
              <a:extLst>
                <a:ext uri="{FF2B5EF4-FFF2-40B4-BE49-F238E27FC236}">
                  <a16:creationId xmlns:a16="http://schemas.microsoft.com/office/drawing/2014/main" id="{D81897ED-98B0-9AF2-FDFB-70CB181A5B8C}"/>
                </a:ext>
              </a:extLst>
            </p:cNvPr>
            <p:cNvSpPr/>
            <p:nvPr/>
          </p:nvSpPr>
          <p:spPr>
            <a:xfrm flipV="1">
              <a:off x="9875965" y="-11166233"/>
              <a:ext cx="4144274" cy="451224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</a:gradFill>
            <a:ln w="25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6" name="矩形 85">
              <a:extLst>
                <a:ext uri="{FF2B5EF4-FFF2-40B4-BE49-F238E27FC236}">
                  <a16:creationId xmlns:a16="http://schemas.microsoft.com/office/drawing/2014/main" id="{3BE61595-967C-AFD4-E952-76480AEBB12D}"/>
                </a:ext>
              </a:extLst>
            </p:cNvPr>
            <p:cNvSpPr/>
            <p:nvPr/>
          </p:nvSpPr>
          <p:spPr>
            <a:xfrm flipV="1">
              <a:off x="14297425" y="-11166233"/>
              <a:ext cx="4144274" cy="451224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</a:gradFill>
            <a:ln w="25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:a16="http://schemas.microsoft.com/office/drawing/2014/main" id="{F80505E0-806B-99F7-5F7C-58CC187798BA}"/>
                </a:ext>
              </a:extLst>
            </p:cNvPr>
            <p:cNvSpPr/>
            <p:nvPr/>
          </p:nvSpPr>
          <p:spPr>
            <a:xfrm flipV="1">
              <a:off x="18718881" y="-11166233"/>
              <a:ext cx="4144274" cy="451224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</a:gradFill>
            <a:ln w="25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99D8C737-E07A-9E38-92AF-70FEBFD015E8}"/>
                </a:ext>
              </a:extLst>
            </p:cNvPr>
            <p:cNvSpPr/>
            <p:nvPr/>
          </p:nvSpPr>
          <p:spPr>
            <a:xfrm flipV="1">
              <a:off x="23140341" y="-11166233"/>
              <a:ext cx="4144274" cy="451224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</a:gradFill>
            <a:ln w="25400"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  <a:effectLst/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3118563" y="1268760"/>
            <a:ext cx="5954875" cy="369332"/>
            <a:chOff x="2937134" y="1585304"/>
            <a:chExt cx="5954875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7134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18144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09885" y="1585304"/>
              <a:ext cx="2409372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业态设置原则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sp>
        <p:nvSpPr>
          <p:cNvPr id="93" name="矩形 92">
            <a:extLst>
              <a:ext uri="{FF2B5EF4-FFF2-40B4-BE49-F238E27FC236}">
                <a16:creationId xmlns:a16="http://schemas.microsoft.com/office/drawing/2014/main" id="{74CAB3EB-6CBD-B2D8-C8DE-5CC116069093}"/>
              </a:ext>
            </a:extLst>
          </p:cNvPr>
          <p:cNvSpPr/>
          <p:nvPr/>
        </p:nvSpPr>
        <p:spPr>
          <a:xfrm>
            <a:off x="3636905" y="2048869"/>
            <a:ext cx="1937170" cy="2205862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28600" dist="38100" dir="16200000" rotWithShape="0">
              <a:srgbClr val="08BAFF">
                <a:alpha val="25000"/>
              </a:srgbClr>
            </a:outerShdw>
            <a:reflection stA="41000" endPos="65000" dist="508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94" name="图片 93">
            <a:extLst>
              <a:ext uri="{FF2B5EF4-FFF2-40B4-BE49-F238E27FC236}">
                <a16:creationId xmlns:a16="http://schemas.microsoft.com/office/drawing/2014/main" id="{C6882BBA-2159-2D27-DFAC-601975595378}"/>
              </a:ext>
            </a:extLst>
          </p:cNvPr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6044" y="2164362"/>
            <a:ext cx="2069942" cy="2492285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228600" dist="38100" dir="16200000" rotWithShape="0">
              <a:schemeClr val="accent2">
                <a:alpha val="25000"/>
              </a:schemeClr>
            </a:outerShdw>
            <a:reflection blurRad="50800" stA="41000" endPos="22000" dist="50800" dir="5400000" sy="-100000" algn="bl" rotWithShape="0"/>
          </a:effectLst>
          <a:scene3d>
            <a:camera prst="perspectiveRight"/>
            <a:lightRig rig="threePt" dir="t"/>
          </a:scene3d>
        </p:spPr>
      </p:pic>
      <p:sp>
        <p:nvSpPr>
          <p:cNvPr id="95" name="矩形 94">
            <a:extLst>
              <a:ext uri="{FF2B5EF4-FFF2-40B4-BE49-F238E27FC236}">
                <a16:creationId xmlns:a16="http://schemas.microsoft.com/office/drawing/2014/main" id="{D6BE0BDE-F855-2580-0E1F-FFB3AA259C7F}"/>
              </a:ext>
            </a:extLst>
          </p:cNvPr>
          <p:cNvSpPr/>
          <p:nvPr/>
        </p:nvSpPr>
        <p:spPr>
          <a:xfrm>
            <a:off x="6608936" y="2048869"/>
            <a:ext cx="1937170" cy="2205862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28600" dist="38100" dir="16200000" rotWithShape="0">
              <a:srgbClr val="08BAFF">
                <a:alpha val="25000"/>
              </a:srgbClr>
            </a:outerShdw>
            <a:reflection stA="41000" endPos="65000" dist="508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96" name="图片 95">
            <a:extLst>
              <a:ext uri="{FF2B5EF4-FFF2-40B4-BE49-F238E27FC236}">
                <a16:creationId xmlns:a16="http://schemas.microsoft.com/office/drawing/2014/main" id="{F9232EC5-5288-3790-E8C5-FD3ADDA7D18F}"/>
              </a:ext>
            </a:extLst>
          </p:cNvPr>
          <p:cNvPicPr>
            <a:picLocks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78035" y="2164362"/>
            <a:ext cx="2069942" cy="2492285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228600" dist="38100" dir="16200000" rotWithShape="0">
              <a:schemeClr val="accent2">
                <a:alpha val="25000"/>
              </a:schemeClr>
            </a:outerShdw>
            <a:reflection blurRad="50800" stA="41000" endPos="22000" dist="50800" dir="5400000" sy="-100000" algn="bl" rotWithShape="0"/>
          </a:effectLst>
          <a:scene3d>
            <a:camera prst="perspectiveLeft"/>
            <a:lightRig rig="threePt" dir="t"/>
          </a:scene3d>
        </p:spPr>
      </p:pic>
      <p:sp>
        <p:nvSpPr>
          <p:cNvPr id="97" name="矩形 96">
            <a:extLst>
              <a:ext uri="{FF2B5EF4-FFF2-40B4-BE49-F238E27FC236}">
                <a16:creationId xmlns:a16="http://schemas.microsoft.com/office/drawing/2014/main" id="{12A3696C-0F3C-C38B-5654-4ED15944C30A}"/>
              </a:ext>
            </a:extLst>
          </p:cNvPr>
          <p:cNvSpPr/>
          <p:nvPr/>
        </p:nvSpPr>
        <p:spPr>
          <a:xfrm>
            <a:off x="981500" y="2048869"/>
            <a:ext cx="1937170" cy="2205862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28600" dist="38100" dir="16200000" rotWithShape="0">
              <a:srgbClr val="08BAFF">
                <a:alpha val="25000"/>
              </a:srgbClr>
            </a:outerShdw>
            <a:reflection stA="41000" endPos="65000" dist="50800" dir="5400000" sy="-100000" algn="bl" rotWithShape="0"/>
          </a:effectLst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3562091E-6F4B-B563-8AA5-9700B4D430C1}"/>
              </a:ext>
            </a:extLst>
          </p:cNvPr>
          <p:cNvSpPr/>
          <p:nvPr/>
        </p:nvSpPr>
        <p:spPr>
          <a:xfrm>
            <a:off x="9273330" y="2048869"/>
            <a:ext cx="1937170" cy="2205862"/>
          </a:xfrm>
          <a:prstGeom prst="rect">
            <a:avLst/>
          </a:prstGeom>
          <a:noFill/>
          <a:ln>
            <a:gradFill flip="none" rotWithShape="1">
              <a:gsLst>
                <a:gs pos="0">
                  <a:schemeClr val="accent2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  <a:effectLst>
            <a:outerShdw blurRad="228600" dist="38100" dir="16200000" rotWithShape="0">
              <a:srgbClr val="08BAFF">
                <a:alpha val="25000"/>
              </a:srgbClr>
            </a:outerShdw>
            <a:reflection stA="41000" endPos="65000" dist="50800" dir="5400000" sy="-100000" algn="bl" rotWithShape="0"/>
          </a:effectLst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62E521CE-26BB-B153-5E49-A489BAB27177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8479" y="2164362"/>
            <a:ext cx="2069942" cy="2492285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228600" dist="38100" dir="16200000" rotWithShape="0">
              <a:schemeClr val="accent2">
                <a:alpha val="25000"/>
              </a:schemeClr>
            </a:outerShdw>
            <a:reflection blurRad="50800" stA="41000" endPos="22000" dist="50800" dir="5400000" sy="-100000" algn="bl" rotWithShape="0"/>
          </a:effectLst>
          <a:scene3d>
            <a:camera prst="perspectiveRight"/>
            <a:lightRig rig="threePt" dir="t"/>
          </a:scene3d>
        </p:spPr>
      </p:pic>
      <p:pic>
        <p:nvPicPr>
          <p:cNvPr id="100" name="图片 99">
            <a:extLst>
              <a:ext uri="{FF2B5EF4-FFF2-40B4-BE49-F238E27FC236}">
                <a16:creationId xmlns:a16="http://schemas.microsoft.com/office/drawing/2014/main" id="{7A793ECD-CF7E-893C-EACC-C03C0FCCC01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3580" y="2164362"/>
            <a:ext cx="2069942" cy="2492285"/>
          </a:xfrm>
          <a:prstGeom prst="rect">
            <a:avLst/>
          </a:prstGeom>
          <a:ln>
            <a:solidFill>
              <a:schemeClr val="accent2"/>
            </a:solidFill>
          </a:ln>
          <a:effectLst>
            <a:outerShdw blurRad="228600" dist="38100" dir="16200000" rotWithShape="0">
              <a:schemeClr val="accent2">
                <a:alpha val="25000"/>
              </a:schemeClr>
            </a:outerShdw>
            <a:reflection blurRad="50800" stA="41000" endPos="22000" dist="50800" dir="5400000" sy="-100000" algn="bl" rotWithShape="0"/>
          </a:effectLst>
          <a:scene3d>
            <a:camera prst="perspectiveLeft"/>
            <a:lightRig rig="threePt" dir="t"/>
          </a:scene3d>
        </p:spPr>
      </p:pic>
      <p:sp>
        <p:nvSpPr>
          <p:cNvPr id="101" name="文本框 100">
            <a:extLst>
              <a:ext uri="{FF2B5EF4-FFF2-40B4-BE49-F238E27FC236}">
                <a16:creationId xmlns:a16="http://schemas.microsoft.com/office/drawing/2014/main" id="{19DBD425-B558-FA63-4E43-E8BD7E459BEE}"/>
              </a:ext>
            </a:extLst>
          </p:cNvPr>
          <p:cNvSpPr txBox="1"/>
          <p:nvPr/>
        </p:nvSpPr>
        <p:spPr>
          <a:xfrm>
            <a:off x="847622" y="4797152"/>
            <a:ext cx="2368058" cy="85068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1600" b="0">
                <a:ln w="6350"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sym typeface="+mn-ea"/>
              </a:rPr>
              <a:t>城市一刻钟便民生活圈</a:t>
            </a:r>
            <a:endParaRPr lang="en-US" altLang="zh-CN" sz="1400" b="1" dirty="0">
              <a:solidFill>
                <a:schemeClr val="tx1"/>
              </a:solidFill>
              <a:sym typeface="+mn-ea"/>
            </a:endParaRP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以社区居民为服务对象</a:t>
            </a: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步行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15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分钟距离，满足生活基本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    需求</a:t>
            </a:r>
          </a:p>
        </p:txBody>
      </p:sp>
      <p:sp>
        <p:nvSpPr>
          <p:cNvPr id="107" name="文本框 106">
            <a:extLst>
              <a:ext uri="{FF2B5EF4-FFF2-40B4-BE49-F238E27FC236}">
                <a16:creationId xmlns:a16="http://schemas.microsoft.com/office/drawing/2014/main" id="{1A04B573-7AEA-D1D2-BB10-02F2501E5E0D}"/>
              </a:ext>
            </a:extLst>
          </p:cNvPr>
          <p:cNvSpPr txBox="1"/>
          <p:nvPr/>
        </p:nvSpPr>
        <p:spPr>
          <a:xfrm>
            <a:off x="3612175" y="4797152"/>
            <a:ext cx="2202419" cy="105381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1600" b="0">
                <a:ln w="6350"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sym typeface="+mn-ea"/>
              </a:rPr>
              <a:t>生活保障型业态</a:t>
            </a:r>
            <a:endParaRPr lang="en-US" altLang="zh-CN" sz="1400" b="1" dirty="0">
              <a:solidFill>
                <a:schemeClr val="tx1"/>
              </a:solidFill>
              <a:sym typeface="+mn-ea"/>
            </a:endParaRP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满足一日三餐，生活必需品等基本消费的业态</a:t>
            </a: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早餐店、便利店、社区生鲜、  理发店、家政服务中心等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4A0E297B-9F48-6FBE-812F-8BC86ECA449B}"/>
              </a:ext>
            </a:extLst>
          </p:cNvPr>
          <p:cNvSpPr txBox="1"/>
          <p:nvPr/>
        </p:nvSpPr>
        <p:spPr>
          <a:xfrm>
            <a:off x="6378035" y="4797152"/>
            <a:ext cx="2202419" cy="1053815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1600" b="0">
                <a:ln w="6350"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sym typeface="+mn-ea"/>
              </a:rPr>
              <a:t>品质提升类业态</a:t>
            </a:r>
            <a:endParaRPr lang="en-US" altLang="zh-CN" sz="1400" b="1" dirty="0">
              <a:solidFill>
                <a:schemeClr val="tx1"/>
              </a:solidFill>
              <a:sym typeface="+mn-ea"/>
            </a:endParaRP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满足休闲 、健康、社交、 娱乐、 购物更高层次消费需求的业态</a:t>
            </a: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烘焙店 、社区书房、健身房、鲜花店、茶艺咖啡、宠物店等</a:t>
            </a:r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1A018B41-F99C-79D7-0423-D45729B134B6}"/>
              </a:ext>
            </a:extLst>
          </p:cNvPr>
          <p:cNvSpPr txBox="1"/>
          <p:nvPr/>
        </p:nvSpPr>
        <p:spPr>
          <a:xfrm>
            <a:off x="9083531" y="4797152"/>
            <a:ext cx="2413069" cy="85068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None/>
              <a:defRPr sz="1600" b="0">
                <a:ln w="6350">
                  <a:noFill/>
                </a:ln>
                <a:solidFill>
                  <a:schemeClr val="bg1"/>
                </a:solidFill>
                <a:effectLst/>
                <a:latin typeface="+mj-ea"/>
                <a:ea typeface="+mj-ea"/>
              </a:defRPr>
            </a:lvl1pPr>
          </a:lstStyle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sym typeface="+mn-ea"/>
              </a:rPr>
              <a:t>社区服务品牌输送</a:t>
            </a:r>
            <a:endParaRPr lang="en-US" altLang="zh-CN" sz="1400" b="1" dirty="0">
              <a:solidFill>
                <a:schemeClr val="tx1"/>
              </a:solidFill>
              <a:sym typeface="+mn-ea"/>
            </a:endParaRP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提供精细化、标准化的管理及运营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  <a:sym typeface="+mn-ea"/>
            </a:endParaRPr>
          </a:p>
          <a:p>
            <a:pPr marL="171450" indent="-171450" algn="l"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  <a:buFont typeface="Wingdings" pitchFamily="2" charset="2"/>
              <a:buChar char="ü"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提升连锁品牌率 （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&gt;30%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sym typeface="+mn-ea"/>
              </a:rPr>
              <a:t>），提升片区商业能级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F53FF79-0BE5-1215-D65C-DCC20785C58B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F6B0BC23-18F3-1666-7C23-C2C02F085D95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4761BEA-B16A-7128-A626-A6D7FB78588C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904900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3233309" y="1268760"/>
            <a:ext cx="5725382" cy="369332"/>
            <a:chOff x="3051880" y="1585304"/>
            <a:chExt cx="5725382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51880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066699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09885" y="1585304"/>
              <a:ext cx="2409372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休闲餐饮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EEC479F1-9EAE-461D-8AA9-D82F90BDC0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829"/>
          <a:stretch/>
        </p:blipFill>
        <p:spPr>
          <a:xfrm>
            <a:off x="8527617" y="4251089"/>
            <a:ext cx="2891207" cy="192690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9FE15480-A397-A873-44AF-97AEB5193AF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2169"/>
          <a:stretch/>
        </p:blipFill>
        <p:spPr>
          <a:xfrm>
            <a:off x="1228646" y="2109221"/>
            <a:ext cx="5524256" cy="3716474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4E2BD1A-952C-CA1D-6352-63FE7D2DD004}"/>
              </a:ext>
            </a:extLst>
          </p:cNvPr>
          <p:cNvSpPr/>
          <p:nvPr/>
        </p:nvSpPr>
        <p:spPr>
          <a:xfrm>
            <a:off x="1223623" y="5517232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BA0C1D93-C0A6-456B-D0B8-89839D1505B1}"/>
              </a:ext>
            </a:extLst>
          </p:cNvPr>
          <p:cNvSpPr txBox="1"/>
          <p:nvPr/>
        </p:nvSpPr>
        <p:spPr>
          <a:xfrm>
            <a:off x="1630427" y="5517232"/>
            <a:ext cx="1274624" cy="308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美式餐车货柜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7EFE778-E934-158B-FF38-EEF823050CAB}"/>
              </a:ext>
            </a:extLst>
          </p:cNvPr>
          <p:cNvGrpSpPr/>
          <p:nvPr/>
        </p:nvGrpSpPr>
        <p:grpSpPr>
          <a:xfrm rot="456290">
            <a:off x="5154812" y="4025174"/>
            <a:ext cx="3087752" cy="2165992"/>
            <a:chOff x="5154812" y="4025174"/>
            <a:chExt cx="3087752" cy="2165992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D7469837-BD4D-B066-3D01-306ED77296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9829"/>
            <a:stretch/>
          </p:blipFill>
          <p:spPr>
            <a:xfrm rot="19840436">
              <a:off x="5154812" y="4025174"/>
              <a:ext cx="3087752" cy="2057899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D62BD45-42A4-49B3-3E29-EA355728D23E}"/>
                </a:ext>
              </a:extLst>
            </p:cNvPr>
            <p:cNvGrpSpPr/>
            <p:nvPr/>
          </p:nvGrpSpPr>
          <p:grpSpPr>
            <a:xfrm rot="19835332">
              <a:off x="5646841" y="5872284"/>
              <a:ext cx="2088232" cy="318882"/>
              <a:chOff x="1376023" y="5669632"/>
              <a:chExt cx="2088232" cy="318882"/>
            </a:xfrm>
          </p:grpSpPr>
          <p:sp>
            <p:nvSpPr>
              <p:cNvPr id="41" name="矩形 40">
                <a:extLst>
                  <a:ext uri="{FF2B5EF4-FFF2-40B4-BE49-F238E27FC236}">
                    <a16:creationId xmlns:a16="http://schemas.microsoft.com/office/drawing/2014/main" id="{71242039-B188-F6A5-DE71-96DF5E34B622}"/>
                  </a:ext>
                </a:extLst>
              </p:cNvPr>
              <p:cNvSpPr/>
              <p:nvPr/>
            </p:nvSpPr>
            <p:spPr>
              <a:xfrm>
                <a:off x="1376023" y="5669632"/>
                <a:ext cx="2088232" cy="318882"/>
              </a:xfrm>
              <a:prstGeom prst="rect">
                <a:avLst/>
              </a:prstGeom>
              <a:solidFill>
                <a:schemeClr val="bg1">
                  <a:alpha val="79000"/>
                </a:schemeClr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87316D53-57DE-3780-29B7-22E53A5C6EDD}"/>
                  </a:ext>
                </a:extLst>
              </p:cNvPr>
              <p:cNvSpPr txBox="1"/>
              <p:nvPr/>
            </p:nvSpPr>
            <p:spPr>
              <a:xfrm>
                <a:off x="1935296" y="5669633"/>
                <a:ext cx="969686" cy="307777"/>
              </a:xfrm>
              <a:prstGeom prst="rect">
                <a:avLst/>
              </a:prstGeom>
              <a:noFill/>
              <a:ln>
                <a:solidFill>
                  <a:schemeClr val="accent2"/>
                </a:solidFill>
              </a:ln>
            </p:spPr>
            <p:txBody>
              <a:bodyPr wrap="square">
                <a:spAutoFit/>
              </a:bodyPr>
              <a:lstStyle/>
              <a:p>
                <a:pPr fontAlgn="base">
                  <a:spcAft>
                    <a:spcPct val="0"/>
                  </a:spcAft>
                  <a:buClr>
                    <a:schemeClr val="tx1">
                      <a:lumMod val="85000"/>
                      <a:lumOff val="15000"/>
                    </a:schemeClr>
                  </a:buClr>
                </a:pPr>
                <a:r>
                  <a:rPr lang="zh-CN" altLang="en-US" sz="1400" b="1" dirty="0">
                    <a:latin typeface="+mj-ea"/>
                    <a:ea typeface="+mj-ea"/>
                    <a:sym typeface="+mn-ea"/>
                  </a:rPr>
                  <a:t>轻食调饮</a:t>
                </a:r>
                <a:endParaRPr lang="en-US" altLang="zh-CN" sz="1400" b="1" dirty="0">
                  <a:solidFill>
                    <a:schemeClr val="tx1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025E6A0D-8154-01BC-4009-49FE0C689A2B}"/>
              </a:ext>
            </a:extLst>
          </p:cNvPr>
          <p:cNvSpPr/>
          <p:nvPr/>
        </p:nvSpPr>
        <p:spPr>
          <a:xfrm>
            <a:off x="8531496" y="5846873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DC7EA5B-75CE-4029-32D2-B74BC3D70230}"/>
              </a:ext>
            </a:extLst>
          </p:cNvPr>
          <p:cNvSpPr txBox="1"/>
          <p:nvPr/>
        </p:nvSpPr>
        <p:spPr>
          <a:xfrm>
            <a:off x="9088550" y="5846873"/>
            <a:ext cx="9741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开放外摆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B48B934D-56AA-D392-7961-B9277101D59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8585" b="37147"/>
          <a:stretch/>
        </p:blipFill>
        <p:spPr>
          <a:xfrm rot="681456">
            <a:off x="7483941" y="2176740"/>
            <a:ext cx="3387996" cy="200046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E6DC0C5D-F6B8-C2B1-2412-9BD76D0878EE}"/>
              </a:ext>
            </a:extLst>
          </p:cNvPr>
          <p:cNvGrpSpPr/>
          <p:nvPr/>
        </p:nvGrpSpPr>
        <p:grpSpPr>
          <a:xfrm rot="732800">
            <a:off x="7329733" y="3718032"/>
            <a:ext cx="2088232" cy="318882"/>
            <a:chOff x="1376023" y="5669632"/>
            <a:chExt cx="2088232" cy="318882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6CE9E90B-6267-A842-9507-3A4A9C8CE78B}"/>
                </a:ext>
              </a:extLst>
            </p:cNvPr>
            <p:cNvSpPr/>
            <p:nvPr/>
          </p:nvSpPr>
          <p:spPr>
            <a:xfrm>
              <a:off x="1376023" y="5669632"/>
              <a:ext cx="2088232" cy="318882"/>
            </a:xfrm>
            <a:prstGeom prst="rect">
              <a:avLst/>
            </a:prstGeom>
            <a:solidFill>
              <a:schemeClr val="bg1">
                <a:alpha val="7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+mj-ea"/>
                <a:ea typeface="+mj-ea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AA2889A-86AA-2857-7341-6328A54CF396}"/>
                </a:ext>
              </a:extLst>
            </p:cNvPr>
            <p:cNvSpPr txBox="1"/>
            <p:nvPr/>
          </p:nvSpPr>
          <p:spPr>
            <a:xfrm>
              <a:off x="1935296" y="5669633"/>
              <a:ext cx="96968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base">
                <a:spcAft>
                  <a:spcPct val="0"/>
                </a:spcAft>
                <a:buClr>
                  <a:schemeClr val="tx1">
                    <a:lumMod val="85000"/>
                    <a:lumOff val="15000"/>
                  </a:schemeClr>
                </a:buClr>
              </a:pPr>
              <a:r>
                <a:rPr lang="zh-CN" altLang="en-US" sz="1400" b="1" dirty="0">
                  <a:latin typeface="+mj-ea"/>
                  <a:ea typeface="+mj-ea"/>
                  <a:sym typeface="+mn-ea"/>
                </a:rPr>
                <a:t>悠闲氛围</a:t>
              </a:r>
              <a:endParaRPr lang="en-US" altLang="zh-CN" sz="1400" b="1" dirty="0">
                <a:solidFill>
                  <a:schemeClr val="tx1"/>
                </a:solidFill>
                <a:latin typeface="+mj-ea"/>
                <a:ea typeface="+mj-ea"/>
                <a:sym typeface="+mn-ea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9C30B22-E51C-4EA5-C997-2416BA34CB74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BF78D94D-6E03-46B1-92D7-FD76620EAD70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79F382E-6453-7F70-8818-8507530647B5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6725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04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783632" y="1268760"/>
            <a:ext cx="6552728" cy="369332"/>
            <a:chOff x="2602203" y="1585304"/>
            <a:chExt cx="6552728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02203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444368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09885" y="1585304"/>
              <a:ext cx="2409372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精选快餐、小食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3" name="图形 2">
            <a:extLst>
              <a:ext uri="{FF2B5EF4-FFF2-40B4-BE49-F238E27FC236}">
                <a16:creationId xmlns:a16="http://schemas.microsoft.com/office/drawing/2014/main" id="{15F0CD02-EE0E-F891-3D5B-F5E91D83B9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47352" y="1901079"/>
            <a:ext cx="12486704" cy="4048201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C74706A4-DCEB-9CF0-7511-725A08015EF1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4C9FBB1-2D27-FC4C-DC8B-D8EC9E2C72CB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7FF7215C-62BB-5772-BD86-9A63CCA9DA80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0851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05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945277" y="1268760"/>
            <a:ext cx="6247067" cy="369332"/>
            <a:chOff x="2763848" y="1585304"/>
            <a:chExt cx="6247067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3848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9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300352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09885" y="1585304"/>
              <a:ext cx="2409372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大餐、宴请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3D9C863B-9891-C905-89B8-7F22B0DB24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7727" y="2060849"/>
            <a:ext cx="4824537" cy="3970961"/>
          </a:xfrm>
          <a:prstGeom prst="rect">
            <a:avLst/>
          </a:prstGeom>
          <a:ln>
            <a:solidFill>
              <a:schemeClr val="accent2"/>
            </a:solidFill>
          </a:ln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50B3E406-3E6A-8B44-5D66-EDB557DA286F}"/>
              </a:ext>
            </a:extLst>
          </p:cNvPr>
          <p:cNvGrpSpPr/>
          <p:nvPr/>
        </p:nvGrpSpPr>
        <p:grpSpPr>
          <a:xfrm>
            <a:off x="709776" y="2060848"/>
            <a:ext cx="3153976" cy="3978105"/>
            <a:chOff x="709776" y="2060848"/>
            <a:chExt cx="3153976" cy="3978105"/>
          </a:xfrm>
          <a:scene3d>
            <a:camera prst="perspectiveRight">
              <a:rot lat="0" lon="19800000" rev="0"/>
            </a:camera>
            <a:lightRig rig="threePt" dir="t"/>
          </a:scene3d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4D71A190-F7F9-D83C-E028-CC4768DC22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52100"/>
            <a:stretch/>
          </p:blipFill>
          <p:spPr>
            <a:xfrm>
              <a:off x="709776" y="2060848"/>
              <a:ext cx="3153976" cy="196188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23B1F577-1330-C8F5-D40E-93B38C3A32A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14571" y="4077072"/>
              <a:ext cx="3144386" cy="196188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E504A96-72FD-5F22-DC42-E658BB3B84D5}"/>
              </a:ext>
            </a:extLst>
          </p:cNvPr>
          <p:cNvGrpSpPr/>
          <p:nvPr/>
        </p:nvGrpSpPr>
        <p:grpSpPr>
          <a:xfrm>
            <a:off x="8256240" y="2060849"/>
            <a:ext cx="3294224" cy="4042564"/>
            <a:chOff x="8256240" y="2060849"/>
            <a:chExt cx="3294224" cy="4042564"/>
          </a:xfrm>
          <a:scene3d>
            <a:camera prst="perspectiveLeft">
              <a:rot lat="0" lon="1800000" rev="0"/>
            </a:camera>
            <a:lightRig rig="threePt" dir="t"/>
          </a:scene3d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88841321-E0FD-AC1B-2971-7FC602EFB62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8828" b="5190"/>
            <a:stretch/>
          </p:blipFill>
          <p:spPr>
            <a:xfrm>
              <a:off x="8256240" y="2060849"/>
              <a:ext cx="3285515" cy="196188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A0B5769-3374-22DC-7A58-D0E9929D17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64949" y="4102652"/>
              <a:ext cx="3285515" cy="200076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C8D9916-ED6F-C426-DB3D-F550AFF8C82F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2A0CB01-7DEF-C076-0B94-CAF784F5C1C2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4952E3E-343F-EF49-2A7E-BD6777677EC6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15289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06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900459" y="1268760"/>
            <a:ext cx="6391083" cy="369332"/>
            <a:chOff x="2763848" y="1585304"/>
            <a:chExt cx="6391083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63848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444368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520140" y="1585304"/>
              <a:ext cx="2788862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“朋友圈”集散地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DCFCAE17-9640-5209-D20E-C45285031A9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4851" b="13906"/>
          <a:stretch/>
        </p:blipFill>
        <p:spPr>
          <a:xfrm>
            <a:off x="4557897" y="1916832"/>
            <a:ext cx="3268509" cy="1998009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BFFB94E-1F4C-2548-3DFC-E16DB030CA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748"/>
          <a:stretch/>
        </p:blipFill>
        <p:spPr>
          <a:xfrm>
            <a:off x="836562" y="1916832"/>
            <a:ext cx="3268509" cy="200942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A8879A3-5484-A352-612E-E40C2F3BE3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6562" y="4143467"/>
            <a:ext cx="3268509" cy="2009426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5BEAFA9-CC81-05A2-84A5-91FB7517554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9230" y="4173451"/>
            <a:ext cx="3268509" cy="196902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CAF6F7C-CBCA-3585-9AA7-65C5A1743FC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7896" y="4173452"/>
            <a:ext cx="3268509" cy="197944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95230A6-687B-7480-3280-E41C1C13D28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49" b="10657"/>
          <a:stretch/>
        </p:blipFill>
        <p:spPr>
          <a:xfrm>
            <a:off x="8279230" y="1916832"/>
            <a:ext cx="3268508" cy="199800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35" name="矩形 34">
            <a:extLst>
              <a:ext uri="{FF2B5EF4-FFF2-40B4-BE49-F238E27FC236}">
                <a16:creationId xmlns:a16="http://schemas.microsoft.com/office/drawing/2014/main" id="{058E9D3C-7BB5-4C0A-F53F-F1C3735E16A6}"/>
              </a:ext>
            </a:extLst>
          </p:cNvPr>
          <p:cNvSpPr/>
          <p:nvPr/>
        </p:nvSpPr>
        <p:spPr>
          <a:xfrm>
            <a:off x="839416" y="3606378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C526DCA-8749-9944-3B00-351B8AD58B73}"/>
              </a:ext>
            </a:extLst>
          </p:cNvPr>
          <p:cNvSpPr txBox="1"/>
          <p:nvPr/>
        </p:nvSpPr>
        <p:spPr>
          <a:xfrm>
            <a:off x="1199456" y="3606378"/>
            <a:ext cx="14856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岭南之味：点心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BB554D9-E8FF-6B4C-0618-68B5CF6B5950}"/>
              </a:ext>
            </a:extLst>
          </p:cNvPr>
          <p:cNvSpPr/>
          <p:nvPr/>
        </p:nvSpPr>
        <p:spPr>
          <a:xfrm>
            <a:off x="4550248" y="3606378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D94199F-6B87-9766-0D7D-E7C5076118FD}"/>
              </a:ext>
            </a:extLst>
          </p:cNvPr>
          <p:cNvSpPr txBox="1"/>
          <p:nvPr/>
        </p:nvSpPr>
        <p:spPr>
          <a:xfrm>
            <a:off x="4780303" y="3606378"/>
            <a:ext cx="19310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麻辣生鲜：一棠龙虾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E3A222A7-08BC-416F-FC3E-8762DC6D4FAC}"/>
              </a:ext>
            </a:extLst>
          </p:cNvPr>
          <p:cNvSpPr/>
          <p:nvPr/>
        </p:nvSpPr>
        <p:spPr>
          <a:xfrm>
            <a:off x="8279230" y="3606378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4443253D-8C38-481B-417C-3A8618DAF807}"/>
              </a:ext>
            </a:extLst>
          </p:cNvPr>
          <p:cNvSpPr txBox="1"/>
          <p:nvPr/>
        </p:nvSpPr>
        <p:spPr>
          <a:xfrm>
            <a:off x="8478020" y="3606378"/>
            <a:ext cx="180245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网红餐厅：跷脚牛肉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FD57EA4-DF63-152B-AC74-FEADAA137AC6}"/>
              </a:ext>
            </a:extLst>
          </p:cNvPr>
          <p:cNvSpPr/>
          <p:nvPr/>
        </p:nvSpPr>
        <p:spPr>
          <a:xfrm>
            <a:off x="843240" y="5834011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BAFABC6B-3ECF-B047-279D-4A0E188CF44A}"/>
              </a:ext>
            </a:extLst>
          </p:cNvPr>
          <p:cNvSpPr txBox="1"/>
          <p:nvPr/>
        </p:nvSpPr>
        <p:spPr>
          <a:xfrm>
            <a:off x="1042818" y="5834011"/>
            <a:ext cx="16890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食之本味：八合里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B3610CC3-F314-982E-14B5-ABDF03CD3EF7}"/>
              </a:ext>
            </a:extLst>
          </p:cNvPr>
          <p:cNvSpPr/>
          <p:nvPr/>
        </p:nvSpPr>
        <p:spPr>
          <a:xfrm>
            <a:off x="4550248" y="5834011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7FF0C2D6-00ED-E336-70FC-9D4ED0459679}"/>
              </a:ext>
            </a:extLst>
          </p:cNvPr>
          <p:cNvSpPr txBox="1"/>
          <p:nvPr/>
        </p:nvSpPr>
        <p:spPr>
          <a:xfrm>
            <a:off x="4511824" y="5834011"/>
            <a:ext cx="23104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日式自助：牛</a:t>
            </a:r>
            <a:r>
              <a:rPr lang="en" altLang="zh-CN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NEW</a:t>
            </a: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寿喜烧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76EFE3BE-3F46-6C77-A7FB-5DDFEB132467}"/>
              </a:ext>
            </a:extLst>
          </p:cNvPr>
          <p:cNvSpPr/>
          <p:nvPr/>
        </p:nvSpPr>
        <p:spPr>
          <a:xfrm>
            <a:off x="8279230" y="5834011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075CECD-4A58-4540-2DE6-EA1E0D9AB423}"/>
              </a:ext>
            </a:extLst>
          </p:cNvPr>
          <p:cNvSpPr txBox="1"/>
          <p:nvPr/>
        </p:nvSpPr>
        <p:spPr>
          <a:xfrm>
            <a:off x="8470745" y="5829199"/>
            <a:ext cx="18737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热闹聚餐：韩国烤肉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8FED3D3-0034-06E3-9C7E-B156384B47F8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3F0C6C9-273C-77D8-8008-F6CE16DA65B9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C2EA3398-93B6-7DFE-D580-D3372041608B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518845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07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3305317" y="1268760"/>
            <a:ext cx="5581366" cy="369332"/>
            <a:chOff x="3168706" y="1585304"/>
            <a:chExt cx="5581366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6870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039509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330535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社区食堂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A03FA69-714F-552B-4F48-F98BF7C9C6EA}"/>
              </a:ext>
            </a:extLst>
          </p:cNvPr>
          <p:cNvGrpSpPr/>
          <p:nvPr/>
        </p:nvGrpSpPr>
        <p:grpSpPr>
          <a:xfrm>
            <a:off x="1253871" y="2132856"/>
            <a:ext cx="9684258" cy="3849758"/>
            <a:chOff x="748594" y="2171502"/>
            <a:chExt cx="9684258" cy="3849758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827F5D5F-7583-A4DC-8315-D41FDC7FFCE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594" y="2171502"/>
              <a:ext cx="4657138" cy="3849758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77CADAC-3538-8F60-70C3-4952C9346A5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4454" t="5215" b="52574"/>
            <a:stretch/>
          </p:blipFill>
          <p:spPr>
            <a:xfrm>
              <a:off x="8714656" y="2171502"/>
              <a:ext cx="1718195" cy="164329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204A744-72AF-4236-ED85-43CDADC302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3629" r="35719" b="53828"/>
            <a:stretch/>
          </p:blipFill>
          <p:spPr>
            <a:xfrm>
              <a:off x="5535661" y="2173281"/>
              <a:ext cx="3107160" cy="165618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id="{AFA48863-6EBC-5AD9-F743-9104992F38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8497" r="2676"/>
            <a:stretch/>
          </p:blipFill>
          <p:spPr>
            <a:xfrm>
              <a:off x="5535662" y="3933058"/>
              <a:ext cx="4897190" cy="2087146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CB522957-A9EC-D9E4-6350-0C5A98A0C3CD}"/>
              </a:ext>
            </a:extLst>
          </p:cNvPr>
          <p:cNvSpPr/>
          <p:nvPr/>
        </p:nvSpPr>
        <p:spPr>
          <a:xfrm>
            <a:off x="1239598" y="5661248"/>
            <a:ext cx="2088232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2DE7F876-B5E7-2723-FA06-88D488FDF2F6}"/>
              </a:ext>
            </a:extLst>
          </p:cNvPr>
          <p:cNvSpPr txBox="1"/>
          <p:nvPr/>
        </p:nvSpPr>
        <p:spPr>
          <a:xfrm>
            <a:off x="1318326" y="5661248"/>
            <a:ext cx="22641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简洁明亮并结合暖色调 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DC34F47-FADD-018D-A26D-016CB29DB832}"/>
              </a:ext>
            </a:extLst>
          </p:cNvPr>
          <p:cNvSpPr/>
          <p:nvPr/>
        </p:nvSpPr>
        <p:spPr>
          <a:xfrm>
            <a:off x="6050483" y="3468369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3C626D3-DF1A-198B-CC8B-1EF8ADDED1BF}"/>
              </a:ext>
            </a:extLst>
          </p:cNvPr>
          <p:cNvSpPr txBox="1"/>
          <p:nvPr/>
        </p:nvSpPr>
        <p:spPr>
          <a:xfrm>
            <a:off x="6129211" y="3468369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内部氛围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864F4C9C-5611-25D3-ACA6-146C8C8A80AD}"/>
              </a:ext>
            </a:extLst>
          </p:cNvPr>
          <p:cNvSpPr/>
          <p:nvPr/>
        </p:nvSpPr>
        <p:spPr>
          <a:xfrm>
            <a:off x="9244234" y="3468369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FCACD0B-CFA2-57BE-FB30-62CDD8100ECF}"/>
              </a:ext>
            </a:extLst>
          </p:cNvPr>
          <p:cNvSpPr txBox="1"/>
          <p:nvPr/>
        </p:nvSpPr>
        <p:spPr>
          <a:xfrm>
            <a:off x="9322962" y="3468369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内部氛围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AE6D95A5-D83D-594F-83FE-BCC3AF5B17CE}"/>
              </a:ext>
            </a:extLst>
          </p:cNvPr>
          <p:cNvSpPr/>
          <p:nvPr/>
        </p:nvSpPr>
        <p:spPr>
          <a:xfrm>
            <a:off x="6050483" y="5652567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2AAE20B-7DCE-7F02-F843-5564B526018F}"/>
              </a:ext>
            </a:extLst>
          </p:cNvPr>
          <p:cNvSpPr txBox="1"/>
          <p:nvPr/>
        </p:nvSpPr>
        <p:spPr>
          <a:xfrm>
            <a:off x="6129211" y="5652567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solidFill>
                  <a:schemeClr val="tx1"/>
                </a:solidFill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外卖窗口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8ED09A69-C70D-C23D-208F-8235E4EFF8A3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5999F284-ABD0-9E20-DC30-22AC8262DC17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2AD15CE0-2C4D-8CDB-D473-25FCDDC59D8F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2968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>
                <a:alpha val="0"/>
              </a:schemeClr>
            </a:gs>
            <a:gs pos="100000">
              <a:schemeClr val="tx1">
                <a:alpha val="90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C3CFB55C-908A-7AF9-7D21-B5B2B9FD68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CE6D2DB-15D7-3297-F86E-F06E56A48F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20000"/>
                </a:schemeClr>
              </a:gs>
              <a:gs pos="29000">
                <a:schemeClr val="tx1">
                  <a:alpha val="87000"/>
                </a:schemeClr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  <a:cs typeface="+mn-cs"/>
            </a:endParaRPr>
          </a:p>
        </p:txBody>
      </p:sp>
      <p:sp>
        <p:nvSpPr>
          <p:cNvPr id="2" name="燕尾形 1">
            <a:extLst>
              <a:ext uri="{FF2B5EF4-FFF2-40B4-BE49-F238E27FC236}">
                <a16:creationId xmlns:a16="http://schemas.microsoft.com/office/drawing/2014/main" id="{96A1097E-C3BE-6F82-E0BD-6E0C4AC8E591}"/>
              </a:ext>
            </a:extLst>
          </p:cNvPr>
          <p:cNvSpPr/>
          <p:nvPr/>
        </p:nvSpPr>
        <p:spPr>
          <a:xfrm>
            <a:off x="2207568" y="0"/>
            <a:ext cx="2016224" cy="6858000"/>
          </a:xfrm>
          <a:prstGeom prst="chevron">
            <a:avLst>
              <a:gd name="adj" fmla="val 87816"/>
            </a:avLst>
          </a:prstGeom>
          <a:gradFill>
            <a:gsLst>
              <a:gs pos="0">
                <a:schemeClr val="accent2">
                  <a:alpha val="18000"/>
                </a:schemeClr>
              </a:gs>
              <a:gs pos="48000">
                <a:schemeClr val="accent2">
                  <a:alpha val="0"/>
                </a:schemeClr>
              </a:gs>
              <a:gs pos="100000">
                <a:schemeClr val="accent2">
                  <a:alpha val="2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燕尾形 34">
            <a:extLst>
              <a:ext uri="{FF2B5EF4-FFF2-40B4-BE49-F238E27FC236}">
                <a16:creationId xmlns:a16="http://schemas.microsoft.com/office/drawing/2014/main" id="{386F3047-A48C-5BB0-9C8F-72C87594E190}"/>
              </a:ext>
            </a:extLst>
          </p:cNvPr>
          <p:cNvSpPr/>
          <p:nvPr/>
        </p:nvSpPr>
        <p:spPr>
          <a:xfrm>
            <a:off x="2639616" y="0"/>
            <a:ext cx="2016224" cy="6858000"/>
          </a:xfrm>
          <a:prstGeom prst="chevron">
            <a:avLst>
              <a:gd name="adj" fmla="val 87816"/>
            </a:avLst>
          </a:prstGeom>
          <a:gradFill>
            <a:gsLst>
              <a:gs pos="0">
                <a:schemeClr val="accent2">
                  <a:alpha val="76000"/>
                </a:schemeClr>
              </a:gs>
              <a:gs pos="47000">
                <a:schemeClr val="accent2">
                  <a:alpha val="0"/>
                </a:schemeClr>
              </a:gs>
              <a:gs pos="100000">
                <a:schemeClr val="accent2">
                  <a:alpha val="76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3FA2915-EBD5-0CAD-98CF-895200C47BBC}"/>
              </a:ext>
            </a:extLst>
          </p:cNvPr>
          <p:cNvSpPr/>
          <p:nvPr/>
        </p:nvSpPr>
        <p:spPr>
          <a:xfrm>
            <a:off x="0" y="1268760"/>
            <a:ext cx="7704856" cy="4248472"/>
          </a:xfrm>
          <a:prstGeom prst="rect">
            <a:avLst/>
          </a:prstGeom>
          <a:gradFill>
            <a:gsLst>
              <a:gs pos="0">
                <a:schemeClr val="tx1">
                  <a:alpha val="7985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6" name="燕尾形 35">
            <a:extLst>
              <a:ext uri="{FF2B5EF4-FFF2-40B4-BE49-F238E27FC236}">
                <a16:creationId xmlns:a16="http://schemas.microsoft.com/office/drawing/2014/main" id="{3E36EACE-26D7-64DE-3D4A-4F392E4BB2CE}"/>
              </a:ext>
            </a:extLst>
          </p:cNvPr>
          <p:cNvSpPr/>
          <p:nvPr/>
        </p:nvSpPr>
        <p:spPr>
          <a:xfrm>
            <a:off x="3143672" y="0"/>
            <a:ext cx="2016224" cy="6858000"/>
          </a:xfrm>
          <a:prstGeom prst="chevron">
            <a:avLst>
              <a:gd name="adj" fmla="val 83693"/>
            </a:avLst>
          </a:prstGeom>
          <a:gradFill>
            <a:gsLst>
              <a:gs pos="46000">
                <a:schemeClr val="accent2">
                  <a:alpha val="64000"/>
                </a:schemeClr>
              </a:gs>
              <a:gs pos="0">
                <a:schemeClr val="accent2"/>
              </a:gs>
              <a:gs pos="100000">
                <a:schemeClr val="accent1">
                  <a:alpha val="18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7" name="燕尾形 36">
            <a:extLst>
              <a:ext uri="{FF2B5EF4-FFF2-40B4-BE49-F238E27FC236}">
                <a16:creationId xmlns:a16="http://schemas.microsoft.com/office/drawing/2014/main" id="{B0001ADD-AB5A-6B0F-AEB9-1B2720040B23}"/>
              </a:ext>
            </a:extLst>
          </p:cNvPr>
          <p:cNvSpPr/>
          <p:nvPr/>
        </p:nvSpPr>
        <p:spPr>
          <a:xfrm>
            <a:off x="3791744" y="0"/>
            <a:ext cx="2016224" cy="6858000"/>
          </a:xfrm>
          <a:prstGeom prst="chevron">
            <a:avLst>
              <a:gd name="adj" fmla="val 83693"/>
            </a:avLst>
          </a:prstGeom>
          <a:gradFill>
            <a:gsLst>
              <a:gs pos="48000">
                <a:schemeClr val="accent2">
                  <a:alpha val="2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3F1ECECE-D0E0-8B98-063A-D820A7E94E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542" y="2655390"/>
            <a:ext cx="156005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4800" b="1" i="0" u="none" strike="noStrike" cap="none" spc="300" normalizeH="0" baseline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j-ea"/>
                <a:ea typeface="+mj-ea"/>
              </a:rPr>
              <a:t>目录</a:t>
            </a:r>
            <a:endParaRPr kumimoji="0" lang="zh-CN" altLang="zh-CN" sz="6600" b="1" i="0" u="none" strike="noStrike" cap="none" spc="300" normalizeH="0" baseline="0" dirty="0">
              <a:ln>
                <a:noFill/>
              </a:ln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j-ea"/>
              <a:ea typeface="+mj-ea"/>
            </a:endParaRPr>
          </a:p>
        </p:txBody>
      </p:sp>
      <p:cxnSp>
        <p:nvCxnSpPr>
          <p:cNvPr id="9" name="直线连接符 8">
            <a:extLst>
              <a:ext uri="{FF2B5EF4-FFF2-40B4-BE49-F238E27FC236}">
                <a16:creationId xmlns:a16="http://schemas.microsoft.com/office/drawing/2014/main" id="{271F0BED-6CF9-91E9-57EE-8DF57749401C}"/>
              </a:ext>
            </a:extLst>
          </p:cNvPr>
          <p:cNvCxnSpPr/>
          <p:nvPr/>
        </p:nvCxnSpPr>
        <p:spPr>
          <a:xfrm>
            <a:off x="1127448" y="3501008"/>
            <a:ext cx="21602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5E7F4DD7-57EE-F7FB-296B-9AE848938BF7}"/>
              </a:ext>
            </a:extLst>
          </p:cNvPr>
          <p:cNvSpPr txBox="1"/>
          <p:nvPr/>
        </p:nvSpPr>
        <p:spPr>
          <a:xfrm>
            <a:off x="958021" y="3734013"/>
            <a:ext cx="213704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b="0" i="0" u="none" strike="noStrike" dirty="0">
                <a:solidFill>
                  <a:schemeClr val="bg1">
                    <a:alpha val="81000"/>
                  </a:schemeClr>
                </a:solidFill>
                <a:effectLst/>
                <a:ea typeface="MiSans Normal" panose="00000500000000000000" pitchFamily="2" charset="-122"/>
              </a:rPr>
              <a:t>CONTENTS</a:t>
            </a:r>
            <a:endParaRPr lang="zh-CN" altLang="en-US" sz="1400" dirty="0">
              <a:solidFill>
                <a:schemeClr val="bg1">
                  <a:alpha val="81000"/>
                </a:schemeClr>
              </a:solidFill>
              <a:ea typeface="MiSans Normal" panose="00000500000000000000" pitchFamily="2" charset="-122"/>
            </a:endParaRPr>
          </a:p>
        </p:txBody>
      </p:sp>
      <p:sp>
        <p:nvSpPr>
          <p:cNvPr id="22" name="Rectangle 2">
            <a:extLst>
              <a:ext uri="{FF2B5EF4-FFF2-40B4-BE49-F238E27FC236}">
                <a16:creationId xmlns:a16="http://schemas.microsoft.com/office/drawing/2014/main" id="{5249FF10-9DE6-A775-5F68-0C571EFCD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424" y="2464948"/>
            <a:ext cx="4073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</a:rPr>
              <a:t>＋</a:t>
            </a:r>
            <a:endParaRPr kumimoji="0" lang="zh-CN" altLang="zh-CN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cxnSp>
        <p:nvCxnSpPr>
          <p:cNvPr id="43" name="直线连接符 42">
            <a:extLst>
              <a:ext uri="{FF2B5EF4-FFF2-40B4-BE49-F238E27FC236}">
                <a16:creationId xmlns:a16="http://schemas.microsoft.com/office/drawing/2014/main" id="{1A7463C3-7A80-506C-B404-CE29AB8C38B6}"/>
              </a:ext>
            </a:extLst>
          </p:cNvPr>
          <p:cNvCxnSpPr/>
          <p:nvPr/>
        </p:nvCxnSpPr>
        <p:spPr>
          <a:xfrm>
            <a:off x="4553815" y="-14242"/>
            <a:ext cx="1656184" cy="34290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线连接符 43">
            <a:extLst>
              <a:ext uri="{FF2B5EF4-FFF2-40B4-BE49-F238E27FC236}">
                <a16:creationId xmlns:a16="http://schemas.microsoft.com/office/drawing/2014/main" id="{49270256-FD18-C993-8B46-455517CA98D5}"/>
              </a:ext>
            </a:extLst>
          </p:cNvPr>
          <p:cNvCxnSpPr>
            <a:cxnSpLocks/>
          </p:cNvCxnSpPr>
          <p:nvPr/>
        </p:nvCxnSpPr>
        <p:spPr>
          <a:xfrm flipV="1">
            <a:off x="4553815" y="3409853"/>
            <a:ext cx="1656184" cy="342900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燕尾形 45">
            <a:extLst>
              <a:ext uri="{FF2B5EF4-FFF2-40B4-BE49-F238E27FC236}">
                <a16:creationId xmlns:a16="http://schemas.microsoft.com/office/drawing/2014/main" id="{EBCEE311-DEB3-34D1-9DCD-FC621326A045}"/>
              </a:ext>
            </a:extLst>
          </p:cNvPr>
          <p:cNvSpPr/>
          <p:nvPr/>
        </p:nvSpPr>
        <p:spPr>
          <a:xfrm>
            <a:off x="9912424" y="0"/>
            <a:ext cx="2016224" cy="6858000"/>
          </a:xfrm>
          <a:prstGeom prst="chevron">
            <a:avLst>
              <a:gd name="adj" fmla="val 83693"/>
            </a:avLst>
          </a:prstGeom>
          <a:gradFill>
            <a:gsLst>
              <a:gs pos="48000">
                <a:schemeClr val="accent2">
                  <a:alpha val="27000"/>
                </a:schemeClr>
              </a:gs>
              <a:gs pos="0">
                <a:schemeClr val="accent2">
                  <a:alpha val="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cxnSp>
        <p:nvCxnSpPr>
          <p:cNvPr id="47" name="直线连接符 46">
            <a:extLst>
              <a:ext uri="{FF2B5EF4-FFF2-40B4-BE49-F238E27FC236}">
                <a16:creationId xmlns:a16="http://schemas.microsoft.com/office/drawing/2014/main" id="{FE12A1E6-E854-CA40-7CAE-9BAE4C60A60F}"/>
              </a:ext>
            </a:extLst>
          </p:cNvPr>
          <p:cNvCxnSpPr/>
          <p:nvPr/>
        </p:nvCxnSpPr>
        <p:spPr>
          <a:xfrm>
            <a:off x="10272464" y="-14242"/>
            <a:ext cx="1656184" cy="3429000"/>
          </a:xfrm>
          <a:prstGeom prst="line">
            <a:avLst/>
          </a:prstGeom>
          <a:ln>
            <a:gradFill>
              <a:gsLst>
                <a:gs pos="2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62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线连接符 47">
            <a:extLst>
              <a:ext uri="{FF2B5EF4-FFF2-40B4-BE49-F238E27FC236}">
                <a16:creationId xmlns:a16="http://schemas.microsoft.com/office/drawing/2014/main" id="{5C688914-6CA4-3CB3-588D-A8857709C1DB}"/>
              </a:ext>
            </a:extLst>
          </p:cNvPr>
          <p:cNvCxnSpPr>
            <a:cxnSpLocks/>
          </p:cNvCxnSpPr>
          <p:nvPr/>
        </p:nvCxnSpPr>
        <p:spPr>
          <a:xfrm flipV="1">
            <a:off x="10272464" y="3409853"/>
            <a:ext cx="1656184" cy="3429000"/>
          </a:xfrm>
          <a:prstGeom prst="line">
            <a:avLst/>
          </a:prstGeom>
          <a:ln>
            <a:gradFill>
              <a:gsLst>
                <a:gs pos="28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>
                    <a:alpha val="62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1081FF0-2629-A8C4-7E95-ECB849AC400E}"/>
              </a:ext>
            </a:extLst>
          </p:cNvPr>
          <p:cNvGrpSpPr/>
          <p:nvPr/>
        </p:nvGrpSpPr>
        <p:grpSpPr>
          <a:xfrm>
            <a:off x="6139260" y="3347643"/>
            <a:ext cx="124420" cy="124420"/>
            <a:chOff x="5986398" y="438215"/>
            <a:chExt cx="124420" cy="124420"/>
          </a:xfrm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D0C3858D-6A85-7E06-F750-7C3C045DC19E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2DC7227A-E03F-0848-1CB1-E39878DE2200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B5E1B53-A3DF-43A3-2F2A-BA7CF6BB4818}"/>
              </a:ext>
            </a:extLst>
          </p:cNvPr>
          <p:cNvGrpSpPr/>
          <p:nvPr/>
        </p:nvGrpSpPr>
        <p:grpSpPr>
          <a:xfrm>
            <a:off x="5750710" y="2525194"/>
            <a:ext cx="124420" cy="124420"/>
            <a:chOff x="5986398" y="438215"/>
            <a:chExt cx="124420" cy="124420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8604F866-2CBB-4D0A-5334-22462B4A0CE1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51EC47BE-322A-18D8-CEFB-05DA9BA70A54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2D6E741C-910E-6E8D-D882-9868F8DA8A16}"/>
              </a:ext>
            </a:extLst>
          </p:cNvPr>
          <p:cNvGrpSpPr/>
          <p:nvPr/>
        </p:nvGrpSpPr>
        <p:grpSpPr>
          <a:xfrm>
            <a:off x="5319697" y="1638048"/>
            <a:ext cx="124420" cy="124420"/>
            <a:chOff x="5986398" y="438215"/>
            <a:chExt cx="124420" cy="124420"/>
          </a:xfrm>
        </p:grpSpPr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5110FFA5-9131-FE28-A88B-AACE9EE568F7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E3F8A4F3-5911-30E9-3275-A85F7CB929BC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BC3DC61-BCAB-176B-533A-AACC2837C76E}"/>
              </a:ext>
            </a:extLst>
          </p:cNvPr>
          <p:cNvGrpSpPr/>
          <p:nvPr/>
        </p:nvGrpSpPr>
        <p:grpSpPr>
          <a:xfrm>
            <a:off x="5732080" y="4201405"/>
            <a:ext cx="124420" cy="124420"/>
            <a:chOff x="5986398" y="438215"/>
            <a:chExt cx="124420" cy="124420"/>
          </a:xfrm>
        </p:grpSpPr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32D359D4-A59C-4D21-6AF6-0E0E10AC6193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16C61F2B-66AE-EB84-9ACE-E38763E1966C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5948FD8C-F55F-56E3-A4CC-1613FB32F98B}"/>
              </a:ext>
            </a:extLst>
          </p:cNvPr>
          <p:cNvGrpSpPr/>
          <p:nvPr/>
        </p:nvGrpSpPr>
        <p:grpSpPr>
          <a:xfrm>
            <a:off x="5319697" y="5062143"/>
            <a:ext cx="124420" cy="124420"/>
            <a:chOff x="5986398" y="438215"/>
            <a:chExt cx="124420" cy="124420"/>
          </a:xfrm>
        </p:grpSpPr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84D713F7-7598-C097-16AC-91992543A5DB}"/>
                </a:ext>
              </a:extLst>
            </p:cNvPr>
            <p:cNvSpPr/>
            <p:nvPr/>
          </p:nvSpPr>
          <p:spPr>
            <a:xfrm>
              <a:off x="6029978" y="477566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9D43989F-EE01-4E20-E27D-104A11C0865E}"/>
                </a:ext>
              </a:extLst>
            </p:cNvPr>
            <p:cNvSpPr/>
            <p:nvPr/>
          </p:nvSpPr>
          <p:spPr>
            <a:xfrm>
              <a:off x="5986398" y="438215"/>
              <a:ext cx="124420" cy="124420"/>
            </a:xfrm>
            <a:prstGeom prst="ellipse">
              <a:avLst/>
            </a:prstGeom>
            <a:solidFill>
              <a:schemeClr val="bg1">
                <a:alpha val="49875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D6DF638-A7A1-43B0-DF83-02AF04609D9B}"/>
              </a:ext>
            </a:extLst>
          </p:cNvPr>
          <p:cNvGrpSpPr/>
          <p:nvPr/>
        </p:nvGrpSpPr>
        <p:grpSpPr>
          <a:xfrm>
            <a:off x="5706139" y="1530981"/>
            <a:ext cx="1830021" cy="338554"/>
            <a:chOff x="5706139" y="1530981"/>
            <a:chExt cx="1830021" cy="338554"/>
          </a:xfrm>
        </p:grpSpPr>
        <p:sp>
          <p:nvSpPr>
            <p:cNvPr id="80" name="Rectangle 3">
              <a:extLst>
                <a:ext uri="{FF2B5EF4-FFF2-40B4-BE49-F238E27FC236}">
                  <a16:creationId xmlns:a16="http://schemas.microsoft.com/office/drawing/2014/main" id="{F6370307-948C-BD90-2873-477ACCEA9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6139" y="1530981"/>
              <a:ext cx="99232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MiSans Normal" panose="00000500000000000000" pitchFamily="2" charset="-122"/>
                  <a:cs typeface="Arial" panose="020B0604020202020204" pitchFamily="34" charset="0"/>
                </a:rPr>
                <a:t>PART 01</a:t>
              </a:r>
              <a:endPara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endParaRPr>
            </a:p>
          </p:txBody>
        </p:sp>
        <p:cxnSp>
          <p:nvCxnSpPr>
            <p:cNvPr id="81" name="直线连接符 80">
              <a:extLst>
                <a:ext uri="{FF2B5EF4-FFF2-40B4-BE49-F238E27FC236}">
                  <a16:creationId xmlns:a16="http://schemas.microsoft.com/office/drawing/2014/main" id="{29AF3A90-6F06-8BCD-A4AB-467B2D4068FD}"/>
                </a:ext>
              </a:extLst>
            </p:cNvPr>
            <p:cNvCxnSpPr>
              <a:cxnSpLocks/>
            </p:cNvCxnSpPr>
            <p:nvPr/>
          </p:nvCxnSpPr>
          <p:spPr>
            <a:xfrm>
              <a:off x="6707074" y="1681750"/>
              <a:ext cx="636098" cy="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1000"/>
                    </a:schemeClr>
                  </a:gs>
                  <a:gs pos="100000">
                    <a:schemeClr val="bg1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Rectangle 4">
              <a:extLst>
                <a:ext uri="{FF2B5EF4-FFF2-40B4-BE49-F238E27FC236}">
                  <a16:creationId xmlns:a16="http://schemas.microsoft.com/office/drawing/2014/main" id="{43D6A5C4-865A-FD9B-10E9-3C3183FCF47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 flipH="1">
              <a:off x="7044810" y="1546369"/>
              <a:ext cx="491350" cy="276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MiSans Normal" panose="00000500000000000000" pitchFamily="2" charset="-122"/>
                  <a:cs typeface="Arial" panose="020B0604020202020204" pitchFamily="34" charset="0"/>
                </a:rPr>
                <a:t>＞</a:t>
              </a: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endParaRPr>
            </a:p>
          </p:txBody>
        </p:sp>
      </p:grpSp>
      <p:sp>
        <p:nvSpPr>
          <p:cNvPr id="87" name="Rectangle 3">
            <a:extLst>
              <a:ext uri="{FF2B5EF4-FFF2-40B4-BE49-F238E27FC236}">
                <a16:creationId xmlns:a16="http://schemas.microsoft.com/office/drawing/2014/main" id="{543A1F11-286E-DED9-677F-90BAD795D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6511" y="2416884"/>
            <a:ext cx="101662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rPr>
              <a:t>PART 02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88" name="直线连接符 87">
            <a:extLst>
              <a:ext uri="{FF2B5EF4-FFF2-40B4-BE49-F238E27FC236}">
                <a16:creationId xmlns:a16="http://schemas.microsoft.com/office/drawing/2014/main" id="{0FEEE327-3A96-B973-FC8B-B20283D4F842}"/>
              </a:ext>
            </a:extLst>
          </p:cNvPr>
          <p:cNvCxnSpPr>
            <a:cxnSpLocks/>
          </p:cNvCxnSpPr>
          <p:nvPr/>
        </p:nvCxnSpPr>
        <p:spPr>
          <a:xfrm>
            <a:off x="7007446" y="2567653"/>
            <a:ext cx="636098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Rectangle 4">
            <a:extLst>
              <a:ext uri="{FF2B5EF4-FFF2-40B4-BE49-F238E27FC236}">
                <a16:creationId xmlns:a16="http://schemas.microsoft.com/office/drawing/2014/main" id="{D8F0F565-27C6-127A-2D5F-51FDC9BEEC39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7334796" y="2436874"/>
            <a:ext cx="491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</a:rPr>
              <a:t>＞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1" name="Rectangle 3">
            <a:extLst>
              <a:ext uri="{FF2B5EF4-FFF2-40B4-BE49-F238E27FC236}">
                <a16:creationId xmlns:a16="http://schemas.microsoft.com/office/drawing/2014/main" id="{93C3596E-F42C-77DA-F494-4D51A8696F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0484" y="3217717"/>
            <a:ext cx="102143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rPr>
              <a:t>PART 03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92" name="直线连接符 91">
            <a:extLst>
              <a:ext uri="{FF2B5EF4-FFF2-40B4-BE49-F238E27FC236}">
                <a16:creationId xmlns:a16="http://schemas.microsoft.com/office/drawing/2014/main" id="{4BE611CD-3317-09E9-EF2D-8AB6D72A48F8}"/>
              </a:ext>
            </a:extLst>
          </p:cNvPr>
          <p:cNvCxnSpPr>
            <a:cxnSpLocks/>
          </p:cNvCxnSpPr>
          <p:nvPr/>
        </p:nvCxnSpPr>
        <p:spPr>
          <a:xfrm>
            <a:off x="7411419" y="3368486"/>
            <a:ext cx="636098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Rectangle 4">
            <a:extLst>
              <a:ext uri="{FF2B5EF4-FFF2-40B4-BE49-F238E27FC236}">
                <a16:creationId xmlns:a16="http://schemas.microsoft.com/office/drawing/2014/main" id="{32D5999C-A843-F3F1-1EC8-26730E9227E6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7747213" y="3237706"/>
            <a:ext cx="491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</a:rPr>
              <a:t>＞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9" name="Rectangle 3">
            <a:extLst>
              <a:ext uri="{FF2B5EF4-FFF2-40B4-BE49-F238E27FC236}">
                <a16:creationId xmlns:a16="http://schemas.microsoft.com/office/drawing/2014/main" id="{2BFC5799-C1B7-23EA-69E4-5F81111C7B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6511" y="4112846"/>
            <a:ext cx="102143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rPr>
              <a:t>PART 04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100" name="直线连接符 99">
            <a:extLst>
              <a:ext uri="{FF2B5EF4-FFF2-40B4-BE49-F238E27FC236}">
                <a16:creationId xmlns:a16="http://schemas.microsoft.com/office/drawing/2014/main" id="{A486A2BF-2750-0797-2227-EDF398BC5865}"/>
              </a:ext>
            </a:extLst>
          </p:cNvPr>
          <p:cNvCxnSpPr>
            <a:cxnSpLocks/>
          </p:cNvCxnSpPr>
          <p:nvPr/>
        </p:nvCxnSpPr>
        <p:spPr>
          <a:xfrm>
            <a:off x="7007446" y="4263615"/>
            <a:ext cx="636098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4">
            <a:extLst>
              <a:ext uri="{FF2B5EF4-FFF2-40B4-BE49-F238E27FC236}">
                <a16:creationId xmlns:a16="http://schemas.microsoft.com/office/drawing/2014/main" id="{5445DE88-0371-F2C0-EFEA-4F8794DB8CDA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7345428" y="4132561"/>
            <a:ext cx="491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</a:rPr>
              <a:t>＞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3" name="Rectangle 3">
            <a:extLst>
              <a:ext uri="{FF2B5EF4-FFF2-40B4-BE49-F238E27FC236}">
                <a16:creationId xmlns:a16="http://schemas.microsoft.com/office/drawing/2014/main" id="{7321F7C6-5858-5C2A-7D22-5DC7075BD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6139" y="4951471"/>
            <a:ext cx="102303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ea typeface="MiSans Normal" panose="00000500000000000000" pitchFamily="2" charset="-122"/>
                <a:cs typeface="Arial" panose="020B0604020202020204" pitchFamily="34" charset="0"/>
              </a:rPr>
              <a:t>PART 05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104" name="直线连接符 103">
            <a:extLst>
              <a:ext uri="{FF2B5EF4-FFF2-40B4-BE49-F238E27FC236}">
                <a16:creationId xmlns:a16="http://schemas.microsoft.com/office/drawing/2014/main" id="{417B280B-8E07-5EAF-3C31-80A4F4E8EF39}"/>
              </a:ext>
            </a:extLst>
          </p:cNvPr>
          <p:cNvCxnSpPr>
            <a:cxnSpLocks/>
          </p:cNvCxnSpPr>
          <p:nvPr/>
        </p:nvCxnSpPr>
        <p:spPr>
          <a:xfrm>
            <a:off x="6707074" y="5102240"/>
            <a:ext cx="636098" cy="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1000"/>
                  </a:schemeClr>
                </a:gs>
                <a:gs pos="100000">
                  <a:schemeClr val="bg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Rectangle 4">
            <a:extLst>
              <a:ext uri="{FF2B5EF4-FFF2-40B4-BE49-F238E27FC236}">
                <a16:creationId xmlns:a16="http://schemas.microsoft.com/office/drawing/2014/main" id="{2A9FF898-E130-3211-7712-746A83B695BC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7044810" y="4970960"/>
            <a:ext cx="49135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MiSans Normal" panose="00000500000000000000" pitchFamily="2" charset="-122"/>
                <a:ea typeface="MiSans Normal" panose="00000500000000000000" pitchFamily="2" charset="-122"/>
              </a:rPr>
              <a:t>＞</a:t>
            </a: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6" name="Rectangle 5">
            <a:extLst>
              <a:ext uri="{FF2B5EF4-FFF2-40B4-BE49-F238E27FC236}">
                <a16:creationId xmlns:a16="http://schemas.microsoft.com/office/drawing/2014/main" id="{03F11051-AD85-3D47-49ED-CA65D6D32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3410" y="1451376"/>
            <a:ext cx="1656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项目概况</a:t>
            </a:r>
          </a:p>
        </p:txBody>
      </p:sp>
      <p:sp>
        <p:nvSpPr>
          <p:cNvPr id="107" name="Rectangle 5">
            <a:extLst>
              <a:ext uri="{FF2B5EF4-FFF2-40B4-BE49-F238E27FC236}">
                <a16:creationId xmlns:a16="http://schemas.microsoft.com/office/drawing/2014/main" id="{EE49172B-4854-CEE9-EF90-19786451D8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1974" y="2332006"/>
            <a:ext cx="1656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位置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8" name="Rectangle 5">
            <a:extLst>
              <a:ext uri="{FF2B5EF4-FFF2-40B4-BE49-F238E27FC236}">
                <a16:creationId xmlns:a16="http://schemas.microsoft.com/office/drawing/2014/main" id="{8DA084D4-E3DC-749B-F233-AF421334D7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240" y="3140771"/>
            <a:ext cx="1656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周边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09" name="Rectangle 5">
            <a:extLst>
              <a:ext uri="{FF2B5EF4-FFF2-40B4-BE49-F238E27FC236}">
                <a16:creationId xmlns:a16="http://schemas.microsoft.com/office/drawing/2014/main" id="{A0E92700-E625-B484-46FB-F699606C7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1974" y="4027702"/>
            <a:ext cx="1656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10" name="Rectangle 5">
            <a:extLst>
              <a:ext uri="{FF2B5EF4-FFF2-40B4-BE49-F238E27FC236}">
                <a16:creationId xmlns:a16="http://schemas.microsoft.com/office/drawing/2014/main" id="{DDA2EAAE-4427-1C47-3F06-38BA828DD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33410" y="4870661"/>
            <a:ext cx="22790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推广运营策略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9398048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08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747628" y="1268760"/>
            <a:ext cx="6696744" cy="369332"/>
            <a:chOff x="2863045" y="1585304"/>
            <a:chExt cx="6696744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63045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84922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社区零售生活探寻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0223E54-3398-93F8-6C15-5EB055BD83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4772" y="1909266"/>
            <a:ext cx="2398169" cy="418403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CA89834-6EFC-20BF-DB84-6B311197C6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3515485" y="1932530"/>
            <a:ext cx="2425059" cy="416076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E4BACD4-A037-BB2F-CB8F-D7F9A197FE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3088" y="1909267"/>
            <a:ext cx="2409909" cy="4184022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0819873-D7AF-3164-5AF8-9903D73360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75542" y="1909267"/>
            <a:ext cx="2421058" cy="418401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978102A6-F3EA-6A5A-FEFC-6817DE8D04F9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CD43264-2680-0CBB-F4A9-C6D4A2F1E989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F1A20D31-21E7-5710-24C3-D6D6DA6F66C5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15111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09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747628" y="1268760"/>
            <a:ext cx="6696744" cy="369332"/>
            <a:chOff x="2863045" y="1585304"/>
            <a:chExt cx="6696744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863045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84922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社区零售生活探寻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5B1B032-3E16-145D-2ADB-89545016AA90}"/>
              </a:ext>
            </a:extLst>
          </p:cNvPr>
          <p:cNvGrpSpPr/>
          <p:nvPr/>
        </p:nvGrpSpPr>
        <p:grpSpPr>
          <a:xfrm>
            <a:off x="1345694" y="1973980"/>
            <a:ext cx="9790866" cy="3913750"/>
            <a:chOff x="1559496" y="1973980"/>
            <a:chExt cx="9790866" cy="391375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D984BFCB-5E9E-3B3E-1C51-BB3972DFD98C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51644" r="67760"/>
            <a:stretch/>
          </p:blipFill>
          <p:spPr>
            <a:xfrm>
              <a:off x="1570556" y="3893055"/>
              <a:ext cx="2563774" cy="1652282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B0826F18-9AAC-DC2C-08CA-F45317527079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68299" b="48528"/>
            <a:stretch/>
          </p:blipFill>
          <p:spPr>
            <a:xfrm>
              <a:off x="1565202" y="2006979"/>
              <a:ext cx="2560675" cy="178647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09D814D-DEA0-9811-A217-AE2EDA3C342E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7180" t="5349" b="54843"/>
            <a:stretch/>
          </p:blipFill>
          <p:spPr>
            <a:xfrm>
              <a:off x="7762782" y="2006979"/>
              <a:ext cx="3314369" cy="172737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E4CBF898-2CBB-F888-C54E-2FB248B1095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2737" r="32824"/>
            <a:stretch/>
          </p:blipFill>
          <p:spPr>
            <a:xfrm>
              <a:off x="4506827" y="1973980"/>
              <a:ext cx="2852493" cy="3558910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DB4C1B0-573C-F139-CC04-9B5B53BF1117}"/>
                </a:ext>
              </a:extLst>
            </p:cNvPr>
            <p:cNvPicPr>
              <a:picLocks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7180" t="45363" b="17257"/>
            <a:stretch/>
          </p:blipFill>
          <p:spPr>
            <a:xfrm>
              <a:off x="7701047" y="3893055"/>
              <a:ext cx="3376104" cy="165228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sp>
          <p:nvSpPr>
            <p:cNvPr id="21" name="Rectangle 5">
              <a:extLst>
                <a:ext uri="{FF2B5EF4-FFF2-40B4-BE49-F238E27FC236}">
                  <a16:creationId xmlns:a16="http://schemas.microsoft.com/office/drawing/2014/main" id="{71BBC16A-AD16-580E-53DA-0621CB264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9496" y="5579953"/>
              <a:ext cx="2686808" cy="3077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体能训练</a:t>
              </a:r>
              <a:r>
                <a:rPr lang="en-US" altLang="zh-CN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+</a:t>
              </a: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生活方式</a:t>
              </a:r>
              <a:r>
                <a:rPr lang="en-US" altLang="zh-CN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+</a:t>
              </a: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沙龙 </a:t>
              </a:r>
              <a:endParaRPr lang="zh-CN" altLang="zh-CN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D6DA41B1-C321-B52C-8125-48343DA35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755" y="5579953"/>
              <a:ext cx="3063496" cy="3077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体育场馆</a:t>
              </a:r>
              <a:r>
                <a:rPr lang="en-US" altLang="zh-CN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-</a:t>
              </a: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潮流文化</a:t>
              </a:r>
              <a:r>
                <a:rPr lang="en-US" altLang="zh-CN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-</a:t>
              </a: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健康生活 </a:t>
              </a:r>
              <a:endParaRPr lang="zh-CN" altLang="zh-CN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  <p:sp>
          <p:nvSpPr>
            <p:cNvPr id="23" name="Rectangle 5">
              <a:extLst>
                <a:ext uri="{FF2B5EF4-FFF2-40B4-BE49-F238E27FC236}">
                  <a16:creationId xmlns:a16="http://schemas.microsoft.com/office/drawing/2014/main" id="{EAF662DA-CCD4-DF0C-9849-4710DD0E4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66698" y="5579953"/>
              <a:ext cx="3683664" cy="30777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轻健身、</a:t>
              </a:r>
              <a:r>
                <a:rPr lang="en-US" altLang="zh-CN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24</a:t>
              </a:r>
              <a:r>
                <a:rPr lang="zh-CN" altLang="en-US" sz="1400" b="1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  <a:latin typeface="MiSans Heavy" panose="00000A00000000000000" pitchFamily="2" charset="-122"/>
                  <a:ea typeface="MiSans Heavy" panose="00000A00000000000000" pitchFamily="2" charset="-122"/>
                </a:rPr>
                <a:t>小时营业、互联智能化</a:t>
              </a:r>
              <a:endParaRPr lang="zh-CN" altLang="zh-CN" sz="1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CC1A610-CE35-D974-E8FA-5823DAF8449D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10AAD19E-6CDC-9EC3-FE9B-CC934B64F74D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4340645-22C0-21CE-B503-51FC7BE5A51B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5938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招商策略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92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10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873269" y="1268760"/>
            <a:ext cx="6445462" cy="369332"/>
            <a:chOff x="2988686" y="1585304"/>
            <a:chExt cx="6445462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8868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723585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社区生活配套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9DF7B5E-9EB4-76A4-769F-11FE063F925B}"/>
              </a:ext>
            </a:extLst>
          </p:cNvPr>
          <p:cNvGrpSpPr/>
          <p:nvPr/>
        </p:nvGrpSpPr>
        <p:grpSpPr>
          <a:xfrm>
            <a:off x="361327" y="2012799"/>
            <a:ext cx="11469346" cy="2043101"/>
            <a:chOff x="479376" y="2012799"/>
            <a:chExt cx="11469346" cy="2043101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5056ED25-C398-810C-42DB-4A8C88F78A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4598"/>
            <a:stretch/>
          </p:blipFill>
          <p:spPr>
            <a:xfrm>
              <a:off x="3436585" y="2012800"/>
              <a:ext cx="2755900" cy="203199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BD140A31-1070-268D-9F83-081E99B296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/>
            <a:stretch/>
          </p:blipFill>
          <p:spPr>
            <a:xfrm>
              <a:off x="479376" y="2012801"/>
              <a:ext cx="2806700" cy="203199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670B9070-3C1D-D6D0-BBEF-22B0DAB227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308451" y="2012799"/>
              <a:ext cx="2755900" cy="2043101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8F35A81F-9DB7-1836-F3CD-0C17FAA964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438"/>
            <a:stretch/>
          </p:blipFill>
          <p:spPr>
            <a:xfrm>
              <a:off x="9192822" y="2027308"/>
              <a:ext cx="2755900" cy="2017487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pic>
        <p:nvPicPr>
          <p:cNvPr id="39" name="图片 38">
            <a:extLst>
              <a:ext uri="{FF2B5EF4-FFF2-40B4-BE49-F238E27FC236}">
                <a16:creationId xmlns:a16="http://schemas.microsoft.com/office/drawing/2014/main" id="{72675B67-93CF-370A-25CA-826E54C7CF3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3582"/>
          <a:stretch/>
        </p:blipFill>
        <p:spPr>
          <a:xfrm>
            <a:off x="3318536" y="4142738"/>
            <a:ext cx="2755900" cy="20319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1447FBDC-FD10-9393-9C5B-D5F7E7025BD4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967" b="5958"/>
          <a:stretch/>
        </p:blipFill>
        <p:spPr>
          <a:xfrm>
            <a:off x="361326" y="4149080"/>
            <a:ext cx="2806699" cy="20319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57279C5D-F21A-DB71-6C19-5426DB3456F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620" b="3620"/>
          <a:stretch/>
        </p:blipFill>
        <p:spPr>
          <a:xfrm>
            <a:off x="6190402" y="4149080"/>
            <a:ext cx="2755900" cy="203199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id="{DE178E55-F922-F601-5021-807663ABDF2D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345" b="4345"/>
          <a:stretch/>
        </p:blipFill>
        <p:spPr>
          <a:xfrm>
            <a:off x="9074773" y="4163588"/>
            <a:ext cx="2755900" cy="2017487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43" name="矩形 42">
            <a:extLst>
              <a:ext uri="{FF2B5EF4-FFF2-40B4-BE49-F238E27FC236}">
                <a16:creationId xmlns:a16="http://schemas.microsoft.com/office/drawing/2014/main" id="{E4497BA2-9C8D-EEA8-0C1D-0FC12842648A}"/>
              </a:ext>
            </a:extLst>
          </p:cNvPr>
          <p:cNvSpPr/>
          <p:nvPr/>
        </p:nvSpPr>
        <p:spPr>
          <a:xfrm>
            <a:off x="350903" y="3737018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1915D31-8324-4493-D598-C2E47922D56D}"/>
              </a:ext>
            </a:extLst>
          </p:cNvPr>
          <p:cNvSpPr txBox="1"/>
          <p:nvPr/>
        </p:nvSpPr>
        <p:spPr>
          <a:xfrm>
            <a:off x="597457" y="3737018"/>
            <a:ext cx="5538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裁缝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289CDB6-34BE-4150-DDD3-FBCB64E70187}"/>
              </a:ext>
            </a:extLst>
          </p:cNvPr>
          <p:cNvSpPr/>
          <p:nvPr/>
        </p:nvSpPr>
        <p:spPr>
          <a:xfrm>
            <a:off x="3326482" y="3737018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528C8AF-A4F4-A733-0EFC-F738966019CF}"/>
              </a:ext>
            </a:extLst>
          </p:cNvPr>
          <p:cNvSpPr txBox="1"/>
          <p:nvPr/>
        </p:nvSpPr>
        <p:spPr>
          <a:xfrm>
            <a:off x="3296498" y="3737018"/>
            <a:ext cx="12415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互联网洗衣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1FF629EC-BF45-FBC8-2133-AF488A34238D}"/>
              </a:ext>
            </a:extLst>
          </p:cNvPr>
          <p:cNvSpPr/>
          <p:nvPr/>
        </p:nvSpPr>
        <p:spPr>
          <a:xfrm>
            <a:off x="6195708" y="3737018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65E2DBD7-AE22-2D0F-8E59-1820317BA2A9}"/>
              </a:ext>
            </a:extLst>
          </p:cNvPr>
          <p:cNvSpPr txBox="1"/>
          <p:nvPr/>
        </p:nvSpPr>
        <p:spPr>
          <a:xfrm>
            <a:off x="6274436" y="3737018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美甲美睫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4CBC4E1-A6F9-4A98-1862-1F390D3A2C85}"/>
              </a:ext>
            </a:extLst>
          </p:cNvPr>
          <p:cNvSpPr/>
          <p:nvPr/>
        </p:nvSpPr>
        <p:spPr>
          <a:xfrm>
            <a:off x="9077373" y="3737018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8E85DEF-FA03-6EA7-94E7-0171FDDA9B77}"/>
              </a:ext>
            </a:extLst>
          </p:cNvPr>
          <p:cNvSpPr txBox="1"/>
          <p:nvPr/>
        </p:nvSpPr>
        <p:spPr>
          <a:xfrm>
            <a:off x="9156101" y="3737018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美发造型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4A8B57AF-21A2-4B12-8A43-CA00B0D905BA}"/>
              </a:ext>
            </a:extLst>
          </p:cNvPr>
          <p:cNvSpPr/>
          <p:nvPr/>
        </p:nvSpPr>
        <p:spPr>
          <a:xfrm>
            <a:off x="350903" y="5866956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E1AB5BD6-4075-6BD7-455E-0149EAB20A43}"/>
              </a:ext>
            </a:extLst>
          </p:cNvPr>
          <p:cNvSpPr txBox="1"/>
          <p:nvPr/>
        </p:nvSpPr>
        <p:spPr>
          <a:xfrm>
            <a:off x="479376" y="5866956"/>
            <a:ext cx="72162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便利店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909040E-87F5-68DA-1F59-30B622BBAA0A}"/>
              </a:ext>
            </a:extLst>
          </p:cNvPr>
          <p:cNvSpPr/>
          <p:nvPr/>
        </p:nvSpPr>
        <p:spPr>
          <a:xfrm>
            <a:off x="3326482" y="5866956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EBF1DEB-8768-6FEF-5AC5-35E5A54F23CC}"/>
              </a:ext>
            </a:extLst>
          </p:cNvPr>
          <p:cNvSpPr txBox="1"/>
          <p:nvPr/>
        </p:nvSpPr>
        <p:spPr>
          <a:xfrm>
            <a:off x="3405210" y="5866956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花卉艺术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35D1119A-7FE2-E7CF-588D-285D35628774}"/>
              </a:ext>
            </a:extLst>
          </p:cNvPr>
          <p:cNvSpPr/>
          <p:nvPr/>
        </p:nvSpPr>
        <p:spPr>
          <a:xfrm>
            <a:off x="6195708" y="5866956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B91E4366-7E80-739B-B4D6-37181B80B45F}"/>
              </a:ext>
            </a:extLst>
          </p:cNvPr>
          <p:cNvSpPr txBox="1"/>
          <p:nvPr/>
        </p:nvSpPr>
        <p:spPr>
          <a:xfrm>
            <a:off x="6274436" y="5866956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通讯服务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E4031AFF-CA11-9AD1-CDD8-DD284B9DB3A4}"/>
              </a:ext>
            </a:extLst>
          </p:cNvPr>
          <p:cNvSpPr/>
          <p:nvPr/>
        </p:nvSpPr>
        <p:spPr>
          <a:xfrm>
            <a:off x="9077373" y="5866956"/>
            <a:ext cx="1046909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3C23ECC-A8D3-5A1B-AAE6-CA9179E9F822}"/>
              </a:ext>
            </a:extLst>
          </p:cNvPr>
          <p:cNvSpPr txBox="1"/>
          <p:nvPr/>
        </p:nvSpPr>
        <p:spPr>
          <a:xfrm>
            <a:off x="9156101" y="5866956"/>
            <a:ext cx="104690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社区银行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824D6BE-6A15-A353-EC70-796F8CFBE237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B1B9B136-0424-DFD9-8260-1BCDE330BF72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AA57EE80-93B2-4597-0BDA-5F64F2DDDA11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9389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-528736" y="-423428"/>
            <a:ext cx="7704856" cy="7704856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3952" y="3789040"/>
            <a:ext cx="604867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推广运营策略</a:t>
            </a:r>
            <a:endParaRPr lang="zh-CN" altLang="zh-CN" sz="72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8BF34BC-43DF-92DB-195C-7C2BA599AAF4}"/>
              </a:ext>
            </a:extLst>
          </p:cNvPr>
          <p:cNvCxnSpPr/>
          <p:nvPr/>
        </p:nvCxnSpPr>
        <p:spPr>
          <a:xfrm>
            <a:off x="5807968" y="496717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C17329-6DBD-7D45-30C7-41CF6CE4E835}"/>
              </a:ext>
            </a:extLst>
          </p:cNvPr>
          <p:cNvCxnSpPr>
            <a:cxnSpLocks/>
          </p:cNvCxnSpPr>
          <p:nvPr/>
        </p:nvCxnSpPr>
        <p:spPr>
          <a:xfrm flipH="1">
            <a:off x="9408368" y="378904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02EFA3-2EF6-3770-E8CB-171BDB0D8CBC}"/>
              </a:ext>
            </a:extLst>
          </p:cNvPr>
          <p:cNvSpPr txBox="1"/>
          <p:nvPr/>
        </p:nvSpPr>
        <p:spPr>
          <a:xfrm>
            <a:off x="1814304" y="1700808"/>
            <a:ext cx="3313728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1" lang="en-US" altLang="zh-CN" sz="199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a typeface="MiSans Normal" panose="00000500000000000000" pitchFamily="2" charset="-122"/>
                <a:cs typeface="Arial" panose="020B0604020202020204" pitchFamily="34" charset="0"/>
              </a:rPr>
              <a:t>05</a:t>
            </a:r>
            <a:endParaRPr kumimoji="1" lang="zh-CN" altLang="en-US" sz="199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A26C305-DF79-0FE6-E099-83B786F12AAC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241B302F-8FF2-DAFD-D63D-C1AB49360DB7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F24D6269-DD83-37D3-9A1F-AD2975BBD29B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0137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6" y="425845"/>
            <a:ext cx="3131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推广营运策略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688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01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3017285" y="1268760"/>
            <a:ext cx="6157430" cy="369332"/>
            <a:chOff x="3132702" y="1585304"/>
            <a:chExt cx="6157430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32702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579569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联动商户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B42A4E9F-9DCD-8166-7C24-11B3C73415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802" y="2042630"/>
            <a:ext cx="3356903" cy="1818418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8AD6728-763C-8380-A69A-94D8A98F23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1801" y="3999986"/>
            <a:ext cx="3356903" cy="1949563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8D6B8BE-61F1-D79E-34A4-459535BD6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2042629"/>
            <a:ext cx="6336704" cy="390692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62" name="矩形 61">
            <a:extLst>
              <a:ext uri="{FF2B5EF4-FFF2-40B4-BE49-F238E27FC236}">
                <a16:creationId xmlns:a16="http://schemas.microsoft.com/office/drawing/2014/main" id="{48846461-0627-DD6C-E845-2C95BF7FB74F}"/>
              </a:ext>
            </a:extLst>
          </p:cNvPr>
          <p:cNvSpPr/>
          <p:nvPr/>
        </p:nvSpPr>
        <p:spPr>
          <a:xfrm>
            <a:off x="1312942" y="3553271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33EC22FB-4B30-BA77-C0BF-D780640B6422}"/>
              </a:ext>
            </a:extLst>
          </p:cNvPr>
          <p:cNvSpPr txBox="1"/>
          <p:nvPr/>
        </p:nvSpPr>
        <p:spPr>
          <a:xfrm>
            <a:off x="1323902" y="3553271"/>
            <a:ext cx="15841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" altLang="zh-CN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Jump10</a:t>
            </a:r>
            <a:r>
              <a:rPr lang="zh-CN" altLang="en-US" sz="1400" b="1" dirty="0">
                <a:latin typeface="MiSans Heavy" panose="00000A00000000000000" pitchFamily="2" charset="-122"/>
                <a:ea typeface="MiSans Heavy" panose="00000A00000000000000" pitchFamily="2" charset="-122"/>
                <a:sym typeface="+mn-ea"/>
              </a:rPr>
              <a:t>街球赛</a:t>
            </a:r>
            <a:endParaRPr lang="en-US" altLang="zh-CN" sz="1400" b="1" dirty="0">
              <a:solidFill>
                <a:schemeClr val="tx1"/>
              </a:solidFill>
              <a:latin typeface="MiSans Heavy" panose="00000A00000000000000" pitchFamily="2" charset="-122"/>
              <a:ea typeface="MiSans Heavy" panose="00000A00000000000000" pitchFamily="2" charset="-122"/>
              <a:sym typeface="+mn-ea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87832D4-D672-E356-CEF1-9B44CE4F79FA}"/>
              </a:ext>
            </a:extLst>
          </p:cNvPr>
          <p:cNvSpPr/>
          <p:nvPr/>
        </p:nvSpPr>
        <p:spPr>
          <a:xfrm>
            <a:off x="1312942" y="5637345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E85BCFE-2BA3-C079-BF62-C384D812A4F6}"/>
              </a:ext>
            </a:extLst>
          </p:cNvPr>
          <p:cNvSpPr txBox="1"/>
          <p:nvPr/>
        </p:nvSpPr>
        <p:spPr>
          <a:xfrm>
            <a:off x="1467918" y="5637345"/>
            <a:ext cx="13157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超市联动社区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EABCEA94-AE48-C9C8-9F46-85913486A792}"/>
              </a:ext>
            </a:extLst>
          </p:cNvPr>
          <p:cNvSpPr/>
          <p:nvPr/>
        </p:nvSpPr>
        <p:spPr>
          <a:xfrm>
            <a:off x="4932911" y="5637345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2B80427-CAD8-0F57-5F68-A1609A58FABC}"/>
              </a:ext>
            </a:extLst>
          </p:cNvPr>
          <p:cNvSpPr txBox="1"/>
          <p:nvPr/>
        </p:nvSpPr>
        <p:spPr>
          <a:xfrm>
            <a:off x="5200204" y="5637345"/>
            <a:ext cx="93610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厨艺大赛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2249FCA-A8FB-9852-ABFA-36C0FA413FCF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6D9E872D-05B8-18C4-407D-F93A3C17A09F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2BEC83A2-26DD-4A9A-E57F-B70700305125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5132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6" y="425845"/>
            <a:ext cx="3131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推广营运策略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688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02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3197305" y="1268760"/>
            <a:ext cx="5797390" cy="369332"/>
            <a:chOff x="3348726" y="1585304"/>
            <a:chExt cx="5797390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348726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435553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社群连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6C24679D-1CAE-2DC0-D821-DE7AB9D1F7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731" b="16753"/>
          <a:stretch/>
        </p:blipFill>
        <p:spPr>
          <a:xfrm>
            <a:off x="1199944" y="1974738"/>
            <a:ext cx="4818935" cy="215826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498FD27-A110-1F14-4256-09BA65F880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04143" y="1974425"/>
            <a:ext cx="4788401" cy="2158260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2B47430-8164-8885-5B4D-300A5C31BF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9944" y="4293096"/>
            <a:ext cx="5976176" cy="169947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9679AB6-886F-30DF-662E-AA53E67F50D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51026" y="4293096"/>
            <a:ext cx="3641030" cy="169947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E0BE19F0-D3C7-FCDA-C0C6-3FE203A054D3}"/>
              </a:ext>
            </a:extLst>
          </p:cNvPr>
          <p:cNvSpPr/>
          <p:nvPr/>
        </p:nvSpPr>
        <p:spPr>
          <a:xfrm>
            <a:off x="1213442" y="5666233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F059D74-1D27-4A7B-ECC2-E77F26CAD471}"/>
              </a:ext>
            </a:extLst>
          </p:cNvPr>
          <p:cNvSpPr txBox="1"/>
          <p:nvPr/>
        </p:nvSpPr>
        <p:spPr>
          <a:xfrm>
            <a:off x="1368418" y="5666233"/>
            <a:ext cx="131571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亲子厨艺课堂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7046B23-CB48-5F77-407B-05A52B18DFDC}"/>
              </a:ext>
            </a:extLst>
          </p:cNvPr>
          <p:cNvSpPr/>
          <p:nvPr/>
        </p:nvSpPr>
        <p:spPr>
          <a:xfrm>
            <a:off x="4212832" y="5666233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AD937A0-9829-BB97-E5A9-BE03F40BCD42}"/>
              </a:ext>
            </a:extLst>
          </p:cNvPr>
          <p:cNvSpPr txBox="1"/>
          <p:nvPr/>
        </p:nvSpPr>
        <p:spPr>
          <a:xfrm>
            <a:off x="4452528" y="5666233"/>
            <a:ext cx="99129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点心竞赛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28D4B2D-E55A-EEBF-958E-BF142F4615CB}"/>
              </a:ext>
            </a:extLst>
          </p:cNvPr>
          <p:cNvSpPr/>
          <p:nvPr/>
        </p:nvSpPr>
        <p:spPr>
          <a:xfrm>
            <a:off x="7362748" y="5666233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604D105-B194-7844-8ECA-93AEE8523DBB}"/>
              </a:ext>
            </a:extLst>
          </p:cNvPr>
          <p:cNvSpPr txBox="1"/>
          <p:nvPr/>
        </p:nvSpPr>
        <p:spPr>
          <a:xfrm>
            <a:off x="7620823" y="5666233"/>
            <a:ext cx="9545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儿童课堂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2F8D98F2-E5EA-1F0F-2691-633A8563E29F}"/>
              </a:ext>
            </a:extLst>
          </p:cNvPr>
          <p:cNvSpPr/>
          <p:nvPr/>
        </p:nvSpPr>
        <p:spPr>
          <a:xfrm>
            <a:off x="1213442" y="3824908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7D76D70-85AF-930B-49B2-2BDABE2A3C76}"/>
              </a:ext>
            </a:extLst>
          </p:cNvPr>
          <p:cNvSpPr txBox="1"/>
          <p:nvPr/>
        </p:nvSpPr>
        <p:spPr>
          <a:xfrm>
            <a:off x="1240934" y="3824908"/>
            <a:ext cx="1470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社区儿童涂鸦行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2BB4BBCD-0A5E-3F93-BB1E-82C2CA52F1BD}"/>
              </a:ext>
            </a:extLst>
          </p:cNvPr>
          <p:cNvSpPr/>
          <p:nvPr/>
        </p:nvSpPr>
        <p:spPr>
          <a:xfrm>
            <a:off x="6189180" y="3824908"/>
            <a:ext cx="1603551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77E81E4-F547-C356-5FAA-9C368737FBF2}"/>
              </a:ext>
            </a:extLst>
          </p:cNvPr>
          <p:cNvSpPr txBox="1"/>
          <p:nvPr/>
        </p:nvSpPr>
        <p:spPr>
          <a:xfrm>
            <a:off x="6197442" y="3824908"/>
            <a:ext cx="17707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zh-CN" altLang="en-US" sz="1400" b="1" dirty="0">
                <a:latin typeface="+mj-ea"/>
                <a:ea typeface="+mj-ea"/>
                <a:sym typeface="+mn-ea"/>
              </a:rPr>
              <a:t>项目公开瑜伽活动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CC172A8-15BE-44D5-7B7E-6DD47185576A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1637CC2-F1B5-A354-87CA-17F57F3AA8CC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3D5673ED-252A-0A92-077C-EC835FEEA649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588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6" y="425845"/>
            <a:ext cx="3131147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推广营运策略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1" name="Rectangle 5">
            <a:extLst>
              <a:ext uri="{FF2B5EF4-FFF2-40B4-BE49-F238E27FC236}">
                <a16:creationId xmlns:a16="http://schemas.microsoft.com/office/drawing/2014/main" id="{C19734E1-DE43-D9D6-EE98-55B16921E0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7688" y="425845"/>
            <a:ext cx="7604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03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0815595-0412-C229-EEB4-C36B6E884275}"/>
              </a:ext>
            </a:extLst>
          </p:cNvPr>
          <p:cNvGrpSpPr/>
          <p:nvPr/>
        </p:nvGrpSpPr>
        <p:grpSpPr>
          <a:xfrm>
            <a:off x="2927648" y="1268760"/>
            <a:ext cx="6336704" cy="369332"/>
            <a:chOff x="3079069" y="1585304"/>
            <a:chExt cx="6336704" cy="369332"/>
          </a:xfrm>
        </p:grpSpPr>
        <p:cxnSp>
          <p:nvCxnSpPr>
            <p:cNvPr id="90" name="直接连接符 94">
              <a:extLst>
                <a:ext uri="{FF2B5EF4-FFF2-40B4-BE49-F238E27FC236}">
                  <a16:creationId xmlns:a16="http://schemas.microsoft.com/office/drawing/2014/main" id="{8E44EAD3-51EF-CEEF-645A-C9AB741D75A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79069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5">
              <a:extLst>
                <a:ext uri="{FF2B5EF4-FFF2-40B4-BE49-F238E27FC236}">
                  <a16:creationId xmlns:a16="http://schemas.microsoft.com/office/drawing/2014/main" id="{F8EE74ED-B115-71D8-3B02-D5585BE2C245}"/>
                </a:ext>
              </a:extLst>
            </p:cNvPr>
            <p:cNvCxnSpPr>
              <a:cxnSpLocks/>
            </p:cNvCxnSpPr>
            <p:nvPr/>
          </p:nvCxnSpPr>
          <p:spPr>
            <a:xfrm>
              <a:off x="7705210" y="1769970"/>
              <a:ext cx="1710563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  <a:headEnd type="diamond" w="med" len="lg"/>
              <a:tailEnd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A6CA06A3-B766-EEFA-B3F9-BDAE71B1B4E0}"/>
                </a:ext>
              </a:extLst>
            </p:cNvPr>
            <p:cNvSpPr txBox="1"/>
            <p:nvPr/>
          </p:nvSpPr>
          <p:spPr>
            <a:xfrm>
              <a:off x="4794122" y="1585304"/>
              <a:ext cx="2965467" cy="369332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defPPr>
                <a:defRPr lang="zh-CN"/>
              </a:defPPr>
              <a:lvl1pPr algn="ctr">
                <a:lnSpc>
                  <a:spcPct val="120000"/>
                </a:lnSpc>
                <a:spcBef>
                  <a:spcPct val="0"/>
                </a:spcBef>
                <a:buNone/>
                <a:defRPr sz="1600" b="0">
                  <a:ln w="6350">
                    <a:noFill/>
                  </a:ln>
                  <a:solidFill>
                    <a:schemeClr val="bg1"/>
                  </a:solidFill>
                  <a:effectLst/>
                  <a:latin typeface="+mj-ea"/>
                  <a:ea typeface="+mj-ea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spc="3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5400000" scaled="0"/>
                  </a:gradFill>
                </a:rPr>
                <a:t>全天候幸福属地</a:t>
              </a:r>
              <a:endParaRPr lang="en-US" altLang="zh-CN" sz="2400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F833ABF-B606-846B-4BE3-61B5BDEE5488}"/>
              </a:ext>
            </a:extLst>
          </p:cNvPr>
          <p:cNvGrpSpPr/>
          <p:nvPr/>
        </p:nvGrpSpPr>
        <p:grpSpPr>
          <a:xfrm>
            <a:off x="-167513" y="2376263"/>
            <a:ext cx="12527027" cy="1484785"/>
            <a:chOff x="321649" y="2100912"/>
            <a:chExt cx="12527027" cy="1484785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EE373B8B-B2EA-49A1-A1CD-FC9E1ECBA1F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21649" y="2100912"/>
              <a:ext cx="2474640" cy="148478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B38DC32-C382-CF53-5107-C18C09BD26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56797" y="2100912"/>
              <a:ext cx="2460206" cy="14847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1429075-38FA-74AF-A6F9-62572D4CC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7077" y="2100912"/>
              <a:ext cx="2459981" cy="148478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id="{FF0FBBBF-3C31-6BC9-7392-937AF27A152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/>
          </p:blipFill>
          <p:spPr>
            <a:xfrm>
              <a:off x="7897357" y="2100912"/>
              <a:ext cx="2459981" cy="1475988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33575785-1AFA-7447-3CCA-6D61D1F61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/>
            <a:stretch/>
          </p:blipFill>
          <p:spPr>
            <a:xfrm>
              <a:off x="10417637" y="2100912"/>
              <a:ext cx="2431039" cy="1475988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70FC993-2EB7-943F-AF85-723A1208B8D6}"/>
              </a:ext>
            </a:extLst>
          </p:cNvPr>
          <p:cNvGrpSpPr/>
          <p:nvPr/>
        </p:nvGrpSpPr>
        <p:grpSpPr>
          <a:xfrm>
            <a:off x="1086782" y="4032447"/>
            <a:ext cx="10018437" cy="1484785"/>
            <a:chOff x="325953" y="2100912"/>
            <a:chExt cx="10018437" cy="1484785"/>
          </a:xfrm>
        </p:grpSpPr>
        <p:pic>
          <p:nvPicPr>
            <p:cNvPr id="44" name="图片 43">
              <a:extLst>
                <a:ext uri="{FF2B5EF4-FFF2-40B4-BE49-F238E27FC236}">
                  <a16:creationId xmlns:a16="http://schemas.microsoft.com/office/drawing/2014/main" id="{853EB217-06B0-0618-5925-E4723AB7F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/>
            <a:stretch/>
          </p:blipFill>
          <p:spPr>
            <a:xfrm>
              <a:off x="325953" y="2100912"/>
              <a:ext cx="2466032" cy="148478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8379AA9C-E228-B0B0-60F6-AAA3B7ACB8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856797" y="2100912"/>
              <a:ext cx="2460206" cy="1484785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46" name="图片 45">
              <a:extLst>
                <a:ext uri="{FF2B5EF4-FFF2-40B4-BE49-F238E27FC236}">
                  <a16:creationId xmlns:a16="http://schemas.microsoft.com/office/drawing/2014/main" id="{F9EAEC66-ED2B-D7A5-B4A3-678960767F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/>
          </p:blipFill>
          <p:spPr>
            <a:xfrm>
              <a:off x="5393418" y="2100912"/>
              <a:ext cx="2427299" cy="1484784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  <p:pic>
          <p:nvPicPr>
            <p:cNvPr id="47" name="图片 46">
              <a:extLst>
                <a:ext uri="{FF2B5EF4-FFF2-40B4-BE49-F238E27FC236}">
                  <a16:creationId xmlns:a16="http://schemas.microsoft.com/office/drawing/2014/main" id="{34B961A6-E60F-2010-ED2C-49B1AE1B6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rcRect/>
            <a:stretch/>
          </p:blipFill>
          <p:spPr>
            <a:xfrm>
              <a:off x="7910305" y="2100912"/>
              <a:ext cx="2434085" cy="1475988"/>
            </a:xfrm>
            <a:prstGeom prst="rect">
              <a:avLst/>
            </a:prstGeom>
            <a:ln>
              <a:solidFill>
                <a:schemeClr val="accent2"/>
              </a:solidFill>
            </a:ln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AC2CAB61-5099-0E52-5087-5A244E905C5A}"/>
              </a:ext>
            </a:extLst>
          </p:cNvPr>
          <p:cNvSpPr/>
          <p:nvPr/>
        </p:nvSpPr>
        <p:spPr>
          <a:xfrm>
            <a:off x="-9541" y="3544474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6403DF8D-D933-88C9-0A2D-0113968365CB}"/>
              </a:ext>
            </a:extLst>
          </p:cNvPr>
          <p:cNvSpPr txBox="1"/>
          <p:nvPr/>
        </p:nvSpPr>
        <p:spPr>
          <a:xfrm>
            <a:off x="145434" y="3544474"/>
            <a:ext cx="1370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7:00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元气早晨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3A607099-E667-AEC5-2A95-3DDE631B2E1A}"/>
              </a:ext>
            </a:extLst>
          </p:cNvPr>
          <p:cNvSpPr/>
          <p:nvPr/>
        </p:nvSpPr>
        <p:spPr>
          <a:xfrm>
            <a:off x="2372948" y="3544474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F50FA64-A688-46D1-DB1A-380288AEF7AC}"/>
              </a:ext>
            </a:extLst>
          </p:cNvPr>
          <p:cNvSpPr txBox="1"/>
          <p:nvPr/>
        </p:nvSpPr>
        <p:spPr>
          <a:xfrm>
            <a:off x="2422079" y="3544474"/>
            <a:ext cx="14215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10:00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提神醒脑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AD70D3B-EF67-3121-748C-5D294BBBCD3E}"/>
              </a:ext>
            </a:extLst>
          </p:cNvPr>
          <p:cNvSpPr/>
          <p:nvPr/>
        </p:nvSpPr>
        <p:spPr>
          <a:xfrm>
            <a:off x="4883828" y="3544474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2B71EC99-253E-B950-8B8F-78F409B0EDCE}"/>
              </a:ext>
            </a:extLst>
          </p:cNvPr>
          <p:cNvSpPr txBox="1"/>
          <p:nvPr/>
        </p:nvSpPr>
        <p:spPr>
          <a:xfrm>
            <a:off x="4976962" y="3544474"/>
            <a:ext cx="13775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12:00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午市社交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7F3E8A5B-09B0-B38C-01F2-78085F4E35BE}"/>
              </a:ext>
            </a:extLst>
          </p:cNvPr>
          <p:cNvSpPr/>
          <p:nvPr/>
        </p:nvSpPr>
        <p:spPr>
          <a:xfrm>
            <a:off x="7421293" y="3544474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6FBE68C8-A8A1-63CB-5AE1-6DC82BD058F8}"/>
              </a:ext>
            </a:extLst>
          </p:cNvPr>
          <p:cNvSpPr txBox="1"/>
          <p:nvPr/>
        </p:nvSpPr>
        <p:spPr>
          <a:xfrm>
            <a:off x="7497017" y="3544474"/>
            <a:ext cx="13949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14:00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家庭乐享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F3C0C0D5-5BD3-9AD3-9B6B-D67853E6911B}"/>
              </a:ext>
            </a:extLst>
          </p:cNvPr>
          <p:cNvSpPr/>
          <p:nvPr/>
        </p:nvSpPr>
        <p:spPr>
          <a:xfrm>
            <a:off x="9922620" y="3544474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983398D4-83B6-C909-7D0B-C1764984DC64}"/>
              </a:ext>
            </a:extLst>
          </p:cNvPr>
          <p:cNvSpPr txBox="1"/>
          <p:nvPr/>
        </p:nvSpPr>
        <p:spPr>
          <a:xfrm>
            <a:off x="9957764" y="3544474"/>
            <a:ext cx="14355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15:00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休闲一刻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id="{F8BC38FB-2EBE-9F72-157E-8C90AB9763CF}"/>
              </a:ext>
            </a:extLst>
          </p:cNvPr>
          <p:cNvSpPr/>
          <p:nvPr/>
        </p:nvSpPr>
        <p:spPr>
          <a:xfrm>
            <a:off x="1087806" y="5200658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D0333667-D735-176D-3ADE-2C22C6ED06ED}"/>
              </a:ext>
            </a:extLst>
          </p:cNvPr>
          <p:cNvSpPr txBox="1"/>
          <p:nvPr/>
        </p:nvSpPr>
        <p:spPr>
          <a:xfrm>
            <a:off x="1095785" y="5200658"/>
            <a:ext cx="14627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16:00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慢享生活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id="{20F36619-185C-6676-5583-0E344BDBA483}"/>
              </a:ext>
            </a:extLst>
          </p:cNvPr>
          <p:cNvSpPr/>
          <p:nvPr/>
        </p:nvSpPr>
        <p:spPr>
          <a:xfrm>
            <a:off x="3609338" y="5200658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6C782A42-AA4E-87A8-78FE-05BDD3AAE353}"/>
              </a:ext>
            </a:extLst>
          </p:cNvPr>
          <p:cNvSpPr txBox="1"/>
          <p:nvPr/>
        </p:nvSpPr>
        <p:spPr>
          <a:xfrm>
            <a:off x="3707790" y="5200658"/>
            <a:ext cx="137223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18:00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三代同堂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7B763210-8397-2CE5-1247-8B8F23C44264}"/>
              </a:ext>
            </a:extLst>
          </p:cNvPr>
          <p:cNvSpPr/>
          <p:nvPr/>
        </p:nvSpPr>
        <p:spPr>
          <a:xfrm>
            <a:off x="6164183" y="5200658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A3D35482-B9DA-D006-33E6-EFA488B092A5}"/>
              </a:ext>
            </a:extLst>
          </p:cNvPr>
          <p:cNvSpPr txBox="1"/>
          <p:nvPr/>
        </p:nvSpPr>
        <p:spPr>
          <a:xfrm>
            <a:off x="6226352" y="5200658"/>
            <a:ext cx="14085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20:00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城市有氧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B228B650-E2BC-B451-66F9-33C0D89D8EA4}"/>
              </a:ext>
            </a:extLst>
          </p:cNvPr>
          <p:cNvSpPr/>
          <p:nvPr/>
        </p:nvSpPr>
        <p:spPr>
          <a:xfrm>
            <a:off x="8664678" y="5200658"/>
            <a:ext cx="1470690" cy="318882"/>
          </a:xfrm>
          <a:prstGeom prst="rect">
            <a:avLst/>
          </a:prstGeom>
          <a:solidFill>
            <a:schemeClr val="bg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E40B7B83-9693-862B-8CEE-1D31C85D0611}"/>
              </a:ext>
            </a:extLst>
          </p:cNvPr>
          <p:cNvSpPr txBox="1"/>
          <p:nvPr/>
        </p:nvSpPr>
        <p:spPr>
          <a:xfrm>
            <a:off x="8719028" y="5200658"/>
            <a:ext cx="1416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Aft>
                <a:spcPct val="0"/>
              </a:spcAft>
              <a:buClr>
                <a:schemeClr val="tx1">
                  <a:lumMod val="85000"/>
                  <a:lumOff val="15000"/>
                </a:schemeClr>
              </a:buClr>
            </a:pPr>
            <a:r>
              <a:rPr lang="en-US" altLang="zh-CN" sz="1400" b="1" dirty="0">
                <a:latin typeface="+mj-ea"/>
                <a:ea typeface="+mj-ea"/>
                <a:sym typeface="+mn-ea"/>
              </a:rPr>
              <a:t>23:00</a:t>
            </a:r>
            <a:r>
              <a:rPr lang="zh-CN" altLang="en-US" sz="1400" b="1" dirty="0">
                <a:latin typeface="+mj-ea"/>
                <a:ea typeface="+mj-ea"/>
                <a:sym typeface="+mn-ea"/>
              </a:rPr>
              <a:t>深夜食堂</a:t>
            </a:r>
            <a:endParaRPr lang="en-US" altLang="zh-CN" sz="1400" b="1" dirty="0">
              <a:solidFill>
                <a:schemeClr val="tx1"/>
              </a:solidFill>
              <a:latin typeface="+mj-ea"/>
              <a:ea typeface="+mj-ea"/>
              <a:sym typeface="+mn-ea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A548C96-D18D-88CB-9B4C-0B9CB6C60FEB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3890E3B-7EFC-BC91-9E65-3136D275D463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C6B9B61-F5E3-7638-5CD0-99BC91F58C56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7341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id="{73142F84-306E-CEDA-5AD5-01D09F256F50}"/>
              </a:ext>
            </a:extLst>
          </p:cNvPr>
          <p:cNvSpPr/>
          <p:nvPr/>
        </p:nvSpPr>
        <p:spPr>
          <a:xfrm>
            <a:off x="0" y="4077072"/>
            <a:ext cx="12192000" cy="2780928"/>
          </a:xfrm>
          <a:prstGeom prst="trapezoid">
            <a:avLst/>
          </a:prstGeom>
          <a:gradFill>
            <a:gsLst>
              <a:gs pos="0">
                <a:schemeClr val="accent1">
                  <a:alpha val="56000"/>
                </a:schemeClr>
              </a:gs>
              <a:gs pos="100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138FBB20-8810-F088-C449-24DA0E27B83C}"/>
              </a:ext>
            </a:extLst>
          </p:cNvPr>
          <p:cNvSpPr/>
          <p:nvPr/>
        </p:nvSpPr>
        <p:spPr>
          <a:xfrm>
            <a:off x="695400" y="3645024"/>
            <a:ext cx="10801200" cy="432048"/>
          </a:xfrm>
          <a:prstGeom prst="trapezoid">
            <a:avLst>
              <a:gd name="adj" fmla="val 605475"/>
            </a:avLst>
          </a:prstGeom>
          <a:gradFill>
            <a:gsLst>
              <a:gs pos="0">
                <a:schemeClr val="accent2">
                  <a:alpha val="0"/>
                </a:schemeClr>
              </a:gs>
              <a:gs pos="100000">
                <a:schemeClr val="accent2">
                  <a:alpha val="27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A520C79-A81A-EA2E-3F51-3530F25BA31D}"/>
              </a:ext>
            </a:extLst>
          </p:cNvPr>
          <p:cNvSpPr/>
          <p:nvPr/>
        </p:nvSpPr>
        <p:spPr>
          <a:xfrm>
            <a:off x="4223792" y="-243408"/>
            <a:ext cx="3744416" cy="4320480"/>
          </a:xfrm>
          <a:prstGeom prst="rect">
            <a:avLst/>
          </a:prstGeom>
          <a:gradFill>
            <a:gsLst>
              <a:gs pos="0">
                <a:schemeClr val="accent1">
                  <a:alpha val="31000"/>
                </a:schemeClr>
              </a:gs>
              <a:gs pos="9900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cxnSp>
        <p:nvCxnSpPr>
          <p:cNvPr id="7" name="直线连接符 6">
            <a:extLst>
              <a:ext uri="{FF2B5EF4-FFF2-40B4-BE49-F238E27FC236}">
                <a16:creationId xmlns:a16="http://schemas.microsoft.com/office/drawing/2014/main" id="{278D2ED4-F98E-FEC1-EA01-CBFA02EDEFEB}"/>
              </a:ext>
            </a:extLst>
          </p:cNvPr>
          <p:cNvCxnSpPr>
            <a:cxnSpLocks/>
          </p:cNvCxnSpPr>
          <p:nvPr/>
        </p:nvCxnSpPr>
        <p:spPr>
          <a:xfrm flipH="1">
            <a:off x="0" y="4077072"/>
            <a:ext cx="695400" cy="2845259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81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线连接符 9">
            <a:extLst>
              <a:ext uri="{FF2B5EF4-FFF2-40B4-BE49-F238E27FC236}">
                <a16:creationId xmlns:a16="http://schemas.microsoft.com/office/drawing/2014/main" id="{C7700E4C-9933-420E-7C58-2A4E8D7D6FED}"/>
              </a:ext>
            </a:extLst>
          </p:cNvPr>
          <p:cNvCxnSpPr>
            <a:cxnSpLocks/>
          </p:cNvCxnSpPr>
          <p:nvPr/>
        </p:nvCxnSpPr>
        <p:spPr>
          <a:xfrm>
            <a:off x="11496600" y="4077071"/>
            <a:ext cx="695400" cy="2845259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81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FD37866E-00F4-66FB-F94C-2F63B6A7D1AA}"/>
              </a:ext>
            </a:extLst>
          </p:cNvPr>
          <p:cNvCxnSpPr>
            <a:cxnSpLocks/>
          </p:cNvCxnSpPr>
          <p:nvPr/>
        </p:nvCxnSpPr>
        <p:spPr>
          <a:xfrm flipV="1">
            <a:off x="695400" y="3625102"/>
            <a:ext cx="2520280" cy="451969"/>
          </a:xfrm>
          <a:prstGeom prst="line">
            <a:avLst/>
          </a:prstGeom>
          <a:ln>
            <a:gradFill>
              <a:gsLst>
                <a:gs pos="0">
                  <a:schemeClr val="accent2">
                    <a:alpha val="81000"/>
                  </a:schemeClr>
                </a:gs>
                <a:gs pos="52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>
            <a:extLst>
              <a:ext uri="{FF2B5EF4-FFF2-40B4-BE49-F238E27FC236}">
                <a16:creationId xmlns:a16="http://schemas.microsoft.com/office/drawing/2014/main" id="{A8B7F02F-46D2-337D-571C-D28530EC6F13}"/>
              </a:ext>
            </a:extLst>
          </p:cNvPr>
          <p:cNvCxnSpPr/>
          <p:nvPr/>
        </p:nvCxnSpPr>
        <p:spPr>
          <a:xfrm>
            <a:off x="4223792" y="548680"/>
            <a:ext cx="0" cy="2232248"/>
          </a:xfrm>
          <a:prstGeom prst="line">
            <a:avLst/>
          </a:prstGeom>
          <a:ln>
            <a:gradFill>
              <a:gsLst>
                <a:gs pos="47000">
                  <a:schemeClr val="accent2">
                    <a:alpha val="64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>
            <a:extLst>
              <a:ext uri="{FF2B5EF4-FFF2-40B4-BE49-F238E27FC236}">
                <a16:creationId xmlns:a16="http://schemas.microsoft.com/office/drawing/2014/main" id="{A1677369-FEB9-CC91-9E2C-C1AF135AD129}"/>
              </a:ext>
            </a:extLst>
          </p:cNvPr>
          <p:cNvCxnSpPr/>
          <p:nvPr/>
        </p:nvCxnSpPr>
        <p:spPr>
          <a:xfrm>
            <a:off x="7944091" y="548680"/>
            <a:ext cx="0" cy="2232248"/>
          </a:xfrm>
          <a:prstGeom prst="line">
            <a:avLst/>
          </a:prstGeom>
          <a:ln>
            <a:gradFill>
              <a:gsLst>
                <a:gs pos="47000">
                  <a:schemeClr val="accent2">
                    <a:alpha val="64000"/>
                  </a:schemeClr>
                </a:gs>
                <a:gs pos="0">
                  <a:schemeClr val="accent2">
                    <a:alpha val="0"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1">
            <a:extLst>
              <a:ext uri="{FF2B5EF4-FFF2-40B4-BE49-F238E27FC236}">
                <a16:creationId xmlns:a16="http://schemas.microsoft.com/office/drawing/2014/main" id="{35437F17-1E44-1EF5-5C1B-6AB086397D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543" y="1526014"/>
            <a:ext cx="204891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3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财富广场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153AD4F-DA78-7B9E-65C8-20641B1B2FB8}"/>
              </a:ext>
            </a:extLst>
          </p:cNvPr>
          <p:cNvSpPr txBox="1"/>
          <p:nvPr/>
        </p:nvSpPr>
        <p:spPr>
          <a:xfrm>
            <a:off x="5135160" y="2110789"/>
            <a:ext cx="192168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" altLang="zh-CN" sz="1600" b="0" i="0" u="none" strike="noStrike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ea typeface="MiSans Normal" panose="00000500000000000000" pitchFamily="2" charset="-122"/>
              </a:rPr>
              <a:t>FORTUNE PLAZA </a:t>
            </a:r>
            <a:endParaRPr lang="zh-CN" altLang="en-US" sz="16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1"/>
              </a:gradFill>
              <a:ea typeface="MiSans Normal" panose="000005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D05691-F401-A1F1-B818-357FDF0AA649}"/>
              </a:ext>
            </a:extLst>
          </p:cNvPr>
          <p:cNvGrpSpPr/>
          <p:nvPr/>
        </p:nvGrpSpPr>
        <p:grpSpPr>
          <a:xfrm>
            <a:off x="2572434" y="3625103"/>
            <a:ext cx="8928992" cy="1422800"/>
            <a:chOff x="2567608" y="3749198"/>
            <a:chExt cx="8928992" cy="1422800"/>
          </a:xfrm>
        </p:grpSpPr>
        <p:cxnSp>
          <p:nvCxnSpPr>
            <p:cNvPr id="17" name="直线连接符 16">
              <a:extLst>
                <a:ext uri="{FF2B5EF4-FFF2-40B4-BE49-F238E27FC236}">
                  <a16:creationId xmlns:a16="http://schemas.microsoft.com/office/drawing/2014/main" id="{245C1097-B0FF-2A4B-FD56-8E918E7E425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976320" y="3749198"/>
              <a:ext cx="2520280" cy="451969"/>
            </a:xfrm>
            <a:prstGeom prst="line">
              <a:avLst/>
            </a:prstGeom>
            <a:ln>
              <a:gradFill>
                <a:gsLst>
                  <a:gs pos="0">
                    <a:schemeClr val="accent2">
                      <a:alpha val="81000"/>
                    </a:schemeClr>
                  </a:gs>
                  <a:gs pos="52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">
              <a:extLst>
                <a:ext uri="{FF2B5EF4-FFF2-40B4-BE49-F238E27FC236}">
                  <a16:creationId xmlns:a16="http://schemas.microsoft.com/office/drawing/2014/main" id="{2052C836-B8DA-CDD0-A606-40C835B5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617" y="4710333"/>
              <a:ext cx="449353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24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上海安亭财富广场项目分析报告</a:t>
              </a:r>
              <a:endParaRPr kumimoji="0" lang="zh-CN" altLang="zh-CN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6CB39FEF-6637-3CD8-1C66-FA3F574C11C6}"/>
                </a:ext>
              </a:extLst>
            </p:cNvPr>
            <p:cNvGrpSpPr/>
            <p:nvPr/>
          </p:nvGrpSpPr>
          <p:grpSpPr>
            <a:xfrm>
              <a:off x="2567608" y="4838629"/>
              <a:ext cx="1146177" cy="144016"/>
              <a:chOff x="1631504" y="3285143"/>
              <a:chExt cx="1146177" cy="144016"/>
            </a:xfrm>
          </p:grpSpPr>
          <p:sp>
            <p:nvSpPr>
              <p:cNvPr id="26" name="菱形 25">
                <a:extLst>
                  <a:ext uri="{FF2B5EF4-FFF2-40B4-BE49-F238E27FC236}">
                    <a16:creationId xmlns:a16="http://schemas.microsoft.com/office/drawing/2014/main" id="{90F86993-3B28-BC8A-129A-232F48E8A521}"/>
                  </a:ext>
                </a:extLst>
              </p:cNvPr>
              <p:cNvSpPr/>
              <p:nvPr/>
            </p:nvSpPr>
            <p:spPr>
              <a:xfrm>
                <a:off x="2633665" y="3285143"/>
                <a:ext cx="144016" cy="144016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cxnSp>
            <p:nvCxnSpPr>
              <p:cNvPr id="27" name="直线连接符 26">
                <a:extLst>
                  <a:ext uri="{FF2B5EF4-FFF2-40B4-BE49-F238E27FC236}">
                    <a16:creationId xmlns:a16="http://schemas.microsoft.com/office/drawing/2014/main" id="{BC29E706-7DAF-D951-6B6F-8DA81ACC98CD}"/>
                  </a:ext>
                </a:extLst>
              </p:cNvPr>
              <p:cNvCxnSpPr/>
              <p:nvPr/>
            </p:nvCxnSpPr>
            <p:spPr>
              <a:xfrm>
                <a:off x="1631504" y="3357151"/>
                <a:ext cx="936104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1000"/>
                      </a:schemeClr>
                    </a:gs>
                    <a:gs pos="100000">
                      <a:schemeClr val="bg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CB752FAB-8D1D-EE34-984D-FD311F57654F}"/>
                </a:ext>
              </a:extLst>
            </p:cNvPr>
            <p:cNvGrpSpPr/>
            <p:nvPr/>
          </p:nvGrpSpPr>
          <p:grpSpPr>
            <a:xfrm flipH="1">
              <a:off x="8368715" y="4838629"/>
              <a:ext cx="1146177" cy="144016"/>
              <a:chOff x="11349609" y="3213135"/>
              <a:chExt cx="1146177" cy="144016"/>
            </a:xfrm>
          </p:grpSpPr>
          <p:sp>
            <p:nvSpPr>
              <p:cNvPr id="29" name="菱形 28">
                <a:extLst>
                  <a:ext uri="{FF2B5EF4-FFF2-40B4-BE49-F238E27FC236}">
                    <a16:creationId xmlns:a16="http://schemas.microsoft.com/office/drawing/2014/main" id="{B5B2760E-6D88-BF2A-3BBE-1AAFE80EC0F9}"/>
                  </a:ext>
                </a:extLst>
              </p:cNvPr>
              <p:cNvSpPr/>
              <p:nvPr/>
            </p:nvSpPr>
            <p:spPr>
              <a:xfrm>
                <a:off x="12351770" y="3213135"/>
                <a:ext cx="144016" cy="144016"/>
              </a:xfrm>
              <a:prstGeom prst="diamond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MiSans Normal" panose="00000500000000000000" pitchFamily="2" charset="-122"/>
                  <a:ea typeface="MiSans Normal" panose="00000500000000000000" pitchFamily="2" charset="-122"/>
                </a:endParaRPr>
              </a:p>
            </p:txBody>
          </p:sp>
          <p:cxnSp>
            <p:nvCxnSpPr>
              <p:cNvPr id="30" name="直线连接符 29">
                <a:extLst>
                  <a:ext uri="{FF2B5EF4-FFF2-40B4-BE49-F238E27FC236}">
                    <a16:creationId xmlns:a16="http://schemas.microsoft.com/office/drawing/2014/main" id="{FF93DBC9-0E3B-2812-D340-4AA9AD8EE9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349609" y="3285143"/>
                <a:ext cx="936104" cy="0"/>
              </a:xfrm>
              <a:prstGeom prst="line">
                <a:avLst/>
              </a:prstGeom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1000"/>
                      </a:schemeClr>
                    </a:gs>
                    <a:gs pos="100000">
                      <a:schemeClr val="bg1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3" name="图片 32" descr="28b319ac4a8f547fcc222c8bfd683f687e1ddf1fa0566-HpHPQQ">
            <a:extLst>
              <a:ext uri="{FF2B5EF4-FFF2-40B4-BE49-F238E27FC236}">
                <a16:creationId xmlns:a16="http://schemas.microsoft.com/office/drawing/2014/main" id="{E41CEE4D-8BCE-7461-9596-82BB420767C3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926926" y="2191308"/>
            <a:ext cx="338149" cy="3721411"/>
          </a:xfrm>
          <a:prstGeom prst="rect">
            <a:avLst/>
          </a:prstGeom>
        </p:spPr>
      </p:pic>
      <p:sp>
        <p:nvSpPr>
          <p:cNvPr id="34" name="Rectangle 2">
            <a:extLst>
              <a:ext uri="{FF2B5EF4-FFF2-40B4-BE49-F238E27FC236}">
                <a16:creationId xmlns:a16="http://schemas.microsoft.com/office/drawing/2014/main" id="{48870C19-E6C8-2B6A-3721-D2CCCC3CC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9923" y="5169386"/>
            <a:ext cx="635215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4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感谢在座各位的聆听观看</a:t>
            </a:r>
          </a:p>
        </p:txBody>
      </p:sp>
    </p:spTree>
    <p:extLst>
      <p:ext uri="{BB962C8B-B14F-4D97-AF65-F5344CB8AC3E}">
        <p14:creationId xmlns:p14="http://schemas.microsoft.com/office/powerpoint/2010/main" val="28485444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+mn-cs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798249" y="2670287"/>
            <a:ext cx="2283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13564226541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MiSans Heavy" panose="00000A00000000000000" pitchFamily="2" charset="-122"/>
              <a:ea typeface="MiSans Heavy" panose="00000A00000000000000" pitchFamily="2" charset="-122"/>
              <a:cs typeface="+mn-cs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3006929" y="698000"/>
            <a:ext cx="1809079" cy="1809079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Heavy" panose="00000A00000000000000" pitchFamily="2" charset="-122"/>
                <a:ea typeface="MiSans Heavy" panose="00000A00000000000000" pitchFamily="2" charset="-122"/>
                <a:cs typeface="+mn-cs"/>
              </a:rPr>
              <a:t>刘镕玮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20049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MiSans Normal" panose="00000500000000000000" pitchFamily="2" charset="-122"/>
                <a:ea typeface="OPPOSans R"/>
                <a:cs typeface="Arial" panose="020B0604020202020204" pitchFamily="34" charset="0"/>
              </a:rPr>
              <a:t>LIU RONGWEI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MiSans Normal" panose="00000500000000000000" pitchFamily="2" charset="-122"/>
              <a:ea typeface="OPPOSans R"/>
              <a:cs typeface="Arial" panose="020B0604020202020204" pitchFamily="34" charset="0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587308" y="1264657"/>
            <a:ext cx="3595856" cy="7329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你只管努力，剩下的交给时间！</a:t>
            </a:r>
            <a:endParaRPr kumimoji="0" lang="en-US" altLang="zh-CN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MiSans Normal" panose="00000500000000000000" pitchFamily="2" charset="-122"/>
              <a:ea typeface="MiSans Normal" panose="00000500000000000000" pitchFamily="2" charset="-122"/>
            </a:endParaRPr>
          </a:p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一名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MiSans Normal" panose="00000500000000000000" pitchFamily="2" charset="-122"/>
                <a:ea typeface="MiSans Normal" panose="00000500000000000000" pitchFamily="2" charset="-122"/>
              </a:rPr>
              <a:t>设计爱好者，坐标上海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MiSans Heavy" panose="00000A00000000000000" pitchFamily="2" charset="-122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951293" y="2185628"/>
            <a:ext cx="2289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刘镕玮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-528736" y="-423428"/>
            <a:ext cx="7704856" cy="7704856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789040"/>
            <a:ext cx="43204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项目概况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8BF34BC-43DF-92DB-195C-7C2BA599AAF4}"/>
              </a:ext>
            </a:extLst>
          </p:cNvPr>
          <p:cNvCxnSpPr/>
          <p:nvPr/>
        </p:nvCxnSpPr>
        <p:spPr>
          <a:xfrm>
            <a:off x="5807968" y="496717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C17329-6DBD-7D45-30C7-41CF6CE4E835}"/>
              </a:ext>
            </a:extLst>
          </p:cNvPr>
          <p:cNvCxnSpPr>
            <a:cxnSpLocks/>
          </p:cNvCxnSpPr>
          <p:nvPr/>
        </p:nvCxnSpPr>
        <p:spPr>
          <a:xfrm flipH="1">
            <a:off x="9408368" y="378904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02EFA3-2EF6-3770-E8CB-171BDB0D8CBC}"/>
              </a:ext>
            </a:extLst>
          </p:cNvPr>
          <p:cNvSpPr txBox="1"/>
          <p:nvPr/>
        </p:nvSpPr>
        <p:spPr>
          <a:xfrm>
            <a:off x="1814304" y="1700808"/>
            <a:ext cx="2792752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kumimoji="1" lang="en-US" altLang="zh-CN" sz="199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a typeface="MiSans Normal" panose="00000500000000000000" pitchFamily="2" charset="-122"/>
                <a:cs typeface="Arial" panose="020B0604020202020204" pitchFamily="34" charset="0"/>
              </a:rPr>
              <a:t>01</a:t>
            </a:r>
            <a:endParaRPr kumimoji="1" lang="zh-CN" altLang="en-US" sz="19900" b="1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a typeface="MiSans Normal" panose="00000500000000000000" pitchFamily="2" charset="-122"/>
              <a:cs typeface="Arial" panose="020B0604020202020204" pitchFamily="34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D9D637A-0422-4BD6-F918-3885784FFD30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CBDADFD-7F95-0CD4-C9F6-54C54DE85342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9998377A-98C4-A8CE-CDB7-6F4D96079188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1048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菱形 68">
            <a:extLst>
              <a:ext uri="{FF2B5EF4-FFF2-40B4-BE49-F238E27FC236}">
                <a16:creationId xmlns:a16="http://schemas.microsoft.com/office/drawing/2014/main" id="{8A613A70-9652-5D7F-3168-7FD884287D04}"/>
              </a:ext>
            </a:extLst>
          </p:cNvPr>
          <p:cNvSpPr/>
          <p:nvPr/>
        </p:nvSpPr>
        <p:spPr>
          <a:xfrm>
            <a:off x="544811" y="3807558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4" name="菱形 43">
            <a:extLst>
              <a:ext uri="{FF2B5EF4-FFF2-40B4-BE49-F238E27FC236}">
                <a16:creationId xmlns:a16="http://schemas.microsoft.com/office/drawing/2014/main" id="{AB22808D-0D6C-0637-F2A6-A2121B94C80A}"/>
              </a:ext>
            </a:extLst>
          </p:cNvPr>
          <p:cNvSpPr/>
          <p:nvPr/>
        </p:nvSpPr>
        <p:spPr>
          <a:xfrm>
            <a:off x="544811" y="1374766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项目概况</a:t>
            </a:r>
          </a:p>
        </p:txBody>
      </p:sp>
      <p:cxnSp>
        <p:nvCxnSpPr>
          <p:cNvPr id="5" name="直线连接符 4">
            <a:extLst>
              <a:ext uri="{FF2B5EF4-FFF2-40B4-BE49-F238E27FC236}">
                <a16:creationId xmlns:a16="http://schemas.microsoft.com/office/drawing/2014/main" id="{63E319F6-C475-E8B5-A4A9-774518514086}"/>
              </a:ext>
            </a:extLst>
          </p:cNvPr>
          <p:cNvCxnSpPr>
            <a:cxnSpLocks/>
          </p:cNvCxnSpPr>
          <p:nvPr/>
        </p:nvCxnSpPr>
        <p:spPr>
          <a:xfrm>
            <a:off x="715572" y="1124744"/>
            <a:ext cx="0" cy="4608512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菱形 5">
            <a:extLst>
              <a:ext uri="{FF2B5EF4-FFF2-40B4-BE49-F238E27FC236}">
                <a16:creationId xmlns:a16="http://schemas.microsoft.com/office/drawing/2014/main" id="{16EB22AD-FF05-AEE6-3137-5321D6EB00CE}"/>
              </a:ext>
            </a:extLst>
          </p:cNvPr>
          <p:cNvSpPr/>
          <p:nvPr/>
        </p:nvSpPr>
        <p:spPr>
          <a:xfrm>
            <a:off x="643564" y="1473519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" name="剪去同侧角的矩形 9">
            <a:extLst>
              <a:ext uri="{FF2B5EF4-FFF2-40B4-BE49-F238E27FC236}">
                <a16:creationId xmlns:a16="http://schemas.microsoft.com/office/drawing/2014/main" id="{1A85F0F6-C354-9B69-036A-6F490C8308CC}"/>
              </a:ext>
            </a:extLst>
          </p:cNvPr>
          <p:cNvSpPr/>
          <p:nvPr/>
        </p:nvSpPr>
        <p:spPr>
          <a:xfrm>
            <a:off x="1095785" y="1196752"/>
            <a:ext cx="936104" cy="518346"/>
          </a:xfrm>
          <a:prstGeom prst="snip2SameRect">
            <a:avLst>
              <a:gd name="adj1" fmla="val 40723"/>
              <a:gd name="adj2" fmla="val 0"/>
            </a:avLst>
          </a:prstGeom>
          <a:gradFill>
            <a:gsLst>
              <a:gs pos="0">
                <a:schemeClr val="accent2">
                  <a:alpha val="18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Rectangle 5">
            <a:extLst>
              <a:ext uri="{FF2B5EF4-FFF2-40B4-BE49-F238E27FC236}">
                <a16:creationId xmlns:a16="http://schemas.microsoft.com/office/drawing/2014/main" id="{647EE392-920E-E52B-D38D-95F1DEAE5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791" y="1242687"/>
            <a:ext cx="156776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介绍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25" name="圆角矩形 24">
            <a:extLst>
              <a:ext uri="{FF2B5EF4-FFF2-40B4-BE49-F238E27FC236}">
                <a16:creationId xmlns:a16="http://schemas.microsoft.com/office/drawing/2014/main" id="{4A6B291A-5EBA-6B21-6324-53A885849625}"/>
              </a:ext>
            </a:extLst>
          </p:cNvPr>
          <p:cNvSpPr/>
          <p:nvPr/>
        </p:nvSpPr>
        <p:spPr>
          <a:xfrm>
            <a:off x="1083179" y="1929459"/>
            <a:ext cx="5012822" cy="63778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7CC8D34A-80B5-6145-3CE9-B1680A71782D}"/>
              </a:ext>
            </a:extLst>
          </p:cNvPr>
          <p:cNvSpPr txBox="1"/>
          <p:nvPr/>
        </p:nvSpPr>
        <p:spPr>
          <a:xfrm>
            <a:off x="1213326" y="2020488"/>
            <a:ext cx="47525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安亭镇位于上海西北郊，是以轿车工业和轿车生产配套</a:t>
            </a:r>
          </a:p>
          <a:p>
            <a:pPr algn="just"/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工业为主的现代综合性工业城，也是上海西部的中心城镇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9" name="圆角矩形 58">
            <a:extLst>
              <a:ext uri="{FF2B5EF4-FFF2-40B4-BE49-F238E27FC236}">
                <a16:creationId xmlns:a16="http://schemas.microsoft.com/office/drawing/2014/main" id="{E1DB2847-4178-5DEC-4381-F0A760D813BA}"/>
              </a:ext>
            </a:extLst>
          </p:cNvPr>
          <p:cNvSpPr/>
          <p:nvPr/>
        </p:nvSpPr>
        <p:spPr>
          <a:xfrm>
            <a:off x="6312024" y="1929459"/>
            <a:ext cx="5400600" cy="63778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8F732514-EA87-E6C9-3C9A-387FA7F01A90}"/>
              </a:ext>
            </a:extLst>
          </p:cNvPr>
          <p:cNvSpPr txBox="1"/>
          <p:nvPr/>
        </p:nvSpPr>
        <p:spPr>
          <a:xfrm>
            <a:off x="6442171" y="1988840"/>
            <a:ext cx="52704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南濒沪宁高速公路，西接江苏省，北归嘉定区，为嘉定、昆山、青浦三地之交界，距上海市中心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32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公里，距上海虹桥机场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20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公里</a:t>
            </a:r>
          </a:p>
        </p:txBody>
      </p:sp>
      <p:sp>
        <p:nvSpPr>
          <p:cNvPr id="61" name="圆角矩形 60">
            <a:extLst>
              <a:ext uri="{FF2B5EF4-FFF2-40B4-BE49-F238E27FC236}">
                <a16:creationId xmlns:a16="http://schemas.microsoft.com/office/drawing/2014/main" id="{7AA027E2-A9A7-505F-EE0A-0BCC514E292F}"/>
              </a:ext>
            </a:extLst>
          </p:cNvPr>
          <p:cNvSpPr/>
          <p:nvPr/>
        </p:nvSpPr>
        <p:spPr>
          <a:xfrm>
            <a:off x="1083178" y="2676105"/>
            <a:ext cx="5804899" cy="63778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25B6297F-F990-DE2B-1117-841E7C8BBC52}"/>
              </a:ext>
            </a:extLst>
          </p:cNvPr>
          <p:cNvSpPr txBox="1"/>
          <p:nvPr/>
        </p:nvSpPr>
        <p:spPr>
          <a:xfrm>
            <a:off x="1213325" y="2767134"/>
            <a:ext cx="54587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安亭是上海的西大门，西接江苏省，处于嘉定、昆山、青浦三地的交界，是上海国际汽车城所在地，也是一个工业重镇和经济强镇</a:t>
            </a:r>
          </a:p>
        </p:txBody>
      </p:sp>
      <p:sp>
        <p:nvSpPr>
          <p:cNvPr id="63" name="圆角矩形 62">
            <a:extLst>
              <a:ext uri="{FF2B5EF4-FFF2-40B4-BE49-F238E27FC236}">
                <a16:creationId xmlns:a16="http://schemas.microsoft.com/office/drawing/2014/main" id="{546B500D-3A11-E3C7-471F-2EB9C10E71DA}"/>
              </a:ext>
            </a:extLst>
          </p:cNvPr>
          <p:cNvSpPr/>
          <p:nvPr/>
        </p:nvSpPr>
        <p:spPr>
          <a:xfrm>
            <a:off x="7104112" y="2676105"/>
            <a:ext cx="4608512" cy="63778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39E476AA-CB0D-53BA-F8FB-E7BC5C23F59F}"/>
              </a:ext>
            </a:extLst>
          </p:cNvPr>
          <p:cNvSpPr txBox="1"/>
          <p:nvPr/>
        </p:nvSpPr>
        <p:spPr>
          <a:xfrm>
            <a:off x="7304660" y="2754362"/>
            <a:ext cx="417176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新镇区依托上海国际汽车城，以汽车产业、房地产产业和旅游业三大产业支撑</a:t>
            </a:r>
          </a:p>
        </p:txBody>
      </p:sp>
      <p:sp>
        <p:nvSpPr>
          <p:cNvPr id="68" name="菱形 67">
            <a:extLst>
              <a:ext uri="{FF2B5EF4-FFF2-40B4-BE49-F238E27FC236}">
                <a16:creationId xmlns:a16="http://schemas.microsoft.com/office/drawing/2014/main" id="{EE142AE3-F1E9-2211-4362-59A487D0A817}"/>
              </a:ext>
            </a:extLst>
          </p:cNvPr>
          <p:cNvSpPr/>
          <p:nvPr/>
        </p:nvSpPr>
        <p:spPr>
          <a:xfrm>
            <a:off x="643564" y="3906311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0" name="剪去同侧角的矩形 69">
            <a:extLst>
              <a:ext uri="{FF2B5EF4-FFF2-40B4-BE49-F238E27FC236}">
                <a16:creationId xmlns:a16="http://schemas.microsoft.com/office/drawing/2014/main" id="{CA8C337C-D991-8496-B037-AC2B50511DEA}"/>
              </a:ext>
            </a:extLst>
          </p:cNvPr>
          <p:cNvSpPr/>
          <p:nvPr/>
        </p:nvSpPr>
        <p:spPr>
          <a:xfrm>
            <a:off x="1095785" y="3629544"/>
            <a:ext cx="936104" cy="518346"/>
          </a:xfrm>
          <a:prstGeom prst="snip2SameRect">
            <a:avLst>
              <a:gd name="adj1" fmla="val 40723"/>
              <a:gd name="adj2" fmla="val 0"/>
            </a:avLst>
          </a:prstGeom>
          <a:gradFill>
            <a:gsLst>
              <a:gs pos="0">
                <a:schemeClr val="accent2">
                  <a:alpha val="18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1" name="Rectangle 5">
            <a:extLst>
              <a:ext uri="{FF2B5EF4-FFF2-40B4-BE49-F238E27FC236}">
                <a16:creationId xmlns:a16="http://schemas.microsoft.com/office/drawing/2014/main" id="{02420742-D960-3270-D3E1-B0645E65C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7791" y="3675479"/>
            <a:ext cx="22639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基础信息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73" name="圆角矩形 72">
            <a:extLst>
              <a:ext uri="{FF2B5EF4-FFF2-40B4-BE49-F238E27FC236}">
                <a16:creationId xmlns:a16="http://schemas.microsoft.com/office/drawing/2014/main" id="{86ADFD2F-7DD6-AE19-D4C8-71C1492D58EA}"/>
              </a:ext>
            </a:extLst>
          </p:cNvPr>
          <p:cNvSpPr/>
          <p:nvPr/>
        </p:nvSpPr>
        <p:spPr>
          <a:xfrm>
            <a:off x="1070437" y="4365104"/>
            <a:ext cx="1569178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CEEEF086-8270-109F-E0E2-539831949B06}"/>
              </a:ext>
            </a:extLst>
          </p:cNvPr>
          <p:cNvSpPr txBox="1"/>
          <p:nvPr/>
        </p:nvSpPr>
        <p:spPr>
          <a:xfrm>
            <a:off x="1248465" y="4449781"/>
            <a:ext cx="12860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  <a:cs typeface="黑体" panose="02010609060101010101" charset="-122"/>
                <a:sym typeface="+mn-ea"/>
              </a:rPr>
              <a:t>2015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年开业</a:t>
            </a:r>
            <a:endParaRPr lang="zh-CN" altLang="en-US" sz="1400" dirty="0">
              <a:latin typeface="+mn-ea"/>
            </a:endParaRPr>
          </a:p>
        </p:txBody>
      </p:sp>
      <p:sp>
        <p:nvSpPr>
          <p:cNvPr id="75" name="圆角矩形 74">
            <a:extLst>
              <a:ext uri="{FF2B5EF4-FFF2-40B4-BE49-F238E27FC236}">
                <a16:creationId xmlns:a16="http://schemas.microsoft.com/office/drawing/2014/main" id="{5F875C39-AD1E-5172-B0B7-0A6920B04869}"/>
              </a:ext>
            </a:extLst>
          </p:cNvPr>
          <p:cNvSpPr/>
          <p:nvPr/>
        </p:nvSpPr>
        <p:spPr>
          <a:xfrm>
            <a:off x="2765619" y="4365104"/>
            <a:ext cx="2394268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EB86943D-E73A-09F2-B513-C41C158C48B9}"/>
              </a:ext>
            </a:extLst>
          </p:cNvPr>
          <p:cNvSpPr txBox="1"/>
          <p:nvPr/>
        </p:nvSpPr>
        <p:spPr>
          <a:xfrm>
            <a:off x="2943646" y="4449781"/>
            <a:ext cx="221624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总建筑面积 </a:t>
            </a:r>
            <a:r>
              <a:rPr lang="en-US" altLang="zh-CN" sz="1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  <a:cs typeface="黑体" panose="02010609060101010101" charset="-122"/>
                <a:sym typeface="+mn-ea"/>
              </a:rPr>
              <a:t>6.5</a:t>
            </a:r>
            <a:r>
              <a:rPr lang="zh-CN" altLang="en-US" sz="1400" b="1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0"/>
                </a:gradFill>
                <a:latin typeface="+mn-ea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万平方米</a:t>
            </a:r>
          </a:p>
          <a:p>
            <a:endParaRPr lang="zh-CN" altLang="en-US" sz="1400" dirty="0">
              <a:solidFill>
                <a:schemeClr val="bg1"/>
              </a:solidFill>
              <a:latin typeface="+mn-ea"/>
              <a:cs typeface="黑体" panose="02010609060101010101" charset="-122"/>
              <a:sym typeface="+mn-ea"/>
            </a:endParaRPr>
          </a:p>
        </p:txBody>
      </p:sp>
      <p:sp>
        <p:nvSpPr>
          <p:cNvPr id="77" name="圆角矩形 76">
            <a:extLst>
              <a:ext uri="{FF2B5EF4-FFF2-40B4-BE49-F238E27FC236}">
                <a16:creationId xmlns:a16="http://schemas.microsoft.com/office/drawing/2014/main" id="{E8146C4D-8E4D-41E7-3FF2-896D9AE6616F}"/>
              </a:ext>
            </a:extLst>
          </p:cNvPr>
          <p:cNvSpPr/>
          <p:nvPr/>
        </p:nvSpPr>
        <p:spPr>
          <a:xfrm>
            <a:off x="5303912" y="4365104"/>
            <a:ext cx="2232248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1CE5CCF-61E2-4E17-256C-C0640298BF4E}"/>
              </a:ext>
            </a:extLst>
          </p:cNvPr>
          <p:cNvSpPr txBox="1"/>
          <p:nvPr/>
        </p:nvSpPr>
        <p:spPr>
          <a:xfrm>
            <a:off x="5481939" y="4449781"/>
            <a:ext cx="20542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商业面积 </a:t>
            </a:r>
            <a:r>
              <a:rPr lang="en-US" altLang="zh-CN" sz="1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</a:gradFill>
                <a:latin typeface="+mn-ea"/>
                <a:cs typeface="黑体" panose="02010609060101010101" charset="-122"/>
                <a:sym typeface="+mn-ea"/>
              </a:rPr>
              <a:t>2.5</a:t>
            </a:r>
            <a:r>
              <a:rPr lang="zh-CN" altLang="en-US" sz="1400" b="1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</a:gradFill>
                <a:latin typeface="+mn-ea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万平方米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0DC11203-DA5C-E181-2B20-CD56F53A4AC5}"/>
              </a:ext>
            </a:extLst>
          </p:cNvPr>
          <p:cNvSpPr txBox="1"/>
          <p:nvPr/>
        </p:nvSpPr>
        <p:spPr>
          <a:xfrm>
            <a:off x="1016855" y="5016403"/>
            <a:ext cx="4320477" cy="59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步行商业街、餐饮、超市、银行、酒店一应俱全</a:t>
            </a:r>
          </a:p>
          <a:p>
            <a:pPr marL="285750" indent="-285750">
              <a:lnSpc>
                <a:spcPct val="120000"/>
              </a:lnSpc>
              <a:buClr>
                <a:schemeClr val="accent1"/>
              </a:buClr>
              <a:buFont typeface="Wingdings" pitchFamily="2" charset="2"/>
              <a:buChar char="ü"/>
            </a:pP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LOFT及SOHO特质的商住两用办公楼</a:t>
            </a:r>
            <a:endParaRPr kumimoji="0" lang="zh-CN" altLang="en-US" sz="1400" kern="1200" cap="none" spc="100" normalizeH="0" baseline="0" noProof="0" dirty="0">
              <a:solidFill>
                <a:schemeClr val="bg1"/>
              </a:solidFill>
              <a:latin typeface="+mn-ea"/>
              <a:cs typeface="黑体" panose="02010609060101010101" charset="-122"/>
              <a:sym typeface="+mn-ea"/>
            </a:endParaRP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0F106418-F731-63F9-57B8-4BE3E03CCF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3184" y="3517783"/>
            <a:ext cx="3213456" cy="2391803"/>
          </a:xfrm>
          <a:prstGeom prst="rect">
            <a:avLst/>
          </a:prstGeom>
        </p:spPr>
      </p:pic>
      <p:sp>
        <p:nvSpPr>
          <p:cNvPr id="84" name="圆角矩形 83">
            <a:extLst>
              <a:ext uri="{FF2B5EF4-FFF2-40B4-BE49-F238E27FC236}">
                <a16:creationId xmlns:a16="http://schemas.microsoft.com/office/drawing/2014/main" id="{BF111325-691E-8B10-6418-FF2851C8D7A0}"/>
              </a:ext>
            </a:extLst>
          </p:cNvPr>
          <p:cNvSpPr/>
          <p:nvPr/>
        </p:nvSpPr>
        <p:spPr>
          <a:xfrm>
            <a:off x="7725609" y="4365104"/>
            <a:ext cx="812483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E106103-B0A2-43E5-8A81-147E7CE5697B}"/>
              </a:ext>
            </a:extLst>
          </p:cNvPr>
          <p:cNvSpPr txBox="1"/>
          <p:nvPr/>
        </p:nvSpPr>
        <p:spPr>
          <a:xfrm>
            <a:off x="7903637" y="4449781"/>
            <a:ext cx="63445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</a:gradFill>
                <a:latin typeface="+mn-ea"/>
                <a:cs typeface="黑体" panose="02010609060101010101" charset="-122"/>
                <a:sym typeface="+mn-ea"/>
              </a:rPr>
              <a:t>4</a:t>
            </a:r>
            <a:r>
              <a:rPr lang="zh-CN" altLang="en-US" sz="1400" b="1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</a:gradFill>
                <a:latin typeface="+mn-ea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层</a:t>
            </a:r>
          </a:p>
        </p:txBody>
      </p:sp>
      <p:sp>
        <p:nvSpPr>
          <p:cNvPr id="86" name="任意形状 85">
            <a:extLst>
              <a:ext uri="{FF2B5EF4-FFF2-40B4-BE49-F238E27FC236}">
                <a16:creationId xmlns:a16="http://schemas.microsoft.com/office/drawing/2014/main" id="{42E6B02D-57EF-347D-BDBF-BEE5498A1050}"/>
              </a:ext>
            </a:extLst>
          </p:cNvPr>
          <p:cNvSpPr/>
          <p:nvPr/>
        </p:nvSpPr>
        <p:spPr>
          <a:xfrm>
            <a:off x="-229981" y="5723807"/>
            <a:ext cx="1891105" cy="189110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F55E997-5CC1-3C8A-4349-2122305EB245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6DD04AF-6978-0B6E-66DE-EE2D8F31D9F9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407415C-0156-126D-987A-BC98E2E30868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382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任意形状 59">
            <a:extLst>
              <a:ext uri="{FF2B5EF4-FFF2-40B4-BE49-F238E27FC236}">
                <a16:creationId xmlns:a16="http://schemas.microsoft.com/office/drawing/2014/main" id="{4457DD01-7630-5ADE-DDD5-5FD93AD84FE4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1" name="Rectangle 5">
            <a:extLst>
              <a:ext uri="{FF2B5EF4-FFF2-40B4-BE49-F238E27FC236}">
                <a16:creationId xmlns:a16="http://schemas.microsoft.com/office/drawing/2014/main" id="{0484B76B-1042-A90A-0A44-73C67E569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项目概况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53" name="缺角矩形 52">
            <a:extLst>
              <a:ext uri="{FF2B5EF4-FFF2-40B4-BE49-F238E27FC236}">
                <a16:creationId xmlns:a16="http://schemas.microsoft.com/office/drawing/2014/main" id="{517C1EA8-8226-CC90-54B0-8CD461C53265}"/>
              </a:ext>
            </a:extLst>
          </p:cNvPr>
          <p:cNvSpPr/>
          <p:nvPr/>
        </p:nvSpPr>
        <p:spPr>
          <a:xfrm>
            <a:off x="805900" y="1467396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6" name="缺角矩形 55">
            <a:extLst>
              <a:ext uri="{FF2B5EF4-FFF2-40B4-BE49-F238E27FC236}">
                <a16:creationId xmlns:a16="http://schemas.microsoft.com/office/drawing/2014/main" id="{77F89787-41E8-18E1-FDD5-0325B9CDCFFD}"/>
              </a:ext>
            </a:extLst>
          </p:cNvPr>
          <p:cNvSpPr/>
          <p:nvPr/>
        </p:nvSpPr>
        <p:spPr>
          <a:xfrm>
            <a:off x="805900" y="3064745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9" name="缺角矩形 58">
            <a:extLst>
              <a:ext uri="{FF2B5EF4-FFF2-40B4-BE49-F238E27FC236}">
                <a16:creationId xmlns:a16="http://schemas.microsoft.com/office/drawing/2014/main" id="{FD552404-D506-A348-1335-A3DF1D43C7DE}"/>
              </a:ext>
            </a:extLst>
          </p:cNvPr>
          <p:cNvSpPr/>
          <p:nvPr/>
        </p:nvSpPr>
        <p:spPr>
          <a:xfrm>
            <a:off x="4399522" y="1467396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1" name="缺角矩形 70">
            <a:extLst>
              <a:ext uri="{FF2B5EF4-FFF2-40B4-BE49-F238E27FC236}">
                <a16:creationId xmlns:a16="http://schemas.microsoft.com/office/drawing/2014/main" id="{15C613B7-3DCA-D450-4A81-659BBCFED0D5}"/>
              </a:ext>
            </a:extLst>
          </p:cNvPr>
          <p:cNvSpPr/>
          <p:nvPr/>
        </p:nvSpPr>
        <p:spPr>
          <a:xfrm>
            <a:off x="4348843" y="2994498"/>
            <a:ext cx="3494314" cy="1527102"/>
          </a:xfrm>
          <a:prstGeom prst="plaque">
            <a:avLst>
              <a:gd name="adj" fmla="val 1096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path path="circle">
              <a:fillToRect l="50000" t="-80000" r="50000" b="180000"/>
            </a:path>
          </a:gradFill>
          <a:ln>
            <a:noFill/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spc="-3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ea"/>
                <a:ea typeface="+mj-ea"/>
              </a:rPr>
              <a:t>合作品牌</a:t>
            </a:r>
          </a:p>
        </p:txBody>
      </p:sp>
      <p:sp>
        <p:nvSpPr>
          <p:cNvPr id="72" name="缺角矩形 71">
            <a:extLst>
              <a:ext uri="{FF2B5EF4-FFF2-40B4-BE49-F238E27FC236}">
                <a16:creationId xmlns:a16="http://schemas.microsoft.com/office/drawing/2014/main" id="{173EE6EC-7A9B-845F-EA1A-19255E73D6B2}"/>
              </a:ext>
            </a:extLst>
          </p:cNvPr>
          <p:cNvSpPr/>
          <p:nvPr/>
        </p:nvSpPr>
        <p:spPr>
          <a:xfrm>
            <a:off x="4399522" y="3064745"/>
            <a:ext cx="3392956" cy="1386608"/>
          </a:xfrm>
          <a:prstGeom prst="plaque">
            <a:avLst>
              <a:gd name="adj" fmla="val 10383"/>
            </a:avLst>
          </a:prstGeom>
          <a:noFill/>
          <a:ln w="19050">
            <a:solidFill>
              <a:schemeClr val="accent2">
                <a:lumMod val="25000"/>
              </a:schemeClr>
            </a:solidFill>
          </a:ln>
          <a:effectLst>
            <a:outerShdw blurRad="76200" dist="50800" dir="5400000" algn="ctr" rotWithShape="0">
              <a:schemeClr val="accent2">
                <a:lumMod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6" name="缺角矩形 75">
            <a:extLst>
              <a:ext uri="{FF2B5EF4-FFF2-40B4-BE49-F238E27FC236}">
                <a16:creationId xmlns:a16="http://schemas.microsoft.com/office/drawing/2014/main" id="{72F519C2-7714-572E-236F-F21BF4576FC2}"/>
              </a:ext>
            </a:extLst>
          </p:cNvPr>
          <p:cNvSpPr/>
          <p:nvPr/>
        </p:nvSpPr>
        <p:spPr>
          <a:xfrm>
            <a:off x="7993144" y="1467396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6" name="缺角矩形 85">
            <a:extLst>
              <a:ext uri="{FF2B5EF4-FFF2-40B4-BE49-F238E27FC236}">
                <a16:creationId xmlns:a16="http://schemas.microsoft.com/office/drawing/2014/main" id="{9648957E-C803-0F39-B073-58F0E11D1E29}"/>
              </a:ext>
            </a:extLst>
          </p:cNvPr>
          <p:cNvSpPr/>
          <p:nvPr/>
        </p:nvSpPr>
        <p:spPr>
          <a:xfrm>
            <a:off x="7993144" y="3064745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1" name="缺角矩形 90">
            <a:extLst>
              <a:ext uri="{FF2B5EF4-FFF2-40B4-BE49-F238E27FC236}">
                <a16:creationId xmlns:a16="http://schemas.microsoft.com/office/drawing/2014/main" id="{58BBDB57-2094-53D1-2BC5-C7A61638FD99}"/>
              </a:ext>
            </a:extLst>
          </p:cNvPr>
          <p:cNvSpPr/>
          <p:nvPr/>
        </p:nvSpPr>
        <p:spPr>
          <a:xfrm>
            <a:off x="805900" y="4652339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4" name="缺角矩形 93">
            <a:extLst>
              <a:ext uri="{FF2B5EF4-FFF2-40B4-BE49-F238E27FC236}">
                <a16:creationId xmlns:a16="http://schemas.microsoft.com/office/drawing/2014/main" id="{8533E685-27C4-B58F-23C9-71AED426031C}"/>
              </a:ext>
            </a:extLst>
          </p:cNvPr>
          <p:cNvSpPr/>
          <p:nvPr/>
        </p:nvSpPr>
        <p:spPr>
          <a:xfrm>
            <a:off x="4399522" y="4662095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7" name="缺角矩形 96">
            <a:extLst>
              <a:ext uri="{FF2B5EF4-FFF2-40B4-BE49-F238E27FC236}">
                <a16:creationId xmlns:a16="http://schemas.microsoft.com/office/drawing/2014/main" id="{8933830F-4495-6105-A575-FD5D6713F164}"/>
              </a:ext>
            </a:extLst>
          </p:cNvPr>
          <p:cNvSpPr/>
          <p:nvPr/>
        </p:nvSpPr>
        <p:spPr>
          <a:xfrm>
            <a:off x="7993144" y="4662094"/>
            <a:ext cx="3392956" cy="1386608"/>
          </a:xfrm>
          <a:prstGeom prst="plaque">
            <a:avLst>
              <a:gd name="adj" fmla="val 10383"/>
            </a:avLst>
          </a:prstGeom>
          <a:noFill/>
          <a:ln>
            <a:solidFill>
              <a:schemeClr val="accent2"/>
            </a:solidFill>
          </a:ln>
          <a:effectLst>
            <a:outerShdw blurRad="533400" dist="457200" dir="2400000" algn="ctr" rotWithShape="0">
              <a:srgbClr val="120D09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100" name="图片 99">
            <a:extLst>
              <a:ext uri="{FF2B5EF4-FFF2-40B4-BE49-F238E27FC236}">
                <a16:creationId xmlns:a16="http://schemas.microsoft.com/office/drawing/2014/main" id="{338257BB-FB9A-2E1B-CC01-DF0A950EAD4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6728" y="1719617"/>
            <a:ext cx="1285789" cy="882167"/>
          </a:xfrm>
          <a:prstGeom prst="rect">
            <a:avLst/>
          </a:prstGeom>
        </p:spPr>
      </p:pic>
      <p:pic>
        <p:nvPicPr>
          <p:cNvPr id="106" name="图片 105" descr="28b319ac4a8f547fcc222c8bfd683f687e1ddf1fa0566-HpHPQQ">
            <a:extLst>
              <a:ext uri="{FF2B5EF4-FFF2-40B4-BE49-F238E27FC236}">
                <a16:creationId xmlns:a16="http://schemas.microsoft.com/office/drawing/2014/main" id="{0F671D61-4672-C239-473A-FA2350BE63AD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2361728" y="20753"/>
            <a:ext cx="338149" cy="2834163"/>
          </a:xfrm>
          <a:prstGeom prst="rect">
            <a:avLst/>
          </a:prstGeom>
        </p:spPr>
      </p:pic>
      <p:pic>
        <p:nvPicPr>
          <p:cNvPr id="107" name="图片 106" descr="28b319ac4a8f547fcc222c8bfd683f687e1ddf1fa0566-HpHPQQ">
            <a:extLst>
              <a:ext uri="{FF2B5EF4-FFF2-40B4-BE49-F238E27FC236}">
                <a16:creationId xmlns:a16="http://schemas.microsoft.com/office/drawing/2014/main" id="{C66F3A35-C701-E3B1-C1E7-93CD13ADF0F6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934866" y="20753"/>
            <a:ext cx="338149" cy="2834163"/>
          </a:xfrm>
          <a:prstGeom prst="rect">
            <a:avLst/>
          </a:prstGeom>
        </p:spPr>
      </p:pic>
      <p:pic>
        <p:nvPicPr>
          <p:cNvPr id="108" name="图片 107" descr="28b319ac4a8f547fcc222c8bfd683f687e1ddf1fa0566-HpHPQQ">
            <a:extLst>
              <a:ext uri="{FF2B5EF4-FFF2-40B4-BE49-F238E27FC236}">
                <a16:creationId xmlns:a16="http://schemas.microsoft.com/office/drawing/2014/main" id="{6DA8D228-E099-0A13-B98A-559A314A0397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9508004" y="20753"/>
            <a:ext cx="338149" cy="2834163"/>
          </a:xfrm>
          <a:prstGeom prst="rect">
            <a:avLst/>
          </a:prstGeom>
        </p:spPr>
      </p:pic>
      <p:pic>
        <p:nvPicPr>
          <p:cNvPr id="109" name="图片 108" descr="28b319ac4a8f547fcc222c8bfd683f687e1ddf1fa0566-HpHPQQ">
            <a:extLst>
              <a:ext uri="{FF2B5EF4-FFF2-40B4-BE49-F238E27FC236}">
                <a16:creationId xmlns:a16="http://schemas.microsoft.com/office/drawing/2014/main" id="{C1089109-1B27-F4D2-9CB3-CA3873C740B0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2361728" y="1618768"/>
            <a:ext cx="338149" cy="2834163"/>
          </a:xfrm>
          <a:prstGeom prst="rect">
            <a:avLst/>
          </a:prstGeom>
        </p:spPr>
      </p:pic>
      <p:pic>
        <p:nvPicPr>
          <p:cNvPr id="110" name="图片 109" descr="28b319ac4a8f547fcc222c8bfd683f687e1ddf1fa0566-HpHPQQ">
            <a:extLst>
              <a:ext uri="{FF2B5EF4-FFF2-40B4-BE49-F238E27FC236}">
                <a16:creationId xmlns:a16="http://schemas.microsoft.com/office/drawing/2014/main" id="{79FF25A6-2204-DCBD-E216-71D0AA9C2151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9508004" y="1618768"/>
            <a:ext cx="338149" cy="2834163"/>
          </a:xfrm>
          <a:prstGeom prst="rect">
            <a:avLst/>
          </a:prstGeom>
        </p:spPr>
      </p:pic>
      <p:pic>
        <p:nvPicPr>
          <p:cNvPr id="111" name="图片 110" descr="28b319ac4a8f547fcc222c8bfd683f687e1ddf1fa0566-HpHPQQ">
            <a:extLst>
              <a:ext uri="{FF2B5EF4-FFF2-40B4-BE49-F238E27FC236}">
                <a16:creationId xmlns:a16="http://schemas.microsoft.com/office/drawing/2014/main" id="{26A565E2-39C4-03F7-15FF-4E4F5BA9F008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2361728" y="3216783"/>
            <a:ext cx="338149" cy="2834163"/>
          </a:xfrm>
          <a:prstGeom prst="rect">
            <a:avLst/>
          </a:prstGeom>
        </p:spPr>
      </p:pic>
      <p:pic>
        <p:nvPicPr>
          <p:cNvPr id="112" name="图片 111" descr="28b319ac4a8f547fcc222c8bfd683f687e1ddf1fa0566-HpHPQQ">
            <a:extLst>
              <a:ext uri="{FF2B5EF4-FFF2-40B4-BE49-F238E27FC236}">
                <a16:creationId xmlns:a16="http://schemas.microsoft.com/office/drawing/2014/main" id="{DE3638AD-7B17-04D3-31AA-2959BD1C6271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5934866" y="3216783"/>
            <a:ext cx="338149" cy="2834163"/>
          </a:xfrm>
          <a:prstGeom prst="rect">
            <a:avLst/>
          </a:prstGeom>
        </p:spPr>
      </p:pic>
      <p:pic>
        <p:nvPicPr>
          <p:cNvPr id="113" name="图片 112" descr="28b319ac4a8f547fcc222c8bfd683f687e1ddf1fa0566-HpHPQQ">
            <a:extLst>
              <a:ext uri="{FF2B5EF4-FFF2-40B4-BE49-F238E27FC236}">
                <a16:creationId xmlns:a16="http://schemas.microsoft.com/office/drawing/2014/main" id="{5C761994-1B44-1563-D28D-B35F36175F3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5" cstate="screen">
            <a:alphaModFix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500"/>
                    </a14:imgEffect>
                    <a14:imgEffect>
                      <a14:saturation sat="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 flipH="1">
            <a:off x="9508004" y="3216783"/>
            <a:ext cx="338149" cy="283416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78EA3F2-D284-0489-AF23-75AE54EC220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100000"/>
                    </a14:imgEffect>
                    <a14:imgEffect>
                      <a14:colorTemperature colorTemp="7200"/>
                    </a14:imgEffect>
                    <a14:imgEffect>
                      <a14:saturation sat="200000"/>
                    </a14:imgEffect>
                    <a14:imgEffect>
                      <a14:brightnessContrast bright="100000" contrast="3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15783" y="1480854"/>
            <a:ext cx="2173190" cy="128693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1E060DF-46CE-8000-95D2-A402B03F5F8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448100">
            <a:off x="5424741" y="1536745"/>
            <a:ext cx="1432686" cy="1910248"/>
          </a:xfrm>
          <a:prstGeom prst="rect">
            <a:avLst/>
          </a:prstGeom>
          <a:scene3d>
            <a:camera prst="perspectiveRight"/>
            <a:lightRig rig="threePt" dir="t"/>
          </a:scene3d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CA7BED7-D0E0-091F-8C9A-79DEF6DDDA4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0981" y="3337712"/>
            <a:ext cx="2017282" cy="88773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3D466EE3-5A5C-88F2-E0E8-99FECDA92CE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209" y="3175127"/>
            <a:ext cx="1910338" cy="116584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696D9A09-4533-B8E0-8257-BB78B1E4920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17" y="4537334"/>
            <a:ext cx="2889922" cy="175000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552B489-A119-2AF9-BC14-FC72EC0C26FA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6987" y="4696744"/>
            <a:ext cx="1598026" cy="131731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018696D1-15EF-D810-A337-FD9BBB02E0DC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rightnessContrast bright="7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1093" y="4464833"/>
            <a:ext cx="1844487" cy="1844487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1390D31-260C-E5C8-00CB-D075B578A31E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4F5C664-FC70-BE03-E9D5-3602A4DB526C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A469927E-0834-2B85-0788-5FFC31DBD3AA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34940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-528736" y="-423428"/>
            <a:ext cx="7704856" cy="7704856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789040"/>
            <a:ext cx="43204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位置</a:t>
            </a:r>
            <a:endParaRPr lang="zh-CN" altLang="zh-CN" sz="72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8BF34BC-43DF-92DB-195C-7C2BA599AAF4}"/>
              </a:ext>
            </a:extLst>
          </p:cNvPr>
          <p:cNvCxnSpPr/>
          <p:nvPr/>
        </p:nvCxnSpPr>
        <p:spPr>
          <a:xfrm>
            <a:off x="5807968" y="496717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C17329-6DBD-7D45-30C7-41CF6CE4E835}"/>
              </a:ext>
            </a:extLst>
          </p:cNvPr>
          <p:cNvCxnSpPr>
            <a:cxnSpLocks/>
          </p:cNvCxnSpPr>
          <p:nvPr/>
        </p:nvCxnSpPr>
        <p:spPr>
          <a:xfrm flipH="1">
            <a:off x="9408368" y="378904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02EFA3-2EF6-3770-E8CB-171BDB0D8CBC}"/>
              </a:ext>
            </a:extLst>
          </p:cNvPr>
          <p:cNvSpPr txBox="1"/>
          <p:nvPr/>
        </p:nvSpPr>
        <p:spPr>
          <a:xfrm>
            <a:off x="1814304" y="1700808"/>
            <a:ext cx="3223959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199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a typeface="MiSans Normal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9762119-F2DC-41E8-D654-03811818EDBC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A45223DD-25F0-01CB-AC88-F247EDB9BDA5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rgbClr val="FADDB5"/>
                </a:gs>
                <a:gs pos="100000">
                  <a:schemeClr val="accent2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00CA292-4EB3-0B00-B742-F31873708486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3527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菱形 43">
            <a:extLst>
              <a:ext uri="{FF2B5EF4-FFF2-40B4-BE49-F238E27FC236}">
                <a16:creationId xmlns:a16="http://schemas.microsoft.com/office/drawing/2014/main" id="{AB22808D-0D6C-0637-F2A6-A2121B94C80A}"/>
              </a:ext>
            </a:extLst>
          </p:cNvPr>
          <p:cNvSpPr/>
          <p:nvPr/>
        </p:nvSpPr>
        <p:spPr>
          <a:xfrm>
            <a:off x="544811" y="2420888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69" name="菱形 68">
            <a:extLst>
              <a:ext uri="{FF2B5EF4-FFF2-40B4-BE49-F238E27FC236}">
                <a16:creationId xmlns:a16="http://schemas.microsoft.com/office/drawing/2014/main" id="{8A613A70-9652-5D7F-3168-7FD884287D04}"/>
              </a:ext>
            </a:extLst>
          </p:cNvPr>
          <p:cNvSpPr/>
          <p:nvPr/>
        </p:nvSpPr>
        <p:spPr>
          <a:xfrm>
            <a:off x="544811" y="3068960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2" name="菱形 71">
            <a:extLst>
              <a:ext uri="{FF2B5EF4-FFF2-40B4-BE49-F238E27FC236}">
                <a16:creationId xmlns:a16="http://schemas.microsoft.com/office/drawing/2014/main" id="{A43F58C1-D49B-9C0A-FB21-9CC0842C9B7E}"/>
              </a:ext>
            </a:extLst>
          </p:cNvPr>
          <p:cNvSpPr/>
          <p:nvPr/>
        </p:nvSpPr>
        <p:spPr>
          <a:xfrm>
            <a:off x="544811" y="3650333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5" name="菱形 94">
            <a:extLst>
              <a:ext uri="{FF2B5EF4-FFF2-40B4-BE49-F238E27FC236}">
                <a16:creationId xmlns:a16="http://schemas.microsoft.com/office/drawing/2014/main" id="{49AC2CCB-F275-43A3-BC4F-A4D7BD93A36C}"/>
              </a:ext>
            </a:extLst>
          </p:cNvPr>
          <p:cNvSpPr/>
          <p:nvPr/>
        </p:nvSpPr>
        <p:spPr>
          <a:xfrm>
            <a:off x="544811" y="4220394"/>
            <a:ext cx="341522" cy="341522"/>
          </a:xfrm>
          <a:prstGeom prst="diamond">
            <a:avLst/>
          </a:prstGeom>
          <a:solidFill>
            <a:schemeClr val="accent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位置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5" name="直线连接符 4">
            <a:extLst>
              <a:ext uri="{FF2B5EF4-FFF2-40B4-BE49-F238E27FC236}">
                <a16:creationId xmlns:a16="http://schemas.microsoft.com/office/drawing/2014/main" id="{63E319F6-C475-E8B5-A4A9-774518514086}"/>
              </a:ext>
            </a:extLst>
          </p:cNvPr>
          <p:cNvCxnSpPr>
            <a:cxnSpLocks/>
          </p:cNvCxnSpPr>
          <p:nvPr/>
        </p:nvCxnSpPr>
        <p:spPr>
          <a:xfrm>
            <a:off x="715572" y="1556792"/>
            <a:ext cx="0" cy="4320480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  <a:alpha val="21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菱形 5">
            <a:extLst>
              <a:ext uri="{FF2B5EF4-FFF2-40B4-BE49-F238E27FC236}">
                <a16:creationId xmlns:a16="http://schemas.microsoft.com/office/drawing/2014/main" id="{16EB22AD-FF05-AEE6-3137-5321D6EB00CE}"/>
              </a:ext>
            </a:extLst>
          </p:cNvPr>
          <p:cNvSpPr/>
          <p:nvPr/>
        </p:nvSpPr>
        <p:spPr>
          <a:xfrm>
            <a:off x="643564" y="2519641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" name="剪去同侧角的矩形 9">
            <a:extLst>
              <a:ext uri="{FF2B5EF4-FFF2-40B4-BE49-F238E27FC236}">
                <a16:creationId xmlns:a16="http://schemas.microsoft.com/office/drawing/2014/main" id="{1A85F0F6-C354-9B69-036A-6F490C8308CC}"/>
              </a:ext>
            </a:extLst>
          </p:cNvPr>
          <p:cNvSpPr/>
          <p:nvPr/>
        </p:nvSpPr>
        <p:spPr>
          <a:xfrm>
            <a:off x="1006475" y="1628800"/>
            <a:ext cx="936104" cy="518346"/>
          </a:xfrm>
          <a:prstGeom prst="snip2SameRect">
            <a:avLst>
              <a:gd name="adj1" fmla="val 40723"/>
              <a:gd name="adj2" fmla="val 0"/>
            </a:avLst>
          </a:prstGeom>
          <a:gradFill>
            <a:gsLst>
              <a:gs pos="0">
                <a:schemeClr val="accent2">
                  <a:alpha val="18000"/>
                </a:schemeClr>
              </a:gs>
              <a:gs pos="100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5" name="Rectangle 5">
            <a:extLst>
              <a:ext uri="{FF2B5EF4-FFF2-40B4-BE49-F238E27FC236}">
                <a16:creationId xmlns:a16="http://schemas.microsoft.com/office/drawing/2014/main" id="{647EE392-920E-E52B-D38D-95F1DEAE5F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8481" y="1674735"/>
            <a:ext cx="22092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5</a:t>
            </a:r>
            <a:r>
              <a:rPr lang="zh-CN" altLang="en-US" sz="24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分钟步行圈</a:t>
            </a:r>
            <a:endParaRPr lang="zh-CN" altLang="zh-CN" sz="24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68" name="菱形 67">
            <a:extLst>
              <a:ext uri="{FF2B5EF4-FFF2-40B4-BE49-F238E27FC236}">
                <a16:creationId xmlns:a16="http://schemas.microsoft.com/office/drawing/2014/main" id="{EE142AE3-F1E9-2211-4362-59A487D0A817}"/>
              </a:ext>
            </a:extLst>
          </p:cNvPr>
          <p:cNvSpPr/>
          <p:nvPr/>
        </p:nvSpPr>
        <p:spPr>
          <a:xfrm>
            <a:off x="643564" y="3167713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BC89663-B151-03E2-0A77-31C74F318133}"/>
              </a:ext>
            </a:extLst>
          </p:cNvPr>
          <p:cNvSpPr txBox="1"/>
          <p:nvPr/>
        </p:nvSpPr>
        <p:spPr>
          <a:xfrm>
            <a:off x="643563" y="1115452"/>
            <a:ext cx="103806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上海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安亭财富广场项目位于嘉定区安亭镇曹安公路5616号，轨道交通11号线安亭站1号出口直达本案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8FFFDC8-1D90-C2F9-CE81-A78FDE0C7702}"/>
              </a:ext>
            </a:extLst>
          </p:cNvPr>
          <p:cNvSpPr txBox="1"/>
          <p:nvPr/>
        </p:nvSpPr>
        <p:spPr>
          <a:xfrm>
            <a:off x="767412" y="2395448"/>
            <a:ext cx="18722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333375" algn="l" eaLnBrk="0" fontAlgn="base">
              <a:spcBef>
                <a:spcPts val="900"/>
              </a:spcBef>
              <a:spcAft>
                <a:spcPts val="0"/>
              </a:spcAft>
            </a:pPr>
            <a:r>
              <a:rPr lang="en-US" altLang="zh-CN" sz="1800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</a:rPr>
              <a:t>1</a:t>
            </a:r>
            <a:r>
              <a:rPr lang="zh-CN" altLang="en-US" sz="1800" kern="0" spc="2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ffectLst/>
                <a:latin typeface="+mn-ea"/>
              </a:rPr>
              <a:t>个地铁站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n-ea"/>
            </a:endParaRPr>
          </a:p>
        </p:txBody>
      </p:sp>
      <p:sp>
        <p:nvSpPr>
          <p:cNvPr id="41" name="圆角矩形 40">
            <a:extLst>
              <a:ext uri="{FF2B5EF4-FFF2-40B4-BE49-F238E27FC236}">
                <a16:creationId xmlns:a16="http://schemas.microsoft.com/office/drawing/2014/main" id="{6026CB42-2CA2-00AC-384E-239520BF99BB}"/>
              </a:ext>
            </a:extLst>
          </p:cNvPr>
          <p:cNvSpPr/>
          <p:nvPr/>
        </p:nvSpPr>
        <p:spPr>
          <a:xfrm>
            <a:off x="2495600" y="2349334"/>
            <a:ext cx="1569178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93F118A-FF76-B649-BB3A-A04DBECC2833}"/>
              </a:ext>
            </a:extLst>
          </p:cNvPr>
          <p:cNvSpPr txBox="1"/>
          <p:nvPr/>
        </p:nvSpPr>
        <p:spPr>
          <a:xfrm>
            <a:off x="2642990" y="2420888"/>
            <a:ext cx="128605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安亭（地铁站）</a:t>
            </a:r>
            <a:endParaRPr lang="zh-CN" altLang="en-US" sz="1400" dirty="0">
              <a:latin typeface="+mn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468F9D6-CA3A-98F4-BEF7-E3CE0C834FF4}"/>
              </a:ext>
            </a:extLst>
          </p:cNvPr>
          <p:cNvSpPr txBox="1"/>
          <p:nvPr/>
        </p:nvSpPr>
        <p:spPr>
          <a:xfrm>
            <a:off x="767411" y="3045133"/>
            <a:ext cx="2880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333375" algn="l" eaLnBrk="0" fontAlgn="base">
              <a:spcBef>
                <a:spcPts val="900"/>
              </a:spcBef>
              <a:spcAft>
                <a:spcPts val="0"/>
              </a:spcAft>
            </a:pP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距离最近的</a:t>
            </a:r>
            <a:r>
              <a:rPr lang="en-US" altLang="zh-CN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5</a:t>
            </a: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个住宅区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n-ea"/>
            </a:endParaRPr>
          </a:p>
        </p:txBody>
      </p:sp>
      <p:sp>
        <p:nvSpPr>
          <p:cNvPr id="47" name="圆角矩形 46">
            <a:extLst>
              <a:ext uri="{FF2B5EF4-FFF2-40B4-BE49-F238E27FC236}">
                <a16:creationId xmlns:a16="http://schemas.microsoft.com/office/drawing/2014/main" id="{4B7816B5-9D91-4793-6364-390B0B66DD22}"/>
              </a:ext>
            </a:extLst>
          </p:cNvPr>
          <p:cNvSpPr/>
          <p:nvPr/>
        </p:nvSpPr>
        <p:spPr>
          <a:xfrm>
            <a:off x="3771564" y="2967335"/>
            <a:ext cx="1569178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730D90D-ED6D-A8B1-F43D-DD5CE1AEEF4C}"/>
              </a:ext>
            </a:extLst>
          </p:cNvPr>
          <p:cNvSpPr txBox="1"/>
          <p:nvPr/>
        </p:nvSpPr>
        <p:spPr>
          <a:xfrm>
            <a:off x="3842896" y="3059071"/>
            <a:ext cx="15691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底特律财富天地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0" name="圆角矩形 49">
            <a:extLst>
              <a:ext uri="{FF2B5EF4-FFF2-40B4-BE49-F238E27FC236}">
                <a16:creationId xmlns:a16="http://schemas.microsoft.com/office/drawing/2014/main" id="{6BC4958A-B613-6BD4-1663-C68948EAD0D5}"/>
              </a:ext>
            </a:extLst>
          </p:cNvPr>
          <p:cNvSpPr/>
          <p:nvPr/>
        </p:nvSpPr>
        <p:spPr>
          <a:xfrm>
            <a:off x="5447249" y="2967335"/>
            <a:ext cx="942366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782831E1-68CE-5014-5A1A-28C0810C5FB1}"/>
              </a:ext>
            </a:extLst>
          </p:cNvPr>
          <p:cNvSpPr txBox="1"/>
          <p:nvPr/>
        </p:nvSpPr>
        <p:spPr>
          <a:xfrm>
            <a:off x="5518582" y="3059072"/>
            <a:ext cx="94236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星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.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境界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2" name="圆角矩形 51">
            <a:extLst>
              <a:ext uri="{FF2B5EF4-FFF2-40B4-BE49-F238E27FC236}">
                <a16:creationId xmlns:a16="http://schemas.microsoft.com/office/drawing/2014/main" id="{AD996C74-7DD8-BBD4-E1D2-F867DF049467}"/>
              </a:ext>
            </a:extLst>
          </p:cNvPr>
          <p:cNvSpPr/>
          <p:nvPr/>
        </p:nvSpPr>
        <p:spPr>
          <a:xfrm>
            <a:off x="7751505" y="2963970"/>
            <a:ext cx="2108399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4CFD345B-3257-1633-03F3-184F2EAF905D}"/>
              </a:ext>
            </a:extLst>
          </p:cNvPr>
          <p:cNvSpPr txBox="1"/>
          <p:nvPr/>
        </p:nvSpPr>
        <p:spPr>
          <a:xfrm>
            <a:off x="7822838" y="3055706"/>
            <a:ext cx="21084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270(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安亭财富广场南区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4" name="圆角矩形 53">
            <a:extLst>
              <a:ext uri="{FF2B5EF4-FFF2-40B4-BE49-F238E27FC236}">
                <a16:creationId xmlns:a16="http://schemas.microsoft.com/office/drawing/2014/main" id="{4385AABE-06E0-7A73-160B-5461EA8F63FF}"/>
              </a:ext>
            </a:extLst>
          </p:cNvPr>
          <p:cNvSpPr/>
          <p:nvPr/>
        </p:nvSpPr>
        <p:spPr>
          <a:xfrm>
            <a:off x="9983753" y="2963970"/>
            <a:ext cx="1152807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FBD96C2F-5957-0E18-0646-45A4D911607C}"/>
              </a:ext>
            </a:extLst>
          </p:cNvPr>
          <p:cNvSpPr txBox="1"/>
          <p:nvPr/>
        </p:nvSpPr>
        <p:spPr>
          <a:xfrm>
            <a:off x="10055086" y="3055706"/>
            <a:ext cx="10814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芙蓉二街坊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6" name="圆角矩形 55">
            <a:extLst>
              <a:ext uri="{FF2B5EF4-FFF2-40B4-BE49-F238E27FC236}">
                <a16:creationId xmlns:a16="http://schemas.microsoft.com/office/drawing/2014/main" id="{2A21C3CA-D1D4-158F-D406-1DE8E6A68FCD}"/>
              </a:ext>
            </a:extLst>
          </p:cNvPr>
          <p:cNvSpPr/>
          <p:nvPr/>
        </p:nvSpPr>
        <p:spPr>
          <a:xfrm>
            <a:off x="6527369" y="2963970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9AAA29C-2991-960B-22A3-41557CF743C1}"/>
              </a:ext>
            </a:extLst>
          </p:cNvPr>
          <p:cNvSpPr txBox="1"/>
          <p:nvPr/>
        </p:nvSpPr>
        <p:spPr>
          <a:xfrm>
            <a:off x="6598701" y="3055706"/>
            <a:ext cx="918613" cy="311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嘉亭菁苑</a:t>
            </a:r>
            <a:endParaRPr lang="zh-CN" altLang="en-US" sz="1400" dirty="0">
              <a:latin typeface="+mn-ea"/>
            </a:endParaRPr>
          </a:p>
        </p:txBody>
      </p:sp>
      <p:sp>
        <p:nvSpPr>
          <p:cNvPr id="58" name="菱形 57">
            <a:extLst>
              <a:ext uri="{FF2B5EF4-FFF2-40B4-BE49-F238E27FC236}">
                <a16:creationId xmlns:a16="http://schemas.microsoft.com/office/drawing/2014/main" id="{4B1B08A0-30CD-DE3A-7EB4-B6A6E9B3E4B4}"/>
              </a:ext>
            </a:extLst>
          </p:cNvPr>
          <p:cNvSpPr/>
          <p:nvPr/>
        </p:nvSpPr>
        <p:spPr>
          <a:xfrm>
            <a:off x="643564" y="3749086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96C95F3B-B991-143F-F7D4-58B279D6CF96}"/>
              </a:ext>
            </a:extLst>
          </p:cNvPr>
          <p:cNvSpPr txBox="1"/>
          <p:nvPr/>
        </p:nvSpPr>
        <p:spPr>
          <a:xfrm>
            <a:off x="767411" y="3626506"/>
            <a:ext cx="28803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333375" algn="l" eaLnBrk="0" fontAlgn="base">
              <a:spcBef>
                <a:spcPts val="900"/>
              </a:spcBef>
              <a:spcAft>
                <a:spcPts val="0"/>
              </a:spcAft>
            </a:pP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距离最近的</a:t>
            </a:r>
            <a:r>
              <a:rPr lang="en-US" altLang="zh-CN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5</a:t>
            </a: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个写字楼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n-ea"/>
            </a:endParaRPr>
          </a:p>
        </p:txBody>
      </p:sp>
      <p:sp>
        <p:nvSpPr>
          <p:cNvPr id="81" name="圆角矩形 80">
            <a:extLst>
              <a:ext uri="{FF2B5EF4-FFF2-40B4-BE49-F238E27FC236}">
                <a16:creationId xmlns:a16="http://schemas.microsoft.com/office/drawing/2014/main" id="{F2733B38-7CA2-8CD8-3804-D4D2D84B2FEC}"/>
              </a:ext>
            </a:extLst>
          </p:cNvPr>
          <p:cNvSpPr/>
          <p:nvPr/>
        </p:nvSpPr>
        <p:spPr>
          <a:xfrm>
            <a:off x="3772523" y="3581951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DE1C35BE-696D-1481-12F7-713594E0256D}"/>
              </a:ext>
            </a:extLst>
          </p:cNvPr>
          <p:cNvSpPr txBox="1"/>
          <p:nvPr/>
        </p:nvSpPr>
        <p:spPr>
          <a:xfrm>
            <a:off x="3843855" y="3673687"/>
            <a:ext cx="918613" cy="311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嘉正国际</a:t>
            </a:r>
            <a:endParaRPr lang="zh-CN" altLang="en-US" sz="1400" dirty="0">
              <a:latin typeface="+mn-ea"/>
            </a:endParaRPr>
          </a:p>
        </p:txBody>
      </p:sp>
      <p:sp>
        <p:nvSpPr>
          <p:cNvPr id="86" name="圆角矩形 85">
            <a:extLst>
              <a:ext uri="{FF2B5EF4-FFF2-40B4-BE49-F238E27FC236}">
                <a16:creationId xmlns:a16="http://schemas.microsoft.com/office/drawing/2014/main" id="{9B5BCF2A-1368-0038-70B9-122C8048C605}"/>
              </a:ext>
            </a:extLst>
          </p:cNvPr>
          <p:cNvSpPr/>
          <p:nvPr/>
        </p:nvSpPr>
        <p:spPr>
          <a:xfrm>
            <a:off x="4939060" y="3581951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E998EE9B-0B74-083D-3202-766D486EC6C7}"/>
              </a:ext>
            </a:extLst>
          </p:cNvPr>
          <p:cNvSpPr txBox="1"/>
          <p:nvPr/>
        </p:nvSpPr>
        <p:spPr>
          <a:xfrm>
            <a:off x="4944485" y="3673687"/>
            <a:ext cx="1081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新逸商务楼</a:t>
            </a:r>
            <a:endParaRPr lang="zh-CN" altLang="en-US" sz="1400" dirty="0">
              <a:latin typeface="+mn-ea"/>
            </a:endParaRPr>
          </a:p>
        </p:txBody>
      </p:sp>
      <p:sp>
        <p:nvSpPr>
          <p:cNvPr id="88" name="圆角矩形 87">
            <a:extLst>
              <a:ext uri="{FF2B5EF4-FFF2-40B4-BE49-F238E27FC236}">
                <a16:creationId xmlns:a16="http://schemas.microsoft.com/office/drawing/2014/main" id="{C645BC45-B831-7ECC-9BA3-5D2906D06DED}"/>
              </a:ext>
            </a:extLst>
          </p:cNvPr>
          <p:cNvSpPr/>
          <p:nvPr/>
        </p:nvSpPr>
        <p:spPr>
          <a:xfrm>
            <a:off x="6106678" y="3581951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6575BF89-66A4-5BD9-E72B-E6DE213F3A9A}"/>
              </a:ext>
            </a:extLst>
          </p:cNvPr>
          <p:cNvSpPr txBox="1"/>
          <p:nvPr/>
        </p:nvSpPr>
        <p:spPr>
          <a:xfrm>
            <a:off x="6235945" y="3673687"/>
            <a:ext cx="1081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世贸大厦</a:t>
            </a:r>
            <a:endParaRPr lang="zh-CN" altLang="en-US" sz="1400" dirty="0">
              <a:latin typeface="+mn-ea"/>
            </a:endParaRPr>
          </a:p>
        </p:txBody>
      </p:sp>
      <p:sp>
        <p:nvSpPr>
          <p:cNvPr id="90" name="圆角矩形 89">
            <a:extLst>
              <a:ext uri="{FF2B5EF4-FFF2-40B4-BE49-F238E27FC236}">
                <a16:creationId xmlns:a16="http://schemas.microsoft.com/office/drawing/2014/main" id="{7BD10598-2B00-B507-B28A-060849877775}"/>
              </a:ext>
            </a:extLst>
          </p:cNvPr>
          <p:cNvSpPr/>
          <p:nvPr/>
        </p:nvSpPr>
        <p:spPr>
          <a:xfrm>
            <a:off x="7298881" y="3581951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A45ADF63-FBF8-E9D5-0684-C58B26D6B446}"/>
              </a:ext>
            </a:extLst>
          </p:cNvPr>
          <p:cNvSpPr txBox="1"/>
          <p:nvPr/>
        </p:nvSpPr>
        <p:spPr>
          <a:xfrm>
            <a:off x="7334443" y="3673687"/>
            <a:ext cx="1081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新词商务楼</a:t>
            </a:r>
            <a:endParaRPr lang="zh-CN" altLang="en-US" sz="1400" dirty="0">
              <a:latin typeface="+mn-ea"/>
            </a:endParaRPr>
          </a:p>
        </p:txBody>
      </p:sp>
      <p:sp>
        <p:nvSpPr>
          <p:cNvPr id="92" name="圆角矩形 91">
            <a:extLst>
              <a:ext uri="{FF2B5EF4-FFF2-40B4-BE49-F238E27FC236}">
                <a16:creationId xmlns:a16="http://schemas.microsoft.com/office/drawing/2014/main" id="{3010837B-D60A-F2D5-7635-668AE8B0BB72}"/>
              </a:ext>
            </a:extLst>
          </p:cNvPr>
          <p:cNvSpPr/>
          <p:nvPr/>
        </p:nvSpPr>
        <p:spPr>
          <a:xfrm>
            <a:off x="8508031" y="3581951"/>
            <a:ext cx="1081474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9F19AFA3-CD52-0F98-013F-B848D7D3B106}"/>
              </a:ext>
            </a:extLst>
          </p:cNvPr>
          <p:cNvSpPr txBox="1"/>
          <p:nvPr/>
        </p:nvSpPr>
        <p:spPr>
          <a:xfrm>
            <a:off x="8600147" y="3673687"/>
            <a:ext cx="10814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嘉亭大厦</a:t>
            </a:r>
            <a:endParaRPr lang="zh-CN" altLang="en-US" sz="1400" dirty="0">
              <a:latin typeface="+mn-ea"/>
            </a:endParaRPr>
          </a:p>
        </p:txBody>
      </p:sp>
      <p:sp>
        <p:nvSpPr>
          <p:cNvPr id="94" name="菱形 93">
            <a:extLst>
              <a:ext uri="{FF2B5EF4-FFF2-40B4-BE49-F238E27FC236}">
                <a16:creationId xmlns:a16="http://schemas.microsoft.com/office/drawing/2014/main" id="{187C2DB7-3D5C-B2C6-9A19-16E8F6225044}"/>
              </a:ext>
            </a:extLst>
          </p:cNvPr>
          <p:cNvSpPr/>
          <p:nvPr/>
        </p:nvSpPr>
        <p:spPr>
          <a:xfrm>
            <a:off x="643564" y="4319147"/>
            <a:ext cx="144016" cy="144016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D9496D40-1931-EA90-CC24-597381BD6DCF}"/>
              </a:ext>
            </a:extLst>
          </p:cNvPr>
          <p:cNvSpPr txBox="1"/>
          <p:nvPr/>
        </p:nvSpPr>
        <p:spPr>
          <a:xfrm>
            <a:off x="839415" y="4221088"/>
            <a:ext cx="2880317" cy="369332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marL="0" marR="0" indent="333375" algn="l" eaLnBrk="0" fontAlgn="base">
              <a:spcBef>
                <a:spcPts val="900"/>
              </a:spcBef>
              <a:spcAft>
                <a:spcPts val="0"/>
              </a:spcAft>
            </a:pP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距离最近的</a:t>
            </a:r>
            <a:r>
              <a:rPr lang="en-US" altLang="zh-CN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5</a:t>
            </a:r>
            <a:r>
              <a:rPr lang="zh-CN" altLang="en-US" kern="0" spc="1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n-ea"/>
              </a:rPr>
              <a:t>个公交车站</a:t>
            </a:r>
            <a:endParaRPr lang="zh-CN" altLang="en-US" sz="28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effectLst/>
              <a:latin typeface="+mn-ea"/>
            </a:endParaRPr>
          </a:p>
        </p:txBody>
      </p:sp>
      <p:sp>
        <p:nvSpPr>
          <p:cNvPr id="97" name="圆角矩形 96">
            <a:extLst>
              <a:ext uri="{FF2B5EF4-FFF2-40B4-BE49-F238E27FC236}">
                <a16:creationId xmlns:a16="http://schemas.microsoft.com/office/drawing/2014/main" id="{50B26B96-985E-08B1-DF2C-AE782EB79273}"/>
              </a:ext>
            </a:extLst>
          </p:cNvPr>
          <p:cNvSpPr/>
          <p:nvPr/>
        </p:nvSpPr>
        <p:spPr>
          <a:xfrm>
            <a:off x="3771564" y="4207879"/>
            <a:ext cx="2108399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B01394E1-E3B4-E121-C141-E7DD04C7236B}"/>
              </a:ext>
            </a:extLst>
          </p:cNvPr>
          <p:cNvSpPr txBox="1"/>
          <p:nvPr/>
        </p:nvSpPr>
        <p:spPr>
          <a:xfrm>
            <a:off x="3791065" y="4299615"/>
            <a:ext cx="21084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曹安公路墨玉路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99" name="圆角矩形 98">
            <a:extLst>
              <a:ext uri="{FF2B5EF4-FFF2-40B4-BE49-F238E27FC236}">
                <a16:creationId xmlns:a16="http://schemas.microsoft.com/office/drawing/2014/main" id="{968D3302-6220-9EB7-689F-440AB32EE607}"/>
              </a:ext>
            </a:extLst>
          </p:cNvPr>
          <p:cNvSpPr/>
          <p:nvPr/>
        </p:nvSpPr>
        <p:spPr>
          <a:xfrm>
            <a:off x="3771564" y="4846725"/>
            <a:ext cx="2108399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B064A674-9E2D-49B9-59B8-E56F21572B50}"/>
              </a:ext>
            </a:extLst>
          </p:cNvPr>
          <p:cNvSpPr txBox="1"/>
          <p:nvPr/>
        </p:nvSpPr>
        <p:spPr>
          <a:xfrm>
            <a:off x="3914907" y="4938460"/>
            <a:ext cx="21084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泽普路墨玉路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1" name="圆角矩形 100">
            <a:extLst>
              <a:ext uri="{FF2B5EF4-FFF2-40B4-BE49-F238E27FC236}">
                <a16:creationId xmlns:a16="http://schemas.microsoft.com/office/drawing/2014/main" id="{59C36E55-8117-9F89-3434-B911992E2A17}"/>
              </a:ext>
            </a:extLst>
          </p:cNvPr>
          <p:cNvSpPr/>
          <p:nvPr/>
        </p:nvSpPr>
        <p:spPr>
          <a:xfrm>
            <a:off x="3771564" y="5487615"/>
            <a:ext cx="2618047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7A6FB09B-967E-1D9F-DAF5-C340A68BB02C}"/>
              </a:ext>
            </a:extLst>
          </p:cNvPr>
          <p:cNvSpPr txBox="1"/>
          <p:nvPr/>
        </p:nvSpPr>
        <p:spPr>
          <a:xfrm>
            <a:off x="3863073" y="5579350"/>
            <a:ext cx="273197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安亭汽车车站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-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3" name="圆角矩形 102">
            <a:extLst>
              <a:ext uri="{FF2B5EF4-FFF2-40B4-BE49-F238E27FC236}">
                <a16:creationId xmlns:a16="http://schemas.microsoft.com/office/drawing/2014/main" id="{0CA9518B-B271-3F83-7104-BB3C8DC0365C}"/>
              </a:ext>
            </a:extLst>
          </p:cNvPr>
          <p:cNvSpPr/>
          <p:nvPr/>
        </p:nvSpPr>
        <p:spPr>
          <a:xfrm>
            <a:off x="6020534" y="4207879"/>
            <a:ext cx="2108399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DF5B81E1-DA39-97FB-48B5-708FE4D6EF31}"/>
              </a:ext>
            </a:extLst>
          </p:cNvPr>
          <p:cNvSpPr txBox="1"/>
          <p:nvPr/>
        </p:nvSpPr>
        <p:spPr>
          <a:xfrm>
            <a:off x="6260384" y="4299614"/>
            <a:ext cx="21084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安亭汽车站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5" name="圆角矩形 104">
            <a:extLst>
              <a:ext uri="{FF2B5EF4-FFF2-40B4-BE49-F238E27FC236}">
                <a16:creationId xmlns:a16="http://schemas.microsoft.com/office/drawing/2014/main" id="{D81E9083-51FA-5A68-5916-8E7F61A49EE9}"/>
              </a:ext>
            </a:extLst>
          </p:cNvPr>
          <p:cNvSpPr/>
          <p:nvPr/>
        </p:nvSpPr>
        <p:spPr>
          <a:xfrm>
            <a:off x="6020534" y="4837732"/>
            <a:ext cx="2108399" cy="461665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640BF71-44C3-A211-C783-01D389E969E5}"/>
              </a:ext>
            </a:extLst>
          </p:cNvPr>
          <p:cNvSpPr txBox="1"/>
          <p:nvPr/>
        </p:nvSpPr>
        <p:spPr>
          <a:xfrm>
            <a:off x="6260384" y="4929467"/>
            <a:ext cx="21084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公交安亭站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公交站</a:t>
            </a:r>
            <a:r>
              <a:rPr lang="en-US" altLang="zh-CN" sz="1400" dirty="0">
                <a:solidFill>
                  <a:schemeClr val="bg1"/>
                </a:solidFill>
                <a:latin typeface="+mn-ea"/>
                <a:cs typeface="黑体" panose="02010609060101010101" charset="-122"/>
                <a:sym typeface="+mn-ea"/>
              </a:rPr>
              <a:t>)</a:t>
            </a:r>
            <a:endParaRPr lang="zh-CN" altLang="en-US" sz="1400" dirty="0">
              <a:latin typeface="+mn-ea"/>
            </a:endParaRPr>
          </a:p>
        </p:txBody>
      </p:sp>
      <p:sp>
        <p:nvSpPr>
          <p:cNvPr id="107" name="任意形状 106">
            <a:extLst>
              <a:ext uri="{FF2B5EF4-FFF2-40B4-BE49-F238E27FC236}">
                <a16:creationId xmlns:a16="http://schemas.microsoft.com/office/drawing/2014/main" id="{18D68A07-25B2-D6C3-8048-57B4DB676C62}"/>
              </a:ext>
            </a:extLst>
          </p:cNvPr>
          <p:cNvSpPr/>
          <p:nvPr/>
        </p:nvSpPr>
        <p:spPr>
          <a:xfrm>
            <a:off x="-229981" y="5723807"/>
            <a:ext cx="1891105" cy="189110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D3B7D28-F011-D46C-F3D0-611BE0E9AE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00256" y="4229516"/>
            <a:ext cx="3331969" cy="1806904"/>
          </a:xfrm>
          <a:prstGeom prst="roundRect">
            <a:avLst>
              <a:gd name="adj" fmla="val 8850"/>
            </a:avLst>
          </a:prstGeom>
          <a:ln>
            <a:solidFill>
              <a:srgbClr val="FADDB5"/>
            </a:solidFill>
          </a:ln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1E7F591-1550-87F1-BDEF-04C179914F4C}"/>
              </a:ext>
            </a:extLst>
          </p:cNvPr>
          <p:cNvSpPr txBox="1"/>
          <p:nvPr/>
        </p:nvSpPr>
        <p:spPr>
          <a:xfrm>
            <a:off x="10273791" y="4916234"/>
            <a:ext cx="11521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dirty="0">
                <a:solidFill>
                  <a:srgbClr val="937F66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安亭财富广场</a:t>
            </a:r>
          </a:p>
        </p:txBody>
      </p:sp>
      <p:sp>
        <p:nvSpPr>
          <p:cNvPr id="108" name="iconfont-1086-824979">
            <a:extLst>
              <a:ext uri="{FF2B5EF4-FFF2-40B4-BE49-F238E27FC236}">
                <a16:creationId xmlns:a16="http://schemas.microsoft.com/office/drawing/2014/main" id="{E5F6B08A-B669-175E-336B-41BB90015C98}"/>
              </a:ext>
            </a:extLst>
          </p:cNvPr>
          <p:cNvSpPr>
            <a:spLocks noChangeAspect="1"/>
          </p:cNvSpPr>
          <p:nvPr/>
        </p:nvSpPr>
        <p:spPr>
          <a:xfrm>
            <a:off x="10763816" y="4781653"/>
            <a:ext cx="107029" cy="151612"/>
          </a:xfrm>
          <a:custGeom>
            <a:avLst/>
            <a:gdLst>
              <a:gd name="T0" fmla="*/ 4518 w 9035"/>
              <a:gd name="T1" fmla="*/ 2782 h 12800"/>
              <a:gd name="T2" fmla="*/ 2824 w 9035"/>
              <a:gd name="T3" fmla="*/ 4452 h 12800"/>
              <a:gd name="T4" fmla="*/ 4518 w 9035"/>
              <a:gd name="T5" fmla="*/ 6122 h 12800"/>
              <a:gd name="T6" fmla="*/ 6212 w 9035"/>
              <a:gd name="T7" fmla="*/ 4452 h 12800"/>
              <a:gd name="T8" fmla="*/ 4518 w 9035"/>
              <a:gd name="T9" fmla="*/ 2782 h 12800"/>
              <a:gd name="T10" fmla="*/ 4518 w 9035"/>
              <a:gd name="T11" fmla="*/ 0 h 12800"/>
              <a:gd name="T12" fmla="*/ 1 w 9035"/>
              <a:gd name="T13" fmla="*/ 4164 h 12800"/>
              <a:gd name="T14" fmla="*/ 4518 w 9035"/>
              <a:gd name="T15" fmla="*/ 12800 h 12800"/>
              <a:gd name="T16" fmla="*/ 9035 w 9035"/>
              <a:gd name="T17" fmla="*/ 4164 h 12800"/>
              <a:gd name="T18" fmla="*/ 4518 w 9035"/>
              <a:gd name="T19" fmla="*/ 0 h 12800"/>
              <a:gd name="T20" fmla="*/ 4505 w 9035"/>
              <a:gd name="T21" fmla="*/ 7188 h 12800"/>
              <a:gd name="T22" fmla="*/ 1643 w 9035"/>
              <a:gd name="T23" fmla="*/ 4263 h 12800"/>
              <a:gd name="T24" fmla="*/ 4518 w 9035"/>
              <a:gd name="T25" fmla="*/ 1600 h 12800"/>
              <a:gd name="T26" fmla="*/ 7379 w 9035"/>
              <a:gd name="T27" fmla="*/ 4276 h 12800"/>
              <a:gd name="T28" fmla="*/ 4505 w 9035"/>
              <a:gd name="T29" fmla="*/ 718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35" h="12800">
                <a:moveTo>
                  <a:pt x="4518" y="2782"/>
                </a:moveTo>
                <a:cubicBezTo>
                  <a:pt x="3583" y="2782"/>
                  <a:pt x="2824" y="3530"/>
                  <a:pt x="2824" y="4452"/>
                </a:cubicBezTo>
                <a:cubicBezTo>
                  <a:pt x="2824" y="5375"/>
                  <a:pt x="3583" y="6122"/>
                  <a:pt x="4518" y="6122"/>
                </a:cubicBezTo>
                <a:cubicBezTo>
                  <a:pt x="5453" y="6122"/>
                  <a:pt x="6212" y="5375"/>
                  <a:pt x="6212" y="4452"/>
                </a:cubicBezTo>
                <a:cubicBezTo>
                  <a:pt x="6212" y="3530"/>
                  <a:pt x="5453" y="2782"/>
                  <a:pt x="4518" y="2782"/>
                </a:cubicBezTo>
                <a:close/>
                <a:moveTo>
                  <a:pt x="4518" y="0"/>
                </a:moveTo>
                <a:cubicBezTo>
                  <a:pt x="2023" y="0"/>
                  <a:pt x="1" y="1864"/>
                  <a:pt x="1" y="4164"/>
                </a:cubicBezTo>
                <a:cubicBezTo>
                  <a:pt x="0" y="6464"/>
                  <a:pt x="4518" y="12800"/>
                  <a:pt x="4518" y="12800"/>
                </a:cubicBezTo>
                <a:cubicBezTo>
                  <a:pt x="4518" y="12800"/>
                  <a:pt x="9035" y="6464"/>
                  <a:pt x="9035" y="4164"/>
                </a:cubicBezTo>
                <a:cubicBezTo>
                  <a:pt x="9035" y="1865"/>
                  <a:pt x="7013" y="0"/>
                  <a:pt x="4518" y="0"/>
                </a:cubicBezTo>
                <a:close/>
                <a:moveTo>
                  <a:pt x="4505" y="7188"/>
                </a:moveTo>
                <a:cubicBezTo>
                  <a:pt x="3008" y="7188"/>
                  <a:pt x="1643" y="5676"/>
                  <a:pt x="1643" y="4263"/>
                </a:cubicBezTo>
                <a:cubicBezTo>
                  <a:pt x="1643" y="2848"/>
                  <a:pt x="3021" y="1600"/>
                  <a:pt x="4518" y="1600"/>
                </a:cubicBezTo>
                <a:cubicBezTo>
                  <a:pt x="6014" y="1600"/>
                  <a:pt x="7379" y="2862"/>
                  <a:pt x="7379" y="4276"/>
                </a:cubicBezTo>
                <a:cubicBezTo>
                  <a:pt x="7380" y="5689"/>
                  <a:pt x="6002" y="7188"/>
                  <a:pt x="4505" y="7188"/>
                </a:cubicBezTo>
                <a:close/>
              </a:path>
            </a:pathLst>
          </a:custGeom>
          <a:solidFill>
            <a:srgbClr val="B7A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iSans Normal" panose="00000500000000000000" pitchFamily="2" charset="-122"/>
            </a:endParaRPr>
          </a:p>
        </p:txBody>
      </p:sp>
      <p:sp>
        <p:nvSpPr>
          <p:cNvPr id="109" name="iconfont-1086-824979">
            <a:extLst>
              <a:ext uri="{FF2B5EF4-FFF2-40B4-BE49-F238E27FC236}">
                <a16:creationId xmlns:a16="http://schemas.microsoft.com/office/drawing/2014/main" id="{282CF70C-D7FF-741A-4710-A234D25C0A85}"/>
              </a:ext>
            </a:extLst>
          </p:cNvPr>
          <p:cNvSpPr>
            <a:spLocks noChangeAspect="1"/>
          </p:cNvSpPr>
          <p:nvPr/>
        </p:nvSpPr>
        <p:spPr>
          <a:xfrm>
            <a:off x="10881415" y="5429304"/>
            <a:ext cx="107029" cy="151612"/>
          </a:xfrm>
          <a:custGeom>
            <a:avLst/>
            <a:gdLst>
              <a:gd name="T0" fmla="*/ 4518 w 9035"/>
              <a:gd name="T1" fmla="*/ 2782 h 12800"/>
              <a:gd name="T2" fmla="*/ 2824 w 9035"/>
              <a:gd name="T3" fmla="*/ 4452 h 12800"/>
              <a:gd name="T4" fmla="*/ 4518 w 9035"/>
              <a:gd name="T5" fmla="*/ 6122 h 12800"/>
              <a:gd name="T6" fmla="*/ 6212 w 9035"/>
              <a:gd name="T7" fmla="*/ 4452 h 12800"/>
              <a:gd name="T8" fmla="*/ 4518 w 9035"/>
              <a:gd name="T9" fmla="*/ 2782 h 12800"/>
              <a:gd name="T10" fmla="*/ 4518 w 9035"/>
              <a:gd name="T11" fmla="*/ 0 h 12800"/>
              <a:gd name="T12" fmla="*/ 1 w 9035"/>
              <a:gd name="T13" fmla="*/ 4164 h 12800"/>
              <a:gd name="T14" fmla="*/ 4518 w 9035"/>
              <a:gd name="T15" fmla="*/ 12800 h 12800"/>
              <a:gd name="T16" fmla="*/ 9035 w 9035"/>
              <a:gd name="T17" fmla="*/ 4164 h 12800"/>
              <a:gd name="T18" fmla="*/ 4518 w 9035"/>
              <a:gd name="T19" fmla="*/ 0 h 12800"/>
              <a:gd name="T20" fmla="*/ 4505 w 9035"/>
              <a:gd name="T21" fmla="*/ 7188 h 12800"/>
              <a:gd name="T22" fmla="*/ 1643 w 9035"/>
              <a:gd name="T23" fmla="*/ 4263 h 12800"/>
              <a:gd name="T24" fmla="*/ 4518 w 9035"/>
              <a:gd name="T25" fmla="*/ 1600 h 12800"/>
              <a:gd name="T26" fmla="*/ 7379 w 9035"/>
              <a:gd name="T27" fmla="*/ 4276 h 12800"/>
              <a:gd name="T28" fmla="*/ 4505 w 9035"/>
              <a:gd name="T29" fmla="*/ 7188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035" h="12800">
                <a:moveTo>
                  <a:pt x="4518" y="2782"/>
                </a:moveTo>
                <a:cubicBezTo>
                  <a:pt x="3583" y="2782"/>
                  <a:pt x="2824" y="3530"/>
                  <a:pt x="2824" y="4452"/>
                </a:cubicBezTo>
                <a:cubicBezTo>
                  <a:pt x="2824" y="5375"/>
                  <a:pt x="3583" y="6122"/>
                  <a:pt x="4518" y="6122"/>
                </a:cubicBezTo>
                <a:cubicBezTo>
                  <a:pt x="5453" y="6122"/>
                  <a:pt x="6212" y="5375"/>
                  <a:pt x="6212" y="4452"/>
                </a:cubicBezTo>
                <a:cubicBezTo>
                  <a:pt x="6212" y="3530"/>
                  <a:pt x="5453" y="2782"/>
                  <a:pt x="4518" y="2782"/>
                </a:cubicBezTo>
                <a:close/>
                <a:moveTo>
                  <a:pt x="4518" y="0"/>
                </a:moveTo>
                <a:cubicBezTo>
                  <a:pt x="2023" y="0"/>
                  <a:pt x="1" y="1864"/>
                  <a:pt x="1" y="4164"/>
                </a:cubicBezTo>
                <a:cubicBezTo>
                  <a:pt x="0" y="6464"/>
                  <a:pt x="4518" y="12800"/>
                  <a:pt x="4518" y="12800"/>
                </a:cubicBezTo>
                <a:cubicBezTo>
                  <a:pt x="4518" y="12800"/>
                  <a:pt x="9035" y="6464"/>
                  <a:pt x="9035" y="4164"/>
                </a:cubicBezTo>
                <a:cubicBezTo>
                  <a:pt x="9035" y="1865"/>
                  <a:pt x="7013" y="0"/>
                  <a:pt x="4518" y="0"/>
                </a:cubicBezTo>
                <a:close/>
                <a:moveTo>
                  <a:pt x="4505" y="7188"/>
                </a:moveTo>
                <a:cubicBezTo>
                  <a:pt x="3008" y="7188"/>
                  <a:pt x="1643" y="5676"/>
                  <a:pt x="1643" y="4263"/>
                </a:cubicBezTo>
                <a:cubicBezTo>
                  <a:pt x="1643" y="2848"/>
                  <a:pt x="3021" y="1600"/>
                  <a:pt x="4518" y="1600"/>
                </a:cubicBezTo>
                <a:cubicBezTo>
                  <a:pt x="6014" y="1600"/>
                  <a:pt x="7379" y="2862"/>
                  <a:pt x="7379" y="4276"/>
                </a:cubicBezTo>
                <a:cubicBezTo>
                  <a:pt x="7380" y="5689"/>
                  <a:pt x="6002" y="7188"/>
                  <a:pt x="4505" y="7188"/>
                </a:cubicBezTo>
                <a:close/>
              </a:path>
            </a:pathLst>
          </a:custGeom>
          <a:solidFill>
            <a:srgbClr val="B7A0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MiSans Normal" panose="00000500000000000000" pitchFamily="2" charset="-122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1EE555A7-09FF-DC51-7D59-4A50E51E71DD}"/>
              </a:ext>
            </a:extLst>
          </p:cNvPr>
          <p:cNvSpPr txBox="1"/>
          <p:nvPr/>
        </p:nvSpPr>
        <p:spPr>
          <a:xfrm>
            <a:off x="10412380" y="5580916"/>
            <a:ext cx="115212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050" dirty="0">
                <a:solidFill>
                  <a:srgbClr val="937F66"/>
                </a:solidFill>
                <a:latin typeface="MiSans Normal" panose="00000500000000000000" pitchFamily="2" charset="-122"/>
                <a:ea typeface="MiSans Normal" panose="00000500000000000000" pitchFamily="2" charset="-122"/>
              </a:rPr>
              <a:t>安亭（地铁站）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7C14756-4E1A-78CE-7045-34FD5AF6BDA1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0ED802E8-5A15-BD63-1347-DDD6CD0135CC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2A5D6D5-5D9C-291E-9792-44ED56EE09E0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6264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-528736" y="-423428"/>
            <a:ext cx="7704856" cy="7704856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4032" y="3789040"/>
            <a:ext cx="432048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72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周边</a:t>
            </a:r>
            <a:endParaRPr lang="zh-CN" altLang="zh-CN" sz="72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8BF34BC-43DF-92DB-195C-7C2BA599AAF4}"/>
              </a:ext>
            </a:extLst>
          </p:cNvPr>
          <p:cNvCxnSpPr/>
          <p:nvPr/>
        </p:nvCxnSpPr>
        <p:spPr>
          <a:xfrm>
            <a:off x="5807968" y="496717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0C17329-6DBD-7D45-30C7-41CF6CE4E835}"/>
              </a:ext>
            </a:extLst>
          </p:cNvPr>
          <p:cNvCxnSpPr>
            <a:cxnSpLocks/>
          </p:cNvCxnSpPr>
          <p:nvPr/>
        </p:nvCxnSpPr>
        <p:spPr>
          <a:xfrm flipH="1">
            <a:off x="9408368" y="3789040"/>
            <a:ext cx="1800200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3F02EFA3-2EF6-3770-E8CB-171BDB0D8CBC}"/>
              </a:ext>
            </a:extLst>
          </p:cNvPr>
          <p:cNvSpPr txBox="1"/>
          <p:nvPr/>
        </p:nvSpPr>
        <p:spPr>
          <a:xfrm>
            <a:off x="1814304" y="1700808"/>
            <a:ext cx="3291286" cy="3154710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19900" b="1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ea typeface="MiSans Normal" panose="00000500000000000000" pitchFamily="2" charset="-122"/>
                <a:cs typeface="Arial" panose="020B0604020202020204" pitchFamily="34" charset="0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A1E797D-70F8-BD71-F358-217E4EC9FB0B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08F278C4-6035-79B4-5235-A25DE3DC4AA7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11EBB139-EFF7-ED96-09CE-D1F3E2C6B64A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6820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EF3E8ED-9BB9-5E1A-02AA-A9E620E199EB}"/>
              </a:ext>
            </a:extLst>
          </p:cNvPr>
          <p:cNvGrpSpPr/>
          <p:nvPr/>
        </p:nvGrpSpPr>
        <p:grpSpPr>
          <a:xfrm>
            <a:off x="119336" y="4293096"/>
            <a:ext cx="631017" cy="3471069"/>
            <a:chOff x="113831" y="4301924"/>
            <a:chExt cx="631017" cy="3471069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B6E99A94-73FF-5C14-B016-3C62CCCF338D}"/>
                </a:ext>
              </a:extLst>
            </p:cNvPr>
            <p:cNvSpPr/>
            <p:nvPr/>
          </p:nvSpPr>
          <p:spPr>
            <a:xfrm rot="19357796">
              <a:off x="113831" y="446062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F0CDF166-C535-0437-EE6C-A4FDC6016ADF}"/>
                </a:ext>
              </a:extLst>
            </p:cNvPr>
            <p:cNvSpPr/>
            <p:nvPr/>
          </p:nvSpPr>
          <p:spPr>
            <a:xfrm rot="19357796">
              <a:off x="494781" y="4301924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  <p:sp>
        <p:nvSpPr>
          <p:cNvPr id="37" name="任意形状 36">
            <a:extLst>
              <a:ext uri="{FF2B5EF4-FFF2-40B4-BE49-F238E27FC236}">
                <a16:creationId xmlns:a16="http://schemas.microsoft.com/office/drawing/2014/main" id="{0CEA1440-12FD-C887-3F82-9DC918A86845}"/>
              </a:ext>
            </a:extLst>
          </p:cNvPr>
          <p:cNvSpPr/>
          <p:nvPr/>
        </p:nvSpPr>
        <p:spPr>
          <a:xfrm>
            <a:off x="335360" y="188640"/>
            <a:ext cx="760425" cy="760425"/>
          </a:xfrm>
          <a:custGeom>
            <a:avLst/>
            <a:gdLst>
              <a:gd name="connsiteX0" fmla="*/ 472394 w 944787"/>
              <a:gd name="connsiteY0" fmla="*/ 0 h 944787"/>
              <a:gd name="connsiteX1" fmla="*/ 944787 w 944787"/>
              <a:gd name="connsiteY1" fmla="*/ 472394 h 944787"/>
              <a:gd name="connsiteX2" fmla="*/ 472394 w 944787"/>
              <a:gd name="connsiteY2" fmla="*/ 944787 h 944787"/>
              <a:gd name="connsiteX3" fmla="*/ 0 w 944787"/>
              <a:gd name="connsiteY3" fmla="*/ 472394 h 944787"/>
              <a:gd name="connsiteX4" fmla="*/ 472394 w 944787"/>
              <a:gd name="connsiteY4" fmla="*/ 0 h 944787"/>
              <a:gd name="connsiteX5" fmla="*/ 472393 w 944787"/>
              <a:gd name="connsiteY5" fmla="*/ 112353 h 944787"/>
              <a:gd name="connsiteX6" fmla="*/ 112353 w 944787"/>
              <a:gd name="connsiteY6" fmla="*/ 472393 h 944787"/>
              <a:gd name="connsiteX7" fmla="*/ 472393 w 944787"/>
              <a:gd name="connsiteY7" fmla="*/ 832433 h 944787"/>
              <a:gd name="connsiteX8" fmla="*/ 832433 w 944787"/>
              <a:gd name="connsiteY8" fmla="*/ 472393 h 944787"/>
              <a:gd name="connsiteX9" fmla="*/ 472393 w 944787"/>
              <a:gd name="connsiteY9" fmla="*/ 112353 h 94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44787" h="944787">
                <a:moveTo>
                  <a:pt x="472394" y="0"/>
                </a:moveTo>
                <a:lnTo>
                  <a:pt x="944787" y="472394"/>
                </a:lnTo>
                <a:lnTo>
                  <a:pt x="472394" y="944787"/>
                </a:lnTo>
                <a:lnTo>
                  <a:pt x="0" y="472394"/>
                </a:lnTo>
                <a:lnTo>
                  <a:pt x="472394" y="0"/>
                </a:lnTo>
                <a:close/>
                <a:moveTo>
                  <a:pt x="472393" y="112353"/>
                </a:moveTo>
                <a:lnTo>
                  <a:pt x="112353" y="472393"/>
                </a:lnTo>
                <a:lnTo>
                  <a:pt x="472393" y="832433"/>
                </a:lnTo>
                <a:lnTo>
                  <a:pt x="832433" y="472393"/>
                </a:lnTo>
                <a:lnTo>
                  <a:pt x="472393" y="112353"/>
                </a:lnTo>
                <a:close/>
              </a:path>
            </a:pathLst>
          </a:custGeom>
          <a:gradFill>
            <a:gsLst>
              <a:gs pos="36000">
                <a:schemeClr val="accent2"/>
              </a:gs>
              <a:gs pos="73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43" name="Rectangle 5">
            <a:extLst>
              <a:ext uri="{FF2B5EF4-FFF2-40B4-BE49-F238E27FC236}">
                <a16:creationId xmlns:a16="http://schemas.microsoft.com/office/drawing/2014/main" id="{4E741621-69B1-1588-ECE3-14131651D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97" y="425845"/>
            <a:ext cx="207495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项目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周边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cxnSp>
        <p:nvCxnSpPr>
          <p:cNvPr id="3" name="直线连接符 2">
            <a:extLst>
              <a:ext uri="{FF2B5EF4-FFF2-40B4-BE49-F238E27FC236}">
                <a16:creationId xmlns:a16="http://schemas.microsoft.com/office/drawing/2014/main" id="{2F91676B-BD03-AC38-3634-BABECAB45F43}"/>
              </a:ext>
            </a:extLst>
          </p:cNvPr>
          <p:cNvCxnSpPr>
            <a:cxnSpLocks/>
          </p:cNvCxnSpPr>
          <p:nvPr/>
        </p:nvCxnSpPr>
        <p:spPr>
          <a:xfrm>
            <a:off x="2423592" y="692696"/>
            <a:ext cx="144016" cy="0"/>
          </a:xfrm>
          <a:prstGeom prst="line">
            <a:avLst/>
          </a:prstGeom>
          <a:ln w="25400"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angle 5">
            <a:extLst>
              <a:ext uri="{FF2B5EF4-FFF2-40B4-BE49-F238E27FC236}">
                <a16:creationId xmlns:a16="http://schemas.microsoft.com/office/drawing/2014/main" id="{B7FBBE30-FE8B-A8F4-024A-86C515057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7608" y="438481"/>
            <a:ext cx="28083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3</a:t>
            </a:r>
            <a:r>
              <a:rPr lang="en-US" altLang="zh-CN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km</a:t>
            </a:r>
            <a:r>
              <a:rPr lang="zh-CN" altLang="en-US" sz="28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基础信息</a:t>
            </a:r>
            <a:endParaRPr lang="zh-CN" altLang="zh-CN" sz="28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61098B4D-8191-633E-1873-7CAB6EA34DC0}"/>
              </a:ext>
            </a:extLst>
          </p:cNvPr>
          <p:cNvSpPr/>
          <p:nvPr/>
        </p:nvSpPr>
        <p:spPr>
          <a:xfrm>
            <a:off x="634642" y="1350585"/>
            <a:ext cx="5472608" cy="936104"/>
          </a:xfrm>
          <a:prstGeom prst="roundRect">
            <a:avLst>
              <a:gd name="adj" fmla="val 6518"/>
            </a:avLst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38610147-C550-DDB6-AB4D-68AF6705FC4E}"/>
              </a:ext>
            </a:extLst>
          </p:cNvPr>
          <p:cNvSpPr txBox="1"/>
          <p:nvPr/>
        </p:nvSpPr>
        <p:spPr>
          <a:xfrm>
            <a:off x="856878" y="1484299"/>
            <a:ext cx="13526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rPr>
              <a:t>27.99</a:t>
            </a:r>
            <a:r>
              <a:rPr lang="zh-CN" altLang="en-US" sz="1800" kern="0" spc="10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effectLst/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万人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1ACBB092-96DB-4CA4-D70C-17500BCB1388}"/>
              </a:ext>
            </a:extLst>
          </p:cNvPr>
          <p:cNvSpPr txBox="1"/>
          <p:nvPr/>
        </p:nvSpPr>
        <p:spPr>
          <a:xfrm>
            <a:off x="778658" y="1865674"/>
            <a:ext cx="13526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周边人口规模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18" name="直线连接符 17">
            <a:extLst>
              <a:ext uri="{FF2B5EF4-FFF2-40B4-BE49-F238E27FC236}">
                <a16:creationId xmlns:a16="http://schemas.microsoft.com/office/drawing/2014/main" id="{4C7154F6-8FF5-B482-6836-E5E50BD3C5E0}"/>
              </a:ext>
            </a:extLst>
          </p:cNvPr>
          <p:cNvCxnSpPr>
            <a:cxnSpLocks/>
          </p:cNvCxnSpPr>
          <p:nvPr/>
        </p:nvCxnSpPr>
        <p:spPr>
          <a:xfrm>
            <a:off x="2211153" y="1687472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00A724FA-FFF8-826D-92D2-D66A0EC3A04D}"/>
              </a:ext>
            </a:extLst>
          </p:cNvPr>
          <p:cNvSpPr txBox="1"/>
          <p:nvPr/>
        </p:nvSpPr>
        <p:spPr>
          <a:xfrm>
            <a:off x="2443226" y="1484299"/>
            <a:ext cx="16384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25674.4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元</a:t>
            </a:r>
            <a:r>
              <a:rPr lang="en-US" altLang="zh-CN" sz="1000" kern="0" spc="5" dirty="0">
                <a:solidFill>
                  <a:schemeClr val="bg1"/>
                </a:solidFill>
                <a:effectLst/>
                <a:latin typeface="+mn-ea"/>
              </a:rPr>
              <a:t>/㎡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163E9819-4012-73ED-F502-F6B7F3747089}"/>
              </a:ext>
            </a:extLst>
          </p:cNvPr>
          <p:cNvSpPr txBox="1"/>
          <p:nvPr/>
        </p:nvSpPr>
        <p:spPr>
          <a:xfrm>
            <a:off x="2507934" y="1865674"/>
            <a:ext cx="13526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周边房屋均价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83" name="直线连接符 82">
            <a:extLst>
              <a:ext uri="{FF2B5EF4-FFF2-40B4-BE49-F238E27FC236}">
                <a16:creationId xmlns:a16="http://schemas.microsoft.com/office/drawing/2014/main" id="{14D04A35-414F-78BD-15E9-B6313BDA63B3}"/>
              </a:ext>
            </a:extLst>
          </p:cNvPr>
          <p:cNvCxnSpPr>
            <a:cxnSpLocks/>
          </p:cNvCxnSpPr>
          <p:nvPr/>
        </p:nvCxnSpPr>
        <p:spPr>
          <a:xfrm>
            <a:off x="4155373" y="1687472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>
            <a:extLst>
              <a:ext uri="{FF2B5EF4-FFF2-40B4-BE49-F238E27FC236}">
                <a16:creationId xmlns:a16="http://schemas.microsoft.com/office/drawing/2014/main" id="{EE6B3A2B-1BE8-579C-9A88-65A3A2DFAC30}"/>
              </a:ext>
            </a:extLst>
          </p:cNvPr>
          <p:cNvSpPr txBox="1"/>
          <p:nvPr/>
        </p:nvSpPr>
        <p:spPr>
          <a:xfrm>
            <a:off x="4584912" y="1484299"/>
            <a:ext cx="13169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145</a:t>
            </a:r>
            <a:r>
              <a:rPr lang="zh-CN" altLang="en-US" sz="2000" b="1" kern="0" spc="5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元</a:t>
            </a:r>
            <a:r>
              <a:rPr lang="en-US" altLang="zh-CN" sz="1000" kern="0" spc="5" dirty="0">
                <a:solidFill>
                  <a:schemeClr val="bg1"/>
                </a:solidFill>
                <a:effectLst/>
                <a:latin typeface="+mn-ea"/>
              </a:rPr>
              <a:t>/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月</a:t>
            </a:r>
            <a:r>
              <a:rPr lang="en-US" altLang="zh-CN" sz="1000" kern="0" spc="5" dirty="0">
                <a:solidFill>
                  <a:schemeClr val="bg1"/>
                </a:solidFill>
                <a:effectLst/>
                <a:latin typeface="+mn-ea"/>
              </a:rPr>
              <a:t>/㎡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812C5F95-899D-6C75-9A96-F99D0464B0CF}"/>
              </a:ext>
            </a:extLst>
          </p:cNvPr>
          <p:cNvSpPr txBox="1"/>
          <p:nvPr/>
        </p:nvSpPr>
        <p:spPr>
          <a:xfrm>
            <a:off x="4276142" y="1865674"/>
            <a:ext cx="162568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周边店铺平均租金</a:t>
            </a:r>
            <a:endParaRPr lang="zh-CN" altLang="en-US" sz="3200" dirty="0">
              <a:latin typeface="+mn-ea"/>
            </a:endParaRPr>
          </a:p>
        </p:txBody>
      </p:sp>
      <p:sp>
        <p:nvSpPr>
          <p:cNvPr id="111" name="文本框 110">
            <a:extLst>
              <a:ext uri="{FF2B5EF4-FFF2-40B4-BE49-F238E27FC236}">
                <a16:creationId xmlns:a16="http://schemas.microsoft.com/office/drawing/2014/main" id="{2C9823EF-6D8C-5981-98D6-E58560342AF4}"/>
              </a:ext>
            </a:extLst>
          </p:cNvPr>
          <p:cNvSpPr txBox="1"/>
          <p:nvPr/>
        </p:nvSpPr>
        <p:spPr>
          <a:xfrm>
            <a:off x="1310404" y="2761709"/>
            <a:ext cx="11961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住宅区</a:t>
            </a:r>
            <a:endParaRPr lang="en-US" altLang="zh-CN" sz="1400" kern="0" spc="5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115</a:t>
            </a:r>
            <a:r>
              <a:rPr lang="zh-CN" altLang="en-US" sz="1100" kern="0" spc="5" dirty="0">
                <a:solidFill>
                  <a:schemeClr val="bg1"/>
                </a:solidFill>
                <a:latin typeface="+mn-ea"/>
              </a:rPr>
              <a:t>个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1" name="圆角矩形 20">
            <a:extLst>
              <a:ext uri="{FF2B5EF4-FFF2-40B4-BE49-F238E27FC236}">
                <a16:creationId xmlns:a16="http://schemas.microsoft.com/office/drawing/2014/main" id="{1029C359-76A3-3C97-521D-63DCBD05757C}"/>
              </a:ext>
            </a:extLst>
          </p:cNvPr>
          <p:cNvSpPr/>
          <p:nvPr/>
        </p:nvSpPr>
        <p:spPr>
          <a:xfrm>
            <a:off x="634642" y="280356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2D13D86C-9C12-A0E1-68F3-9E9F2947CEDA}"/>
              </a:ext>
            </a:extLst>
          </p:cNvPr>
          <p:cNvSpPr txBox="1"/>
          <p:nvPr/>
        </p:nvSpPr>
        <p:spPr>
          <a:xfrm>
            <a:off x="3254899" y="2761709"/>
            <a:ext cx="11961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写字楼</a:t>
            </a:r>
            <a:endParaRPr lang="en-US" altLang="zh-CN" sz="1400" kern="0" spc="5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35</a:t>
            </a:r>
            <a:r>
              <a:rPr lang="zh-CN" altLang="en-US" sz="1200" kern="0" spc="5" dirty="0">
                <a:solidFill>
                  <a:schemeClr val="bg1"/>
                </a:solidFill>
                <a:latin typeface="+mn-ea"/>
              </a:rPr>
              <a:t>个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3" name="圆角矩形 112">
            <a:extLst>
              <a:ext uri="{FF2B5EF4-FFF2-40B4-BE49-F238E27FC236}">
                <a16:creationId xmlns:a16="http://schemas.microsoft.com/office/drawing/2014/main" id="{26FB9921-7DE7-27F7-D56E-BD66FF57CB7A}"/>
              </a:ext>
            </a:extLst>
          </p:cNvPr>
          <p:cNvSpPr/>
          <p:nvPr/>
        </p:nvSpPr>
        <p:spPr>
          <a:xfrm>
            <a:off x="2579137" y="280356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0320D138-D441-A839-2B54-A34ACE9BB2E9}"/>
              </a:ext>
            </a:extLst>
          </p:cNvPr>
          <p:cNvSpPr txBox="1"/>
          <p:nvPr/>
        </p:nvSpPr>
        <p:spPr>
          <a:xfrm>
            <a:off x="5126828" y="2761709"/>
            <a:ext cx="11961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商业区</a:t>
            </a:r>
            <a:endParaRPr lang="en-US" altLang="zh-CN" sz="1400" kern="0" spc="5" dirty="0">
              <a:solidFill>
                <a:schemeClr val="bg1"/>
              </a:solidFill>
              <a:latin typeface="+mn-ea"/>
            </a:endParaRPr>
          </a:p>
          <a:p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19</a:t>
            </a:r>
            <a:r>
              <a:rPr lang="zh-CN" altLang="en-US" sz="1200" kern="0" spc="5" dirty="0">
                <a:solidFill>
                  <a:schemeClr val="bg1"/>
                </a:solidFill>
                <a:latin typeface="+mn-ea"/>
              </a:rPr>
              <a:t>个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5" name="圆角矩形 114">
            <a:extLst>
              <a:ext uri="{FF2B5EF4-FFF2-40B4-BE49-F238E27FC236}">
                <a16:creationId xmlns:a16="http://schemas.microsoft.com/office/drawing/2014/main" id="{DFA3B2B8-AAA2-87CB-9290-C1365613A081}"/>
              </a:ext>
            </a:extLst>
          </p:cNvPr>
          <p:cNvSpPr/>
          <p:nvPr/>
        </p:nvSpPr>
        <p:spPr>
          <a:xfrm>
            <a:off x="4451066" y="280356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8764F9C-AC0A-5138-CB43-1D89ECA408AB}"/>
              </a:ext>
            </a:extLst>
          </p:cNvPr>
          <p:cNvSpPr txBox="1"/>
          <p:nvPr/>
        </p:nvSpPr>
        <p:spPr>
          <a:xfrm>
            <a:off x="1310404" y="3726849"/>
            <a:ext cx="11961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居住人数</a:t>
            </a:r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21.6</a:t>
            </a:r>
            <a:r>
              <a:rPr lang="zh-CN" altLang="en-US" sz="1200" kern="0" spc="5" dirty="0">
                <a:solidFill>
                  <a:schemeClr val="bg1"/>
                </a:solidFill>
                <a:latin typeface="+mn-ea"/>
              </a:rPr>
              <a:t>万人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7" name="圆角矩形 116">
            <a:extLst>
              <a:ext uri="{FF2B5EF4-FFF2-40B4-BE49-F238E27FC236}">
                <a16:creationId xmlns:a16="http://schemas.microsoft.com/office/drawing/2014/main" id="{E3F2B8A8-529B-6DF7-751B-298CA0FF8BC7}"/>
              </a:ext>
            </a:extLst>
          </p:cNvPr>
          <p:cNvSpPr/>
          <p:nvPr/>
        </p:nvSpPr>
        <p:spPr>
          <a:xfrm>
            <a:off x="634642" y="376870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28C8E2F4-D4B8-5CFB-3084-83A7B8586147}"/>
              </a:ext>
            </a:extLst>
          </p:cNvPr>
          <p:cNvSpPr txBox="1"/>
          <p:nvPr/>
        </p:nvSpPr>
        <p:spPr>
          <a:xfrm>
            <a:off x="3254899" y="3726849"/>
            <a:ext cx="1196167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办公人数</a:t>
            </a:r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12.9</a:t>
            </a:r>
            <a:r>
              <a:rPr lang="zh-CN" altLang="en-US" sz="1200" kern="0" spc="5" dirty="0">
                <a:solidFill>
                  <a:schemeClr val="bg1"/>
                </a:solidFill>
                <a:latin typeface="+mn-ea"/>
              </a:rPr>
              <a:t>万人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9" name="圆角矩形 118">
            <a:extLst>
              <a:ext uri="{FF2B5EF4-FFF2-40B4-BE49-F238E27FC236}">
                <a16:creationId xmlns:a16="http://schemas.microsoft.com/office/drawing/2014/main" id="{6037AF9C-D804-56C0-33CB-084236315C99}"/>
              </a:ext>
            </a:extLst>
          </p:cNvPr>
          <p:cNvSpPr/>
          <p:nvPr/>
        </p:nvSpPr>
        <p:spPr>
          <a:xfrm>
            <a:off x="2579137" y="376870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45D20852-243E-DE0E-D4B3-42CD6C94EC6A}"/>
              </a:ext>
            </a:extLst>
          </p:cNvPr>
          <p:cNvSpPr txBox="1"/>
          <p:nvPr/>
        </p:nvSpPr>
        <p:spPr>
          <a:xfrm>
            <a:off x="5126828" y="3726849"/>
            <a:ext cx="1412191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到访客流</a:t>
            </a:r>
            <a:r>
              <a:rPr lang="en-US" altLang="zh-CN" sz="24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58.9</a:t>
            </a:r>
            <a:r>
              <a:rPr lang="zh-CN" altLang="en-US" sz="1200" kern="0" spc="5" dirty="0">
                <a:solidFill>
                  <a:schemeClr val="bg1"/>
                </a:solidFill>
                <a:latin typeface="+mn-ea"/>
              </a:rPr>
              <a:t>万人次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1" name="圆角矩形 120">
            <a:extLst>
              <a:ext uri="{FF2B5EF4-FFF2-40B4-BE49-F238E27FC236}">
                <a16:creationId xmlns:a16="http://schemas.microsoft.com/office/drawing/2014/main" id="{7B014F53-9D4B-5DFF-05D5-EAB696357D5D}"/>
              </a:ext>
            </a:extLst>
          </p:cNvPr>
          <p:cNvSpPr/>
          <p:nvPr/>
        </p:nvSpPr>
        <p:spPr>
          <a:xfrm>
            <a:off x="4451066" y="3768709"/>
            <a:ext cx="580117" cy="523220"/>
          </a:xfrm>
          <a:prstGeom prst="roundRect">
            <a:avLst>
              <a:gd name="adj" fmla="val 763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608903D-44DF-352D-4ACF-CC6A5D62382B}"/>
              </a:ext>
            </a:extLst>
          </p:cNvPr>
          <p:cNvSpPr txBox="1"/>
          <p:nvPr/>
        </p:nvSpPr>
        <p:spPr>
          <a:xfrm>
            <a:off x="551384" y="4668007"/>
            <a:ext cx="3857537" cy="612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l" eaLnBrk="0" fontAlgn="base">
              <a:lnSpc>
                <a:spcPct val="120000"/>
              </a:lnSpc>
              <a:spcBef>
                <a:spcPts val="15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到访客流</a:t>
            </a:r>
            <a:r>
              <a:rPr lang="zh-CN" altLang="en-US" sz="1400" kern="0" spc="30" dirty="0">
                <a:solidFill>
                  <a:schemeClr val="bg1"/>
                </a:solidFill>
                <a:effectLst/>
                <a:latin typeface="+mn-ea"/>
              </a:rPr>
              <a:t>：</a:t>
            </a: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过去</a:t>
            </a:r>
            <a:r>
              <a:rPr lang="en-US" altLang="zh-CN" sz="1400" kern="0" spc="15" dirty="0">
                <a:solidFill>
                  <a:schemeClr val="bg1"/>
                </a:solidFill>
                <a:effectLst/>
                <a:latin typeface="+mn-ea"/>
              </a:rPr>
              <a:t>7</a:t>
            </a: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天到访人次数值</a:t>
            </a:r>
            <a:endParaRPr lang="zh-CN" altLang="en-US" sz="5400" dirty="0">
              <a:solidFill>
                <a:schemeClr val="bg1"/>
              </a:solidFill>
              <a:effectLst/>
              <a:latin typeface="+mn-ea"/>
            </a:endParaRPr>
          </a:p>
          <a:p>
            <a:pPr marL="285750" marR="0" indent="-285750" algn="l" eaLnBrk="0" fontAlgn="base">
              <a:lnSpc>
                <a:spcPct val="120000"/>
              </a:lnSpc>
              <a:spcBef>
                <a:spcPts val="230"/>
              </a:spcBef>
              <a:spcAft>
                <a:spcPts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居住人数</a:t>
            </a:r>
            <a:r>
              <a:rPr lang="zh-CN" altLang="en-US" sz="1400" kern="0" spc="30" dirty="0">
                <a:solidFill>
                  <a:schemeClr val="bg1"/>
                </a:solidFill>
                <a:effectLst/>
                <a:latin typeface="+mn-ea"/>
              </a:rPr>
              <a:t>：</a:t>
            </a: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不包含工厂</a:t>
            </a:r>
            <a:r>
              <a:rPr lang="zh-CN" altLang="en-US" sz="1400" kern="0" spc="30" dirty="0">
                <a:solidFill>
                  <a:schemeClr val="bg1"/>
                </a:solidFill>
                <a:effectLst/>
                <a:latin typeface="+mn-ea"/>
              </a:rPr>
              <a:t>、</a:t>
            </a:r>
            <a:r>
              <a:rPr lang="zh-CN" altLang="en-US" sz="1400" kern="0" dirty="0">
                <a:solidFill>
                  <a:schemeClr val="bg1"/>
                </a:solidFill>
                <a:effectLst/>
                <a:latin typeface="+mn-ea"/>
              </a:rPr>
              <a:t>  </a:t>
            </a:r>
            <a:r>
              <a:rPr lang="zh-CN" altLang="en-US" sz="1400" kern="0" spc="25" dirty="0">
                <a:solidFill>
                  <a:schemeClr val="bg1"/>
                </a:solidFill>
                <a:effectLst/>
                <a:latin typeface="+mn-ea"/>
              </a:rPr>
              <a:t>学校类型数</a:t>
            </a:r>
            <a:r>
              <a:rPr lang="zh-CN" altLang="en-US" sz="1400" kern="0" spc="20" dirty="0">
                <a:solidFill>
                  <a:schemeClr val="bg1"/>
                </a:solidFill>
                <a:effectLst/>
                <a:latin typeface="+mn-ea"/>
              </a:rPr>
              <a:t>据</a:t>
            </a:r>
            <a:endParaRPr lang="zh-CN" altLang="en-US" sz="540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134" name="iconfont-11240-5314372">
            <a:extLst>
              <a:ext uri="{FF2B5EF4-FFF2-40B4-BE49-F238E27FC236}">
                <a16:creationId xmlns:a16="http://schemas.microsoft.com/office/drawing/2014/main" id="{C39B8BF3-81E6-6778-42CF-EE1E890016DA}"/>
              </a:ext>
            </a:extLst>
          </p:cNvPr>
          <p:cNvSpPr/>
          <p:nvPr/>
        </p:nvSpPr>
        <p:spPr>
          <a:xfrm>
            <a:off x="2687088" y="2883073"/>
            <a:ext cx="364213" cy="364213"/>
          </a:xfrm>
          <a:custGeom>
            <a:avLst/>
            <a:gdLst>
              <a:gd name="connsiteX0" fmla="*/ 458073 w 549669"/>
              <a:gd name="connsiteY0" fmla="*/ 531335 h 549669"/>
              <a:gd name="connsiteX1" fmla="*/ 549669 w 549669"/>
              <a:gd name="connsiteY1" fmla="*/ 531335 h 549669"/>
              <a:gd name="connsiteX2" fmla="*/ 549669 w 549669"/>
              <a:gd name="connsiteY2" fmla="*/ 549669 h 549669"/>
              <a:gd name="connsiteX3" fmla="*/ 458073 w 549669"/>
              <a:gd name="connsiteY3" fmla="*/ 549669 h 549669"/>
              <a:gd name="connsiteX4" fmla="*/ 238182 w 549669"/>
              <a:gd name="connsiteY4" fmla="*/ 531335 h 549669"/>
              <a:gd name="connsiteX5" fmla="*/ 274867 w 549669"/>
              <a:gd name="connsiteY5" fmla="*/ 531335 h 549669"/>
              <a:gd name="connsiteX6" fmla="*/ 274867 w 549669"/>
              <a:gd name="connsiteY6" fmla="*/ 549669 h 549669"/>
              <a:gd name="connsiteX7" fmla="*/ 219947 w 549669"/>
              <a:gd name="connsiteY7" fmla="*/ 549669 h 549669"/>
              <a:gd name="connsiteX8" fmla="*/ 219947 w 549669"/>
              <a:gd name="connsiteY8" fmla="*/ 531382 h 549669"/>
              <a:gd name="connsiteX9" fmla="*/ 238182 w 549669"/>
              <a:gd name="connsiteY9" fmla="*/ 531382 h 549669"/>
              <a:gd name="connsiteX10" fmla="*/ 91639 w 549669"/>
              <a:gd name="connsiteY10" fmla="*/ 531335 h 549669"/>
              <a:gd name="connsiteX11" fmla="*/ 219947 w 549669"/>
              <a:gd name="connsiteY11" fmla="*/ 531335 h 549669"/>
              <a:gd name="connsiteX12" fmla="*/ 219947 w 549669"/>
              <a:gd name="connsiteY12" fmla="*/ 531382 h 549669"/>
              <a:gd name="connsiteX13" fmla="*/ 91639 w 549669"/>
              <a:gd name="connsiteY13" fmla="*/ 531382 h 549669"/>
              <a:gd name="connsiteX14" fmla="*/ 0 w 549669"/>
              <a:gd name="connsiteY14" fmla="*/ 531335 h 549669"/>
              <a:gd name="connsiteX15" fmla="*/ 73309 w 549669"/>
              <a:gd name="connsiteY15" fmla="*/ 531335 h 549669"/>
              <a:gd name="connsiteX16" fmla="*/ 73309 w 549669"/>
              <a:gd name="connsiteY16" fmla="*/ 531382 h 549669"/>
              <a:gd name="connsiteX17" fmla="*/ 91639 w 549669"/>
              <a:gd name="connsiteY17" fmla="*/ 531382 h 549669"/>
              <a:gd name="connsiteX18" fmla="*/ 91639 w 549669"/>
              <a:gd name="connsiteY18" fmla="*/ 549669 h 549669"/>
              <a:gd name="connsiteX19" fmla="*/ 0 w 549669"/>
              <a:gd name="connsiteY19" fmla="*/ 549669 h 549669"/>
              <a:gd name="connsiteX20" fmla="*/ 274867 w 549669"/>
              <a:gd name="connsiteY20" fmla="*/ 531334 h 549669"/>
              <a:gd name="connsiteX21" fmla="*/ 458073 w 549669"/>
              <a:gd name="connsiteY21" fmla="*/ 531334 h 549669"/>
              <a:gd name="connsiteX22" fmla="*/ 458073 w 549669"/>
              <a:gd name="connsiteY22" fmla="*/ 531335 h 549669"/>
              <a:gd name="connsiteX23" fmla="*/ 274867 w 549669"/>
              <a:gd name="connsiteY23" fmla="*/ 531335 h 549669"/>
              <a:gd name="connsiteX24" fmla="*/ 366462 w 549669"/>
              <a:gd name="connsiteY24" fmla="*/ 476334 h 549669"/>
              <a:gd name="connsiteX25" fmla="*/ 439707 w 549669"/>
              <a:gd name="connsiteY25" fmla="*/ 476334 h 549669"/>
              <a:gd name="connsiteX26" fmla="*/ 439707 w 549669"/>
              <a:gd name="connsiteY26" fmla="*/ 494668 h 549669"/>
              <a:gd name="connsiteX27" fmla="*/ 366462 w 549669"/>
              <a:gd name="connsiteY27" fmla="*/ 494668 h 549669"/>
              <a:gd name="connsiteX28" fmla="*/ 366462 w 549669"/>
              <a:gd name="connsiteY28" fmla="*/ 439762 h 549669"/>
              <a:gd name="connsiteX29" fmla="*/ 439707 w 549669"/>
              <a:gd name="connsiteY29" fmla="*/ 439762 h 549669"/>
              <a:gd name="connsiteX30" fmla="*/ 439707 w 549669"/>
              <a:gd name="connsiteY30" fmla="*/ 458096 h 549669"/>
              <a:gd name="connsiteX31" fmla="*/ 366462 w 549669"/>
              <a:gd name="connsiteY31" fmla="*/ 458096 h 549669"/>
              <a:gd name="connsiteX32" fmla="*/ 183207 w 549669"/>
              <a:gd name="connsiteY32" fmla="*/ 421429 h 549669"/>
              <a:gd name="connsiteX33" fmla="*/ 201542 w 549669"/>
              <a:gd name="connsiteY33" fmla="*/ 421429 h 549669"/>
              <a:gd name="connsiteX34" fmla="*/ 201542 w 549669"/>
              <a:gd name="connsiteY34" fmla="*/ 458001 h 549669"/>
              <a:gd name="connsiteX35" fmla="*/ 183207 w 549669"/>
              <a:gd name="connsiteY35" fmla="*/ 458001 h 549669"/>
              <a:gd name="connsiteX36" fmla="*/ 146537 w 549669"/>
              <a:gd name="connsiteY36" fmla="*/ 421429 h 549669"/>
              <a:gd name="connsiteX37" fmla="*/ 164872 w 549669"/>
              <a:gd name="connsiteY37" fmla="*/ 421429 h 549669"/>
              <a:gd name="connsiteX38" fmla="*/ 164872 w 549669"/>
              <a:gd name="connsiteY38" fmla="*/ 458001 h 549669"/>
              <a:gd name="connsiteX39" fmla="*/ 146537 w 549669"/>
              <a:gd name="connsiteY39" fmla="*/ 458001 h 549669"/>
              <a:gd name="connsiteX40" fmla="*/ 109915 w 549669"/>
              <a:gd name="connsiteY40" fmla="*/ 421429 h 549669"/>
              <a:gd name="connsiteX41" fmla="*/ 128250 w 549669"/>
              <a:gd name="connsiteY41" fmla="*/ 421429 h 549669"/>
              <a:gd name="connsiteX42" fmla="*/ 128250 w 549669"/>
              <a:gd name="connsiteY42" fmla="*/ 458001 h 549669"/>
              <a:gd name="connsiteX43" fmla="*/ 109915 w 549669"/>
              <a:gd name="connsiteY43" fmla="*/ 458001 h 549669"/>
              <a:gd name="connsiteX44" fmla="*/ 366462 w 549669"/>
              <a:gd name="connsiteY44" fmla="*/ 403095 h 549669"/>
              <a:gd name="connsiteX45" fmla="*/ 439707 w 549669"/>
              <a:gd name="connsiteY45" fmla="*/ 403095 h 549669"/>
              <a:gd name="connsiteX46" fmla="*/ 439707 w 549669"/>
              <a:gd name="connsiteY46" fmla="*/ 421381 h 549669"/>
              <a:gd name="connsiteX47" fmla="*/ 366462 w 549669"/>
              <a:gd name="connsiteY47" fmla="*/ 421381 h 549669"/>
              <a:gd name="connsiteX48" fmla="*/ 366462 w 549669"/>
              <a:gd name="connsiteY48" fmla="*/ 366428 h 549669"/>
              <a:gd name="connsiteX49" fmla="*/ 439707 w 549669"/>
              <a:gd name="connsiteY49" fmla="*/ 366428 h 549669"/>
              <a:gd name="connsiteX50" fmla="*/ 439707 w 549669"/>
              <a:gd name="connsiteY50" fmla="*/ 384761 h 549669"/>
              <a:gd name="connsiteX51" fmla="*/ 366462 w 549669"/>
              <a:gd name="connsiteY51" fmla="*/ 384761 h 549669"/>
              <a:gd name="connsiteX52" fmla="*/ 183207 w 549669"/>
              <a:gd name="connsiteY52" fmla="*/ 366428 h 549669"/>
              <a:gd name="connsiteX53" fmla="*/ 201542 w 549669"/>
              <a:gd name="connsiteY53" fmla="*/ 366428 h 549669"/>
              <a:gd name="connsiteX54" fmla="*/ 201542 w 549669"/>
              <a:gd name="connsiteY54" fmla="*/ 403095 h 549669"/>
              <a:gd name="connsiteX55" fmla="*/ 183207 w 549669"/>
              <a:gd name="connsiteY55" fmla="*/ 403095 h 549669"/>
              <a:gd name="connsiteX56" fmla="*/ 146537 w 549669"/>
              <a:gd name="connsiteY56" fmla="*/ 366428 h 549669"/>
              <a:gd name="connsiteX57" fmla="*/ 164872 w 549669"/>
              <a:gd name="connsiteY57" fmla="*/ 366428 h 549669"/>
              <a:gd name="connsiteX58" fmla="*/ 164872 w 549669"/>
              <a:gd name="connsiteY58" fmla="*/ 403095 h 549669"/>
              <a:gd name="connsiteX59" fmla="*/ 146537 w 549669"/>
              <a:gd name="connsiteY59" fmla="*/ 403095 h 549669"/>
              <a:gd name="connsiteX60" fmla="*/ 109915 w 549669"/>
              <a:gd name="connsiteY60" fmla="*/ 366428 h 549669"/>
              <a:gd name="connsiteX61" fmla="*/ 128250 w 549669"/>
              <a:gd name="connsiteY61" fmla="*/ 366428 h 549669"/>
              <a:gd name="connsiteX62" fmla="*/ 128250 w 549669"/>
              <a:gd name="connsiteY62" fmla="*/ 403095 h 549669"/>
              <a:gd name="connsiteX63" fmla="*/ 109915 w 549669"/>
              <a:gd name="connsiteY63" fmla="*/ 403095 h 549669"/>
              <a:gd name="connsiteX64" fmla="*/ 366462 w 549669"/>
              <a:gd name="connsiteY64" fmla="*/ 329808 h 549669"/>
              <a:gd name="connsiteX65" fmla="*/ 439707 w 549669"/>
              <a:gd name="connsiteY65" fmla="*/ 329808 h 549669"/>
              <a:gd name="connsiteX66" fmla="*/ 439707 w 549669"/>
              <a:gd name="connsiteY66" fmla="*/ 348142 h 549669"/>
              <a:gd name="connsiteX67" fmla="*/ 366462 w 549669"/>
              <a:gd name="connsiteY67" fmla="*/ 348142 h 549669"/>
              <a:gd name="connsiteX68" fmla="*/ 183207 w 549669"/>
              <a:gd name="connsiteY68" fmla="*/ 311474 h 549669"/>
              <a:gd name="connsiteX69" fmla="*/ 201542 w 549669"/>
              <a:gd name="connsiteY69" fmla="*/ 311474 h 549669"/>
              <a:gd name="connsiteX70" fmla="*/ 201542 w 549669"/>
              <a:gd name="connsiteY70" fmla="*/ 348142 h 549669"/>
              <a:gd name="connsiteX71" fmla="*/ 183207 w 549669"/>
              <a:gd name="connsiteY71" fmla="*/ 348142 h 549669"/>
              <a:gd name="connsiteX72" fmla="*/ 146537 w 549669"/>
              <a:gd name="connsiteY72" fmla="*/ 311474 h 549669"/>
              <a:gd name="connsiteX73" fmla="*/ 164872 w 549669"/>
              <a:gd name="connsiteY73" fmla="*/ 311474 h 549669"/>
              <a:gd name="connsiteX74" fmla="*/ 164872 w 549669"/>
              <a:gd name="connsiteY74" fmla="*/ 348142 h 549669"/>
              <a:gd name="connsiteX75" fmla="*/ 146537 w 549669"/>
              <a:gd name="connsiteY75" fmla="*/ 348142 h 549669"/>
              <a:gd name="connsiteX76" fmla="*/ 109915 w 549669"/>
              <a:gd name="connsiteY76" fmla="*/ 311474 h 549669"/>
              <a:gd name="connsiteX77" fmla="*/ 128250 w 549669"/>
              <a:gd name="connsiteY77" fmla="*/ 311474 h 549669"/>
              <a:gd name="connsiteX78" fmla="*/ 128250 w 549669"/>
              <a:gd name="connsiteY78" fmla="*/ 348142 h 549669"/>
              <a:gd name="connsiteX79" fmla="*/ 109915 w 549669"/>
              <a:gd name="connsiteY79" fmla="*/ 348142 h 549669"/>
              <a:gd name="connsiteX80" fmla="*/ 366462 w 549669"/>
              <a:gd name="connsiteY80" fmla="*/ 293141 h 549669"/>
              <a:gd name="connsiteX81" fmla="*/ 439707 w 549669"/>
              <a:gd name="connsiteY81" fmla="*/ 293141 h 549669"/>
              <a:gd name="connsiteX82" fmla="*/ 439707 w 549669"/>
              <a:gd name="connsiteY82" fmla="*/ 311474 h 549669"/>
              <a:gd name="connsiteX83" fmla="*/ 366462 w 549669"/>
              <a:gd name="connsiteY83" fmla="*/ 311474 h 549669"/>
              <a:gd name="connsiteX84" fmla="*/ 366462 w 549669"/>
              <a:gd name="connsiteY84" fmla="*/ 256521 h 549669"/>
              <a:gd name="connsiteX85" fmla="*/ 439707 w 549669"/>
              <a:gd name="connsiteY85" fmla="*/ 256521 h 549669"/>
              <a:gd name="connsiteX86" fmla="*/ 439707 w 549669"/>
              <a:gd name="connsiteY86" fmla="*/ 274855 h 549669"/>
              <a:gd name="connsiteX87" fmla="*/ 366462 w 549669"/>
              <a:gd name="connsiteY87" fmla="*/ 274855 h 549669"/>
              <a:gd name="connsiteX88" fmla="*/ 183207 w 549669"/>
              <a:gd name="connsiteY88" fmla="*/ 256521 h 549669"/>
              <a:gd name="connsiteX89" fmla="*/ 201542 w 549669"/>
              <a:gd name="connsiteY89" fmla="*/ 256521 h 549669"/>
              <a:gd name="connsiteX90" fmla="*/ 201542 w 549669"/>
              <a:gd name="connsiteY90" fmla="*/ 293188 h 549669"/>
              <a:gd name="connsiteX91" fmla="*/ 183207 w 549669"/>
              <a:gd name="connsiteY91" fmla="*/ 293188 h 549669"/>
              <a:gd name="connsiteX92" fmla="*/ 146537 w 549669"/>
              <a:gd name="connsiteY92" fmla="*/ 256521 h 549669"/>
              <a:gd name="connsiteX93" fmla="*/ 164872 w 549669"/>
              <a:gd name="connsiteY93" fmla="*/ 256521 h 549669"/>
              <a:gd name="connsiteX94" fmla="*/ 164872 w 549669"/>
              <a:gd name="connsiteY94" fmla="*/ 293188 h 549669"/>
              <a:gd name="connsiteX95" fmla="*/ 146537 w 549669"/>
              <a:gd name="connsiteY95" fmla="*/ 293188 h 549669"/>
              <a:gd name="connsiteX96" fmla="*/ 109915 w 549669"/>
              <a:gd name="connsiteY96" fmla="*/ 256521 h 549669"/>
              <a:gd name="connsiteX97" fmla="*/ 128250 w 549669"/>
              <a:gd name="connsiteY97" fmla="*/ 256521 h 549669"/>
              <a:gd name="connsiteX98" fmla="*/ 128250 w 549669"/>
              <a:gd name="connsiteY98" fmla="*/ 293188 h 549669"/>
              <a:gd name="connsiteX99" fmla="*/ 109915 w 549669"/>
              <a:gd name="connsiteY99" fmla="*/ 293188 h 549669"/>
              <a:gd name="connsiteX100" fmla="*/ 366462 w 549669"/>
              <a:gd name="connsiteY100" fmla="*/ 219854 h 549669"/>
              <a:gd name="connsiteX101" fmla="*/ 439707 w 549669"/>
              <a:gd name="connsiteY101" fmla="*/ 219854 h 549669"/>
              <a:gd name="connsiteX102" fmla="*/ 439707 w 549669"/>
              <a:gd name="connsiteY102" fmla="*/ 238187 h 549669"/>
              <a:gd name="connsiteX103" fmla="*/ 366462 w 549669"/>
              <a:gd name="connsiteY103" fmla="*/ 238187 h 549669"/>
              <a:gd name="connsiteX104" fmla="*/ 183207 w 549669"/>
              <a:gd name="connsiteY104" fmla="*/ 201520 h 549669"/>
              <a:gd name="connsiteX105" fmla="*/ 201542 w 549669"/>
              <a:gd name="connsiteY105" fmla="*/ 201520 h 549669"/>
              <a:gd name="connsiteX106" fmla="*/ 201542 w 549669"/>
              <a:gd name="connsiteY106" fmla="*/ 238140 h 549669"/>
              <a:gd name="connsiteX107" fmla="*/ 183207 w 549669"/>
              <a:gd name="connsiteY107" fmla="*/ 238140 h 549669"/>
              <a:gd name="connsiteX108" fmla="*/ 146537 w 549669"/>
              <a:gd name="connsiteY108" fmla="*/ 201520 h 549669"/>
              <a:gd name="connsiteX109" fmla="*/ 164872 w 549669"/>
              <a:gd name="connsiteY109" fmla="*/ 201520 h 549669"/>
              <a:gd name="connsiteX110" fmla="*/ 164872 w 549669"/>
              <a:gd name="connsiteY110" fmla="*/ 238140 h 549669"/>
              <a:gd name="connsiteX111" fmla="*/ 146537 w 549669"/>
              <a:gd name="connsiteY111" fmla="*/ 238140 h 549669"/>
              <a:gd name="connsiteX112" fmla="*/ 109915 w 549669"/>
              <a:gd name="connsiteY112" fmla="*/ 201520 h 549669"/>
              <a:gd name="connsiteX113" fmla="*/ 128250 w 549669"/>
              <a:gd name="connsiteY113" fmla="*/ 201520 h 549669"/>
              <a:gd name="connsiteX114" fmla="*/ 128250 w 549669"/>
              <a:gd name="connsiteY114" fmla="*/ 238140 h 549669"/>
              <a:gd name="connsiteX115" fmla="*/ 109915 w 549669"/>
              <a:gd name="connsiteY115" fmla="*/ 238140 h 549669"/>
              <a:gd name="connsiteX116" fmla="*/ 183207 w 549669"/>
              <a:gd name="connsiteY116" fmla="*/ 146567 h 549669"/>
              <a:gd name="connsiteX117" fmla="*/ 201542 w 549669"/>
              <a:gd name="connsiteY117" fmla="*/ 146567 h 549669"/>
              <a:gd name="connsiteX118" fmla="*/ 201542 w 549669"/>
              <a:gd name="connsiteY118" fmla="*/ 183234 h 549669"/>
              <a:gd name="connsiteX119" fmla="*/ 183207 w 549669"/>
              <a:gd name="connsiteY119" fmla="*/ 183234 h 549669"/>
              <a:gd name="connsiteX120" fmla="*/ 146537 w 549669"/>
              <a:gd name="connsiteY120" fmla="*/ 146567 h 549669"/>
              <a:gd name="connsiteX121" fmla="*/ 164872 w 549669"/>
              <a:gd name="connsiteY121" fmla="*/ 146567 h 549669"/>
              <a:gd name="connsiteX122" fmla="*/ 164872 w 549669"/>
              <a:gd name="connsiteY122" fmla="*/ 183234 h 549669"/>
              <a:gd name="connsiteX123" fmla="*/ 146537 w 549669"/>
              <a:gd name="connsiteY123" fmla="*/ 183234 h 549669"/>
              <a:gd name="connsiteX124" fmla="*/ 109915 w 549669"/>
              <a:gd name="connsiteY124" fmla="*/ 146567 h 549669"/>
              <a:gd name="connsiteX125" fmla="*/ 128250 w 549669"/>
              <a:gd name="connsiteY125" fmla="*/ 146567 h 549669"/>
              <a:gd name="connsiteX126" fmla="*/ 128250 w 549669"/>
              <a:gd name="connsiteY126" fmla="*/ 183234 h 549669"/>
              <a:gd name="connsiteX127" fmla="*/ 109915 w 549669"/>
              <a:gd name="connsiteY127" fmla="*/ 183234 h 549669"/>
              <a:gd name="connsiteX128" fmla="*/ 256532 w 549669"/>
              <a:gd name="connsiteY128" fmla="*/ 128249 h 549669"/>
              <a:gd name="connsiteX129" fmla="*/ 476360 w 549669"/>
              <a:gd name="connsiteY129" fmla="*/ 183254 h 549669"/>
              <a:gd name="connsiteX130" fmla="*/ 476360 w 549669"/>
              <a:gd name="connsiteY130" fmla="*/ 531334 h 549669"/>
              <a:gd name="connsiteX131" fmla="*/ 458073 w 549669"/>
              <a:gd name="connsiteY131" fmla="*/ 531334 h 549669"/>
              <a:gd name="connsiteX132" fmla="*/ 458073 w 549669"/>
              <a:gd name="connsiteY132" fmla="*/ 197541 h 549669"/>
              <a:gd name="connsiteX133" fmla="*/ 274867 w 549669"/>
              <a:gd name="connsiteY133" fmla="*/ 151727 h 549669"/>
              <a:gd name="connsiteX134" fmla="*/ 274867 w 549669"/>
              <a:gd name="connsiteY134" fmla="*/ 531334 h 549669"/>
              <a:gd name="connsiteX135" fmla="*/ 256532 w 549669"/>
              <a:gd name="connsiteY135" fmla="*/ 531334 h 549669"/>
              <a:gd name="connsiteX136" fmla="*/ 183207 w 549669"/>
              <a:gd name="connsiteY136" fmla="*/ 91661 h 549669"/>
              <a:gd name="connsiteX137" fmla="*/ 201542 w 549669"/>
              <a:gd name="connsiteY137" fmla="*/ 91661 h 549669"/>
              <a:gd name="connsiteX138" fmla="*/ 201542 w 549669"/>
              <a:gd name="connsiteY138" fmla="*/ 128233 h 549669"/>
              <a:gd name="connsiteX139" fmla="*/ 183207 w 549669"/>
              <a:gd name="connsiteY139" fmla="*/ 128233 h 549669"/>
              <a:gd name="connsiteX140" fmla="*/ 146537 w 549669"/>
              <a:gd name="connsiteY140" fmla="*/ 91661 h 549669"/>
              <a:gd name="connsiteX141" fmla="*/ 164872 w 549669"/>
              <a:gd name="connsiteY141" fmla="*/ 91661 h 549669"/>
              <a:gd name="connsiteX142" fmla="*/ 164872 w 549669"/>
              <a:gd name="connsiteY142" fmla="*/ 128233 h 549669"/>
              <a:gd name="connsiteX143" fmla="*/ 146537 w 549669"/>
              <a:gd name="connsiteY143" fmla="*/ 128233 h 549669"/>
              <a:gd name="connsiteX144" fmla="*/ 109915 w 549669"/>
              <a:gd name="connsiteY144" fmla="*/ 91661 h 549669"/>
              <a:gd name="connsiteX145" fmla="*/ 128250 w 549669"/>
              <a:gd name="connsiteY145" fmla="*/ 91661 h 549669"/>
              <a:gd name="connsiteX146" fmla="*/ 128250 w 549669"/>
              <a:gd name="connsiteY146" fmla="*/ 128233 h 549669"/>
              <a:gd name="connsiteX147" fmla="*/ 109915 w 549669"/>
              <a:gd name="connsiteY147" fmla="*/ 128233 h 549669"/>
              <a:gd name="connsiteX148" fmla="*/ 366204 w 549669"/>
              <a:gd name="connsiteY148" fmla="*/ 0 h 549669"/>
              <a:gd name="connsiteX149" fmla="*/ 366347 w 549669"/>
              <a:gd name="connsiteY149" fmla="*/ 128250 h 549669"/>
              <a:gd name="connsiteX150" fmla="*/ 238182 w 549669"/>
              <a:gd name="connsiteY150" fmla="*/ 91675 h 549669"/>
              <a:gd name="connsiteX151" fmla="*/ 238182 w 549669"/>
              <a:gd name="connsiteY151" fmla="*/ 531335 h 549669"/>
              <a:gd name="connsiteX152" fmla="*/ 219947 w 549669"/>
              <a:gd name="connsiteY152" fmla="*/ 531335 h 549669"/>
              <a:gd name="connsiteX153" fmla="*/ 219947 w 549669"/>
              <a:gd name="connsiteY153" fmla="*/ 67292 h 549669"/>
              <a:gd name="connsiteX154" fmla="*/ 243276 w 549669"/>
              <a:gd name="connsiteY154" fmla="*/ 73959 h 549669"/>
              <a:gd name="connsiteX155" fmla="*/ 348113 w 549669"/>
              <a:gd name="connsiteY155" fmla="*/ 103914 h 549669"/>
              <a:gd name="connsiteX156" fmla="*/ 347922 w 549669"/>
              <a:gd name="connsiteY156" fmla="*/ 22050 h 549669"/>
              <a:gd name="connsiteX157" fmla="*/ 91639 w 549669"/>
              <a:gd name="connsiteY157" fmla="*/ 70149 h 549669"/>
              <a:gd name="connsiteX158" fmla="*/ 91639 w 549669"/>
              <a:gd name="connsiteY158" fmla="*/ 531335 h 549669"/>
              <a:gd name="connsiteX159" fmla="*/ 73309 w 549669"/>
              <a:gd name="connsiteY159" fmla="*/ 531335 h 549669"/>
              <a:gd name="connsiteX160" fmla="*/ 73309 w 549669"/>
              <a:gd name="connsiteY160" fmla="*/ 55005 h 5496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549669" h="549669">
                <a:moveTo>
                  <a:pt x="458073" y="531335"/>
                </a:moveTo>
                <a:lnTo>
                  <a:pt x="549669" y="531335"/>
                </a:lnTo>
                <a:lnTo>
                  <a:pt x="549669" y="549669"/>
                </a:lnTo>
                <a:lnTo>
                  <a:pt x="458073" y="549669"/>
                </a:lnTo>
                <a:close/>
                <a:moveTo>
                  <a:pt x="238182" y="531335"/>
                </a:moveTo>
                <a:lnTo>
                  <a:pt x="274867" y="531335"/>
                </a:lnTo>
                <a:lnTo>
                  <a:pt x="274867" y="549669"/>
                </a:lnTo>
                <a:lnTo>
                  <a:pt x="219947" y="549669"/>
                </a:lnTo>
                <a:lnTo>
                  <a:pt x="219947" y="531382"/>
                </a:lnTo>
                <a:lnTo>
                  <a:pt x="238182" y="531382"/>
                </a:lnTo>
                <a:close/>
                <a:moveTo>
                  <a:pt x="91639" y="531335"/>
                </a:moveTo>
                <a:lnTo>
                  <a:pt x="219947" y="531335"/>
                </a:lnTo>
                <a:lnTo>
                  <a:pt x="219947" y="531382"/>
                </a:lnTo>
                <a:lnTo>
                  <a:pt x="91639" y="531382"/>
                </a:lnTo>
                <a:close/>
                <a:moveTo>
                  <a:pt x="0" y="531335"/>
                </a:moveTo>
                <a:lnTo>
                  <a:pt x="73309" y="531335"/>
                </a:lnTo>
                <a:lnTo>
                  <a:pt x="73309" y="531382"/>
                </a:lnTo>
                <a:lnTo>
                  <a:pt x="91639" y="531382"/>
                </a:lnTo>
                <a:lnTo>
                  <a:pt x="91639" y="549669"/>
                </a:lnTo>
                <a:lnTo>
                  <a:pt x="0" y="549669"/>
                </a:lnTo>
                <a:close/>
                <a:moveTo>
                  <a:pt x="274867" y="531334"/>
                </a:moveTo>
                <a:lnTo>
                  <a:pt x="458073" y="531334"/>
                </a:lnTo>
                <a:lnTo>
                  <a:pt x="458073" y="531335"/>
                </a:lnTo>
                <a:lnTo>
                  <a:pt x="274867" y="531335"/>
                </a:lnTo>
                <a:close/>
                <a:moveTo>
                  <a:pt x="366462" y="476334"/>
                </a:moveTo>
                <a:lnTo>
                  <a:pt x="439707" y="476334"/>
                </a:lnTo>
                <a:lnTo>
                  <a:pt x="439707" y="494668"/>
                </a:lnTo>
                <a:lnTo>
                  <a:pt x="366462" y="494668"/>
                </a:lnTo>
                <a:close/>
                <a:moveTo>
                  <a:pt x="366462" y="439762"/>
                </a:moveTo>
                <a:lnTo>
                  <a:pt x="439707" y="439762"/>
                </a:lnTo>
                <a:lnTo>
                  <a:pt x="439707" y="458096"/>
                </a:lnTo>
                <a:lnTo>
                  <a:pt x="366462" y="458096"/>
                </a:lnTo>
                <a:close/>
                <a:moveTo>
                  <a:pt x="183207" y="421429"/>
                </a:moveTo>
                <a:lnTo>
                  <a:pt x="201542" y="421429"/>
                </a:lnTo>
                <a:lnTo>
                  <a:pt x="201542" y="458001"/>
                </a:lnTo>
                <a:lnTo>
                  <a:pt x="183207" y="458001"/>
                </a:lnTo>
                <a:close/>
                <a:moveTo>
                  <a:pt x="146537" y="421429"/>
                </a:moveTo>
                <a:lnTo>
                  <a:pt x="164872" y="421429"/>
                </a:lnTo>
                <a:lnTo>
                  <a:pt x="164872" y="458001"/>
                </a:lnTo>
                <a:lnTo>
                  <a:pt x="146537" y="458001"/>
                </a:lnTo>
                <a:close/>
                <a:moveTo>
                  <a:pt x="109915" y="421429"/>
                </a:moveTo>
                <a:lnTo>
                  <a:pt x="128250" y="421429"/>
                </a:lnTo>
                <a:lnTo>
                  <a:pt x="128250" y="458001"/>
                </a:lnTo>
                <a:lnTo>
                  <a:pt x="109915" y="458001"/>
                </a:lnTo>
                <a:close/>
                <a:moveTo>
                  <a:pt x="366462" y="403095"/>
                </a:moveTo>
                <a:lnTo>
                  <a:pt x="439707" y="403095"/>
                </a:lnTo>
                <a:lnTo>
                  <a:pt x="439707" y="421381"/>
                </a:lnTo>
                <a:lnTo>
                  <a:pt x="366462" y="421381"/>
                </a:lnTo>
                <a:close/>
                <a:moveTo>
                  <a:pt x="366462" y="366428"/>
                </a:moveTo>
                <a:lnTo>
                  <a:pt x="439707" y="366428"/>
                </a:lnTo>
                <a:lnTo>
                  <a:pt x="439707" y="384761"/>
                </a:lnTo>
                <a:lnTo>
                  <a:pt x="366462" y="384761"/>
                </a:lnTo>
                <a:close/>
                <a:moveTo>
                  <a:pt x="183207" y="366428"/>
                </a:moveTo>
                <a:lnTo>
                  <a:pt x="201542" y="366428"/>
                </a:lnTo>
                <a:lnTo>
                  <a:pt x="201542" y="403095"/>
                </a:lnTo>
                <a:lnTo>
                  <a:pt x="183207" y="403095"/>
                </a:lnTo>
                <a:close/>
                <a:moveTo>
                  <a:pt x="146537" y="366428"/>
                </a:moveTo>
                <a:lnTo>
                  <a:pt x="164872" y="366428"/>
                </a:lnTo>
                <a:lnTo>
                  <a:pt x="164872" y="403095"/>
                </a:lnTo>
                <a:lnTo>
                  <a:pt x="146537" y="403095"/>
                </a:lnTo>
                <a:close/>
                <a:moveTo>
                  <a:pt x="109915" y="366428"/>
                </a:moveTo>
                <a:lnTo>
                  <a:pt x="128250" y="366428"/>
                </a:lnTo>
                <a:lnTo>
                  <a:pt x="128250" y="403095"/>
                </a:lnTo>
                <a:lnTo>
                  <a:pt x="109915" y="403095"/>
                </a:lnTo>
                <a:close/>
                <a:moveTo>
                  <a:pt x="366462" y="329808"/>
                </a:moveTo>
                <a:lnTo>
                  <a:pt x="439707" y="329808"/>
                </a:lnTo>
                <a:lnTo>
                  <a:pt x="439707" y="348142"/>
                </a:lnTo>
                <a:lnTo>
                  <a:pt x="366462" y="348142"/>
                </a:lnTo>
                <a:close/>
                <a:moveTo>
                  <a:pt x="183207" y="311474"/>
                </a:moveTo>
                <a:lnTo>
                  <a:pt x="201542" y="311474"/>
                </a:lnTo>
                <a:lnTo>
                  <a:pt x="201542" y="348142"/>
                </a:lnTo>
                <a:lnTo>
                  <a:pt x="183207" y="348142"/>
                </a:lnTo>
                <a:close/>
                <a:moveTo>
                  <a:pt x="146537" y="311474"/>
                </a:moveTo>
                <a:lnTo>
                  <a:pt x="164872" y="311474"/>
                </a:lnTo>
                <a:lnTo>
                  <a:pt x="164872" y="348142"/>
                </a:lnTo>
                <a:lnTo>
                  <a:pt x="146537" y="348142"/>
                </a:lnTo>
                <a:close/>
                <a:moveTo>
                  <a:pt x="109915" y="311474"/>
                </a:moveTo>
                <a:lnTo>
                  <a:pt x="128250" y="311474"/>
                </a:lnTo>
                <a:lnTo>
                  <a:pt x="128250" y="348142"/>
                </a:lnTo>
                <a:lnTo>
                  <a:pt x="109915" y="348142"/>
                </a:lnTo>
                <a:close/>
                <a:moveTo>
                  <a:pt x="366462" y="293141"/>
                </a:moveTo>
                <a:lnTo>
                  <a:pt x="439707" y="293141"/>
                </a:lnTo>
                <a:lnTo>
                  <a:pt x="439707" y="311474"/>
                </a:lnTo>
                <a:lnTo>
                  <a:pt x="366462" y="311474"/>
                </a:lnTo>
                <a:close/>
                <a:moveTo>
                  <a:pt x="366462" y="256521"/>
                </a:moveTo>
                <a:lnTo>
                  <a:pt x="439707" y="256521"/>
                </a:lnTo>
                <a:lnTo>
                  <a:pt x="439707" y="274855"/>
                </a:lnTo>
                <a:lnTo>
                  <a:pt x="366462" y="274855"/>
                </a:lnTo>
                <a:close/>
                <a:moveTo>
                  <a:pt x="183207" y="256521"/>
                </a:moveTo>
                <a:lnTo>
                  <a:pt x="201542" y="256521"/>
                </a:lnTo>
                <a:lnTo>
                  <a:pt x="201542" y="293188"/>
                </a:lnTo>
                <a:lnTo>
                  <a:pt x="183207" y="293188"/>
                </a:lnTo>
                <a:close/>
                <a:moveTo>
                  <a:pt x="146537" y="256521"/>
                </a:moveTo>
                <a:lnTo>
                  <a:pt x="164872" y="256521"/>
                </a:lnTo>
                <a:lnTo>
                  <a:pt x="164872" y="293188"/>
                </a:lnTo>
                <a:lnTo>
                  <a:pt x="146537" y="293188"/>
                </a:lnTo>
                <a:close/>
                <a:moveTo>
                  <a:pt x="109915" y="256521"/>
                </a:moveTo>
                <a:lnTo>
                  <a:pt x="128250" y="256521"/>
                </a:lnTo>
                <a:lnTo>
                  <a:pt x="128250" y="293188"/>
                </a:lnTo>
                <a:lnTo>
                  <a:pt x="109915" y="293188"/>
                </a:lnTo>
                <a:close/>
                <a:moveTo>
                  <a:pt x="366462" y="219854"/>
                </a:moveTo>
                <a:lnTo>
                  <a:pt x="439707" y="219854"/>
                </a:lnTo>
                <a:lnTo>
                  <a:pt x="439707" y="238187"/>
                </a:lnTo>
                <a:lnTo>
                  <a:pt x="366462" y="238187"/>
                </a:lnTo>
                <a:close/>
                <a:moveTo>
                  <a:pt x="183207" y="201520"/>
                </a:moveTo>
                <a:lnTo>
                  <a:pt x="201542" y="201520"/>
                </a:lnTo>
                <a:lnTo>
                  <a:pt x="201542" y="238140"/>
                </a:lnTo>
                <a:lnTo>
                  <a:pt x="183207" y="238140"/>
                </a:lnTo>
                <a:close/>
                <a:moveTo>
                  <a:pt x="146537" y="201520"/>
                </a:moveTo>
                <a:lnTo>
                  <a:pt x="164872" y="201520"/>
                </a:lnTo>
                <a:lnTo>
                  <a:pt x="164872" y="238140"/>
                </a:lnTo>
                <a:lnTo>
                  <a:pt x="146537" y="238140"/>
                </a:lnTo>
                <a:close/>
                <a:moveTo>
                  <a:pt x="109915" y="201520"/>
                </a:moveTo>
                <a:lnTo>
                  <a:pt x="128250" y="201520"/>
                </a:lnTo>
                <a:lnTo>
                  <a:pt x="128250" y="238140"/>
                </a:lnTo>
                <a:lnTo>
                  <a:pt x="109915" y="238140"/>
                </a:lnTo>
                <a:close/>
                <a:moveTo>
                  <a:pt x="183207" y="146567"/>
                </a:moveTo>
                <a:lnTo>
                  <a:pt x="201542" y="146567"/>
                </a:lnTo>
                <a:lnTo>
                  <a:pt x="201542" y="183234"/>
                </a:lnTo>
                <a:lnTo>
                  <a:pt x="183207" y="183234"/>
                </a:lnTo>
                <a:close/>
                <a:moveTo>
                  <a:pt x="146537" y="146567"/>
                </a:moveTo>
                <a:lnTo>
                  <a:pt x="164872" y="146567"/>
                </a:lnTo>
                <a:lnTo>
                  <a:pt x="164872" y="183234"/>
                </a:lnTo>
                <a:lnTo>
                  <a:pt x="146537" y="183234"/>
                </a:lnTo>
                <a:close/>
                <a:moveTo>
                  <a:pt x="109915" y="146567"/>
                </a:moveTo>
                <a:lnTo>
                  <a:pt x="128250" y="146567"/>
                </a:lnTo>
                <a:lnTo>
                  <a:pt x="128250" y="183234"/>
                </a:lnTo>
                <a:lnTo>
                  <a:pt x="109915" y="183234"/>
                </a:lnTo>
                <a:close/>
                <a:moveTo>
                  <a:pt x="256532" y="128249"/>
                </a:moveTo>
                <a:lnTo>
                  <a:pt x="476360" y="183254"/>
                </a:lnTo>
                <a:lnTo>
                  <a:pt x="476360" y="531334"/>
                </a:lnTo>
                <a:lnTo>
                  <a:pt x="458073" y="531334"/>
                </a:lnTo>
                <a:lnTo>
                  <a:pt x="458073" y="197541"/>
                </a:lnTo>
                <a:lnTo>
                  <a:pt x="274867" y="151727"/>
                </a:lnTo>
                <a:lnTo>
                  <a:pt x="274867" y="531334"/>
                </a:lnTo>
                <a:lnTo>
                  <a:pt x="256532" y="531334"/>
                </a:lnTo>
                <a:close/>
                <a:moveTo>
                  <a:pt x="183207" y="91661"/>
                </a:moveTo>
                <a:lnTo>
                  <a:pt x="201542" y="91661"/>
                </a:lnTo>
                <a:lnTo>
                  <a:pt x="201542" y="128233"/>
                </a:lnTo>
                <a:lnTo>
                  <a:pt x="183207" y="128233"/>
                </a:lnTo>
                <a:close/>
                <a:moveTo>
                  <a:pt x="146537" y="91661"/>
                </a:moveTo>
                <a:lnTo>
                  <a:pt x="164872" y="91661"/>
                </a:lnTo>
                <a:lnTo>
                  <a:pt x="164872" y="128233"/>
                </a:lnTo>
                <a:lnTo>
                  <a:pt x="146537" y="128233"/>
                </a:lnTo>
                <a:close/>
                <a:moveTo>
                  <a:pt x="109915" y="91661"/>
                </a:moveTo>
                <a:lnTo>
                  <a:pt x="128250" y="91661"/>
                </a:lnTo>
                <a:lnTo>
                  <a:pt x="128250" y="128233"/>
                </a:lnTo>
                <a:lnTo>
                  <a:pt x="109915" y="128233"/>
                </a:lnTo>
                <a:close/>
                <a:moveTo>
                  <a:pt x="366204" y="0"/>
                </a:moveTo>
                <a:lnTo>
                  <a:pt x="366347" y="128250"/>
                </a:lnTo>
                <a:lnTo>
                  <a:pt x="238182" y="91675"/>
                </a:lnTo>
                <a:lnTo>
                  <a:pt x="238182" y="531335"/>
                </a:lnTo>
                <a:lnTo>
                  <a:pt x="219947" y="531335"/>
                </a:lnTo>
                <a:lnTo>
                  <a:pt x="219947" y="67292"/>
                </a:lnTo>
                <a:lnTo>
                  <a:pt x="243276" y="73959"/>
                </a:lnTo>
                <a:lnTo>
                  <a:pt x="348113" y="103914"/>
                </a:lnTo>
                <a:lnTo>
                  <a:pt x="347922" y="22050"/>
                </a:lnTo>
                <a:lnTo>
                  <a:pt x="91639" y="70149"/>
                </a:lnTo>
                <a:lnTo>
                  <a:pt x="91639" y="531335"/>
                </a:lnTo>
                <a:lnTo>
                  <a:pt x="73309" y="531335"/>
                </a:lnTo>
                <a:lnTo>
                  <a:pt x="73309" y="5500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sp>
        <p:nvSpPr>
          <p:cNvPr id="136" name="business_281746">
            <a:extLst>
              <a:ext uri="{FF2B5EF4-FFF2-40B4-BE49-F238E27FC236}">
                <a16:creationId xmlns:a16="http://schemas.microsoft.com/office/drawing/2014/main" id="{8795DF31-022C-63E3-E789-2A508F04A8D3}"/>
              </a:ext>
            </a:extLst>
          </p:cNvPr>
          <p:cNvSpPr/>
          <p:nvPr/>
        </p:nvSpPr>
        <p:spPr>
          <a:xfrm>
            <a:off x="4559018" y="2905363"/>
            <a:ext cx="364213" cy="319632"/>
          </a:xfrm>
          <a:custGeom>
            <a:avLst/>
            <a:gdLst>
              <a:gd name="connsiteX0" fmla="*/ 450984 w 607639"/>
              <a:gd name="connsiteY0" fmla="*/ 336033 h 533263"/>
              <a:gd name="connsiteX1" fmla="*/ 503047 w 607639"/>
              <a:gd name="connsiteY1" fmla="*/ 357628 h 533263"/>
              <a:gd name="connsiteX2" fmla="*/ 503047 w 607639"/>
              <a:gd name="connsiteY2" fmla="*/ 373180 h 533263"/>
              <a:gd name="connsiteX3" fmla="*/ 487473 w 607639"/>
              <a:gd name="connsiteY3" fmla="*/ 373180 h 533263"/>
              <a:gd name="connsiteX4" fmla="*/ 450984 w 607639"/>
              <a:gd name="connsiteY4" fmla="*/ 358072 h 533263"/>
              <a:gd name="connsiteX5" fmla="*/ 399455 w 607639"/>
              <a:gd name="connsiteY5" fmla="*/ 409527 h 533263"/>
              <a:gd name="connsiteX6" fmla="*/ 450984 w 607639"/>
              <a:gd name="connsiteY6" fmla="*/ 460982 h 533263"/>
              <a:gd name="connsiteX7" fmla="*/ 501356 w 607639"/>
              <a:gd name="connsiteY7" fmla="*/ 420547 h 533263"/>
              <a:gd name="connsiteX8" fmla="*/ 450984 w 607639"/>
              <a:gd name="connsiteY8" fmla="*/ 420547 h 533263"/>
              <a:gd name="connsiteX9" fmla="*/ 439948 w 607639"/>
              <a:gd name="connsiteY9" fmla="*/ 409527 h 533263"/>
              <a:gd name="connsiteX10" fmla="*/ 450984 w 607639"/>
              <a:gd name="connsiteY10" fmla="*/ 398507 h 533263"/>
              <a:gd name="connsiteX11" fmla="*/ 513548 w 607639"/>
              <a:gd name="connsiteY11" fmla="*/ 398507 h 533263"/>
              <a:gd name="connsiteX12" fmla="*/ 524584 w 607639"/>
              <a:gd name="connsiteY12" fmla="*/ 409527 h 533263"/>
              <a:gd name="connsiteX13" fmla="*/ 450984 w 607639"/>
              <a:gd name="connsiteY13" fmla="*/ 483021 h 533263"/>
              <a:gd name="connsiteX14" fmla="*/ 377384 w 607639"/>
              <a:gd name="connsiteY14" fmla="*/ 409527 h 533263"/>
              <a:gd name="connsiteX15" fmla="*/ 450984 w 607639"/>
              <a:gd name="connsiteY15" fmla="*/ 336033 h 533263"/>
              <a:gd name="connsiteX16" fmla="*/ 155403 w 607639"/>
              <a:gd name="connsiteY16" fmla="*/ 239879 h 533263"/>
              <a:gd name="connsiteX17" fmla="*/ 82597 w 607639"/>
              <a:gd name="connsiteY17" fmla="*/ 283429 h 533263"/>
              <a:gd name="connsiteX18" fmla="*/ 57230 w 607639"/>
              <a:gd name="connsiteY18" fmla="*/ 279430 h 533263"/>
              <a:gd name="connsiteX19" fmla="*/ 57230 w 607639"/>
              <a:gd name="connsiteY19" fmla="*/ 488025 h 533263"/>
              <a:gd name="connsiteX20" fmla="*/ 80461 w 607639"/>
              <a:gd name="connsiteY20" fmla="*/ 511221 h 533263"/>
              <a:gd name="connsiteX21" fmla="*/ 527178 w 607639"/>
              <a:gd name="connsiteY21" fmla="*/ 511221 h 533263"/>
              <a:gd name="connsiteX22" fmla="*/ 550409 w 607639"/>
              <a:gd name="connsiteY22" fmla="*/ 488025 h 533263"/>
              <a:gd name="connsiteX23" fmla="*/ 550409 w 607639"/>
              <a:gd name="connsiteY23" fmla="*/ 279430 h 533263"/>
              <a:gd name="connsiteX24" fmla="*/ 525042 w 607639"/>
              <a:gd name="connsiteY24" fmla="*/ 283429 h 533263"/>
              <a:gd name="connsiteX25" fmla="*/ 452236 w 607639"/>
              <a:gd name="connsiteY25" fmla="*/ 239879 h 533263"/>
              <a:gd name="connsiteX26" fmla="*/ 441644 w 607639"/>
              <a:gd name="connsiteY26" fmla="*/ 254722 h 533263"/>
              <a:gd name="connsiteX27" fmla="*/ 377916 w 607639"/>
              <a:gd name="connsiteY27" fmla="*/ 283429 h 533263"/>
              <a:gd name="connsiteX28" fmla="*/ 303775 w 607639"/>
              <a:gd name="connsiteY28" fmla="*/ 240146 h 533263"/>
              <a:gd name="connsiteX29" fmla="*/ 229634 w 607639"/>
              <a:gd name="connsiteY29" fmla="*/ 283429 h 533263"/>
              <a:gd name="connsiteX30" fmla="*/ 165906 w 607639"/>
              <a:gd name="connsiteY30" fmla="*/ 254722 h 533263"/>
              <a:gd name="connsiteX31" fmla="*/ 155403 w 607639"/>
              <a:gd name="connsiteY31" fmla="*/ 239879 h 533263"/>
              <a:gd name="connsiteX32" fmla="*/ 442178 w 607639"/>
              <a:gd name="connsiteY32" fmla="*/ 22042 h 533263"/>
              <a:gd name="connsiteX33" fmla="*/ 464964 w 607639"/>
              <a:gd name="connsiteY33" fmla="*/ 208239 h 533263"/>
              <a:gd name="connsiteX34" fmla="*/ 525042 w 607639"/>
              <a:gd name="connsiteY34" fmla="*/ 261388 h 533263"/>
              <a:gd name="connsiteX35" fmla="*/ 585566 w 607639"/>
              <a:gd name="connsiteY35" fmla="*/ 200951 h 533263"/>
              <a:gd name="connsiteX36" fmla="*/ 585566 w 607639"/>
              <a:gd name="connsiteY36" fmla="*/ 197218 h 533263"/>
              <a:gd name="connsiteX37" fmla="*/ 534299 w 607639"/>
              <a:gd name="connsiteY37" fmla="*/ 22042 h 533263"/>
              <a:gd name="connsiteX38" fmla="*/ 314812 w 607639"/>
              <a:gd name="connsiteY38" fmla="*/ 22042 h 533263"/>
              <a:gd name="connsiteX39" fmla="*/ 314812 w 607639"/>
              <a:gd name="connsiteY39" fmla="*/ 198374 h 533263"/>
              <a:gd name="connsiteX40" fmla="*/ 377916 w 607639"/>
              <a:gd name="connsiteY40" fmla="*/ 261388 h 533263"/>
              <a:gd name="connsiteX41" fmla="*/ 425178 w 607639"/>
              <a:gd name="connsiteY41" fmla="*/ 240146 h 533263"/>
              <a:gd name="connsiteX42" fmla="*/ 440576 w 607639"/>
              <a:gd name="connsiteY42" fmla="*/ 190730 h 533263"/>
              <a:gd name="connsiteX43" fmla="*/ 420016 w 607639"/>
              <a:gd name="connsiteY43" fmla="*/ 22042 h 533263"/>
              <a:gd name="connsiteX44" fmla="*/ 187623 w 607639"/>
              <a:gd name="connsiteY44" fmla="*/ 22042 h 533263"/>
              <a:gd name="connsiteX45" fmla="*/ 167063 w 607639"/>
              <a:gd name="connsiteY45" fmla="*/ 190730 h 533263"/>
              <a:gd name="connsiteX46" fmla="*/ 182461 w 607639"/>
              <a:gd name="connsiteY46" fmla="*/ 240146 h 533263"/>
              <a:gd name="connsiteX47" fmla="*/ 229634 w 607639"/>
              <a:gd name="connsiteY47" fmla="*/ 261388 h 533263"/>
              <a:gd name="connsiteX48" fmla="*/ 292738 w 607639"/>
              <a:gd name="connsiteY48" fmla="*/ 198374 h 533263"/>
              <a:gd name="connsiteX49" fmla="*/ 292738 w 607639"/>
              <a:gd name="connsiteY49" fmla="*/ 22042 h 533263"/>
              <a:gd name="connsiteX50" fmla="*/ 73251 w 607639"/>
              <a:gd name="connsiteY50" fmla="*/ 22042 h 533263"/>
              <a:gd name="connsiteX51" fmla="*/ 22073 w 607639"/>
              <a:gd name="connsiteY51" fmla="*/ 197218 h 533263"/>
              <a:gd name="connsiteX52" fmla="*/ 22073 w 607639"/>
              <a:gd name="connsiteY52" fmla="*/ 200951 h 533263"/>
              <a:gd name="connsiteX53" fmla="*/ 82597 w 607639"/>
              <a:gd name="connsiteY53" fmla="*/ 261388 h 533263"/>
              <a:gd name="connsiteX54" fmla="*/ 142675 w 607639"/>
              <a:gd name="connsiteY54" fmla="*/ 208239 h 533263"/>
              <a:gd name="connsiteX55" fmla="*/ 165372 w 607639"/>
              <a:gd name="connsiteY55" fmla="*/ 22042 h 533263"/>
              <a:gd name="connsiteX56" fmla="*/ 64974 w 607639"/>
              <a:gd name="connsiteY56" fmla="*/ 0 h 533263"/>
              <a:gd name="connsiteX57" fmla="*/ 542576 w 607639"/>
              <a:gd name="connsiteY57" fmla="*/ 0 h 533263"/>
              <a:gd name="connsiteX58" fmla="*/ 553168 w 607639"/>
              <a:gd name="connsiteY58" fmla="*/ 7999 h 533263"/>
              <a:gd name="connsiteX59" fmla="*/ 607194 w 607639"/>
              <a:gd name="connsiteY59" fmla="*/ 192508 h 533263"/>
              <a:gd name="connsiteX60" fmla="*/ 607639 w 607639"/>
              <a:gd name="connsiteY60" fmla="*/ 195619 h 533263"/>
              <a:gd name="connsiteX61" fmla="*/ 607639 w 607639"/>
              <a:gd name="connsiteY61" fmla="*/ 200951 h 533263"/>
              <a:gd name="connsiteX62" fmla="*/ 572482 w 607639"/>
              <a:gd name="connsiteY62" fmla="*/ 268409 h 533263"/>
              <a:gd name="connsiteX63" fmla="*/ 572482 w 607639"/>
              <a:gd name="connsiteY63" fmla="*/ 488025 h 533263"/>
              <a:gd name="connsiteX64" fmla="*/ 527178 w 607639"/>
              <a:gd name="connsiteY64" fmla="*/ 533263 h 533263"/>
              <a:gd name="connsiteX65" fmla="*/ 80461 w 607639"/>
              <a:gd name="connsiteY65" fmla="*/ 533263 h 533263"/>
              <a:gd name="connsiteX66" fmla="*/ 35157 w 607639"/>
              <a:gd name="connsiteY66" fmla="*/ 488025 h 533263"/>
              <a:gd name="connsiteX67" fmla="*/ 35157 w 607639"/>
              <a:gd name="connsiteY67" fmla="*/ 268409 h 533263"/>
              <a:gd name="connsiteX68" fmla="*/ 0 w 607639"/>
              <a:gd name="connsiteY68" fmla="*/ 200951 h 533263"/>
              <a:gd name="connsiteX69" fmla="*/ 0 w 607639"/>
              <a:gd name="connsiteY69" fmla="*/ 195619 h 533263"/>
              <a:gd name="connsiteX70" fmla="*/ 445 w 607639"/>
              <a:gd name="connsiteY70" fmla="*/ 192508 h 533263"/>
              <a:gd name="connsiteX71" fmla="*/ 54382 w 607639"/>
              <a:gd name="connsiteY71" fmla="*/ 7999 h 533263"/>
              <a:gd name="connsiteX72" fmla="*/ 64974 w 607639"/>
              <a:gd name="connsiteY72" fmla="*/ 0 h 533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639" h="533263">
                <a:moveTo>
                  <a:pt x="450984" y="336033"/>
                </a:moveTo>
                <a:cubicBezTo>
                  <a:pt x="470652" y="336033"/>
                  <a:pt x="489163" y="343676"/>
                  <a:pt x="503047" y="357628"/>
                </a:cubicBezTo>
                <a:cubicBezTo>
                  <a:pt x="507319" y="361894"/>
                  <a:pt x="507319" y="368914"/>
                  <a:pt x="503047" y="373180"/>
                </a:cubicBezTo>
                <a:cubicBezTo>
                  <a:pt x="498686" y="377446"/>
                  <a:pt x="491744" y="377446"/>
                  <a:pt x="487473" y="373180"/>
                </a:cubicBezTo>
                <a:cubicBezTo>
                  <a:pt x="477683" y="363493"/>
                  <a:pt x="464778" y="358072"/>
                  <a:pt x="450984" y="358072"/>
                </a:cubicBezTo>
                <a:cubicBezTo>
                  <a:pt x="422594" y="358072"/>
                  <a:pt x="399455" y="381178"/>
                  <a:pt x="399455" y="409527"/>
                </a:cubicBezTo>
                <a:cubicBezTo>
                  <a:pt x="399455" y="437876"/>
                  <a:pt x="422594" y="460982"/>
                  <a:pt x="450984" y="460982"/>
                </a:cubicBezTo>
                <a:cubicBezTo>
                  <a:pt x="475636" y="460982"/>
                  <a:pt x="496283" y="443652"/>
                  <a:pt x="501356" y="420547"/>
                </a:cubicBezTo>
                <a:lnTo>
                  <a:pt x="450984" y="420547"/>
                </a:lnTo>
                <a:cubicBezTo>
                  <a:pt x="444932" y="420547"/>
                  <a:pt x="439948" y="415659"/>
                  <a:pt x="439948" y="409527"/>
                </a:cubicBezTo>
                <a:cubicBezTo>
                  <a:pt x="439948" y="403484"/>
                  <a:pt x="444932" y="398507"/>
                  <a:pt x="450984" y="398507"/>
                </a:cubicBezTo>
                <a:lnTo>
                  <a:pt x="513548" y="398507"/>
                </a:lnTo>
                <a:cubicBezTo>
                  <a:pt x="519689" y="398507"/>
                  <a:pt x="524584" y="403484"/>
                  <a:pt x="524584" y="409527"/>
                </a:cubicBezTo>
                <a:cubicBezTo>
                  <a:pt x="524584" y="450051"/>
                  <a:pt x="491566" y="483021"/>
                  <a:pt x="450984" y="483021"/>
                </a:cubicBezTo>
                <a:cubicBezTo>
                  <a:pt x="410402" y="483021"/>
                  <a:pt x="377384" y="450051"/>
                  <a:pt x="377384" y="409527"/>
                </a:cubicBezTo>
                <a:cubicBezTo>
                  <a:pt x="377384" y="369003"/>
                  <a:pt x="410402" y="336033"/>
                  <a:pt x="450984" y="336033"/>
                </a:cubicBezTo>
                <a:close/>
                <a:moveTo>
                  <a:pt x="155403" y="239879"/>
                </a:moveTo>
                <a:cubicBezTo>
                  <a:pt x="141340" y="266009"/>
                  <a:pt x="113749" y="283429"/>
                  <a:pt x="82597" y="283429"/>
                </a:cubicBezTo>
                <a:cubicBezTo>
                  <a:pt x="73785" y="283429"/>
                  <a:pt x="65241" y="282007"/>
                  <a:pt x="57230" y="279430"/>
                </a:cubicBezTo>
                <a:lnTo>
                  <a:pt x="57230" y="488025"/>
                </a:lnTo>
                <a:cubicBezTo>
                  <a:pt x="57230" y="500823"/>
                  <a:pt x="67644" y="511221"/>
                  <a:pt x="80461" y="511221"/>
                </a:cubicBezTo>
                <a:lnTo>
                  <a:pt x="527178" y="511221"/>
                </a:lnTo>
                <a:cubicBezTo>
                  <a:pt x="539995" y="511221"/>
                  <a:pt x="550409" y="500823"/>
                  <a:pt x="550409" y="488025"/>
                </a:cubicBezTo>
                <a:lnTo>
                  <a:pt x="550409" y="279430"/>
                </a:lnTo>
                <a:cubicBezTo>
                  <a:pt x="542398" y="282007"/>
                  <a:pt x="533854" y="283429"/>
                  <a:pt x="525042" y="283429"/>
                </a:cubicBezTo>
                <a:cubicBezTo>
                  <a:pt x="493801" y="283429"/>
                  <a:pt x="466299" y="266009"/>
                  <a:pt x="452236" y="239879"/>
                </a:cubicBezTo>
                <a:cubicBezTo>
                  <a:pt x="449299" y="245123"/>
                  <a:pt x="445738" y="250100"/>
                  <a:pt x="441644" y="254722"/>
                </a:cubicBezTo>
                <a:cubicBezTo>
                  <a:pt x="425534" y="272942"/>
                  <a:pt x="402304" y="283429"/>
                  <a:pt x="377916" y="283429"/>
                </a:cubicBezTo>
                <a:cubicBezTo>
                  <a:pt x="346142" y="283429"/>
                  <a:pt x="318461" y="265920"/>
                  <a:pt x="303775" y="240146"/>
                </a:cubicBezTo>
                <a:cubicBezTo>
                  <a:pt x="289178" y="265920"/>
                  <a:pt x="261408" y="283429"/>
                  <a:pt x="229634" y="283429"/>
                </a:cubicBezTo>
                <a:cubicBezTo>
                  <a:pt x="205335" y="283429"/>
                  <a:pt x="182105" y="272942"/>
                  <a:pt x="165906" y="254722"/>
                </a:cubicBezTo>
                <a:cubicBezTo>
                  <a:pt x="161812" y="250100"/>
                  <a:pt x="158340" y="245123"/>
                  <a:pt x="155403" y="239879"/>
                </a:cubicBezTo>
                <a:close/>
                <a:moveTo>
                  <a:pt x="442178" y="22042"/>
                </a:moveTo>
                <a:lnTo>
                  <a:pt x="464964" y="208239"/>
                </a:lnTo>
                <a:cubicBezTo>
                  <a:pt x="468613" y="238546"/>
                  <a:pt x="494424" y="261388"/>
                  <a:pt x="525042" y="261388"/>
                </a:cubicBezTo>
                <a:cubicBezTo>
                  <a:pt x="558419" y="261388"/>
                  <a:pt x="585566" y="234280"/>
                  <a:pt x="585566" y="200951"/>
                </a:cubicBezTo>
                <a:lnTo>
                  <a:pt x="585566" y="197218"/>
                </a:lnTo>
                <a:lnTo>
                  <a:pt x="534299" y="22042"/>
                </a:lnTo>
                <a:close/>
                <a:moveTo>
                  <a:pt x="314812" y="22042"/>
                </a:moveTo>
                <a:lnTo>
                  <a:pt x="314812" y="198374"/>
                </a:lnTo>
                <a:cubicBezTo>
                  <a:pt x="314812" y="233125"/>
                  <a:pt x="343115" y="261388"/>
                  <a:pt x="377916" y="261388"/>
                </a:cubicBezTo>
                <a:cubicBezTo>
                  <a:pt x="395984" y="261388"/>
                  <a:pt x="413162" y="253655"/>
                  <a:pt x="425178" y="240146"/>
                </a:cubicBezTo>
                <a:cubicBezTo>
                  <a:pt x="437105" y="226637"/>
                  <a:pt x="442712" y="208595"/>
                  <a:pt x="440576" y="190730"/>
                </a:cubicBezTo>
                <a:lnTo>
                  <a:pt x="420016" y="22042"/>
                </a:lnTo>
                <a:close/>
                <a:moveTo>
                  <a:pt x="187623" y="22042"/>
                </a:moveTo>
                <a:lnTo>
                  <a:pt x="167063" y="190730"/>
                </a:lnTo>
                <a:cubicBezTo>
                  <a:pt x="164838" y="208595"/>
                  <a:pt x="170445" y="226637"/>
                  <a:pt x="182461" y="240146"/>
                </a:cubicBezTo>
                <a:cubicBezTo>
                  <a:pt x="194388" y="253655"/>
                  <a:pt x="211655" y="261388"/>
                  <a:pt x="229634" y="261388"/>
                </a:cubicBezTo>
                <a:cubicBezTo>
                  <a:pt x="264435" y="261388"/>
                  <a:pt x="292738" y="233125"/>
                  <a:pt x="292738" y="198374"/>
                </a:cubicBezTo>
                <a:lnTo>
                  <a:pt x="292738" y="22042"/>
                </a:lnTo>
                <a:close/>
                <a:moveTo>
                  <a:pt x="73251" y="22042"/>
                </a:moveTo>
                <a:lnTo>
                  <a:pt x="22073" y="197218"/>
                </a:lnTo>
                <a:lnTo>
                  <a:pt x="22073" y="200951"/>
                </a:lnTo>
                <a:cubicBezTo>
                  <a:pt x="22073" y="234280"/>
                  <a:pt x="49220" y="261388"/>
                  <a:pt x="82597" y="261388"/>
                </a:cubicBezTo>
                <a:cubicBezTo>
                  <a:pt x="113126" y="261388"/>
                  <a:pt x="139026" y="238546"/>
                  <a:pt x="142675" y="208239"/>
                </a:cubicBezTo>
                <a:lnTo>
                  <a:pt x="165372" y="22042"/>
                </a:lnTo>
                <a:close/>
                <a:moveTo>
                  <a:pt x="64974" y="0"/>
                </a:moveTo>
                <a:lnTo>
                  <a:pt x="542576" y="0"/>
                </a:lnTo>
                <a:cubicBezTo>
                  <a:pt x="547471" y="0"/>
                  <a:pt x="551833" y="3288"/>
                  <a:pt x="553168" y="7999"/>
                </a:cubicBezTo>
                <a:lnTo>
                  <a:pt x="607194" y="192508"/>
                </a:lnTo>
                <a:cubicBezTo>
                  <a:pt x="607461" y="193486"/>
                  <a:pt x="607639" y="194552"/>
                  <a:pt x="607639" y="195619"/>
                </a:cubicBezTo>
                <a:lnTo>
                  <a:pt x="607639" y="200951"/>
                </a:lnTo>
                <a:cubicBezTo>
                  <a:pt x="607639" y="228770"/>
                  <a:pt x="593665" y="253478"/>
                  <a:pt x="572482" y="268409"/>
                </a:cubicBezTo>
                <a:lnTo>
                  <a:pt x="572482" y="488025"/>
                </a:lnTo>
                <a:cubicBezTo>
                  <a:pt x="572482" y="512999"/>
                  <a:pt x="552100" y="533263"/>
                  <a:pt x="527178" y="533263"/>
                </a:cubicBezTo>
                <a:lnTo>
                  <a:pt x="80461" y="533263"/>
                </a:lnTo>
                <a:cubicBezTo>
                  <a:pt x="55450" y="533263"/>
                  <a:pt x="35157" y="512999"/>
                  <a:pt x="35157" y="488025"/>
                </a:cubicBezTo>
                <a:lnTo>
                  <a:pt x="35157" y="268409"/>
                </a:lnTo>
                <a:cubicBezTo>
                  <a:pt x="13885" y="253478"/>
                  <a:pt x="0" y="228770"/>
                  <a:pt x="0" y="200951"/>
                </a:cubicBezTo>
                <a:lnTo>
                  <a:pt x="0" y="195619"/>
                </a:lnTo>
                <a:cubicBezTo>
                  <a:pt x="0" y="194552"/>
                  <a:pt x="178" y="193486"/>
                  <a:pt x="445" y="192508"/>
                </a:cubicBezTo>
                <a:lnTo>
                  <a:pt x="54382" y="7999"/>
                </a:lnTo>
                <a:cubicBezTo>
                  <a:pt x="55806" y="3288"/>
                  <a:pt x="60079" y="0"/>
                  <a:pt x="64974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sp>
        <p:nvSpPr>
          <p:cNvPr id="137" name="little-home_77486">
            <a:extLst>
              <a:ext uri="{FF2B5EF4-FFF2-40B4-BE49-F238E27FC236}">
                <a16:creationId xmlns:a16="http://schemas.microsoft.com/office/drawing/2014/main" id="{9CB0437E-9D00-12DF-AFBE-521FD47F9B14}"/>
              </a:ext>
            </a:extLst>
          </p:cNvPr>
          <p:cNvSpPr/>
          <p:nvPr/>
        </p:nvSpPr>
        <p:spPr>
          <a:xfrm>
            <a:off x="742594" y="2910094"/>
            <a:ext cx="364213" cy="310171"/>
          </a:xfrm>
          <a:custGeom>
            <a:avLst/>
            <a:gdLst>
              <a:gd name="T0" fmla="*/ 8089 w 8224"/>
              <a:gd name="T1" fmla="*/ 2688 h 7014"/>
              <a:gd name="T2" fmla="*/ 7124 w 8224"/>
              <a:gd name="T3" fmla="*/ 2028 h 7014"/>
              <a:gd name="T4" fmla="*/ 7124 w 8224"/>
              <a:gd name="T5" fmla="*/ 338 h 7014"/>
              <a:gd name="T6" fmla="*/ 6888 w 8224"/>
              <a:gd name="T7" fmla="*/ 102 h 7014"/>
              <a:gd name="T8" fmla="*/ 5738 w 8224"/>
              <a:gd name="T9" fmla="*/ 102 h 7014"/>
              <a:gd name="T10" fmla="*/ 5502 w 8224"/>
              <a:gd name="T11" fmla="*/ 338 h 7014"/>
              <a:gd name="T12" fmla="*/ 5502 w 8224"/>
              <a:gd name="T13" fmla="*/ 918 h 7014"/>
              <a:gd name="T14" fmla="*/ 4247 w 8224"/>
              <a:gd name="T15" fmla="*/ 57 h 7014"/>
              <a:gd name="T16" fmla="*/ 3979 w 8224"/>
              <a:gd name="T17" fmla="*/ 57 h 7014"/>
              <a:gd name="T18" fmla="*/ 135 w 8224"/>
              <a:gd name="T19" fmla="*/ 2688 h 7014"/>
              <a:gd name="T20" fmla="*/ 73 w 8224"/>
              <a:gd name="T21" fmla="*/ 3016 h 7014"/>
              <a:gd name="T22" fmla="*/ 268 w 8224"/>
              <a:gd name="T23" fmla="*/ 3119 h 7014"/>
              <a:gd name="T24" fmla="*/ 401 w 8224"/>
              <a:gd name="T25" fmla="*/ 3078 h 7014"/>
              <a:gd name="T26" fmla="*/ 1100 w 8224"/>
              <a:gd name="T27" fmla="*/ 2600 h 7014"/>
              <a:gd name="T28" fmla="*/ 1100 w 8224"/>
              <a:gd name="T29" fmla="*/ 6778 h 7014"/>
              <a:gd name="T30" fmla="*/ 1336 w 8224"/>
              <a:gd name="T31" fmla="*/ 7014 h 7014"/>
              <a:gd name="T32" fmla="*/ 6888 w 8224"/>
              <a:gd name="T33" fmla="*/ 7014 h 7014"/>
              <a:gd name="T34" fmla="*/ 7124 w 8224"/>
              <a:gd name="T35" fmla="*/ 6778 h 7014"/>
              <a:gd name="T36" fmla="*/ 7124 w 8224"/>
              <a:gd name="T37" fmla="*/ 2600 h 7014"/>
              <a:gd name="T38" fmla="*/ 7823 w 8224"/>
              <a:gd name="T39" fmla="*/ 3078 h 7014"/>
              <a:gd name="T40" fmla="*/ 7956 w 8224"/>
              <a:gd name="T41" fmla="*/ 3119 h 7014"/>
              <a:gd name="T42" fmla="*/ 8151 w 8224"/>
              <a:gd name="T43" fmla="*/ 3016 h 7014"/>
              <a:gd name="T44" fmla="*/ 8089 w 8224"/>
              <a:gd name="T45" fmla="*/ 2688 h 7014"/>
              <a:gd name="T46" fmla="*/ 4602 w 8224"/>
              <a:gd name="T47" fmla="*/ 6542 h 7014"/>
              <a:gd name="T48" fmla="*/ 3622 w 8224"/>
              <a:gd name="T49" fmla="*/ 6542 h 7014"/>
              <a:gd name="T50" fmla="*/ 3622 w 8224"/>
              <a:gd name="T51" fmla="*/ 4247 h 7014"/>
              <a:gd name="T52" fmla="*/ 4602 w 8224"/>
              <a:gd name="T53" fmla="*/ 4247 h 7014"/>
              <a:gd name="T54" fmla="*/ 4602 w 8224"/>
              <a:gd name="T55" fmla="*/ 6542 h 7014"/>
              <a:gd name="T56" fmla="*/ 6652 w 8224"/>
              <a:gd name="T57" fmla="*/ 6542 h 7014"/>
              <a:gd name="T58" fmla="*/ 5074 w 8224"/>
              <a:gd name="T59" fmla="*/ 6542 h 7014"/>
              <a:gd name="T60" fmla="*/ 5074 w 8224"/>
              <a:gd name="T61" fmla="*/ 4011 h 7014"/>
              <a:gd name="T62" fmla="*/ 4838 w 8224"/>
              <a:gd name="T63" fmla="*/ 3775 h 7014"/>
              <a:gd name="T64" fmla="*/ 3386 w 8224"/>
              <a:gd name="T65" fmla="*/ 3775 h 7014"/>
              <a:gd name="T66" fmla="*/ 3150 w 8224"/>
              <a:gd name="T67" fmla="*/ 4011 h 7014"/>
              <a:gd name="T68" fmla="*/ 3150 w 8224"/>
              <a:gd name="T69" fmla="*/ 6542 h 7014"/>
              <a:gd name="T70" fmla="*/ 1572 w 8224"/>
              <a:gd name="T71" fmla="*/ 6542 h 7014"/>
              <a:gd name="T72" fmla="*/ 1572 w 8224"/>
              <a:gd name="T73" fmla="*/ 2277 h 7014"/>
              <a:gd name="T74" fmla="*/ 4112 w 8224"/>
              <a:gd name="T75" fmla="*/ 538 h 7014"/>
              <a:gd name="T76" fmla="*/ 6652 w 8224"/>
              <a:gd name="T77" fmla="*/ 2277 h 7014"/>
              <a:gd name="T78" fmla="*/ 6652 w 8224"/>
              <a:gd name="T79" fmla="*/ 6542 h 7014"/>
              <a:gd name="T80" fmla="*/ 6652 w 8224"/>
              <a:gd name="T81" fmla="*/ 6542 h 7014"/>
              <a:gd name="T82" fmla="*/ 6652 w 8224"/>
              <a:gd name="T83" fmla="*/ 1705 h 7014"/>
              <a:gd name="T84" fmla="*/ 5974 w 8224"/>
              <a:gd name="T85" fmla="*/ 1241 h 7014"/>
              <a:gd name="T86" fmla="*/ 5974 w 8224"/>
              <a:gd name="T87" fmla="*/ 574 h 7014"/>
              <a:gd name="T88" fmla="*/ 6652 w 8224"/>
              <a:gd name="T89" fmla="*/ 574 h 7014"/>
              <a:gd name="T90" fmla="*/ 6652 w 8224"/>
              <a:gd name="T91" fmla="*/ 1705 h 7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224" h="7014">
                <a:moveTo>
                  <a:pt x="8089" y="2688"/>
                </a:moveTo>
                <a:lnTo>
                  <a:pt x="7124" y="2028"/>
                </a:lnTo>
                <a:lnTo>
                  <a:pt x="7124" y="338"/>
                </a:lnTo>
                <a:cubicBezTo>
                  <a:pt x="7124" y="207"/>
                  <a:pt x="7019" y="102"/>
                  <a:pt x="6888" y="102"/>
                </a:cubicBezTo>
                <a:lnTo>
                  <a:pt x="5738" y="102"/>
                </a:lnTo>
                <a:cubicBezTo>
                  <a:pt x="5608" y="102"/>
                  <a:pt x="5502" y="207"/>
                  <a:pt x="5502" y="338"/>
                </a:cubicBezTo>
                <a:lnTo>
                  <a:pt x="5502" y="918"/>
                </a:lnTo>
                <a:cubicBezTo>
                  <a:pt x="5502" y="918"/>
                  <a:pt x="4263" y="69"/>
                  <a:pt x="4247" y="57"/>
                </a:cubicBezTo>
                <a:cubicBezTo>
                  <a:pt x="4169" y="3"/>
                  <a:pt x="4062" y="0"/>
                  <a:pt x="3979" y="57"/>
                </a:cubicBezTo>
                <a:lnTo>
                  <a:pt x="135" y="2688"/>
                </a:lnTo>
                <a:cubicBezTo>
                  <a:pt x="27" y="2762"/>
                  <a:pt x="0" y="2909"/>
                  <a:pt x="73" y="3016"/>
                </a:cubicBezTo>
                <a:cubicBezTo>
                  <a:pt x="119" y="3083"/>
                  <a:pt x="193" y="3119"/>
                  <a:pt x="268" y="3119"/>
                </a:cubicBezTo>
                <a:cubicBezTo>
                  <a:pt x="314" y="3119"/>
                  <a:pt x="361" y="3106"/>
                  <a:pt x="401" y="3078"/>
                </a:cubicBezTo>
                <a:lnTo>
                  <a:pt x="1100" y="2600"/>
                </a:lnTo>
                <a:lnTo>
                  <a:pt x="1100" y="6778"/>
                </a:lnTo>
                <a:cubicBezTo>
                  <a:pt x="1100" y="6909"/>
                  <a:pt x="1206" y="7014"/>
                  <a:pt x="1336" y="7014"/>
                </a:cubicBezTo>
                <a:lnTo>
                  <a:pt x="6888" y="7014"/>
                </a:lnTo>
                <a:cubicBezTo>
                  <a:pt x="7019" y="7014"/>
                  <a:pt x="7124" y="6909"/>
                  <a:pt x="7124" y="6778"/>
                </a:cubicBezTo>
                <a:lnTo>
                  <a:pt x="7124" y="2600"/>
                </a:lnTo>
                <a:lnTo>
                  <a:pt x="7823" y="3078"/>
                </a:lnTo>
                <a:cubicBezTo>
                  <a:pt x="7863" y="3106"/>
                  <a:pt x="7910" y="3119"/>
                  <a:pt x="7956" y="3119"/>
                </a:cubicBezTo>
                <a:cubicBezTo>
                  <a:pt x="8031" y="3119"/>
                  <a:pt x="8105" y="3083"/>
                  <a:pt x="8151" y="3016"/>
                </a:cubicBezTo>
                <a:cubicBezTo>
                  <a:pt x="8224" y="2909"/>
                  <a:pt x="8197" y="2762"/>
                  <a:pt x="8089" y="2688"/>
                </a:cubicBezTo>
                <a:close/>
                <a:moveTo>
                  <a:pt x="4602" y="6542"/>
                </a:moveTo>
                <a:lnTo>
                  <a:pt x="3622" y="6542"/>
                </a:lnTo>
                <a:lnTo>
                  <a:pt x="3622" y="4247"/>
                </a:lnTo>
                <a:lnTo>
                  <a:pt x="4602" y="4247"/>
                </a:lnTo>
                <a:lnTo>
                  <a:pt x="4602" y="6542"/>
                </a:lnTo>
                <a:close/>
                <a:moveTo>
                  <a:pt x="6652" y="6542"/>
                </a:moveTo>
                <a:lnTo>
                  <a:pt x="5074" y="6542"/>
                </a:lnTo>
                <a:lnTo>
                  <a:pt x="5074" y="4011"/>
                </a:lnTo>
                <a:cubicBezTo>
                  <a:pt x="5074" y="3880"/>
                  <a:pt x="4968" y="3775"/>
                  <a:pt x="4838" y="3775"/>
                </a:cubicBezTo>
                <a:lnTo>
                  <a:pt x="3386" y="3775"/>
                </a:lnTo>
                <a:cubicBezTo>
                  <a:pt x="3256" y="3775"/>
                  <a:pt x="3150" y="3880"/>
                  <a:pt x="3150" y="4011"/>
                </a:cubicBezTo>
                <a:lnTo>
                  <a:pt x="3150" y="6542"/>
                </a:lnTo>
                <a:lnTo>
                  <a:pt x="1572" y="6542"/>
                </a:lnTo>
                <a:lnTo>
                  <a:pt x="1572" y="2277"/>
                </a:lnTo>
                <a:lnTo>
                  <a:pt x="4112" y="538"/>
                </a:lnTo>
                <a:lnTo>
                  <a:pt x="6652" y="2277"/>
                </a:lnTo>
                <a:lnTo>
                  <a:pt x="6652" y="6542"/>
                </a:lnTo>
                <a:lnTo>
                  <a:pt x="6652" y="6542"/>
                </a:lnTo>
                <a:close/>
                <a:moveTo>
                  <a:pt x="6652" y="1705"/>
                </a:moveTo>
                <a:lnTo>
                  <a:pt x="5974" y="1241"/>
                </a:lnTo>
                <a:lnTo>
                  <a:pt x="5974" y="574"/>
                </a:lnTo>
                <a:lnTo>
                  <a:pt x="6652" y="574"/>
                </a:lnTo>
                <a:lnTo>
                  <a:pt x="6652" y="1705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sp>
        <p:nvSpPr>
          <p:cNvPr id="141" name="personal-business-card-outline_58648">
            <a:extLst>
              <a:ext uri="{FF2B5EF4-FFF2-40B4-BE49-F238E27FC236}">
                <a16:creationId xmlns:a16="http://schemas.microsoft.com/office/drawing/2014/main" id="{2C87601F-206F-9841-F98B-DBACC0E5A63C}"/>
              </a:ext>
            </a:extLst>
          </p:cNvPr>
          <p:cNvSpPr/>
          <p:nvPr/>
        </p:nvSpPr>
        <p:spPr>
          <a:xfrm>
            <a:off x="742594" y="3901652"/>
            <a:ext cx="364213" cy="255287"/>
          </a:xfrm>
          <a:custGeom>
            <a:avLst/>
            <a:gdLst>
              <a:gd name="connsiteX0" fmla="*/ 344867 w 606862"/>
              <a:gd name="connsiteY0" fmla="*/ 302940 h 425368"/>
              <a:gd name="connsiteX1" fmla="*/ 502911 w 606862"/>
              <a:gd name="connsiteY1" fmla="*/ 302940 h 425368"/>
              <a:gd name="connsiteX2" fmla="*/ 524090 w 606862"/>
              <a:gd name="connsiteY2" fmla="*/ 324074 h 425368"/>
              <a:gd name="connsiteX3" fmla="*/ 502911 w 606862"/>
              <a:gd name="connsiteY3" fmla="*/ 345209 h 425368"/>
              <a:gd name="connsiteX4" fmla="*/ 344867 w 606862"/>
              <a:gd name="connsiteY4" fmla="*/ 345209 h 425368"/>
              <a:gd name="connsiteX5" fmla="*/ 323688 w 606862"/>
              <a:gd name="connsiteY5" fmla="*/ 324074 h 425368"/>
              <a:gd name="connsiteX6" fmla="*/ 344867 w 606862"/>
              <a:gd name="connsiteY6" fmla="*/ 302940 h 425368"/>
              <a:gd name="connsiteX7" fmla="*/ 344900 w 606862"/>
              <a:gd name="connsiteY7" fmla="*/ 302373 h 425368"/>
              <a:gd name="connsiteX8" fmla="*/ 323189 w 606862"/>
              <a:gd name="connsiteY8" fmla="*/ 324074 h 425368"/>
              <a:gd name="connsiteX9" fmla="*/ 344900 w 606862"/>
              <a:gd name="connsiteY9" fmla="*/ 345700 h 425368"/>
              <a:gd name="connsiteX10" fmla="*/ 502948 w 606862"/>
              <a:gd name="connsiteY10" fmla="*/ 345700 h 425368"/>
              <a:gd name="connsiteX11" fmla="*/ 524583 w 606862"/>
              <a:gd name="connsiteY11" fmla="*/ 324074 h 425368"/>
              <a:gd name="connsiteX12" fmla="*/ 502948 w 606862"/>
              <a:gd name="connsiteY12" fmla="*/ 302373 h 425368"/>
              <a:gd name="connsiteX13" fmla="*/ 344867 w 606862"/>
              <a:gd name="connsiteY13" fmla="*/ 301879 h 425368"/>
              <a:gd name="connsiteX14" fmla="*/ 502911 w 606862"/>
              <a:gd name="connsiteY14" fmla="*/ 301879 h 425368"/>
              <a:gd name="connsiteX15" fmla="*/ 525077 w 606862"/>
              <a:gd name="connsiteY15" fmla="*/ 324074 h 425368"/>
              <a:gd name="connsiteX16" fmla="*/ 502911 w 606862"/>
              <a:gd name="connsiteY16" fmla="*/ 346194 h 425368"/>
              <a:gd name="connsiteX17" fmla="*/ 344867 w 606862"/>
              <a:gd name="connsiteY17" fmla="*/ 346194 h 425368"/>
              <a:gd name="connsiteX18" fmla="*/ 322625 w 606862"/>
              <a:gd name="connsiteY18" fmla="*/ 324074 h 425368"/>
              <a:gd name="connsiteX19" fmla="*/ 344867 w 606862"/>
              <a:gd name="connsiteY19" fmla="*/ 301879 h 425368"/>
              <a:gd name="connsiteX20" fmla="*/ 204251 w 606862"/>
              <a:gd name="connsiteY20" fmla="*/ 250561 h 425368"/>
              <a:gd name="connsiteX21" fmla="*/ 208442 w 606862"/>
              <a:gd name="connsiteY21" fmla="*/ 251779 h 425368"/>
              <a:gd name="connsiteX22" fmla="*/ 209933 w 606862"/>
              <a:gd name="connsiteY22" fmla="*/ 253526 h 425368"/>
              <a:gd name="connsiteX23" fmla="*/ 177266 w 606862"/>
              <a:gd name="connsiteY23" fmla="*/ 242723 h 425368"/>
              <a:gd name="connsiteX24" fmla="*/ 181490 w 606862"/>
              <a:gd name="connsiteY24" fmla="*/ 242963 h 425368"/>
              <a:gd name="connsiteX25" fmla="*/ 199975 w 606862"/>
              <a:gd name="connsiteY25" fmla="*/ 248330 h 425368"/>
              <a:gd name="connsiteX26" fmla="*/ 204251 w 606862"/>
              <a:gd name="connsiteY26" fmla="*/ 250561 h 425368"/>
              <a:gd name="connsiteX27" fmla="*/ 167991 w 606862"/>
              <a:gd name="connsiteY27" fmla="*/ 242196 h 425368"/>
              <a:gd name="connsiteX28" fmla="*/ 170607 w 606862"/>
              <a:gd name="connsiteY28" fmla="*/ 242345 h 425368"/>
              <a:gd name="connsiteX29" fmla="*/ 136930 w 606862"/>
              <a:gd name="connsiteY29" fmla="*/ 253200 h 425368"/>
              <a:gd name="connsiteX30" fmla="*/ 112786 w 606862"/>
              <a:gd name="connsiteY30" fmla="*/ 288981 h 425368"/>
              <a:gd name="connsiteX31" fmla="*/ 114912 w 606862"/>
              <a:gd name="connsiteY31" fmla="*/ 299063 h 425368"/>
              <a:gd name="connsiteX32" fmla="*/ 124327 w 606862"/>
              <a:gd name="connsiteY32" fmla="*/ 303611 h 425368"/>
              <a:gd name="connsiteX33" fmla="*/ 223561 w 606862"/>
              <a:gd name="connsiteY33" fmla="*/ 303611 h 425368"/>
              <a:gd name="connsiteX34" fmla="*/ 232976 w 606862"/>
              <a:gd name="connsiteY34" fmla="*/ 299063 h 425368"/>
              <a:gd name="connsiteX35" fmla="*/ 235102 w 606862"/>
              <a:gd name="connsiteY35" fmla="*/ 288981 h 425368"/>
              <a:gd name="connsiteX36" fmla="*/ 231837 w 606862"/>
              <a:gd name="connsiteY36" fmla="*/ 279202 h 425368"/>
              <a:gd name="connsiteX37" fmla="*/ 209933 w 606862"/>
              <a:gd name="connsiteY37" fmla="*/ 253526 h 425368"/>
              <a:gd name="connsiteX38" fmla="*/ 212218 w 606862"/>
              <a:gd name="connsiteY38" fmla="*/ 254718 h 425368"/>
              <a:gd name="connsiteX39" fmla="*/ 227287 w 606862"/>
              <a:gd name="connsiteY39" fmla="*/ 272411 h 425368"/>
              <a:gd name="connsiteX40" fmla="*/ 232274 w 606862"/>
              <a:gd name="connsiteY40" fmla="*/ 279086 h 425368"/>
              <a:gd name="connsiteX41" fmla="*/ 235614 w 606862"/>
              <a:gd name="connsiteY41" fmla="*/ 288865 h 425368"/>
              <a:gd name="connsiteX42" fmla="*/ 223545 w 606862"/>
              <a:gd name="connsiteY42" fmla="*/ 304178 h 425368"/>
              <a:gd name="connsiteX43" fmla="*/ 124342 w 606862"/>
              <a:gd name="connsiteY43" fmla="*/ 304178 h 425368"/>
              <a:gd name="connsiteX44" fmla="*/ 112273 w 606862"/>
              <a:gd name="connsiteY44" fmla="*/ 288865 h 425368"/>
              <a:gd name="connsiteX45" fmla="*/ 136638 w 606862"/>
              <a:gd name="connsiteY45" fmla="*/ 252857 h 425368"/>
              <a:gd name="connsiteX46" fmla="*/ 142951 w 606862"/>
              <a:gd name="connsiteY46" fmla="*/ 250238 h 425368"/>
              <a:gd name="connsiteX47" fmla="*/ 173147 w 606862"/>
              <a:gd name="connsiteY47" fmla="*/ 241526 h 425368"/>
              <a:gd name="connsiteX48" fmla="*/ 177266 w 606862"/>
              <a:gd name="connsiteY48" fmla="*/ 242723 h 425368"/>
              <a:gd name="connsiteX49" fmla="*/ 170607 w 606862"/>
              <a:gd name="connsiteY49" fmla="*/ 242345 h 425368"/>
              <a:gd name="connsiteX50" fmla="*/ 173147 w 606862"/>
              <a:gd name="connsiteY50" fmla="*/ 240540 h 425368"/>
              <a:gd name="connsiteX51" fmla="*/ 167991 w 606862"/>
              <a:gd name="connsiteY51" fmla="*/ 242196 h 425368"/>
              <a:gd name="connsiteX52" fmla="*/ 163012 w 606862"/>
              <a:gd name="connsiteY52" fmla="*/ 241913 h 425368"/>
              <a:gd name="connsiteX53" fmla="*/ 142951 w 606862"/>
              <a:gd name="connsiteY53" fmla="*/ 250238 h 425368"/>
              <a:gd name="connsiteX54" fmla="*/ 136323 w 606862"/>
              <a:gd name="connsiteY54" fmla="*/ 252366 h 425368"/>
              <a:gd name="connsiteX55" fmla="*/ 111799 w 606862"/>
              <a:gd name="connsiteY55" fmla="*/ 288677 h 425368"/>
              <a:gd name="connsiteX56" fmla="*/ 114153 w 606862"/>
              <a:gd name="connsiteY56" fmla="*/ 299669 h 425368"/>
              <a:gd name="connsiteX57" fmla="*/ 124327 w 606862"/>
              <a:gd name="connsiteY57" fmla="*/ 304673 h 425368"/>
              <a:gd name="connsiteX58" fmla="*/ 223561 w 606862"/>
              <a:gd name="connsiteY58" fmla="*/ 304673 h 425368"/>
              <a:gd name="connsiteX59" fmla="*/ 233735 w 606862"/>
              <a:gd name="connsiteY59" fmla="*/ 299669 h 425368"/>
              <a:gd name="connsiteX60" fmla="*/ 236089 w 606862"/>
              <a:gd name="connsiteY60" fmla="*/ 288677 h 425368"/>
              <a:gd name="connsiteX61" fmla="*/ 232748 w 606862"/>
              <a:gd name="connsiteY61" fmla="*/ 278823 h 425368"/>
              <a:gd name="connsiteX62" fmla="*/ 227287 w 606862"/>
              <a:gd name="connsiteY62" fmla="*/ 272411 h 425368"/>
              <a:gd name="connsiteX63" fmla="*/ 215249 w 606862"/>
              <a:gd name="connsiteY63" fmla="*/ 256300 h 425368"/>
              <a:gd name="connsiteX64" fmla="*/ 212218 w 606862"/>
              <a:gd name="connsiteY64" fmla="*/ 254718 h 425368"/>
              <a:gd name="connsiteX65" fmla="*/ 209012 w 606862"/>
              <a:gd name="connsiteY65" fmla="*/ 250954 h 425368"/>
              <a:gd name="connsiteX66" fmla="*/ 199975 w 606862"/>
              <a:gd name="connsiteY66" fmla="*/ 248330 h 425368"/>
              <a:gd name="connsiteX67" fmla="*/ 190689 w 606862"/>
              <a:gd name="connsiteY67" fmla="*/ 243485 h 425368"/>
              <a:gd name="connsiteX68" fmla="*/ 181490 w 606862"/>
              <a:gd name="connsiteY68" fmla="*/ 242963 h 425368"/>
              <a:gd name="connsiteX69" fmla="*/ 173249 w 606862"/>
              <a:gd name="connsiteY69" fmla="*/ 196182 h 425368"/>
              <a:gd name="connsiteX70" fmla="*/ 175711 w 606862"/>
              <a:gd name="connsiteY70" fmla="*/ 196559 h 425368"/>
              <a:gd name="connsiteX71" fmla="*/ 174893 w 606862"/>
              <a:gd name="connsiteY71" fmla="*/ 196876 h 425368"/>
              <a:gd name="connsiteX72" fmla="*/ 344867 w 606862"/>
              <a:gd name="connsiteY72" fmla="*/ 190670 h 425368"/>
              <a:gd name="connsiteX73" fmla="*/ 502911 w 606862"/>
              <a:gd name="connsiteY73" fmla="*/ 190670 h 425368"/>
              <a:gd name="connsiteX74" fmla="*/ 524090 w 606862"/>
              <a:gd name="connsiteY74" fmla="*/ 211804 h 425368"/>
              <a:gd name="connsiteX75" fmla="*/ 502911 w 606862"/>
              <a:gd name="connsiteY75" fmla="*/ 232939 h 425368"/>
              <a:gd name="connsiteX76" fmla="*/ 344867 w 606862"/>
              <a:gd name="connsiteY76" fmla="*/ 232939 h 425368"/>
              <a:gd name="connsiteX77" fmla="*/ 323688 w 606862"/>
              <a:gd name="connsiteY77" fmla="*/ 211804 h 425368"/>
              <a:gd name="connsiteX78" fmla="*/ 344867 w 606862"/>
              <a:gd name="connsiteY78" fmla="*/ 190670 h 425368"/>
              <a:gd name="connsiteX79" fmla="*/ 344900 w 606862"/>
              <a:gd name="connsiteY79" fmla="*/ 190174 h 425368"/>
              <a:gd name="connsiteX80" fmla="*/ 323189 w 606862"/>
              <a:gd name="connsiteY80" fmla="*/ 211840 h 425368"/>
              <a:gd name="connsiteX81" fmla="*/ 344900 w 606862"/>
              <a:gd name="connsiteY81" fmla="*/ 233431 h 425368"/>
              <a:gd name="connsiteX82" fmla="*/ 502948 w 606862"/>
              <a:gd name="connsiteY82" fmla="*/ 233431 h 425368"/>
              <a:gd name="connsiteX83" fmla="*/ 524583 w 606862"/>
              <a:gd name="connsiteY83" fmla="*/ 211840 h 425368"/>
              <a:gd name="connsiteX84" fmla="*/ 502948 w 606862"/>
              <a:gd name="connsiteY84" fmla="*/ 190174 h 425368"/>
              <a:gd name="connsiteX85" fmla="*/ 344867 w 606862"/>
              <a:gd name="connsiteY85" fmla="*/ 189609 h 425368"/>
              <a:gd name="connsiteX86" fmla="*/ 502911 w 606862"/>
              <a:gd name="connsiteY86" fmla="*/ 189609 h 425368"/>
              <a:gd name="connsiteX87" fmla="*/ 525077 w 606862"/>
              <a:gd name="connsiteY87" fmla="*/ 211804 h 425368"/>
              <a:gd name="connsiteX88" fmla="*/ 502911 w 606862"/>
              <a:gd name="connsiteY88" fmla="*/ 233924 h 425368"/>
              <a:gd name="connsiteX89" fmla="*/ 344867 w 606862"/>
              <a:gd name="connsiteY89" fmla="*/ 233924 h 425368"/>
              <a:gd name="connsiteX90" fmla="*/ 322625 w 606862"/>
              <a:gd name="connsiteY90" fmla="*/ 211804 h 425368"/>
              <a:gd name="connsiteX91" fmla="*/ 344867 w 606862"/>
              <a:gd name="connsiteY91" fmla="*/ 189609 h 425368"/>
              <a:gd name="connsiteX92" fmla="*/ 148616 w 606862"/>
              <a:gd name="connsiteY92" fmla="*/ 185793 h 425368"/>
              <a:gd name="connsiteX93" fmla="*/ 173249 w 606862"/>
              <a:gd name="connsiteY93" fmla="*/ 196182 h 425368"/>
              <a:gd name="connsiteX94" fmla="*/ 168550 w 606862"/>
              <a:gd name="connsiteY94" fmla="*/ 195464 h 425368"/>
              <a:gd name="connsiteX95" fmla="*/ 153082 w 606862"/>
              <a:gd name="connsiteY95" fmla="*/ 189432 h 425368"/>
              <a:gd name="connsiteX96" fmla="*/ 146069 w 606862"/>
              <a:gd name="connsiteY96" fmla="*/ 183718 h 425368"/>
              <a:gd name="connsiteX97" fmla="*/ 148616 w 606862"/>
              <a:gd name="connsiteY97" fmla="*/ 185793 h 425368"/>
              <a:gd name="connsiteX98" fmla="*/ 146563 w 606862"/>
              <a:gd name="connsiteY98" fmla="*/ 184927 h 425368"/>
              <a:gd name="connsiteX99" fmla="*/ 173905 w 606862"/>
              <a:gd name="connsiteY99" fmla="*/ 121331 h 425368"/>
              <a:gd name="connsiteX100" fmla="*/ 212236 w 606862"/>
              <a:gd name="connsiteY100" fmla="*/ 159538 h 425368"/>
              <a:gd name="connsiteX101" fmla="*/ 199636 w 606862"/>
              <a:gd name="connsiteY101" fmla="*/ 187814 h 425368"/>
              <a:gd name="connsiteX102" fmla="*/ 192911 w 606862"/>
              <a:gd name="connsiteY102" fmla="*/ 190926 h 425368"/>
              <a:gd name="connsiteX103" fmla="*/ 177666 w 606862"/>
              <a:gd name="connsiteY103" fmla="*/ 196858 h 425368"/>
              <a:gd name="connsiteX104" fmla="*/ 175711 w 606862"/>
              <a:gd name="connsiteY104" fmla="*/ 196559 h 425368"/>
              <a:gd name="connsiteX105" fmla="*/ 199341 w 606862"/>
              <a:gd name="connsiteY105" fmla="*/ 187400 h 425368"/>
              <a:gd name="connsiteX106" fmla="*/ 211717 w 606862"/>
              <a:gd name="connsiteY106" fmla="*/ 159503 h 425368"/>
              <a:gd name="connsiteX107" fmla="*/ 173906 w 606862"/>
              <a:gd name="connsiteY107" fmla="*/ 121828 h 425368"/>
              <a:gd name="connsiteX108" fmla="*/ 147256 w 606862"/>
              <a:gd name="connsiteY108" fmla="*/ 132820 h 425368"/>
              <a:gd name="connsiteX109" fmla="*/ 136171 w 606862"/>
              <a:gd name="connsiteY109" fmla="*/ 159503 h 425368"/>
              <a:gd name="connsiteX110" fmla="*/ 146069 w 606862"/>
              <a:gd name="connsiteY110" fmla="*/ 183718 h 425368"/>
              <a:gd name="connsiteX111" fmla="*/ 145834 w 606862"/>
              <a:gd name="connsiteY111" fmla="*/ 183526 h 425368"/>
              <a:gd name="connsiteX112" fmla="*/ 136744 w 606862"/>
              <a:gd name="connsiteY112" fmla="*/ 163021 h 425368"/>
              <a:gd name="connsiteX113" fmla="*/ 135651 w 606862"/>
              <a:gd name="connsiteY113" fmla="*/ 159538 h 425368"/>
              <a:gd name="connsiteX114" fmla="*/ 173905 w 606862"/>
              <a:gd name="connsiteY114" fmla="*/ 121331 h 425368"/>
              <a:gd name="connsiteX115" fmla="*/ 173906 w 606862"/>
              <a:gd name="connsiteY115" fmla="*/ 120766 h 425368"/>
              <a:gd name="connsiteX116" fmla="*/ 146497 w 606862"/>
              <a:gd name="connsiteY116" fmla="*/ 132137 h 425368"/>
              <a:gd name="connsiteX117" fmla="*/ 135184 w 606862"/>
              <a:gd name="connsiteY117" fmla="*/ 159503 h 425368"/>
              <a:gd name="connsiteX118" fmla="*/ 136744 w 606862"/>
              <a:gd name="connsiteY118" fmla="*/ 163021 h 425368"/>
              <a:gd name="connsiteX119" fmla="*/ 142265 w 606862"/>
              <a:gd name="connsiteY119" fmla="*/ 180618 h 425368"/>
              <a:gd name="connsiteX120" fmla="*/ 145834 w 606862"/>
              <a:gd name="connsiteY120" fmla="*/ 183526 h 425368"/>
              <a:gd name="connsiteX121" fmla="*/ 147484 w 606862"/>
              <a:gd name="connsiteY121" fmla="*/ 187249 h 425368"/>
              <a:gd name="connsiteX122" fmla="*/ 153082 w 606862"/>
              <a:gd name="connsiteY122" fmla="*/ 189432 h 425368"/>
              <a:gd name="connsiteX123" fmla="*/ 158621 w 606862"/>
              <a:gd name="connsiteY123" fmla="*/ 193945 h 425368"/>
              <a:gd name="connsiteX124" fmla="*/ 168550 w 606862"/>
              <a:gd name="connsiteY124" fmla="*/ 195464 h 425368"/>
              <a:gd name="connsiteX125" fmla="*/ 174893 w 606862"/>
              <a:gd name="connsiteY125" fmla="*/ 197937 h 425368"/>
              <a:gd name="connsiteX126" fmla="*/ 177666 w 606862"/>
              <a:gd name="connsiteY126" fmla="*/ 196858 h 425368"/>
              <a:gd name="connsiteX127" fmla="*/ 179488 w 606862"/>
              <a:gd name="connsiteY127" fmla="*/ 197137 h 425368"/>
              <a:gd name="connsiteX128" fmla="*/ 192911 w 606862"/>
              <a:gd name="connsiteY128" fmla="*/ 190926 h 425368"/>
              <a:gd name="connsiteX129" fmla="*/ 200024 w 606862"/>
              <a:gd name="connsiteY129" fmla="*/ 188158 h 425368"/>
              <a:gd name="connsiteX130" fmla="*/ 212704 w 606862"/>
              <a:gd name="connsiteY130" fmla="*/ 159503 h 425368"/>
              <a:gd name="connsiteX131" fmla="*/ 173906 w 606862"/>
              <a:gd name="connsiteY131" fmla="*/ 120766 h 425368"/>
              <a:gd name="connsiteX132" fmla="*/ 173906 w 606862"/>
              <a:gd name="connsiteY132" fmla="*/ 78466 h 425368"/>
              <a:gd name="connsiteX133" fmla="*/ 205567 w 606862"/>
              <a:gd name="connsiteY133" fmla="*/ 84910 h 425368"/>
              <a:gd name="connsiteX134" fmla="*/ 231305 w 606862"/>
              <a:gd name="connsiteY134" fmla="*/ 102194 h 425368"/>
              <a:gd name="connsiteX135" fmla="*/ 248692 w 606862"/>
              <a:gd name="connsiteY135" fmla="*/ 127968 h 425368"/>
              <a:gd name="connsiteX136" fmla="*/ 255070 w 606862"/>
              <a:gd name="connsiteY136" fmla="*/ 159503 h 425368"/>
              <a:gd name="connsiteX137" fmla="*/ 248692 w 606862"/>
              <a:gd name="connsiteY137" fmla="*/ 191039 h 425368"/>
              <a:gd name="connsiteX138" fmla="*/ 232976 w 606862"/>
              <a:gd name="connsiteY138" fmla="*/ 215070 h 425368"/>
              <a:gd name="connsiteX139" fmla="*/ 232596 w 606862"/>
              <a:gd name="connsiteY139" fmla="*/ 215524 h 425368"/>
              <a:gd name="connsiteX140" fmla="*/ 233128 w 606862"/>
              <a:gd name="connsiteY140" fmla="*/ 215828 h 425368"/>
              <a:gd name="connsiteX141" fmla="*/ 240037 w 606862"/>
              <a:gd name="connsiteY141" fmla="*/ 220831 h 425368"/>
              <a:gd name="connsiteX142" fmla="*/ 277240 w 606862"/>
              <a:gd name="connsiteY142" fmla="*/ 278519 h 425368"/>
              <a:gd name="connsiteX143" fmla="*/ 267066 w 606862"/>
              <a:gd name="connsiteY143" fmla="*/ 325747 h 425368"/>
              <a:gd name="connsiteX144" fmla="*/ 248313 w 606862"/>
              <a:gd name="connsiteY144" fmla="*/ 341060 h 425368"/>
              <a:gd name="connsiteX145" fmla="*/ 223561 w 606862"/>
              <a:gd name="connsiteY145" fmla="*/ 346897 h 425368"/>
              <a:gd name="connsiteX146" fmla="*/ 124327 w 606862"/>
              <a:gd name="connsiteY146" fmla="*/ 346897 h 425368"/>
              <a:gd name="connsiteX147" fmla="*/ 99575 w 606862"/>
              <a:gd name="connsiteY147" fmla="*/ 341060 h 425368"/>
              <a:gd name="connsiteX148" fmla="*/ 80822 w 606862"/>
              <a:gd name="connsiteY148" fmla="*/ 325747 h 425368"/>
              <a:gd name="connsiteX149" fmla="*/ 70648 w 606862"/>
              <a:gd name="connsiteY149" fmla="*/ 278519 h 425368"/>
              <a:gd name="connsiteX150" fmla="*/ 107851 w 606862"/>
              <a:gd name="connsiteY150" fmla="*/ 220831 h 425368"/>
              <a:gd name="connsiteX151" fmla="*/ 114760 w 606862"/>
              <a:gd name="connsiteY151" fmla="*/ 215828 h 425368"/>
              <a:gd name="connsiteX152" fmla="*/ 115292 w 606862"/>
              <a:gd name="connsiteY152" fmla="*/ 215524 h 425368"/>
              <a:gd name="connsiteX153" fmla="*/ 114912 w 606862"/>
              <a:gd name="connsiteY153" fmla="*/ 215070 h 425368"/>
              <a:gd name="connsiteX154" fmla="*/ 99196 w 606862"/>
              <a:gd name="connsiteY154" fmla="*/ 191039 h 425368"/>
              <a:gd name="connsiteX155" fmla="*/ 92818 w 606862"/>
              <a:gd name="connsiteY155" fmla="*/ 159503 h 425368"/>
              <a:gd name="connsiteX156" fmla="*/ 99196 w 606862"/>
              <a:gd name="connsiteY156" fmla="*/ 127968 h 425368"/>
              <a:gd name="connsiteX157" fmla="*/ 116583 w 606862"/>
              <a:gd name="connsiteY157" fmla="*/ 102194 h 425368"/>
              <a:gd name="connsiteX158" fmla="*/ 142321 w 606862"/>
              <a:gd name="connsiteY158" fmla="*/ 84910 h 425368"/>
              <a:gd name="connsiteX159" fmla="*/ 173906 w 606862"/>
              <a:gd name="connsiteY159" fmla="*/ 78466 h 425368"/>
              <a:gd name="connsiteX160" fmla="*/ 344867 w 606862"/>
              <a:gd name="connsiteY160" fmla="*/ 78402 h 425368"/>
              <a:gd name="connsiteX161" fmla="*/ 502911 w 606862"/>
              <a:gd name="connsiteY161" fmla="*/ 78402 h 425368"/>
              <a:gd name="connsiteX162" fmla="*/ 524090 w 606862"/>
              <a:gd name="connsiteY162" fmla="*/ 99571 h 425368"/>
              <a:gd name="connsiteX163" fmla="*/ 502911 w 606862"/>
              <a:gd name="connsiteY163" fmla="*/ 120740 h 425368"/>
              <a:gd name="connsiteX164" fmla="*/ 344867 w 606862"/>
              <a:gd name="connsiteY164" fmla="*/ 120740 h 425368"/>
              <a:gd name="connsiteX165" fmla="*/ 323688 w 606862"/>
              <a:gd name="connsiteY165" fmla="*/ 99571 h 425368"/>
              <a:gd name="connsiteX166" fmla="*/ 344867 w 606862"/>
              <a:gd name="connsiteY166" fmla="*/ 78402 h 425368"/>
              <a:gd name="connsiteX167" fmla="*/ 173905 w 606862"/>
              <a:gd name="connsiteY167" fmla="*/ 78045 h 425368"/>
              <a:gd name="connsiteX168" fmla="*/ 142179 w 606862"/>
              <a:gd name="connsiteY168" fmla="*/ 84489 h 425368"/>
              <a:gd name="connsiteX169" fmla="*/ 116220 w 606862"/>
              <a:gd name="connsiteY169" fmla="*/ 101924 h 425368"/>
              <a:gd name="connsiteX170" fmla="*/ 98763 w 606862"/>
              <a:gd name="connsiteY170" fmla="*/ 127775 h 425368"/>
              <a:gd name="connsiteX171" fmla="*/ 92311 w 606862"/>
              <a:gd name="connsiteY171" fmla="*/ 159538 h 425368"/>
              <a:gd name="connsiteX172" fmla="*/ 98763 w 606862"/>
              <a:gd name="connsiteY172" fmla="*/ 191301 h 425368"/>
              <a:gd name="connsiteX173" fmla="*/ 114550 w 606862"/>
              <a:gd name="connsiteY173" fmla="*/ 215408 h 425368"/>
              <a:gd name="connsiteX174" fmla="*/ 107567 w 606862"/>
              <a:gd name="connsiteY174" fmla="*/ 220487 h 425368"/>
              <a:gd name="connsiteX175" fmla="*/ 70224 w 606862"/>
              <a:gd name="connsiteY175" fmla="*/ 278479 h 425368"/>
              <a:gd name="connsiteX176" fmla="*/ 80394 w 606862"/>
              <a:gd name="connsiteY176" fmla="*/ 326086 h 425368"/>
              <a:gd name="connsiteX177" fmla="*/ 99370 w 606862"/>
              <a:gd name="connsiteY177" fmla="*/ 341551 h 425368"/>
              <a:gd name="connsiteX178" fmla="*/ 124342 w 606862"/>
              <a:gd name="connsiteY178" fmla="*/ 347464 h 425368"/>
              <a:gd name="connsiteX179" fmla="*/ 223545 w 606862"/>
              <a:gd name="connsiteY179" fmla="*/ 347464 h 425368"/>
              <a:gd name="connsiteX180" fmla="*/ 248517 w 606862"/>
              <a:gd name="connsiteY180" fmla="*/ 341551 h 425368"/>
              <a:gd name="connsiteX181" fmla="*/ 267492 w 606862"/>
              <a:gd name="connsiteY181" fmla="*/ 326086 h 425368"/>
              <a:gd name="connsiteX182" fmla="*/ 277663 w 606862"/>
              <a:gd name="connsiteY182" fmla="*/ 278479 h 425368"/>
              <a:gd name="connsiteX183" fmla="*/ 240320 w 606862"/>
              <a:gd name="connsiteY183" fmla="*/ 220487 h 425368"/>
              <a:gd name="connsiteX184" fmla="*/ 233337 w 606862"/>
              <a:gd name="connsiteY184" fmla="*/ 215408 h 425368"/>
              <a:gd name="connsiteX185" fmla="*/ 249124 w 606862"/>
              <a:gd name="connsiteY185" fmla="*/ 191301 h 425368"/>
              <a:gd name="connsiteX186" fmla="*/ 255576 w 606862"/>
              <a:gd name="connsiteY186" fmla="*/ 159538 h 425368"/>
              <a:gd name="connsiteX187" fmla="*/ 249124 w 606862"/>
              <a:gd name="connsiteY187" fmla="*/ 127775 h 425368"/>
              <a:gd name="connsiteX188" fmla="*/ 231667 w 606862"/>
              <a:gd name="connsiteY188" fmla="*/ 101924 h 425368"/>
              <a:gd name="connsiteX189" fmla="*/ 205708 w 606862"/>
              <a:gd name="connsiteY189" fmla="*/ 84489 h 425368"/>
              <a:gd name="connsiteX190" fmla="*/ 173905 w 606862"/>
              <a:gd name="connsiteY190" fmla="*/ 78045 h 425368"/>
              <a:gd name="connsiteX191" fmla="*/ 344900 w 606862"/>
              <a:gd name="connsiteY191" fmla="*/ 77904 h 425368"/>
              <a:gd name="connsiteX192" fmla="*/ 323189 w 606862"/>
              <a:gd name="connsiteY192" fmla="*/ 99570 h 425368"/>
              <a:gd name="connsiteX193" fmla="*/ 344900 w 606862"/>
              <a:gd name="connsiteY193" fmla="*/ 121161 h 425368"/>
              <a:gd name="connsiteX194" fmla="*/ 502948 w 606862"/>
              <a:gd name="connsiteY194" fmla="*/ 121161 h 425368"/>
              <a:gd name="connsiteX195" fmla="*/ 524583 w 606862"/>
              <a:gd name="connsiteY195" fmla="*/ 99570 h 425368"/>
              <a:gd name="connsiteX196" fmla="*/ 502948 w 606862"/>
              <a:gd name="connsiteY196" fmla="*/ 77904 h 425368"/>
              <a:gd name="connsiteX197" fmla="*/ 173906 w 606862"/>
              <a:gd name="connsiteY197" fmla="*/ 77481 h 425368"/>
              <a:gd name="connsiteX198" fmla="*/ 205946 w 606862"/>
              <a:gd name="connsiteY198" fmla="*/ 83925 h 425368"/>
              <a:gd name="connsiteX199" fmla="*/ 232065 w 606862"/>
              <a:gd name="connsiteY199" fmla="*/ 101512 h 425368"/>
              <a:gd name="connsiteX200" fmla="*/ 249603 w 606862"/>
              <a:gd name="connsiteY200" fmla="*/ 127589 h 425368"/>
              <a:gd name="connsiteX201" fmla="*/ 256133 w 606862"/>
              <a:gd name="connsiteY201" fmla="*/ 159503 h 425368"/>
              <a:gd name="connsiteX202" fmla="*/ 249603 w 606862"/>
              <a:gd name="connsiteY202" fmla="*/ 191494 h 425368"/>
              <a:gd name="connsiteX203" fmla="*/ 234115 w 606862"/>
              <a:gd name="connsiteY203" fmla="*/ 215297 h 425368"/>
              <a:gd name="connsiteX204" fmla="*/ 240644 w 606862"/>
              <a:gd name="connsiteY204" fmla="*/ 220073 h 425368"/>
              <a:gd name="connsiteX205" fmla="*/ 278227 w 606862"/>
              <a:gd name="connsiteY205" fmla="*/ 278292 h 425368"/>
              <a:gd name="connsiteX206" fmla="*/ 267901 w 606862"/>
              <a:gd name="connsiteY206" fmla="*/ 326353 h 425368"/>
              <a:gd name="connsiteX207" fmla="*/ 248768 w 606862"/>
              <a:gd name="connsiteY207" fmla="*/ 341969 h 425368"/>
              <a:gd name="connsiteX208" fmla="*/ 223561 w 606862"/>
              <a:gd name="connsiteY208" fmla="*/ 347958 h 425368"/>
              <a:gd name="connsiteX209" fmla="*/ 124327 w 606862"/>
              <a:gd name="connsiteY209" fmla="*/ 347958 h 425368"/>
              <a:gd name="connsiteX210" fmla="*/ 99120 w 606862"/>
              <a:gd name="connsiteY210" fmla="*/ 341969 h 425368"/>
              <a:gd name="connsiteX211" fmla="*/ 79987 w 606862"/>
              <a:gd name="connsiteY211" fmla="*/ 326353 h 425368"/>
              <a:gd name="connsiteX212" fmla="*/ 69661 w 606862"/>
              <a:gd name="connsiteY212" fmla="*/ 278292 h 425368"/>
              <a:gd name="connsiteX213" fmla="*/ 107244 w 606862"/>
              <a:gd name="connsiteY213" fmla="*/ 220073 h 425368"/>
              <a:gd name="connsiteX214" fmla="*/ 113773 w 606862"/>
              <a:gd name="connsiteY214" fmla="*/ 215297 h 425368"/>
              <a:gd name="connsiteX215" fmla="*/ 98285 w 606862"/>
              <a:gd name="connsiteY215" fmla="*/ 191494 h 425368"/>
              <a:gd name="connsiteX216" fmla="*/ 91755 w 606862"/>
              <a:gd name="connsiteY216" fmla="*/ 159503 h 425368"/>
              <a:gd name="connsiteX217" fmla="*/ 98285 w 606862"/>
              <a:gd name="connsiteY217" fmla="*/ 127589 h 425368"/>
              <a:gd name="connsiteX218" fmla="*/ 115823 w 606862"/>
              <a:gd name="connsiteY218" fmla="*/ 101512 h 425368"/>
              <a:gd name="connsiteX219" fmla="*/ 141942 w 606862"/>
              <a:gd name="connsiteY219" fmla="*/ 83925 h 425368"/>
              <a:gd name="connsiteX220" fmla="*/ 173906 w 606862"/>
              <a:gd name="connsiteY220" fmla="*/ 77481 h 425368"/>
              <a:gd name="connsiteX221" fmla="*/ 344867 w 606862"/>
              <a:gd name="connsiteY221" fmla="*/ 77340 h 425368"/>
              <a:gd name="connsiteX222" fmla="*/ 502911 w 606862"/>
              <a:gd name="connsiteY222" fmla="*/ 77340 h 425368"/>
              <a:gd name="connsiteX223" fmla="*/ 525077 w 606862"/>
              <a:gd name="connsiteY223" fmla="*/ 99571 h 425368"/>
              <a:gd name="connsiteX224" fmla="*/ 502911 w 606862"/>
              <a:gd name="connsiteY224" fmla="*/ 121726 h 425368"/>
              <a:gd name="connsiteX225" fmla="*/ 344867 w 606862"/>
              <a:gd name="connsiteY225" fmla="*/ 121726 h 425368"/>
              <a:gd name="connsiteX226" fmla="*/ 322625 w 606862"/>
              <a:gd name="connsiteY226" fmla="*/ 99571 h 425368"/>
              <a:gd name="connsiteX227" fmla="*/ 344867 w 606862"/>
              <a:gd name="connsiteY227" fmla="*/ 77340 h 425368"/>
              <a:gd name="connsiteX228" fmla="*/ 59365 w 606862"/>
              <a:gd name="connsiteY228" fmla="*/ 44349 h 425368"/>
              <a:gd name="connsiteX229" fmla="*/ 44410 w 606862"/>
              <a:gd name="connsiteY229" fmla="*/ 59283 h 425368"/>
              <a:gd name="connsiteX230" fmla="*/ 44410 w 606862"/>
              <a:gd name="connsiteY230" fmla="*/ 366161 h 425368"/>
              <a:gd name="connsiteX231" fmla="*/ 59365 w 606862"/>
              <a:gd name="connsiteY231" fmla="*/ 381095 h 425368"/>
              <a:gd name="connsiteX232" fmla="*/ 547497 w 606862"/>
              <a:gd name="connsiteY232" fmla="*/ 381095 h 425368"/>
              <a:gd name="connsiteX233" fmla="*/ 562452 w 606862"/>
              <a:gd name="connsiteY233" fmla="*/ 366161 h 425368"/>
              <a:gd name="connsiteX234" fmla="*/ 562452 w 606862"/>
              <a:gd name="connsiteY234" fmla="*/ 59283 h 425368"/>
              <a:gd name="connsiteX235" fmla="*/ 547497 w 606862"/>
              <a:gd name="connsiteY235" fmla="*/ 44349 h 425368"/>
              <a:gd name="connsiteX236" fmla="*/ 59392 w 606862"/>
              <a:gd name="connsiteY236" fmla="*/ 43845 h 425368"/>
              <a:gd name="connsiteX237" fmla="*/ 547471 w 606862"/>
              <a:gd name="connsiteY237" fmla="*/ 43845 h 425368"/>
              <a:gd name="connsiteX238" fmla="*/ 562956 w 606862"/>
              <a:gd name="connsiteY238" fmla="*/ 59307 h 425368"/>
              <a:gd name="connsiteX239" fmla="*/ 562956 w 606862"/>
              <a:gd name="connsiteY239" fmla="*/ 366133 h 425368"/>
              <a:gd name="connsiteX240" fmla="*/ 547471 w 606862"/>
              <a:gd name="connsiteY240" fmla="*/ 381595 h 425368"/>
              <a:gd name="connsiteX241" fmla="*/ 59392 w 606862"/>
              <a:gd name="connsiteY241" fmla="*/ 381595 h 425368"/>
              <a:gd name="connsiteX242" fmla="*/ 43907 w 606862"/>
              <a:gd name="connsiteY242" fmla="*/ 366133 h 425368"/>
              <a:gd name="connsiteX243" fmla="*/ 43907 w 606862"/>
              <a:gd name="connsiteY243" fmla="*/ 59307 h 425368"/>
              <a:gd name="connsiteX244" fmla="*/ 59392 w 606862"/>
              <a:gd name="connsiteY244" fmla="*/ 43845 h 425368"/>
              <a:gd name="connsiteX245" fmla="*/ 59365 w 606862"/>
              <a:gd name="connsiteY245" fmla="*/ 43363 h 425368"/>
              <a:gd name="connsiteX246" fmla="*/ 43347 w 606862"/>
              <a:gd name="connsiteY246" fmla="*/ 59283 h 425368"/>
              <a:gd name="connsiteX247" fmla="*/ 43347 w 606862"/>
              <a:gd name="connsiteY247" fmla="*/ 366161 h 425368"/>
              <a:gd name="connsiteX248" fmla="*/ 59365 w 606862"/>
              <a:gd name="connsiteY248" fmla="*/ 382081 h 425368"/>
              <a:gd name="connsiteX249" fmla="*/ 547497 w 606862"/>
              <a:gd name="connsiteY249" fmla="*/ 382081 h 425368"/>
              <a:gd name="connsiteX250" fmla="*/ 563515 w 606862"/>
              <a:gd name="connsiteY250" fmla="*/ 366161 h 425368"/>
              <a:gd name="connsiteX251" fmla="*/ 563515 w 606862"/>
              <a:gd name="connsiteY251" fmla="*/ 59283 h 425368"/>
              <a:gd name="connsiteX252" fmla="*/ 547497 w 606862"/>
              <a:gd name="connsiteY252" fmla="*/ 43363 h 425368"/>
              <a:gd name="connsiteX253" fmla="*/ 59365 w 606862"/>
              <a:gd name="connsiteY253" fmla="*/ 1061 h 425368"/>
              <a:gd name="connsiteX254" fmla="*/ 547497 w 606862"/>
              <a:gd name="connsiteY254" fmla="*/ 1061 h 425368"/>
              <a:gd name="connsiteX255" fmla="*/ 605799 w 606862"/>
              <a:gd name="connsiteY255" fmla="*/ 59283 h 425368"/>
              <a:gd name="connsiteX256" fmla="*/ 605799 w 606862"/>
              <a:gd name="connsiteY256" fmla="*/ 366161 h 425368"/>
              <a:gd name="connsiteX257" fmla="*/ 547497 w 606862"/>
              <a:gd name="connsiteY257" fmla="*/ 424382 h 425368"/>
              <a:gd name="connsiteX258" fmla="*/ 59365 w 606862"/>
              <a:gd name="connsiteY258" fmla="*/ 424382 h 425368"/>
              <a:gd name="connsiteX259" fmla="*/ 987 w 606862"/>
              <a:gd name="connsiteY259" fmla="*/ 366161 h 425368"/>
              <a:gd name="connsiteX260" fmla="*/ 987 w 606862"/>
              <a:gd name="connsiteY260" fmla="*/ 59283 h 425368"/>
              <a:gd name="connsiteX261" fmla="*/ 59365 w 606862"/>
              <a:gd name="connsiteY261" fmla="*/ 1061 h 425368"/>
              <a:gd name="connsiteX262" fmla="*/ 59392 w 606862"/>
              <a:gd name="connsiteY262" fmla="*/ 565 h 425368"/>
              <a:gd name="connsiteX263" fmla="*/ 565 w 606862"/>
              <a:gd name="connsiteY263" fmla="*/ 59307 h 425368"/>
              <a:gd name="connsiteX264" fmla="*/ 565 w 606862"/>
              <a:gd name="connsiteY264" fmla="*/ 366133 h 425368"/>
              <a:gd name="connsiteX265" fmla="*/ 59392 w 606862"/>
              <a:gd name="connsiteY265" fmla="*/ 424875 h 425368"/>
              <a:gd name="connsiteX266" fmla="*/ 547471 w 606862"/>
              <a:gd name="connsiteY266" fmla="*/ 424875 h 425368"/>
              <a:gd name="connsiteX267" fmla="*/ 606298 w 606862"/>
              <a:gd name="connsiteY267" fmla="*/ 366133 h 425368"/>
              <a:gd name="connsiteX268" fmla="*/ 606298 w 606862"/>
              <a:gd name="connsiteY268" fmla="*/ 59307 h 425368"/>
              <a:gd name="connsiteX269" fmla="*/ 547471 w 606862"/>
              <a:gd name="connsiteY269" fmla="*/ 565 h 425368"/>
              <a:gd name="connsiteX270" fmla="*/ 59365 w 606862"/>
              <a:gd name="connsiteY270" fmla="*/ 0 h 425368"/>
              <a:gd name="connsiteX271" fmla="*/ 547497 w 606862"/>
              <a:gd name="connsiteY271" fmla="*/ 0 h 425368"/>
              <a:gd name="connsiteX272" fmla="*/ 606862 w 606862"/>
              <a:gd name="connsiteY272" fmla="*/ 59283 h 425368"/>
              <a:gd name="connsiteX273" fmla="*/ 606862 w 606862"/>
              <a:gd name="connsiteY273" fmla="*/ 366161 h 425368"/>
              <a:gd name="connsiteX274" fmla="*/ 547497 w 606862"/>
              <a:gd name="connsiteY274" fmla="*/ 425368 h 425368"/>
              <a:gd name="connsiteX275" fmla="*/ 59365 w 606862"/>
              <a:gd name="connsiteY275" fmla="*/ 425368 h 425368"/>
              <a:gd name="connsiteX276" fmla="*/ 0 w 606862"/>
              <a:gd name="connsiteY276" fmla="*/ 366161 h 425368"/>
              <a:gd name="connsiteX277" fmla="*/ 0 w 606862"/>
              <a:gd name="connsiteY277" fmla="*/ 59283 h 425368"/>
              <a:gd name="connsiteX278" fmla="*/ 59365 w 606862"/>
              <a:gd name="connsiteY278" fmla="*/ 0 h 425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</a:cxnLst>
            <a:rect l="l" t="t" r="r" b="b"/>
            <a:pathLst>
              <a:path w="606862" h="425368">
                <a:moveTo>
                  <a:pt x="344867" y="302940"/>
                </a:moveTo>
                <a:lnTo>
                  <a:pt x="502911" y="302940"/>
                </a:lnTo>
                <a:cubicBezTo>
                  <a:pt x="514526" y="302940"/>
                  <a:pt x="524090" y="312409"/>
                  <a:pt x="524090" y="324074"/>
                </a:cubicBezTo>
                <a:cubicBezTo>
                  <a:pt x="524090" y="335740"/>
                  <a:pt x="514526" y="345209"/>
                  <a:pt x="502911" y="345209"/>
                </a:cubicBezTo>
                <a:lnTo>
                  <a:pt x="344867" y="345209"/>
                </a:lnTo>
                <a:cubicBezTo>
                  <a:pt x="333177" y="345209"/>
                  <a:pt x="323688" y="335740"/>
                  <a:pt x="323688" y="324074"/>
                </a:cubicBezTo>
                <a:cubicBezTo>
                  <a:pt x="323688" y="312409"/>
                  <a:pt x="333177" y="302940"/>
                  <a:pt x="344867" y="302940"/>
                </a:cubicBezTo>
                <a:close/>
                <a:moveTo>
                  <a:pt x="344900" y="302373"/>
                </a:moveTo>
                <a:cubicBezTo>
                  <a:pt x="332906" y="302373"/>
                  <a:pt x="323189" y="312086"/>
                  <a:pt x="323189" y="324074"/>
                </a:cubicBezTo>
                <a:cubicBezTo>
                  <a:pt x="323189" y="335987"/>
                  <a:pt x="332906" y="345700"/>
                  <a:pt x="344900" y="345700"/>
                </a:cubicBezTo>
                <a:lnTo>
                  <a:pt x="502948" y="345700"/>
                </a:lnTo>
                <a:cubicBezTo>
                  <a:pt x="514866" y="345700"/>
                  <a:pt x="524583" y="335987"/>
                  <a:pt x="524583" y="324074"/>
                </a:cubicBezTo>
                <a:cubicBezTo>
                  <a:pt x="524583" y="312086"/>
                  <a:pt x="514866" y="302373"/>
                  <a:pt x="502948" y="302373"/>
                </a:cubicBezTo>
                <a:close/>
                <a:moveTo>
                  <a:pt x="344867" y="301879"/>
                </a:moveTo>
                <a:lnTo>
                  <a:pt x="502911" y="301879"/>
                </a:lnTo>
                <a:cubicBezTo>
                  <a:pt x="515133" y="301879"/>
                  <a:pt x="525077" y="311878"/>
                  <a:pt x="525077" y="324074"/>
                </a:cubicBezTo>
                <a:cubicBezTo>
                  <a:pt x="525077" y="336270"/>
                  <a:pt x="515133" y="346194"/>
                  <a:pt x="502911" y="346194"/>
                </a:cubicBezTo>
                <a:lnTo>
                  <a:pt x="344867" y="346194"/>
                </a:lnTo>
                <a:cubicBezTo>
                  <a:pt x="332645" y="346194"/>
                  <a:pt x="322625" y="336270"/>
                  <a:pt x="322625" y="324074"/>
                </a:cubicBezTo>
                <a:cubicBezTo>
                  <a:pt x="322625" y="311878"/>
                  <a:pt x="332645" y="301879"/>
                  <a:pt x="344867" y="301879"/>
                </a:cubicBezTo>
                <a:close/>
                <a:moveTo>
                  <a:pt x="204251" y="250561"/>
                </a:moveTo>
                <a:lnTo>
                  <a:pt x="208442" y="251779"/>
                </a:lnTo>
                <a:lnTo>
                  <a:pt x="209933" y="253526"/>
                </a:lnTo>
                <a:close/>
                <a:moveTo>
                  <a:pt x="177266" y="242723"/>
                </a:moveTo>
                <a:lnTo>
                  <a:pt x="181490" y="242963"/>
                </a:lnTo>
                <a:lnTo>
                  <a:pt x="199975" y="248330"/>
                </a:lnTo>
                <a:lnTo>
                  <a:pt x="204251" y="250561"/>
                </a:lnTo>
                <a:close/>
                <a:moveTo>
                  <a:pt x="167991" y="242196"/>
                </a:moveTo>
                <a:lnTo>
                  <a:pt x="170607" y="242345"/>
                </a:lnTo>
                <a:lnTo>
                  <a:pt x="136930" y="253200"/>
                </a:lnTo>
                <a:cubicBezTo>
                  <a:pt x="124934" y="261918"/>
                  <a:pt x="116355" y="274653"/>
                  <a:pt x="112786" y="288981"/>
                </a:cubicBezTo>
                <a:cubicBezTo>
                  <a:pt x="111875" y="292468"/>
                  <a:pt x="112710" y="296182"/>
                  <a:pt x="114912" y="299063"/>
                </a:cubicBezTo>
                <a:cubicBezTo>
                  <a:pt x="117190" y="301944"/>
                  <a:pt x="120607" y="303611"/>
                  <a:pt x="124327" y="303611"/>
                </a:cubicBezTo>
                <a:lnTo>
                  <a:pt x="223561" y="303611"/>
                </a:lnTo>
                <a:cubicBezTo>
                  <a:pt x="227281" y="303611"/>
                  <a:pt x="230698" y="301944"/>
                  <a:pt x="232976" y="299063"/>
                </a:cubicBezTo>
                <a:cubicBezTo>
                  <a:pt x="235178" y="296182"/>
                  <a:pt x="236013" y="292468"/>
                  <a:pt x="235102" y="288981"/>
                </a:cubicBezTo>
                <a:cubicBezTo>
                  <a:pt x="234266" y="285645"/>
                  <a:pt x="233203" y="282386"/>
                  <a:pt x="231837" y="279202"/>
                </a:cubicBezTo>
                <a:lnTo>
                  <a:pt x="209933" y="253526"/>
                </a:lnTo>
                <a:lnTo>
                  <a:pt x="212218" y="254718"/>
                </a:lnTo>
                <a:lnTo>
                  <a:pt x="227287" y="272411"/>
                </a:lnTo>
                <a:lnTo>
                  <a:pt x="232274" y="279086"/>
                </a:lnTo>
                <a:cubicBezTo>
                  <a:pt x="233640" y="282194"/>
                  <a:pt x="234779" y="285529"/>
                  <a:pt x="235614" y="288865"/>
                </a:cubicBezTo>
                <a:cubicBezTo>
                  <a:pt x="237511" y="296673"/>
                  <a:pt x="231591" y="304178"/>
                  <a:pt x="223545" y="304178"/>
                </a:cubicBezTo>
                <a:lnTo>
                  <a:pt x="124342" y="304178"/>
                </a:lnTo>
                <a:cubicBezTo>
                  <a:pt x="116296" y="304178"/>
                  <a:pt x="110376" y="296673"/>
                  <a:pt x="112273" y="288865"/>
                </a:cubicBezTo>
                <a:cubicBezTo>
                  <a:pt x="115841" y="274462"/>
                  <a:pt x="124645" y="261574"/>
                  <a:pt x="136638" y="252857"/>
                </a:cubicBezTo>
                <a:lnTo>
                  <a:pt x="142951" y="250238"/>
                </a:lnTo>
                <a:close/>
                <a:moveTo>
                  <a:pt x="173147" y="241526"/>
                </a:moveTo>
                <a:lnTo>
                  <a:pt x="177266" y="242723"/>
                </a:lnTo>
                <a:lnTo>
                  <a:pt x="170607" y="242345"/>
                </a:lnTo>
                <a:close/>
                <a:moveTo>
                  <a:pt x="173147" y="240540"/>
                </a:moveTo>
                <a:lnTo>
                  <a:pt x="167991" y="242196"/>
                </a:lnTo>
                <a:lnTo>
                  <a:pt x="163012" y="241913"/>
                </a:lnTo>
                <a:lnTo>
                  <a:pt x="142951" y="250238"/>
                </a:lnTo>
                <a:lnTo>
                  <a:pt x="136323" y="252366"/>
                </a:lnTo>
                <a:cubicBezTo>
                  <a:pt x="124099" y="261236"/>
                  <a:pt x="115368" y="274123"/>
                  <a:pt x="111799" y="288677"/>
                </a:cubicBezTo>
                <a:cubicBezTo>
                  <a:pt x="110812" y="292544"/>
                  <a:pt x="111723" y="296561"/>
                  <a:pt x="114153" y="299669"/>
                </a:cubicBezTo>
                <a:cubicBezTo>
                  <a:pt x="116583" y="302853"/>
                  <a:pt x="120303" y="304673"/>
                  <a:pt x="124327" y="304673"/>
                </a:cubicBezTo>
                <a:lnTo>
                  <a:pt x="223561" y="304673"/>
                </a:lnTo>
                <a:cubicBezTo>
                  <a:pt x="227585" y="304673"/>
                  <a:pt x="231305" y="302853"/>
                  <a:pt x="233735" y="299669"/>
                </a:cubicBezTo>
                <a:cubicBezTo>
                  <a:pt x="236165" y="296561"/>
                  <a:pt x="237076" y="292544"/>
                  <a:pt x="236089" y="288677"/>
                </a:cubicBezTo>
                <a:cubicBezTo>
                  <a:pt x="235253" y="285342"/>
                  <a:pt x="234115" y="282006"/>
                  <a:pt x="232748" y="278823"/>
                </a:cubicBezTo>
                <a:lnTo>
                  <a:pt x="227287" y="272411"/>
                </a:lnTo>
                <a:lnTo>
                  <a:pt x="215249" y="256300"/>
                </a:lnTo>
                <a:lnTo>
                  <a:pt x="212218" y="254718"/>
                </a:lnTo>
                <a:lnTo>
                  <a:pt x="209012" y="250954"/>
                </a:lnTo>
                <a:lnTo>
                  <a:pt x="199975" y="248330"/>
                </a:lnTo>
                <a:lnTo>
                  <a:pt x="190689" y="243485"/>
                </a:lnTo>
                <a:lnTo>
                  <a:pt x="181490" y="242963"/>
                </a:lnTo>
                <a:close/>
                <a:moveTo>
                  <a:pt x="173249" y="196182"/>
                </a:moveTo>
                <a:lnTo>
                  <a:pt x="175711" y="196559"/>
                </a:lnTo>
                <a:lnTo>
                  <a:pt x="174893" y="196876"/>
                </a:lnTo>
                <a:close/>
                <a:moveTo>
                  <a:pt x="344867" y="190670"/>
                </a:moveTo>
                <a:lnTo>
                  <a:pt x="502911" y="190670"/>
                </a:lnTo>
                <a:cubicBezTo>
                  <a:pt x="514526" y="190670"/>
                  <a:pt x="524090" y="200139"/>
                  <a:pt x="524090" y="211804"/>
                </a:cubicBezTo>
                <a:cubicBezTo>
                  <a:pt x="524090" y="223394"/>
                  <a:pt x="514526" y="232939"/>
                  <a:pt x="502911" y="232939"/>
                </a:cubicBezTo>
                <a:lnTo>
                  <a:pt x="344867" y="232939"/>
                </a:lnTo>
                <a:cubicBezTo>
                  <a:pt x="333177" y="232939"/>
                  <a:pt x="323688" y="223394"/>
                  <a:pt x="323688" y="211804"/>
                </a:cubicBezTo>
                <a:cubicBezTo>
                  <a:pt x="323688" y="200139"/>
                  <a:pt x="333177" y="190670"/>
                  <a:pt x="344867" y="190670"/>
                </a:cubicBezTo>
                <a:close/>
                <a:moveTo>
                  <a:pt x="344900" y="190174"/>
                </a:moveTo>
                <a:cubicBezTo>
                  <a:pt x="332906" y="190174"/>
                  <a:pt x="323189" y="199871"/>
                  <a:pt x="323189" y="211840"/>
                </a:cubicBezTo>
                <a:cubicBezTo>
                  <a:pt x="323189" y="223734"/>
                  <a:pt x="332906" y="233431"/>
                  <a:pt x="344900" y="233431"/>
                </a:cubicBezTo>
                <a:lnTo>
                  <a:pt x="502948" y="233431"/>
                </a:lnTo>
                <a:cubicBezTo>
                  <a:pt x="514866" y="233431"/>
                  <a:pt x="524583" y="223734"/>
                  <a:pt x="524583" y="211840"/>
                </a:cubicBezTo>
                <a:cubicBezTo>
                  <a:pt x="524583" y="199871"/>
                  <a:pt x="514866" y="190174"/>
                  <a:pt x="502948" y="190174"/>
                </a:cubicBezTo>
                <a:close/>
                <a:moveTo>
                  <a:pt x="344867" y="189609"/>
                </a:moveTo>
                <a:lnTo>
                  <a:pt x="502911" y="189609"/>
                </a:lnTo>
                <a:cubicBezTo>
                  <a:pt x="515133" y="189609"/>
                  <a:pt x="525077" y="199608"/>
                  <a:pt x="525077" y="211804"/>
                </a:cubicBezTo>
                <a:cubicBezTo>
                  <a:pt x="525077" y="224000"/>
                  <a:pt x="515133" y="233924"/>
                  <a:pt x="502911" y="233924"/>
                </a:cubicBezTo>
                <a:lnTo>
                  <a:pt x="344867" y="233924"/>
                </a:lnTo>
                <a:cubicBezTo>
                  <a:pt x="332645" y="233924"/>
                  <a:pt x="322625" y="224000"/>
                  <a:pt x="322625" y="211804"/>
                </a:cubicBezTo>
                <a:cubicBezTo>
                  <a:pt x="322625" y="199608"/>
                  <a:pt x="332645" y="189609"/>
                  <a:pt x="344867" y="189609"/>
                </a:cubicBezTo>
                <a:close/>
                <a:moveTo>
                  <a:pt x="148616" y="185793"/>
                </a:moveTo>
                <a:lnTo>
                  <a:pt x="173249" y="196182"/>
                </a:lnTo>
                <a:lnTo>
                  <a:pt x="168550" y="195464"/>
                </a:lnTo>
                <a:lnTo>
                  <a:pt x="153082" y="189432"/>
                </a:lnTo>
                <a:close/>
                <a:moveTo>
                  <a:pt x="146069" y="183718"/>
                </a:moveTo>
                <a:lnTo>
                  <a:pt x="148616" y="185793"/>
                </a:lnTo>
                <a:lnTo>
                  <a:pt x="146563" y="184927"/>
                </a:lnTo>
                <a:close/>
                <a:moveTo>
                  <a:pt x="173905" y="121331"/>
                </a:moveTo>
                <a:cubicBezTo>
                  <a:pt x="195082" y="121331"/>
                  <a:pt x="212236" y="138463"/>
                  <a:pt x="212236" y="159538"/>
                </a:cubicBezTo>
                <a:cubicBezTo>
                  <a:pt x="212236" y="170227"/>
                  <a:pt x="207606" y="180612"/>
                  <a:pt x="199636" y="187814"/>
                </a:cubicBezTo>
                <a:lnTo>
                  <a:pt x="192911" y="190926"/>
                </a:lnTo>
                <a:lnTo>
                  <a:pt x="177666" y="196858"/>
                </a:lnTo>
                <a:lnTo>
                  <a:pt x="175711" y="196559"/>
                </a:lnTo>
                <a:lnTo>
                  <a:pt x="199341" y="187400"/>
                </a:lnTo>
                <a:cubicBezTo>
                  <a:pt x="207237" y="180274"/>
                  <a:pt x="211717" y="170116"/>
                  <a:pt x="211717" y="159503"/>
                </a:cubicBezTo>
                <a:cubicBezTo>
                  <a:pt x="211717" y="138733"/>
                  <a:pt x="194785" y="121828"/>
                  <a:pt x="173906" y="121828"/>
                </a:cubicBezTo>
                <a:cubicBezTo>
                  <a:pt x="163884" y="121828"/>
                  <a:pt x="154393" y="125694"/>
                  <a:pt x="147256" y="132820"/>
                </a:cubicBezTo>
                <a:cubicBezTo>
                  <a:pt x="140119" y="139945"/>
                  <a:pt x="136171" y="149421"/>
                  <a:pt x="136171" y="159503"/>
                </a:cubicBezTo>
                <a:lnTo>
                  <a:pt x="146069" y="183718"/>
                </a:lnTo>
                <a:lnTo>
                  <a:pt x="145834" y="183526"/>
                </a:lnTo>
                <a:lnTo>
                  <a:pt x="136744" y="163021"/>
                </a:lnTo>
                <a:lnTo>
                  <a:pt x="135651" y="159538"/>
                </a:lnTo>
                <a:cubicBezTo>
                  <a:pt x="135651" y="138463"/>
                  <a:pt x="152805" y="121331"/>
                  <a:pt x="173905" y="121331"/>
                </a:cubicBezTo>
                <a:close/>
                <a:moveTo>
                  <a:pt x="173906" y="120766"/>
                </a:moveTo>
                <a:cubicBezTo>
                  <a:pt x="163580" y="120766"/>
                  <a:pt x="153862" y="124784"/>
                  <a:pt x="146497" y="132137"/>
                </a:cubicBezTo>
                <a:cubicBezTo>
                  <a:pt x="139208" y="139415"/>
                  <a:pt x="135184" y="149194"/>
                  <a:pt x="135184" y="159503"/>
                </a:cubicBezTo>
                <a:lnTo>
                  <a:pt x="136744" y="163021"/>
                </a:lnTo>
                <a:lnTo>
                  <a:pt x="142265" y="180618"/>
                </a:lnTo>
                <a:lnTo>
                  <a:pt x="145834" y="183526"/>
                </a:lnTo>
                <a:lnTo>
                  <a:pt x="147484" y="187249"/>
                </a:lnTo>
                <a:lnTo>
                  <a:pt x="153082" y="189432"/>
                </a:lnTo>
                <a:lnTo>
                  <a:pt x="158621" y="193945"/>
                </a:lnTo>
                <a:lnTo>
                  <a:pt x="168550" y="195464"/>
                </a:lnTo>
                <a:lnTo>
                  <a:pt x="174893" y="197937"/>
                </a:lnTo>
                <a:lnTo>
                  <a:pt x="177666" y="196858"/>
                </a:lnTo>
                <a:lnTo>
                  <a:pt x="179488" y="197137"/>
                </a:lnTo>
                <a:lnTo>
                  <a:pt x="192911" y="190926"/>
                </a:lnTo>
                <a:lnTo>
                  <a:pt x="200024" y="188158"/>
                </a:lnTo>
                <a:cubicBezTo>
                  <a:pt x="208072" y="180881"/>
                  <a:pt x="212704" y="170420"/>
                  <a:pt x="212704" y="159503"/>
                </a:cubicBezTo>
                <a:cubicBezTo>
                  <a:pt x="212704" y="138126"/>
                  <a:pt x="195317" y="120766"/>
                  <a:pt x="173906" y="120766"/>
                </a:cubicBezTo>
                <a:close/>
                <a:moveTo>
                  <a:pt x="173906" y="78466"/>
                </a:moveTo>
                <a:cubicBezTo>
                  <a:pt x="184839" y="78466"/>
                  <a:pt x="195545" y="80665"/>
                  <a:pt x="205567" y="84910"/>
                </a:cubicBezTo>
                <a:cubicBezTo>
                  <a:pt x="215209" y="89004"/>
                  <a:pt x="223865" y="94765"/>
                  <a:pt x="231305" y="102194"/>
                </a:cubicBezTo>
                <a:cubicBezTo>
                  <a:pt x="238746" y="109623"/>
                  <a:pt x="244592" y="118341"/>
                  <a:pt x="248692" y="127968"/>
                </a:cubicBezTo>
                <a:cubicBezTo>
                  <a:pt x="252944" y="137974"/>
                  <a:pt x="255070" y="148587"/>
                  <a:pt x="255070" y="159503"/>
                </a:cubicBezTo>
                <a:cubicBezTo>
                  <a:pt x="255070" y="170420"/>
                  <a:pt x="252944" y="181032"/>
                  <a:pt x="248692" y="191039"/>
                </a:cubicBezTo>
                <a:cubicBezTo>
                  <a:pt x="244896" y="199984"/>
                  <a:pt x="239657" y="208020"/>
                  <a:pt x="232976" y="215070"/>
                </a:cubicBezTo>
                <a:lnTo>
                  <a:pt x="232596" y="215524"/>
                </a:lnTo>
                <a:lnTo>
                  <a:pt x="233128" y="215828"/>
                </a:lnTo>
                <a:cubicBezTo>
                  <a:pt x="235481" y="217420"/>
                  <a:pt x="237759" y="219087"/>
                  <a:pt x="240037" y="220831"/>
                </a:cubicBezTo>
                <a:cubicBezTo>
                  <a:pt x="258411" y="235386"/>
                  <a:pt x="271622" y="255853"/>
                  <a:pt x="277240" y="278519"/>
                </a:cubicBezTo>
                <a:cubicBezTo>
                  <a:pt x="281340" y="295121"/>
                  <a:pt x="277620" y="312329"/>
                  <a:pt x="267066" y="325747"/>
                </a:cubicBezTo>
                <a:cubicBezTo>
                  <a:pt x="262055" y="332114"/>
                  <a:pt x="255601" y="337421"/>
                  <a:pt x="248313" y="341060"/>
                </a:cubicBezTo>
                <a:cubicBezTo>
                  <a:pt x="240720" y="344926"/>
                  <a:pt x="232141" y="346897"/>
                  <a:pt x="223561" y="346897"/>
                </a:cubicBezTo>
                <a:lnTo>
                  <a:pt x="124327" y="346897"/>
                </a:lnTo>
                <a:cubicBezTo>
                  <a:pt x="115747" y="346897"/>
                  <a:pt x="107168" y="344926"/>
                  <a:pt x="99575" y="341060"/>
                </a:cubicBezTo>
                <a:cubicBezTo>
                  <a:pt x="92286" y="337421"/>
                  <a:pt x="85833" y="332114"/>
                  <a:pt x="80822" y="325747"/>
                </a:cubicBezTo>
                <a:cubicBezTo>
                  <a:pt x="70268" y="312329"/>
                  <a:pt x="66548" y="295121"/>
                  <a:pt x="70648" y="278519"/>
                </a:cubicBezTo>
                <a:cubicBezTo>
                  <a:pt x="76266" y="255853"/>
                  <a:pt x="89477" y="235386"/>
                  <a:pt x="107851" y="220831"/>
                </a:cubicBezTo>
                <a:cubicBezTo>
                  <a:pt x="110129" y="219087"/>
                  <a:pt x="112407" y="217420"/>
                  <a:pt x="114760" y="215828"/>
                </a:cubicBezTo>
                <a:lnTo>
                  <a:pt x="115292" y="215524"/>
                </a:lnTo>
                <a:lnTo>
                  <a:pt x="114912" y="215070"/>
                </a:lnTo>
                <a:cubicBezTo>
                  <a:pt x="108231" y="208020"/>
                  <a:pt x="102992" y="199984"/>
                  <a:pt x="99196" y="191039"/>
                </a:cubicBezTo>
                <a:cubicBezTo>
                  <a:pt x="94944" y="181032"/>
                  <a:pt x="92818" y="170420"/>
                  <a:pt x="92818" y="159503"/>
                </a:cubicBezTo>
                <a:cubicBezTo>
                  <a:pt x="92818" y="148587"/>
                  <a:pt x="94944" y="137974"/>
                  <a:pt x="99196" y="127968"/>
                </a:cubicBezTo>
                <a:cubicBezTo>
                  <a:pt x="103296" y="118341"/>
                  <a:pt x="109142" y="109623"/>
                  <a:pt x="116583" y="102194"/>
                </a:cubicBezTo>
                <a:cubicBezTo>
                  <a:pt x="124023" y="94765"/>
                  <a:pt x="132679" y="89004"/>
                  <a:pt x="142321" y="84910"/>
                </a:cubicBezTo>
                <a:cubicBezTo>
                  <a:pt x="152343" y="80665"/>
                  <a:pt x="162973" y="78466"/>
                  <a:pt x="173906" y="78466"/>
                </a:cubicBezTo>
                <a:close/>
                <a:moveTo>
                  <a:pt x="344867" y="78402"/>
                </a:moveTo>
                <a:lnTo>
                  <a:pt x="502911" y="78402"/>
                </a:lnTo>
                <a:cubicBezTo>
                  <a:pt x="514526" y="78402"/>
                  <a:pt x="524090" y="87886"/>
                  <a:pt x="524090" y="99571"/>
                </a:cubicBezTo>
                <a:cubicBezTo>
                  <a:pt x="524090" y="111180"/>
                  <a:pt x="514526" y="120740"/>
                  <a:pt x="502911" y="120740"/>
                </a:cubicBezTo>
                <a:lnTo>
                  <a:pt x="344867" y="120740"/>
                </a:lnTo>
                <a:cubicBezTo>
                  <a:pt x="333177" y="120740"/>
                  <a:pt x="323688" y="111180"/>
                  <a:pt x="323688" y="99571"/>
                </a:cubicBezTo>
                <a:cubicBezTo>
                  <a:pt x="323688" y="87886"/>
                  <a:pt x="333177" y="78402"/>
                  <a:pt x="344867" y="78402"/>
                </a:cubicBezTo>
                <a:close/>
                <a:moveTo>
                  <a:pt x="173905" y="78045"/>
                </a:moveTo>
                <a:cubicBezTo>
                  <a:pt x="162976" y="78045"/>
                  <a:pt x="152273" y="80168"/>
                  <a:pt x="142179" y="84489"/>
                </a:cubicBezTo>
                <a:cubicBezTo>
                  <a:pt x="132463" y="88582"/>
                  <a:pt x="123734" y="94419"/>
                  <a:pt x="116220" y="101924"/>
                </a:cubicBezTo>
                <a:cubicBezTo>
                  <a:pt x="108706" y="109353"/>
                  <a:pt x="102861" y="118071"/>
                  <a:pt x="98763" y="127775"/>
                </a:cubicBezTo>
                <a:cubicBezTo>
                  <a:pt x="94512" y="137857"/>
                  <a:pt x="92311" y="148546"/>
                  <a:pt x="92311" y="159538"/>
                </a:cubicBezTo>
                <a:cubicBezTo>
                  <a:pt x="92311" y="170530"/>
                  <a:pt x="94512" y="181219"/>
                  <a:pt x="98763" y="191301"/>
                </a:cubicBezTo>
                <a:cubicBezTo>
                  <a:pt x="102558" y="200246"/>
                  <a:pt x="107871" y="208358"/>
                  <a:pt x="114550" y="215408"/>
                </a:cubicBezTo>
                <a:cubicBezTo>
                  <a:pt x="112121" y="217000"/>
                  <a:pt x="109844" y="218743"/>
                  <a:pt x="107567" y="220487"/>
                </a:cubicBezTo>
                <a:cubicBezTo>
                  <a:pt x="89123" y="235118"/>
                  <a:pt x="75840" y="255661"/>
                  <a:pt x="70224" y="278479"/>
                </a:cubicBezTo>
                <a:cubicBezTo>
                  <a:pt x="66049" y="295157"/>
                  <a:pt x="69768" y="312517"/>
                  <a:pt x="80394" y="326086"/>
                </a:cubicBezTo>
                <a:cubicBezTo>
                  <a:pt x="85480" y="332530"/>
                  <a:pt x="92007" y="337912"/>
                  <a:pt x="99370" y="341551"/>
                </a:cubicBezTo>
                <a:cubicBezTo>
                  <a:pt x="107036" y="345417"/>
                  <a:pt x="115689" y="347464"/>
                  <a:pt x="124342" y="347464"/>
                </a:cubicBezTo>
                <a:lnTo>
                  <a:pt x="223545" y="347464"/>
                </a:lnTo>
                <a:cubicBezTo>
                  <a:pt x="232198" y="347464"/>
                  <a:pt x="240851" y="345417"/>
                  <a:pt x="248517" y="341551"/>
                </a:cubicBezTo>
                <a:cubicBezTo>
                  <a:pt x="255879" y="337912"/>
                  <a:pt x="262407" y="332530"/>
                  <a:pt x="267492" y="326086"/>
                </a:cubicBezTo>
                <a:cubicBezTo>
                  <a:pt x="278119" y="312517"/>
                  <a:pt x="281838" y="295157"/>
                  <a:pt x="277663" y="278479"/>
                </a:cubicBezTo>
                <a:cubicBezTo>
                  <a:pt x="272047" y="255661"/>
                  <a:pt x="258764" y="235118"/>
                  <a:pt x="240320" y="220487"/>
                </a:cubicBezTo>
                <a:cubicBezTo>
                  <a:pt x="238043" y="218743"/>
                  <a:pt x="235765" y="217000"/>
                  <a:pt x="233337" y="215408"/>
                </a:cubicBezTo>
                <a:cubicBezTo>
                  <a:pt x="240016" y="208358"/>
                  <a:pt x="245329" y="200246"/>
                  <a:pt x="249124" y="191301"/>
                </a:cubicBezTo>
                <a:cubicBezTo>
                  <a:pt x="253375" y="181219"/>
                  <a:pt x="255576" y="170530"/>
                  <a:pt x="255576" y="159538"/>
                </a:cubicBezTo>
                <a:cubicBezTo>
                  <a:pt x="255576" y="148546"/>
                  <a:pt x="253375" y="137857"/>
                  <a:pt x="249124" y="127775"/>
                </a:cubicBezTo>
                <a:cubicBezTo>
                  <a:pt x="245026" y="118071"/>
                  <a:pt x="239105" y="109353"/>
                  <a:pt x="231667" y="101924"/>
                </a:cubicBezTo>
                <a:cubicBezTo>
                  <a:pt x="224153" y="94419"/>
                  <a:pt x="215424" y="88582"/>
                  <a:pt x="205708" y="84489"/>
                </a:cubicBezTo>
                <a:cubicBezTo>
                  <a:pt x="195613" y="80168"/>
                  <a:pt x="184911" y="78045"/>
                  <a:pt x="173905" y="78045"/>
                </a:cubicBezTo>
                <a:close/>
                <a:moveTo>
                  <a:pt x="344900" y="77904"/>
                </a:moveTo>
                <a:cubicBezTo>
                  <a:pt x="332906" y="77904"/>
                  <a:pt x="323189" y="87601"/>
                  <a:pt x="323189" y="99570"/>
                </a:cubicBezTo>
                <a:cubicBezTo>
                  <a:pt x="323189" y="111464"/>
                  <a:pt x="332906" y="121161"/>
                  <a:pt x="344900" y="121161"/>
                </a:cubicBezTo>
                <a:lnTo>
                  <a:pt x="502948" y="121161"/>
                </a:lnTo>
                <a:cubicBezTo>
                  <a:pt x="514866" y="121161"/>
                  <a:pt x="524583" y="111464"/>
                  <a:pt x="524583" y="99570"/>
                </a:cubicBezTo>
                <a:cubicBezTo>
                  <a:pt x="524583" y="87601"/>
                  <a:pt x="514866" y="77904"/>
                  <a:pt x="502948" y="77904"/>
                </a:cubicBezTo>
                <a:close/>
                <a:moveTo>
                  <a:pt x="173906" y="77481"/>
                </a:moveTo>
                <a:cubicBezTo>
                  <a:pt x="184991" y="77481"/>
                  <a:pt x="195772" y="79679"/>
                  <a:pt x="205946" y="83925"/>
                </a:cubicBezTo>
                <a:cubicBezTo>
                  <a:pt x="215741" y="88094"/>
                  <a:pt x="224472" y="94007"/>
                  <a:pt x="232065" y="101512"/>
                </a:cubicBezTo>
                <a:cubicBezTo>
                  <a:pt x="239581" y="109016"/>
                  <a:pt x="245503" y="117810"/>
                  <a:pt x="249603" y="127589"/>
                </a:cubicBezTo>
                <a:cubicBezTo>
                  <a:pt x="253931" y="137747"/>
                  <a:pt x="256133" y="148436"/>
                  <a:pt x="256133" y="159503"/>
                </a:cubicBezTo>
                <a:cubicBezTo>
                  <a:pt x="256133" y="170571"/>
                  <a:pt x="253931" y="181336"/>
                  <a:pt x="249603" y="191494"/>
                </a:cubicBezTo>
                <a:cubicBezTo>
                  <a:pt x="245883" y="200287"/>
                  <a:pt x="240644" y="208323"/>
                  <a:pt x="234115" y="215297"/>
                </a:cubicBezTo>
                <a:cubicBezTo>
                  <a:pt x="236392" y="216813"/>
                  <a:pt x="238518" y="218405"/>
                  <a:pt x="240644" y="220073"/>
                </a:cubicBezTo>
                <a:cubicBezTo>
                  <a:pt x="259170" y="234779"/>
                  <a:pt x="272533" y="255398"/>
                  <a:pt x="278227" y="278292"/>
                </a:cubicBezTo>
                <a:cubicBezTo>
                  <a:pt x="282403" y="295121"/>
                  <a:pt x="278607" y="312708"/>
                  <a:pt x="267901" y="326353"/>
                </a:cubicBezTo>
                <a:cubicBezTo>
                  <a:pt x="262814" y="332873"/>
                  <a:pt x="256209" y="338255"/>
                  <a:pt x="248768" y="341969"/>
                </a:cubicBezTo>
                <a:cubicBezTo>
                  <a:pt x="241024" y="345911"/>
                  <a:pt x="232292" y="347958"/>
                  <a:pt x="223561" y="347958"/>
                </a:cubicBezTo>
                <a:lnTo>
                  <a:pt x="124327" y="347958"/>
                </a:lnTo>
                <a:cubicBezTo>
                  <a:pt x="115595" y="347958"/>
                  <a:pt x="106864" y="345911"/>
                  <a:pt x="99120" y="341969"/>
                </a:cubicBezTo>
                <a:cubicBezTo>
                  <a:pt x="91679" y="338255"/>
                  <a:pt x="85074" y="332873"/>
                  <a:pt x="79987" y="326353"/>
                </a:cubicBezTo>
                <a:cubicBezTo>
                  <a:pt x="69281" y="312708"/>
                  <a:pt x="65485" y="295121"/>
                  <a:pt x="69661" y="278292"/>
                </a:cubicBezTo>
                <a:cubicBezTo>
                  <a:pt x="75355" y="255398"/>
                  <a:pt x="88718" y="234779"/>
                  <a:pt x="107244" y="220073"/>
                </a:cubicBezTo>
                <a:cubicBezTo>
                  <a:pt x="109370" y="218405"/>
                  <a:pt x="111496" y="216813"/>
                  <a:pt x="113773" y="215297"/>
                </a:cubicBezTo>
                <a:cubicBezTo>
                  <a:pt x="107168" y="208323"/>
                  <a:pt x="102005" y="200287"/>
                  <a:pt x="98285" y="191494"/>
                </a:cubicBezTo>
                <a:cubicBezTo>
                  <a:pt x="93957" y="181336"/>
                  <a:pt x="91755" y="170571"/>
                  <a:pt x="91755" y="159503"/>
                </a:cubicBezTo>
                <a:cubicBezTo>
                  <a:pt x="91755" y="148436"/>
                  <a:pt x="93957" y="137747"/>
                  <a:pt x="98285" y="127589"/>
                </a:cubicBezTo>
                <a:cubicBezTo>
                  <a:pt x="102385" y="117810"/>
                  <a:pt x="108307" y="109016"/>
                  <a:pt x="115823" y="101512"/>
                </a:cubicBezTo>
                <a:cubicBezTo>
                  <a:pt x="123416" y="94007"/>
                  <a:pt x="132147" y="88094"/>
                  <a:pt x="141942" y="83925"/>
                </a:cubicBezTo>
                <a:cubicBezTo>
                  <a:pt x="152115" y="79679"/>
                  <a:pt x="162897" y="77481"/>
                  <a:pt x="173906" y="77481"/>
                </a:cubicBezTo>
                <a:close/>
                <a:moveTo>
                  <a:pt x="344867" y="77340"/>
                </a:moveTo>
                <a:lnTo>
                  <a:pt x="502911" y="77340"/>
                </a:lnTo>
                <a:cubicBezTo>
                  <a:pt x="515133" y="77340"/>
                  <a:pt x="525077" y="87279"/>
                  <a:pt x="525077" y="99571"/>
                </a:cubicBezTo>
                <a:cubicBezTo>
                  <a:pt x="525077" y="111787"/>
                  <a:pt x="515133" y="121726"/>
                  <a:pt x="502911" y="121726"/>
                </a:cubicBezTo>
                <a:lnTo>
                  <a:pt x="344867" y="121726"/>
                </a:lnTo>
                <a:cubicBezTo>
                  <a:pt x="332645" y="121726"/>
                  <a:pt x="322625" y="111787"/>
                  <a:pt x="322625" y="99571"/>
                </a:cubicBezTo>
                <a:cubicBezTo>
                  <a:pt x="322625" y="87279"/>
                  <a:pt x="332645" y="77340"/>
                  <a:pt x="344867" y="77340"/>
                </a:cubicBezTo>
                <a:close/>
                <a:moveTo>
                  <a:pt x="59365" y="44349"/>
                </a:moveTo>
                <a:cubicBezTo>
                  <a:pt x="51091" y="44349"/>
                  <a:pt x="44410" y="51020"/>
                  <a:pt x="44410" y="59283"/>
                </a:cubicBezTo>
                <a:lnTo>
                  <a:pt x="44410" y="366161"/>
                </a:lnTo>
                <a:cubicBezTo>
                  <a:pt x="44410" y="374348"/>
                  <a:pt x="51091" y="381095"/>
                  <a:pt x="59365" y="381095"/>
                </a:cubicBezTo>
                <a:lnTo>
                  <a:pt x="547497" y="381095"/>
                </a:lnTo>
                <a:cubicBezTo>
                  <a:pt x="555772" y="381095"/>
                  <a:pt x="562452" y="374348"/>
                  <a:pt x="562452" y="366161"/>
                </a:cubicBezTo>
                <a:lnTo>
                  <a:pt x="562452" y="59283"/>
                </a:lnTo>
                <a:cubicBezTo>
                  <a:pt x="562452" y="51020"/>
                  <a:pt x="555772" y="44349"/>
                  <a:pt x="547497" y="44349"/>
                </a:cubicBezTo>
                <a:close/>
                <a:moveTo>
                  <a:pt x="59392" y="43845"/>
                </a:moveTo>
                <a:lnTo>
                  <a:pt x="547471" y="43845"/>
                </a:lnTo>
                <a:cubicBezTo>
                  <a:pt x="556048" y="43845"/>
                  <a:pt x="562956" y="50818"/>
                  <a:pt x="562956" y="59307"/>
                </a:cubicBezTo>
                <a:lnTo>
                  <a:pt x="562956" y="366133"/>
                </a:lnTo>
                <a:cubicBezTo>
                  <a:pt x="562956" y="374622"/>
                  <a:pt x="556048" y="381595"/>
                  <a:pt x="547471" y="381595"/>
                </a:cubicBezTo>
                <a:lnTo>
                  <a:pt x="59392" y="381595"/>
                </a:lnTo>
                <a:cubicBezTo>
                  <a:pt x="50815" y="381595"/>
                  <a:pt x="43907" y="374622"/>
                  <a:pt x="43907" y="366133"/>
                </a:cubicBezTo>
                <a:lnTo>
                  <a:pt x="43907" y="59307"/>
                </a:lnTo>
                <a:cubicBezTo>
                  <a:pt x="43907" y="50818"/>
                  <a:pt x="50815" y="43845"/>
                  <a:pt x="59392" y="43845"/>
                </a:cubicBezTo>
                <a:close/>
                <a:moveTo>
                  <a:pt x="59365" y="43363"/>
                </a:moveTo>
                <a:cubicBezTo>
                  <a:pt x="50559" y="43363"/>
                  <a:pt x="43347" y="50489"/>
                  <a:pt x="43347" y="59283"/>
                </a:cubicBezTo>
                <a:lnTo>
                  <a:pt x="43347" y="366161"/>
                </a:lnTo>
                <a:cubicBezTo>
                  <a:pt x="43347" y="374955"/>
                  <a:pt x="50559" y="382081"/>
                  <a:pt x="59365" y="382081"/>
                </a:cubicBezTo>
                <a:lnTo>
                  <a:pt x="547497" y="382081"/>
                </a:lnTo>
                <a:cubicBezTo>
                  <a:pt x="556303" y="382081"/>
                  <a:pt x="563515" y="374955"/>
                  <a:pt x="563515" y="366161"/>
                </a:cubicBezTo>
                <a:lnTo>
                  <a:pt x="563515" y="59283"/>
                </a:lnTo>
                <a:cubicBezTo>
                  <a:pt x="563515" y="50489"/>
                  <a:pt x="556303" y="43363"/>
                  <a:pt x="547497" y="43363"/>
                </a:cubicBezTo>
                <a:close/>
                <a:moveTo>
                  <a:pt x="59365" y="1061"/>
                </a:moveTo>
                <a:lnTo>
                  <a:pt x="547497" y="1061"/>
                </a:lnTo>
                <a:cubicBezTo>
                  <a:pt x="579685" y="1061"/>
                  <a:pt x="605799" y="27140"/>
                  <a:pt x="605799" y="59283"/>
                </a:cubicBezTo>
                <a:lnTo>
                  <a:pt x="605799" y="366161"/>
                </a:lnTo>
                <a:cubicBezTo>
                  <a:pt x="605799" y="398228"/>
                  <a:pt x="579685" y="424382"/>
                  <a:pt x="547497" y="424382"/>
                </a:cubicBezTo>
                <a:lnTo>
                  <a:pt x="59365" y="424382"/>
                </a:lnTo>
                <a:cubicBezTo>
                  <a:pt x="27177" y="424382"/>
                  <a:pt x="987" y="398228"/>
                  <a:pt x="987" y="366161"/>
                </a:cubicBezTo>
                <a:lnTo>
                  <a:pt x="987" y="59283"/>
                </a:lnTo>
                <a:cubicBezTo>
                  <a:pt x="987" y="27140"/>
                  <a:pt x="27177" y="1061"/>
                  <a:pt x="59365" y="1061"/>
                </a:cubicBezTo>
                <a:close/>
                <a:moveTo>
                  <a:pt x="59392" y="565"/>
                </a:moveTo>
                <a:cubicBezTo>
                  <a:pt x="26904" y="565"/>
                  <a:pt x="565" y="26942"/>
                  <a:pt x="565" y="59307"/>
                </a:cubicBezTo>
                <a:lnTo>
                  <a:pt x="565" y="366133"/>
                </a:lnTo>
                <a:cubicBezTo>
                  <a:pt x="565" y="398498"/>
                  <a:pt x="26904" y="424875"/>
                  <a:pt x="59392" y="424875"/>
                </a:cubicBezTo>
                <a:lnTo>
                  <a:pt x="547471" y="424875"/>
                </a:lnTo>
                <a:cubicBezTo>
                  <a:pt x="579883" y="424875"/>
                  <a:pt x="606298" y="398498"/>
                  <a:pt x="606298" y="366133"/>
                </a:cubicBezTo>
                <a:lnTo>
                  <a:pt x="606298" y="59307"/>
                </a:lnTo>
                <a:cubicBezTo>
                  <a:pt x="606298" y="26942"/>
                  <a:pt x="579883" y="565"/>
                  <a:pt x="547471" y="565"/>
                </a:cubicBezTo>
                <a:close/>
                <a:moveTo>
                  <a:pt x="59365" y="0"/>
                </a:moveTo>
                <a:lnTo>
                  <a:pt x="547497" y="0"/>
                </a:lnTo>
                <a:cubicBezTo>
                  <a:pt x="580216" y="0"/>
                  <a:pt x="606862" y="26609"/>
                  <a:pt x="606862" y="59283"/>
                </a:cubicBezTo>
                <a:lnTo>
                  <a:pt x="606862" y="366161"/>
                </a:lnTo>
                <a:cubicBezTo>
                  <a:pt x="606862" y="398835"/>
                  <a:pt x="580216" y="425368"/>
                  <a:pt x="547497" y="425368"/>
                </a:cubicBezTo>
                <a:lnTo>
                  <a:pt x="59365" y="425368"/>
                </a:lnTo>
                <a:cubicBezTo>
                  <a:pt x="26646" y="425368"/>
                  <a:pt x="0" y="398835"/>
                  <a:pt x="0" y="366161"/>
                </a:cubicBezTo>
                <a:lnTo>
                  <a:pt x="0" y="59283"/>
                </a:lnTo>
                <a:cubicBezTo>
                  <a:pt x="0" y="26609"/>
                  <a:pt x="26646" y="0"/>
                  <a:pt x="59365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sp>
        <p:nvSpPr>
          <p:cNvPr id="142" name="iconfont-11800-5580629">
            <a:extLst>
              <a:ext uri="{FF2B5EF4-FFF2-40B4-BE49-F238E27FC236}">
                <a16:creationId xmlns:a16="http://schemas.microsoft.com/office/drawing/2014/main" id="{F750D37E-C87C-6328-B71F-D04379FF739A}"/>
              </a:ext>
            </a:extLst>
          </p:cNvPr>
          <p:cNvSpPr/>
          <p:nvPr/>
        </p:nvSpPr>
        <p:spPr>
          <a:xfrm>
            <a:off x="2687088" y="3876039"/>
            <a:ext cx="364213" cy="306510"/>
          </a:xfrm>
          <a:custGeom>
            <a:avLst/>
            <a:gdLst>
              <a:gd name="T0" fmla="*/ 10033 w 11215"/>
              <a:gd name="T1" fmla="*/ 1687 h 9438"/>
              <a:gd name="T2" fmla="*/ 6455 w 11215"/>
              <a:gd name="T3" fmla="*/ 1687 h 9438"/>
              <a:gd name="T4" fmla="*/ 6102 w 11215"/>
              <a:gd name="T5" fmla="*/ 1452 h 9438"/>
              <a:gd name="T6" fmla="*/ 6094 w 11215"/>
              <a:gd name="T7" fmla="*/ 1431 h 9438"/>
              <a:gd name="T8" fmla="*/ 5686 w 11215"/>
              <a:gd name="T9" fmla="*/ 703 h 9438"/>
              <a:gd name="T10" fmla="*/ 4605 w 11215"/>
              <a:gd name="T11" fmla="*/ 0 h 9438"/>
              <a:gd name="T12" fmla="*/ 1183 w 11215"/>
              <a:gd name="T13" fmla="*/ 0 h 9438"/>
              <a:gd name="T14" fmla="*/ 0 w 11215"/>
              <a:gd name="T15" fmla="*/ 1182 h 9438"/>
              <a:gd name="T16" fmla="*/ 0 w 11215"/>
              <a:gd name="T17" fmla="*/ 8256 h 9438"/>
              <a:gd name="T18" fmla="*/ 1183 w 11215"/>
              <a:gd name="T19" fmla="*/ 9438 h 9438"/>
              <a:gd name="T20" fmla="*/ 10033 w 11215"/>
              <a:gd name="T21" fmla="*/ 9438 h 9438"/>
              <a:gd name="T22" fmla="*/ 11215 w 11215"/>
              <a:gd name="T23" fmla="*/ 8256 h 9438"/>
              <a:gd name="T24" fmla="*/ 11215 w 11215"/>
              <a:gd name="T25" fmla="*/ 2870 h 9438"/>
              <a:gd name="T26" fmla="*/ 10033 w 11215"/>
              <a:gd name="T27" fmla="*/ 1687 h 9438"/>
              <a:gd name="T28" fmla="*/ 1183 w 11215"/>
              <a:gd name="T29" fmla="*/ 800 h 9438"/>
              <a:gd name="T30" fmla="*/ 4605 w 11215"/>
              <a:gd name="T31" fmla="*/ 800 h 9438"/>
              <a:gd name="T32" fmla="*/ 4958 w 11215"/>
              <a:gd name="T33" fmla="*/ 1035 h 9438"/>
              <a:gd name="T34" fmla="*/ 4966 w 11215"/>
              <a:gd name="T35" fmla="*/ 1056 h 9438"/>
              <a:gd name="T36" fmla="*/ 5374 w 11215"/>
              <a:gd name="T37" fmla="*/ 1783 h 9438"/>
              <a:gd name="T38" fmla="*/ 6455 w 11215"/>
              <a:gd name="T39" fmla="*/ 2487 h 9438"/>
              <a:gd name="T40" fmla="*/ 10031 w 11215"/>
              <a:gd name="T41" fmla="*/ 2487 h 9438"/>
              <a:gd name="T42" fmla="*/ 10414 w 11215"/>
              <a:gd name="T43" fmla="*/ 2870 h 9438"/>
              <a:gd name="T44" fmla="*/ 10414 w 11215"/>
              <a:gd name="T45" fmla="*/ 3545 h 9438"/>
              <a:gd name="T46" fmla="*/ 800 w 11215"/>
              <a:gd name="T47" fmla="*/ 3545 h 9438"/>
              <a:gd name="T48" fmla="*/ 800 w 11215"/>
              <a:gd name="T49" fmla="*/ 1182 h 9438"/>
              <a:gd name="T50" fmla="*/ 1183 w 11215"/>
              <a:gd name="T51" fmla="*/ 800 h 9438"/>
              <a:gd name="T52" fmla="*/ 10033 w 11215"/>
              <a:gd name="T53" fmla="*/ 8638 h 9438"/>
              <a:gd name="T54" fmla="*/ 1183 w 11215"/>
              <a:gd name="T55" fmla="*/ 8638 h 9438"/>
              <a:gd name="T56" fmla="*/ 800 w 11215"/>
              <a:gd name="T57" fmla="*/ 8256 h 9438"/>
              <a:gd name="T58" fmla="*/ 800 w 11215"/>
              <a:gd name="T59" fmla="*/ 4345 h 9438"/>
              <a:gd name="T60" fmla="*/ 10414 w 11215"/>
              <a:gd name="T61" fmla="*/ 4345 h 9438"/>
              <a:gd name="T62" fmla="*/ 10414 w 11215"/>
              <a:gd name="T63" fmla="*/ 8256 h 9438"/>
              <a:gd name="T64" fmla="*/ 10033 w 11215"/>
              <a:gd name="T65" fmla="*/ 8638 h 9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15" h="9438">
                <a:moveTo>
                  <a:pt x="10033" y="1687"/>
                </a:moveTo>
                <a:lnTo>
                  <a:pt x="6455" y="1687"/>
                </a:lnTo>
                <a:cubicBezTo>
                  <a:pt x="6300" y="1687"/>
                  <a:pt x="6161" y="1595"/>
                  <a:pt x="6102" y="1452"/>
                </a:cubicBezTo>
                <a:lnTo>
                  <a:pt x="6094" y="1431"/>
                </a:lnTo>
                <a:lnTo>
                  <a:pt x="5686" y="703"/>
                </a:lnTo>
                <a:cubicBezTo>
                  <a:pt x="5497" y="275"/>
                  <a:pt x="5075" y="0"/>
                  <a:pt x="4605" y="0"/>
                </a:cubicBezTo>
                <a:lnTo>
                  <a:pt x="1183" y="0"/>
                </a:lnTo>
                <a:cubicBezTo>
                  <a:pt x="531" y="0"/>
                  <a:pt x="0" y="530"/>
                  <a:pt x="0" y="1182"/>
                </a:cubicBezTo>
                <a:lnTo>
                  <a:pt x="0" y="8256"/>
                </a:lnTo>
                <a:cubicBezTo>
                  <a:pt x="0" y="8907"/>
                  <a:pt x="530" y="9438"/>
                  <a:pt x="1183" y="9438"/>
                </a:cubicBezTo>
                <a:lnTo>
                  <a:pt x="10033" y="9438"/>
                </a:lnTo>
                <a:cubicBezTo>
                  <a:pt x="10684" y="9438"/>
                  <a:pt x="11215" y="8908"/>
                  <a:pt x="11215" y="8256"/>
                </a:cubicBezTo>
                <a:lnTo>
                  <a:pt x="11215" y="2870"/>
                </a:lnTo>
                <a:cubicBezTo>
                  <a:pt x="11214" y="2217"/>
                  <a:pt x="10684" y="1687"/>
                  <a:pt x="10033" y="1687"/>
                </a:cubicBezTo>
                <a:close/>
                <a:moveTo>
                  <a:pt x="1183" y="800"/>
                </a:moveTo>
                <a:lnTo>
                  <a:pt x="4605" y="800"/>
                </a:lnTo>
                <a:cubicBezTo>
                  <a:pt x="4760" y="800"/>
                  <a:pt x="4899" y="892"/>
                  <a:pt x="4958" y="1035"/>
                </a:cubicBezTo>
                <a:lnTo>
                  <a:pt x="4966" y="1056"/>
                </a:lnTo>
                <a:lnTo>
                  <a:pt x="5374" y="1783"/>
                </a:lnTo>
                <a:cubicBezTo>
                  <a:pt x="5563" y="2212"/>
                  <a:pt x="5985" y="2487"/>
                  <a:pt x="6455" y="2487"/>
                </a:cubicBezTo>
                <a:lnTo>
                  <a:pt x="10031" y="2487"/>
                </a:lnTo>
                <a:cubicBezTo>
                  <a:pt x="10243" y="2487"/>
                  <a:pt x="10414" y="2658"/>
                  <a:pt x="10414" y="2870"/>
                </a:cubicBezTo>
                <a:lnTo>
                  <a:pt x="10414" y="3545"/>
                </a:lnTo>
                <a:lnTo>
                  <a:pt x="800" y="3545"/>
                </a:lnTo>
                <a:lnTo>
                  <a:pt x="800" y="1182"/>
                </a:lnTo>
                <a:cubicBezTo>
                  <a:pt x="800" y="971"/>
                  <a:pt x="971" y="800"/>
                  <a:pt x="1183" y="800"/>
                </a:cubicBezTo>
                <a:close/>
                <a:moveTo>
                  <a:pt x="10033" y="8638"/>
                </a:moveTo>
                <a:lnTo>
                  <a:pt x="1183" y="8638"/>
                </a:lnTo>
                <a:cubicBezTo>
                  <a:pt x="971" y="8638"/>
                  <a:pt x="800" y="8467"/>
                  <a:pt x="800" y="8256"/>
                </a:cubicBezTo>
                <a:lnTo>
                  <a:pt x="800" y="4345"/>
                </a:lnTo>
                <a:lnTo>
                  <a:pt x="10414" y="4345"/>
                </a:lnTo>
                <a:lnTo>
                  <a:pt x="10414" y="8256"/>
                </a:lnTo>
                <a:cubicBezTo>
                  <a:pt x="10414" y="8466"/>
                  <a:pt x="10243" y="8638"/>
                  <a:pt x="10033" y="8638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sp>
        <p:nvSpPr>
          <p:cNvPr id="143" name="iconfont-1086-825092">
            <a:extLst>
              <a:ext uri="{FF2B5EF4-FFF2-40B4-BE49-F238E27FC236}">
                <a16:creationId xmlns:a16="http://schemas.microsoft.com/office/drawing/2014/main" id="{FD7E7187-C650-D4BB-C870-64B85CB0C93E}"/>
              </a:ext>
            </a:extLst>
          </p:cNvPr>
          <p:cNvSpPr/>
          <p:nvPr/>
        </p:nvSpPr>
        <p:spPr>
          <a:xfrm>
            <a:off x="4559018" y="3911612"/>
            <a:ext cx="364213" cy="235364"/>
          </a:xfrm>
          <a:custGeom>
            <a:avLst/>
            <a:gdLst>
              <a:gd name="T0" fmla="*/ 14486 w 20143"/>
              <a:gd name="T1" fmla="*/ 8793 h 13015"/>
              <a:gd name="T2" fmla="*/ 11194 w 20143"/>
              <a:gd name="T3" fmla="*/ 7198 h 13015"/>
              <a:gd name="T4" fmla="*/ 9698 w 20143"/>
              <a:gd name="T5" fmla="*/ 7155 h 13015"/>
              <a:gd name="T6" fmla="*/ 7958 w 20143"/>
              <a:gd name="T7" fmla="*/ 7475 h 13015"/>
              <a:gd name="T8" fmla="*/ 4794 w 20143"/>
              <a:gd name="T9" fmla="*/ 10636 h 13015"/>
              <a:gd name="T10" fmla="*/ 4496 w 20143"/>
              <a:gd name="T11" fmla="*/ 12932 h 13015"/>
              <a:gd name="T12" fmla="*/ 4583 w 20143"/>
              <a:gd name="T13" fmla="*/ 13015 h 13015"/>
              <a:gd name="T14" fmla="*/ 15805 w 20143"/>
              <a:gd name="T15" fmla="*/ 13013 h 13015"/>
              <a:gd name="T16" fmla="*/ 15881 w 20143"/>
              <a:gd name="T17" fmla="*/ 13013 h 13015"/>
              <a:gd name="T18" fmla="*/ 15886 w 20143"/>
              <a:gd name="T19" fmla="*/ 12965 h 13015"/>
              <a:gd name="T20" fmla="*/ 15705 w 20143"/>
              <a:gd name="T21" fmla="*/ 11075 h 13015"/>
              <a:gd name="T22" fmla="*/ 14486 w 20143"/>
              <a:gd name="T23" fmla="*/ 8793 h 13015"/>
              <a:gd name="T24" fmla="*/ 8311 w 20143"/>
              <a:gd name="T25" fmla="*/ 5401 h 13015"/>
              <a:gd name="T26" fmla="*/ 10661 w 20143"/>
              <a:gd name="T27" fmla="*/ 6052 h 13015"/>
              <a:gd name="T28" fmla="*/ 12479 w 20143"/>
              <a:gd name="T29" fmla="*/ 4926 h 13015"/>
              <a:gd name="T30" fmla="*/ 12849 w 20143"/>
              <a:gd name="T31" fmla="*/ 1905 h 13015"/>
              <a:gd name="T32" fmla="*/ 9573 w 20143"/>
              <a:gd name="T33" fmla="*/ 292 h 13015"/>
              <a:gd name="T34" fmla="*/ 7264 w 20143"/>
              <a:gd name="T35" fmla="*/ 3222 h 13015"/>
              <a:gd name="T36" fmla="*/ 8311 w 20143"/>
              <a:gd name="T37" fmla="*/ 5401 h 13015"/>
              <a:gd name="T38" fmla="*/ 6223 w 20143"/>
              <a:gd name="T39" fmla="*/ 7576 h 13015"/>
              <a:gd name="T40" fmla="*/ 6019 w 20143"/>
              <a:gd name="T41" fmla="*/ 7488 h 13015"/>
              <a:gd name="T42" fmla="*/ 4466 w 20143"/>
              <a:gd name="T43" fmla="*/ 7165 h 13015"/>
              <a:gd name="T44" fmla="*/ 2398 w 20143"/>
              <a:gd name="T45" fmla="*/ 7435 h 13015"/>
              <a:gd name="T46" fmla="*/ 452 w 20143"/>
              <a:gd name="T47" fmla="*/ 9069 h 13015"/>
              <a:gd name="T48" fmla="*/ 0 w 20143"/>
              <a:gd name="T49" fmla="*/ 10985 h 13015"/>
              <a:gd name="T50" fmla="*/ 0 w 20143"/>
              <a:gd name="T51" fmla="*/ 11282 h 13015"/>
              <a:gd name="T52" fmla="*/ 3911 w 20143"/>
              <a:gd name="T53" fmla="*/ 11282 h 13015"/>
              <a:gd name="T54" fmla="*/ 6223 w 20143"/>
              <a:gd name="T55" fmla="*/ 7576 h 13015"/>
              <a:gd name="T56" fmla="*/ 20142 w 20143"/>
              <a:gd name="T57" fmla="*/ 9617 h 13015"/>
              <a:gd name="T58" fmla="*/ 20122 w 20143"/>
              <a:gd name="T59" fmla="*/ 9524 h 13015"/>
              <a:gd name="T60" fmla="*/ 18040 w 20143"/>
              <a:gd name="T61" fmla="*/ 7460 h 13015"/>
              <a:gd name="T62" fmla="*/ 16544 w 20143"/>
              <a:gd name="T63" fmla="*/ 7164 h 13015"/>
              <a:gd name="T64" fmla="*/ 14373 w 20143"/>
              <a:gd name="T65" fmla="*/ 7478 h 13015"/>
              <a:gd name="T66" fmla="*/ 14123 w 20143"/>
              <a:gd name="T67" fmla="*/ 7583 h 13015"/>
              <a:gd name="T68" fmla="*/ 15671 w 20143"/>
              <a:gd name="T69" fmla="*/ 9195 h 13015"/>
              <a:gd name="T70" fmla="*/ 16466 w 20143"/>
              <a:gd name="T71" fmla="*/ 11280 h 13015"/>
              <a:gd name="T72" fmla="*/ 20140 w 20143"/>
              <a:gd name="T73" fmla="*/ 11280 h 13015"/>
              <a:gd name="T74" fmla="*/ 20143 w 20143"/>
              <a:gd name="T75" fmla="*/ 11240 h 13015"/>
              <a:gd name="T76" fmla="*/ 20142 w 20143"/>
              <a:gd name="T77" fmla="*/ 9617 h 13015"/>
              <a:gd name="T78" fmla="*/ 16200 w 20143"/>
              <a:gd name="T79" fmla="*/ 6427 h 13015"/>
              <a:gd name="T80" fmla="*/ 18315 w 20143"/>
              <a:gd name="T81" fmla="*/ 4335 h 13015"/>
              <a:gd name="T82" fmla="*/ 16242 w 20143"/>
              <a:gd name="T83" fmla="*/ 2302 h 13015"/>
              <a:gd name="T84" fmla="*/ 14169 w 20143"/>
              <a:gd name="T85" fmla="*/ 4310 h 13015"/>
              <a:gd name="T86" fmla="*/ 16200 w 20143"/>
              <a:gd name="T87" fmla="*/ 6427 h 13015"/>
              <a:gd name="T88" fmla="*/ 4106 w 20143"/>
              <a:gd name="T89" fmla="*/ 6427 h 13015"/>
              <a:gd name="T90" fmla="*/ 6220 w 20143"/>
              <a:gd name="T91" fmla="*/ 4334 h 13015"/>
              <a:gd name="T92" fmla="*/ 4147 w 20143"/>
              <a:gd name="T93" fmla="*/ 2302 h 13015"/>
              <a:gd name="T94" fmla="*/ 2074 w 20143"/>
              <a:gd name="T95" fmla="*/ 4318 h 13015"/>
              <a:gd name="T96" fmla="*/ 4106 w 20143"/>
              <a:gd name="T97" fmla="*/ 6427 h 13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0143" h="13015">
                <a:moveTo>
                  <a:pt x="14486" y="8793"/>
                </a:moveTo>
                <a:cubicBezTo>
                  <a:pt x="13592" y="7844"/>
                  <a:pt x="12467" y="7366"/>
                  <a:pt x="11194" y="7198"/>
                </a:cubicBezTo>
                <a:cubicBezTo>
                  <a:pt x="10697" y="7133"/>
                  <a:pt x="10198" y="7126"/>
                  <a:pt x="9698" y="7155"/>
                </a:cubicBezTo>
                <a:cubicBezTo>
                  <a:pt x="9105" y="7190"/>
                  <a:pt x="8522" y="7286"/>
                  <a:pt x="7958" y="7475"/>
                </a:cubicBezTo>
                <a:cubicBezTo>
                  <a:pt x="6380" y="8004"/>
                  <a:pt x="5317" y="9052"/>
                  <a:pt x="4794" y="10636"/>
                </a:cubicBezTo>
                <a:cubicBezTo>
                  <a:pt x="4548" y="11381"/>
                  <a:pt x="4470" y="12150"/>
                  <a:pt x="4496" y="12932"/>
                </a:cubicBezTo>
                <a:cubicBezTo>
                  <a:pt x="4499" y="12998"/>
                  <a:pt x="4517" y="13015"/>
                  <a:pt x="4583" y="13015"/>
                </a:cubicBezTo>
                <a:cubicBezTo>
                  <a:pt x="8323" y="13013"/>
                  <a:pt x="12064" y="13013"/>
                  <a:pt x="15805" y="13013"/>
                </a:cubicBezTo>
                <a:lnTo>
                  <a:pt x="15881" y="13013"/>
                </a:lnTo>
                <a:cubicBezTo>
                  <a:pt x="15883" y="12992"/>
                  <a:pt x="15886" y="12979"/>
                  <a:pt x="15886" y="12965"/>
                </a:cubicBezTo>
                <a:cubicBezTo>
                  <a:pt x="15917" y="12327"/>
                  <a:pt x="15861" y="11696"/>
                  <a:pt x="15705" y="11075"/>
                </a:cubicBezTo>
                <a:cubicBezTo>
                  <a:pt x="15488" y="10214"/>
                  <a:pt x="15098" y="9442"/>
                  <a:pt x="14486" y="8793"/>
                </a:cubicBezTo>
                <a:close/>
                <a:moveTo>
                  <a:pt x="8311" y="5401"/>
                </a:moveTo>
                <a:cubicBezTo>
                  <a:pt x="8986" y="5989"/>
                  <a:pt x="9776" y="6212"/>
                  <a:pt x="10661" y="6052"/>
                </a:cubicBezTo>
                <a:cubicBezTo>
                  <a:pt x="11411" y="5915"/>
                  <a:pt x="12023" y="5531"/>
                  <a:pt x="12479" y="4926"/>
                </a:cubicBezTo>
                <a:cubicBezTo>
                  <a:pt x="13181" y="3996"/>
                  <a:pt x="13336" y="2977"/>
                  <a:pt x="12849" y="1905"/>
                </a:cubicBezTo>
                <a:cubicBezTo>
                  <a:pt x="12287" y="668"/>
                  <a:pt x="10901" y="0"/>
                  <a:pt x="9573" y="292"/>
                </a:cubicBezTo>
                <a:cubicBezTo>
                  <a:pt x="8218" y="591"/>
                  <a:pt x="7264" y="1755"/>
                  <a:pt x="7264" y="3222"/>
                </a:cubicBezTo>
                <a:cubicBezTo>
                  <a:pt x="7286" y="4024"/>
                  <a:pt x="7622" y="4799"/>
                  <a:pt x="8311" y="5401"/>
                </a:cubicBezTo>
                <a:close/>
                <a:moveTo>
                  <a:pt x="6223" y="7576"/>
                </a:moveTo>
                <a:cubicBezTo>
                  <a:pt x="6150" y="7544"/>
                  <a:pt x="6085" y="7514"/>
                  <a:pt x="6019" y="7488"/>
                </a:cubicBezTo>
                <a:cubicBezTo>
                  <a:pt x="5521" y="7288"/>
                  <a:pt x="5001" y="7189"/>
                  <a:pt x="4466" y="7165"/>
                </a:cubicBezTo>
                <a:cubicBezTo>
                  <a:pt x="3761" y="7133"/>
                  <a:pt x="3067" y="7200"/>
                  <a:pt x="2398" y="7435"/>
                </a:cubicBezTo>
                <a:cubicBezTo>
                  <a:pt x="1545" y="7735"/>
                  <a:pt x="880" y="8263"/>
                  <a:pt x="452" y="9069"/>
                </a:cubicBezTo>
                <a:cubicBezTo>
                  <a:pt x="135" y="9667"/>
                  <a:pt x="6" y="10312"/>
                  <a:pt x="0" y="10985"/>
                </a:cubicBezTo>
                <a:cubicBezTo>
                  <a:pt x="0" y="11083"/>
                  <a:pt x="0" y="11181"/>
                  <a:pt x="0" y="11282"/>
                </a:cubicBezTo>
                <a:lnTo>
                  <a:pt x="3911" y="11282"/>
                </a:lnTo>
                <a:cubicBezTo>
                  <a:pt x="4195" y="9745"/>
                  <a:pt x="4909" y="8477"/>
                  <a:pt x="6223" y="7576"/>
                </a:cubicBezTo>
                <a:close/>
                <a:moveTo>
                  <a:pt x="20142" y="9617"/>
                </a:moveTo>
                <a:cubicBezTo>
                  <a:pt x="20142" y="9586"/>
                  <a:pt x="20133" y="9553"/>
                  <a:pt x="20122" y="9524"/>
                </a:cubicBezTo>
                <a:cubicBezTo>
                  <a:pt x="19735" y="8526"/>
                  <a:pt x="19034" y="7845"/>
                  <a:pt x="18040" y="7460"/>
                </a:cubicBezTo>
                <a:cubicBezTo>
                  <a:pt x="17559" y="7274"/>
                  <a:pt x="17058" y="7185"/>
                  <a:pt x="16544" y="7164"/>
                </a:cubicBezTo>
                <a:cubicBezTo>
                  <a:pt x="15801" y="7133"/>
                  <a:pt x="15073" y="7212"/>
                  <a:pt x="14373" y="7478"/>
                </a:cubicBezTo>
                <a:cubicBezTo>
                  <a:pt x="14293" y="7509"/>
                  <a:pt x="14214" y="7545"/>
                  <a:pt x="14123" y="7583"/>
                </a:cubicBezTo>
                <a:cubicBezTo>
                  <a:pt x="14759" y="8019"/>
                  <a:pt x="15272" y="8553"/>
                  <a:pt x="15671" y="9195"/>
                </a:cubicBezTo>
                <a:cubicBezTo>
                  <a:pt x="16071" y="9838"/>
                  <a:pt x="16325" y="10536"/>
                  <a:pt x="16466" y="11280"/>
                </a:cubicBezTo>
                <a:lnTo>
                  <a:pt x="20140" y="11280"/>
                </a:lnTo>
                <a:cubicBezTo>
                  <a:pt x="20142" y="11263"/>
                  <a:pt x="20143" y="11252"/>
                  <a:pt x="20143" y="11240"/>
                </a:cubicBezTo>
                <a:cubicBezTo>
                  <a:pt x="20143" y="10699"/>
                  <a:pt x="20143" y="10158"/>
                  <a:pt x="20142" y="9617"/>
                </a:cubicBezTo>
                <a:close/>
                <a:moveTo>
                  <a:pt x="16200" y="6427"/>
                </a:moveTo>
                <a:cubicBezTo>
                  <a:pt x="17349" y="6434"/>
                  <a:pt x="18310" y="5484"/>
                  <a:pt x="18315" y="4335"/>
                </a:cubicBezTo>
                <a:cubicBezTo>
                  <a:pt x="18320" y="3203"/>
                  <a:pt x="17406" y="2307"/>
                  <a:pt x="16242" y="2302"/>
                </a:cubicBezTo>
                <a:cubicBezTo>
                  <a:pt x="15093" y="2297"/>
                  <a:pt x="14175" y="3186"/>
                  <a:pt x="14169" y="4310"/>
                </a:cubicBezTo>
                <a:cubicBezTo>
                  <a:pt x="14162" y="5485"/>
                  <a:pt x="15059" y="6420"/>
                  <a:pt x="16200" y="6427"/>
                </a:cubicBezTo>
                <a:close/>
                <a:moveTo>
                  <a:pt x="4106" y="6427"/>
                </a:moveTo>
                <a:cubicBezTo>
                  <a:pt x="5255" y="6434"/>
                  <a:pt x="6216" y="5483"/>
                  <a:pt x="6220" y="4334"/>
                </a:cubicBezTo>
                <a:cubicBezTo>
                  <a:pt x="6224" y="3202"/>
                  <a:pt x="5311" y="2307"/>
                  <a:pt x="4147" y="2302"/>
                </a:cubicBezTo>
                <a:cubicBezTo>
                  <a:pt x="2995" y="2298"/>
                  <a:pt x="2079" y="3188"/>
                  <a:pt x="2074" y="4318"/>
                </a:cubicBezTo>
                <a:cubicBezTo>
                  <a:pt x="2068" y="5487"/>
                  <a:pt x="2968" y="6420"/>
                  <a:pt x="4106" y="6427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 Normal" panose="00000500000000000000" pitchFamily="2" charset="-122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BC9C8811-5739-27CD-DECC-284ABB396B8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1784207"/>
              </p:ext>
            </p:extLst>
          </p:nvPr>
        </p:nvGraphicFramePr>
        <p:xfrm>
          <a:off x="6750346" y="1460998"/>
          <a:ext cx="4541480" cy="3027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4" name="圆角矩形 143">
            <a:extLst>
              <a:ext uri="{FF2B5EF4-FFF2-40B4-BE49-F238E27FC236}">
                <a16:creationId xmlns:a16="http://schemas.microsoft.com/office/drawing/2014/main" id="{3E6889CF-D4B6-E8B1-0546-8A3E36E19176}"/>
              </a:ext>
            </a:extLst>
          </p:cNvPr>
          <p:cNvSpPr/>
          <p:nvPr/>
        </p:nvSpPr>
        <p:spPr>
          <a:xfrm>
            <a:off x="6567036" y="1358705"/>
            <a:ext cx="5012822" cy="3273962"/>
          </a:xfrm>
          <a:prstGeom prst="roundRect">
            <a:avLst>
              <a:gd name="adj" fmla="val 308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25" name="同侧圆角矩形 24">
            <a:extLst>
              <a:ext uri="{FF2B5EF4-FFF2-40B4-BE49-F238E27FC236}">
                <a16:creationId xmlns:a16="http://schemas.microsoft.com/office/drawing/2014/main" id="{28B8B024-7C44-1468-E07F-297716F6FA92}"/>
              </a:ext>
            </a:extLst>
          </p:cNvPr>
          <p:cNvSpPr/>
          <p:nvPr/>
        </p:nvSpPr>
        <p:spPr>
          <a:xfrm>
            <a:off x="7907450" y="960259"/>
            <a:ext cx="2342650" cy="398446"/>
          </a:xfrm>
          <a:prstGeom prst="round2SameRect">
            <a:avLst>
              <a:gd name="adj1" fmla="val 7864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45" name="Rectangle 5">
            <a:extLst>
              <a:ext uri="{FF2B5EF4-FFF2-40B4-BE49-F238E27FC236}">
                <a16:creationId xmlns:a16="http://schemas.microsoft.com/office/drawing/2014/main" id="{5944EFEB-9D86-BD1C-AB33-5123D5070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9761" y="941407"/>
            <a:ext cx="18959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5</a:t>
            </a:r>
            <a:r>
              <a:rPr lang="zh-CN" altLang="en-US" sz="2000" b="1" spc="300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0"/>
                </a:gradFill>
                <a:latin typeface="+mj-ea"/>
                <a:ea typeface="+mj-ea"/>
              </a:rPr>
              <a:t>大业态配比</a:t>
            </a:r>
            <a:endParaRPr lang="zh-CN" altLang="zh-CN" sz="2000" b="1" spc="300" dirty="0"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5400000" scaled="0"/>
              </a:gradFill>
              <a:latin typeface="+mj-ea"/>
              <a:ea typeface="+mj-ea"/>
            </a:endParaRPr>
          </a:p>
        </p:txBody>
      </p:sp>
      <p:sp>
        <p:nvSpPr>
          <p:cNvPr id="146" name="圆角矩形 145">
            <a:extLst>
              <a:ext uri="{FF2B5EF4-FFF2-40B4-BE49-F238E27FC236}">
                <a16:creationId xmlns:a16="http://schemas.microsoft.com/office/drawing/2014/main" id="{F6AD6ED4-003B-02CB-0AC6-D1BD9E6E2966}"/>
              </a:ext>
            </a:extLst>
          </p:cNvPr>
          <p:cNvSpPr/>
          <p:nvPr/>
        </p:nvSpPr>
        <p:spPr>
          <a:xfrm>
            <a:off x="7608168" y="4879189"/>
            <a:ext cx="3013365" cy="708434"/>
          </a:xfrm>
          <a:prstGeom prst="roundRect">
            <a:avLst>
              <a:gd name="adj" fmla="val 6609"/>
            </a:avLst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id="{3CBE17B1-AAED-0822-0C81-64BBB67ED89E}"/>
              </a:ext>
            </a:extLst>
          </p:cNvPr>
          <p:cNvSpPr txBox="1"/>
          <p:nvPr/>
        </p:nvSpPr>
        <p:spPr>
          <a:xfrm>
            <a:off x="7838751" y="4879619"/>
            <a:ext cx="112223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effectLst/>
                <a:latin typeface="+mn-ea"/>
              </a:rPr>
              <a:t>7228</a:t>
            </a:r>
            <a:r>
              <a:rPr lang="zh-CN" altLang="en-US" sz="1800" kern="0" spc="10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effectLst/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家</a:t>
            </a:r>
            <a:r>
              <a:rPr lang="zh-CN" altLang="en-US" sz="600" kern="0" spc="10" dirty="0">
                <a:solidFill>
                  <a:schemeClr val="bg1"/>
                </a:solidFill>
                <a:effectLst/>
                <a:latin typeface="+mn-ea"/>
              </a:rPr>
              <a:t> </a:t>
            </a:r>
            <a:endParaRPr lang="zh-CN" altLang="en-US" dirty="0">
              <a:latin typeface="+mn-ea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2D5B3E23-669F-ECB0-7CC8-83FE76F3A4A1}"/>
              </a:ext>
            </a:extLst>
          </p:cNvPr>
          <p:cNvSpPr txBox="1"/>
          <p:nvPr/>
        </p:nvSpPr>
        <p:spPr>
          <a:xfrm>
            <a:off x="7935232" y="5260994"/>
            <a:ext cx="9292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店铺数量</a:t>
            </a:r>
            <a:endParaRPr lang="zh-CN" altLang="en-US" sz="3200" dirty="0">
              <a:latin typeface="+mn-ea"/>
            </a:endParaRPr>
          </a:p>
        </p:txBody>
      </p:sp>
      <p:cxnSp>
        <p:nvCxnSpPr>
          <p:cNvPr id="149" name="直线连接符 148">
            <a:extLst>
              <a:ext uri="{FF2B5EF4-FFF2-40B4-BE49-F238E27FC236}">
                <a16:creationId xmlns:a16="http://schemas.microsoft.com/office/drawing/2014/main" id="{7337B33C-A05B-CE43-DFA4-A7E36DD2A9BC}"/>
              </a:ext>
            </a:extLst>
          </p:cNvPr>
          <p:cNvCxnSpPr>
            <a:cxnSpLocks/>
          </p:cNvCxnSpPr>
          <p:nvPr/>
        </p:nvCxnSpPr>
        <p:spPr>
          <a:xfrm>
            <a:off x="9120336" y="5082792"/>
            <a:ext cx="0" cy="312088"/>
          </a:xfrm>
          <a:prstGeom prst="line">
            <a:avLst/>
          </a:prstGeom>
          <a:ln w="19050">
            <a:solidFill>
              <a:schemeClr val="bg1">
                <a:alpha val="70582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文本框 149">
            <a:extLst>
              <a:ext uri="{FF2B5EF4-FFF2-40B4-BE49-F238E27FC236}">
                <a16:creationId xmlns:a16="http://schemas.microsoft.com/office/drawing/2014/main" id="{FFAAC659-0D55-DD7C-60AF-0F7860D10002}"/>
              </a:ext>
            </a:extLst>
          </p:cNvPr>
          <p:cNvSpPr txBox="1"/>
          <p:nvPr/>
        </p:nvSpPr>
        <p:spPr>
          <a:xfrm>
            <a:off x="9435046" y="4879619"/>
            <a:ext cx="87591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kern="0" spc="5" dirty="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+mn-ea"/>
              </a:rPr>
              <a:t>47</a:t>
            </a:r>
            <a:r>
              <a:rPr lang="en-US" altLang="zh-CN" sz="2000" b="1" kern="0" spc="5" dirty="0">
                <a:gradFill>
                  <a:gsLst>
                    <a:gs pos="0">
                      <a:srgbClr val="FADDB5"/>
                    </a:gs>
                    <a:gs pos="100000">
                      <a:srgbClr val="E1C393"/>
                    </a:gs>
                  </a:gsLst>
                  <a:lin ang="5400000" scaled="1"/>
                </a:gradFill>
                <a:latin typeface="+mn-ea"/>
              </a:rPr>
              <a:t> </a:t>
            </a:r>
            <a:r>
              <a:rPr lang="zh-CN" altLang="en-US" sz="1000" kern="0" spc="5" dirty="0">
                <a:solidFill>
                  <a:schemeClr val="bg1"/>
                </a:solidFill>
                <a:effectLst/>
                <a:latin typeface="+mn-ea"/>
              </a:rPr>
              <a:t>个</a:t>
            </a:r>
            <a:endParaRPr lang="zh-CN" altLang="en-US" dirty="0">
              <a:latin typeface="+mn-ea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id="{E487824A-AE76-2100-CDBF-9F3D20BEAD0C}"/>
              </a:ext>
            </a:extLst>
          </p:cNvPr>
          <p:cNvSpPr txBox="1"/>
          <p:nvPr/>
        </p:nvSpPr>
        <p:spPr>
          <a:xfrm>
            <a:off x="9408368" y="5260994"/>
            <a:ext cx="9292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spc="5" dirty="0">
                <a:solidFill>
                  <a:schemeClr val="bg1"/>
                </a:solidFill>
                <a:latin typeface="+mn-ea"/>
              </a:rPr>
              <a:t>业态类型</a:t>
            </a:r>
            <a:endParaRPr lang="zh-CN" altLang="en-US" sz="3200" dirty="0">
              <a:latin typeface="+mn-ea"/>
            </a:endParaRPr>
          </a:p>
        </p:txBody>
      </p:sp>
      <p:sp>
        <p:nvSpPr>
          <p:cNvPr id="26" name="三角形 25">
            <a:extLst>
              <a:ext uri="{FF2B5EF4-FFF2-40B4-BE49-F238E27FC236}">
                <a16:creationId xmlns:a16="http://schemas.microsoft.com/office/drawing/2014/main" id="{003CBD62-782E-C9FA-FEBB-73BDFA9EEC6F}"/>
              </a:ext>
            </a:extLst>
          </p:cNvPr>
          <p:cNvSpPr/>
          <p:nvPr/>
        </p:nvSpPr>
        <p:spPr>
          <a:xfrm>
            <a:off x="9006838" y="4663595"/>
            <a:ext cx="216024" cy="216024"/>
          </a:xfrm>
          <a:prstGeom prst="triangle">
            <a:avLst/>
          </a:prstGeom>
          <a:solidFill>
            <a:schemeClr val="accent2">
              <a:alpha val="36109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MiSans Normal" panose="00000500000000000000" pitchFamily="2" charset="-122"/>
              <a:ea typeface="MiSans Normal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5011949-7BC4-936F-73A8-64CB02615D8D}"/>
              </a:ext>
            </a:extLst>
          </p:cNvPr>
          <p:cNvGrpSpPr/>
          <p:nvPr/>
        </p:nvGrpSpPr>
        <p:grpSpPr>
          <a:xfrm>
            <a:off x="11362440" y="-1035496"/>
            <a:ext cx="631017" cy="3471069"/>
            <a:chOff x="11362440" y="-1035496"/>
            <a:chExt cx="631017" cy="3471069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D70205D-177C-689F-4825-E461F4B9FC7E}"/>
                </a:ext>
              </a:extLst>
            </p:cNvPr>
            <p:cNvSpPr/>
            <p:nvPr/>
          </p:nvSpPr>
          <p:spPr>
            <a:xfrm rot="19357796" flipH="1" flipV="1">
              <a:off x="11743390" y="-1035496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5E12B143-EE62-0313-599B-988B9C58C048}"/>
                </a:ext>
              </a:extLst>
            </p:cNvPr>
            <p:cNvSpPr/>
            <p:nvPr/>
          </p:nvSpPr>
          <p:spPr>
            <a:xfrm rot="19357796" flipH="1" flipV="1">
              <a:off x="11362440" y="-876795"/>
              <a:ext cx="250067" cy="3312368"/>
            </a:xfrm>
            <a:prstGeom prst="rect">
              <a:avLst/>
            </a:prstGeom>
            <a:gradFill>
              <a:gsLst>
                <a:gs pos="0">
                  <a:schemeClr val="accent2">
                    <a:alpha val="34000"/>
                  </a:schemeClr>
                </a:gs>
                <a:gs pos="100000">
                  <a:schemeClr val="accent1">
                    <a:alpha val="44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MiSans Normal" panose="00000500000000000000" pitchFamily="2" charset="-122"/>
                <a:ea typeface="MiSans Normal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62718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C197"/>
      </a:accent1>
      <a:accent2>
        <a:srgbClr val="FADCB5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4111</TotalTime>
  <Words>1542</Words>
  <Application>Microsoft Office PowerPoint</Application>
  <PresentationFormat>宽屏</PresentationFormat>
  <Paragraphs>502</Paragraphs>
  <Slides>29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MiSans Heavy</vt:lpstr>
      <vt:lpstr>MiSans Normal</vt:lpstr>
      <vt:lpstr>OPPOSans H</vt:lpstr>
      <vt:lpstr>OPPOSans M</vt:lpstr>
      <vt:lpstr>阿里巴巴普惠体 2.0 55 Regular</vt:lpstr>
      <vt:lpstr>阿里巴巴普惠体 2.0 65 Medium</vt:lpstr>
      <vt:lpstr>Arial</vt:lpstr>
      <vt:lpstr>Bahnschrift SemiLight</vt:lpstr>
      <vt:lpstr>Wingdings</vt:lpstr>
      <vt:lpstr>Office 主题​​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黑金色商业地产项目分析报告ppt模板</dc:title>
  <dc:creator>©刘镕玮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301</cp:revision>
  <dcterms:created xsi:type="dcterms:W3CDTF">2022-06-09T03:34:01Z</dcterms:created>
  <dcterms:modified xsi:type="dcterms:W3CDTF">2023-11-18T13:15:31Z</dcterms:modified>
  <cp:contentStatus>黑金色商业地产项目分析报告ppt模板，www.51pptmoban.com</cp:contentStatus>
  <cp:version>51pptmoban.com（V51-111903版）</cp:version>
</cp:coreProperties>
</file>